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53"/>
  </p:notesMasterIdLst>
  <p:handoutMasterIdLst>
    <p:handoutMasterId r:id="rId54"/>
  </p:handoutMasterIdLst>
  <p:sldIdLst>
    <p:sldId id="291" r:id="rId2"/>
    <p:sldId id="342" r:id="rId3"/>
    <p:sldId id="343" r:id="rId4"/>
    <p:sldId id="344" r:id="rId5"/>
    <p:sldId id="345" r:id="rId6"/>
    <p:sldId id="346" r:id="rId7"/>
    <p:sldId id="347" r:id="rId8"/>
    <p:sldId id="296" r:id="rId9"/>
    <p:sldId id="348" r:id="rId10"/>
    <p:sldId id="310" r:id="rId11"/>
    <p:sldId id="353" r:id="rId12"/>
    <p:sldId id="349" r:id="rId13"/>
    <p:sldId id="350" r:id="rId14"/>
    <p:sldId id="351" r:id="rId15"/>
    <p:sldId id="352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1" r:id="rId28"/>
    <p:sldId id="312" r:id="rId29"/>
    <p:sldId id="313" r:id="rId30"/>
    <p:sldId id="314" r:id="rId31"/>
    <p:sldId id="315" r:id="rId32"/>
    <p:sldId id="316" r:id="rId33"/>
    <p:sldId id="317" r:id="rId34"/>
    <p:sldId id="318" r:id="rId35"/>
    <p:sldId id="319" r:id="rId36"/>
    <p:sldId id="320" r:id="rId37"/>
    <p:sldId id="321" r:id="rId38"/>
    <p:sldId id="322" r:id="rId39"/>
    <p:sldId id="323" r:id="rId40"/>
    <p:sldId id="324" r:id="rId41"/>
    <p:sldId id="325" r:id="rId42"/>
    <p:sldId id="326" r:id="rId43"/>
    <p:sldId id="327" r:id="rId44"/>
    <p:sldId id="328" r:id="rId45"/>
    <p:sldId id="329" r:id="rId46"/>
    <p:sldId id="330" r:id="rId47"/>
    <p:sldId id="331" r:id="rId48"/>
    <p:sldId id="332" r:id="rId49"/>
    <p:sldId id="333" r:id="rId50"/>
    <p:sldId id="334" r:id="rId51"/>
    <p:sldId id="335" r:id="rId52"/>
  </p:sldIdLst>
  <p:sldSz cx="12192000" cy="6858000"/>
  <p:notesSz cx="9271000" cy="6985000"/>
  <p:defaultTextStyle>
    <a:defPPr>
      <a:defRPr lang="en-US"/>
    </a:defPPr>
    <a:lvl1pPr algn="l" rtl="0" eaLnBrk="0" fontAlgn="base" hangingPunct="0">
      <a:lnSpc>
        <a:spcPct val="65000"/>
      </a:lnSpc>
      <a:spcBef>
        <a:spcPct val="5000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lnSpc>
        <a:spcPct val="65000"/>
      </a:lnSpc>
      <a:spcBef>
        <a:spcPct val="5000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lnSpc>
        <a:spcPct val="65000"/>
      </a:lnSpc>
      <a:spcBef>
        <a:spcPct val="5000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lnSpc>
        <a:spcPct val="65000"/>
      </a:lnSpc>
      <a:spcBef>
        <a:spcPct val="5000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lnSpc>
        <a:spcPct val="65000"/>
      </a:lnSpc>
      <a:spcBef>
        <a:spcPct val="5000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3" userDrawn="1">
          <p15:clr>
            <a:srgbClr val="A4A3A4"/>
          </p15:clr>
        </p15:guide>
        <p15:guide id="2" pos="63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FF00"/>
    <a:srgbClr val="FF0000"/>
    <a:srgbClr val="33CCFF"/>
    <a:srgbClr val="66CCFF"/>
    <a:srgbClr val="FF66CC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492" y="78"/>
      </p:cViewPr>
      <p:guideLst>
        <p:guide orient="horz" pos="1113"/>
        <p:guide pos="6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droh:Google%20Drive:ics3:mountains:corei7mountain4x4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45"/>
      <c:rAngAx val="0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8498920968212"/>
          <c:y val="2.8386075383512899E-2"/>
          <c:w val="0.69976389617964396"/>
          <c:h val="0.921287118521949"/>
        </c:manualLayout>
      </c:layout>
      <c:surface3DChart>
        <c:wireframe val="0"/>
        <c:ser>
          <c:idx val="0"/>
          <c:order val="0"/>
          <c:tx>
            <c:strRef>
              <c:f>data!$A$2</c:f>
              <c:strCache>
                <c:ptCount val="1"/>
                <c:pt idx="0">
                  <c:v>128m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data!$B$2:$M$2</c:f>
              <c:numCache>
                <c:formatCode>General</c:formatCode>
                <c:ptCount val="12"/>
                <c:pt idx="0">
                  <c:v>8350</c:v>
                </c:pt>
                <c:pt idx="1">
                  <c:v>4750</c:v>
                </c:pt>
                <c:pt idx="2">
                  <c:v>3096</c:v>
                </c:pt>
                <c:pt idx="3">
                  <c:v>2286</c:v>
                </c:pt>
                <c:pt idx="4">
                  <c:v>1817</c:v>
                </c:pt>
                <c:pt idx="5">
                  <c:v>1512</c:v>
                </c:pt>
                <c:pt idx="6">
                  <c:v>1293</c:v>
                </c:pt>
                <c:pt idx="7">
                  <c:v>1131</c:v>
                </c:pt>
                <c:pt idx="8">
                  <c:v>1055</c:v>
                </c:pt>
                <c:pt idx="9">
                  <c:v>995</c:v>
                </c:pt>
                <c:pt idx="10">
                  <c:v>945</c:v>
                </c:pt>
                <c:pt idx="11">
                  <c:v>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B4-4269-9214-6A01091A92E7}"/>
            </c:ext>
          </c:extLst>
        </c:ser>
        <c:ser>
          <c:idx val="1"/>
          <c:order val="1"/>
          <c:tx>
            <c:strRef>
              <c:f>data!$A$3</c:f>
              <c:strCache>
                <c:ptCount val="1"/>
                <c:pt idx="0">
                  <c:v>64m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data!$B$3:$M$3</c:f>
              <c:numCache>
                <c:formatCode>General</c:formatCode>
                <c:ptCount val="12"/>
                <c:pt idx="0">
                  <c:v>8352</c:v>
                </c:pt>
                <c:pt idx="1">
                  <c:v>4750</c:v>
                </c:pt>
                <c:pt idx="2">
                  <c:v>3092</c:v>
                </c:pt>
                <c:pt idx="3">
                  <c:v>2287</c:v>
                </c:pt>
                <c:pt idx="4">
                  <c:v>1816</c:v>
                </c:pt>
                <c:pt idx="5">
                  <c:v>1510</c:v>
                </c:pt>
                <c:pt idx="6">
                  <c:v>1291</c:v>
                </c:pt>
                <c:pt idx="7">
                  <c:v>1129</c:v>
                </c:pt>
                <c:pt idx="8">
                  <c:v>1051</c:v>
                </c:pt>
                <c:pt idx="9">
                  <c:v>989</c:v>
                </c:pt>
                <c:pt idx="10">
                  <c:v>938</c:v>
                </c:pt>
                <c:pt idx="11">
                  <c:v>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B4-4269-9214-6A01091A92E7}"/>
            </c:ext>
          </c:extLst>
        </c:ser>
        <c:ser>
          <c:idx val="2"/>
          <c:order val="2"/>
          <c:tx>
            <c:strRef>
              <c:f>data!$A$4</c:f>
              <c:strCache>
                <c:ptCount val="1"/>
                <c:pt idx="0">
                  <c:v>32m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data!$B$4:$M$4</c:f>
              <c:numCache>
                <c:formatCode>General</c:formatCode>
                <c:ptCount val="12"/>
                <c:pt idx="0">
                  <c:v>8406</c:v>
                </c:pt>
                <c:pt idx="1">
                  <c:v>4787</c:v>
                </c:pt>
                <c:pt idx="2">
                  <c:v>3098</c:v>
                </c:pt>
                <c:pt idx="3">
                  <c:v>2289</c:v>
                </c:pt>
                <c:pt idx="4">
                  <c:v>1823</c:v>
                </c:pt>
                <c:pt idx="5">
                  <c:v>1512</c:v>
                </c:pt>
                <c:pt idx="6">
                  <c:v>1295</c:v>
                </c:pt>
                <c:pt idx="7">
                  <c:v>1133</c:v>
                </c:pt>
                <c:pt idx="8">
                  <c:v>1052</c:v>
                </c:pt>
                <c:pt idx="9">
                  <c:v>989</c:v>
                </c:pt>
                <c:pt idx="10">
                  <c:v>938</c:v>
                </c:pt>
                <c:pt idx="11">
                  <c:v>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B4-4269-9214-6A01091A92E7}"/>
            </c:ext>
          </c:extLst>
        </c:ser>
        <c:ser>
          <c:idx val="3"/>
          <c:order val="3"/>
          <c:tx>
            <c:strRef>
              <c:f>data!$A$5</c:f>
              <c:strCache>
                <c:ptCount val="1"/>
                <c:pt idx="0">
                  <c:v>16m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data!$B$5:$M$5</c:f>
              <c:numCache>
                <c:formatCode>General</c:formatCode>
                <c:ptCount val="12"/>
                <c:pt idx="0">
                  <c:v>8556</c:v>
                </c:pt>
                <c:pt idx="1">
                  <c:v>4990</c:v>
                </c:pt>
                <c:pt idx="2">
                  <c:v>3204</c:v>
                </c:pt>
                <c:pt idx="3">
                  <c:v>2376</c:v>
                </c:pt>
                <c:pt idx="4">
                  <c:v>1891</c:v>
                </c:pt>
                <c:pt idx="5">
                  <c:v>1579</c:v>
                </c:pt>
                <c:pt idx="6">
                  <c:v>1356</c:v>
                </c:pt>
                <c:pt idx="7">
                  <c:v>1198</c:v>
                </c:pt>
                <c:pt idx="8">
                  <c:v>1127</c:v>
                </c:pt>
                <c:pt idx="9">
                  <c:v>1070</c:v>
                </c:pt>
                <c:pt idx="10">
                  <c:v>1028</c:v>
                </c:pt>
                <c:pt idx="11">
                  <c:v>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B4-4269-9214-6A01091A92E7}"/>
            </c:ext>
          </c:extLst>
        </c:ser>
        <c:ser>
          <c:idx val="4"/>
          <c:order val="4"/>
          <c:tx>
            <c:strRef>
              <c:f>data!$A$6</c:f>
              <c:strCache>
                <c:ptCount val="1"/>
                <c:pt idx="0">
                  <c:v>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data!$B$6:$M$6</c:f>
              <c:numCache>
                <c:formatCode>General</c:formatCode>
                <c:ptCount val="12"/>
                <c:pt idx="0">
                  <c:v>8998</c:v>
                </c:pt>
                <c:pt idx="1">
                  <c:v>5447</c:v>
                </c:pt>
                <c:pt idx="2">
                  <c:v>3570</c:v>
                </c:pt>
                <c:pt idx="3">
                  <c:v>2643</c:v>
                </c:pt>
                <c:pt idx="4">
                  <c:v>2104</c:v>
                </c:pt>
                <c:pt idx="5">
                  <c:v>1743</c:v>
                </c:pt>
                <c:pt idx="6">
                  <c:v>1477</c:v>
                </c:pt>
                <c:pt idx="7">
                  <c:v>1300</c:v>
                </c:pt>
                <c:pt idx="8">
                  <c:v>1217</c:v>
                </c:pt>
                <c:pt idx="9">
                  <c:v>1158</c:v>
                </c:pt>
                <c:pt idx="10">
                  <c:v>1128</c:v>
                </c:pt>
                <c:pt idx="11">
                  <c:v>1096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5B4-4269-9214-6A01091A92E7}"/>
            </c:ext>
          </c:extLst>
        </c:ser>
        <c:ser>
          <c:idx val="5"/>
          <c:order val="5"/>
          <c:tx>
            <c:strRef>
              <c:f>data!$A$7</c:f>
              <c:strCache>
                <c:ptCount val="1"/>
                <c:pt idx="0">
                  <c:v>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data!$B$7:$M$7</c:f>
              <c:numCache>
                <c:formatCode>General</c:formatCode>
                <c:ptCount val="12"/>
                <c:pt idx="0">
                  <c:v>11494</c:v>
                </c:pt>
                <c:pt idx="1">
                  <c:v>7921</c:v>
                </c:pt>
                <c:pt idx="2">
                  <c:v>5664</c:v>
                </c:pt>
                <c:pt idx="3">
                  <c:v>4319</c:v>
                </c:pt>
                <c:pt idx="4">
                  <c:v>3524</c:v>
                </c:pt>
                <c:pt idx="5">
                  <c:v>2991</c:v>
                </c:pt>
                <c:pt idx="6">
                  <c:v>2592</c:v>
                </c:pt>
                <c:pt idx="7">
                  <c:v>2298</c:v>
                </c:pt>
                <c:pt idx="8">
                  <c:v>2208</c:v>
                </c:pt>
                <c:pt idx="9">
                  <c:v>2148</c:v>
                </c:pt>
                <c:pt idx="10">
                  <c:v>2117</c:v>
                </c:pt>
                <c:pt idx="11">
                  <c:v>2077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5B4-4269-9214-6A01091A92E7}"/>
            </c:ext>
          </c:extLst>
        </c:ser>
        <c:ser>
          <c:idx val="6"/>
          <c:order val="6"/>
          <c:tx>
            <c:strRef>
              <c:f>data!$A$8</c:f>
              <c:strCache>
                <c:ptCount val="1"/>
                <c:pt idx="0">
                  <c:v>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data!$B$8:$M$8</c:f>
              <c:numCache>
                <c:formatCode>General</c:formatCode>
                <c:ptCount val="12"/>
                <c:pt idx="0">
                  <c:v>12297</c:v>
                </c:pt>
                <c:pt idx="1">
                  <c:v>8417</c:v>
                </c:pt>
                <c:pt idx="2">
                  <c:v>5940</c:v>
                </c:pt>
                <c:pt idx="3">
                  <c:v>4573</c:v>
                </c:pt>
                <c:pt idx="4">
                  <c:v>3734</c:v>
                </c:pt>
                <c:pt idx="5">
                  <c:v>3174</c:v>
                </c:pt>
                <c:pt idx="6">
                  <c:v>2763</c:v>
                </c:pt>
                <c:pt idx="7">
                  <c:v>2446</c:v>
                </c:pt>
                <c:pt idx="8">
                  <c:v>2349</c:v>
                </c:pt>
                <c:pt idx="9">
                  <c:v>2272</c:v>
                </c:pt>
                <c:pt idx="10">
                  <c:v>2213</c:v>
                </c:pt>
                <c:pt idx="11">
                  <c:v>2160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5B4-4269-9214-6A01091A92E7}"/>
            </c:ext>
          </c:extLst>
        </c:ser>
        <c:ser>
          <c:idx val="7"/>
          <c:order val="7"/>
          <c:tx>
            <c:strRef>
              <c:f>data!$A$9</c:f>
              <c:strCache>
                <c:ptCount val="1"/>
                <c:pt idx="0">
                  <c:v>1024k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data!$B$9:$M$9</c:f>
              <c:numCache>
                <c:formatCode>General</c:formatCode>
                <c:ptCount val="12"/>
                <c:pt idx="0">
                  <c:v>12422</c:v>
                </c:pt>
                <c:pt idx="1">
                  <c:v>8398</c:v>
                </c:pt>
                <c:pt idx="2">
                  <c:v>5971</c:v>
                </c:pt>
                <c:pt idx="3">
                  <c:v>4569</c:v>
                </c:pt>
                <c:pt idx="4">
                  <c:v>3740</c:v>
                </c:pt>
                <c:pt idx="5">
                  <c:v>3172</c:v>
                </c:pt>
                <c:pt idx="6">
                  <c:v>2756</c:v>
                </c:pt>
                <c:pt idx="7">
                  <c:v>2446</c:v>
                </c:pt>
                <c:pt idx="8">
                  <c:v>2351</c:v>
                </c:pt>
                <c:pt idx="9">
                  <c:v>2271</c:v>
                </c:pt>
                <c:pt idx="10">
                  <c:v>2209</c:v>
                </c:pt>
                <c:pt idx="11">
                  <c:v>2162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5B4-4269-9214-6A01091A92E7}"/>
            </c:ext>
          </c:extLst>
        </c:ser>
        <c:ser>
          <c:idx val="8"/>
          <c:order val="8"/>
          <c:tx>
            <c:strRef>
              <c:f>data!$A$10</c:f>
              <c:strCache>
                <c:ptCount val="1"/>
                <c:pt idx="0">
                  <c:v>512k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data!$B$10:$M$10</c:f>
              <c:numCache>
                <c:formatCode>General</c:formatCode>
                <c:ptCount val="12"/>
                <c:pt idx="0">
                  <c:v>12432</c:v>
                </c:pt>
                <c:pt idx="1">
                  <c:v>8472</c:v>
                </c:pt>
                <c:pt idx="2">
                  <c:v>5950</c:v>
                </c:pt>
                <c:pt idx="3">
                  <c:v>4573</c:v>
                </c:pt>
                <c:pt idx="4">
                  <c:v>3726</c:v>
                </c:pt>
                <c:pt idx="5">
                  <c:v>3165</c:v>
                </c:pt>
                <c:pt idx="6">
                  <c:v>2758</c:v>
                </c:pt>
                <c:pt idx="7">
                  <c:v>2447</c:v>
                </c:pt>
                <c:pt idx="8">
                  <c:v>2341</c:v>
                </c:pt>
                <c:pt idx="9">
                  <c:v>2267</c:v>
                </c:pt>
                <c:pt idx="10">
                  <c:v>2210</c:v>
                </c:pt>
                <c:pt idx="11">
                  <c:v>2162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5B4-4269-9214-6A01091A92E7}"/>
            </c:ext>
          </c:extLst>
        </c:ser>
        <c:ser>
          <c:idx val="9"/>
          <c:order val="9"/>
          <c:tx>
            <c:strRef>
              <c:f>data!$A$11</c:f>
              <c:strCache>
                <c:ptCount val="1"/>
                <c:pt idx="0">
                  <c:v>256k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data!$B$11:$M$11</c:f>
              <c:numCache>
                <c:formatCode>General</c:formatCode>
                <c:ptCount val="12"/>
                <c:pt idx="0">
                  <c:v>12564</c:v>
                </c:pt>
                <c:pt idx="1">
                  <c:v>10037</c:v>
                </c:pt>
                <c:pt idx="2">
                  <c:v>8679</c:v>
                </c:pt>
                <c:pt idx="3">
                  <c:v>7175</c:v>
                </c:pt>
                <c:pt idx="4">
                  <c:v>5915</c:v>
                </c:pt>
                <c:pt idx="5">
                  <c:v>5022</c:v>
                </c:pt>
                <c:pt idx="6">
                  <c:v>4345</c:v>
                </c:pt>
                <c:pt idx="7">
                  <c:v>3856</c:v>
                </c:pt>
                <c:pt idx="8">
                  <c:v>3895</c:v>
                </c:pt>
                <c:pt idx="9">
                  <c:v>3981</c:v>
                </c:pt>
                <c:pt idx="10">
                  <c:v>4001</c:v>
                </c:pt>
                <c:pt idx="11">
                  <c:v>4404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5B4-4269-9214-6A01091A92E7}"/>
            </c:ext>
          </c:extLst>
        </c:ser>
        <c:ser>
          <c:idx val="10"/>
          <c:order val="10"/>
          <c:tx>
            <c:strRef>
              <c:f>data!$A$12</c:f>
              <c:strCache>
                <c:ptCount val="1"/>
                <c:pt idx="0">
                  <c:v>128k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data!$B$12:$M$12</c:f>
              <c:numCache>
                <c:formatCode>General</c:formatCode>
                <c:ptCount val="12"/>
                <c:pt idx="0">
                  <c:v>12711</c:v>
                </c:pt>
                <c:pt idx="1">
                  <c:v>10750</c:v>
                </c:pt>
                <c:pt idx="2">
                  <c:v>10271</c:v>
                </c:pt>
                <c:pt idx="3">
                  <c:v>8649</c:v>
                </c:pt>
                <c:pt idx="4">
                  <c:v>7525</c:v>
                </c:pt>
                <c:pt idx="5">
                  <c:v>6374</c:v>
                </c:pt>
                <c:pt idx="6">
                  <c:v>5482</c:v>
                </c:pt>
                <c:pt idx="7">
                  <c:v>4854</c:v>
                </c:pt>
                <c:pt idx="8">
                  <c:v>4901</c:v>
                </c:pt>
                <c:pt idx="9">
                  <c:v>4933</c:v>
                </c:pt>
                <c:pt idx="10">
                  <c:v>4917</c:v>
                </c:pt>
                <c:pt idx="11">
                  <c:v>4924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5B4-4269-9214-6A01091A92E7}"/>
            </c:ext>
          </c:extLst>
        </c:ser>
        <c:ser>
          <c:idx val="11"/>
          <c:order val="11"/>
          <c:tx>
            <c:strRef>
              <c:f>data!$A$13</c:f>
              <c:strCache>
                <c:ptCount val="1"/>
                <c:pt idx="0">
                  <c:v>64k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data!$B$13:$M$13</c:f>
              <c:numCache>
                <c:formatCode>General</c:formatCode>
                <c:ptCount val="12"/>
                <c:pt idx="0">
                  <c:v>12687</c:v>
                </c:pt>
                <c:pt idx="1">
                  <c:v>10689</c:v>
                </c:pt>
                <c:pt idx="2">
                  <c:v>10208</c:v>
                </c:pt>
                <c:pt idx="3">
                  <c:v>8768</c:v>
                </c:pt>
                <c:pt idx="4">
                  <c:v>7570</c:v>
                </c:pt>
                <c:pt idx="5">
                  <c:v>6352</c:v>
                </c:pt>
                <c:pt idx="6">
                  <c:v>5460</c:v>
                </c:pt>
                <c:pt idx="7">
                  <c:v>4830</c:v>
                </c:pt>
                <c:pt idx="8">
                  <c:v>4885</c:v>
                </c:pt>
                <c:pt idx="9">
                  <c:v>4885</c:v>
                </c:pt>
                <c:pt idx="10">
                  <c:v>4823</c:v>
                </c:pt>
                <c:pt idx="11">
                  <c:v>4868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5B4-4269-9214-6A01091A92E7}"/>
            </c:ext>
          </c:extLst>
        </c:ser>
        <c:ser>
          <c:idx val="12"/>
          <c:order val="12"/>
          <c:tx>
            <c:strRef>
              <c:f>data!$A$14</c:f>
              <c:strCache>
                <c:ptCount val="1"/>
                <c:pt idx="0">
                  <c:v>32k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data!$B$14:$M$14</c:f>
              <c:numCache>
                <c:formatCode>General</c:formatCode>
                <c:ptCount val="12"/>
                <c:pt idx="0">
                  <c:v>14101</c:v>
                </c:pt>
                <c:pt idx="1">
                  <c:v>13686</c:v>
                </c:pt>
                <c:pt idx="2">
                  <c:v>13524</c:v>
                </c:pt>
                <c:pt idx="3">
                  <c:v>13092</c:v>
                </c:pt>
                <c:pt idx="4">
                  <c:v>13144</c:v>
                </c:pt>
                <c:pt idx="5">
                  <c:v>12771</c:v>
                </c:pt>
                <c:pt idx="6">
                  <c:v>12783</c:v>
                </c:pt>
                <c:pt idx="7">
                  <c:v>12466</c:v>
                </c:pt>
                <c:pt idx="8">
                  <c:v>12230</c:v>
                </c:pt>
                <c:pt idx="9">
                  <c:v>12716</c:v>
                </c:pt>
                <c:pt idx="10">
                  <c:v>12238</c:v>
                </c:pt>
                <c:pt idx="11">
                  <c:v>12409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5B4-4269-9214-6A01091A92E7}"/>
            </c:ext>
          </c:extLst>
        </c:ser>
        <c:ser>
          <c:idx val="13"/>
          <c:order val="13"/>
          <c:tx>
            <c:strRef>
              <c:f>data!$A$15</c:f>
              <c:strCache>
                <c:ptCount val="1"/>
                <c:pt idx="0">
                  <c:v>16k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data!$B$15:$M$15</c:f>
              <c:numCache>
                <c:formatCode>General</c:formatCode>
                <c:ptCount val="12"/>
                <c:pt idx="0">
                  <c:v>13958</c:v>
                </c:pt>
                <c:pt idx="1">
                  <c:v>13986</c:v>
                </c:pt>
                <c:pt idx="2">
                  <c:v>13366</c:v>
                </c:pt>
                <c:pt idx="3">
                  <c:v>13033</c:v>
                </c:pt>
                <c:pt idx="4">
                  <c:v>12835</c:v>
                </c:pt>
                <c:pt idx="5">
                  <c:v>12409</c:v>
                </c:pt>
                <c:pt idx="6">
                  <c:v>11784</c:v>
                </c:pt>
                <c:pt idx="7">
                  <c:v>10833</c:v>
                </c:pt>
                <c:pt idx="8">
                  <c:v>10414</c:v>
                </c:pt>
                <c:pt idx="9">
                  <c:v>11543</c:v>
                </c:pt>
                <c:pt idx="10">
                  <c:v>10857</c:v>
                </c:pt>
                <c:pt idx="11">
                  <c:v>10129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25B4-4269-9214-6A01091A92E7}"/>
            </c:ext>
          </c:extLst>
        </c:ser>
        <c:bandFmts/>
        <c:axId val="140963840"/>
        <c:axId val="140965760"/>
        <c:axId val="88843136"/>
      </c:surface3DChart>
      <c:catAx>
        <c:axId val="1409638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13657770709015099"/>
              <c:y val="0.84909405264439197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 rot="0" vert="horz" anchor="b" anchorCtr="1"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140965760"/>
        <c:crosses val="autoZero"/>
        <c:auto val="1"/>
        <c:lblAlgn val="ctr"/>
        <c:lblOffset val="100"/>
        <c:noMultiLvlLbl val="0"/>
      </c:catAx>
      <c:valAx>
        <c:axId val="140965760"/>
        <c:scaling>
          <c:orientation val="minMax"/>
          <c:max val="170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Read throughput (MB/s)</a:t>
                </a:r>
              </a:p>
              <a:p>
                <a:pPr>
                  <a:defRPr sz="1200">
                    <a:latin typeface="Arial"/>
                  </a:defRPr>
                </a:pPr>
                <a:endParaRPr lang="en-US" sz="1200">
                  <a:latin typeface="Arial"/>
                </a:endParaRPr>
              </a:p>
            </c:rich>
          </c:tx>
          <c:layout>
            <c:manualLayout>
              <c:xMode val="edge"/>
              <c:yMode val="edge"/>
              <c:x val="2.9427050902444098E-2"/>
              <c:y val="0.2617015621110019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140963840"/>
        <c:crosses val="autoZero"/>
        <c:crossBetween val="midCat"/>
        <c:majorUnit val="2000"/>
        <c:minorUnit val="500"/>
      </c:valAx>
      <c:serAx>
        <c:axId val="88843136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Size (bytes)</a:t>
                </a:r>
              </a:p>
            </c:rich>
          </c:tx>
          <c:layout>
            <c:manualLayout>
              <c:xMode val="edge"/>
              <c:yMode val="edge"/>
              <c:x val="0.64497276173811602"/>
              <c:y val="0.855644760091263"/>
            </c:manualLayout>
          </c:layout>
          <c:overlay val="0"/>
        </c:title>
        <c:majorTickMark val="out"/>
        <c:minorTickMark val="none"/>
        <c:tickLblPos val="nextTo"/>
        <c:txPr>
          <a:bodyPr rot="0" vert="horz" lIns="2">
            <a:spAutoFit/>
          </a:bodyPr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140965760"/>
        <c:crosses val="autoZero"/>
        <c:tickLblSkip val="2"/>
        <c:tickMarkSkip val="1"/>
      </c:serAx>
    </c:plotArea>
    <c:plotVisOnly val="1"/>
    <c:dispBlanksAs val="zero"/>
    <c:showDLblsOverMax val="0"/>
  </c:chart>
  <c:spPr>
    <a:ln w="9525"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54500" y="6653213"/>
            <a:ext cx="763588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29" tIns="44408" rIns="87229" bIns="44408">
            <a:spAutoFit/>
          </a:bodyPr>
          <a:lstStyle>
            <a:lvl1pPr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1pPr>
            <a:lvl2pPr marL="431800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2pPr>
            <a:lvl3pPr marL="862013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3pPr>
            <a:lvl4pPr marL="1293813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4pPr>
            <a:lvl5pPr marL="1724025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5pPr>
            <a:lvl6pPr marL="21812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6pPr>
            <a:lvl7pPr marL="26384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7pPr>
            <a:lvl8pPr marL="30956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8pPr>
            <a:lvl9pPr marL="35528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>
                <a:latin typeface="Helvetica" pitchFamily="34" charset="0"/>
              </a:rPr>
              <a:t>Page </a:t>
            </a:r>
            <a:fld id="{B19AFE8C-E295-44F3-A8E4-6E9F6CC2B97C}" type="slidenum">
              <a:rPr lang="en-US" altLang="en-US" sz="1200" b="0">
                <a:latin typeface="Helvetica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255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17875"/>
            <a:ext cx="6797675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02" tIns="44408" rIns="90402" bIns="44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Body Text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232275" y="6653213"/>
            <a:ext cx="8064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29" tIns="44408" rIns="87229" bIns="44408">
            <a:spAutoFit/>
          </a:bodyPr>
          <a:lstStyle>
            <a:lvl1pPr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1pPr>
            <a:lvl2pPr marL="431800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2pPr>
            <a:lvl3pPr marL="862013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3pPr>
            <a:lvl4pPr marL="1293813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4pPr>
            <a:lvl5pPr marL="1724025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5pPr>
            <a:lvl6pPr marL="21812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6pPr>
            <a:lvl7pPr marL="26384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7pPr>
            <a:lvl8pPr marL="30956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8pPr>
            <a:lvl9pPr marL="35528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B91B8097-20A9-4045-8458-2F23CB964B87}" type="slidenum">
              <a:rPr lang="en-US" altLang="en-US" sz="1200" b="0" smtClean="0">
                <a:latin typeface="Century Gothic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16163" y="528638"/>
            <a:ext cx="4638675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6523445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30225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4" y="6634535"/>
            <a:ext cx="4016762" cy="349308"/>
          </a:xfrm>
          <a:prstGeom prst="rect">
            <a:avLst/>
          </a:prstGeom>
        </p:spPr>
        <p:txBody>
          <a:bodyPr lIns="91147" tIns="45574" rIns="91147" bIns="45574"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28638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28638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28638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28638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28638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22513" y="530225"/>
            <a:ext cx="4635500" cy="2608263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276" y="3316428"/>
            <a:ext cx="6798454" cy="314397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28638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28638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28638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22513" y="530225"/>
            <a:ext cx="4635500" cy="2608263"/>
          </a:xfrm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276" y="3316428"/>
            <a:ext cx="6798454" cy="314397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30225"/>
            <a:ext cx="4638675" cy="2609850"/>
          </a:xfrm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1620280" y="529030"/>
            <a:ext cx="6033508" cy="26087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237053" y="3318180"/>
            <a:ext cx="6798427" cy="3143856"/>
          </a:xfrm>
          <a:noFill/>
          <a:ln/>
        </p:spPr>
        <p:txBody>
          <a:bodyPr wrap="none" lIns="95308" tIns="47654" rIns="95308" bIns="47654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/>
          </p:nvPr>
        </p:nvSpPr>
        <p:spPr>
          <a:xfrm>
            <a:off x="1237053" y="3318180"/>
            <a:ext cx="6798427" cy="3143856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623347" y="529030"/>
            <a:ext cx="6036573" cy="26102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35521" y="3318180"/>
            <a:ext cx="6799960" cy="3143856"/>
          </a:xfrm>
          <a:noFill/>
          <a:ln/>
        </p:spPr>
        <p:txBody>
          <a:bodyPr lIns="95683" tIns="47003" rIns="95683" bIns="47003"/>
          <a:lstStyle/>
          <a:p>
            <a:endParaRPr lang="en-US"/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6638" y="522288"/>
            <a:ext cx="4659312" cy="2620962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8638"/>
            <a:ext cx="4638675" cy="2609850"/>
          </a:xfrm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8638"/>
            <a:ext cx="4638675" cy="260985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8638"/>
            <a:ext cx="4638675" cy="2609850"/>
          </a:xfrm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8638"/>
            <a:ext cx="4638675" cy="2609850"/>
          </a:xfrm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8638"/>
            <a:ext cx="4638675" cy="2609850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8638"/>
            <a:ext cx="4638675" cy="2609850"/>
          </a:xfrm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8638"/>
            <a:ext cx="4638675" cy="2609850"/>
          </a:xfrm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30225"/>
            <a:ext cx="4638675" cy="2609850"/>
          </a:xfrm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8638"/>
            <a:ext cx="4638675" cy="2609850"/>
          </a:xfrm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8638"/>
            <a:ext cx="4638675" cy="2609850"/>
          </a:xfrm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8638"/>
            <a:ext cx="4638675" cy="2609850"/>
          </a:xfrm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8638"/>
            <a:ext cx="4638675" cy="2609850"/>
          </a:xfrm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8638"/>
            <a:ext cx="4638675" cy="260985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8638"/>
            <a:ext cx="4638675" cy="2609850"/>
          </a:xfrm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30225"/>
            <a:ext cx="4638675" cy="2609850"/>
          </a:xfrm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8638"/>
            <a:ext cx="4638675" cy="2609850"/>
          </a:xfrm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30225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4" y="6634535"/>
            <a:ext cx="4016762" cy="349308"/>
          </a:xfrm>
          <a:prstGeom prst="rect">
            <a:avLst/>
          </a:prstGeom>
        </p:spPr>
        <p:txBody>
          <a:bodyPr lIns="91147" tIns="45574" rIns="91147" bIns="45574"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30225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4" y="6634535"/>
            <a:ext cx="4016762" cy="349308"/>
          </a:xfrm>
          <a:prstGeom prst="rect">
            <a:avLst/>
          </a:prstGeom>
        </p:spPr>
        <p:txBody>
          <a:bodyPr lIns="91147" tIns="45574" rIns="91147" bIns="45574"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30225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4" y="6634535"/>
            <a:ext cx="4016762" cy="349308"/>
          </a:xfrm>
          <a:prstGeom prst="rect">
            <a:avLst/>
          </a:prstGeom>
        </p:spPr>
        <p:txBody>
          <a:bodyPr lIns="91147" tIns="45574" rIns="91147" bIns="45574"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30225"/>
            <a:ext cx="4638675" cy="2609850"/>
          </a:xfrm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7078493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011932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47650"/>
            <a:ext cx="2768600" cy="6197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47650"/>
            <a:ext cx="8104716" cy="619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134824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6415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7217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3818372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44375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4798953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108633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882318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171347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1" y="247650"/>
            <a:ext cx="10016067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3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90148B2B-6971-4F3C-8080-2FC9C8D5407D}" type="slidenum">
              <a:rPr lang="en-US" altLang="en-US" sz="1400" b="0" smtClean="0">
                <a:solidFill>
                  <a:schemeClr val="hlink"/>
                </a:solidFill>
              </a:rPr>
              <a:pPr algn="ctr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87425" y="6390247"/>
            <a:ext cx="64055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CS105</a:t>
            </a:r>
          </a:p>
        </p:txBody>
      </p:sp>
      <p:pic>
        <p:nvPicPr>
          <p:cNvPr id="1030" name="Picture 6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2367" y="122238"/>
            <a:ext cx="857250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36739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Cache Memories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1" y="3505201"/>
            <a:ext cx="6175375" cy="24622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/>
              <a:t>Topics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/>
              <a:t>Generic cache-memory organization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/>
              <a:t>Direct-mapped caches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/>
              <a:t>Set-associative caches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/>
              <a:t>Impact of caches on performance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812926" y="762000"/>
            <a:ext cx="8786813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 eaLnBrk="1" hangingPunct="1">
              <a:lnSpc>
                <a:spcPct val="87000"/>
              </a:lnSpc>
              <a:spcBef>
                <a:spcPct val="0"/>
              </a:spcBef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3800"/>
              <a:t>Tour of the Black Holes of Computing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423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Memories</a:t>
            </a:r>
          </a:p>
        </p:txBody>
      </p:sp>
      <p:sp>
        <p:nvSpPr>
          <p:cNvPr id="187424" name="Rectangle 3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Cache memories </a:t>
            </a:r>
            <a:r>
              <a:rPr lang="en-US" dirty="0"/>
              <a:t>are small, fast SRAM-based memories managed automatically in hardware</a:t>
            </a:r>
          </a:p>
          <a:p>
            <a:pPr lvl="1"/>
            <a:r>
              <a:rPr lang="en-US" dirty="0"/>
              <a:t>Hold frequently accessed blocks of main memory</a:t>
            </a:r>
          </a:p>
          <a:p>
            <a:r>
              <a:rPr lang="en-US" dirty="0"/>
              <a:t>CPU looks first for data in cache, then in main memory</a:t>
            </a:r>
          </a:p>
          <a:p>
            <a:r>
              <a:rPr lang="en-US" dirty="0"/>
              <a:t>Typical system structure:</a:t>
            </a:r>
          </a:p>
        </p:txBody>
      </p:sp>
      <p:sp>
        <p:nvSpPr>
          <p:cNvPr id="33" name="Rectangle 146"/>
          <p:cNvSpPr>
            <a:spLocks noChangeAspect="1" noChangeArrowheads="1"/>
          </p:cNvSpPr>
          <p:nvPr/>
        </p:nvSpPr>
        <p:spPr bwMode="auto">
          <a:xfrm>
            <a:off x="8782050" y="5414552"/>
            <a:ext cx="819150" cy="8239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Main</a:t>
            </a:r>
          </a:p>
          <a:p>
            <a:pPr algn="ctr"/>
            <a:r>
              <a:rPr lang="en-US" sz="1600"/>
              <a:t>memory</a:t>
            </a:r>
          </a:p>
        </p:txBody>
      </p:sp>
      <p:sp>
        <p:nvSpPr>
          <p:cNvPr id="34" name="AutoShape 201"/>
          <p:cNvSpPr>
            <a:spLocks noChangeAspect="1" noChangeArrowheads="1"/>
          </p:cNvSpPr>
          <p:nvPr/>
        </p:nvSpPr>
        <p:spPr bwMode="auto">
          <a:xfrm>
            <a:off x="7408863" y="5551077"/>
            <a:ext cx="1344612" cy="481013"/>
          </a:xfrm>
          <a:prstGeom prst="leftRightArrow">
            <a:avLst>
              <a:gd name="adj1" fmla="val 50000"/>
              <a:gd name="adj2" fmla="val 55908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35" name="Rectangle 202"/>
          <p:cNvSpPr>
            <a:spLocks noChangeAspect="1" noChangeArrowheads="1"/>
          </p:cNvSpPr>
          <p:nvPr/>
        </p:nvSpPr>
        <p:spPr bwMode="auto">
          <a:xfrm>
            <a:off x="6584950" y="5579651"/>
            <a:ext cx="81915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182880" anchor="ctr">
            <a:prstTxWarp prst="textNoShape">
              <a:avLst/>
            </a:prstTxWarp>
          </a:bodyPr>
          <a:lstStyle/>
          <a:p>
            <a:pPr algn="ctr">
              <a:lnSpc>
                <a:spcPct val="25000"/>
              </a:lnSpc>
            </a:pPr>
            <a:r>
              <a:rPr lang="en-US" sz="1600" dirty="0"/>
              <a:t>I/O</a:t>
            </a:r>
          </a:p>
          <a:p>
            <a:pPr algn="ctr">
              <a:lnSpc>
                <a:spcPct val="25000"/>
              </a:lnSpc>
            </a:pPr>
            <a:r>
              <a:rPr lang="en-US" sz="1600" dirty="0"/>
              <a:t>bridge</a:t>
            </a:r>
          </a:p>
        </p:txBody>
      </p:sp>
      <p:sp>
        <p:nvSpPr>
          <p:cNvPr id="36" name="AutoShape 205"/>
          <p:cNvSpPr>
            <a:spLocks noChangeAspect="1" noChangeArrowheads="1"/>
          </p:cNvSpPr>
          <p:nvPr/>
        </p:nvSpPr>
        <p:spPr bwMode="auto">
          <a:xfrm>
            <a:off x="5272089" y="5551077"/>
            <a:ext cx="1309687" cy="481013"/>
          </a:xfrm>
          <a:prstGeom prst="leftRightArrow">
            <a:avLst>
              <a:gd name="adj1" fmla="val 50000"/>
              <a:gd name="adj2" fmla="val 5445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37" name="Rectangle 206"/>
          <p:cNvSpPr>
            <a:spLocks noChangeAspect="1" noChangeArrowheads="1"/>
          </p:cNvSpPr>
          <p:nvPr/>
        </p:nvSpPr>
        <p:spPr bwMode="auto">
          <a:xfrm>
            <a:off x="2873375" y="5579651"/>
            <a:ext cx="23749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Bus interface</a:t>
            </a:r>
          </a:p>
        </p:txBody>
      </p:sp>
      <p:sp>
        <p:nvSpPr>
          <p:cNvPr id="38" name="Rectangle 207"/>
          <p:cNvSpPr>
            <a:spLocks noChangeAspect="1" noChangeArrowheads="1"/>
          </p:cNvSpPr>
          <p:nvPr/>
        </p:nvSpPr>
        <p:spPr bwMode="auto">
          <a:xfrm>
            <a:off x="4386263" y="4384264"/>
            <a:ext cx="615950" cy="138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39" name="Rectangle 208"/>
          <p:cNvSpPr>
            <a:spLocks noChangeAspect="1" noChangeArrowheads="1"/>
          </p:cNvSpPr>
          <p:nvPr/>
        </p:nvSpPr>
        <p:spPr bwMode="auto">
          <a:xfrm>
            <a:off x="4386263" y="4522377"/>
            <a:ext cx="615950" cy="136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0" name="Rectangle 210"/>
          <p:cNvSpPr>
            <a:spLocks noChangeAspect="1" noChangeArrowheads="1"/>
          </p:cNvSpPr>
          <p:nvPr/>
        </p:nvSpPr>
        <p:spPr bwMode="auto">
          <a:xfrm>
            <a:off x="4386263" y="4658902"/>
            <a:ext cx="615950" cy="1381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1" name="Rectangle 211"/>
          <p:cNvSpPr>
            <a:spLocks noChangeAspect="1" noChangeArrowheads="1"/>
          </p:cNvSpPr>
          <p:nvPr/>
        </p:nvSpPr>
        <p:spPr bwMode="auto">
          <a:xfrm>
            <a:off x="4386263" y="4797015"/>
            <a:ext cx="615950" cy="136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2" name="Rectangle 212"/>
          <p:cNvSpPr>
            <a:spLocks noChangeAspect="1" noChangeArrowheads="1"/>
          </p:cNvSpPr>
          <p:nvPr/>
        </p:nvSpPr>
        <p:spPr bwMode="auto">
          <a:xfrm>
            <a:off x="4386263" y="4933539"/>
            <a:ext cx="615950" cy="138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3" name="AutoShape 214"/>
          <p:cNvSpPr>
            <a:spLocks noChangeAspect="1" noChangeArrowheads="1"/>
          </p:cNvSpPr>
          <p:nvPr/>
        </p:nvSpPr>
        <p:spPr bwMode="auto">
          <a:xfrm>
            <a:off x="5083175" y="4384264"/>
            <a:ext cx="400050" cy="3429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4" name="AutoShape 215"/>
          <p:cNvSpPr>
            <a:spLocks noChangeAspect="1" noChangeArrowheads="1"/>
          </p:cNvSpPr>
          <p:nvPr/>
        </p:nvSpPr>
        <p:spPr bwMode="auto">
          <a:xfrm flipH="1">
            <a:off x="5002213" y="4727165"/>
            <a:ext cx="400050" cy="344487"/>
          </a:xfrm>
          <a:prstGeom prst="rightArrow">
            <a:avLst>
              <a:gd name="adj1" fmla="val 50000"/>
              <a:gd name="adj2" fmla="val 2903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5" name="Rectangle 220"/>
          <p:cNvSpPr>
            <a:spLocks noChangeAspect="1" noChangeArrowheads="1"/>
          </p:cNvSpPr>
          <p:nvPr/>
        </p:nvSpPr>
        <p:spPr bwMode="auto">
          <a:xfrm>
            <a:off x="5483226" y="4247740"/>
            <a:ext cx="479425" cy="960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ALU</a:t>
            </a:r>
          </a:p>
        </p:txBody>
      </p:sp>
      <p:sp>
        <p:nvSpPr>
          <p:cNvPr id="46" name="Text Box 221"/>
          <p:cNvSpPr txBox="1">
            <a:spLocks noChangeAspect="1" noChangeArrowheads="1"/>
          </p:cNvSpPr>
          <p:nvPr/>
        </p:nvSpPr>
        <p:spPr bwMode="auto">
          <a:xfrm>
            <a:off x="4030273" y="4118217"/>
            <a:ext cx="1361271" cy="2590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Register file</a:t>
            </a:r>
          </a:p>
        </p:txBody>
      </p:sp>
      <p:sp>
        <p:nvSpPr>
          <p:cNvPr id="47" name="AutoShape 222"/>
          <p:cNvSpPr>
            <a:spLocks noChangeAspect="1" noChangeArrowheads="1"/>
          </p:cNvSpPr>
          <p:nvPr/>
        </p:nvSpPr>
        <p:spPr bwMode="auto">
          <a:xfrm>
            <a:off x="4452939" y="5139914"/>
            <a:ext cx="549275" cy="411162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8" name="Rectangle 223"/>
          <p:cNvSpPr>
            <a:spLocks noChangeAspect="1" noChangeArrowheads="1"/>
          </p:cNvSpPr>
          <p:nvPr/>
        </p:nvSpPr>
        <p:spPr bwMode="auto">
          <a:xfrm>
            <a:off x="2720975" y="4041364"/>
            <a:ext cx="3379788" cy="21971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9" name="Text Box 225"/>
          <p:cNvSpPr txBox="1">
            <a:spLocks noChangeAspect="1" noChangeArrowheads="1"/>
          </p:cNvSpPr>
          <p:nvPr/>
        </p:nvSpPr>
        <p:spPr bwMode="auto">
          <a:xfrm>
            <a:off x="2617096" y="3789604"/>
            <a:ext cx="1095172" cy="2590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/>
              <a:t>CPU chip</a:t>
            </a:r>
          </a:p>
        </p:txBody>
      </p:sp>
      <p:sp>
        <p:nvSpPr>
          <p:cNvPr id="50" name="Text Box 229"/>
          <p:cNvSpPr txBox="1">
            <a:spLocks noChangeAspect="1" noChangeArrowheads="1"/>
          </p:cNvSpPr>
          <p:nvPr/>
        </p:nvSpPr>
        <p:spPr bwMode="auto">
          <a:xfrm>
            <a:off x="6077477" y="4956417"/>
            <a:ext cx="1335623" cy="2590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System bus</a:t>
            </a:r>
          </a:p>
        </p:txBody>
      </p:sp>
      <p:sp>
        <p:nvSpPr>
          <p:cNvPr id="51" name="Line 230"/>
          <p:cNvSpPr>
            <a:spLocks noChangeAspect="1" noChangeShapeType="1"/>
          </p:cNvSpPr>
          <p:nvPr/>
        </p:nvSpPr>
        <p:spPr bwMode="auto">
          <a:xfrm flipH="1">
            <a:off x="5962651" y="5208176"/>
            <a:ext cx="619125" cy="412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52" name="Text Box 231"/>
          <p:cNvSpPr txBox="1">
            <a:spLocks noChangeAspect="1" noChangeArrowheads="1"/>
          </p:cNvSpPr>
          <p:nvPr/>
        </p:nvSpPr>
        <p:spPr bwMode="auto">
          <a:xfrm>
            <a:off x="7391647" y="4956417"/>
            <a:ext cx="1393330" cy="2590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Memory bus</a:t>
            </a:r>
          </a:p>
        </p:txBody>
      </p:sp>
      <p:sp>
        <p:nvSpPr>
          <p:cNvPr id="53" name="Line 232"/>
          <p:cNvSpPr>
            <a:spLocks noChangeAspect="1" noChangeShapeType="1"/>
          </p:cNvSpPr>
          <p:nvPr/>
        </p:nvSpPr>
        <p:spPr bwMode="auto">
          <a:xfrm>
            <a:off x="8054975" y="5208176"/>
            <a:ext cx="0" cy="412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54" name="Rectangle 233"/>
          <p:cNvSpPr>
            <a:spLocks noChangeAspect="1" noChangeArrowheads="1"/>
          </p:cNvSpPr>
          <p:nvPr/>
        </p:nvSpPr>
        <p:spPr bwMode="auto">
          <a:xfrm>
            <a:off x="2873375" y="4481101"/>
            <a:ext cx="1066800" cy="5207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dirty="0"/>
              <a:t>Cache </a:t>
            </a:r>
          </a:p>
          <a:p>
            <a:pPr algn="ctr"/>
            <a:r>
              <a:rPr lang="en-US" sz="1200" dirty="0"/>
              <a:t>memory</a:t>
            </a:r>
          </a:p>
        </p:txBody>
      </p:sp>
      <p:sp>
        <p:nvSpPr>
          <p:cNvPr id="55" name="AutoShape 234"/>
          <p:cNvSpPr>
            <a:spLocks noChangeAspect="1" noChangeArrowheads="1"/>
          </p:cNvSpPr>
          <p:nvPr/>
        </p:nvSpPr>
        <p:spPr bwMode="auto">
          <a:xfrm>
            <a:off x="3101976" y="5001802"/>
            <a:ext cx="549275" cy="549275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56" name="AutoShape 236"/>
          <p:cNvSpPr>
            <a:spLocks noChangeAspect="1" noChangeArrowheads="1"/>
          </p:cNvSpPr>
          <p:nvPr/>
        </p:nvSpPr>
        <p:spPr bwMode="auto">
          <a:xfrm flipH="1">
            <a:off x="3965575" y="4528726"/>
            <a:ext cx="400050" cy="344488"/>
          </a:xfrm>
          <a:prstGeom prst="leftRightArrow">
            <a:avLst>
              <a:gd name="adj1" fmla="val 50000"/>
              <a:gd name="adj2" fmla="val 23226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248655465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Typical Speeds</a:t>
            </a:r>
          </a:p>
        </p:txBody>
      </p:sp>
      <p:sp>
        <p:nvSpPr>
          <p:cNvPr id="13619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>
                <a:solidFill>
                  <a:srgbClr val="000000"/>
                </a:solidFill>
              </a:rPr>
              <a:t>Registers: 1 clock (= 400 </a:t>
            </a:r>
            <a:r>
              <a:rPr lang="en-US" dirty="0" err="1">
                <a:solidFill>
                  <a:srgbClr val="000000"/>
                </a:solidFill>
              </a:rPr>
              <a:t>ps</a:t>
            </a:r>
            <a:r>
              <a:rPr lang="en-US" dirty="0">
                <a:solidFill>
                  <a:srgbClr val="000000"/>
                </a:solidFill>
              </a:rPr>
              <a:t> on 2.5 GHz processor) to get 8 bytes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>
                <a:solidFill>
                  <a:srgbClr val="000000"/>
                </a:solidFill>
              </a:rPr>
              <a:t>Level-1 (L1) cache: </a:t>
            </a:r>
            <a:r>
              <a:rPr lang="en-US" dirty="0"/>
              <a:t>3–5 clocks for 32–64 bytes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L2 cache: 10–20 clocks, 32–64 bytes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L3 cache: 20–100 clocks (multiple cores make things slower), 32–64 bytes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DRAM: 100–300 clocks, 32–64 bytes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SSD: 75,000 clocks and up (high variance), 4096 bytes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Hard drive: 5,000,000–25,000,000 clocks, 4096 bytes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Ouch!</a:t>
            </a:r>
          </a:p>
          <a:p>
            <a:pPr eaLnBrk="1" hangingPunct="1">
              <a:lnSpc>
                <a:spcPct val="85000"/>
              </a:lnSpc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217083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Up-Down Arrow 34"/>
          <p:cNvSpPr/>
          <p:nvPr/>
        </p:nvSpPr>
        <p:spPr bwMode="auto">
          <a:xfrm>
            <a:off x="4876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Cache Concepts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429000" y="4267200"/>
            <a:ext cx="3581400" cy="2057400"/>
          </a:xfrm>
          <a:prstGeom prst="rect">
            <a:avLst/>
          </a:prstGeom>
          <a:solidFill>
            <a:srgbClr val="DEDFF5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429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581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4419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257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096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581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419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257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096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581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4419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257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6096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3581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419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5257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6096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3810000" y="6096001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3581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4419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5257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6096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09747" y="2348592"/>
            <a:ext cx="755335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119219" y="4343401"/>
            <a:ext cx="1004827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Memory</a:t>
            </a:r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7159242" y="4147318"/>
            <a:ext cx="3199956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98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Larger, slower, cheaper memory</a:t>
            </a:r>
          </a:p>
          <a:p>
            <a:pPr algn="l">
              <a:lnSpc>
                <a:spcPct val="98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viewed as partitioned into “blocks”</a:t>
            </a: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5466800" y="3232918"/>
            <a:ext cx="283900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Data is copied in block-sized transfer units</a:t>
            </a: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7086600" y="2166312"/>
            <a:ext cx="2930908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98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Smaller, faster, more expensive</a:t>
            </a:r>
          </a:p>
          <a:p>
            <a:pPr algn="l">
              <a:lnSpc>
                <a:spcPct val="98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memory caches a  subset of</a:t>
            </a:r>
          </a:p>
          <a:p>
            <a:pPr algn="l">
              <a:lnSpc>
                <a:spcPct val="98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the blocks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3581400" y="48006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4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4114800" y="34290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4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3581400" y="2424791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4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5257800" y="5181600"/>
            <a:ext cx="762000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10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114800" y="3429000"/>
            <a:ext cx="762000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10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5257800" y="2424791"/>
            <a:ext cx="762000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343748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7" grpId="0" animBg="1"/>
      <p:bldP spid="38" grpId="0" animBg="1"/>
      <p:bldP spid="38" grpId="1" animBg="1"/>
      <p:bldP spid="39" grpId="0" animBg="1"/>
      <p:bldP spid="40" grpId="0" animBg="1"/>
      <p:bldP spid="41" grpId="0" animBg="1"/>
      <p:bldP spid="41" grpId="1" animBg="1"/>
      <p:bldP spid="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Up-Down Arrow 42"/>
          <p:cNvSpPr/>
          <p:nvPr/>
        </p:nvSpPr>
        <p:spPr bwMode="auto">
          <a:xfrm>
            <a:off x="4876800" y="1295400"/>
            <a:ext cx="685800" cy="990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35" name="Up-Down Arrow 34"/>
          <p:cNvSpPr/>
          <p:nvPr/>
        </p:nvSpPr>
        <p:spPr bwMode="auto">
          <a:xfrm>
            <a:off x="4876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Cache Concepts: Hit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429000" y="4267200"/>
            <a:ext cx="35814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429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581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4419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257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096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581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419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257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096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581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4419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257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6096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3581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419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5257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6096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3810000" y="6096001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3581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4419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5257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6096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09747" y="2348592"/>
            <a:ext cx="755335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119219" y="4343401"/>
            <a:ext cx="1004827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Memory</a:t>
            </a:r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7443759" y="1580884"/>
            <a:ext cx="2826906" cy="3961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latin typeface="Calibri" pitchFamily="34" charset="0"/>
              </a:rPr>
              <a:t>Data in block b is needed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521174" y="1619517"/>
            <a:ext cx="1184427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Request: 14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257800" y="2425522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14</a:t>
            </a:r>
          </a:p>
        </p:txBody>
      </p:sp>
      <p:sp>
        <p:nvSpPr>
          <p:cNvPr id="48" name="Text Box 29"/>
          <p:cNvSpPr txBox="1">
            <a:spLocks noChangeArrowheads="1"/>
          </p:cNvSpPr>
          <p:nvPr/>
        </p:nvSpPr>
        <p:spPr bwMode="auto">
          <a:xfrm>
            <a:off x="7460094" y="2203645"/>
            <a:ext cx="2154670" cy="710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latin typeface="Calibri" pitchFamily="34" charset="0"/>
              </a:rPr>
              <a:t>Block b is in cache: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solidFill>
                  <a:srgbClr val="C00000"/>
                </a:solidFill>
                <a:latin typeface="Calibri" pitchFamily="34" charset="0"/>
              </a:rPr>
              <a:t>Hit!</a:t>
            </a:r>
          </a:p>
        </p:txBody>
      </p:sp>
    </p:spTree>
    <p:extLst>
      <p:ext uri="{BB962C8B-B14F-4D97-AF65-F5344CB8AC3E}">
        <p14:creationId xmlns:p14="http://schemas.microsoft.com/office/powerpoint/2010/main" val="28742633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6" grpId="0"/>
      <p:bldP spid="47" grpId="0" animBg="1"/>
      <p:bldP spid="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Up-Down Arrow 42"/>
          <p:cNvSpPr/>
          <p:nvPr/>
        </p:nvSpPr>
        <p:spPr bwMode="auto">
          <a:xfrm>
            <a:off x="4876800" y="1295400"/>
            <a:ext cx="685800" cy="990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35" name="Up-Down Arrow 34"/>
          <p:cNvSpPr/>
          <p:nvPr/>
        </p:nvSpPr>
        <p:spPr bwMode="auto">
          <a:xfrm>
            <a:off x="4876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Cache Concepts: Miss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429000" y="4267200"/>
            <a:ext cx="35814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429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581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4419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257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096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581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419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257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096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581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4419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257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6096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3581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419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5257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6096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3810000" y="6096001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3581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4419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5257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6096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09747" y="2348592"/>
            <a:ext cx="755335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119219" y="4343401"/>
            <a:ext cx="1004827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Memory</a:t>
            </a:r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7443759" y="1580884"/>
            <a:ext cx="2826906" cy="3961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latin typeface="Calibri" pitchFamily="34" charset="0"/>
              </a:rPr>
              <a:t>Data in block b is needed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521174" y="1619517"/>
            <a:ext cx="1184427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Request: 12</a:t>
            </a:r>
          </a:p>
        </p:txBody>
      </p:sp>
      <p:sp>
        <p:nvSpPr>
          <p:cNvPr id="48" name="Text Box 29"/>
          <p:cNvSpPr txBox="1">
            <a:spLocks noChangeArrowheads="1"/>
          </p:cNvSpPr>
          <p:nvPr/>
        </p:nvSpPr>
        <p:spPr bwMode="auto">
          <a:xfrm>
            <a:off x="7460095" y="2209800"/>
            <a:ext cx="2569847" cy="697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latin typeface="Calibri" pitchFamily="34" charset="0"/>
              </a:rPr>
              <a:t>Block b is not in cache:</a:t>
            </a:r>
          </a:p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solidFill>
                  <a:srgbClr val="C00000"/>
                </a:solidFill>
                <a:latin typeface="Calibri" pitchFamily="34" charset="0"/>
              </a:rPr>
              <a:t>Miss!</a:t>
            </a: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7467601" y="3200400"/>
            <a:ext cx="2585173" cy="697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latin typeface="Calibri" pitchFamily="34" charset="0"/>
              </a:rPr>
              <a:t>Block b is fetched from</a:t>
            </a:r>
          </a:p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latin typeface="Calibri" pitchFamily="34" charset="0"/>
              </a:rPr>
              <a:t>memory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521173" y="3395246"/>
            <a:ext cx="1184427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Request: 12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3581400" y="55626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12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4114800" y="34290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12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4419600" y="2425522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12</a:t>
            </a:r>
          </a:p>
        </p:txBody>
      </p:sp>
      <p:sp>
        <p:nvSpPr>
          <p:cNvPr id="42" name="Text Box 29"/>
          <p:cNvSpPr txBox="1">
            <a:spLocks noChangeArrowheads="1"/>
          </p:cNvSpPr>
          <p:nvPr/>
        </p:nvSpPr>
        <p:spPr bwMode="auto">
          <a:xfrm>
            <a:off x="7467601" y="4191000"/>
            <a:ext cx="2810939" cy="17535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latin typeface="Calibri" pitchFamily="34" charset="0"/>
              </a:rPr>
              <a:t>Block b is stored in cache</a:t>
            </a:r>
          </a:p>
          <a:p>
            <a:pPr marL="115888" indent="-115888" algn="l">
              <a:lnSpc>
                <a:spcPct val="98000"/>
              </a:lnSpc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>
                <a:solidFill>
                  <a:srgbClr val="C00000"/>
                </a:solidFill>
                <a:latin typeface="Calibri" pitchFamily="34" charset="0"/>
              </a:rPr>
              <a:t>Placement policy:</a:t>
            </a:r>
            <a:br>
              <a:rPr lang="en-GB" b="0" dirty="0">
                <a:latin typeface="Calibri" pitchFamily="34" charset="0"/>
              </a:rPr>
            </a:br>
            <a:r>
              <a:rPr lang="en-GB" b="0" dirty="0">
                <a:latin typeface="Calibri" pitchFamily="34" charset="0"/>
              </a:rPr>
              <a:t>determines where b goes</a:t>
            </a:r>
          </a:p>
          <a:p>
            <a:pPr marL="115888" indent="-115888" algn="l">
              <a:lnSpc>
                <a:spcPct val="98000"/>
              </a:lnSpc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>
                <a:solidFill>
                  <a:srgbClr val="C00000"/>
                </a:solidFill>
                <a:latin typeface="Calibri" pitchFamily="34" charset="0"/>
              </a:rPr>
              <a:t>Replacement policy:</a:t>
            </a:r>
            <a:br>
              <a:rPr lang="en-GB" b="0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en-GB" b="0" dirty="0">
                <a:latin typeface="Calibri" pitchFamily="34" charset="0"/>
              </a:rPr>
              <a:t>determines which block</a:t>
            </a:r>
            <a:br>
              <a:rPr lang="en-GB" b="0" dirty="0">
                <a:latin typeface="Calibri" pitchFamily="34" charset="0"/>
              </a:rPr>
            </a:br>
            <a:r>
              <a:rPr lang="en-GB" b="0" dirty="0">
                <a:latin typeface="Calibri" pitchFamily="34" charset="0"/>
              </a:rPr>
              <a:t>gets evicted (victim)</a:t>
            </a:r>
          </a:p>
        </p:txBody>
      </p:sp>
    </p:spTree>
    <p:extLst>
      <p:ext uri="{BB962C8B-B14F-4D97-AF65-F5344CB8AC3E}">
        <p14:creationId xmlns:p14="http://schemas.microsoft.com/office/powerpoint/2010/main" val="10933300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6" grpId="0"/>
      <p:bldP spid="48" grpId="0"/>
      <p:bldP spid="34" grpId="0"/>
      <p:bldP spid="36" grpId="0"/>
      <p:bldP spid="37" grpId="0" animBg="1"/>
      <p:bldP spid="38" grpId="0" animBg="1"/>
      <p:bldP spid="38" grpId="1" animBg="1"/>
      <p:bldP spid="39" grpId="0" animBg="1"/>
      <p:bldP spid="42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Caching Concepts: </a:t>
            </a:r>
            <a:br>
              <a:rPr lang="en-US" dirty="0"/>
            </a:br>
            <a:r>
              <a:rPr lang="en-US" dirty="0"/>
              <a:t>Types of Cache Misses</a:t>
            </a:r>
          </a:p>
        </p:txBody>
      </p:sp>
      <p:sp>
        <p:nvSpPr>
          <p:cNvPr id="13824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Cold (compulsory) miss</a:t>
            </a:r>
          </a:p>
          <a:p>
            <a:pPr lvl="1"/>
            <a:r>
              <a:rPr lang="en-US" dirty="0"/>
              <a:t>Cold misses occur because the cache is empty.</a:t>
            </a:r>
          </a:p>
          <a:p>
            <a:r>
              <a:rPr lang="en-US" dirty="0">
                <a:solidFill>
                  <a:srgbClr val="FF0000"/>
                </a:solidFill>
              </a:rPr>
              <a:t>Conflict miss</a:t>
            </a:r>
          </a:p>
          <a:p>
            <a:pPr lvl="1"/>
            <a:r>
              <a:rPr lang="en-US" dirty="0"/>
              <a:t>Most caches limit blocks at level k+1 to a small subset (sometimes a singleton) of the block positions at level k</a:t>
            </a:r>
          </a:p>
          <a:p>
            <a:pPr lvl="2"/>
            <a:r>
              <a:rPr lang="en-US" dirty="0"/>
              <a:t>E.g. Block </a:t>
            </a:r>
            <a:r>
              <a:rPr lang="en-US" dirty="0" err="1"/>
              <a:t>i</a:t>
            </a:r>
            <a:r>
              <a:rPr lang="en-US" dirty="0"/>
              <a:t> at level k+1 must go in block (</a:t>
            </a:r>
            <a:r>
              <a:rPr lang="en-US" dirty="0" err="1"/>
              <a:t>i</a:t>
            </a:r>
            <a:r>
              <a:rPr lang="en-US" dirty="0"/>
              <a:t> mod 4) at level k</a:t>
            </a:r>
          </a:p>
          <a:p>
            <a:pPr lvl="1"/>
            <a:r>
              <a:rPr lang="en-US" dirty="0"/>
              <a:t>Conflict misses occur when the level k cache is large enough, but multiple data objects all map to the same level k block</a:t>
            </a:r>
          </a:p>
          <a:p>
            <a:pPr lvl="2"/>
            <a:r>
              <a:rPr lang="en-US" dirty="0"/>
              <a:t>E.g. Referencing blocks 0, 8, 0, 8, 0, 8, ... would miss every time</a:t>
            </a:r>
          </a:p>
          <a:p>
            <a:r>
              <a:rPr lang="en-US" dirty="0">
                <a:solidFill>
                  <a:srgbClr val="FF0000"/>
                </a:solidFill>
              </a:rPr>
              <a:t>Capacity miss</a:t>
            </a:r>
          </a:p>
          <a:p>
            <a:pPr lvl="1"/>
            <a:r>
              <a:rPr lang="en-US" dirty="0"/>
              <a:t>Occurs when set of active cache blocks (</a:t>
            </a:r>
            <a:r>
              <a:rPr lang="en-US" dirty="0">
                <a:solidFill>
                  <a:srgbClr val="FF0000"/>
                </a:solidFill>
              </a:rPr>
              <a:t>working set</a:t>
            </a:r>
            <a:r>
              <a:rPr lang="en-US" dirty="0"/>
              <a:t>) is larger than the cache</a:t>
            </a:r>
          </a:p>
        </p:txBody>
      </p:sp>
    </p:spTree>
    <p:extLst>
      <p:ext uri="{BB962C8B-B14F-4D97-AF65-F5344CB8AC3E}">
        <p14:creationId xmlns:p14="http://schemas.microsoft.com/office/powerpoint/2010/main" val="3778827621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Cache Organization (S, E, B)</a:t>
            </a:r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5638801" y="-495835"/>
            <a:ext cx="228600" cy="4648201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3429000" y="2078999"/>
            <a:ext cx="4648200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</p:grpSp>
      <p:cxnSp>
        <p:nvCxnSpPr>
          <p:cNvPr id="45" name="Straight Connector 44"/>
          <p:cNvCxnSpPr/>
          <p:nvPr/>
        </p:nvCxnSpPr>
        <p:spPr bwMode="auto">
          <a:xfrm>
            <a:off x="3657600" y="4019283"/>
            <a:ext cx="4267200" cy="1111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3048000" y="2067736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988173" y="1400906"/>
            <a:ext cx="1556836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  lines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951334" y="3244405"/>
            <a:ext cx="1122423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 = 2</a:t>
            </a:r>
            <a:r>
              <a:rPr lang="en-US" baseline="30000" dirty="0">
                <a:latin typeface="Calibri" pitchFamily="34" charset="0"/>
              </a:rPr>
              <a:t>s</a:t>
            </a:r>
            <a:r>
              <a:rPr lang="en-US" dirty="0">
                <a:latin typeface="Calibri" pitchFamily="34" charset="0"/>
              </a:rPr>
              <a:t> sets</a:t>
            </a:r>
          </a:p>
        </p:txBody>
      </p:sp>
      <p:cxnSp>
        <p:nvCxnSpPr>
          <p:cNvPr id="59" name="Straight Connector 58"/>
          <p:cNvCxnSpPr>
            <a:endCxn id="61" idx="1"/>
          </p:cNvCxnSpPr>
          <p:nvPr/>
        </p:nvCxnSpPr>
        <p:spPr bwMode="auto">
          <a:xfrm flipV="1">
            <a:off x="8077202" y="2070349"/>
            <a:ext cx="596798" cy="10416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8674000" y="1926207"/>
            <a:ext cx="470000" cy="28828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set</a:t>
            </a:r>
          </a:p>
        </p:txBody>
      </p:sp>
      <p:cxnSp>
        <p:nvCxnSpPr>
          <p:cNvPr id="62" name="Straight Connector 61"/>
          <p:cNvCxnSpPr/>
          <p:nvPr/>
        </p:nvCxnSpPr>
        <p:spPr bwMode="auto">
          <a:xfrm>
            <a:off x="7620000" y="2338584"/>
            <a:ext cx="914400" cy="13845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8495766" y="2278351"/>
            <a:ext cx="535724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line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3429000" y="2647683"/>
            <a:ext cx="4648200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5" name="Group 86"/>
          <p:cNvGrpSpPr/>
          <p:nvPr/>
        </p:nvGrpSpPr>
        <p:grpSpPr>
          <a:xfrm>
            <a:off x="3429000" y="3221999"/>
            <a:ext cx="4648200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6" name="Group 92"/>
          <p:cNvGrpSpPr/>
          <p:nvPr/>
        </p:nvGrpSpPr>
        <p:grpSpPr>
          <a:xfrm>
            <a:off x="3429000" y="4288799"/>
            <a:ext cx="4648200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99" name="Trapezoid 98"/>
          <p:cNvSpPr/>
          <p:nvPr/>
        </p:nvSpPr>
        <p:spPr bwMode="auto">
          <a:xfrm>
            <a:off x="3670825" y="4709564"/>
            <a:ext cx="3523449" cy="865914"/>
          </a:xfrm>
          <a:prstGeom prst="trapezoid">
            <a:avLst>
              <a:gd name="adj" fmla="val 135061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3670825" y="557547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169069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5441674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5702469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6616868" y="5689778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B-1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5975074" y="5689778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6109224" y="584138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4266479" y="5689778"/>
            <a:ext cx="7179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3797469" y="5702122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6020145" y="533346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536059" y="6434536"/>
            <a:ext cx="3834127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 = 2</a:t>
            </a:r>
            <a:r>
              <a:rPr lang="en-US" baseline="30000" dirty="0">
                <a:latin typeface="Calibri" pitchFamily="34" charset="0"/>
              </a:rPr>
              <a:t>b</a:t>
            </a:r>
            <a:r>
              <a:rPr lang="en-US" dirty="0">
                <a:latin typeface="Calibri" pitchFamily="34" charset="0"/>
              </a:rPr>
              <a:t> bytes per cache block (the data)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620000" y="5112604"/>
            <a:ext cx="2361544" cy="606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Cache size:</a:t>
            </a:r>
          </a:p>
          <a:p>
            <a:r>
              <a:rPr lang="en-US" i="1" dirty="0">
                <a:latin typeface="Calibri" pitchFamily="34" charset="0"/>
              </a:rPr>
              <a:t>C = S x E x B data bytes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467288" y="6336268"/>
            <a:ext cx="95231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 bit</a:t>
            </a:r>
          </a:p>
        </p:txBody>
      </p:sp>
      <p:cxnSp>
        <p:nvCxnSpPr>
          <p:cNvPr id="55" name="Straight Connector 54"/>
          <p:cNvCxnSpPr/>
          <p:nvPr/>
        </p:nvCxnSpPr>
        <p:spPr bwMode="auto">
          <a:xfrm rot="5400000" flipH="1" flipV="1">
            <a:off x="3809206" y="6158528"/>
            <a:ext cx="304800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13" name="Group 12"/>
          <p:cNvGrpSpPr/>
          <p:nvPr/>
        </p:nvGrpSpPr>
        <p:grpSpPr>
          <a:xfrm>
            <a:off x="3908968" y="951604"/>
            <a:ext cx="2158411" cy="449302"/>
            <a:chOff x="2806994" y="895332"/>
            <a:chExt cx="2158411" cy="449302"/>
          </a:xfrm>
        </p:grpSpPr>
        <p:sp>
          <p:nvSpPr>
            <p:cNvPr id="7" name="TextBox 6"/>
            <p:cNvSpPr txBox="1"/>
            <p:nvPr/>
          </p:nvSpPr>
          <p:spPr>
            <a:xfrm>
              <a:off x="2806994" y="895332"/>
              <a:ext cx="2158411" cy="2664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Not always power of 2!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>
              <a:off x="3657945" y="1105505"/>
              <a:ext cx="354113" cy="239129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58" name="Text Box 1086"/>
          <p:cNvSpPr txBox="1">
            <a:spLocks noChangeArrowheads="1"/>
          </p:cNvSpPr>
          <p:nvPr/>
        </p:nvSpPr>
        <p:spPr bwMode="auto">
          <a:xfrm>
            <a:off x="8360292" y="2984905"/>
            <a:ext cx="2138405" cy="914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folHlink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Set # ≡ hash code</a:t>
            </a:r>
          </a:p>
          <a:p>
            <a:endParaRPr lang="en-US" altLang="en-US" dirty="0">
              <a:solidFill>
                <a:srgbClr val="FF0000"/>
              </a:solidFill>
            </a:endParaRPr>
          </a:p>
          <a:p>
            <a:r>
              <a:rPr lang="en-US" altLang="en-US" dirty="0">
                <a:solidFill>
                  <a:srgbClr val="FF0000"/>
                </a:solidFill>
              </a:rPr>
              <a:t>Tag   ≡ hash key</a:t>
            </a:r>
          </a:p>
        </p:txBody>
      </p:sp>
    </p:spTree>
    <p:extLst>
      <p:ext uri="{BB962C8B-B14F-4D97-AF65-F5344CB8AC3E}">
        <p14:creationId xmlns:p14="http://schemas.microsoft.com/office/powerpoint/2010/main" val="8178743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2" grpId="0" animBg="1"/>
      <p:bldP spid="73" grpId="0" animBg="1"/>
      <p:bldP spid="77" grpId="0" animBg="1"/>
      <p:bldP spid="78" grpId="0"/>
      <p:bldP spid="100" grpId="0"/>
      <p:bldP spid="53" grpId="0"/>
      <p:bldP spid="5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Read</a:t>
            </a:r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5082235" y="-290401"/>
            <a:ext cx="228600" cy="4237334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3077868" y="2078999"/>
            <a:ext cx="4237333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5" name="Straight Connector 44"/>
          <p:cNvCxnSpPr/>
          <p:nvPr/>
        </p:nvCxnSpPr>
        <p:spPr bwMode="auto">
          <a:xfrm>
            <a:off x="3306468" y="4019283"/>
            <a:ext cx="3875673" cy="1009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2696867" y="2067736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824214" y="1344634"/>
            <a:ext cx="1919115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 = 2</a:t>
            </a:r>
            <a:r>
              <a:rPr lang="en-US" baseline="30000" dirty="0">
                <a:latin typeface="Calibri" pitchFamily="34" charset="0"/>
              </a:rPr>
              <a:t>e</a:t>
            </a:r>
            <a:r>
              <a:rPr lang="en-US" dirty="0">
                <a:latin typeface="Calibri" pitchFamily="34" charset="0"/>
              </a:rPr>
              <a:t> lines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600201" y="3244405"/>
            <a:ext cx="1122423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 = 2</a:t>
            </a:r>
            <a:r>
              <a:rPr lang="en-US" baseline="30000" dirty="0">
                <a:latin typeface="Calibri" pitchFamily="34" charset="0"/>
              </a:rPr>
              <a:t>s</a:t>
            </a:r>
            <a:r>
              <a:rPr lang="en-US" dirty="0">
                <a:latin typeface="Calibri" pitchFamily="34" charset="0"/>
              </a:rPr>
              <a:t> sets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3077868" y="2647683"/>
            <a:ext cx="4237333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86"/>
          <p:cNvGrpSpPr/>
          <p:nvPr/>
        </p:nvGrpSpPr>
        <p:grpSpPr>
          <a:xfrm>
            <a:off x="3077868" y="3221999"/>
            <a:ext cx="4237333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92"/>
          <p:cNvGrpSpPr/>
          <p:nvPr/>
        </p:nvGrpSpPr>
        <p:grpSpPr>
          <a:xfrm>
            <a:off x="3077868" y="4288799"/>
            <a:ext cx="4237333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9" name="Trapezoid 98"/>
          <p:cNvSpPr/>
          <p:nvPr/>
        </p:nvSpPr>
        <p:spPr bwMode="auto">
          <a:xfrm>
            <a:off x="3143864" y="4709564"/>
            <a:ext cx="3523449" cy="865914"/>
          </a:xfrm>
          <a:prstGeom prst="trapezoid">
            <a:avLst>
              <a:gd name="adj" fmla="val 141754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3143864" y="557547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464210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4914713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517550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6089907" y="5689778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B-1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5448113" y="5689778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5582263" y="584138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3739518" y="5689778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327050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616556" y="6166036"/>
            <a:ext cx="95231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 bit</a:t>
            </a:r>
          </a:p>
        </p:txBody>
      </p:sp>
      <p:cxnSp>
        <p:nvCxnSpPr>
          <p:cNvPr id="76" name="Straight Connector 75"/>
          <p:cNvCxnSpPr/>
          <p:nvPr/>
        </p:nvCxnSpPr>
        <p:spPr bwMode="auto">
          <a:xfrm rot="5400000" flipH="1" flipV="1">
            <a:off x="3391506" y="6138001"/>
            <a:ext cx="304800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5493184" y="533346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009098" y="6442998"/>
            <a:ext cx="3834127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 = 2</a:t>
            </a:r>
            <a:r>
              <a:rPr lang="en-US" baseline="30000" dirty="0">
                <a:latin typeface="Calibri" pitchFamily="34" charset="0"/>
              </a:rPr>
              <a:t>b</a:t>
            </a:r>
            <a:r>
              <a:rPr lang="en-US" dirty="0">
                <a:latin typeface="Calibri" pitchFamily="34" charset="0"/>
              </a:rPr>
              <a:t> bytes per cache block (the data)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7861478" y="28533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8852078" y="28533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s bits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9614078" y="2853352"/>
            <a:ext cx="6858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b bits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772401" y="2513390"/>
            <a:ext cx="1810817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word:</a:t>
            </a:r>
          </a:p>
        </p:txBody>
      </p:sp>
      <p:sp>
        <p:nvSpPr>
          <p:cNvPr id="58" name="AutoShape 16"/>
          <p:cNvSpPr>
            <a:spLocks/>
          </p:cNvSpPr>
          <p:nvPr/>
        </p:nvSpPr>
        <p:spPr bwMode="auto">
          <a:xfrm rot="16200000" flipV="1">
            <a:off x="8242478" y="2822218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AutoShape 16"/>
          <p:cNvSpPr>
            <a:spLocks/>
          </p:cNvSpPr>
          <p:nvPr/>
        </p:nvSpPr>
        <p:spPr bwMode="auto">
          <a:xfrm rot="16200000" flipV="1">
            <a:off x="9118779" y="2933702"/>
            <a:ext cx="228600" cy="7619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" name="AutoShape 16"/>
          <p:cNvSpPr>
            <a:spLocks/>
          </p:cNvSpPr>
          <p:nvPr/>
        </p:nvSpPr>
        <p:spPr bwMode="auto">
          <a:xfrm rot="16200000" flipV="1">
            <a:off x="9804578" y="3009901"/>
            <a:ext cx="228600" cy="609600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118773" y="3365678"/>
            <a:ext cx="485389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tag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8884274" y="3364469"/>
            <a:ext cx="705257" cy="606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set</a:t>
            </a:r>
          </a:p>
          <a:p>
            <a:pPr algn="ctr"/>
            <a:r>
              <a:rPr lang="en-US" dirty="0">
                <a:latin typeface="Calibri" pitchFamily="34" charset="0"/>
              </a:rPr>
              <a:t>index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9557195" y="3364469"/>
            <a:ext cx="738664" cy="606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block</a:t>
            </a:r>
          </a:p>
          <a:p>
            <a:pPr algn="ctr"/>
            <a:r>
              <a:rPr lang="en-US" dirty="0">
                <a:latin typeface="Calibri" pitchFamily="34" charset="0"/>
              </a:rPr>
              <a:t>offset</a:t>
            </a:r>
          </a:p>
        </p:txBody>
      </p:sp>
      <p:cxnSp>
        <p:nvCxnSpPr>
          <p:cNvPr id="93" name="Shape 92"/>
          <p:cNvCxnSpPr>
            <a:stCxn id="80" idx="2"/>
            <a:endCxn id="94" idx="3"/>
          </p:cNvCxnSpPr>
          <p:nvPr/>
        </p:nvCxnSpPr>
        <p:spPr bwMode="auto">
          <a:xfrm rot="5400000">
            <a:off x="7994181" y="3292320"/>
            <a:ext cx="563740" cy="1921702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Elbow Connector 101"/>
          <p:cNvCxnSpPr>
            <a:stCxn id="81" idx="2"/>
            <a:endCxn id="67" idx="0"/>
          </p:cNvCxnSpPr>
          <p:nvPr/>
        </p:nvCxnSpPr>
        <p:spPr bwMode="auto">
          <a:xfrm rot="5400000">
            <a:off x="6759932" y="2523182"/>
            <a:ext cx="1718477" cy="4614717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7995299" y="5054957"/>
            <a:ext cx="2015295" cy="2447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data begins at this offset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7436159" y="560859"/>
            <a:ext cx="2415982" cy="160402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115888" indent="-115888">
              <a:buFont typeface="Arial" pitchFamily="34" charset="0"/>
              <a:buChar char="•"/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Locate set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Check if any line in set</a:t>
            </a:r>
            <a:br>
              <a:rPr lang="en-US" i="1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has matching tag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Yes + line valid: hit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Locate data starting</a:t>
            </a:r>
            <a:br>
              <a:rPr lang="en-US" i="1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at offset</a:t>
            </a:r>
          </a:p>
        </p:txBody>
      </p:sp>
    </p:spTree>
    <p:extLst>
      <p:ext uri="{BB962C8B-B14F-4D97-AF65-F5344CB8AC3E}">
        <p14:creationId xmlns:p14="http://schemas.microsoft.com/office/powerpoint/2010/main" val="1487583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2" grpId="0" animBg="1"/>
      <p:bldP spid="73" grpId="0" animBg="1"/>
      <p:bldP spid="74" grpId="0"/>
      <p:bldP spid="77" grpId="0" animBg="1"/>
      <p:bldP spid="78" grpId="0"/>
      <p:bldP spid="10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Direct Mapped Cache (E = 1)</a:t>
            </a:r>
          </a:p>
        </p:txBody>
      </p:sp>
      <p:sp>
        <p:nvSpPr>
          <p:cNvPr id="54" name="AutoShape 16"/>
          <p:cNvSpPr>
            <a:spLocks/>
          </p:cNvSpPr>
          <p:nvPr/>
        </p:nvSpPr>
        <p:spPr bwMode="auto">
          <a:xfrm>
            <a:off x="2696867" y="2448736"/>
            <a:ext cx="228600" cy="29614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alibri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600201" y="3625405"/>
            <a:ext cx="1122423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 = 2</a:t>
            </a:r>
            <a:r>
              <a:rPr lang="en-US" baseline="30000" dirty="0">
                <a:latin typeface="Calibri" pitchFamily="34" charset="0"/>
              </a:rPr>
              <a:t>s</a:t>
            </a:r>
            <a:r>
              <a:rPr lang="en-US" dirty="0">
                <a:latin typeface="Calibri" pitchFamily="34" charset="0"/>
              </a:rPr>
              <a:t> sets</a:t>
            </a:r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3429002" y="4640062"/>
            <a:ext cx="3124199" cy="8138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1905000" y="1254059"/>
            <a:ext cx="3298788" cy="606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Direct mapped: One line per set</a:t>
            </a:r>
          </a:p>
          <a:p>
            <a:r>
              <a:rPr lang="en-US" dirty="0">
                <a:latin typeface="Calibri" pitchFamily="34" charset="0"/>
              </a:rPr>
              <a:t>Assume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7785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8775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9537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7696201" y="2362200"/>
            <a:ext cx="1572995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</a:t>
            </a:r>
            <a:r>
              <a:rPr lang="en-US" dirty="0" err="1">
                <a:latin typeface="Calibri" pitchFamily="34" charset="0"/>
              </a:rPr>
              <a:t>int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3048000" y="38100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4546244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34" name="Rectangle 133"/>
          <p:cNvSpPr/>
          <p:nvPr/>
        </p:nvSpPr>
        <p:spPr bwMode="auto">
          <a:xfrm>
            <a:off x="4818849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35" name="Rectangle 134"/>
          <p:cNvSpPr/>
          <p:nvPr/>
        </p:nvSpPr>
        <p:spPr bwMode="auto">
          <a:xfrm>
            <a:off x="5079644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36" name="Rectangle 135"/>
          <p:cNvSpPr/>
          <p:nvPr/>
        </p:nvSpPr>
        <p:spPr bwMode="auto">
          <a:xfrm>
            <a:off x="6501688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39" name="Rectangle 138"/>
          <p:cNvSpPr/>
          <p:nvPr/>
        </p:nvSpPr>
        <p:spPr bwMode="auto">
          <a:xfrm>
            <a:off x="3643654" y="39243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40" name="Rectangle 139"/>
          <p:cNvSpPr/>
          <p:nvPr/>
        </p:nvSpPr>
        <p:spPr bwMode="auto">
          <a:xfrm>
            <a:off x="3174644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41" name="Rectangle 140"/>
          <p:cNvSpPr/>
          <p:nvPr/>
        </p:nvSpPr>
        <p:spPr bwMode="auto">
          <a:xfrm>
            <a:off x="5352972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42" name="Rectangle 141"/>
          <p:cNvSpPr/>
          <p:nvPr/>
        </p:nvSpPr>
        <p:spPr bwMode="auto">
          <a:xfrm>
            <a:off x="6210488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43" name="Rectangle 142"/>
          <p:cNvSpPr/>
          <p:nvPr/>
        </p:nvSpPr>
        <p:spPr bwMode="auto">
          <a:xfrm>
            <a:off x="5918566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44" name="Rectangle 143"/>
          <p:cNvSpPr/>
          <p:nvPr/>
        </p:nvSpPr>
        <p:spPr bwMode="auto">
          <a:xfrm>
            <a:off x="5626644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3048000" y="3124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45462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4818849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50796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65016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3643654" y="32385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31746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5352972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62104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5918566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5626644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59" name="Rectangle 158"/>
          <p:cNvSpPr/>
          <p:nvPr/>
        </p:nvSpPr>
        <p:spPr bwMode="auto">
          <a:xfrm>
            <a:off x="3048000" y="24384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4546244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61" name="Rectangle 160"/>
          <p:cNvSpPr/>
          <p:nvPr/>
        </p:nvSpPr>
        <p:spPr bwMode="auto">
          <a:xfrm>
            <a:off x="4818849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62" name="Rectangle 161"/>
          <p:cNvSpPr/>
          <p:nvPr/>
        </p:nvSpPr>
        <p:spPr bwMode="auto">
          <a:xfrm>
            <a:off x="5079644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63" name="Rectangle 162"/>
          <p:cNvSpPr/>
          <p:nvPr/>
        </p:nvSpPr>
        <p:spPr bwMode="auto">
          <a:xfrm>
            <a:off x="65016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64" name="Rectangle 163"/>
          <p:cNvSpPr/>
          <p:nvPr/>
        </p:nvSpPr>
        <p:spPr bwMode="auto">
          <a:xfrm>
            <a:off x="3643654" y="25527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65" name="Rectangle 164"/>
          <p:cNvSpPr/>
          <p:nvPr/>
        </p:nvSpPr>
        <p:spPr bwMode="auto">
          <a:xfrm>
            <a:off x="3174644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66" name="Rectangle 165"/>
          <p:cNvSpPr/>
          <p:nvPr/>
        </p:nvSpPr>
        <p:spPr bwMode="auto">
          <a:xfrm>
            <a:off x="5352972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67" name="Rectangle 166"/>
          <p:cNvSpPr/>
          <p:nvPr/>
        </p:nvSpPr>
        <p:spPr bwMode="auto">
          <a:xfrm>
            <a:off x="62104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68" name="Rectangle 167"/>
          <p:cNvSpPr/>
          <p:nvPr/>
        </p:nvSpPr>
        <p:spPr bwMode="auto">
          <a:xfrm>
            <a:off x="5918566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69" name="Rectangle 168"/>
          <p:cNvSpPr/>
          <p:nvPr/>
        </p:nvSpPr>
        <p:spPr bwMode="auto">
          <a:xfrm>
            <a:off x="5626644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71" name="Rectangle 170"/>
          <p:cNvSpPr/>
          <p:nvPr/>
        </p:nvSpPr>
        <p:spPr bwMode="auto">
          <a:xfrm>
            <a:off x="3048000" y="48768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4546244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73" name="Rectangle 172"/>
          <p:cNvSpPr/>
          <p:nvPr/>
        </p:nvSpPr>
        <p:spPr bwMode="auto">
          <a:xfrm>
            <a:off x="4818849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74" name="Rectangle 173"/>
          <p:cNvSpPr/>
          <p:nvPr/>
        </p:nvSpPr>
        <p:spPr bwMode="auto">
          <a:xfrm>
            <a:off x="5079644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75" name="Rectangle 174"/>
          <p:cNvSpPr/>
          <p:nvPr/>
        </p:nvSpPr>
        <p:spPr bwMode="auto">
          <a:xfrm>
            <a:off x="6501688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76" name="Rectangle 175"/>
          <p:cNvSpPr/>
          <p:nvPr/>
        </p:nvSpPr>
        <p:spPr bwMode="auto">
          <a:xfrm>
            <a:off x="3643654" y="49911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77" name="Rectangle 176"/>
          <p:cNvSpPr/>
          <p:nvPr/>
        </p:nvSpPr>
        <p:spPr bwMode="auto">
          <a:xfrm>
            <a:off x="3174644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78" name="Rectangle 177"/>
          <p:cNvSpPr/>
          <p:nvPr/>
        </p:nvSpPr>
        <p:spPr bwMode="auto">
          <a:xfrm>
            <a:off x="5352972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79" name="Rectangle 178"/>
          <p:cNvSpPr/>
          <p:nvPr/>
        </p:nvSpPr>
        <p:spPr bwMode="auto">
          <a:xfrm>
            <a:off x="6210488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80" name="Rectangle 179"/>
          <p:cNvSpPr/>
          <p:nvPr/>
        </p:nvSpPr>
        <p:spPr bwMode="auto">
          <a:xfrm>
            <a:off x="5918566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81" name="Rectangle 180"/>
          <p:cNvSpPr/>
          <p:nvPr/>
        </p:nvSpPr>
        <p:spPr bwMode="auto">
          <a:xfrm>
            <a:off x="5626644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7817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8399253" y="3412270"/>
            <a:ext cx="931665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Find set</a:t>
            </a:r>
          </a:p>
        </p:txBody>
      </p:sp>
    </p:spTree>
    <p:extLst>
      <p:ext uri="{BB962C8B-B14F-4D97-AF65-F5344CB8AC3E}">
        <p14:creationId xmlns:p14="http://schemas.microsoft.com/office/powerpoint/2010/main" val="6257331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Direct Mapped Cache (E = 1)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905000" y="1254059"/>
            <a:ext cx="3298788" cy="606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Direct mapped: One line per set</a:t>
            </a:r>
          </a:p>
          <a:p>
            <a:r>
              <a:rPr lang="en-US" dirty="0">
                <a:latin typeface="Calibri" pitchFamily="34" charset="0"/>
              </a:rPr>
              <a:t>Assume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7785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8775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9537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7696201" y="2362200"/>
            <a:ext cx="1572995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</a:t>
            </a:r>
            <a:r>
              <a:rPr lang="en-US" dirty="0" err="1">
                <a:latin typeface="Calibri" pitchFamily="34" charset="0"/>
              </a:rPr>
              <a:t>int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3048000" y="3124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45462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4818849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50796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65016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3643654" y="3238500"/>
            <a:ext cx="7179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31746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5352972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62104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5918566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5626644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7817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/>
        </p:nvCxnSpPr>
        <p:spPr bwMode="auto">
          <a:xfrm rot="10800000" flipV="1">
            <a:off x="4002653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3892640" y="2514600"/>
            <a:ext cx="2262479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Match:  both yes = hit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5400000">
            <a:off x="3106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2926727" y="2514600"/>
            <a:ext cx="1039131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>
            <a:stCxn id="130" idx="2"/>
          </p:cNvCxnSpPr>
          <p:nvPr/>
        </p:nvCxnSpPr>
        <p:spPr bwMode="auto">
          <a:xfrm rot="5400000">
            <a:off x="7500408" y="1245570"/>
            <a:ext cx="570290" cy="4025173"/>
          </a:xfrm>
          <a:prstGeom prst="bentConnector3">
            <a:avLst>
              <a:gd name="adj1" fmla="val 1750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7239000" y="4030496"/>
            <a:ext cx="1307730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Block offset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3648975" y="3242096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</p:spTree>
    <p:extLst>
      <p:ext uri="{BB962C8B-B14F-4D97-AF65-F5344CB8AC3E}">
        <p14:creationId xmlns:p14="http://schemas.microsoft.com/office/powerpoint/2010/main" val="398706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9" grpId="0"/>
      <p:bldP spid="26" grpId="0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rgbClr val="C00000"/>
                </a:solidFill>
              </a:rPr>
              <a:t>Principle of Locality:</a:t>
            </a:r>
            <a:r>
              <a:rPr lang="en-US" dirty="0"/>
              <a:t> </a:t>
            </a:r>
            <a:r>
              <a:rPr lang="en-GB" dirty="0"/>
              <a:t>Programs tend to use data and instructions with addresses equal or near to those they have used recently</a:t>
            </a: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>
              <a:solidFill>
                <a:srgbClr val="C00000"/>
              </a:solidFill>
            </a:endParaRP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solidFill>
                  <a:srgbClr val="C00000"/>
                </a:solidFill>
              </a:rPr>
              <a:t>Temporal locality:  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Recently referenced items are likely </a:t>
            </a:r>
            <a:br>
              <a:rPr lang="en-GB" dirty="0"/>
            </a:br>
            <a:r>
              <a:rPr lang="en-GB" dirty="0"/>
              <a:t>to be referenced again in the near future</a:t>
            </a: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>
              <a:solidFill>
                <a:srgbClr val="C00000"/>
              </a:solidFill>
            </a:endParaRP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solidFill>
                  <a:srgbClr val="C00000"/>
                </a:solidFill>
              </a:rPr>
              <a:t>Spatial locality:  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Items with nearby addresses tend </a:t>
            </a:r>
            <a:br>
              <a:rPr lang="en-GB" dirty="0"/>
            </a:br>
            <a:r>
              <a:rPr lang="en-GB" dirty="0"/>
              <a:t>to be referenced close together in time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7620000" y="3124200"/>
            <a:ext cx="1905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8013700" y="312420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7843056" y="2614412"/>
            <a:ext cx="627844" cy="433589"/>
          </a:xfrm>
          <a:custGeom>
            <a:avLst/>
            <a:gdLst>
              <a:gd name="connsiteX0" fmla="*/ 290847 w 627844"/>
              <a:gd name="connsiteY0" fmla="*/ 433589 h 433589"/>
              <a:gd name="connsiteX1" fmla="*/ 46149 w 627844"/>
              <a:gd name="connsiteY1" fmla="*/ 72980 h 433589"/>
              <a:gd name="connsiteX2" fmla="*/ 567743 w 627844"/>
              <a:gd name="connsiteY2" fmla="*/ 60101 h 433589"/>
              <a:gd name="connsiteX3" fmla="*/ 406757 w 627844"/>
              <a:gd name="connsiteY3" fmla="*/ 433589 h 43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844" h="433589">
                <a:moveTo>
                  <a:pt x="290847" y="433589"/>
                </a:moveTo>
                <a:cubicBezTo>
                  <a:pt x="145423" y="284408"/>
                  <a:pt x="0" y="135228"/>
                  <a:pt x="46149" y="72980"/>
                </a:cubicBezTo>
                <a:cubicBezTo>
                  <a:pt x="92298" y="10732"/>
                  <a:pt x="507642" y="0"/>
                  <a:pt x="567743" y="60101"/>
                </a:cubicBezTo>
                <a:cubicBezTo>
                  <a:pt x="627844" y="120202"/>
                  <a:pt x="517300" y="276895"/>
                  <a:pt x="406757" y="433589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7626261" y="4616940"/>
            <a:ext cx="1905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019961" y="461694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394700" y="461694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7940720" y="4186572"/>
            <a:ext cx="841420" cy="359535"/>
          </a:xfrm>
          <a:custGeom>
            <a:avLst/>
            <a:gdLst>
              <a:gd name="connsiteX0" fmla="*/ 200695 w 841420"/>
              <a:gd name="connsiteY0" fmla="*/ 353095 h 359535"/>
              <a:gd name="connsiteX1" fmla="*/ 91225 w 841420"/>
              <a:gd name="connsiteY1" fmla="*/ 56881 h 359535"/>
              <a:gd name="connsiteX2" fmla="*/ 748048 w 841420"/>
              <a:gd name="connsiteY2" fmla="*/ 50442 h 359535"/>
              <a:gd name="connsiteX3" fmla="*/ 651456 w 841420"/>
              <a:gd name="connsiteY3" fmla="*/ 359535 h 359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1420" h="359535">
                <a:moveTo>
                  <a:pt x="200695" y="353095"/>
                </a:moveTo>
                <a:cubicBezTo>
                  <a:pt x="100347" y="230209"/>
                  <a:pt x="0" y="107323"/>
                  <a:pt x="91225" y="56881"/>
                </a:cubicBezTo>
                <a:cubicBezTo>
                  <a:pt x="182450" y="6439"/>
                  <a:pt x="654676" y="0"/>
                  <a:pt x="748048" y="50442"/>
                </a:cubicBezTo>
                <a:cubicBezTo>
                  <a:pt x="841420" y="100884"/>
                  <a:pt x="746438" y="230209"/>
                  <a:pt x="651456" y="359535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9963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Direct Mapped Cache (E = 1)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905000" y="1254059"/>
            <a:ext cx="3298788" cy="606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Direct mapped: One line per set</a:t>
            </a:r>
          </a:p>
          <a:p>
            <a:r>
              <a:rPr lang="en-US" dirty="0">
                <a:latin typeface="Calibri" pitchFamily="34" charset="0"/>
              </a:rPr>
              <a:t>Assume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7785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8775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9537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7696201" y="2362200"/>
            <a:ext cx="1572995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</a:t>
            </a:r>
            <a:r>
              <a:rPr lang="en-US" dirty="0" err="1">
                <a:latin typeface="Calibri" pitchFamily="34" charset="0"/>
              </a:rPr>
              <a:t>int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3048000" y="3124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45462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4818849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50796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6501688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3643654" y="3238500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31746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5352972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6210488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5918566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5626644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7817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/>
        </p:nvCxnSpPr>
        <p:spPr bwMode="auto">
          <a:xfrm rot="10800000" flipV="1">
            <a:off x="4002653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3892639" y="2514600"/>
            <a:ext cx="2262479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Match:  both yes = hit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5400000">
            <a:off x="3106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2926727" y="2514600"/>
            <a:ext cx="1039131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>
            <a:stCxn id="130" idx="2"/>
          </p:cNvCxnSpPr>
          <p:nvPr/>
        </p:nvCxnSpPr>
        <p:spPr bwMode="auto">
          <a:xfrm rot="5400000">
            <a:off x="7500408" y="1245570"/>
            <a:ext cx="570290" cy="4025173"/>
          </a:xfrm>
          <a:prstGeom prst="bentConnector3">
            <a:avLst>
              <a:gd name="adj1" fmla="val 1750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Down Arrow 25"/>
          <p:cNvSpPr/>
          <p:nvPr/>
        </p:nvSpPr>
        <p:spPr bwMode="auto">
          <a:xfrm flipV="1">
            <a:off x="5854522" y="35814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64657" y="4659868"/>
            <a:ext cx="2017925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int</a:t>
            </a:r>
            <a:r>
              <a:rPr lang="en-US" dirty="0">
                <a:latin typeface="Calibri" pitchFamily="34" charset="0"/>
              </a:rPr>
              <a:t> (4 Bytes) is here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239000" y="4030496"/>
            <a:ext cx="1307730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Block offset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981201" y="5715000"/>
            <a:ext cx="5143267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If tag doesn’t match: </a:t>
            </a:r>
            <a:r>
              <a:rPr lang="en-US" dirty="0">
                <a:latin typeface="Calibri" pitchFamily="34" charset="0"/>
              </a:rPr>
              <a:t>old line is </a:t>
            </a:r>
            <a:r>
              <a:rPr lang="en-US" i="1" dirty="0">
                <a:latin typeface="Calibri" pitchFamily="34" charset="0"/>
              </a:rPr>
              <a:t>evicted</a:t>
            </a:r>
            <a:r>
              <a:rPr lang="en-US" dirty="0">
                <a:latin typeface="Calibri" pitchFamily="34" charset="0"/>
              </a:rPr>
              <a:t> and replaced</a:t>
            </a:r>
          </a:p>
        </p:txBody>
      </p:sp>
    </p:spTree>
    <p:extLst>
      <p:ext uri="{BB962C8B-B14F-4D97-AF65-F5344CB8AC3E}">
        <p14:creationId xmlns:p14="http://schemas.microsoft.com/office/powerpoint/2010/main" val="6138732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640" name="Rectangle 1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Direct-Mapped Cache Simulation</a:t>
            </a:r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4735514" y="1391766"/>
            <a:ext cx="6161087" cy="31675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M=16 bytes (4-bit addresses), B=2 bytes/block,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S=4 sets, E=1 Blocks/set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b="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b="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Address trace (reads, one byte per read):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	</a:t>
            </a:r>
            <a:r>
              <a:rPr lang="en-US" sz="2000" dirty="0">
                <a:latin typeface="Calibri"/>
                <a:cs typeface="Calibri"/>
              </a:rPr>
              <a:t>0	[0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1	[0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7	[0</a:t>
            </a:r>
            <a:r>
              <a:rPr lang="en-US" sz="2000" u="sng" dirty="0">
                <a:latin typeface="Calibri"/>
                <a:cs typeface="Calibri"/>
              </a:rPr>
              <a:t>11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8	[1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0	[0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1989138" y="1633736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x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2108200" y="1295401"/>
            <a:ext cx="52899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t</a:t>
            </a:r>
            <a:r>
              <a:rPr lang="en-US" sz="2000" b="0" dirty="0">
                <a:latin typeface="Calibri"/>
                <a:cs typeface="Calibri"/>
              </a:rPr>
              <a:t>=1</a:t>
            </a: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2736851" y="1295401"/>
            <a:ext cx="5407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s</a:t>
            </a:r>
            <a:r>
              <a:rPr lang="en-US" sz="2000" b="0" dirty="0">
                <a:latin typeface="Calibri"/>
                <a:cs typeface="Calibri"/>
              </a:rPr>
              <a:t>=2</a:t>
            </a:r>
          </a:p>
        </p:txBody>
      </p:sp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3476626" y="1295401"/>
            <a:ext cx="57522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b=1</a:t>
            </a:r>
          </a:p>
        </p:txBody>
      </p:sp>
      <p:sp>
        <p:nvSpPr>
          <p:cNvPr id="149513" name="Rectangle 9"/>
          <p:cNvSpPr>
            <a:spLocks noChangeArrowheads="1"/>
          </p:cNvSpPr>
          <p:nvPr/>
        </p:nvSpPr>
        <p:spPr bwMode="auto">
          <a:xfrm>
            <a:off x="2706688" y="1633736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xx</a:t>
            </a:r>
          </a:p>
        </p:txBody>
      </p:sp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3422651" y="1633736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</a:t>
            </a:r>
          </a:p>
        </p:txBody>
      </p:sp>
      <p:grpSp>
        <p:nvGrpSpPr>
          <p:cNvPr id="2" name="Group 175"/>
          <p:cNvGrpSpPr>
            <a:grpSpLocks/>
          </p:cNvGrpSpPr>
          <p:nvPr/>
        </p:nvGrpSpPr>
        <p:grpSpPr bwMode="auto">
          <a:xfrm>
            <a:off x="4876801" y="5137150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516" name="Rectangle 12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517" name="Rectangle 13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149518" name="Rectangle 14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</p:grpSp>
      <p:sp>
        <p:nvSpPr>
          <p:cNvPr id="149519" name="Rectangle 15"/>
          <p:cNvSpPr>
            <a:spLocks noChangeArrowheads="1"/>
          </p:cNvSpPr>
          <p:nvPr/>
        </p:nvSpPr>
        <p:spPr bwMode="auto">
          <a:xfrm>
            <a:off x="5026025" y="4724401"/>
            <a:ext cx="29815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v</a:t>
            </a:r>
          </a:p>
        </p:txBody>
      </p:sp>
      <p:sp>
        <p:nvSpPr>
          <p:cNvPr id="149520" name="Rectangle 16"/>
          <p:cNvSpPr>
            <a:spLocks noChangeArrowheads="1"/>
          </p:cNvSpPr>
          <p:nvPr/>
        </p:nvSpPr>
        <p:spPr bwMode="auto">
          <a:xfrm>
            <a:off x="5503863" y="4724401"/>
            <a:ext cx="53126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Tag</a:t>
            </a:r>
          </a:p>
        </p:txBody>
      </p:sp>
      <p:sp>
        <p:nvSpPr>
          <p:cNvPr id="149521" name="Rectangle 17"/>
          <p:cNvSpPr>
            <a:spLocks noChangeArrowheads="1"/>
          </p:cNvSpPr>
          <p:nvPr/>
        </p:nvSpPr>
        <p:spPr bwMode="auto">
          <a:xfrm>
            <a:off x="6461126" y="4724401"/>
            <a:ext cx="74141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Block</a:t>
            </a:r>
          </a:p>
        </p:txBody>
      </p:sp>
      <p:sp>
        <p:nvSpPr>
          <p:cNvPr id="149522" name="Rectangle 18"/>
          <p:cNvSpPr>
            <a:spLocks noChangeArrowheads="1"/>
          </p:cNvSpPr>
          <p:nvPr/>
        </p:nvSpPr>
        <p:spPr bwMode="auto">
          <a:xfrm>
            <a:off x="4876800" y="54467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3" name="Rectangle 19"/>
          <p:cNvSpPr>
            <a:spLocks noChangeArrowheads="1"/>
          </p:cNvSpPr>
          <p:nvPr/>
        </p:nvSpPr>
        <p:spPr bwMode="auto">
          <a:xfrm>
            <a:off x="5451475" y="54467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4" name="Rectangle 20"/>
          <p:cNvSpPr>
            <a:spLocks noChangeArrowheads="1"/>
          </p:cNvSpPr>
          <p:nvPr/>
        </p:nvSpPr>
        <p:spPr bwMode="auto">
          <a:xfrm>
            <a:off x="6119813" y="54467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5" name="Rectangle 21"/>
          <p:cNvSpPr>
            <a:spLocks noChangeArrowheads="1"/>
          </p:cNvSpPr>
          <p:nvPr/>
        </p:nvSpPr>
        <p:spPr bwMode="auto">
          <a:xfrm>
            <a:off x="4876800" y="577056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6" name="Rectangle 22"/>
          <p:cNvSpPr>
            <a:spLocks noChangeArrowheads="1"/>
          </p:cNvSpPr>
          <p:nvPr/>
        </p:nvSpPr>
        <p:spPr bwMode="auto">
          <a:xfrm>
            <a:off x="5451475" y="577056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7" name="Rectangle 23"/>
          <p:cNvSpPr>
            <a:spLocks noChangeArrowheads="1"/>
          </p:cNvSpPr>
          <p:nvPr/>
        </p:nvSpPr>
        <p:spPr bwMode="auto">
          <a:xfrm>
            <a:off x="6119813" y="577056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8" name="Rectangle 24"/>
          <p:cNvSpPr>
            <a:spLocks noChangeArrowheads="1"/>
          </p:cNvSpPr>
          <p:nvPr/>
        </p:nvSpPr>
        <p:spPr bwMode="auto">
          <a:xfrm>
            <a:off x="4876800" y="60944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9" name="Rectangle 25"/>
          <p:cNvSpPr>
            <a:spLocks noChangeArrowheads="1"/>
          </p:cNvSpPr>
          <p:nvPr/>
        </p:nvSpPr>
        <p:spPr bwMode="auto">
          <a:xfrm>
            <a:off x="5451475" y="60944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30" name="Rectangle 26"/>
          <p:cNvSpPr>
            <a:spLocks noChangeArrowheads="1"/>
          </p:cNvSpPr>
          <p:nvPr/>
        </p:nvSpPr>
        <p:spPr bwMode="auto">
          <a:xfrm>
            <a:off x="6119813" y="60944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678" name="Text Box 174"/>
          <p:cNvSpPr txBox="1">
            <a:spLocks noChangeArrowheads="1"/>
          </p:cNvSpPr>
          <p:nvPr/>
        </p:nvSpPr>
        <p:spPr bwMode="auto">
          <a:xfrm>
            <a:off x="8181976" y="2968824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3" name="Group 176"/>
          <p:cNvGrpSpPr>
            <a:grpSpLocks/>
          </p:cNvGrpSpPr>
          <p:nvPr/>
        </p:nvGrpSpPr>
        <p:grpSpPr bwMode="auto">
          <a:xfrm>
            <a:off x="4876801" y="514032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81" name="Rectangle 177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82" name="Rectangle 178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683" name="Rectangle 179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M[0-1]</a:t>
              </a:r>
            </a:p>
          </p:txBody>
        </p:sp>
      </p:grpSp>
      <p:sp>
        <p:nvSpPr>
          <p:cNvPr id="149684" name="Text Box 180"/>
          <p:cNvSpPr txBox="1">
            <a:spLocks noChangeArrowheads="1"/>
          </p:cNvSpPr>
          <p:nvPr/>
        </p:nvSpPr>
        <p:spPr bwMode="auto">
          <a:xfrm>
            <a:off x="8272464" y="3273624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149685" name="Text Box 181"/>
          <p:cNvSpPr txBox="1">
            <a:spLocks noChangeArrowheads="1"/>
          </p:cNvSpPr>
          <p:nvPr/>
        </p:nvSpPr>
        <p:spPr bwMode="auto">
          <a:xfrm>
            <a:off x="8181976" y="3548064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miss</a:t>
            </a:r>
          </a:p>
        </p:txBody>
      </p:sp>
      <p:grpSp>
        <p:nvGrpSpPr>
          <p:cNvPr id="4" name="Group 182"/>
          <p:cNvGrpSpPr>
            <a:grpSpLocks/>
          </p:cNvGrpSpPr>
          <p:nvPr/>
        </p:nvGrpSpPr>
        <p:grpSpPr bwMode="auto">
          <a:xfrm>
            <a:off x="4876801" y="6096001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87" name="Rectangle 183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88" name="Rectangle 184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689" name="Rectangle 185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M[6-7]</a:t>
              </a:r>
            </a:p>
          </p:txBody>
        </p:sp>
      </p:grpSp>
      <p:sp>
        <p:nvSpPr>
          <p:cNvPr id="149690" name="Text Box 186"/>
          <p:cNvSpPr txBox="1">
            <a:spLocks noChangeArrowheads="1"/>
          </p:cNvSpPr>
          <p:nvPr/>
        </p:nvSpPr>
        <p:spPr bwMode="auto">
          <a:xfrm>
            <a:off x="8181976" y="3883224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5" name="Group 187"/>
          <p:cNvGrpSpPr>
            <a:grpSpLocks/>
          </p:cNvGrpSpPr>
          <p:nvPr/>
        </p:nvGrpSpPr>
        <p:grpSpPr bwMode="auto">
          <a:xfrm>
            <a:off x="4876801" y="514032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92" name="Rectangle 188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93" name="Rectangle 189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94" name="Rectangle 190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M[8-9]</a:t>
              </a:r>
            </a:p>
          </p:txBody>
        </p:sp>
      </p:grpSp>
      <p:sp>
        <p:nvSpPr>
          <p:cNvPr id="149695" name="Text Box 191"/>
          <p:cNvSpPr txBox="1">
            <a:spLocks noChangeArrowheads="1"/>
          </p:cNvSpPr>
          <p:nvPr/>
        </p:nvSpPr>
        <p:spPr bwMode="auto">
          <a:xfrm>
            <a:off x="8181976" y="4188024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6" name="Group 192"/>
          <p:cNvGrpSpPr>
            <a:grpSpLocks/>
          </p:cNvGrpSpPr>
          <p:nvPr/>
        </p:nvGrpSpPr>
        <p:grpSpPr bwMode="auto">
          <a:xfrm>
            <a:off x="4876801" y="514032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97" name="Rectangle 193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98" name="Rectangle 194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699" name="Rectangle 195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M[0-1]</a:t>
              </a: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4191000" y="5194892"/>
            <a:ext cx="65755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91000" y="5509949"/>
            <a:ext cx="65755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191000" y="5834734"/>
            <a:ext cx="65755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191000" y="6149791"/>
            <a:ext cx="65755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3</a:t>
            </a:r>
          </a:p>
        </p:txBody>
      </p:sp>
    </p:spTree>
    <p:extLst>
      <p:ext uri="{BB962C8B-B14F-4D97-AF65-F5344CB8AC3E}">
        <p14:creationId xmlns:p14="http://schemas.microsoft.com/office/powerpoint/2010/main" val="10770744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678" grpId="0"/>
      <p:bldP spid="149684" grpId="0"/>
      <p:bldP spid="149685" grpId="0"/>
      <p:bldP spid="149690" grpId="0"/>
      <p:bldP spid="14969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E-way Set-Associative Cache (Here: E = 2)</a:t>
            </a:r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2286000" y="4800601"/>
            <a:ext cx="6598924" cy="17189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1905000" y="1353449"/>
            <a:ext cx="3298788" cy="606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 = 2: Two lines per set</a:t>
            </a:r>
          </a:p>
          <a:p>
            <a:r>
              <a:rPr lang="en-US" dirty="0">
                <a:latin typeface="Calibri" pitchFamily="34" charset="0"/>
              </a:rPr>
              <a:t>Assume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8090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9080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9842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8001001" y="1522790"/>
            <a:ext cx="2126031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short </a:t>
            </a:r>
            <a:r>
              <a:rPr lang="en-US" dirty="0" err="1">
                <a:latin typeface="Calibri" pitchFamily="34" charset="0"/>
              </a:rPr>
              <a:t>int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1981200" y="2514601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2130607" y="2590804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3423925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3659243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3884368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5111908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2644789" y="26894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2239929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4120310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4860538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4608545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4356551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5604935" y="2594047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6898253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7133571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7358696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8586236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6119117" y="26927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5714257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7594638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8334866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8082873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97" name="Rectangle 96"/>
          <p:cNvSpPr/>
          <p:nvPr/>
        </p:nvSpPr>
        <p:spPr bwMode="auto">
          <a:xfrm>
            <a:off x="7830879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1981200" y="3200401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2130607" y="3276604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3423925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3659243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388436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5111908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2644789" y="33752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223992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4120310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4860538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4608545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4356551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5604935" y="3279847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898253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7133571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735869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8586236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6119117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571425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7594638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8334866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8082873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7830879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37" name="Rectangle 136"/>
          <p:cNvSpPr/>
          <p:nvPr/>
        </p:nvSpPr>
        <p:spPr bwMode="auto">
          <a:xfrm>
            <a:off x="1981200" y="3886201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91" name="Rectangle 190"/>
          <p:cNvSpPr/>
          <p:nvPr/>
        </p:nvSpPr>
        <p:spPr bwMode="auto">
          <a:xfrm>
            <a:off x="2130607" y="3962404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92" name="Rectangle 191"/>
          <p:cNvSpPr/>
          <p:nvPr/>
        </p:nvSpPr>
        <p:spPr bwMode="auto">
          <a:xfrm>
            <a:off x="3423925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93" name="Rectangle 192"/>
          <p:cNvSpPr/>
          <p:nvPr/>
        </p:nvSpPr>
        <p:spPr bwMode="auto">
          <a:xfrm>
            <a:off x="3659243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94" name="Rectangle 193"/>
          <p:cNvSpPr/>
          <p:nvPr/>
        </p:nvSpPr>
        <p:spPr bwMode="auto">
          <a:xfrm>
            <a:off x="3884368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95" name="Rectangle 194"/>
          <p:cNvSpPr/>
          <p:nvPr/>
        </p:nvSpPr>
        <p:spPr bwMode="auto">
          <a:xfrm>
            <a:off x="5111908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96" name="Rectangle 195"/>
          <p:cNvSpPr/>
          <p:nvPr/>
        </p:nvSpPr>
        <p:spPr bwMode="auto">
          <a:xfrm>
            <a:off x="2644789" y="40610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97" name="Rectangle 196"/>
          <p:cNvSpPr/>
          <p:nvPr/>
        </p:nvSpPr>
        <p:spPr bwMode="auto">
          <a:xfrm>
            <a:off x="2239929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98" name="Rectangle 197"/>
          <p:cNvSpPr/>
          <p:nvPr/>
        </p:nvSpPr>
        <p:spPr bwMode="auto">
          <a:xfrm>
            <a:off x="4120310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99" name="Rectangle 198"/>
          <p:cNvSpPr/>
          <p:nvPr/>
        </p:nvSpPr>
        <p:spPr bwMode="auto">
          <a:xfrm>
            <a:off x="4860538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200" name="Rectangle 199"/>
          <p:cNvSpPr/>
          <p:nvPr/>
        </p:nvSpPr>
        <p:spPr bwMode="auto">
          <a:xfrm>
            <a:off x="4608545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201" name="Rectangle 200"/>
          <p:cNvSpPr/>
          <p:nvPr/>
        </p:nvSpPr>
        <p:spPr bwMode="auto">
          <a:xfrm>
            <a:off x="4356551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46" name="Rectangle 145"/>
          <p:cNvSpPr/>
          <p:nvPr/>
        </p:nvSpPr>
        <p:spPr bwMode="auto">
          <a:xfrm>
            <a:off x="5604935" y="3965647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6898253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70" name="Rectangle 169"/>
          <p:cNvSpPr/>
          <p:nvPr/>
        </p:nvSpPr>
        <p:spPr bwMode="auto">
          <a:xfrm>
            <a:off x="7133571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82" name="Rectangle 181"/>
          <p:cNvSpPr/>
          <p:nvPr/>
        </p:nvSpPr>
        <p:spPr bwMode="auto">
          <a:xfrm>
            <a:off x="7358696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84" name="Rectangle 183"/>
          <p:cNvSpPr/>
          <p:nvPr/>
        </p:nvSpPr>
        <p:spPr bwMode="auto">
          <a:xfrm>
            <a:off x="8586236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85" name="Rectangle 184"/>
          <p:cNvSpPr/>
          <p:nvPr/>
        </p:nvSpPr>
        <p:spPr bwMode="auto">
          <a:xfrm>
            <a:off x="6119117" y="40643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86" name="Rectangle 185"/>
          <p:cNvSpPr/>
          <p:nvPr/>
        </p:nvSpPr>
        <p:spPr bwMode="auto">
          <a:xfrm>
            <a:off x="5714257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87" name="Rectangle 186"/>
          <p:cNvSpPr/>
          <p:nvPr/>
        </p:nvSpPr>
        <p:spPr bwMode="auto">
          <a:xfrm>
            <a:off x="7594638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88" name="Rectangle 187"/>
          <p:cNvSpPr/>
          <p:nvPr/>
        </p:nvSpPr>
        <p:spPr bwMode="auto">
          <a:xfrm>
            <a:off x="8334866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89" name="Rectangle 188"/>
          <p:cNvSpPr/>
          <p:nvPr/>
        </p:nvSpPr>
        <p:spPr bwMode="auto">
          <a:xfrm>
            <a:off x="8082873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90" name="Rectangle 189"/>
          <p:cNvSpPr/>
          <p:nvPr/>
        </p:nvSpPr>
        <p:spPr bwMode="auto">
          <a:xfrm>
            <a:off x="7830879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205" name="Rectangle 204"/>
          <p:cNvSpPr/>
          <p:nvPr/>
        </p:nvSpPr>
        <p:spPr bwMode="auto">
          <a:xfrm>
            <a:off x="1981200" y="5102158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19" name="Rectangle 218"/>
          <p:cNvSpPr/>
          <p:nvPr/>
        </p:nvSpPr>
        <p:spPr bwMode="auto">
          <a:xfrm>
            <a:off x="2130607" y="5178361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3423925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221" name="Rectangle 220"/>
          <p:cNvSpPr/>
          <p:nvPr/>
        </p:nvSpPr>
        <p:spPr bwMode="auto">
          <a:xfrm>
            <a:off x="3659243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222" name="Rectangle 221"/>
          <p:cNvSpPr/>
          <p:nvPr/>
        </p:nvSpPr>
        <p:spPr bwMode="auto">
          <a:xfrm>
            <a:off x="3884368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223" name="Rectangle 222"/>
          <p:cNvSpPr/>
          <p:nvPr/>
        </p:nvSpPr>
        <p:spPr bwMode="auto">
          <a:xfrm>
            <a:off x="5111908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224" name="Rectangle 223"/>
          <p:cNvSpPr/>
          <p:nvPr/>
        </p:nvSpPr>
        <p:spPr bwMode="auto">
          <a:xfrm>
            <a:off x="2644789" y="52770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225" name="Rectangle 224"/>
          <p:cNvSpPr/>
          <p:nvPr/>
        </p:nvSpPr>
        <p:spPr bwMode="auto">
          <a:xfrm>
            <a:off x="2239929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226" name="Rectangle 225"/>
          <p:cNvSpPr/>
          <p:nvPr/>
        </p:nvSpPr>
        <p:spPr bwMode="auto">
          <a:xfrm>
            <a:off x="4120310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227" name="Rectangle 226"/>
          <p:cNvSpPr/>
          <p:nvPr/>
        </p:nvSpPr>
        <p:spPr bwMode="auto">
          <a:xfrm>
            <a:off x="4860538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228" name="Rectangle 227"/>
          <p:cNvSpPr/>
          <p:nvPr/>
        </p:nvSpPr>
        <p:spPr bwMode="auto">
          <a:xfrm>
            <a:off x="4608545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229" name="Rectangle 228"/>
          <p:cNvSpPr/>
          <p:nvPr/>
        </p:nvSpPr>
        <p:spPr bwMode="auto">
          <a:xfrm>
            <a:off x="4356551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208" name="Rectangle 207"/>
          <p:cNvSpPr/>
          <p:nvPr/>
        </p:nvSpPr>
        <p:spPr bwMode="auto">
          <a:xfrm>
            <a:off x="5604935" y="5181604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09" name="Rectangle 208"/>
          <p:cNvSpPr/>
          <p:nvPr/>
        </p:nvSpPr>
        <p:spPr bwMode="auto">
          <a:xfrm>
            <a:off x="6898253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210" name="Rectangle 209"/>
          <p:cNvSpPr/>
          <p:nvPr/>
        </p:nvSpPr>
        <p:spPr bwMode="auto">
          <a:xfrm>
            <a:off x="7133571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211" name="Rectangle 210"/>
          <p:cNvSpPr/>
          <p:nvPr/>
        </p:nvSpPr>
        <p:spPr bwMode="auto">
          <a:xfrm>
            <a:off x="7358696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212" name="Rectangle 211"/>
          <p:cNvSpPr/>
          <p:nvPr/>
        </p:nvSpPr>
        <p:spPr bwMode="auto">
          <a:xfrm>
            <a:off x="8586236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213" name="Rectangle 212"/>
          <p:cNvSpPr/>
          <p:nvPr/>
        </p:nvSpPr>
        <p:spPr bwMode="auto">
          <a:xfrm>
            <a:off x="6119117" y="52802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214" name="Rectangle 213"/>
          <p:cNvSpPr/>
          <p:nvPr/>
        </p:nvSpPr>
        <p:spPr bwMode="auto">
          <a:xfrm>
            <a:off x="5714257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215" name="Rectangle 214"/>
          <p:cNvSpPr/>
          <p:nvPr/>
        </p:nvSpPr>
        <p:spPr bwMode="auto">
          <a:xfrm>
            <a:off x="7594638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216" name="Rectangle 215"/>
          <p:cNvSpPr/>
          <p:nvPr/>
        </p:nvSpPr>
        <p:spPr bwMode="auto">
          <a:xfrm>
            <a:off x="8334866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217" name="Rectangle 216"/>
          <p:cNvSpPr/>
          <p:nvPr/>
        </p:nvSpPr>
        <p:spPr bwMode="auto">
          <a:xfrm>
            <a:off x="8082873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218" name="Rectangle 217"/>
          <p:cNvSpPr/>
          <p:nvPr/>
        </p:nvSpPr>
        <p:spPr bwMode="auto">
          <a:xfrm>
            <a:off x="7830879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8578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9448801" y="3246572"/>
            <a:ext cx="931665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Find set</a:t>
            </a:r>
          </a:p>
        </p:txBody>
      </p:sp>
    </p:spTree>
    <p:extLst>
      <p:ext uri="{BB962C8B-B14F-4D97-AF65-F5344CB8AC3E}">
        <p14:creationId xmlns:p14="http://schemas.microsoft.com/office/powerpoint/2010/main" val="16879871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2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E-way Set-Associative Cache (Here: E = 2)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905000" y="1353449"/>
            <a:ext cx="3298788" cy="606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 = 2: Two lines per set</a:t>
            </a:r>
          </a:p>
          <a:p>
            <a:r>
              <a:rPr lang="en-US" dirty="0">
                <a:latin typeface="Calibri" pitchFamily="34" charset="0"/>
              </a:rPr>
              <a:t>Assume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8090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9080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9842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8001001" y="1522790"/>
            <a:ext cx="2126031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short </a:t>
            </a:r>
            <a:r>
              <a:rPr lang="en-US" dirty="0" err="1">
                <a:latin typeface="Calibri" pitchFamily="34" charset="0"/>
              </a:rPr>
              <a:t>int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1981200" y="3200401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2130607" y="3276604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3423925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3659243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388436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5111908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2644789" y="3375269"/>
            <a:ext cx="61978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223992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4120310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4860538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4608545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4356551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5604935" y="3279847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898253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7133571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735869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8586236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6119117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571425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7594638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8334866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8082873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7830879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8578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hape 131"/>
          <p:cNvCxnSpPr>
            <a:stCxn id="128" idx="1"/>
            <a:endCxn id="108" idx="0"/>
          </p:cNvCxnSpPr>
          <p:nvPr/>
        </p:nvCxnSpPr>
        <p:spPr bwMode="auto">
          <a:xfrm rot="10800000" flipV="1">
            <a:off x="6429013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hape 133"/>
          <p:cNvCxnSpPr>
            <a:stCxn id="128" idx="1"/>
            <a:endCxn id="119" idx="0"/>
          </p:cNvCxnSpPr>
          <p:nvPr/>
        </p:nvCxnSpPr>
        <p:spPr bwMode="auto">
          <a:xfrm rot="10800000" flipV="1">
            <a:off x="2954685" y="1998176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4938933" y="2009336"/>
            <a:ext cx="1552669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Compare both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 rot="5400000">
            <a:off x="2160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1981200" y="2628106"/>
            <a:ext cx="1039131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2942537" y="2641599"/>
            <a:ext cx="2209579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Match: both yes = hit</a:t>
            </a:r>
          </a:p>
        </p:txBody>
      </p:sp>
      <p:cxnSp>
        <p:nvCxnSpPr>
          <p:cNvPr id="143" name="Elbow Connector 142"/>
          <p:cNvCxnSpPr>
            <a:stCxn id="130" idx="2"/>
            <a:endCxn id="124" idx="2"/>
          </p:cNvCxnSpPr>
          <p:nvPr/>
        </p:nvCxnSpPr>
        <p:spPr bwMode="auto">
          <a:xfrm rot="5400000">
            <a:off x="6540511" y="75949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6629400" y="4432892"/>
            <a:ext cx="1307730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Block offset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2648186" y="3377238"/>
            <a:ext cx="619789" cy="26311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</p:spTree>
    <p:extLst>
      <p:ext uri="{BB962C8B-B14F-4D97-AF65-F5344CB8AC3E}">
        <p14:creationId xmlns:p14="http://schemas.microsoft.com/office/powerpoint/2010/main" val="2954653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  <p:bldP spid="138" grpId="0"/>
      <p:bldP spid="139" grpId="0"/>
      <p:bldP spid="145" grpId="0"/>
      <p:bldP spid="4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E-way Set-Associative Cache (Here: E = 2)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905000" y="1353449"/>
            <a:ext cx="3298788" cy="606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 = 2: Two lines per set</a:t>
            </a:r>
          </a:p>
          <a:p>
            <a:r>
              <a:rPr lang="en-US" dirty="0">
                <a:latin typeface="Calibri" pitchFamily="34" charset="0"/>
              </a:rPr>
              <a:t>Assume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8090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9080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9842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8001001" y="1522790"/>
            <a:ext cx="2126031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short </a:t>
            </a:r>
            <a:r>
              <a:rPr lang="en-US" dirty="0" err="1">
                <a:latin typeface="Calibri" pitchFamily="34" charset="0"/>
              </a:rPr>
              <a:t>int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1981200" y="3200401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2130607" y="3276604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3423925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3659243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388436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5111908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2644789" y="3375269"/>
            <a:ext cx="619789" cy="26311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223992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4120310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4860538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4608545" y="3375269"/>
            <a:ext cx="252617" cy="26311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4356551" y="3375269"/>
            <a:ext cx="252617" cy="26311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5604935" y="3279847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898253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7133571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735869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8586236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6119117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571425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7594638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8334866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8082873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7830879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8578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hape 131"/>
          <p:cNvCxnSpPr>
            <a:stCxn id="128" idx="1"/>
            <a:endCxn id="108" idx="0"/>
          </p:cNvCxnSpPr>
          <p:nvPr/>
        </p:nvCxnSpPr>
        <p:spPr bwMode="auto">
          <a:xfrm rot="10800000" flipV="1">
            <a:off x="6429013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hape 133"/>
          <p:cNvCxnSpPr>
            <a:stCxn id="128" idx="1"/>
            <a:endCxn id="119" idx="0"/>
          </p:cNvCxnSpPr>
          <p:nvPr/>
        </p:nvCxnSpPr>
        <p:spPr bwMode="auto">
          <a:xfrm rot="10800000" flipV="1">
            <a:off x="2954685" y="1998176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4953001" y="1981200"/>
            <a:ext cx="1552669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Compare both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 rot="5400000">
            <a:off x="2160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1981200" y="2641599"/>
            <a:ext cx="1039131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2942537" y="2641599"/>
            <a:ext cx="2209579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Match: both yes = hit</a:t>
            </a:r>
          </a:p>
        </p:txBody>
      </p:sp>
      <p:cxnSp>
        <p:nvCxnSpPr>
          <p:cNvPr id="143" name="Elbow Connector 142"/>
          <p:cNvCxnSpPr>
            <a:stCxn id="130" idx="2"/>
            <a:endCxn id="124" idx="2"/>
          </p:cNvCxnSpPr>
          <p:nvPr/>
        </p:nvCxnSpPr>
        <p:spPr bwMode="auto">
          <a:xfrm rot="5400000">
            <a:off x="6540511" y="75949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6629400" y="4432892"/>
            <a:ext cx="1301318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block offset</a:t>
            </a:r>
          </a:p>
        </p:txBody>
      </p:sp>
      <p:sp>
        <p:nvSpPr>
          <p:cNvPr id="43" name="Down Arrow 42"/>
          <p:cNvSpPr/>
          <p:nvPr/>
        </p:nvSpPr>
        <p:spPr bwMode="auto">
          <a:xfrm flipV="1">
            <a:off x="4241407" y="37338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327399" y="4812268"/>
            <a:ext cx="2570960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short </a:t>
            </a:r>
            <a:r>
              <a:rPr lang="en-US" dirty="0" err="1">
                <a:latin typeface="Calibri" pitchFamily="34" charset="0"/>
              </a:rPr>
              <a:t>int</a:t>
            </a:r>
            <a:r>
              <a:rPr lang="en-US" dirty="0">
                <a:latin typeface="Calibri" pitchFamily="34" charset="0"/>
              </a:rPr>
              <a:t> (2 Bytes) is here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981201" y="5562600"/>
            <a:ext cx="6053067" cy="9253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No match: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One line in set is selected for eviction and replacement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Replacement policies: random, least recently used (LRU), …</a:t>
            </a:r>
          </a:p>
        </p:txBody>
      </p:sp>
    </p:spTree>
    <p:extLst>
      <p:ext uri="{BB962C8B-B14F-4D97-AF65-F5344CB8AC3E}">
        <p14:creationId xmlns:p14="http://schemas.microsoft.com/office/powerpoint/2010/main" val="16411235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802" name="Rectangle 50"/>
          <p:cNvSpPr>
            <a:spLocks noChangeArrowheads="1"/>
          </p:cNvSpPr>
          <p:nvPr/>
        </p:nvSpPr>
        <p:spPr bwMode="auto">
          <a:xfrm>
            <a:off x="5446714" y="5258027"/>
            <a:ext cx="2662237" cy="307520"/>
          </a:xfrm>
          <a:prstGeom prst="rect">
            <a:avLst/>
          </a:prstGeom>
          <a:solidFill>
            <a:srgbClr val="DEDFF5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 anchor="ctr">
            <a:prstTxWarp prst="textNoShape">
              <a:avLst/>
            </a:prstTxWarp>
            <a:spAutoFit/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801" name="Rectangle 49"/>
          <p:cNvSpPr>
            <a:spLocks noChangeArrowheads="1"/>
          </p:cNvSpPr>
          <p:nvPr/>
        </p:nvSpPr>
        <p:spPr bwMode="auto">
          <a:xfrm>
            <a:off x="5446714" y="6075589"/>
            <a:ext cx="2662237" cy="307520"/>
          </a:xfrm>
          <a:prstGeom prst="rect">
            <a:avLst/>
          </a:prstGeom>
          <a:solidFill>
            <a:srgbClr val="DEDFF5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 anchor="ctr">
            <a:prstTxWarp prst="textNoShape">
              <a:avLst/>
            </a:prstTxWarp>
            <a:spAutoFit/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2-Way Set-Associative Cache Simulation</a:t>
            </a:r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4735514" y="1712244"/>
            <a:ext cx="5475287" cy="2859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M=16 byte addresses, B=2 bytes/block,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S=2 sets, E=2 blocks/set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b="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Address trace (reads, one byte per read):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	</a:t>
            </a:r>
            <a:r>
              <a:rPr lang="en-US" sz="2000" dirty="0">
                <a:latin typeface="Calibri"/>
                <a:cs typeface="Calibri"/>
              </a:rPr>
              <a:t>0	[00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1	[00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7	[01</a:t>
            </a:r>
            <a:r>
              <a:rPr lang="en-US" sz="2000" u="sng" dirty="0">
                <a:latin typeface="Calibri"/>
                <a:cs typeface="Calibri"/>
              </a:rPr>
              <a:t>1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8	[10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0	[00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</a:t>
            </a: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1981200" y="184150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xx</a:t>
            </a:r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2100263" y="1507456"/>
            <a:ext cx="52638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t=2</a:t>
            </a:r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2728913" y="1507456"/>
            <a:ext cx="55393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s=1</a:t>
            </a:r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3468687" y="1507456"/>
            <a:ext cx="58123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b=1</a:t>
            </a: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2698750" y="184150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</a:t>
            </a:r>
          </a:p>
        </p:txBody>
      </p:sp>
      <p:sp>
        <p:nvSpPr>
          <p:cNvPr id="202761" name="Rectangle 9"/>
          <p:cNvSpPr>
            <a:spLocks noChangeArrowheads="1"/>
          </p:cNvSpPr>
          <p:nvPr/>
        </p:nvSpPr>
        <p:spPr bwMode="auto">
          <a:xfrm>
            <a:off x="3414713" y="1841500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446714" y="5106989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63" name="Rectangle 11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202764" name="Rectangle 12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202765" name="Rectangle 13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</p:grpSp>
      <p:sp>
        <p:nvSpPr>
          <p:cNvPr id="202766" name="Rectangle 14"/>
          <p:cNvSpPr>
            <a:spLocks noChangeArrowheads="1"/>
          </p:cNvSpPr>
          <p:nvPr/>
        </p:nvSpPr>
        <p:spPr bwMode="auto">
          <a:xfrm>
            <a:off x="5595938" y="4724401"/>
            <a:ext cx="30457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v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02767" name="Rectangle 15"/>
          <p:cNvSpPr>
            <a:spLocks noChangeArrowheads="1"/>
          </p:cNvSpPr>
          <p:nvPr/>
        </p:nvSpPr>
        <p:spPr bwMode="auto">
          <a:xfrm>
            <a:off x="6073776" y="4724401"/>
            <a:ext cx="53853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Tag</a:t>
            </a:r>
          </a:p>
        </p:txBody>
      </p:sp>
      <p:sp>
        <p:nvSpPr>
          <p:cNvPr id="202768" name="Rectangle 16"/>
          <p:cNvSpPr>
            <a:spLocks noChangeArrowheads="1"/>
          </p:cNvSpPr>
          <p:nvPr/>
        </p:nvSpPr>
        <p:spPr bwMode="auto">
          <a:xfrm>
            <a:off x="6934201" y="4724401"/>
            <a:ext cx="75781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Block</a:t>
            </a:r>
          </a:p>
        </p:txBody>
      </p:sp>
      <p:sp>
        <p:nvSpPr>
          <p:cNvPr id="202769" name="Rectangle 17"/>
          <p:cNvSpPr>
            <a:spLocks noChangeArrowheads="1"/>
          </p:cNvSpPr>
          <p:nvPr/>
        </p:nvSpPr>
        <p:spPr bwMode="auto">
          <a:xfrm>
            <a:off x="5446713" y="541655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0" name="Rectangle 18"/>
          <p:cNvSpPr>
            <a:spLocks noChangeArrowheads="1"/>
          </p:cNvSpPr>
          <p:nvPr/>
        </p:nvSpPr>
        <p:spPr bwMode="auto">
          <a:xfrm>
            <a:off x="6021388" y="541655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1" name="Rectangle 19"/>
          <p:cNvSpPr>
            <a:spLocks noChangeArrowheads="1"/>
          </p:cNvSpPr>
          <p:nvPr/>
        </p:nvSpPr>
        <p:spPr bwMode="auto">
          <a:xfrm>
            <a:off x="6689726" y="541655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2" name="Rectangle 20"/>
          <p:cNvSpPr>
            <a:spLocks noChangeArrowheads="1"/>
          </p:cNvSpPr>
          <p:nvPr/>
        </p:nvSpPr>
        <p:spPr bwMode="auto">
          <a:xfrm>
            <a:off x="5446713" y="592455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3" name="Rectangle 21"/>
          <p:cNvSpPr>
            <a:spLocks noChangeArrowheads="1"/>
          </p:cNvSpPr>
          <p:nvPr/>
        </p:nvSpPr>
        <p:spPr bwMode="auto">
          <a:xfrm>
            <a:off x="6021388" y="592455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4" name="Rectangle 22"/>
          <p:cNvSpPr>
            <a:spLocks noChangeArrowheads="1"/>
          </p:cNvSpPr>
          <p:nvPr/>
        </p:nvSpPr>
        <p:spPr bwMode="auto">
          <a:xfrm>
            <a:off x="6689726" y="592455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5" name="Rectangle 23"/>
          <p:cNvSpPr>
            <a:spLocks noChangeArrowheads="1"/>
          </p:cNvSpPr>
          <p:nvPr/>
        </p:nvSpPr>
        <p:spPr bwMode="auto">
          <a:xfrm>
            <a:off x="5446713" y="624840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6" name="Rectangle 24"/>
          <p:cNvSpPr>
            <a:spLocks noChangeArrowheads="1"/>
          </p:cNvSpPr>
          <p:nvPr/>
        </p:nvSpPr>
        <p:spPr bwMode="auto">
          <a:xfrm>
            <a:off x="6021388" y="624840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7" name="Rectangle 25"/>
          <p:cNvSpPr>
            <a:spLocks noChangeArrowheads="1"/>
          </p:cNvSpPr>
          <p:nvPr/>
        </p:nvSpPr>
        <p:spPr bwMode="auto">
          <a:xfrm>
            <a:off x="6689726" y="624840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9" name="Text Box 27"/>
          <p:cNvSpPr txBox="1">
            <a:spLocks noChangeArrowheads="1"/>
          </p:cNvSpPr>
          <p:nvPr/>
        </p:nvSpPr>
        <p:spPr bwMode="auto">
          <a:xfrm>
            <a:off x="8181976" y="2984699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5446714" y="5110164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81" name="Rectangle 29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82" name="Rectangle 30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202783" name="Rectangle 31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M[0-1]</a:t>
              </a:r>
            </a:p>
          </p:txBody>
        </p:sp>
      </p:grpSp>
      <p:sp>
        <p:nvSpPr>
          <p:cNvPr id="202784" name="Text Box 32"/>
          <p:cNvSpPr txBox="1">
            <a:spLocks noChangeArrowheads="1"/>
          </p:cNvSpPr>
          <p:nvPr/>
        </p:nvSpPr>
        <p:spPr bwMode="auto">
          <a:xfrm>
            <a:off x="8272464" y="3276601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202785" name="Text Box 33"/>
          <p:cNvSpPr txBox="1">
            <a:spLocks noChangeArrowheads="1"/>
          </p:cNvSpPr>
          <p:nvPr/>
        </p:nvSpPr>
        <p:spPr bwMode="auto">
          <a:xfrm>
            <a:off x="8181976" y="3581401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5446714" y="5921376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87" name="Rectangle 35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88" name="Rectangle 36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01</a:t>
              </a:r>
            </a:p>
          </p:txBody>
        </p:sp>
        <p:sp>
          <p:nvSpPr>
            <p:cNvPr id="202789" name="Rectangle 37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M[6-7]</a:t>
              </a:r>
            </a:p>
          </p:txBody>
        </p:sp>
      </p:grpSp>
      <p:sp>
        <p:nvSpPr>
          <p:cNvPr id="202790" name="Text Box 38"/>
          <p:cNvSpPr txBox="1">
            <a:spLocks noChangeArrowheads="1"/>
          </p:cNvSpPr>
          <p:nvPr/>
        </p:nvSpPr>
        <p:spPr bwMode="auto">
          <a:xfrm>
            <a:off x="8181976" y="3886201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5446714" y="541337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92" name="Rectangle 40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93" name="Rectangle 41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10</a:t>
              </a:r>
            </a:p>
          </p:txBody>
        </p:sp>
        <p:sp>
          <p:nvSpPr>
            <p:cNvPr id="202794" name="Rectangle 42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M[8-9]</a:t>
              </a:r>
            </a:p>
          </p:txBody>
        </p:sp>
      </p:grpSp>
      <p:sp>
        <p:nvSpPr>
          <p:cNvPr id="202795" name="Text Box 43"/>
          <p:cNvSpPr txBox="1">
            <a:spLocks noChangeArrowheads="1"/>
          </p:cNvSpPr>
          <p:nvPr/>
        </p:nvSpPr>
        <p:spPr bwMode="auto">
          <a:xfrm>
            <a:off x="8272464" y="4191001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349750" y="5416550"/>
            <a:ext cx="858838" cy="3693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751045" y="5220512"/>
            <a:ext cx="65755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751045" y="6031468"/>
            <a:ext cx="65755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1</a:t>
            </a:r>
          </a:p>
        </p:txBody>
      </p:sp>
    </p:spTree>
    <p:extLst>
      <p:ext uri="{BB962C8B-B14F-4D97-AF65-F5344CB8AC3E}">
        <p14:creationId xmlns:p14="http://schemas.microsoft.com/office/powerpoint/2010/main" val="12507500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79" grpId="0"/>
      <p:bldP spid="202784" grpId="0"/>
      <p:bldP spid="202785" grpId="0"/>
      <p:bldP spid="202790" grpId="0"/>
      <p:bldP spid="20279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What About Writes?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Multiple copies of data exist:</a:t>
            </a:r>
          </a:p>
          <a:p>
            <a:pPr lvl="1" eaLnBrk="1" hangingPunct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L1, L2, L3, Main Memory, Disk</a:t>
            </a: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What to do on a write hit?</a:t>
            </a:r>
          </a:p>
          <a:p>
            <a:pPr lvl="1" eaLnBrk="1" hangingPunct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>
                <a:solidFill>
                  <a:srgbClr val="FF0000"/>
                </a:solidFill>
              </a:rPr>
              <a:t>Write-through </a:t>
            </a:r>
            <a:r>
              <a:rPr lang="en-GB" dirty="0"/>
              <a:t>(write immediately to memory)</a:t>
            </a:r>
          </a:p>
          <a:p>
            <a:pPr lvl="1" eaLnBrk="1" hangingPunct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>
                <a:solidFill>
                  <a:srgbClr val="FF0000"/>
                </a:solidFill>
              </a:rPr>
              <a:t>Write-back </a:t>
            </a:r>
            <a:r>
              <a:rPr lang="en-GB" dirty="0"/>
              <a:t>(defer write to memory until replacement of line)</a:t>
            </a:r>
          </a:p>
          <a:p>
            <a:pPr lvl="2" eaLnBrk="1" hangingPunct="1">
              <a:lnSpc>
                <a:spcPct val="100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Need a “dirty” bit (line different from memory or not)</a:t>
            </a: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What to do on a write miss?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>
                <a:solidFill>
                  <a:srgbClr val="FF0000"/>
                </a:solidFill>
              </a:rPr>
              <a:t>Write-allocate </a:t>
            </a:r>
            <a:r>
              <a:rPr lang="en-GB" dirty="0"/>
              <a:t>(load into cache, update line in cache)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Good if more writes to the location follow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>
                <a:solidFill>
                  <a:srgbClr val="FF0000"/>
                </a:solidFill>
              </a:rPr>
              <a:t>No-write-allocate </a:t>
            </a:r>
            <a:r>
              <a:rPr lang="en-GB" dirty="0"/>
              <a:t>(writes straight to memory, does not load into cache)</a:t>
            </a: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Typical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Write-through + No-write-allocate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b="1" dirty="0"/>
              <a:t>Write-back + Write-allocate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36117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425"/>
          <p:cNvSpPr>
            <a:spLocks noChangeArrowheads="1"/>
          </p:cNvSpPr>
          <p:nvPr/>
        </p:nvSpPr>
        <p:spPr bwMode="auto">
          <a:xfrm>
            <a:off x="1752600" y="1676400"/>
            <a:ext cx="6172200" cy="3886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404"/>
          <p:cNvSpPr>
            <a:spLocks noChangeArrowheads="1"/>
          </p:cNvSpPr>
          <p:nvPr/>
        </p:nvSpPr>
        <p:spPr bwMode="auto">
          <a:xfrm>
            <a:off x="1905000" y="1981200"/>
            <a:ext cx="2122488" cy="2438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413"/>
          <p:cNvSpPr>
            <a:spLocks noChangeArrowheads="1"/>
          </p:cNvSpPr>
          <p:nvPr/>
        </p:nvSpPr>
        <p:spPr bwMode="auto">
          <a:xfrm>
            <a:off x="5638800" y="1981200"/>
            <a:ext cx="2122488" cy="2438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Intel Core i7 Cache Hierarchy</a:t>
            </a:r>
          </a:p>
        </p:txBody>
      </p:sp>
      <p:sp>
        <p:nvSpPr>
          <p:cNvPr id="4" name="Rectangle 396"/>
          <p:cNvSpPr>
            <a:spLocks noChangeArrowheads="1"/>
          </p:cNvSpPr>
          <p:nvPr/>
        </p:nvSpPr>
        <p:spPr bwMode="auto">
          <a:xfrm>
            <a:off x="2070100" y="2133600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err="1"/>
              <a:t>Regs</a:t>
            </a:r>
            <a:endParaRPr lang="en-US" dirty="0"/>
          </a:p>
        </p:txBody>
      </p:sp>
      <p:sp>
        <p:nvSpPr>
          <p:cNvPr id="5" name="Rectangle 397"/>
          <p:cNvSpPr>
            <a:spLocks noChangeArrowheads="1"/>
          </p:cNvSpPr>
          <p:nvPr/>
        </p:nvSpPr>
        <p:spPr bwMode="auto">
          <a:xfrm>
            <a:off x="2112964" y="2781300"/>
            <a:ext cx="782637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L1 </a:t>
            </a:r>
          </a:p>
          <a:p>
            <a:pPr algn="ctr"/>
            <a:r>
              <a:rPr lang="en-US" sz="1600"/>
              <a:t>d-cache</a:t>
            </a:r>
          </a:p>
        </p:txBody>
      </p:sp>
      <p:sp>
        <p:nvSpPr>
          <p:cNvPr id="6" name="Rectangle 399"/>
          <p:cNvSpPr>
            <a:spLocks noChangeArrowheads="1"/>
          </p:cNvSpPr>
          <p:nvPr/>
        </p:nvSpPr>
        <p:spPr bwMode="auto">
          <a:xfrm>
            <a:off x="3048000" y="2781300"/>
            <a:ext cx="7953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/>
              <a:t>L1 </a:t>
            </a:r>
          </a:p>
          <a:p>
            <a:pPr algn="ctr"/>
            <a:r>
              <a:rPr lang="en-US" sz="1600" dirty="0" err="1"/>
              <a:t>i</a:t>
            </a:r>
            <a:r>
              <a:rPr lang="en-US" sz="1600" dirty="0"/>
              <a:t>-cache</a:t>
            </a:r>
          </a:p>
        </p:txBody>
      </p:sp>
      <p:sp>
        <p:nvSpPr>
          <p:cNvPr id="7" name="Rectangle 400"/>
          <p:cNvSpPr>
            <a:spLocks noChangeArrowheads="1"/>
          </p:cNvSpPr>
          <p:nvPr/>
        </p:nvSpPr>
        <p:spPr bwMode="auto">
          <a:xfrm>
            <a:off x="2133600" y="3695700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L2 unified cache</a:t>
            </a:r>
          </a:p>
        </p:txBody>
      </p:sp>
      <p:sp>
        <p:nvSpPr>
          <p:cNvPr id="8" name="Line 401"/>
          <p:cNvSpPr>
            <a:spLocks noChangeShapeType="1"/>
          </p:cNvSpPr>
          <p:nvPr/>
        </p:nvSpPr>
        <p:spPr bwMode="auto">
          <a:xfrm>
            <a:off x="2590800" y="24384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402"/>
          <p:cNvSpPr>
            <a:spLocks noChangeShapeType="1"/>
          </p:cNvSpPr>
          <p:nvPr/>
        </p:nvSpPr>
        <p:spPr bwMode="auto">
          <a:xfrm>
            <a:off x="25908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403"/>
          <p:cNvSpPr>
            <a:spLocks noChangeShapeType="1"/>
          </p:cNvSpPr>
          <p:nvPr/>
        </p:nvSpPr>
        <p:spPr bwMode="auto">
          <a:xfrm>
            <a:off x="34290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405"/>
          <p:cNvSpPr txBox="1">
            <a:spLocks noChangeArrowheads="1"/>
          </p:cNvSpPr>
          <p:nvPr/>
        </p:nvSpPr>
        <p:spPr bwMode="auto">
          <a:xfrm>
            <a:off x="1828801" y="1676400"/>
            <a:ext cx="902811" cy="2799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Core 0</a:t>
            </a:r>
          </a:p>
        </p:txBody>
      </p:sp>
      <p:sp>
        <p:nvSpPr>
          <p:cNvPr id="13" name="Rectangle 406"/>
          <p:cNvSpPr>
            <a:spLocks noChangeArrowheads="1"/>
          </p:cNvSpPr>
          <p:nvPr/>
        </p:nvSpPr>
        <p:spPr bwMode="auto">
          <a:xfrm>
            <a:off x="5803900" y="2133600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Regs</a:t>
            </a:r>
          </a:p>
        </p:txBody>
      </p:sp>
      <p:sp>
        <p:nvSpPr>
          <p:cNvPr id="14" name="Rectangle 407"/>
          <p:cNvSpPr>
            <a:spLocks noChangeArrowheads="1"/>
          </p:cNvSpPr>
          <p:nvPr/>
        </p:nvSpPr>
        <p:spPr bwMode="auto">
          <a:xfrm>
            <a:off x="5846764" y="2781300"/>
            <a:ext cx="782637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/>
              <a:t>L1 </a:t>
            </a:r>
          </a:p>
          <a:p>
            <a:pPr algn="ctr"/>
            <a:r>
              <a:rPr lang="en-US" sz="1600" dirty="0" err="1"/>
              <a:t>d</a:t>
            </a:r>
            <a:r>
              <a:rPr lang="en-US" sz="1600" dirty="0"/>
              <a:t>-cache</a:t>
            </a:r>
          </a:p>
        </p:txBody>
      </p:sp>
      <p:sp>
        <p:nvSpPr>
          <p:cNvPr id="15" name="Rectangle 408"/>
          <p:cNvSpPr>
            <a:spLocks noChangeArrowheads="1"/>
          </p:cNvSpPr>
          <p:nvPr/>
        </p:nvSpPr>
        <p:spPr bwMode="auto">
          <a:xfrm>
            <a:off x="6781800" y="2781300"/>
            <a:ext cx="7953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L1 </a:t>
            </a:r>
          </a:p>
          <a:p>
            <a:pPr algn="ctr"/>
            <a:r>
              <a:rPr lang="en-US" sz="1600"/>
              <a:t>i-cache</a:t>
            </a:r>
          </a:p>
        </p:txBody>
      </p:sp>
      <p:sp>
        <p:nvSpPr>
          <p:cNvPr id="16" name="Rectangle 409"/>
          <p:cNvSpPr>
            <a:spLocks noChangeArrowheads="1"/>
          </p:cNvSpPr>
          <p:nvPr/>
        </p:nvSpPr>
        <p:spPr bwMode="auto">
          <a:xfrm>
            <a:off x="5867400" y="3695700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L2 unified cache</a:t>
            </a:r>
          </a:p>
        </p:txBody>
      </p:sp>
      <p:sp>
        <p:nvSpPr>
          <p:cNvPr id="17" name="Line 410"/>
          <p:cNvSpPr>
            <a:spLocks noChangeShapeType="1"/>
          </p:cNvSpPr>
          <p:nvPr/>
        </p:nvSpPr>
        <p:spPr bwMode="auto">
          <a:xfrm>
            <a:off x="6324600" y="24384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411"/>
          <p:cNvSpPr>
            <a:spLocks noChangeShapeType="1"/>
          </p:cNvSpPr>
          <p:nvPr/>
        </p:nvSpPr>
        <p:spPr bwMode="auto">
          <a:xfrm>
            <a:off x="63246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412"/>
          <p:cNvSpPr>
            <a:spLocks noChangeShapeType="1"/>
          </p:cNvSpPr>
          <p:nvPr/>
        </p:nvSpPr>
        <p:spPr bwMode="auto">
          <a:xfrm>
            <a:off x="71628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414"/>
          <p:cNvSpPr txBox="1">
            <a:spLocks noChangeArrowheads="1"/>
          </p:cNvSpPr>
          <p:nvPr/>
        </p:nvSpPr>
        <p:spPr bwMode="auto">
          <a:xfrm>
            <a:off x="5562601" y="1676400"/>
            <a:ext cx="902811" cy="2799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Core 3</a:t>
            </a:r>
          </a:p>
        </p:txBody>
      </p:sp>
      <p:sp>
        <p:nvSpPr>
          <p:cNvPr id="22" name="Text Box 415"/>
          <p:cNvSpPr txBox="1">
            <a:spLocks noChangeArrowheads="1"/>
          </p:cNvSpPr>
          <p:nvPr/>
        </p:nvSpPr>
        <p:spPr bwMode="auto">
          <a:xfrm>
            <a:off x="4495800" y="2983468"/>
            <a:ext cx="723900" cy="46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dirty="0"/>
              <a:t>…</a:t>
            </a:r>
          </a:p>
        </p:txBody>
      </p:sp>
      <p:sp>
        <p:nvSpPr>
          <p:cNvPr id="23" name="Line 417"/>
          <p:cNvSpPr>
            <a:spLocks noChangeShapeType="1"/>
          </p:cNvSpPr>
          <p:nvPr/>
        </p:nvSpPr>
        <p:spPr bwMode="auto">
          <a:xfrm>
            <a:off x="2971800" y="4267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418"/>
          <p:cNvSpPr>
            <a:spLocks noChangeShapeType="1"/>
          </p:cNvSpPr>
          <p:nvPr/>
        </p:nvSpPr>
        <p:spPr bwMode="auto">
          <a:xfrm>
            <a:off x="6705600" y="4267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419"/>
          <p:cNvSpPr>
            <a:spLocks noChangeArrowheads="1"/>
          </p:cNvSpPr>
          <p:nvPr/>
        </p:nvSpPr>
        <p:spPr bwMode="auto">
          <a:xfrm>
            <a:off x="2622550" y="4820478"/>
            <a:ext cx="4387850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ts val="0"/>
              </a:spcBef>
            </a:pPr>
            <a:r>
              <a:rPr lang="en-US" sz="1700" dirty="0"/>
              <a:t>L3 unified cache</a:t>
            </a:r>
          </a:p>
          <a:p>
            <a:pPr algn="ctr">
              <a:spcBef>
                <a:spcPts val="0"/>
              </a:spcBef>
            </a:pPr>
            <a:r>
              <a:rPr lang="en-US" sz="1700" dirty="0"/>
              <a:t>(shared by all cores)</a:t>
            </a:r>
          </a:p>
        </p:txBody>
      </p:sp>
      <p:sp>
        <p:nvSpPr>
          <p:cNvPr id="26" name="Rectangle 420"/>
          <p:cNvSpPr>
            <a:spLocks noChangeArrowheads="1"/>
          </p:cNvSpPr>
          <p:nvPr/>
        </p:nvSpPr>
        <p:spPr bwMode="auto">
          <a:xfrm>
            <a:off x="1752600" y="6057900"/>
            <a:ext cx="6172200" cy="5715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Main memory</a:t>
            </a:r>
          </a:p>
        </p:txBody>
      </p:sp>
      <p:sp>
        <p:nvSpPr>
          <p:cNvPr id="27" name="Line 421"/>
          <p:cNvSpPr>
            <a:spLocks noChangeShapeType="1"/>
          </p:cNvSpPr>
          <p:nvPr/>
        </p:nvSpPr>
        <p:spPr bwMode="auto">
          <a:xfrm>
            <a:off x="4895850" y="53721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 Box 426"/>
          <p:cNvSpPr txBox="1">
            <a:spLocks noChangeArrowheads="1"/>
          </p:cNvSpPr>
          <p:nvPr/>
        </p:nvSpPr>
        <p:spPr bwMode="auto">
          <a:xfrm>
            <a:off x="1676400" y="1295400"/>
            <a:ext cx="2300630" cy="2799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Processor package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077200" y="1676401"/>
            <a:ext cx="2514600" cy="3536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>
                <a:latin typeface="Calibri" pitchFamily="34" charset="0"/>
              </a:rPr>
              <a:t>L1 </a:t>
            </a:r>
            <a:r>
              <a:rPr lang="en-US" dirty="0" err="1">
                <a:latin typeface="Calibri" pitchFamily="34" charset="0"/>
              </a:rPr>
              <a:t>i</a:t>
            </a:r>
            <a:r>
              <a:rPr lang="en-US" dirty="0">
                <a:latin typeface="Calibri" pitchFamily="34" charset="0"/>
              </a:rPr>
              <a:t>-cache and </a:t>
            </a:r>
            <a:r>
              <a:rPr lang="en-US" dirty="0" err="1">
                <a:latin typeface="Calibri" pitchFamily="34" charset="0"/>
              </a:rPr>
              <a:t>d</a:t>
            </a:r>
            <a:r>
              <a:rPr lang="en-US" dirty="0">
                <a:latin typeface="Calibri" pitchFamily="34" charset="0"/>
              </a:rPr>
              <a:t>-cache:</a:t>
            </a:r>
          </a:p>
          <a:p>
            <a:pPr lvl="1">
              <a:spcBef>
                <a:spcPts val="600"/>
              </a:spcBef>
            </a:pPr>
            <a:r>
              <a:rPr lang="en-US" b="0" dirty="0">
                <a:latin typeface="Calibri" pitchFamily="34" charset="0"/>
              </a:rPr>
              <a:t>32 KB,  8-way, </a:t>
            </a:r>
          </a:p>
          <a:p>
            <a:pPr lvl="1">
              <a:spcBef>
                <a:spcPts val="600"/>
              </a:spcBef>
            </a:pPr>
            <a:r>
              <a:rPr lang="en-US" b="0" dirty="0">
                <a:latin typeface="Calibri" pitchFamily="34" charset="0"/>
              </a:rPr>
              <a:t>Access: 4 cycles</a:t>
            </a:r>
          </a:p>
          <a:p>
            <a:pPr>
              <a:spcBef>
                <a:spcPts val="600"/>
              </a:spcBef>
            </a:pPr>
            <a:endParaRPr lang="en-US" b="0" dirty="0"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en-US" dirty="0">
                <a:latin typeface="Calibri" pitchFamily="34" charset="0"/>
              </a:rPr>
              <a:t>L2 unified cache:</a:t>
            </a:r>
          </a:p>
          <a:p>
            <a:pPr lvl="1">
              <a:spcBef>
                <a:spcPts val="600"/>
              </a:spcBef>
            </a:pPr>
            <a:r>
              <a:rPr lang="en-US" b="0" dirty="0">
                <a:latin typeface="Calibri" pitchFamily="34" charset="0"/>
              </a:rPr>
              <a:t> 256 KB, 8-way, </a:t>
            </a:r>
          </a:p>
          <a:p>
            <a:pPr lvl="1">
              <a:spcBef>
                <a:spcPts val="600"/>
              </a:spcBef>
            </a:pPr>
            <a:r>
              <a:rPr lang="en-US" b="0" dirty="0">
                <a:latin typeface="Calibri" pitchFamily="34" charset="0"/>
              </a:rPr>
              <a:t>Access: 10 cycles</a:t>
            </a:r>
          </a:p>
          <a:p>
            <a:pPr lvl="1">
              <a:spcBef>
                <a:spcPts val="600"/>
              </a:spcBef>
            </a:pPr>
            <a:endParaRPr lang="en-US" b="0" dirty="0"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en-US" dirty="0">
                <a:latin typeface="Calibri" pitchFamily="34" charset="0"/>
              </a:rPr>
              <a:t>L3 unified cache:</a:t>
            </a:r>
          </a:p>
          <a:p>
            <a:pPr lvl="1">
              <a:spcBef>
                <a:spcPts val="600"/>
              </a:spcBef>
            </a:pPr>
            <a:r>
              <a:rPr lang="en-US" b="0" dirty="0">
                <a:latin typeface="Calibri" pitchFamily="34" charset="0"/>
              </a:rPr>
              <a:t>8 MB, 16-way,</a:t>
            </a:r>
          </a:p>
          <a:p>
            <a:pPr lvl="1">
              <a:spcBef>
                <a:spcPts val="600"/>
              </a:spcBef>
            </a:pPr>
            <a:r>
              <a:rPr lang="en-US" b="0" dirty="0">
                <a:latin typeface="Calibri" pitchFamily="34" charset="0"/>
              </a:rPr>
              <a:t>Access: 40-75 cycles</a:t>
            </a:r>
          </a:p>
          <a:p>
            <a:pPr lvl="1">
              <a:spcBef>
                <a:spcPts val="600"/>
              </a:spcBef>
            </a:pPr>
            <a:endParaRPr lang="en-US" b="0" dirty="0"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en-US" dirty="0">
                <a:latin typeface="Calibri" pitchFamily="34" charset="0"/>
              </a:rPr>
              <a:t>Block size</a:t>
            </a:r>
            <a:r>
              <a:rPr lang="en-US" b="0" dirty="0">
                <a:latin typeface="Calibri" pitchFamily="34" charset="0"/>
              </a:rPr>
              <a:t>: 64 bytes for all caches. </a:t>
            </a:r>
          </a:p>
        </p:txBody>
      </p:sp>
    </p:spTree>
    <p:extLst>
      <p:ext uri="{BB962C8B-B14F-4D97-AF65-F5344CB8AC3E}">
        <p14:creationId xmlns:p14="http://schemas.microsoft.com/office/powerpoint/2010/main" val="2658619261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Cache Performance Metrics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Miss Rate</a:t>
            </a:r>
          </a:p>
          <a:p>
            <a:pPr lvl="1"/>
            <a:r>
              <a:rPr lang="en-GB" dirty="0"/>
              <a:t>Fraction of memory references not found in cache</a:t>
            </a:r>
            <a:br>
              <a:rPr lang="en-GB" dirty="0"/>
            </a:br>
            <a:r>
              <a:rPr lang="en-GB" dirty="0"/>
              <a:t>(misses / accesses) = 1 – hit rate</a:t>
            </a:r>
          </a:p>
          <a:p>
            <a:pPr lvl="1"/>
            <a:r>
              <a:rPr lang="en-GB" dirty="0"/>
              <a:t>Typical numbers (in percentages):</a:t>
            </a:r>
          </a:p>
          <a:p>
            <a:pPr lvl="2"/>
            <a:r>
              <a:rPr lang="en-GB" dirty="0"/>
              <a:t>3-10% for L1</a:t>
            </a:r>
          </a:p>
          <a:p>
            <a:pPr lvl="2"/>
            <a:r>
              <a:rPr lang="en-GB" dirty="0"/>
              <a:t>Can be quite small (e.g., &lt; 1%) for L2, depending on size, etc.</a:t>
            </a:r>
          </a:p>
          <a:p>
            <a:r>
              <a:rPr lang="en-GB" dirty="0"/>
              <a:t>Hit Time</a:t>
            </a:r>
          </a:p>
          <a:p>
            <a:pPr lvl="1"/>
            <a:r>
              <a:rPr lang="en-GB" dirty="0"/>
              <a:t>Time to deliver a line in the cache to the processor</a:t>
            </a:r>
          </a:p>
          <a:p>
            <a:pPr lvl="2"/>
            <a:r>
              <a:rPr lang="en-GB" dirty="0"/>
              <a:t>Includes time to determine whether line is in the cache</a:t>
            </a:r>
          </a:p>
          <a:p>
            <a:pPr lvl="1"/>
            <a:r>
              <a:rPr lang="en-GB" dirty="0"/>
              <a:t>Typical numbers:</a:t>
            </a:r>
          </a:p>
          <a:p>
            <a:pPr lvl="2"/>
            <a:r>
              <a:rPr lang="en-GB" dirty="0"/>
              <a:t>4 clock cycles for L1</a:t>
            </a:r>
          </a:p>
          <a:p>
            <a:pPr lvl="2"/>
            <a:r>
              <a:rPr lang="en-GB" dirty="0"/>
              <a:t>10 clock cycles for L2</a:t>
            </a:r>
          </a:p>
          <a:p>
            <a:r>
              <a:rPr lang="en-GB" dirty="0"/>
              <a:t>Miss Penalty</a:t>
            </a:r>
          </a:p>
          <a:p>
            <a:pPr lvl="1"/>
            <a:r>
              <a:rPr lang="en-GB" dirty="0"/>
              <a:t>Additional time required because of a miss</a:t>
            </a:r>
          </a:p>
          <a:p>
            <a:pPr lvl="2"/>
            <a:r>
              <a:rPr lang="en-GB" dirty="0"/>
              <a:t>Typically 50-200 cycles for main memory</a:t>
            </a:r>
          </a:p>
        </p:txBody>
      </p:sp>
    </p:spTree>
    <p:extLst>
      <p:ext uri="{BB962C8B-B14F-4D97-AF65-F5344CB8AC3E}">
        <p14:creationId xmlns:p14="http://schemas.microsoft.com/office/powerpoint/2010/main" val="4281846857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Let’s Think About Those Numbers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Huge difference between a hit and a miss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/>
              <a:t>Could be 100x, if just L1 and main memory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Would you believe 99% hits is twice as good as 97%?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/>
              <a:t>Consider: </a:t>
            </a:r>
            <a:br>
              <a:rPr lang="en-US" sz="1800" dirty="0"/>
            </a:br>
            <a:r>
              <a:rPr lang="en-US" sz="1800" dirty="0"/>
              <a:t>Cache hit time of 1 cycle</a:t>
            </a:r>
            <a:br>
              <a:rPr lang="en-US" sz="1800" dirty="0"/>
            </a:br>
            <a:r>
              <a:rPr lang="en-US" sz="1800" dirty="0"/>
              <a:t>Miss penalty of 100 cycles</a:t>
            </a:r>
          </a:p>
          <a:p>
            <a:pPr lvl="1">
              <a:defRPr/>
            </a:pPr>
            <a:endParaRPr lang="en-US" sz="1800" dirty="0"/>
          </a:p>
          <a:p>
            <a:pPr lvl="1">
              <a:defRPr/>
            </a:pPr>
            <a:r>
              <a:rPr lang="en-US" sz="1800" dirty="0"/>
              <a:t>Average access time: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/>
              <a:t>	 97% hits:  1 cycle + 0.03 * 100 cycles =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>
                <a:solidFill>
                  <a:srgbClr val="C00000"/>
                </a:solidFill>
              </a:rPr>
              <a:t>4 cycles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/>
              <a:t>	 99% hits:  1 cycle + 0.01 * 100 cycles = </a:t>
            </a:r>
            <a:r>
              <a:rPr lang="en-US" sz="1800" dirty="0">
                <a:solidFill>
                  <a:srgbClr val="C00000"/>
                </a:solidFill>
              </a:rPr>
              <a:t>2 cycles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endParaRPr lang="en-US" sz="1600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C00000"/>
                </a:solidFill>
              </a:rPr>
              <a:t>This is why “miss rate” is used instead of “hit rate”</a:t>
            </a:r>
            <a:endParaRPr lang="en-US" sz="1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8069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Locality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876" y="2946142"/>
            <a:ext cx="5697536" cy="2768858"/>
          </a:xfrm>
        </p:spPr>
        <p:txBody>
          <a:bodyPr/>
          <a:lstStyle/>
          <a:p>
            <a:r>
              <a:rPr lang="en-US" dirty="0"/>
              <a:t>Data references</a:t>
            </a:r>
          </a:p>
          <a:p>
            <a:pPr lvl="1"/>
            <a:r>
              <a:rPr lang="en-US" dirty="0"/>
              <a:t>Reference array elements in succession (stride-1 reference pattern).</a:t>
            </a:r>
          </a:p>
          <a:p>
            <a:pPr lvl="1"/>
            <a:r>
              <a:rPr lang="en-US" dirty="0"/>
              <a:t>Reference variable </a:t>
            </a:r>
            <a:r>
              <a:rPr lang="en-US" dirty="0">
                <a:latin typeface="Courier New"/>
                <a:cs typeface="Courier New"/>
              </a:rPr>
              <a:t>sum</a:t>
            </a:r>
            <a:r>
              <a:rPr lang="en-US" dirty="0"/>
              <a:t> each iteration.</a:t>
            </a:r>
          </a:p>
          <a:p>
            <a:r>
              <a:rPr lang="en-US" dirty="0"/>
              <a:t>Instruction references</a:t>
            </a:r>
          </a:p>
          <a:p>
            <a:pPr lvl="1"/>
            <a:r>
              <a:rPr lang="en-US" dirty="0"/>
              <a:t>Reference instructions in sequence.</a:t>
            </a:r>
          </a:p>
          <a:p>
            <a:pPr lvl="1"/>
            <a:r>
              <a:rPr lang="en-US" dirty="0"/>
              <a:t>Cycle through loop repeatedly. </a:t>
            </a:r>
          </a:p>
          <a:p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3588" y="1468116"/>
            <a:ext cx="3044825" cy="1092200"/>
          </a:xfrm>
          <a:prstGeom prst="rect">
            <a:avLst/>
          </a:prstGeom>
          <a:solidFill>
            <a:srgbClr val="F7F5CD"/>
          </a:solidFill>
          <a:ln w="1270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</a:tabLst>
            </a:pPr>
            <a:r>
              <a:rPr lang="en-US" sz="1600" dirty="0">
                <a:latin typeface="Courier New" charset="0"/>
              </a:rPr>
              <a:t>sum = 0;</a:t>
            </a:r>
          </a:p>
          <a:p>
            <a:pPr algn="l">
              <a:lnSpc>
                <a:spcPct val="100000"/>
              </a:lnSpc>
              <a:tabLst>
                <a:tab pos="457200" algn="l"/>
              </a:tabLst>
            </a:pPr>
            <a:r>
              <a:rPr lang="en-US" sz="1600" dirty="0">
                <a:latin typeface="Courier New" charset="0"/>
              </a:rPr>
              <a:t>for (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 = 0; 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 &lt; </a:t>
            </a:r>
            <a:r>
              <a:rPr lang="en-US" sz="1600" dirty="0" err="1">
                <a:latin typeface="Courier New" charset="0"/>
              </a:rPr>
              <a:t>n</a:t>
            </a:r>
            <a:r>
              <a:rPr lang="en-US" sz="1600" dirty="0">
                <a:latin typeface="Courier New" charset="0"/>
              </a:rPr>
              <a:t>; 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457200" algn="l"/>
              </a:tabLst>
            </a:pPr>
            <a:r>
              <a:rPr lang="en-US" sz="1600" dirty="0">
                <a:latin typeface="Courier New" charset="0"/>
              </a:rPr>
              <a:t>	sum += </a:t>
            </a:r>
            <a:r>
              <a:rPr lang="en-US" sz="1600" dirty="0" err="1">
                <a:latin typeface="Courier New" charset="0"/>
              </a:rPr>
              <a:t>a[i</a:t>
            </a:r>
            <a:r>
              <a:rPr lang="en-US" sz="1600" dirty="0">
                <a:latin typeface="Courier New" charset="0"/>
              </a:rPr>
              <a:t>];</a:t>
            </a:r>
          </a:p>
          <a:p>
            <a:pPr algn="l">
              <a:lnSpc>
                <a:spcPct val="100000"/>
              </a:lnSpc>
              <a:tabLst>
                <a:tab pos="457200" algn="l"/>
              </a:tabLst>
            </a:pPr>
            <a:r>
              <a:rPr lang="en-US" sz="1600" dirty="0">
                <a:latin typeface="Courier New" charset="0"/>
              </a:rPr>
              <a:t>return sum;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10867" y="3540925"/>
            <a:ext cx="157742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Spatial locality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3096" y="4121858"/>
            <a:ext cx="181742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Temporal locality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10867" y="5059015"/>
            <a:ext cx="157742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Spatial locality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53096" y="5436270"/>
            <a:ext cx="181742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Temporal locality</a:t>
            </a:r>
          </a:p>
        </p:txBody>
      </p:sp>
    </p:spTree>
    <p:extLst>
      <p:ext uri="{BB962C8B-B14F-4D97-AF65-F5344CB8AC3E}">
        <p14:creationId xmlns:p14="http://schemas.microsoft.com/office/powerpoint/2010/main" val="25787173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Cache-Friendly Code</a:t>
            </a:r>
          </a:p>
        </p:txBody>
      </p:sp>
      <p:sp>
        <p:nvSpPr>
          <p:cNvPr id="160777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the common case go fast</a:t>
            </a:r>
          </a:p>
          <a:p>
            <a:pPr lvl="1"/>
            <a:r>
              <a:rPr lang="en-US" dirty="0"/>
              <a:t>Focus on the inner loops of the core functions</a:t>
            </a:r>
          </a:p>
          <a:p>
            <a:pPr lvl="1"/>
            <a:endParaRPr lang="en-US" dirty="0"/>
          </a:p>
          <a:p>
            <a:r>
              <a:rPr lang="en-US" dirty="0"/>
              <a:t>Minimize misses in the inner loops</a:t>
            </a:r>
          </a:p>
          <a:p>
            <a:pPr lvl="1"/>
            <a:r>
              <a:rPr lang="en-US" dirty="0"/>
              <a:t>Repeated references to variables are good (</a:t>
            </a:r>
            <a:r>
              <a:rPr lang="en-US" dirty="0">
                <a:solidFill>
                  <a:srgbClr val="FF0000"/>
                </a:solidFill>
              </a:rPr>
              <a:t>temporal locality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Stride-1 reference patterns are good (</a:t>
            </a:r>
            <a:r>
              <a:rPr lang="en-US" dirty="0">
                <a:solidFill>
                  <a:srgbClr val="FF0000"/>
                </a:solidFill>
              </a:rPr>
              <a:t>spatial locality</a:t>
            </a:r>
            <a:r>
              <a:rPr lang="en-US" dirty="0"/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20876" y="4800601"/>
            <a:ext cx="8518524" cy="677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Key idea: Our qualitative notion of locality is quantified by our understanding of cache memories</a:t>
            </a:r>
          </a:p>
        </p:txBody>
      </p:sp>
    </p:spTree>
    <p:extLst>
      <p:ext uri="{BB962C8B-B14F-4D97-AF65-F5344CB8AC3E}">
        <p14:creationId xmlns:p14="http://schemas.microsoft.com/office/powerpoint/2010/main" val="2452380233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Memory Mountain</a:t>
            </a:r>
          </a:p>
        </p:txBody>
      </p:sp>
      <p:sp>
        <p:nvSpPr>
          <p:cNvPr id="16179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Read throughput </a:t>
            </a:r>
            <a:r>
              <a:rPr lang="en-US" dirty="0"/>
              <a:t>(read bandwidth)</a:t>
            </a:r>
          </a:p>
          <a:p>
            <a:pPr lvl="1"/>
            <a:r>
              <a:rPr lang="en-US" dirty="0"/>
              <a:t>Number of bytes read from memory per second (MB/</a:t>
            </a:r>
            <a:r>
              <a:rPr lang="en-US" dirty="0" err="1"/>
              <a:t>s</a:t>
            </a:r>
            <a:r>
              <a:rPr lang="en-US" dirty="0"/>
              <a:t>)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Memory mountain: </a:t>
            </a:r>
            <a:r>
              <a:rPr lang="en-US" dirty="0"/>
              <a:t>Measured read throughput as a function of spatial and temporal locality.</a:t>
            </a:r>
          </a:p>
          <a:p>
            <a:pPr lvl="1"/>
            <a:r>
              <a:rPr lang="en-US" dirty="0"/>
              <a:t>Compact way to characterize memory system performance.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229892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Mountain Test Function</a:t>
            </a:r>
          </a:p>
        </p:txBody>
      </p:sp>
      <p:sp>
        <p:nvSpPr>
          <p:cNvPr id="162819" name="Text Box 3"/>
          <p:cNvSpPr txBox="1">
            <a:spLocks noChangeArrowheads="1"/>
          </p:cNvSpPr>
          <p:nvPr/>
        </p:nvSpPr>
        <p:spPr bwMode="auto">
          <a:xfrm>
            <a:off x="1600201" y="918656"/>
            <a:ext cx="6318391" cy="5863144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data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[MAXELEMS]; 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Global array to traverse */</a:t>
            </a:r>
          </a:p>
          <a:p>
            <a:pPr>
              <a:spcBef>
                <a:spcPts val="600"/>
              </a:spcBef>
            </a:pPr>
            <a:endParaRPr lang="en-US" sz="1500" dirty="0">
              <a:solidFill>
                <a:srgbClr val="9D0003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9D0003"/>
                </a:solidFill>
                <a:latin typeface="Menlo-Regular"/>
              </a:rPr>
              <a:t>/* test - Iterate over first "</a:t>
            </a:r>
            <a:r>
              <a:rPr lang="en-US" sz="1500" dirty="0" err="1">
                <a:solidFill>
                  <a:srgbClr val="9D0003"/>
                </a:solidFill>
                <a:latin typeface="Menlo-Regular"/>
              </a:rPr>
              <a:t>elems</a:t>
            </a:r>
            <a:r>
              <a:rPr lang="en-US" sz="1500" dirty="0">
                <a:solidFill>
                  <a:srgbClr val="9D0003"/>
                </a:solidFill>
                <a:latin typeface="Menlo-Regular"/>
              </a:rPr>
              <a:t>" elements of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9D0003"/>
                </a:solidFill>
                <a:latin typeface="Menlo-Regular"/>
              </a:rPr>
              <a:t> *        array “data” with stride of "stride", using </a:t>
            </a: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9D0003"/>
                </a:solidFill>
                <a:latin typeface="Menlo-Regular"/>
              </a:rPr>
              <a:t> *        using 4x4 loop unrolling.                                                            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9D0003"/>
                </a:solidFill>
                <a:latin typeface="Menlo-Regular"/>
              </a:rPr>
              <a:t> */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Menlo-Regular"/>
              </a:rPr>
              <a:t>test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elems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stride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 {</a:t>
            </a: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sx2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=stride*2,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sx3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=stride*3,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sx4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=stride*4;</a:t>
            </a: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acc0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acc1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acc2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acc3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length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elems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limit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length - sx4;</a:t>
            </a:r>
          </a:p>
          <a:p>
            <a:pPr>
              <a:spcBef>
                <a:spcPts val="600"/>
              </a:spcBef>
            </a:pP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Combine 4 elements at a time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0;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&lt; limit;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+= sx4) {</a:t>
            </a:r>
          </a:p>
          <a:p>
            <a:pPr>
              <a:spcBef>
                <a:spcPts val="600"/>
              </a:spcBef>
            </a:pPr>
            <a:r>
              <a:rPr lang="it-IT" sz="1500" dirty="0">
                <a:solidFill>
                  <a:srgbClr val="000000"/>
                </a:solidFill>
                <a:latin typeface="Menlo-Regular"/>
              </a:rPr>
              <a:t>        acc0 = acc0 + data[i];</a:t>
            </a:r>
          </a:p>
          <a:p>
            <a:pPr>
              <a:spcBef>
                <a:spcPts val="600"/>
              </a:spcBef>
            </a:pPr>
            <a:r>
              <a:rPr lang="sv-SE" sz="1500" dirty="0">
                <a:solidFill>
                  <a:srgbClr val="000000"/>
                </a:solidFill>
                <a:latin typeface="Menlo-Regular"/>
              </a:rPr>
              <a:t>        acc1 = acc1 + data[</a:t>
            </a:r>
            <a:r>
              <a:rPr lang="sv-SE" sz="1500" dirty="0" err="1">
                <a:solidFill>
                  <a:srgbClr val="000000"/>
                </a:solidFill>
                <a:latin typeface="Menlo-Regular"/>
              </a:rPr>
              <a:t>i+stride</a:t>
            </a:r>
            <a:r>
              <a:rPr lang="sv-SE" sz="1500" dirty="0">
                <a:solidFill>
                  <a:srgbClr val="000000"/>
                </a:solidFill>
                <a:latin typeface="Menlo-Regular"/>
              </a:rPr>
              <a:t>];</a:t>
            </a:r>
          </a:p>
          <a:p>
            <a:pPr>
              <a:spcBef>
                <a:spcPts val="600"/>
              </a:spcBef>
            </a:pPr>
            <a:r>
              <a:rPr lang="it-IT" sz="1500" dirty="0">
                <a:solidFill>
                  <a:srgbClr val="000000"/>
                </a:solidFill>
                <a:latin typeface="Menlo-Regular"/>
              </a:rPr>
              <a:t>        acc2 = acc2 + data[i+sx2];</a:t>
            </a:r>
          </a:p>
          <a:p>
            <a:pPr>
              <a:spcBef>
                <a:spcPts val="600"/>
              </a:spcBef>
            </a:pPr>
            <a:r>
              <a:rPr lang="it-IT" sz="1500" dirty="0">
                <a:solidFill>
                  <a:srgbClr val="000000"/>
                </a:solidFill>
                <a:latin typeface="Menlo-Regular"/>
              </a:rPr>
              <a:t>        acc3 = acc3 + data[i+sx3];</a:t>
            </a:r>
          </a:p>
          <a:p>
            <a:pPr>
              <a:spcBef>
                <a:spcPts val="600"/>
              </a:spcBef>
            </a:pPr>
            <a:r>
              <a:rPr lang="it-IT" sz="15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pPr>
              <a:spcBef>
                <a:spcPts val="600"/>
              </a:spcBef>
            </a:pPr>
            <a:endParaRPr lang="it-IT" sz="1500" dirty="0">
              <a:solidFill>
                <a:srgbClr val="000000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it-IT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it-IT" sz="1500" dirty="0" err="1">
                <a:solidFill>
                  <a:srgbClr val="CB2418"/>
                </a:solidFill>
                <a:latin typeface="Menlo-Regular"/>
              </a:rPr>
              <a:t>Finish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it-IT" sz="1500" dirty="0" err="1">
                <a:solidFill>
                  <a:srgbClr val="CB2418"/>
                </a:solidFill>
                <a:latin typeface="Menlo-Regular"/>
              </a:rPr>
              <a:t>any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it-IT" sz="1500" dirty="0" err="1">
                <a:solidFill>
                  <a:srgbClr val="CB2418"/>
                </a:solidFill>
                <a:latin typeface="Menlo-Regular"/>
              </a:rPr>
              <a:t>remaining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it-IT" sz="1500" dirty="0" err="1">
                <a:solidFill>
                  <a:srgbClr val="CB2418"/>
                </a:solidFill>
                <a:latin typeface="Menlo-Regular"/>
              </a:rPr>
              <a:t>elements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 */</a:t>
            </a:r>
            <a:endParaRPr lang="it-IT" sz="1500" dirty="0">
              <a:solidFill>
                <a:srgbClr val="000000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(;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&lt; length;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++) {</a:t>
            </a:r>
          </a:p>
          <a:p>
            <a:pPr>
              <a:spcBef>
                <a:spcPts val="600"/>
              </a:spcBef>
            </a:pPr>
            <a:r>
              <a:rPr lang="it-IT" sz="1500" dirty="0">
                <a:solidFill>
                  <a:srgbClr val="000000"/>
                </a:solidFill>
                <a:latin typeface="Menlo-Regular"/>
              </a:rPr>
              <a:t>        acc0 = acc0 + data[i];</a:t>
            </a:r>
          </a:p>
          <a:p>
            <a:pPr>
              <a:spcBef>
                <a:spcPts val="600"/>
              </a:spcBef>
            </a:pPr>
            <a:r>
              <a:rPr lang="it-IT" sz="15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((acc0 + acc1) + (acc2 + acc3));</a:t>
            </a: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01001" y="1447800"/>
            <a:ext cx="2514600" cy="23622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01001" y="1447800"/>
            <a:ext cx="2590800" cy="39624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spcBef>
                <a:spcPts val="600"/>
              </a:spcBef>
            </a:pPr>
            <a:r>
              <a:rPr lang="en-US" dirty="0">
                <a:latin typeface="Calibri" pitchFamily="34" charset="0"/>
              </a:rPr>
              <a:t>Call </a:t>
            </a:r>
            <a:r>
              <a:rPr lang="en-US" dirty="0">
                <a:latin typeface="Courier New"/>
                <a:cs typeface="Courier New"/>
              </a:rPr>
              <a:t>test()</a:t>
            </a:r>
            <a:r>
              <a:rPr lang="en-US" dirty="0">
                <a:latin typeface="Calibri" pitchFamily="34" charset="0"/>
              </a:rPr>
              <a:t> with many combinations of </a:t>
            </a:r>
            <a:r>
              <a:rPr lang="en-US" dirty="0" err="1">
                <a:latin typeface="Courier New"/>
                <a:cs typeface="Courier New"/>
              </a:rPr>
              <a:t>elems</a:t>
            </a:r>
            <a:r>
              <a:rPr lang="en-US" dirty="0">
                <a:latin typeface="Calibri" pitchFamily="34" charset="0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Calibri" pitchFamily="34" charset="0"/>
              </a:rPr>
              <a:t>and </a:t>
            </a:r>
            <a:r>
              <a:rPr lang="en-US" dirty="0">
                <a:latin typeface="Courier New"/>
                <a:cs typeface="Courier New"/>
              </a:rPr>
              <a:t>stride.</a:t>
            </a:r>
          </a:p>
          <a:p>
            <a:pPr>
              <a:spcBef>
                <a:spcPts val="600"/>
              </a:spcBef>
            </a:pPr>
            <a:endParaRPr lang="en-US" dirty="0">
              <a:latin typeface="Courier New"/>
              <a:cs typeface="Courier New"/>
            </a:endParaRPr>
          </a:p>
          <a:p>
            <a:pPr>
              <a:spcBef>
                <a:spcPts val="600"/>
              </a:spcBef>
            </a:pPr>
            <a:r>
              <a:rPr lang="en-US" dirty="0">
                <a:latin typeface="Courier New"/>
                <a:cs typeface="Courier New"/>
              </a:rPr>
              <a:t>For each </a:t>
            </a:r>
            <a:r>
              <a:rPr lang="en-US" dirty="0" err="1">
                <a:latin typeface="Courier New"/>
                <a:cs typeface="Courier New"/>
              </a:rPr>
              <a:t>elems</a:t>
            </a:r>
            <a:r>
              <a:rPr lang="en-US" dirty="0">
                <a:latin typeface="Courier New"/>
                <a:cs typeface="Courier New"/>
              </a:rPr>
              <a:t> and stride:</a:t>
            </a:r>
          </a:p>
          <a:p>
            <a:pPr>
              <a:spcBef>
                <a:spcPts val="600"/>
              </a:spcBef>
            </a:pPr>
            <a:endParaRPr lang="en-US" dirty="0">
              <a:latin typeface="Courier New"/>
              <a:cs typeface="Courier New"/>
            </a:endParaRPr>
          </a:p>
          <a:p>
            <a:pPr>
              <a:spcBef>
                <a:spcPts val="600"/>
              </a:spcBef>
            </a:pPr>
            <a:r>
              <a:rPr lang="en-US" dirty="0">
                <a:latin typeface="Courier New"/>
                <a:cs typeface="Courier New"/>
              </a:rPr>
              <a:t>1. Call test() once to warm up the caches.</a:t>
            </a:r>
          </a:p>
          <a:p>
            <a:pPr>
              <a:spcBef>
                <a:spcPts val="600"/>
              </a:spcBef>
            </a:pPr>
            <a:endParaRPr lang="en-US" dirty="0">
              <a:latin typeface="Courier New"/>
              <a:cs typeface="Courier New"/>
            </a:endParaRPr>
          </a:p>
          <a:p>
            <a:pPr>
              <a:spcBef>
                <a:spcPts val="600"/>
              </a:spcBef>
            </a:pPr>
            <a:r>
              <a:rPr lang="en-US" dirty="0">
                <a:latin typeface="Courier New"/>
                <a:cs typeface="Courier New"/>
              </a:rPr>
              <a:t>2. Call test() again and measure the read throughput(MB/s)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105400" y="6477001"/>
            <a:ext cx="286808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mountain/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mountain.c</a:t>
            </a: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653606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Memory Mountain</a:t>
            </a:r>
          </a:p>
        </p:txBody>
      </p:sp>
      <p:graphicFrame>
        <p:nvGraphicFramePr>
          <p:cNvPr id="52" name="Chart 5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061072778"/>
              </p:ext>
            </p:extLst>
          </p:nvPr>
        </p:nvGraphicFramePr>
        <p:xfrm>
          <a:off x="1809750" y="876300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7851817" y="304800"/>
            <a:ext cx="2108269" cy="18726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Core i7 </a:t>
            </a:r>
            <a:r>
              <a:rPr lang="en-US" dirty="0" err="1"/>
              <a:t>Haswell</a:t>
            </a:r>
            <a:endParaRPr lang="en-US" dirty="0"/>
          </a:p>
          <a:p>
            <a:pPr algn="l"/>
            <a:r>
              <a:rPr lang="en-US" dirty="0"/>
              <a:t>2.1 GHz</a:t>
            </a:r>
          </a:p>
          <a:p>
            <a:pPr algn="l"/>
            <a:r>
              <a:rPr lang="en-US" dirty="0"/>
              <a:t>32 KB L1 d-cache</a:t>
            </a:r>
          </a:p>
          <a:p>
            <a:pPr algn="l"/>
            <a:r>
              <a:rPr lang="en-US" dirty="0"/>
              <a:t>256 KB L2 cache</a:t>
            </a:r>
          </a:p>
          <a:p>
            <a:pPr algn="l"/>
            <a:r>
              <a:rPr lang="en-US" dirty="0"/>
              <a:t>8 MB L3 cache</a:t>
            </a:r>
          </a:p>
          <a:p>
            <a:pPr algn="l"/>
            <a:r>
              <a:rPr lang="en-US" dirty="0"/>
              <a:t>64 B block size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676400" y="2876552"/>
            <a:ext cx="4495800" cy="2937781"/>
            <a:chOff x="152400" y="2876551"/>
            <a:chExt cx="4495800" cy="2937781"/>
          </a:xfrm>
        </p:grpSpPr>
        <p:sp>
          <p:nvSpPr>
            <p:cNvPr id="62" name="TextBox 61"/>
            <p:cNvSpPr txBox="1"/>
            <p:nvPr/>
          </p:nvSpPr>
          <p:spPr>
            <a:xfrm>
              <a:off x="152400" y="4737114"/>
              <a:ext cx="9906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en-US" sz="1600" i="1" dirty="0">
                  <a:solidFill>
                    <a:srgbClr val="FF0000"/>
                  </a:solidFill>
                </a:rPr>
                <a:t>Slopes </a:t>
              </a:r>
            </a:p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en-US" sz="1600" i="1" dirty="0">
                  <a:solidFill>
                    <a:srgbClr val="FF0000"/>
                  </a:solidFill>
                </a:rPr>
                <a:t>of spatial locality</a:t>
              </a:r>
            </a:p>
          </p:txBody>
        </p:sp>
        <p:cxnSp>
          <p:nvCxnSpPr>
            <p:cNvPr id="63" name="Straight Arrow Connector 62"/>
            <p:cNvCxnSpPr>
              <a:stCxn id="62" idx="3"/>
            </p:cNvCxnSpPr>
            <p:nvPr/>
          </p:nvCxnSpPr>
          <p:spPr bwMode="auto">
            <a:xfrm flipV="1">
              <a:off x="1143000" y="2876551"/>
              <a:ext cx="3505200" cy="2399172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Straight Arrow Connector 63"/>
            <p:cNvCxnSpPr>
              <a:stCxn id="62" idx="3"/>
            </p:cNvCxnSpPr>
            <p:nvPr/>
          </p:nvCxnSpPr>
          <p:spPr bwMode="auto">
            <a:xfrm flipV="1">
              <a:off x="1143000" y="4523783"/>
              <a:ext cx="1390650" cy="75194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Straight Arrow Connector 64"/>
            <p:cNvCxnSpPr>
              <a:stCxn id="62" idx="3"/>
            </p:cNvCxnSpPr>
            <p:nvPr/>
          </p:nvCxnSpPr>
          <p:spPr bwMode="auto">
            <a:xfrm flipV="1">
              <a:off x="1143000" y="3591017"/>
              <a:ext cx="2590800" cy="1684706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9" name="Group 68"/>
          <p:cNvGrpSpPr/>
          <p:nvPr/>
        </p:nvGrpSpPr>
        <p:grpSpPr>
          <a:xfrm>
            <a:off x="5368690" y="2226217"/>
            <a:ext cx="4689710" cy="3502236"/>
            <a:chOff x="3844690" y="2226217"/>
            <a:chExt cx="4689710" cy="3502236"/>
          </a:xfrm>
        </p:grpSpPr>
        <p:sp>
          <p:nvSpPr>
            <p:cNvPr id="54" name="TextBox 53"/>
            <p:cNvSpPr txBox="1"/>
            <p:nvPr/>
          </p:nvSpPr>
          <p:spPr>
            <a:xfrm>
              <a:off x="7163568" y="3406973"/>
              <a:ext cx="137083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en-US" sz="1600" i="1" dirty="0">
                  <a:solidFill>
                    <a:srgbClr val="FF0000"/>
                  </a:solidFill>
                </a:rPr>
                <a:t>Ridges </a:t>
              </a:r>
            </a:p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en-US" sz="1600" i="1" dirty="0">
                  <a:solidFill>
                    <a:srgbClr val="FF0000"/>
                  </a:solidFill>
                </a:rPr>
                <a:t>of temporal locality</a:t>
              </a: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5943161" y="2226217"/>
              <a:ext cx="441146" cy="3693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L1</a:t>
              </a: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3844690" y="5359121"/>
              <a:ext cx="697627" cy="3693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kumimoji="0" lang="en-US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Mem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  <a:ea typeface="ＭＳ Ｐゴシック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5439078" y="3699361"/>
              <a:ext cx="441147" cy="3693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L2</a:t>
              </a: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4634074" y="4506906"/>
              <a:ext cx="441146" cy="3693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L3</a:t>
              </a:r>
            </a:p>
          </p:txBody>
        </p:sp>
        <p:cxnSp>
          <p:nvCxnSpPr>
            <p:cNvPr id="59" name="Straight Arrow Connector 58"/>
            <p:cNvCxnSpPr>
              <a:stCxn id="54" idx="1"/>
              <a:endCxn id="55" idx="3"/>
            </p:cNvCxnSpPr>
            <p:nvPr/>
          </p:nvCxnSpPr>
          <p:spPr bwMode="auto">
            <a:xfrm flipH="1" flipV="1">
              <a:off x="6384307" y="2410883"/>
              <a:ext cx="779261" cy="1411589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Straight Arrow Connector 59"/>
            <p:cNvCxnSpPr>
              <a:stCxn id="54" idx="1"/>
              <a:endCxn id="57" idx="3"/>
            </p:cNvCxnSpPr>
            <p:nvPr/>
          </p:nvCxnSpPr>
          <p:spPr bwMode="auto">
            <a:xfrm flipH="1">
              <a:off x="5880225" y="3822472"/>
              <a:ext cx="1283343" cy="61555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Straight Arrow Connector 60"/>
            <p:cNvCxnSpPr>
              <a:stCxn id="54" idx="1"/>
              <a:endCxn id="58" idx="3"/>
            </p:cNvCxnSpPr>
            <p:nvPr/>
          </p:nvCxnSpPr>
          <p:spPr bwMode="auto">
            <a:xfrm flipH="1">
              <a:off x="5075220" y="3822472"/>
              <a:ext cx="2088348" cy="86910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Straight Arrow Connector 65"/>
            <p:cNvCxnSpPr>
              <a:stCxn id="54" idx="1"/>
              <a:endCxn id="56" idx="3"/>
            </p:cNvCxnSpPr>
            <p:nvPr/>
          </p:nvCxnSpPr>
          <p:spPr bwMode="auto">
            <a:xfrm flipH="1">
              <a:off x="4542317" y="3822472"/>
              <a:ext cx="2621251" cy="1721315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" name="Group 11"/>
          <p:cNvGrpSpPr/>
          <p:nvPr/>
        </p:nvGrpSpPr>
        <p:grpSpPr>
          <a:xfrm>
            <a:off x="1581498" y="1371601"/>
            <a:ext cx="3447703" cy="932541"/>
            <a:chOff x="57497" y="1371600"/>
            <a:chExt cx="3447703" cy="932541"/>
          </a:xfrm>
        </p:grpSpPr>
        <p:sp>
          <p:nvSpPr>
            <p:cNvPr id="67" name="TextBox 66"/>
            <p:cNvSpPr txBox="1"/>
            <p:nvPr/>
          </p:nvSpPr>
          <p:spPr>
            <a:xfrm>
              <a:off x="57497" y="1371600"/>
              <a:ext cx="135301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200"/>
                </a:spcBef>
              </a:pPr>
              <a:r>
                <a:rPr lang="en-US" sz="1600" i="1" dirty="0">
                  <a:solidFill>
                    <a:srgbClr val="FF0000"/>
                  </a:solidFill>
                </a:rPr>
                <a:t>Aggressive prefetching</a:t>
              </a:r>
            </a:p>
          </p:txBody>
        </p:sp>
        <p:cxnSp>
          <p:nvCxnSpPr>
            <p:cNvPr id="68" name="Straight Arrow Connector 67"/>
            <p:cNvCxnSpPr>
              <a:stCxn id="67" idx="3"/>
            </p:cNvCxnSpPr>
            <p:nvPr/>
          </p:nvCxnSpPr>
          <p:spPr bwMode="auto">
            <a:xfrm>
              <a:off x="1410510" y="1663988"/>
              <a:ext cx="2094690" cy="640153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1568544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Matrix-Multiplication Example</a:t>
            </a:r>
          </a:p>
        </p:txBody>
      </p:sp>
      <p:sp>
        <p:nvSpPr>
          <p:cNvPr id="167945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Description:</a:t>
            </a:r>
          </a:p>
          <a:p>
            <a:pPr lvl="1"/>
            <a:r>
              <a:rPr lang="en-US" dirty="0"/>
              <a:t>Multiply N x N matrices</a:t>
            </a:r>
          </a:p>
          <a:p>
            <a:pPr lvl="1"/>
            <a:r>
              <a:rPr lang="en-US" dirty="0"/>
              <a:t>Matrix elements are </a:t>
            </a:r>
            <a:r>
              <a:rPr lang="en-US" dirty="0">
                <a:latin typeface="Calibri"/>
                <a:cs typeface="Calibri"/>
              </a:rPr>
              <a:t>double</a:t>
            </a:r>
            <a:r>
              <a:rPr lang="en-US" dirty="0">
                <a:latin typeface="+mj-lt"/>
                <a:cs typeface="Courier New"/>
              </a:rPr>
              <a:t>s</a:t>
            </a:r>
            <a:r>
              <a:rPr lang="en-US" dirty="0"/>
              <a:t> (8 bytes)</a:t>
            </a:r>
          </a:p>
          <a:p>
            <a:pPr lvl="1"/>
            <a:r>
              <a:rPr lang="en-US" dirty="0"/>
              <a:t>O(N</a:t>
            </a:r>
            <a:r>
              <a:rPr lang="en-US" baseline="30000" dirty="0"/>
              <a:t>3</a:t>
            </a:r>
            <a:r>
              <a:rPr lang="en-US" dirty="0"/>
              <a:t>) total operations</a:t>
            </a:r>
          </a:p>
          <a:p>
            <a:pPr lvl="1"/>
            <a:r>
              <a:rPr lang="en-US" dirty="0"/>
              <a:t>N reads per source element</a:t>
            </a:r>
          </a:p>
          <a:p>
            <a:pPr lvl="1"/>
            <a:r>
              <a:rPr lang="en-US" dirty="0"/>
              <a:t>N values summed per destination</a:t>
            </a:r>
          </a:p>
          <a:p>
            <a:pPr lvl="2"/>
            <a:r>
              <a:rPr lang="en-US" dirty="0"/>
              <a:t>But may be able to keep in register</a:t>
            </a:r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5794376" y="1731057"/>
            <a:ext cx="44926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ijk</a:t>
            </a:r>
            <a:r>
              <a:rPr lang="en-US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&lt; N;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(j = 0; j &lt; N; </a:t>
            </a:r>
            <a:r>
              <a:rPr lang="en-US" dirty="0" err="1">
                <a:latin typeface="Courier New" charset="0"/>
              </a:rPr>
              <a:t>j++</a:t>
            </a:r>
            <a:r>
              <a:rPr lang="en-US" dirty="0">
                <a:latin typeface="Courier New" charset="0"/>
              </a:rPr>
              <a:t>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for (k = 0; k &lt; N; k++)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sum += a[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][k]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c[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][j] = sum;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 </a:t>
            </a:r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8686800" y="1237033"/>
            <a:ext cx="1845056" cy="78226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 i="1" dirty="0">
                <a:solidFill>
                  <a:srgbClr val="FF0000"/>
                </a:solidFill>
                <a:latin typeface="Comic Sans MS" charset="0"/>
              </a:rPr>
              <a:t>Variable 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sum</a:t>
            </a:r>
            <a:endParaRPr lang="en-US" b="0" dirty="0">
              <a:solidFill>
                <a:srgbClr val="FF0000"/>
              </a:solidFill>
              <a:latin typeface="Comic Sans MS" charset="0"/>
            </a:endParaRPr>
          </a:p>
          <a:p>
            <a:pPr algn="l">
              <a:lnSpc>
                <a:spcPct val="100000"/>
              </a:lnSpc>
            </a:pPr>
            <a:r>
              <a:rPr lang="en-US" b="0" i="1" dirty="0">
                <a:solidFill>
                  <a:srgbClr val="FF0000"/>
                </a:solidFill>
                <a:latin typeface="Comic Sans MS" charset="0"/>
              </a:rPr>
              <a:t>held in register</a:t>
            </a:r>
            <a:endParaRPr lang="en-US" b="0" dirty="0">
              <a:solidFill>
                <a:srgbClr val="FF0000"/>
              </a:solidFill>
              <a:latin typeface="Comic Sans MS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872413" y="1933575"/>
            <a:ext cx="1676400" cy="838808"/>
            <a:chOff x="3936" y="2064"/>
            <a:chExt cx="1056" cy="288"/>
          </a:xfrm>
        </p:grpSpPr>
        <p:sp>
          <p:nvSpPr>
            <p:cNvPr id="167942" name="Line 6"/>
            <p:cNvSpPr>
              <a:spLocks noChangeShapeType="1"/>
            </p:cNvSpPr>
            <p:nvPr/>
          </p:nvSpPr>
          <p:spPr bwMode="auto">
            <a:xfrm flipH="1">
              <a:off x="3936" y="2352"/>
              <a:ext cx="9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43" name="Line 7"/>
            <p:cNvSpPr>
              <a:spLocks noChangeShapeType="1"/>
            </p:cNvSpPr>
            <p:nvPr/>
          </p:nvSpPr>
          <p:spPr bwMode="auto">
            <a:xfrm flipH="1">
              <a:off x="4848" y="2064"/>
              <a:ext cx="144" cy="2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8382000" y="4022929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151544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91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Miss-Rate Analysis for Matrix Multiply</a:t>
            </a:r>
          </a:p>
        </p:txBody>
      </p:sp>
      <p:sp>
        <p:nvSpPr>
          <p:cNvPr id="168992" name="Rectangle 3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Assume:</a:t>
            </a:r>
          </a:p>
          <a:p>
            <a:pPr lvl="1"/>
            <a:r>
              <a:rPr lang="en-US" dirty="0"/>
              <a:t>Block size = 32B (big enough for four </a:t>
            </a:r>
            <a:r>
              <a:rPr lang="en-US" dirty="0">
                <a:latin typeface="Calibri"/>
                <a:cs typeface="Calibri"/>
              </a:rPr>
              <a:t>doubles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Matrix dimension (N) is very large</a:t>
            </a:r>
          </a:p>
          <a:p>
            <a:pPr lvl="2"/>
            <a:r>
              <a:rPr lang="en-US" dirty="0"/>
              <a:t>Approximate 1/N as 0.0</a:t>
            </a:r>
          </a:p>
          <a:p>
            <a:pPr lvl="1"/>
            <a:r>
              <a:rPr lang="en-US" dirty="0"/>
              <a:t>Cache is not even big enough to hold multiple rows</a:t>
            </a:r>
          </a:p>
          <a:p>
            <a:r>
              <a:rPr lang="en-US" dirty="0"/>
              <a:t>Analysis Method:</a:t>
            </a:r>
          </a:p>
          <a:p>
            <a:pPr lvl="1"/>
            <a:r>
              <a:rPr lang="en-US" dirty="0"/>
              <a:t>Look at access pattern of inner loop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4998621" y="4648200"/>
            <a:ext cx="1295400" cy="1660267"/>
            <a:chOff x="1752600" y="4648200"/>
            <a:chExt cx="1295400" cy="1660267"/>
          </a:xfrm>
        </p:grpSpPr>
        <p:sp>
          <p:nvSpPr>
            <p:cNvPr id="168966" name="Rectangle 6"/>
            <p:cNvSpPr>
              <a:spLocks noChangeArrowheads="1"/>
            </p:cNvSpPr>
            <p:nvPr/>
          </p:nvSpPr>
          <p:spPr bwMode="auto">
            <a:xfrm>
              <a:off x="2139950" y="5111750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ourier New"/>
                <a:cs typeface="Courier New"/>
              </a:endParaRPr>
            </a:p>
          </p:txBody>
        </p:sp>
        <p:sp>
          <p:nvSpPr>
            <p:cNvPr id="168967" name="Rectangle 7"/>
            <p:cNvSpPr>
              <a:spLocks noChangeArrowheads="1"/>
            </p:cNvSpPr>
            <p:nvPr/>
          </p:nvSpPr>
          <p:spPr bwMode="auto">
            <a:xfrm>
              <a:off x="2418650" y="5941700"/>
              <a:ext cx="336630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A</a:t>
              </a:r>
            </a:p>
          </p:txBody>
        </p:sp>
        <p:sp>
          <p:nvSpPr>
            <p:cNvPr id="168969" name="Line 9"/>
            <p:cNvSpPr>
              <a:spLocks noChangeShapeType="1"/>
            </p:cNvSpPr>
            <p:nvPr/>
          </p:nvSpPr>
          <p:spPr bwMode="auto">
            <a:xfrm>
              <a:off x="2146300" y="4648200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  <p:sp>
          <p:nvSpPr>
            <p:cNvPr id="168970" name="Rectangle 10"/>
            <p:cNvSpPr>
              <a:spLocks noChangeArrowheads="1"/>
            </p:cNvSpPr>
            <p:nvPr/>
          </p:nvSpPr>
          <p:spPr bwMode="auto">
            <a:xfrm>
              <a:off x="2271713" y="4662487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 err="1">
                  <a:latin typeface="Courier New"/>
                  <a:cs typeface="Courier New"/>
                </a:rPr>
                <a:t>k</a:t>
              </a:r>
              <a:endParaRPr lang="en-US" dirty="0">
                <a:latin typeface="Courier New"/>
                <a:cs typeface="Courier New"/>
              </a:endParaRPr>
            </a:p>
          </p:txBody>
        </p:sp>
        <p:sp>
          <p:nvSpPr>
            <p:cNvPr id="168972" name="Line 12"/>
            <p:cNvSpPr>
              <a:spLocks noChangeShapeType="1"/>
            </p:cNvSpPr>
            <p:nvPr/>
          </p:nvSpPr>
          <p:spPr bwMode="auto">
            <a:xfrm>
              <a:off x="1752600" y="51308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  <p:sp>
          <p:nvSpPr>
            <p:cNvPr id="168973" name="Rectangle 13"/>
            <p:cNvSpPr>
              <a:spLocks noChangeArrowheads="1"/>
            </p:cNvSpPr>
            <p:nvPr/>
          </p:nvSpPr>
          <p:spPr bwMode="auto">
            <a:xfrm>
              <a:off x="1812337" y="5205414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 err="1">
                  <a:latin typeface="Courier New"/>
                  <a:cs typeface="Courier New"/>
                </a:rPr>
                <a:t>i</a:t>
              </a:r>
              <a:endParaRPr lang="en-US" dirty="0">
                <a:latin typeface="Courier New"/>
                <a:cs typeface="Courier New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480976" y="4648200"/>
            <a:ext cx="1255297" cy="1660267"/>
            <a:chOff x="3505200" y="4648200"/>
            <a:chExt cx="1255297" cy="1660267"/>
          </a:xfrm>
        </p:grpSpPr>
        <p:sp>
          <p:nvSpPr>
            <p:cNvPr id="168976" name="Rectangle 16"/>
            <p:cNvSpPr>
              <a:spLocks noChangeArrowheads="1"/>
            </p:cNvSpPr>
            <p:nvPr/>
          </p:nvSpPr>
          <p:spPr bwMode="auto">
            <a:xfrm>
              <a:off x="4114800" y="5941700"/>
              <a:ext cx="336630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B</a:t>
              </a:r>
            </a:p>
          </p:txBody>
        </p:sp>
        <p:sp>
          <p:nvSpPr>
            <p:cNvPr id="168978" name="Line 18"/>
            <p:cNvSpPr>
              <a:spLocks noChangeShapeType="1"/>
            </p:cNvSpPr>
            <p:nvPr/>
          </p:nvSpPr>
          <p:spPr bwMode="auto">
            <a:xfrm>
              <a:off x="3505200" y="5118101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  <p:sp>
          <p:nvSpPr>
            <p:cNvPr id="168979" name="Rectangle 19"/>
            <p:cNvSpPr>
              <a:spLocks noChangeArrowheads="1"/>
            </p:cNvSpPr>
            <p:nvPr/>
          </p:nvSpPr>
          <p:spPr bwMode="auto">
            <a:xfrm>
              <a:off x="3567113" y="5205414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 err="1">
                  <a:latin typeface="Courier New"/>
                  <a:cs typeface="Courier New"/>
                </a:rPr>
                <a:t>k</a:t>
              </a:r>
              <a:endParaRPr lang="en-US" dirty="0">
                <a:latin typeface="Courier New"/>
                <a:cs typeface="Courier New"/>
              </a:endParaRPr>
            </a:p>
          </p:txBody>
        </p:sp>
        <p:sp>
          <p:nvSpPr>
            <p:cNvPr id="168982" name="Rectangle 22"/>
            <p:cNvSpPr>
              <a:spLocks noChangeArrowheads="1"/>
            </p:cNvSpPr>
            <p:nvPr/>
          </p:nvSpPr>
          <p:spPr bwMode="auto">
            <a:xfrm>
              <a:off x="3948113" y="4648200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 err="1">
                  <a:latin typeface="Courier New"/>
                  <a:cs typeface="Courier New"/>
                </a:rPr>
                <a:t>j</a:t>
              </a:r>
              <a:endParaRPr lang="en-US" dirty="0">
                <a:latin typeface="Courier New"/>
                <a:cs typeface="Courier New"/>
              </a:endParaRPr>
            </a:p>
          </p:txBody>
        </p: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3852447" y="5111749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  <p:sp>
          <p:nvSpPr>
            <p:cNvPr id="37" name="Line 9"/>
            <p:cNvSpPr>
              <a:spLocks noChangeShapeType="1"/>
            </p:cNvSpPr>
            <p:nvPr/>
          </p:nvSpPr>
          <p:spPr bwMode="auto">
            <a:xfrm>
              <a:off x="3852447" y="4648200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444750" y="4648200"/>
            <a:ext cx="1301750" cy="1606291"/>
            <a:chOff x="5334000" y="4648200"/>
            <a:chExt cx="1301750" cy="1606291"/>
          </a:xfrm>
        </p:grpSpPr>
        <p:sp>
          <p:nvSpPr>
            <p:cNvPr id="168964" name="Rectangle 4"/>
            <p:cNvSpPr>
              <a:spLocks noChangeArrowheads="1"/>
            </p:cNvSpPr>
            <p:nvPr/>
          </p:nvSpPr>
          <p:spPr bwMode="auto">
            <a:xfrm>
              <a:off x="6019800" y="5887724"/>
              <a:ext cx="349454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C</a:t>
              </a:r>
            </a:p>
          </p:txBody>
        </p:sp>
        <p:sp>
          <p:nvSpPr>
            <p:cNvPr id="168986" name="Line 26"/>
            <p:cNvSpPr>
              <a:spLocks noChangeShapeType="1"/>
            </p:cNvSpPr>
            <p:nvPr/>
          </p:nvSpPr>
          <p:spPr bwMode="auto">
            <a:xfrm>
              <a:off x="5334000" y="51181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  <p:sp>
          <p:nvSpPr>
            <p:cNvPr id="168987" name="Rectangle 27"/>
            <p:cNvSpPr>
              <a:spLocks noChangeArrowheads="1"/>
            </p:cNvSpPr>
            <p:nvPr/>
          </p:nvSpPr>
          <p:spPr bwMode="auto">
            <a:xfrm>
              <a:off x="5395913" y="5205413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>
                  <a:latin typeface="Courier New"/>
                  <a:cs typeface="Courier New"/>
                </a:rPr>
                <a:t>i</a:t>
              </a:r>
            </a:p>
          </p:txBody>
        </p:sp>
        <p:sp>
          <p:nvSpPr>
            <p:cNvPr id="168990" name="Rectangle 30"/>
            <p:cNvSpPr>
              <a:spLocks noChangeArrowheads="1"/>
            </p:cNvSpPr>
            <p:nvPr/>
          </p:nvSpPr>
          <p:spPr bwMode="auto">
            <a:xfrm>
              <a:off x="5853113" y="4648200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 err="1">
                  <a:latin typeface="Courier New"/>
                  <a:cs typeface="Courier New"/>
                </a:rPr>
                <a:t>j</a:t>
              </a:r>
              <a:endParaRPr lang="en-US" dirty="0">
                <a:latin typeface="Courier New"/>
                <a:cs typeface="Courier New"/>
              </a:endParaRPr>
            </a:p>
          </p:txBody>
        </p:sp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5727700" y="5053425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  <p:sp>
          <p:nvSpPr>
            <p:cNvPr id="38" name="Line 9"/>
            <p:cNvSpPr>
              <a:spLocks noChangeShapeType="1"/>
            </p:cNvSpPr>
            <p:nvPr/>
          </p:nvSpPr>
          <p:spPr bwMode="auto">
            <a:xfrm>
              <a:off x="5727700" y="4662487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114800" y="4642214"/>
            <a:ext cx="533400" cy="876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Calibri" pitchFamily="34" charset="0"/>
              </a:rPr>
              <a:t>=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29400" y="4700538"/>
            <a:ext cx="533400" cy="876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Calibri" pitchFamily="34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167985315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Layout of C Arrays in Memory (review)</a:t>
            </a:r>
          </a:p>
        </p:txBody>
      </p:sp>
      <p:sp>
        <p:nvSpPr>
          <p:cNvPr id="16999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C arrays allocated in row-major order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row in contiguous memory locations</a:t>
            </a:r>
          </a:p>
          <a:p>
            <a:pPr>
              <a:lnSpc>
                <a:spcPct val="85000"/>
              </a:lnSpc>
            </a:pPr>
            <a:r>
              <a:rPr lang="en-US" dirty="0"/>
              <a:t>Stepping through columns in one row:</a:t>
            </a:r>
          </a:p>
          <a:p>
            <a:pPr lvl="1">
              <a:lnSpc>
                <a:spcPct val="90000"/>
              </a:lnSpc>
            </a:pPr>
            <a:r>
              <a:rPr lang="en-US" b="0" dirty="0">
                <a:latin typeface="Courier New" charset="0"/>
              </a:rPr>
              <a:t>for (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 = 0; 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 &lt; N; 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++)</a:t>
            </a:r>
          </a:p>
          <a:p>
            <a:pPr lvl="2">
              <a:lnSpc>
                <a:spcPct val="97000"/>
              </a:lnSpc>
              <a:buFont typeface="Wingdings" charset="2"/>
              <a:buNone/>
            </a:pPr>
            <a:r>
              <a:rPr lang="en-US" sz="2000" b="0" dirty="0">
                <a:solidFill>
                  <a:schemeClr val="tx1"/>
                </a:solidFill>
                <a:latin typeface="Courier New" charset="0"/>
              </a:rPr>
              <a:t>sum += a[0][i];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Accesses successive elements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block size (B) &gt; </a:t>
            </a:r>
            <a:r>
              <a:rPr lang="en-US" dirty="0" err="1">
                <a:latin typeface="Calibri"/>
                <a:cs typeface="Calibri"/>
              </a:rPr>
              <a:t>sizeof</a:t>
            </a:r>
            <a:r>
              <a:rPr lang="en-US" dirty="0">
                <a:latin typeface="Calibri"/>
                <a:cs typeface="Calibri"/>
              </a:rPr>
              <a:t>(</a:t>
            </a:r>
            <a:r>
              <a:rPr lang="en-US" dirty="0" err="1">
                <a:latin typeface="Calibri"/>
                <a:cs typeface="Calibri"/>
              </a:rPr>
              <a:t>a</a:t>
            </a:r>
            <a:r>
              <a:rPr lang="en-US" baseline="-25000" dirty="0" err="1">
                <a:latin typeface="Calibri"/>
                <a:cs typeface="Calibri"/>
              </a:rPr>
              <a:t>ij</a:t>
            </a:r>
            <a:r>
              <a:rPr lang="en-US" dirty="0">
                <a:latin typeface="Calibri"/>
                <a:cs typeface="Calibri"/>
              </a:rPr>
              <a:t>) bytes</a:t>
            </a:r>
            <a:r>
              <a:rPr lang="en-US" dirty="0"/>
              <a:t>, exploit spatial locality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Miss rate = </a:t>
            </a:r>
            <a:r>
              <a:rPr lang="en-US" dirty="0" err="1">
                <a:latin typeface="Calibri"/>
                <a:cs typeface="Calibri"/>
              </a:rPr>
              <a:t>sizeof</a:t>
            </a:r>
            <a:r>
              <a:rPr lang="en-US" dirty="0">
                <a:latin typeface="Calibri"/>
                <a:cs typeface="Calibri"/>
              </a:rPr>
              <a:t>(</a:t>
            </a:r>
            <a:r>
              <a:rPr lang="en-US" dirty="0" err="1">
                <a:latin typeface="Calibri"/>
                <a:cs typeface="Calibri"/>
              </a:rPr>
              <a:t>a</a:t>
            </a:r>
            <a:r>
              <a:rPr lang="en-US" baseline="-25000" dirty="0" err="1">
                <a:latin typeface="Calibri"/>
                <a:cs typeface="Calibri"/>
              </a:rPr>
              <a:t>ij</a:t>
            </a:r>
            <a:r>
              <a:rPr lang="en-US" dirty="0">
                <a:latin typeface="Calibri"/>
                <a:cs typeface="Calibri"/>
              </a:rPr>
              <a:t>) </a:t>
            </a:r>
            <a:r>
              <a:rPr lang="en-US" dirty="0"/>
              <a:t>/ B</a:t>
            </a:r>
          </a:p>
          <a:p>
            <a:pPr>
              <a:lnSpc>
                <a:spcPct val="85000"/>
              </a:lnSpc>
            </a:pPr>
            <a:r>
              <a:rPr lang="en-US" dirty="0"/>
              <a:t>Stepping through rows in one column:</a:t>
            </a:r>
          </a:p>
          <a:p>
            <a:pPr lvl="1">
              <a:lnSpc>
                <a:spcPct val="90000"/>
              </a:lnSpc>
            </a:pPr>
            <a:r>
              <a:rPr lang="en-US" b="0" dirty="0">
                <a:latin typeface="Courier New" charset="0"/>
              </a:rPr>
              <a:t>for (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 = 0; 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 &lt; </a:t>
            </a:r>
            <a:r>
              <a:rPr lang="en-US" b="0" dirty="0" err="1">
                <a:latin typeface="Courier New" charset="0"/>
              </a:rPr>
              <a:t>n</a:t>
            </a:r>
            <a:r>
              <a:rPr lang="en-US" b="0" dirty="0">
                <a:latin typeface="Courier New" charset="0"/>
              </a:rPr>
              <a:t>; 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++)</a:t>
            </a:r>
          </a:p>
          <a:p>
            <a:pPr lvl="2">
              <a:lnSpc>
                <a:spcPct val="97000"/>
              </a:lnSpc>
              <a:buFont typeface="Wingdings" charset="2"/>
              <a:buNone/>
            </a:pPr>
            <a:r>
              <a:rPr lang="en-US" sz="2000" b="0" dirty="0">
                <a:solidFill>
                  <a:schemeClr val="tx1"/>
                </a:solidFill>
                <a:latin typeface="Courier New" charset="0"/>
              </a:rPr>
              <a:t>sum += a[i][0];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Accesses distant elements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spatial locality!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Miss rate = 1 (i.e. 100%)</a:t>
            </a:r>
          </a:p>
        </p:txBody>
      </p:sp>
    </p:spTree>
    <p:extLst>
      <p:ext uri="{BB962C8B-B14F-4D97-AF65-F5344CB8AC3E}">
        <p14:creationId xmlns:p14="http://schemas.microsoft.com/office/powerpoint/2010/main" val="3423094040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3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 (</a:t>
            </a:r>
            <a:r>
              <a:rPr lang="en-US" dirty="0" err="1"/>
              <a:t>ijk</a:t>
            </a:r>
            <a:r>
              <a:rPr lang="en-US" dirty="0"/>
              <a:t>)</a:t>
            </a:r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1554480" y="1463040"/>
            <a:ext cx="4754880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ijk</a:t>
            </a:r>
            <a:r>
              <a:rPr lang="en-US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= 0; i &lt; n;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(j = 0; j &lt; n; </a:t>
            </a:r>
            <a:r>
              <a:rPr lang="en-US" dirty="0" err="1">
                <a:latin typeface="Courier New" charset="0"/>
              </a:rPr>
              <a:t>j++</a:t>
            </a:r>
            <a:r>
              <a:rPr lang="en-US" dirty="0">
                <a:latin typeface="Courier New" charset="0"/>
              </a:rPr>
              <a:t>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for (k = 0; k &lt; n; k++)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sum += 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a[i][k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 * 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b[k][j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</a:t>
            </a:r>
            <a:r>
              <a:rPr lang="en-US" dirty="0" err="1">
                <a:latin typeface="Courier New" charset="0"/>
              </a:rPr>
              <a:t>c[i][j</a:t>
            </a:r>
            <a:r>
              <a:rPr lang="en-US" dirty="0">
                <a:latin typeface="Courier New" charset="0"/>
              </a:rPr>
              <a:t>] = sum;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 </a:t>
            </a:r>
          </a:p>
        </p:txBody>
      </p:sp>
      <p:sp>
        <p:nvSpPr>
          <p:cNvPr id="171024" name="Rectangle 16"/>
          <p:cNvSpPr>
            <a:spLocks noChangeArrowheads="1"/>
          </p:cNvSpPr>
          <p:nvPr/>
        </p:nvSpPr>
        <p:spPr bwMode="auto">
          <a:xfrm>
            <a:off x="6766560" y="155448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7159752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842162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970178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5" name="Rectangle 7"/>
          <p:cNvSpPr>
            <a:spLocks noChangeArrowheads="1"/>
          </p:cNvSpPr>
          <p:nvPr/>
        </p:nvSpPr>
        <p:spPr bwMode="auto">
          <a:xfrm>
            <a:off x="729965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A</a:t>
            </a:r>
          </a:p>
        </p:txBody>
      </p:sp>
      <p:sp>
        <p:nvSpPr>
          <p:cNvPr id="171017" name="Rectangle 9"/>
          <p:cNvSpPr>
            <a:spLocks noChangeArrowheads="1"/>
          </p:cNvSpPr>
          <p:nvPr/>
        </p:nvSpPr>
        <p:spPr bwMode="auto">
          <a:xfrm>
            <a:off x="984808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1018" name="Line 10"/>
          <p:cNvSpPr>
            <a:spLocks noChangeShapeType="1"/>
          </p:cNvSpPr>
          <p:nvPr/>
        </p:nvSpPr>
        <p:spPr bwMode="auto">
          <a:xfrm>
            <a:off x="8609345" y="2351404"/>
            <a:ext cx="0" cy="603504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9" name="Line 11"/>
          <p:cNvSpPr>
            <a:spLocks noChangeShapeType="1"/>
          </p:cNvSpPr>
          <p:nvPr/>
        </p:nvSpPr>
        <p:spPr bwMode="auto">
          <a:xfrm>
            <a:off x="7159752" y="2719704"/>
            <a:ext cx="603504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0" name="Rectangle 12"/>
          <p:cNvSpPr>
            <a:spLocks noChangeArrowheads="1"/>
          </p:cNvSpPr>
          <p:nvPr/>
        </p:nvSpPr>
        <p:spPr bwMode="auto">
          <a:xfrm>
            <a:off x="7756859" y="251460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 anchor="ctr" anchorCtr="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</a:t>
            </a:r>
            <a:r>
              <a:rPr lang="en-US" sz="2000" b="0" dirty="0" err="1">
                <a:latin typeface="Calibri"/>
                <a:cs typeface="Calibri"/>
              </a:rPr>
              <a:t>i</a:t>
            </a:r>
            <a:r>
              <a:rPr lang="en-US" sz="2000" b="0" dirty="0">
                <a:latin typeface="Calibri"/>
                <a:cs typeface="Calibri"/>
              </a:rPr>
              <a:t>,*)</a:t>
            </a:r>
          </a:p>
        </p:txBody>
      </p:sp>
      <p:sp>
        <p:nvSpPr>
          <p:cNvPr id="171021" name="Rectangle 13"/>
          <p:cNvSpPr>
            <a:spLocks noChangeArrowheads="1"/>
          </p:cNvSpPr>
          <p:nvPr/>
        </p:nvSpPr>
        <p:spPr bwMode="auto">
          <a:xfrm>
            <a:off x="8311896" y="1965960"/>
            <a:ext cx="60350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(*,j)</a:t>
            </a:r>
          </a:p>
        </p:txBody>
      </p:sp>
      <p:sp>
        <p:nvSpPr>
          <p:cNvPr id="171022" name="Rectangle 14"/>
          <p:cNvSpPr>
            <a:spLocks noChangeArrowheads="1"/>
          </p:cNvSpPr>
          <p:nvPr/>
        </p:nvSpPr>
        <p:spPr bwMode="auto">
          <a:xfrm>
            <a:off x="9893808" y="2715768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3" name="Rectangle 15"/>
          <p:cNvSpPr>
            <a:spLocks noChangeArrowheads="1"/>
          </p:cNvSpPr>
          <p:nvPr/>
        </p:nvSpPr>
        <p:spPr bwMode="auto">
          <a:xfrm>
            <a:off x="9592056" y="2316480"/>
            <a:ext cx="60350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</a:t>
            </a:r>
            <a:r>
              <a:rPr lang="en-US" sz="2000" b="0" dirty="0" err="1">
                <a:latin typeface="Calibri"/>
                <a:cs typeface="Calibri"/>
              </a:rPr>
              <a:t>i,j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171026" name="Rectangle 18"/>
          <p:cNvSpPr>
            <a:spLocks noChangeArrowheads="1"/>
          </p:cNvSpPr>
          <p:nvPr/>
        </p:nvSpPr>
        <p:spPr bwMode="auto">
          <a:xfrm>
            <a:off x="8138160" y="4023360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1028" name="Rectangle 20"/>
          <p:cNvSpPr>
            <a:spLocks noChangeArrowheads="1"/>
          </p:cNvSpPr>
          <p:nvPr/>
        </p:nvSpPr>
        <p:spPr bwMode="auto">
          <a:xfrm>
            <a:off x="6860786" y="4023358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171029" name="Line 21"/>
          <p:cNvSpPr>
            <a:spLocks noChangeShapeType="1"/>
          </p:cNvSpPr>
          <p:nvPr/>
        </p:nvSpPr>
        <p:spPr bwMode="auto">
          <a:xfrm flipV="1">
            <a:off x="7459678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31" name="Rectangle 23"/>
          <p:cNvSpPr>
            <a:spLocks noChangeArrowheads="1"/>
          </p:cNvSpPr>
          <p:nvPr/>
        </p:nvSpPr>
        <p:spPr bwMode="auto">
          <a:xfrm>
            <a:off x="9418320" y="4023360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1032" name="Line 24"/>
          <p:cNvSpPr>
            <a:spLocks noChangeShapeType="1"/>
          </p:cNvSpPr>
          <p:nvPr/>
        </p:nvSpPr>
        <p:spPr bwMode="auto">
          <a:xfrm flipV="1">
            <a:off x="10003536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39" name="Rectangle 31"/>
          <p:cNvSpPr>
            <a:spLocks noChangeArrowheads="1"/>
          </p:cNvSpPr>
          <p:nvPr/>
        </p:nvSpPr>
        <p:spPr bwMode="auto">
          <a:xfrm>
            <a:off x="1554480" y="4663440"/>
            <a:ext cx="4754880" cy="15544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 inner loop iteration:</a:t>
            </a: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0.25	1.0	0.0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4480560" y="3931920"/>
            <a:ext cx="1836057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71016" name="Rectangle 8"/>
          <p:cNvSpPr>
            <a:spLocks noChangeArrowheads="1"/>
          </p:cNvSpPr>
          <p:nvPr/>
        </p:nvSpPr>
        <p:spPr bwMode="auto">
          <a:xfrm>
            <a:off x="8567927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</a:t>
            </a:r>
          </a:p>
        </p:txBody>
      </p:sp>
      <p:sp>
        <p:nvSpPr>
          <p:cNvPr id="171027" name="Line 19"/>
          <p:cNvSpPr>
            <a:spLocks noChangeShapeType="1"/>
          </p:cNvSpPr>
          <p:nvPr/>
        </p:nvSpPr>
        <p:spPr bwMode="auto">
          <a:xfrm flipV="1">
            <a:off x="8723376" y="334994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5332949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59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(jik)</a:t>
            </a:r>
          </a:p>
        </p:txBody>
      </p:sp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1554480" y="1463040"/>
            <a:ext cx="4754880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jik</a:t>
            </a:r>
            <a:r>
              <a:rPr lang="en-US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(j = 0; j &lt; n; </a:t>
            </a:r>
            <a:r>
              <a:rPr lang="en-US" dirty="0" err="1">
                <a:latin typeface="Courier New" charset="0"/>
              </a:rPr>
              <a:t>j++</a:t>
            </a:r>
            <a:r>
              <a:rPr lang="en-US" dirty="0">
                <a:latin typeface="Courier New" charset="0"/>
              </a:rPr>
              <a:t>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&lt; n;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for (k = 0; k &lt; n; k++)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sum += a[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][k]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c[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][j] = sum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</a:t>
            </a:r>
          </a:p>
        </p:txBody>
      </p:sp>
      <p:sp>
        <p:nvSpPr>
          <p:cNvPr id="172058" name="Rectangle 26"/>
          <p:cNvSpPr>
            <a:spLocks noChangeArrowheads="1"/>
          </p:cNvSpPr>
          <p:nvPr/>
        </p:nvSpPr>
        <p:spPr bwMode="auto">
          <a:xfrm>
            <a:off x="1554480" y="4663440"/>
            <a:ext cx="4754880" cy="15544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 inner loop iteration:</a:t>
            </a: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0.25	1.0	0.0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4480560" y="3931920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46" name="Rectangle 16">
            <a:extLst>
              <a:ext uri="{FF2B5EF4-FFF2-40B4-BE49-F238E27FC236}">
                <a16:creationId xmlns:a16="http://schemas.microsoft.com/office/drawing/2014/main" id="{5BEEEBDD-9A4E-4A82-BECE-8DB2DCE5C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6560" y="155448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47" name="Rectangle 4">
            <a:extLst>
              <a:ext uri="{FF2B5EF4-FFF2-40B4-BE49-F238E27FC236}">
                <a16:creationId xmlns:a16="http://schemas.microsoft.com/office/drawing/2014/main" id="{E99E157F-69E1-44C9-A7FD-0837A732F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752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8" name="Rectangle 5">
            <a:extLst>
              <a:ext uri="{FF2B5EF4-FFF2-40B4-BE49-F238E27FC236}">
                <a16:creationId xmlns:a16="http://schemas.microsoft.com/office/drawing/2014/main" id="{C18291A9-CAB3-4E97-BA81-EA721B7BC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162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9" name="Rectangle 6">
            <a:extLst>
              <a:ext uri="{FF2B5EF4-FFF2-40B4-BE49-F238E27FC236}">
                <a16:creationId xmlns:a16="http://schemas.microsoft.com/office/drawing/2014/main" id="{142F5890-7E52-4F67-994E-E40BDC5EF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178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50" name="Rectangle 7">
            <a:extLst>
              <a:ext uri="{FF2B5EF4-FFF2-40B4-BE49-F238E27FC236}">
                <a16:creationId xmlns:a16="http://schemas.microsoft.com/office/drawing/2014/main" id="{D22B2819-645A-464D-BFB5-ECBBC81AB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965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A</a:t>
            </a:r>
          </a:p>
        </p:txBody>
      </p:sp>
      <p:sp>
        <p:nvSpPr>
          <p:cNvPr id="51" name="Rectangle 9">
            <a:extLst>
              <a:ext uri="{FF2B5EF4-FFF2-40B4-BE49-F238E27FC236}">
                <a16:creationId xmlns:a16="http://schemas.microsoft.com/office/drawing/2014/main" id="{A26B6632-153F-484F-BB10-E38F47CE1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808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52" name="Line 10">
            <a:extLst>
              <a:ext uri="{FF2B5EF4-FFF2-40B4-BE49-F238E27FC236}">
                <a16:creationId xmlns:a16="http://schemas.microsoft.com/office/drawing/2014/main" id="{476C77E6-C1FE-4041-98BA-764FE01A425B}"/>
              </a:ext>
            </a:extLst>
          </p:cNvPr>
          <p:cNvSpPr>
            <a:spLocks noChangeShapeType="1"/>
          </p:cNvSpPr>
          <p:nvPr/>
        </p:nvSpPr>
        <p:spPr bwMode="auto">
          <a:xfrm>
            <a:off x="8609345" y="2351404"/>
            <a:ext cx="0" cy="603504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53" name="Line 11">
            <a:extLst>
              <a:ext uri="{FF2B5EF4-FFF2-40B4-BE49-F238E27FC236}">
                <a16:creationId xmlns:a16="http://schemas.microsoft.com/office/drawing/2014/main" id="{B7D31116-5FEA-4EBA-A9C2-61C93078249A}"/>
              </a:ext>
            </a:extLst>
          </p:cNvPr>
          <p:cNvSpPr>
            <a:spLocks noChangeShapeType="1"/>
          </p:cNvSpPr>
          <p:nvPr/>
        </p:nvSpPr>
        <p:spPr bwMode="auto">
          <a:xfrm>
            <a:off x="7159752" y="2719704"/>
            <a:ext cx="603504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54" name="Rectangle 12">
            <a:extLst>
              <a:ext uri="{FF2B5EF4-FFF2-40B4-BE49-F238E27FC236}">
                <a16:creationId xmlns:a16="http://schemas.microsoft.com/office/drawing/2014/main" id="{7EFCE414-E20D-4B77-BE80-B3231CEF0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6859" y="251460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 anchor="ctr" anchorCtr="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</a:t>
            </a:r>
            <a:r>
              <a:rPr lang="en-US" sz="2000" b="0" dirty="0" err="1">
                <a:latin typeface="Calibri"/>
                <a:cs typeface="Calibri"/>
              </a:rPr>
              <a:t>i</a:t>
            </a:r>
            <a:r>
              <a:rPr lang="en-US" sz="2000" b="0" dirty="0">
                <a:latin typeface="Calibri"/>
                <a:cs typeface="Calibri"/>
              </a:rPr>
              <a:t>,*)</a:t>
            </a:r>
          </a:p>
        </p:txBody>
      </p:sp>
      <p:sp>
        <p:nvSpPr>
          <p:cNvPr id="55" name="Rectangle 13">
            <a:extLst>
              <a:ext uri="{FF2B5EF4-FFF2-40B4-BE49-F238E27FC236}">
                <a16:creationId xmlns:a16="http://schemas.microsoft.com/office/drawing/2014/main" id="{388DBD03-A7F3-4355-A966-A821E964A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1896" y="1965960"/>
            <a:ext cx="60350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(*,j)</a:t>
            </a:r>
          </a:p>
        </p:txBody>
      </p:sp>
      <p:sp>
        <p:nvSpPr>
          <p:cNvPr id="56" name="Rectangle 14">
            <a:extLst>
              <a:ext uri="{FF2B5EF4-FFF2-40B4-BE49-F238E27FC236}">
                <a16:creationId xmlns:a16="http://schemas.microsoft.com/office/drawing/2014/main" id="{CEE9C5F1-0C37-4D7A-B3D3-30070356F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3808" y="2715768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57" name="Rectangle 15">
            <a:extLst>
              <a:ext uri="{FF2B5EF4-FFF2-40B4-BE49-F238E27FC236}">
                <a16:creationId xmlns:a16="http://schemas.microsoft.com/office/drawing/2014/main" id="{1989CFA1-F592-41DF-83D6-DEC9B8E08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2056" y="2316480"/>
            <a:ext cx="60350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</a:t>
            </a:r>
            <a:r>
              <a:rPr lang="en-US" sz="2000" b="0" dirty="0" err="1">
                <a:latin typeface="Calibri"/>
                <a:cs typeface="Calibri"/>
              </a:rPr>
              <a:t>i,j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58" name="Rectangle 18">
            <a:extLst>
              <a:ext uri="{FF2B5EF4-FFF2-40B4-BE49-F238E27FC236}">
                <a16:creationId xmlns:a16="http://schemas.microsoft.com/office/drawing/2014/main" id="{499FC8A0-77B8-43A4-86E7-5D78CE8209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8160" y="4023360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59" name="Rectangle 20">
            <a:extLst>
              <a:ext uri="{FF2B5EF4-FFF2-40B4-BE49-F238E27FC236}">
                <a16:creationId xmlns:a16="http://schemas.microsoft.com/office/drawing/2014/main" id="{A3CD33E6-6606-4B6B-817D-509D66089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0786" y="4023358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60" name="Line 21">
            <a:extLst>
              <a:ext uri="{FF2B5EF4-FFF2-40B4-BE49-F238E27FC236}">
                <a16:creationId xmlns:a16="http://schemas.microsoft.com/office/drawing/2014/main" id="{180C178A-2F47-4349-8C64-DBE91D8F81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59678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61" name="Rectangle 23">
            <a:extLst>
              <a:ext uri="{FF2B5EF4-FFF2-40B4-BE49-F238E27FC236}">
                <a16:creationId xmlns:a16="http://schemas.microsoft.com/office/drawing/2014/main" id="{4E7DAF16-7D7C-4D0D-AD73-DA557BD57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8320" y="4023360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62" name="Line 24">
            <a:extLst>
              <a:ext uri="{FF2B5EF4-FFF2-40B4-BE49-F238E27FC236}">
                <a16:creationId xmlns:a16="http://schemas.microsoft.com/office/drawing/2014/main" id="{C7DD45DA-AB17-4132-90D3-FA48A937FA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003536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63" name="Rectangle 8">
            <a:extLst>
              <a:ext uri="{FF2B5EF4-FFF2-40B4-BE49-F238E27FC236}">
                <a16:creationId xmlns:a16="http://schemas.microsoft.com/office/drawing/2014/main" id="{9922E0BB-66A2-41B4-87F8-45A590A2D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7927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</a:t>
            </a:r>
          </a:p>
        </p:txBody>
      </p:sp>
      <p:sp>
        <p:nvSpPr>
          <p:cNvPr id="64" name="Line 19">
            <a:extLst>
              <a:ext uri="{FF2B5EF4-FFF2-40B4-BE49-F238E27FC236}">
                <a16:creationId xmlns:a16="http://schemas.microsoft.com/office/drawing/2014/main" id="{F22FD3A1-40A3-4D5D-91F7-8D571BF32A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23376" y="334994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2688970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83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(kij)</a:t>
            </a:r>
          </a:p>
        </p:txBody>
      </p:sp>
      <p:sp>
        <p:nvSpPr>
          <p:cNvPr id="173059" name="Rectangle 3"/>
          <p:cNvSpPr>
            <a:spLocks noChangeArrowheads="1"/>
          </p:cNvSpPr>
          <p:nvPr/>
        </p:nvSpPr>
        <p:spPr bwMode="auto">
          <a:xfrm>
            <a:off x="1554480" y="1463040"/>
            <a:ext cx="4754880" cy="283464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kij</a:t>
            </a:r>
            <a:r>
              <a:rPr lang="en-US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(k = 0; k &lt; 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&lt; n;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r = a[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][k];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for (j = 0; j &lt; n; j++)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c[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][j] += r * b[k][j];</a:t>
            </a:r>
            <a:endParaRPr lang="en-US" dirty="0">
              <a:latin typeface="Courier New" charset="0"/>
            </a:endParaRP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</a:t>
            </a:r>
          </a:p>
        </p:txBody>
      </p:sp>
      <p:sp>
        <p:nvSpPr>
          <p:cNvPr id="173082" name="Rectangle 26"/>
          <p:cNvSpPr>
            <a:spLocks noChangeArrowheads="1"/>
          </p:cNvSpPr>
          <p:nvPr/>
        </p:nvSpPr>
        <p:spPr bwMode="auto">
          <a:xfrm>
            <a:off x="1554480" y="4663440"/>
            <a:ext cx="4754880" cy="15544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 inner loop iteration:</a:t>
            </a: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0.0	0.25	0.25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4480560" y="3931920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6" name="Rectangle 16">
            <a:extLst>
              <a:ext uri="{FF2B5EF4-FFF2-40B4-BE49-F238E27FC236}">
                <a16:creationId xmlns:a16="http://schemas.microsoft.com/office/drawing/2014/main" id="{7BB28D3B-1FD5-48A4-9133-51CAFDC08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6560" y="155448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27" name="Rectangle 4">
            <a:extLst>
              <a:ext uri="{FF2B5EF4-FFF2-40B4-BE49-F238E27FC236}">
                <a16:creationId xmlns:a16="http://schemas.microsoft.com/office/drawing/2014/main" id="{FC1FC46F-C85B-46FA-97D5-70A326C55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752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8" name="Rectangle 5">
            <a:extLst>
              <a:ext uri="{FF2B5EF4-FFF2-40B4-BE49-F238E27FC236}">
                <a16:creationId xmlns:a16="http://schemas.microsoft.com/office/drawing/2014/main" id="{3B0393AD-B65C-48EB-B6DD-C372A0776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162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9" name="Rectangle 6">
            <a:extLst>
              <a:ext uri="{FF2B5EF4-FFF2-40B4-BE49-F238E27FC236}">
                <a16:creationId xmlns:a16="http://schemas.microsoft.com/office/drawing/2014/main" id="{A50B3312-2ED3-4A67-B534-0262B08329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178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30" name="Rectangle 7">
            <a:extLst>
              <a:ext uri="{FF2B5EF4-FFF2-40B4-BE49-F238E27FC236}">
                <a16:creationId xmlns:a16="http://schemas.microsoft.com/office/drawing/2014/main" id="{E479DCE8-2A66-48EC-9A5A-FA09A316E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965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A</a:t>
            </a:r>
          </a:p>
        </p:txBody>
      </p:sp>
      <p:sp>
        <p:nvSpPr>
          <p:cNvPr id="31" name="Rectangle 9">
            <a:extLst>
              <a:ext uri="{FF2B5EF4-FFF2-40B4-BE49-F238E27FC236}">
                <a16:creationId xmlns:a16="http://schemas.microsoft.com/office/drawing/2014/main" id="{412DDBD3-B4E7-4549-A2FE-3CE2CB91A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808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33" name="Line 11">
            <a:extLst>
              <a:ext uri="{FF2B5EF4-FFF2-40B4-BE49-F238E27FC236}">
                <a16:creationId xmlns:a16="http://schemas.microsoft.com/office/drawing/2014/main" id="{D2215A98-AD9F-4337-B2DC-54CF5342A649}"/>
              </a:ext>
            </a:extLst>
          </p:cNvPr>
          <p:cNvSpPr>
            <a:spLocks noChangeShapeType="1"/>
          </p:cNvSpPr>
          <p:nvPr/>
        </p:nvSpPr>
        <p:spPr bwMode="auto">
          <a:xfrm>
            <a:off x="9701784" y="2719704"/>
            <a:ext cx="603504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34" name="Rectangle 12">
            <a:extLst>
              <a:ext uri="{FF2B5EF4-FFF2-40B4-BE49-F238E27FC236}">
                <a16:creationId xmlns:a16="http://schemas.microsoft.com/office/drawing/2014/main" id="{6907AFA9-F6D5-41D1-8A12-85DEF7900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2102" y="2267712"/>
            <a:ext cx="64921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 anchor="ctr" anchorCtr="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(k,*)</a:t>
            </a:r>
          </a:p>
        </p:txBody>
      </p:sp>
      <p:sp>
        <p:nvSpPr>
          <p:cNvPr id="35" name="Rectangle 13">
            <a:extLst>
              <a:ext uri="{FF2B5EF4-FFF2-40B4-BE49-F238E27FC236}">
                <a16:creationId xmlns:a16="http://schemas.microsoft.com/office/drawing/2014/main" id="{A56F585C-B6B3-4145-87B7-A6742E0B9C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1896" y="1965960"/>
            <a:ext cx="60350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(*,j)</a:t>
            </a:r>
          </a:p>
        </p:txBody>
      </p:sp>
      <p:sp>
        <p:nvSpPr>
          <p:cNvPr id="36" name="Rectangle 14">
            <a:extLst>
              <a:ext uri="{FF2B5EF4-FFF2-40B4-BE49-F238E27FC236}">
                <a16:creationId xmlns:a16="http://schemas.microsoft.com/office/drawing/2014/main" id="{471BD56C-E642-4253-8B78-670C2C3D5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715768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37" name="Rectangle 15">
            <a:extLst>
              <a:ext uri="{FF2B5EF4-FFF2-40B4-BE49-F238E27FC236}">
                <a16:creationId xmlns:a16="http://schemas.microsoft.com/office/drawing/2014/main" id="{9B2431E1-DB3D-40EA-8F7B-7A9386D89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5057" y="2316480"/>
            <a:ext cx="58028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</a:t>
            </a:r>
            <a:r>
              <a:rPr lang="en-US" sz="2000" b="0" dirty="0" err="1">
                <a:latin typeface="Calibri"/>
                <a:cs typeface="Calibri"/>
              </a:rPr>
              <a:t>i,k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38" name="Rectangle 18">
            <a:extLst>
              <a:ext uri="{FF2B5EF4-FFF2-40B4-BE49-F238E27FC236}">
                <a16:creationId xmlns:a16="http://schemas.microsoft.com/office/drawing/2014/main" id="{2C5D9CD8-0E3F-4047-AAC8-99BDF5B89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1803" y="4023359"/>
            <a:ext cx="118872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39" name="Rectangle 20">
            <a:extLst>
              <a:ext uri="{FF2B5EF4-FFF2-40B4-BE49-F238E27FC236}">
                <a16:creationId xmlns:a16="http://schemas.microsoft.com/office/drawing/2014/main" id="{3C1343AF-16D2-4A06-9277-7F791A3D9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7144" y="4023357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40" name="Line 21">
            <a:extLst>
              <a:ext uri="{FF2B5EF4-FFF2-40B4-BE49-F238E27FC236}">
                <a16:creationId xmlns:a16="http://schemas.microsoft.com/office/drawing/2014/main" id="{4B0498EA-CE85-42CE-8764-070B29DD96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59678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1" name="Rectangle 23">
            <a:extLst>
              <a:ext uri="{FF2B5EF4-FFF2-40B4-BE49-F238E27FC236}">
                <a16:creationId xmlns:a16="http://schemas.microsoft.com/office/drawing/2014/main" id="{B36C2D74-542A-4346-A4F4-0ACD9D88A0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9176" y="4023359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42" name="Line 24">
            <a:extLst>
              <a:ext uri="{FF2B5EF4-FFF2-40B4-BE49-F238E27FC236}">
                <a16:creationId xmlns:a16="http://schemas.microsoft.com/office/drawing/2014/main" id="{A4C4BAF3-C4A5-4AFF-82EE-755DA7C2FF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003536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3" name="Rectangle 8">
            <a:extLst>
              <a:ext uri="{FF2B5EF4-FFF2-40B4-BE49-F238E27FC236}">
                <a16:creationId xmlns:a16="http://schemas.microsoft.com/office/drawing/2014/main" id="{961F90D0-9840-4E32-B164-87125CD65F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7927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</a:t>
            </a:r>
          </a:p>
        </p:txBody>
      </p:sp>
      <p:sp>
        <p:nvSpPr>
          <p:cNvPr id="44" name="Line 19">
            <a:extLst>
              <a:ext uri="{FF2B5EF4-FFF2-40B4-BE49-F238E27FC236}">
                <a16:creationId xmlns:a16="http://schemas.microsoft.com/office/drawing/2014/main" id="{D2940506-4060-4124-9F33-E55E851689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23376" y="334994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5" name="Line 11">
            <a:extLst>
              <a:ext uri="{FF2B5EF4-FFF2-40B4-BE49-F238E27FC236}">
                <a16:creationId xmlns:a16="http://schemas.microsoft.com/office/drawing/2014/main" id="{CCA8A62A-8BE0-4C2F-BDF1-E72F29107CA8}"/>
              </a:ext>
            </a:extLst>
          </p:cNvPr>
          <p:cNvSpPr>
            <a:spLocks noChangeShapeType="1"/>
          </p:cNvSpPr>
          <p:nvPr/>
        </p:nvSpPr>
        <p:spPr bwMode="auto">
          <a:xfrm>
            <a:off x="8421624" y="2468880"/>
            <a:ext cx="603504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6" name="Rectangle 12">
            <a:extLst>
              <a:ext uri="{FF2B5EF4-FFF2-40B4-BE49-F238E27FC236}">
                <a16:creationId xmlns:a16="http://schemas.microsoft.com/office/drawing/2014/main" id="{FB1210BD-011B-4AE1-9BD0-538E2D19F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7974" y="2510439"/>
            <a:ext cx="59150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 anchor="ctr" anchorCtr="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(i,*)</a:t>
            </a:r>
          </a:p>
        </p:txBody>
      </p:sp>
    </p:spTree>
    <p:extLst>
      <p:ext uri="{BB962C8B-B14F-4D97-AF65-F5344CB8AC3E}">
        <p14:creationId xmlns:p14="http://schemas.microsoft.com/office/powerpoint/2010/main" val="121831497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1" name="Rectangle 10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Qualitative Estimates of Locality</a:t>
            </a:r>
          </a:p>
        </p:txBody>
      </p:sp>
      <p:sp>
        <p:nvSpPr>
          <p:cNvPr id="132102" name="Rectangle 103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Claim:</a:t>
            </a:r>
            <a:r>
              <a:rPr lang="en-US" dirty="0"/>
              <a:t> Being able to look at code and get a qualitative sense of its locality is a key skill for a professional programmer.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Question:</a:t>
            </a:r>
            <a:r>
              <a:rPr lang="en-US" dirty="0"/>
              <a:t> Does this function have good locality with respect to array </a:t>
            </a:r>
            <a:r>
              <a:rPr lang="en-US" b="0" dirty="0">
                <a:latin typeface="Courier New"/>
                <a:cs typeface="Courier New"/>
              </a:rPr>
              <a:t>a</a:t>
            </a:r>
            <a:r>
              <a:rPr lang="en-US" dirty="0"/>
              <a:t>?</a:t>
            </a:r>
          </a:p>
        </p:txBody>
      </p:sp>
      <p:sp>
        <p:nvSpPr>
          <p:cNvPr id="132100" name="Text Box 1028"/>
          <p:cNvSpPr txBox="1">
            <a:spLocks noChangeArrowheads="1"/>
          </p:cNvSpPr>
          <p:nvPr/>
        </p:nvSpPr>
        <p:spPr bwMode="auto">
          <a:xfrm>
            <a:off x="3657601" y="3407141"/>
            <a:ext cx="4458272" cy="2464136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 err="1">
                <a:latin typeface="Courier New" charset="0"/>
              </a:rPr>
              <a:t>int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sum_array_rows(int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a[M][N</a:t>
            </a:r>
            <a:r>
              <a:rPr lang="en-US" dirty="0">
                <a:latin typeface="Courier New" charset="0"/>
              </a:rPr>
              <a:t>])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{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</a:t>
            </a:r>
            <a:r>
              <a:rPr lang="en-US" dirty="0" err="1">
                <a:latin typeface="Courier New" charset="0"/>
              </a:rPr>
              <a:t>int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, 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, sum = 0;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endParaRPr lang="en-US" dirty="0">
              <a:latin typeface="Courier New" charset="0"/>
            </a:endParaRP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&lt; M;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    for (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 &lt; N; 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++)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        sum += </a:t>
            </a:r>
            <a:r>
              <a:rPr lang="en-US" dirty="0" err="1">
                <a:latin typeface="Courier New" charset="0"/>
              </a:rPr>
              <a:t>a[i][j</a:t>
            </a:r>
            <a:r>
              <a:rPr lang="en-US" dirty="0">
                <a:latin typeface="Courier New" charset="0"/>
              </a:rPr>
              <a:t>];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return sum;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37501147"/>
      </p:ext>
    </p:extLst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7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(ikj)</a:t>
            </a: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1554480" y="1463040"/>
            <a:ext cx="4754880" cy="283464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ikj</a:t>
            </a:r>
            <a:r>
              <a:rPr lang="en-US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&lt; n;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(k = 0; k &lt; 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r = a[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][k];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for (j = 0; j &lt; n; </a:t>
            </a:r>
            <a:r>
              <a:rPr lang="en-US" dirty="0" err="1">
                <a:latin typeface="Courier New" charset="0"/>
              </a:rPr>
              <a:t>j++</a:t>
            </a:r>
            <a:r>
              <a:rPr lang="en-US" dirty="0">
                <a:latin typeface="Courier New" charset="0"/>
              </a:rPr>
              <a:t>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c[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][j] += r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</a:t>
            </a:r>
          </a:p>
        </p:txBody>
      </p:sp>
      <p:sp>
        <p:nvSpPr>
          <p:cNvPr id="174106" name="Rectangle 26"/>
          <p:cNvSpPr>
            <a:spLocks noChangeArrowheads="1"/>
          </p:cNvSpPr>
          <p:nvPr/>
        </p:nvSpPr>
        <p:spPr bwMode="auto">
          <a:xfrm>
            <a:off x="1554480" y="4663440"/>
            <a:ext cx="4754880" cy="15544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 inner loop iteration:</a:t>
            </a: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0.0	0.25	0.25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4480560" y="3931920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5" name="Rectangle 16">
            <a:extLst>
              <a:ext uri="{FF2B5EF4-FFF2-40B4-BE49-F238E27FC236}">
                <a16:creationId xmlns:a16="http://schemas.microsoft.com/office/drawing/2014/main" id="{8CA1139C-7AA9-4AAB-A522-0617A856D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6560" y="155448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26" name="Rectangle 4">
            <a:extLst>
              <a:ext uri="{FF2B5EF4-FFF2-40B4-BE49-F238E27FC236}">
                <a16:creationId xmlns:a16="http://schemas.microsoft.com/office/drawing/2014/main" id="{CDBEC658-BABF-40CA-A568-3CEB74EB3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752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7" name="Rectangle 5">
            <a:extLst>
              <a:ext uri="{FF2B5EF4-FFF2-40B4-BE49-F238E27FC236}">
                <a16:creationId xmlns:a16="http://schemas.microsoft.com/office/drawing/2014/main" id="{65017B7E-CEC0-410A-ACC4-A38532ABE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162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ED1FE793-B357-476D-8A74-184CF1387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178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29C26303-2EE5-4864-8CAC-18E61F869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965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A</a:t>
            </a:r>
          </a:p>
        </p:txBody>
      </p:sp>
      <p:sp>
        <p:nvSpPr>
          <p:cNvPr id="30" name="Rectangle 9">
            <a:extLst>
              <a:ext uri="{FF2B5EF4-FFF2-40B4-BE49-F238E27FC236}">
                <a16:creationId xmlns:a16="http://schemas.microsoft.com/office/drawing/2014/main" id="{8BB4A292-8673-495C-9260-312AC83B7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808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31" name="Line 11">
            <a:extLst>
              <a:ext uri="{FF2B5EF4-FFF2-40B4-BE49-F238E27FC236}">
                <a16:creationId xmlns:a16="http://schemas.microsoft.com/office/drawing/2014/main" id="{8B4E6AD7-3BF7-4FE9-B907-747343EAB717}"/>
              </a:ext>
            </a:extLst>
          </p:cNvPr>
          <p:cNvSpPr>
            <a:spLocks noChangeShapeType="1"/>
          </p:cNvSpPr>
          <p:nvPr/>
        </p:nvSpPr>
        <p:spPr bwMode="auto">
          <a:xfrm>
            <a:off x="9701784" y="2719704"/>
            <a:ext cx="603504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32" name="Rectangle 12">
            <a:extLst>
              <a:ext uri="{FF2B5EF4-FFF2-40B4-BE49-F238E27FC236}">
                <a16:creationId xmlns:a16="http://schemas.microsoft.com/office/drawing/2014/main" id="{BE5478AE-52AC-4597-ACB3-C6B247D06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2102" y="2267712"/>
            <a:ext cx="64921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 anchor="ctr" anchorCtr="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(k,*)</a:t>
            </a:r>
          </a:p>
        </p:txBody>
      </p:sp>
      <p:sp>
        <p:nvSpPr>
          <p:cNvPr id="33" name="Rectangle 13">
            <a:extLst>
              <a:ext uri="{FF2B5EF4-FFF2-40B4-BE49-F238E27FC236}">
                <a16:creationId xmlns:a16="http://schemas.microsoft.com/office/drawing/2014/main" id="{ACD8A3F2-C54F-4852-A848-F24C15327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1896" y="1965960"/>
            <a:ext cx="60350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(*,j)</a:t>
            </a:r>
          </a:p>
        </p:txBody>
      </p:sp>
      <p:sp>
        <p:nvSpPr>
          <p:cNvPr id="34" name="Rectangle 14">
            <a:extLst>
              <a:ext uri="{FF2B5EF4-FFF2-40B4-BE49-F238E27FC236}">
                <a16:creationId xmlns:a16="http://schemas.microsoft.com/office/drawing/2014/main" id="{87482043-A920-45B3-9B47-3E8FC112A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715768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35" name="Rectangle 15">
            <a:extLst>
              <a:ext uri="{FF2B5EF4-FFF2-40B4-BE49-F238E27FC236}">
                <a16:creationId xmlns:a16="http://schemas.microsoft.com/office/drawing/2014/main" id="{7EB1E85B-4F3F-4EF0-8BCA-CFBFE5A97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5057" y="2316480"/>
            <a:ext cx="58028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</a:t>
            </a:r>
            <a:r>
              <a:rPr lang="en-US" sz="2000" b="0" dirty="0" err="1">
                <a:latin typeface="Calibri"/>
                <a:cs typeface="Calibri"/>
              </a:rPr>
              <a:t>i,k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36" name="Rectangle 18">
            <a:extLst>
              <a:ext uri="{FF2B5EF4-FFF2-40B4-BE49-F238E27FC236}">
                <a16:creationId xmlns:a16="http://schemas.microsoft.com/office/drawing/2014/main" id="{FFF9F6C4-E988-40E3-91FF-7757163F4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1803" y="4023359"/>
            <a:ext cx="118872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37" name="Rectangle 20">
            <a:extLst>
              <a:ext uri="{FF2B5EF4-FFF2-40B4-BE49-F238E27FC236}">
                <a16:creationId xmlns:a16="http://schemas.microsoft.com/office/drawing/2014/main" id="{71617DBB-EF2D-4842-AD98-CEE2219C2A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7144" y="4023357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38" name="Line 21">
            <a:extLst>
              <a:ext uri="{FF2B5EF4-FFF2-40B4-BE49-F238E27FC236}">
                <a16:creationId xmlns:a16="http://schemas.microsoft.com/office/drawing/2014/main" id="{5C8215C0-C594-4D46-AAD4-8CB95A1DC1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59678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39" name="Rectangle 23">
            <a:extLst>
              <a:ext uri="{FF2B5EF4-FFF2-40B4-BE49-F238E27FC236}">
                <a16:creationId xmlns:a16="http://schemas.microsoft.com/office/drawing/2014/main" id="{80863E9F-7451-47BD-935C-C2EEA1E816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9176" y="4023359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40" name="Line 24">
            <a:extLst>
              <a:ext uri="{FF2B5EF4-FFF2-40B4-BE49-F238E27FC236}">
                <a16:creationId xmlns:a16="http://schemas.microsoft.com/office/drawing/2014/main" id="{1E7F98C9-6407-4624-A971-46C6AF7A3B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003536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1" name="Rectangle 8">
            <a:extLst>
              <a:ext uri="{FF2B5EF4-FFF2-40B4-BE49-F238E27FC236}">
                <a16:creationId xmlns:a16="http://schemas.microsoft.com/office/drawing/2014/main" id="{BB9E9A6D-02D6-4BEE-8285-8B4723606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7927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</a:t>
            </a:r>
          </a:p>
        </p:txBody>
      </p:sp>
      <p:sp>
        <p:nvSpPr>
          <p:cNvPr id="42" name="Line 19">
            <a:extLst>
              <a:ext uri="{FF2B5EF4-FFF2-40B4-BE49-F238E27FC236}">
                <a16:creationId xmlns:a16="http://schemas.microsoft.com/office/drawing/2014/main" id="{3647AD5E-7C66-4CFF-8B9F-EBC80E6986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23376" y="334994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3" name="Line 11">
            <a:extLst>
              <a:ext uri="{FF2B5EF4-FFF2-40B4-BE49-F238E27FC236}">
                <a16:creationId xmlns:a16="http://schemas.microsoft.com/office/drawing/2014/main" id="{111864F8-AA43-4236-9509-E644E31C7093}"/>
              </a:ext>
            </a:extLst>
          </p:cNvPr>
          <p:cNvSpPr>
            <a:spLocks noChangeShapeType="1"/>
          </p:cNvSpPr>
          <p:nvPr/>
        </p:nvSpPr>
        <p:spPr bwMode="auto">
          <a:xfrm>
            <a:off x="8421624" y="2468880"/>
            <a:ext cx="603504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4" name="Rectangle 12">
            <a:extLst>
              <a:ext uri="{FF2B5EF4-FFF2-40B4-BE49-F238E27FC236}">
                <a16:creationId xmlns:a16="http://schemas.microsoft.com/office/drawing/2014/main" id="{0E143036-C278-43DF-B6EC-013CFC982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7974" y="2510439"/>
            <a:ext cx="59150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 anchor="ctr" anchorCtr="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(i,*)</a:t>
            </a:r>
          </a:p>
        </p:txBody>
      </p:sp>
    </p:spTree>
    <p:extLst>
      <p:ext uri="{BB962C8B-B14F-4D97-AF65-F5344CB8AC3E}">
        <p14:creationId xmlns:p14="http://schemas.microsoft.com/office/powerpoint/2010/main" val="1719360078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31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(jki)</a:t>
            </a:r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1554480" y="1463040"/>
            <a:ext cx="4754880" cy="2834640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jki</a:t>
            </a:r>
            <a:r>
              <a:rPr lang="en-US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(j = 0; j &lt; n; </a:t>
            </a:r>
            <a:r>
              <a:rPr lang="en-US" dirty="0" err="1">
                <a:latin typeface="Courier New" charset="0"/>
              </a:rPr>
              <a:t>j++</a:t>
            </a:r>
            <a:r>
              <a:rPr lang="en-US" dirty="0">
                <a:latin typeface="Courier New" charset="0"/>
              </a:rPr>
              <a:t>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(k = 0; k &lt; 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</a:t>
            </a:r>
            <a:r>
              <a:rPr lang="en-US" dirty="0" err="1">
                <a:latin typeface="Courier New" charset="0"/>
              </a:rPr>
              <a:t>r</a:t>
            </a:r>
            <a:r>
              <a:rPr lang="en-US" dirty="0">
                <a:latin typeface="Courier New" charset="0"/>
              </a:rPr>
              <a:t> = </a:t>
            </a:r>
            <a:r>
              <a:rPr lang="en-US" dirty="0" err="1">
                <a:latin typeface="Courier New" charset="0"/>
              </a:rPr>
              <a:t>b[k][j</a:t>
            </a:r>
            <a:r>
              <a:rPr lang="en-US" dirty="0">
                <a:latin typeface="Courier New" charset="0"/>
              </a:rPr>
              <a:t>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&lt; n;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c[i][j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 += 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a[i][k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 * 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r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	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4480560" y="3931920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5" name="Rectangle 16">
            <a:extLst>
              <a:ext uri="{FF2B5EF4-FFF2-40B4-BE49-F238E27FC236}">
                <a16:creationId xmlns:a16="http://schemas.microsoft.com/office/drawing/2014/main" id="{2FBE089E-2037-47E6-BF3F-0733881B5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6560" y="155448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26" name="Rectangle 4">
            <a:extLst>
              <a:ext uri="{FF2B5EF4-FFF2-40B4-BE49-F238E27FC236}">
                <a16:creationId xmlns:a16="http://schemas.microsoft.com/office/drawing/2014/main" id="{C415D80C-7F92-4CAE-9C5A-A391F21CC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752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7" name="Rectangle 5">
            <a:extLst>
              <a:ext uri="{FF2B5EF4-FFF2-40B4-BE49-F238E27FC236}">
                <a16:creationId xmlns:a16="http://schemas.microsoft.com/office/drawing/2014/main" id="{293F9644-69BA-4E9A-B3DA-CD2EF88A54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162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2EAD75F1-99D1-4672-9196-314FBECC9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178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6B56F032-F7AC-43F8-BB55-5EE74A955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965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A</a:t>
            </a:r>
          </a:p>
        </p:txBody>
      </p:sp>
      <p:sp>
        <p:nvSpPr>
          <p:cNvPr id="30" name="Rectangle 9">
            <a:extLst>
              <a:ext uri="{FF2B5EF4-FFF2-40B4-BE49-F238E27FC236}">
                <a16:creationId xmlns:a16="http://schemas.microsoft.com/office/drawing/2014/main" id="{3BB6B816-C55F-4CB1-8043-AC7DF7406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808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31" name="Line 10">
            <a:extLst>
              <a:ext uri="{FF2B5EF4-FFF2-40B4-BE49-F238E27FC236}">
                <a16:creationId xmlns:a16="http://schemas.microsoft.com/office/drawing/2014/main" id="{AF01A416-5ABA-441E-B196-C36BBABC7507}"/>
              </a:ext>
            </a:extLst>
          </p:cNvPr>
          <p:cNvSpPr>
            <a:spLocks noChangeShapeType="1"/>
          </p:cNvSpPr>
          <p:nvPr/>
        </p:nvSpPr>
        <p:spPr bwMode="auto">
          <a:xfrm>
            <a:off x="9848850" y="2351404"/>
            <a:ext cx="0" cy="603504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33" name="Rectangle 12">
            <a:extLst>
              <a:ext uri="{FF2B5EF4-FFF2-40B4-BE49-F238E27FC236}">
                <a16:creationId xmlns:a16="http://schemas.microsoft.com/office/drawing/2014/main" id="{DEBE0313-9256-4A37-94A1-2B670102C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9328" y="2386486"/>
            <a:ext cx="58189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 anchor="ctr" anchorCtr="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</a:t>
            </a:r>
            <a:r>
              <a:rPr lang="en-US" sz="2000" b="0" dirty="0" err="1">
                <a:latin typeface="Calibri"/>
                <a:cs typeface="Calibri"/>
              </a:rPr>
              <a:t>k,j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34" name="Rectangle 13">
            <a:extLst>
              <a:ext uri="{FF2B5EF4-FFF2-40B4-BE49-F238E27FC236}">
                <a16:creationId xmlns:a16="http://schemas.microsoft.com/office/drawing/2014/main" id="{6A4D0127-1A8B-4CE2-A03A-FF9FECF99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2346" y="1965960"/>
            <a:ext cx="64921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(*,k)</a:t>
            </a:r>
          </a:p>
        </p:txBody>
      </p:sp>
      <p:sp>
        <p:nvSpPr>
          <p:cNvPr id="35" name="Rectangle 14">
            <a:extLst>
              <a:ext uri="{FF2B5EF4-FFF2-40B4-BE49-F238E27FC236}">
                <a16:creationId xmlns:a16="http://schemas.microsoft.com/office/drawing/2014/main" id="{5546C7A3-6EB0-4369-97E2-17D0CDE21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7928" y="2807208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37" name="Rectangle 18">
            <a:extLst>
              <a:ext uri="{FF2B5EF4-FFF2-40B4-BE49-F238E27FC236}">
                <a16:creationId xmlns:a16="http://schemas.microsoft.com/office/drawing/2014/main" id="{570814F3-8F14-457B-A9F1-6EBA3459E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8160" y="4023360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38" name="Rectangle 20">
            <a:extLst>
              <a:ext uri="{FF2B5EF4-FFF2-40B4-BE49-F238E27FC236}">
                <a16:creationId xmlns:a16="http://schemas.microsoft.com/office/drawing/2014/main" id="{713F847A-62F4-42A8-8C86-F9E1C1865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7144" y="4023357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Column-wise</a:t>
            </a:r>
          </a:p>
        </p:txBody>
      </p:sp>
      <p:sp>
        <p:nvSpPr>
          <p:cNvPr id="39" name="Line 21">
            <a:extLst>
              <a:ext uri="{FF2B5EF4-FFF2-40B4-BE49-F238E27FC236}">
                <a16:creationId xmlns:a16="http://schemas.microsoft.com/office/drawing/2014/main" id="{CD702707-39D8-409A-9DC3-5D726174E0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59678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0" name="Rectangle 23">
            <a:extLst>
              <a:ext uri="{FF2B5EF4-FFF2-40B4-BE49-F238E27FC236}">
                <a16:creationId xmlns:a16="http://schemas.microsoft.com/office/drawing/2014/main" id="{F7C9EF40-C837-45D0-B128-D56A1ED8D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8320" y="4023359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Column-wise</a:t>
            </a:r>
          </a:p>
        </p:txBody>
      </p:sp>
      <p:sp>
        <p:nvSpPr>
          <p:cNvPr id="41" name="Line 24">
            <a:extLst>
              <a:ext uri="{FF2B5EF4-FFF2-40B4-BE49-F238E27FC236}">
                <a16:creationId xmlns:a16="http://schemas.microsoft.com/office/drawing/2014/main" id="{2917EA55-B86D-4208-B357-726A28991A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003536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2" name="Rectangle 8">
            <a:extLst>
              <a:ext uri="{FF2B5EF4-FFF2-40B4-BE49-F238E27FC236}">
                <a16:creationId xmlns:a16="http://schemas.microsoft.com/office/drawing/2014/main" id="{764C01B8-B3D7-47F4-81C9-3F2267E7A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7927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</a:t>
            </a:r>
          </a:p>
        </p:txBody>
      </p:sp>
      <p:sp>
        <p:nvSpPr>
          <p:cNvPr id="43" name="Line 19">
            <a:extLst>
              <a:ext uri="{FF2B5EF4-FFF2-40B4-BE49-F238E27FC236}">
                <a16:creationId xmlns:a16="http://schemas.microsoft.com/office/drawing/2014/main" id="{943E3421-0E79-4034-9EA3-44447FFE6E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23376" y="334994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4" name="Line 10">
            <a:extLst>
              <a:ext uri="{FF2B5EF4-FFF2-40B4-BE49-F238E27FC236}">
                <a16:creationId xmlns:a16="http://schemas.microsoft.com/office/drawing/2014/main" id="{6D57EC71-95AD-49EC-BB4D-B9A9B6FF38E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8842" y="2363505"/>
            <a:ext cx="0" cy="603504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5" name="Rectangle 13">
            <a:extLst>
              <a:ext uri="{FF2B5EF4-FFF2-40B4-BE49-F238E27FC236}">
                <a16:creationId xmlns:a16="http://schemas.microsoft.com/office/drawing/2014/main" id="{8D26375E-5619-4F48-A51C-F41BABC9A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66550" y="1942595"/>
            <a:ext cx="60350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(*,j)</a:t>
            </a:r>
          </a:p>
        </p:txBody>
      </p:sp>
      <p:sp>
        <p:nvSpPr>
          <p:cNvPr id="46" name="Rectangle 26">
            <a:extLst>
              <a:ext uri="{FF2B5EF4-FFF2-40B4-BE49-F238E27FC236}">
                <a16:creationId xmlns:a16="http://schemas.microsoft.com/office/drawing/2014/main" id="{23A92F09-27BB-4FD3-B971-F99C8AAEE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4480" y="4663440"/>
            <a:ext cx="4754880" cy="15544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 inner loop iteration:</a:t>
            </a: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1.0	0.0	1.0</a:t>
            </a:r>
          </a:p>
        </p:txBody>
      </p:sp>
    </p:spTree>
    <p:extLst>
      <p:ext uri="{BB962C8B-B14F-4D97-AF65-F5344CB8AC3E}">
        <p14:creationId xmlns:p14="http://schemas.microsoft.com/office/powerpoint/2010/main" val="750896193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55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(kji)</a:t>
            </a:r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1554480" y="1463040"/>
            <a:ext cx="4754880" cy="283464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kji</a:t>
            </a:r>
            <a:r>
              <a:rPr lang="en-US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(k = 0; k &lt; 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(j = 0; j &lt; n; </a:t>
            </a:r>
            <a:r>
              <a:rPr lang="en-US" dirty="0" err="1">
                <a:latin typeface="Courier New" charset="0"/>
              </a:rPr>
              <a:t>j++</a:t>
            </a:r>
            <a:r>
              <a:rPr lang="en-US" dirty="0">
                <a:latin typeface="Courier New" charset="0"/>
              </a:rPr>
              <a:t>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r =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&lt; n;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c[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][j] += a[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][k] * r;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	</a:t>
            </a:r>
          </a:p>
        </p:txBody>
      </p:sp>
      <p:sp>
        <p:nvSpPr>
          <p:cNvPr id="176141" name="Rectangle 13"/>
          <p:cNvSpPr>
            <a:spLocks noChangeArrowheads="1"/>
          </p:cNvSpPr>
          <p:nvPr/>
        </p:nvSpPr>
        <p:spPr bwMode="auto">
          <a:xfrm>
            <a:off x="6766560" y="155448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6154" name="Rectangle 26"/>
          <p:cNvSpPr>
            <a:spLocks noChangeArrowheads="1"/>
          </p:cNvSpPr>
          <p:nvPr/>
        </p:nvSpPr>
        <p:spPr bwMode="auto">
          <a:xfrm>
            <a:off x="1554480" y="4663440"/>
            <a:ext cx="4754880" cy="15544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 inner loop iteration:</a:t>
            </a: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1.0	0.0	1.0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4480560" y="3931920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5" name="Rectangle 4">
            <a:extLst>
              <a:ext uri="{FF2B5EF4-FFF2-40B4-BE49-F238E27FC236}">
                <a16:creationId xmlns:a16="http://schemas.microsoft.com/office/drawing/2014/main" id="{1B4118B8-F89C-45A8-AF16-B665AA44A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752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6" name="Rectangle 5">
            <a:extLst>
              <a:ext uri="{FF2B5EF4-FFF2-40B4-BE49-F238E27FC236}">
                <a16:creationId xmlns:a16="http://schemas.microsoft.com/office/drawing/2014/main" id="{B3E99B49-BEFE-4AD1-ADDC-1A537C3A6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162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id="{BE16B80F-AC69-4E0D-9286-F0A871D55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178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8" name="Rectangle 7">
            <a:extLst>
              <a:ext uri="{FF2B5EF4-FFF2-40B4-BE49-F238E27FC236}">
                <a16:creationId xmlns:a16="http://schemas.microsoft.com/office/drawing/2014/main" id="{CEFE7D1C-F84D-4047-8235-C02DAD727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965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A</a:t>
            </a:r>
          </a:p>
        </p:txBody>
      </p:sp>
      <p:sp>
        <p:nvSpPr>
          <p:cNvPr id="29" name="Rectangle 9">
            <a:extLst>
              <a:ext uri="{FF2B5EF4-FFF2-40B4-BE49-F238E27FC236}">
                <a16:creationId xmlns:a16="http://schemas.microsoft.com/office/drawing/2014/main" id="{C1612770-15D9-47CB-B698-37F035812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808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30" name="Line 10">
            <a:extLst>
              <a:ext uri="{FF2B5EF4-FFF2-40B4-BE49-F238E27FC236}">
                <a16:creationId xmlns:a16="http://schemas.microsoft.com/office/drawing/2014/main" id="{37874782-8941-44F2-80D7-A092997BAED6}"/>
              </a:ext>
            </a:extLst>
          </p:cNvPr>
          <p:cNvSpPr>
            <a:spLocks noChangeShapeType="1"/>
          </p:cNvSpPr>
          <p:nvPr/>
        </p:nvSpPr>
        <p:spPr bwMode="auto">
          <a:xfrm>
            <a:off x="9848850" y="2351404"/>
            <a:ext cx="0" cy="603504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31" name="Rectangle 12">
            <a:extLst>
              <a:ext uri="{FF2B5EF4-FFF2-40B4-BE49-F238E27FC236}">
                <a16:creationId xmlns:a16="http://schemas.microsoft.com/office/drawing/2014/main" id="{A527E515-7E0E-4949-A531-982107B2F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9328" y="2386486"/>
            <a:ext cx="58189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 anchor="ctr" anchorCtr="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</a:t>
            </a:r>
            <a:r>
              <a:rPr lang="en-US" sz="2000" b="0" dirty="0" err="1">
                <a:latin typeface="Calibri"/>
                <a:cs typeface="Calibri"/>
              </a:rPr>
              <a:t>k,j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32" name="Rectangle 13">
            <a:extLst>
              <a:ext uri="{FF2B5EF4-FFF2-40B4-BE49-F238E27FC236}">
                <a16:creationId xmlns:a16="http://schemas.microsoft.com/office/drawing/2014/main" id="{19DDFB1C-E5B3-4337-9E5C-075470500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2346" y="1965960"/>
            <a:ext cx="64921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(*,k)</a:t>
            </a:r>
          </a:p>
        </p:txBody>
      </p:sp>
      <p:sp>
        <p:nvSpPr>
          <p:cNvPr id="33" name="Rectangle 14">
            <a:extLst>
              <a:ext uri="{FF2B5EF4-FFF2-40B4-BE49-F238E27FC236}">
                <a16:creationId xmlns:a16="http://schemas.microsoft.com/office/drawing/2014/main" id="{E485A7F0-1DE6-4921-BE07-F865DB1E8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7928" y="2807208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34" name="Rectangle 18">
            <a:extLst>
              <a:ext uri="{FF2B5EF4-FFF2-40B4-BE49-F238E27FC236}">
                <a16:creationId xmlns:a16="http://schemas.microsoft.com/office/drawing/2014/main" id="{B494128B-4A72-43E5-8D75-58ED3F06B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8160" y="4023360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35" name="Line 21">
            <a:extLst>
              <a:ext uri="{FF2B5EF4-FFF2-40B4-BE49-F238E27FC236}">
                <a16:creationId xmlns:a16="http://schemas.microsoft.com/office/drawing/2014/main" id="{B370AC2C-86EE-446F-82D8-453372A187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59678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36" name="Rectangle 23">
            <a:extLst>
              <a:ext uri="{FF2B5EF4-FFF2-40B4-BE49-F238E27FC236}">
                <a16:creationId xmlns:a16="http://schemas.microsoft.com/office/drawing/2014/main" id="{325F34D1-0176-4516-A04F-E9B5EAF89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8320" y="4023359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Column-wise</a:t>
            </a:r>
          </a:p>
        </p:txBody>
      </p:sp>
      <p:sp>
        <p:nvSpPr>
          <p:cNvPr id="37" name="Line 24">
            <a:extLst>
              <a:ext uri="{FF2B5EF4-FFF2-40B4-BE49-F238E27FC236}">
                <a16:creationId xmlns:a16="http://schemas.microsoft.com/office/drawing/2014/main" id="{5983ADDF-5AE1-45ED-8369-D91B708E5D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003536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38" name="Rectangle 8">
            <a:extLst>
              <a:ext uri="{FF2B5EF4-FFF2-40B4-BE49-F238E27FC236}">
                <a16:creationId xmlns:a16="http://schemas.microsoft.com/office/drawing/2014/main" id="{C3D024BE-8740-444F-BCF1-7EDA0975F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7927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</a:t>
            </a:r>
          </a:p>
        </p:txBody>
      </p:sp>
      <p:sp>
        <p:nvSpPr>
          <p:cNvPr id="39" name="Line 19">
            <a:extLst>
              <a:ext uri="{FF2B5EF4-FFF2-40B4-BE49-F238E27FC236}">
                <a16:creationId xmlns:a16="http://schemas.microsoft.com/office/drawing/2014/main" id="{48A18463-F3FB-40D6-87EA-698EFB3DB5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23376" y="334994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0" name="Line 10">
            <a:extLst>
              <a:ext uri="{FF2B5EF4-FFF2-40B4-BE49-F238E27FC236}">
                <a16:creationId xmlns:a16="http://schemas.microsoft.com/office/drawing/2014/main" id="{D6D2E953-F9FF-4AB2-A545-ABE7C70874F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8842" y="2363505"/>
            <a:ext cx="0" cy="603504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1" name="Rectangle 13">
            <a:extLst>
              <a:ext uri="{FF2B5EF4-FFF2-40B4-BE49-F238E27FC236}">
                <a16:creationId xmlns:a16="http://schemas.microsoft.com/office/drawing/2014/main" id="{D0AC2A3B-FE66-4C20-98E3-3E9AAD8D1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66550" y="1942595"/>
            <a:ext cx="60350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(*,j)</a:t>
            </a:r>
          </a:p>
        </p:txBody>
      </p:sp>
      <p:sp>
        <p:nvSpPr>
          <p:cNvPr id="42" name="Rectangle 20">
            <a:extLst>
              <a:ext uri="{FF2B5EF4-FFF2-40B4-BE49-F238E27FC236}">
                <a16:creationId xmlns:a16="http://schemas.microsoft.com/office/drawing/2014/main" id="{635FB9BC-6ED8-4DE6-B221-89C4E2B28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7144" y="4023357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Column-wise</a:t>
            </a:r>
          </a:p>
        </p:txBody>
      </p:sp>
    </p:spTree>
    <p:extLst>
      <p:ext uri="{BB962C8B-B14F-4D97-AF65-F5344CB8AC3E}">
        <p14:creationId xmlns:p14="http://schemas.microsoft.com/office/powerpoint/2010/main" val="2711330785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6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Matrix Multiplication</a:t>
            </a:r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7010401" y="1371600"/>
            <a:ext cx="2356863" cy="13208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2000" dirty="0" err="1">
                <a:latin typeface="Calibri"/>
                <a:cs typeface="Calibri"/>
              </a:rPr>
              <a:t>ijk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alibri"/>
                <a:cs typeface="Calibri"/>
              </a:rPr>
              <a:t>jik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b="0" dirty="0">
                <a:latin typeface="Calibri"/>
                <a:cs typeface="Calibri"/>
              </a:rPr>
              <a:t>2 loads, 0 stores</a:t>
            </a:r>
          </a:p>
          <a:p>
            <a:pPr marL="114300" lvl="1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 dirty="0">
                <a:latin typeface="Calibri"/>
                <a:cs typeface="Calibri"/>
              </a:rPr>
              <a:t> Misses/</a:t>
            </a:r>
            <a:r>
              <a:rPr lang="en-US" sz="2000" b="0" dirty="0" err="1">
                <a:latin typeface="Calibri"/>
                <a:cs typeface="Calibri"/>
              </a:rPr>
              <a:t>iter</a:t>
            </a:r>
            <a:r>
              <a:rPr lang="en-US" sz="2000" b="0" dirty="0">
                <a:latin typeface="Calibri"/>
                <a:cs typeface="Calibri"/>
              </a:rPr>
              <a:t> = </a:t>
            </a:r>
            <a:r>
              <a:rPr lang="en-US" sz="2000" dirty="0">
                <a:latin typeface="Calibri"/>
                <a:cs typeface="Calibri"/>
              </a:rPr>
              <a:t>1.25</a:t>
            </a: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7010401" y="3313113"/>
            <a:ext cx="2227019" cy="13208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2000" dirty="0" err="1">
                <a:latin typeface="Calibri"/>
                <a:cs typeface="Calibri"/>
              </a:rPr>
              <a:t>kij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alibri"/>
                <a:cs typeface="Calibri"/>
              </a:rPr>
              <a:t>ikj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b="0" dirty="0">
                <a:latin typeface="Calibri"/>
                <a:cs typeface="Calibri"/>
              </a:rPr>
              <a:t>2 loads, 1 store</a:t>
            </a:r>
          </a:p>
          <a:p>
            <a:pPr marL="114300" lvl="1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 dirty="0">
                <a:latin typeface="Calibri"/>
                <a:cs typeface="Calibri"/>
              </a:rPr>
              <a:t> Misses/</a:t>
            </a:r>
            <a:r>
              <a:rPr lang="en-US" sz="2000" b="0" dirty="0" err="1">
                <a:latin typeface="Calibri"/>
                <a:cs typeface="Calibri"/>
              </a:rPr>
              <a:t>iter</a:t>
            </a:r>
            <a:r>
              <a:rPr lang="en-US" sz="2000" b="0" dirty="0">
                <a:latin typeface="Calibri"/>
                <a:cs typeface="Calibri"/>
              </a:rPr>
              <a:t> = </a:t>
            </a:r>
            <a:r>
              <a:rPr lang="en-US" sz="2000" dirty="0">
                <a:latin typeface="Calibri"/>
                <a:cs typeface="Calibri"/>
              </a:rPr>
              <a:t>0.5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7010401" y="5184775"/>
            <a:ext cx="2227019" cy="13208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2000" dirty="0" err="1">
                <a:latin typeface="Calibri"/>
                <a:cs typeface="Calibri"/>
              </a:rPr>
              <a:t>jki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alibri"/>
                <a:cs typeface="Calibri"/>
              </a:rPr>
              <a:t>kji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b="0" dirty="0">
                <a:latin typeface="Calibri"/>
                <a:cs typeface="Calibri"/>
              </a:rPr>
              <a:t>2 loads, 1 store</a:t>
            </a:r>
          </a:p>
          <a:p>
            <a:pPr marL="114300" lvl="1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 dirty="0">
                <a:latin typeface="Calibri"/>
                <a:cs typeface="Calibri"/>
              </a:rPr>
              <a:t> Misses/</a:t>
            </a:r>
            <a:r>
              <a:rPr lang="en-US" sz="2000" b="0" dirty="0" err="1">
                <a:latin typeface="Calibri"/>
                <a:cs typeface="Calibri"/>
              </a:rPr>
              <a:t>iter</a:t>
            </a:r>
            <a:r>
              <a:rPr lang="en-US" sz="2000" b="0" dirty="0">
                <a:latin typeface="Calibri"/>
                <a:cs typeface="Calibri"/>
              </a:rPr>
              <a:t> = </a:t>
            </a:r>
            <a:r>
              <a:rPr lang="en-US" sz="2000" dirty="0">
                <a:latin typeface="Calibri"/>
                <a:cs typeface="Calibri"/>
              </a:rPr>
              <a:t>2.0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2819400" y="1058863"/>
            <a:ext cx="3657600" cy="2082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for (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 = 0;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 &lt; n;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for (j = 0; j &lt; n; </a:t>
            </a:r>
            <a:r>
              <a:rPr lang="en-US" sz="1400" dirty="0" err="1">
                <a:latin typeface="Courier New" charset="0"/>
              </a:rPr>
              <a:t>j++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sum = 0.0;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for (k = 0; k &lt; n; k++)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  sum += a[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][k] * b[k][j];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</a:t>
            </a:r>
            <a:r>
              <a:rPr lang="en-US" sz="1400" dirty="0" err="1">
                <a:latin typeface="Courier New" charset="0"/>
              </a:rPr>
              <a:t>c[i][j</a:t>
            </a:r>
            <a:r>
              <a:rPr lang="en-US" sz="1400" dirty="0">
                <a:latin typeface="Courier New" charset="0"/>
              </a:rPr>
              <a:t>] = sum;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}  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2819400" y="3221039"/>
            <a:ext cx="3657600" cy="180793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for (k = 0; k &lt; 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for (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 = 0;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 &lt; n;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r = a[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][k];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for (j = 0; j &lt; n; </a:t>
            </a:r>
            <a:r>
              <a:rPr lang="en-US" sz="1400" dirty="0" err="1">
                <a:latin typeface="Courier New" charset="0"/>
              </a:rPr>
              <a:t>j++</a:t>
            </a:r>
            <a:r>
              <a:rPr lang="en-US" sz="1400" dirty="0">
                <a:latin typeface="Courier New" charset="0"/>
              </a:rPr>
              <a:t>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c[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][j] += r * b[k][j];  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2819400" y="5073651"/>
            <a:ext cx="3657600" cy="180793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for (j = 0; j &lt; n; </a:t>
            </a:r>
            <a:r>
              <a:rPr lang="en-US" sz="1400" dirty="0" err="1">
                <a:latin typeface="Courier New" charset="0"/>
              </a:rPr>
              <a:t>j++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for (k = 0; k &lt; 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r = b[k][j];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for (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 = 0;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 &lt; n;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++)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 c[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][j] += a[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][k] * r;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19180096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Better Matrix Multiplication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808665" y="45720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408865" y="45720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3808665" y="5427663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5400000">
            <a:off x="5522371" y="51427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3611560" y="5242573"/>
            <a:ext cx="24077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i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94399" y="3936999"/>
            <a:ext cx="243978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j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93997" y="4986292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023532" y="45720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89782" y="4876800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709332" y="5410200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2023533" y="1413396"/>
            <a:ext cx="6907339" cy="2798202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c = (double *) </a:t>
            </a:r>
            <a:r>
              <a:rPr lang="en-US" sz="1600" dirty="0" err="1">
                <a:latin typeface="Courier New" pitchFamily="49" charset="0"/>
              </a:rPr>
              <a:t>calloc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sizeof</a:t>
            </a:r>
            <a:r>
              <a:rPr lang="en-US" sz="1600" dirty="0">
                <a:latin typeface="Courier New" pitchFamily="49" charset="0"/>
              </a:rPr>
              <a:t>(double), n*n);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Multiply n x n matrices a and b  */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mmm</a:t>
            </a:r>
            <a:r>
              <a:rPr lang="en-US" sz="1600" dirty="0">
                <a:latin typeface="Courier New" pitchFamily="49" charset="0"/>
              </a:rPr>
              <a:t>(double *a, double *b, double *c,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n) {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, j, k;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for 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n;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	for (j = 0; j &lt; n; j++)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     for (k = 0; k &lt; n; k++)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	         c[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*n + j] += a[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*n + k] * b[k*n + j];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}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920876" y="5562600"/>
            <a:ext cx="7896225" cy="771525"/>
          </a:xfrm>
          <a:prstGeom prst="rect">
            <a:avLst/>
          </a:prstGeom>
        </p:spPr>
        <p:txBody>
          <a:bodyPr/>
          <a:lstStyle/>
          <a:p>
            <a:pPr marL="342900" indent="-342900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defRPr/>
            </a:pPr>
            <a:endParaRPr lang="en-US" sz="2000" b="0" kern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321366"/>
      </p:ext>
    </p:extLst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Miss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Assume: </a:t>
            </a:r>
          </a:p>
          <a:p>
            <a:pPr lvl="1"/>
            <a:r>
              <a:rPr lang="en-US" dirty="0"/>
              <a:t>Matrix elements are doubles</a:t>
            </a:r>
          </a:p>
          <a:p>
            <a:pPr lvl="1"/>
            <a:r>
              <a:rPr lang="en-US" dirty="0"/>
              <a:t>Cache block = 8 doubles</a:t>
            </a:r>
          </a:p>
          <a:p>
            <a:pPr lvl="1"/>
            <a:r>
              <a:rPr lang="en-US" dirty="0"/>
              <a:t>Cache size C &lt;&lt; n (much smaller than n)</a:t>
            </a:r>
          </a:p>
          <a:p>
            <a:endParaRPr lang="en-US" dirty="0"/>
          </a:p>
          <a:p>
            <a:r>
              <a:rPr lang="en-US" dirty="0"/>
              <a:t>First iteration:</a:t>
            </a:r>
          </a:p>
          <a:p>
            <a:pPr lvl="1"/>
            <a:r>
              <a:rPr lang="en-US" dirty="0"/>
              <a:t>n/8 + n = 9n/8 misses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Afterwards </a:t>
            </a:r>
            <a:r>
              <a:rPr lang="en-US" dirty="0">
                <a:solidFill>
                  <a:srgbClr val="C00000"/>
                </a:solidFill>
              </a:rPr>
              <a:t>in cache:</a:t>
            </a:r>
            <a:br>
              <a:rPr lang="en-US" dirty="0"/>
            </a:br>
            <a:r>
              <a:rPr lang="en-US" dirty="0"/>
              <a:t>(schematic)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7234367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8834567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7234367" y="3657601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>
            <a:off x="8265196" y="42283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8419699" y="4071892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449234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15484" y="3962400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449234" y="3657601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5400000" flipV="1">
            <a:off x="9279466" y="2819400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245601" y="2907268"/>
            <a:ext cx="308098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7239000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8839200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239000" y="5257801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8269829" y="58285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8424332" y="5672092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5453867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20117" y="5562600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5453867" y="5257801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8001000" y="5257801"/>
            <a:ext cx="381000" cy="529"/>
          </a:xfrm>
          <a:prstGeom prst="lin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8822266" y="6155843"/>
            <a:ext cx="245534" cy="253425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619064" y="6400801"/>
            <a:ext cx="679994" cy="2447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Calibri" pitchFamily="34" charset="0"/>
              </a:rPr>
              <a:t>8 wide</a:t>
            </a:r>
          </a:p>
        </p:txBody>
      </p:sp>
    </p:spTree>
    <p:extLst>
      <p:ext uri="{BB962C8B-B14F-4D97-AF65-F5344CB8AC3E}">
        <p14:creationId xmlns:p14="http://schemas.microsoft.com/office/powerpoint/2010/main" val="42669274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0" grpId="0"/>
      <p:bldP spid="21" grpId="0" animBg="1"/>
      <p:bldP spid="22" grpId="0"/>
      <p:bldP spid="23" grpId="0" animBg="1"/>
      <p:bldP spid="26" grpId="0" animBg="1"/>
      <p:bldP spid="2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Miss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Assume: </a:t>
            </a:r>
          </a:p>
          <a:p>
            <a:pPr lvl="1"/>
            <a:r>
              <a:rPr lang="en-US" dirty="0"/>
              <a:t>Matrix elements are doubles</a:t>
            </a:r>
          </a:p>
          <a:p>
            <a:pPr lvl="1"/>
            <a:r>
              <a:rPr lang="en-US" dirty="0"/>
              <a:t>Cache block = 8 doubles</a:t>
            </a:r>
          </a:p>
          <a:p>
            <a:pPr lvl="1"/>
            <a:r>
              <a:rPr lang="en-US" dirty="0"/>
              <a:t>Cache size C &lt;&lt; n (much smaller than n)</a:t>
            </a:r>
          </a:p>
          <a:p>
            <a:endParaRPr lang="en-US" dirty="0"/>
          </a:p>
          <a:p>
            <a:r>
              <a:rPr lang="en-US" dirty="0"/>
              <a:t>Second iteration:</a:t>
            </a:r>
          </a:p>
          <a:p>
            <a:pPr lvl="1"/>
            <a:r>
              <a:rPr lang="en-US" dirty="0"/>
              <a:t>Again:</a:t>
            </a:r>
            <a:br>
              <a:rPr lang="en-US" dirty="0"/>
            </a:br>
            <a:r>
              <a:rPr lang="en-US" dirty="0"/>
              <a:t>n/8 + n = 9n/8 misses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Total misses:</a:t>
            </a:r>
          </a:p>
          <a:p>
            <a:pPr lvl="1"/>
            <a:r>
              <a:rPr lang="en-US" dirty="0"/>
              <a:t>9n/8 * n</a:t>
            </a:r>
            <a:r>
              <a:rPr lang="en-US" baseline="30000" dirty="0"/>
              <a:t>2</a:t>
            </a:r>
            <a:r>
              <a:rPr lang="en-US" dirty="0"/>
              <a:t> = (9/8) * n</a:t>
            </a:r>
            <a:r>
              <a:rPr lang="en-US" baseline="30000" dirty="0"/>
              <a:t>3</a:t>
            </a:r>
            <a:r>
              <a:rPr lang="en-US" dirty="0"/>
              <a:t> </a:t>
            </a:r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5400000" flipV="1">
            <a:off x="9279466" y="2819400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245601" y="2907268"/>
            <a:ext cx="308098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7239000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8839200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239000" y="3654624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8360039" y="4225329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8424332" y="4068915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5453867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20117" y="3959423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5528732" y="3654624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8001000" y="3654624"/>
            <a:ext cx="381000" cy="529"/>
          </a:xfrm>
          <a:prstGeom prst="lin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8822266" y="4552666"/>
            <a:ext cx="245534" cy="253425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619064" y="4797624"/>
            <a:ext cx="679994" cy="2447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Calibri" pitchFamily="34" charset="0"/>
              </a:rPr>
              <a:t>8 wide</a:t>
            </a:r>
          </a:p>
        </p:txBody>
      </p:sp>
    </p:spTree>
    <p:extLst>
      <p:ext uri="{BB962C8B-B14F-4D97-AF65-F5344CB8AC3E}">
        <p14:creationId xmlns:p14="http://schemas.microsoft.com/office/powerpoint/2010/main" val="15258372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Blocked Matrix Multiplication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676400" y="1143000"/>
            <a:ext cx="8839200" cy="3536866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c = (double *) </a:t>
            </a:r>
            <a:r>
              <a:rPr lang="en-US" sz="1600" dirty="0" err="1">
                <a:latin typeface="Courier New" pitchFamily="49" charset="0"/>
              </a:rPr>
              <a:t>calloc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sizeof</a:t>
            </a:r>
            <a:r>
              <a:rPr lang="en-US" sz="1600" dirty="0">
                <a:latin typeface="Courier New" pitchFamily="49" charset="0"/>
              </a:rPr>
              <a:t>(double), n*n);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Multiply n x n matrices a and b  */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mmm</a:t>
            </a:r>
            <a:r>
              <a:rPr lang="en-US" sz="1600" dirty="0">
                <a:latin typeface="Courier New" pitchFamily="49" charset="0"/>
              </a:rPr>
              <a:t>(double *a, double *b, double *c,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n) {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, j, k;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for 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n;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+= B)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for (j = 0; j &lt; n; j += B)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    for (k = 0; k &lt; n; k += B)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 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B x B mini matrix multiplications */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        for (i1 =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 i1 &lt; </a:t>
            </a:r>
            <a:r>
              <a:rPr lang="en-US" sz="1600" dirty="0" err="1">
                <a:latin typeface="Courier New" pitchFamily="49" charset="0"/>
              </a:rPr>
              <a:t>i+B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            for (j1 = j; j1 &lt; </a:t>
            </a:r>
            <a:r>
              <a:rPr lang="en-US" sz="1600" dirty="0" err="1">
                <a:latin typeface="Courier New" pitchFamily="49" charset="0"/>
              </a:rPr>
              <a:t>j+B</a:t>
            </a:r>
            <a:r>
              <a:rPr lang="en-US" sz="1600" dirty="0">
                <a:latin typeface="Courier New" pitchFamily="49" charset="0"/>
              </a:rPr>
              <a:t>; j++)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                for (k1 = k; k1 &lt; </a:t>
            </a:r>
            <a:r>
              <a:rPr lang="en-US" sz="1600" dirty="0" err="1">
                <a:latin typeface="Courier New" pitchFamily="49" charset="0"/>
              </a:rPr>
              <a:t>k+B</a:t>
            </a:r>
            <a:r>
              <a:rPr lang="en-US" sz="1600" dirty="0">
                <a:latin typeface="Courier New" pitchFamily="49" charset="0"/>
              </a:rPr>
              <a:t>; k++)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	                     c[i1*n + j1] += a[i1*n + k1]*b[k1*n + j1];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808665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408865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5200" y="5852173"/>
            <a:ext cx="357790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18196" y="4659868"/>
            <a:ext cx="360996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j1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3997" y="5595892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23532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89782" y="5486400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667000" y="5969001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052732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37864" y="5486400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+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808665" y="59436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 rot="5400000">
            <a:off x="5520268" y="5638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 rot="5400000">
            <a:off x="4372242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5400000">
            <a:off x="4609309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5400000">
            <a:off x="3908163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>
            <a:off x="4136763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Group 30"/>
          <p:cNvGrpSpPr/>
          <p:nvPr/>
        </p:nvGrpSpPr>
        <p:grpSpPr>
          <a:xfrm rot="5400000">
            <a:off x="5731934" y="5647267"/>
            <a:ext cx="702734" cy="228600"/>
            <a:chOff x="2650069" y="6316133"/>
            <a:chExt cx="702734" cy="228600"/>
          </a:xfrm>
        </p:grpSpPr>
        <p:cxnSp>
          <p:nvCxnSpPr>
            <p:cNvPr id="27" name="Straight Connector 26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2" name="TextBox 31"/>
          <p:cNvSpPr txBox="1"/>
          <p:nvPr/>
        </p:nvSpPr>
        <p:spPr>
          <a:xfrm>
            <a:off x="5280917" y="6488668"/>
            <a:ext cx="1627882" cy="28828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34" name="Straight Arrow Connector 33"/>
          <p:cNvCxnSpPr>
            <a:stCxn id="32" idx="0"/>
            <a:endCxn id="20" idx="3"/>
          </p:cNvCxnSpPr>
          <p:nvPr/>
        </p:nvCxnSpPr>
        <p:spPr bwMode="auto">
          <a:xfrm flipH="1" flipV="1">
            <a:off x="6091768" y="6324600"/>
            <a:ext cx="3090" cy="1640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8534400" y="4343401"/>
            <a:ext cx="2036948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bmm.c</a:t>
            </a: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7702856" y="5985209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113255"/>
      </p:ext>
    </p:extLst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Miss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Assume: </a:t>
            </a:r>
          </a:p>
          <a:p>
            <a:pPr lvl="1"/>
            <a:r>
              <a:rPr lang="en-US" dirty="0"/>
              <a:t>Cache block = 8 doubles</a:t>
            </a:r>
          </a:p>
          <a:p>
            <a:pPr lvl="1"/>
            <a:r>
              <a:rPr lang="en-US" dirty="0"/>
              <a:t>Cache size C &lt;&lt; n (much smaller than n)</a:t>
            </a:r>
          </a:p>
          <a:p>
            <a:pPr lvl="1"/>
            <a:r>
              <a:rPr lang="en-US" dirty="0"/>
              <a:t>Three blocks       fit into cache: 3B</a:t>
            </a:r>
            <a:r>
              <a:rPr lang="en-US" baseline="30000" dirty="0"/>
              <a:t>2</a:t>
            </a:r>
            <a:r>
              <a:rPr lang="en-US" dirty="0"/>
              <a:t> &lt; C</a:t>
            </a:r>
          </a:p>
          <a:p>
            <a:r>
              <a:rPr lang="en-US" dirty="0"/>
              <a:t>First (block) iteration:</a:t>
            </a:r>
          </a:p>
          <a:p>
            <a:pPr lvl="1"/>
            <a:r>
              <a:rPr lang="en-US" dirty="0"/>
              <a:t>B</a:t>
            </a:r>
            <a:r>
              <a:rPr lang="en-US" baseline="30000" dirty="0"/>
              <a:t>2</a:t>
            </a:r>
            <a:r>
              <a:rPr lang="en-US" dirty="0"/>
              <a:t>/8 misses for each block</a:t>
            </a:r>
          </a:p>
          <a:p>
            <a:pPr lvl="1"/>
            <a:r>
              <a:rPr lang="en-US" dirty="0"/>
              <a:t>2n/B * B</a:t>
            </a:r>
            <a:r>
              <a:rPr lang="en-US" baseline="30000" dirty="0"/>
              <a:t>2</a:t>
            </a:r>
            <a:r>
              <a:rPr lang="en-US" dirty="0"/>
              <a:t>/8 = </a:t>
            </a:r>
            <a:r>
              <a:rPr lang="en-US" dirty="0" err="1"/>
              <a:t>nB</a:t>
            </a:r>
            <a:r>
              <a:rPr lang="en-US" dirty="0"/>
              <a:t>/4</a:t>
            </a:r>
            <a:br>
              <a:rPr lang="en-US" dirty="0"/>
            </a:br>
            <a:r>
              <a:rPr lang="en-US" dirty="0"/>
              <a:t>(omitting matrix c)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Afterwards in cache</a:t>
            </a:r>
            <a:br>
              <a:rPr lang="en-US" dirty="0"/>
            </a:br>
            <a:r>
              <a:rPr lang="en-US" dirty="0"/>
              <a:t>(schematic)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7423933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9024133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609265" y="5976892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5638800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905050" y="5867400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5638800" y="55626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7423933" y="5560734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 rot="5400000">
            <a:off x="8553618" y="6019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7987510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8224577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7523431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>
            <a:off x="7752031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0"/>
          <p:cNvGrpSpPr/>
          <p:nvPr/>
        </p:nvGrpSpPr>
        <p:grpSpPr>
          <a:xfrm rot="5400000">
            <a:off x="8765284" y="6028267"/>
            <a:ext cx="702734" cy="228600"/>
            <a:chOff x="2650069" y="6316133"/>
            <a:chExt cx="702734" cy="228600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0" name="Rectangle 49"/>
          <p:cNvSpPr/>
          <p:nvPr/>
        </p:nvSpPr>
        <p:spPr bwMode="auto">
          <a:xfrm>
            <a:off x="2922799" y="2509916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338083" y="5552268"/>
            <a:ext cx="227262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4239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90241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609265" y="4148092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5638800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905050" y="4038600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638800" y="37338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423933" y="3731934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 rot="5400000">
            <a:off x="8534400" y="41910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63" name="Straight Connector 62"/>
          <p:cNvCxnSpPr/>
          <p:nvPr/>
        </p:nvCxnSpPr>
        <p:spPr bwMode="auto">
          <a:xfrm rot="5400000">
            <a:off x="7987510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5400000">
            <a:off x="8224577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5400000">
            <a:off x="7523431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 rot="5400000">
            <a:off x="7752031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" name="Group 30"/>
          <p:cNvGrpSpPr/>
          <p:nvPr/>
        </p:nvGrpSpPr>
        <p:grpSpPr>
          <a:xfrm rot="5400000">
            <a:off x="8754692" y="4199467"/>
            <a:ext cx="702734" cy="228600"/>
            <a:chOff x="2650069" y="6316133"/>
            <a:chExt cx="702734" cy="228600"/>
          </a:xfrm>
        </p:grpSpPr>
        <p:cxnSp>
          <p:nvCxnSpPr>
            <p:cNvPr id="68" name="Straight Connector 67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2" name="TextBox 71"/>
          <p:cNvSpPr txBox="1"/>
          <p:nvPr/>
        </p:nvSpPr>
        <p:spPr>
          <a:xfrm>
            <a:off x="8582918" y="5252534"/>
            <a:ext cx="162788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73" name="Straight Arrow Connector 72"/>
          <p:cNvCxnSpPr/>
          <p:nvPr/>
        </p:nvCxnSpPr>
        <p:spPr bwMode="auto">
          <a:xfrm rot="16200000" flipV="1">
            <a:off x="8878845" y="5060489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4" name="AutoShape 16"/>
          <p:cNvSpPr>
            <a:spLocks/>
          </p:cNvSpPr>
          <p:nvPr/>
        </p:nvSpPr>
        <p:spPr bwMode="auto">
          <a:xfrm rot="5400000" flipV="1">
            <a:off x="9465734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347199" y="3048000"/>
            <a:ext cx="1189428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n/B blocks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9012157" y="6493936"/>
            <a:ext cx="227262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5640138" y="5560735"/>
            <a:ext cx="227262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8052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31" grpId="0"/>
      <p:bldP spid="32" grpId="0" animBg="1"/>
      <p:bldP spid="33" grpId="0"/>
      <p:bldP spid="34" grpId="0" animBg="1"/>
      <p:bldP spid="37" grpId="0" animBg="1"/>
      <p:bldP spid="38" grpId="0" animBg="1"/>
      <p:bldP spid="53" grpId="0" animBg="1"/>
      <p:bldP spid="48" grpId="0" animBg="1"/>
      <p:bldP spid="49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Miss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Assume: </a:t>
            </a:r>
          </a:p>
          <a:p>
            <a:pPr lvl="1"/>
            <a:r>
              <a:rPr lang="en-US" dirty="0"/>
              <a:t>Cache block = 8 doubles</a:t>
            </a:r>
          </a:p>
          <a:p>
            <a:pPr lvl="1"/>
            <a:r>
              <a:rPr lang="en-US" dirty="0"/>
              <a:t>Cache size C &lt;&lt; n (much smaller than n)</a:t>
            </a:r>
          </a:p>
          <a:p>
            <a:pPr lvl="1"/>
            <a:r>
              <a:rPr lang="en-US" dirty="0"/>
              <a:t>Three blocks       fit into cache: 3B</a:t>
            </a:r>
            <a:r>
              <a:rPr lang="en-US" baseline="30000" dirty="0"/>
              <a:t>2</a:t>
            </a:r>
            <a:r>
              <a:rPr lang="en-US" dirty="0"/>
              <a:t> &lt; C</a:t>
            </a:r>
          </a:p>
          <a:p>
            <a:r>
              <a:rPr lang="en-US" dirty="0"/>
              <a:t>Second (block) iteration:</a:t>
            </a:r>
          </a:p>
          <a:p>
            <a:pPr lvl="1"/>
            <a:r>
              <a:rPr lang="en-US" dirty="0"/>
              <a:t>Same as first iteration</a:t>
            </a:r>
          </a:p>
          <a:p>
            <a:pPr lvl="1"/>
            <a:r>
              <a:rPr lang="en-US" dirty="0"/>
              <a:t>2n/B * B</a:t>
            </a:r>
            <a:r>
              <a:rPr lang="en-US" baseline="30000" dirty="0"/>
              <a:t>2</a:t>
            </a:r>
            <a:r>
              <a:rPr lang="en-US" dirty="0"/>
              <a:t>/8 = </a:t>
            </a:r>
            <a:r>
              <a:rPr lang="en-US" dirty="0" err="1"/>
              <a:t>nB</a:t>
            </a:r>
            <a:r>
              <a:rPr lang="en-US" dirty="0"/>
              <a:t>/4</a:t>
            </a:r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r>
              <a:rPr lang="en-US" dirty="0"/>
              <a:t>Total misses:</a:t>
            </a:r>
          </a:p>
          <a:p>
            <a:pPr lvl="1"/>
            <a:r>
              <a:rPr lang="en-US" dirty="0" err="1"/>
              <a:t>nB</a:t>
            </a:r>
            <a:r>
              <a:rPr lang="en-US" dirty="0"/>
              <a:t>/4 * (n/B)</a:t>
            </a:r>
            <a:r>
              <a:rPr lang="en-US" baseline="30000" dirty="0"/>
              <a:t>2</a:t>
            </a:r>
            <a:r>
              <a:rPr lang="en-US" dirty="0"/>
              <a:t> = n</a:t>
            </a:r>
            <a:r>
              <a:rPr lang="en-US" baseline="30000" dirty="0"/>
              <a:t>3</a:t>
            </a:r>
            <a:r>
              <a:rPr lang="en-US" dirty="0"/>
              <a:t>/(4B)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74239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90241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609265" y="4148092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5638800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905050" y="4038600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7423933" y="374056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 rot="5400000">
            <a:off x="8788401" y="41910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7987510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8224577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7523431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>
            <a:off x="7752031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0"/>
          <p:cNvGrpSpPr/>
          <p:nvPr/>
        </p:nvGrpSpPr>
        <p:grpSpPr>
          <a:xfrm rot="5400000">
            <a:off x="9000067" y="4199467"/>
            <a:ext cx="702734" cy="228600"/>
            <a:chOff x="2650069" y="6316133"/>
            <a:chExt cx="702734" cy="228600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8" name="TextBox 47"/>
          <p:cNvSpPr txBox="1"/>
          <p:nvPr/>
        </p:nvSpPr>
        <p:spPr>
          <a:xfrm>
            <a:off x="8540583" y="5252534"/>
            <a:ext cx="162788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49" name="Straight Arrow Connector 48"/>
          <p:cNvCxnSpPr>
            <a:stCxn id="48" idx="0"/>
          </p:cNvCxnSpPr>
          <p:nvPr/>
        </p:nvCxnSpPr>
        <p:spPr bwMode="auto">
          <a:xfrm flipH="1" flipV="1">
            <a:off x="9351434" y="4871534"/>
            <a:ext cx="3090" cy="3810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Rectangle 49"/>
          <p:cNvSpPr/>
          <p:nvPr/>
        </p:nvSpPr>
        <p:spPr bwMode="auto">
          <a:xfrm>
            <a:off x="2936870" y="2509916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1" name="AutoShape 16"/>
          <p:cNvSpPr>
            <a:spLocks/>
          </p:cNvSpPr>
          <p:nvPr/>
        </p:nvSpPr>
        <p:spPr bwMode="auto">
          <a:xfrm rot="5400000" flipV="1">
            <a:off x="9465734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347199" y="3048000"/>
            <a:ext cx="1189428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n/B blocks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5863118" y="373209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7481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Locality Example</a:t>
            </a:r>
          </a:p>
        </p:txBody>
      </p:sp>
      <p:sp>
        <p:nvSpPr>
          <p:cNvPr id="133126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Question:</a:t>
            </a:r>
            <a:r>
              <a:rPr lang="en-US" dirty="0"/>
              <a:t> Does this function have good locality with respect to array </a:t>
            </a:r>
            <a:r>
              <a:rPr lang="en-US" b="0" dirty="0">
                <a:latin typeface="Courier New"/>
                <a:cs typeface="Courier New"/>
              </a:rPr>
              <a:t>a</a:t>
            </a:r>
            <a:r>
              <a:rPr lang="en-US" dirty="0"/>
              <a:t>?</a:t>
            </a:r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3341689" y="2484438"/>
            <a:ext cx="4458272" cy="2464136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 err="1">
                <a:latin typeface="Courier New" charset="0"/>
              </a:rPr>
              <a:t>int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sum_array_cols(int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a[M][N</a:t>
            </a:r>
            <a:r>
              <a:rPr lang="en-US" dirty="0">
                <a:latin typeface="Courier New" charset="0"/>
              </a:rPr>
              <a:t>])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{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</a:t>
            </a:r>
            <a:r>
              <a:rPr lang="en-US" dirty="0" err="1">
                <a:latin typeface="Courier New" charset="0"/>
              </a:rPr>
              <a:t>int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, 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, sum = 0;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endParaRPr lang="en-US" dirty="0">
              <a:latin typeface="Courier New" charset="0"/>
            </a:endParaRP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for (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 &lt; N; 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++)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    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&lt; M;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        sum += </a:t>
            </a:r>
            <a:r>
              <a:rPr lang="en-US" dirty="0" err="1">
                <a:latin typeface="Courier New" charset="0"/>
              </a:rPr>
              <a:t>a[i][j</a:t>
            </a:r>
            <a:r>
              <a:rPr lang="en-US" dirty="0">
                <a:latin typeface="Courier New" charset="0"/>
              </a:rPr>
              <a:t>];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return sum;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36901896"/>
      </p:ext>
    </p:extLst>
  </p:cSld>
  <p:clrMapOvr>
    <a:masterClrMapping/>
  </p:clrMapOvr>
  <p:transition spd="med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Blocking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blocking: (9/8) * n</a:t>
            </a:r>
            <a:r>
              <a:rPr lang="en-US" baseline="30000" dirty="0"/>
              <a:t>3</a:t>
            </a:r>
          </a:p>
          <a:p>
            <a:r>
              <a:rPr lang="en-US" dirty="0"/>
              <a:t>Blocking: 1/(4B) * n</a:t>
            </a:r>
            <a:r>
              <a:rPr lang="en-US" baseline="30000" dirty="0"/>
              <a:t>3</a:t>
            </a:r>
            <a:endParaRPr lang="en-US" dirty="0"/>
          </a:p>
          <a:p>
            <a:r>
              <a:rPr lang="en-US" dirty="0"/>
              <a:t>	(plus n</a:t>
            </a:r>
            <a:r>
              <a:rPr lang="en-US" baseline="30000" dirty="0"/>
              <a:t>2</a:t>
            </a:r>
            <a:r>
              <a:rPr lang="en-US" dirty="0"/>
              <a:t>/8 misses for C)</a:t>
            </a:r>
          </a:p>
          <a:p>
            <a:endParaRPr lang="en-US" dirty="0"/>
          </a:p>
          <a:p>
            <a:r>
              <a:rPr lang="en-US" dirty="0"/>
              <a:t>Suggest largest possible block size B, but limit 3B</a:t>
            </a:r>
            <a:r>
              <a:rPr lang="en-US" baseline="30000" dirty="0"/>
              <a:t>2</a:t>
            </a:r>
            <a:r>
              <a:rPr lang="en-US" dirty="0"/>
              <a:t> &lt; C!</a:t>
            </a:r>
            <a:endParaRPr lang="en-US" sz="2000" b="0" dirty="0"/>
          </a:p>
          <a:p>
            <a:endParaRPr lang="en-US" dirty="0"/>
          </a:p>
          <a:p>
            <a:r>
              <a:rPr lang="en-US" dirty="0"/>
              <a:t>Reason for dramatic difference:</a:t>
            </a:r>
          </a:p>
          <a:p>
            <a:pPr lvl="1"/>
            <a:r>
              <a:rPr lang="en-US" dirty="0"/>
              <a:t>Matrix multiplication has inherent temporal locality:</a:t>
            </a:r>
          </a:p>
          <a:p>
            <a:pPr lvl="2"/>
            <a:r>
              <a:rPr lang="en-US" dirty="0"/>
              <a:t>Input data: 3n</a:t>
            </a:r>
            <a:r>
              <a:rPr lang="en-US" baseline="30000" dirty="0"/>
              <a:t>2</a:t>
            </a:r>
            <a:r>
              <a:rPr lang="en-US" dirty="0"/>
              <a:t>, computation 2n</a:t>
            </a:r>
            <a:r>
              <a:rPr lang="en-US" baseline="30000" dirty="0"/>
              <a:t>3</a:t>
            </a:r>
          </a:p>
          <a:p>
            <a:pPr lvl="2"/>
            <a:r>
              <a:rPr lang="en-US" dirty="0"/>
              <a:t>Every array element used O(n) times!</a:t>
            </a:r>
          </a:p>
          <a:p>
            <a:pPr lvl="1"/>
            <a:r>
              <a:rPr lang="en-US" dirty="0"/>
              <a:t>But program has to be written properly</a:t>
            </a:r>
          </a:p>
        </p:txBody>
      </p:sp>
    </p:spTree>
    <p:extLst>
      <p:ext uri="{BB962C8B-B14F-4D97-AF65-F5344CB8AC3E}">
        <p14:creationId xmlns:p14="http://schemas.microsoft.com/office/powerpoint/2010/main" val="3018164095"/>
      </p:ext>
    </p:extLst>
  </p:cSld>
  <p:clrMapOvr>
    <a:masterClrMapping/>
  </p:clrMapOvr>
  <p:transition spd="med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Summary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Cache memories can have significant performance impact</a:t>
            </a:r>
          </a:p>
          <a:p>
            <a:endParaRPr lang="en-US" dirty="0"/>
          </a:p>
          <a:p>
            <a:r>
              <a:rPr lang="en-US" dirty="0"/>
              <a:t>You can write your programs to exploit this!</a:t>
            </a:r>
          </a:p>
          <a:p>
            <a:pPr lvl="1"/>
            <a:r>
              <a:rPr lang="en-US" dirty="0"/>
              <a:t>Focus on the inner loops, where bulk of computations and memory accesses occur. </a:t>
            </a:r>
          </a:p>
          <a:p>
            <a:pPr lvl="1"/>
            <a:r>
              <a:rPr lang="en-US" dirty="0"/>
              <a:t>Try to maximize spatial locality by reading data objects with sequentially with stride 1.</a:t>
            </a:r>
          </a:p>
          <a:p>
            <a:pPr lvl="1"/>
            <a:r>
              <a:rPr lang="en-US" dirty="0"/>
              <a:t>Try to maximize temporal locality by using a data object as often as possible once it’s read from memory. </a:t>
            </a:r>
          </a:p>
        </p:txBody>
      </p:sp>
    </p:spTree>
    <p:extLst>
      <p:ext uri="{BB962C8B-B14F-4D97-AF65-F5344CB8AC3E}">
        <p14:creationId xmlns:p14="http://schemas.microsoft.com/office/powerpoint/2010/main" val="299039165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9" name="Rectangle 10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Locality Example</a:t>
            </a:r>
          </a:p>
        </p:txBody>
      </p:sp>
      <p:sp>
        <p:nvSpPr>
          <p:cNvPr id="134150" name="Rectangle 103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Question</a:t>
            </a:r>
            <a:r>
              <a:rPr lang="en-US" dirty="0"/>
              <a:t>: Can you permute the loops so that the function scans the 3-d array </a:t>
            </a:r>
            <a:r>
              <a:rPr lang="en-US" b="0" dirty="0">
                <a:latin typeface="Courier New"/>
                <a:cs typeface="Courier New"/>
              </a:rPr>
              <a:t>a</a:t>
            </a:r>
            <a:r>
              <a:rPr lang="en-US" dirty="0"/>
              <a:t> with a stride-1 reference pattern (and thus has good spatial locality)?</a:t>
            </a:r>
          </a:p>
        </p:txBody>
      </p:sp>
      <p:sp>
        <p:nvSpPr>
          <p:cNvPr id="134148" name="Text Box 1028"/>
          <p:cNvSpPr txBox="1">
            <a:spLocks noChangeArrowheads="1"/>
          </p:cNvSpPr>
          <p:nvPr/>
        </p:nvSpPr>
        <p:spPr bwMode="auto">
          <a:xfrm>
            <a:off x="3465514" y="3033713"/>
            <a:ext cx="5009705" cy="2727285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 err="1">
                <a:latin typeface="Courier New" charset="0"/>
              </a:rPr>
              <a:t>int</a:t>
            </a:r>
            <a:r>
              <a:rPr lang="en-US" dirty="0">
                <a:latin typeface="Courier New" charset="0"/>
              </a:rPr>
              <a:t> sum_array_3d(int </a:t>
            </a:r>
            <a:r>
              <a:rPr lang="en-US" dirty="0" err="1">
                <a:latin typeface="Courier New" charset="0"/>
              </a:rPr>
              <a:t>a[M][N][N</a:t>
            </a:r>
            <a:r>
              <a:rPr lang="en-US" dirty="0">
                <a:latin typeface="Courier New" charset="0"/>
              </a:rPr>
              <a:t>])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{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</a:t>
            </a:r>
            <a:r>
              <a:rPr lang="en-US" dirty="0" err="1">
                <a:latin typeface="Courier New" charset="0"/>
              </a:rPr>
              <a:t>int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, 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, </a:t>
            </a:r>
            <a:r>
              <a:rPr lang="en-US" dirty="0" err="1">
                <a:latin typeface="Courier New" charset="0"/>
              </a:rPr>
              <a:t>k</a:t>
            </a:r>
            <a:r>
              <a:rPr lang="en-US" dirty="0">
                <a:latin typeface="Courier New" charset="0"/>
              </a:rPr>
              <a:t>, sum = 0;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endParaRPr lang="en-US" dirty="0">
              <a:latin typeface="Courier New" charset="0"/>
            </a:endParaRP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&lt; N;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    for (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 &lt; N; 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++)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        for (k = 0; k &lt; M; k++)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            sum += </a:t>
            </a:r>
            <a:r>
              <a:rPr lang="en-US" dirty="0" err="1">
                <a:latin typeface="Courier New" charset="0"/>
              </a:rPr>
              <a:t>a[k][i][j</a:t>
            </a:r>
            <a:r>
              <a:rPr lang="en-US" dirty="0">
                <a:latin typeface="Courier New" charset="0"/>
              </a:rPr>
              <a:t>];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return sum;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4880726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Memory Hierarchies</a:t>
            </a:r>
          </a:p>
        </p:txBody>
      </p:sp>
      <p:sp>
        <p:nvSpPr>
          <p:cNvPr id="13517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Some fundamental and enduring properties of hardware and software:</a:t>
            </a:r>
          </a:p>
          <a:p>
            <a:pPr lvl="1" eaLnBrk="1" hangingPunct="1">
              <a:defRPr/>
            </a:pPr>
            <a:r>
              <a:rPr lang="en-US" dirty="0"/>
              <a:t>Faster storage technologies cost more per byte and have less capacity</a:t>
            </a:r>
          </a:p>
          <a:p>
            <a:pPr lvl="1" eaLnBrk="1" hangingPunct="1">
              <a:defRPr/>
            </a:pPr>
            <a:r>
              <a:rPr lang="en-US" dirty="0"/>
              <a:t>Gap between CPU and main-memory speed is widening</a:t>
            </a:r>
          </a:p>
          <a:p>
            <a:pPr lvl="1" eaLnBrk="1" hangingPunct="1">
              <a:defRPr/>
            </a:pPr>
            <a:r>
              <a:rPr lang="en-US" dirty="0"/>
              <a:t>Well-written programs tend to exhibit good locality</a:t>
            </a:r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These fundamental properties complement each other beautifully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They suggest an approach for organizing memory and storage systems known as a </a:t>
            </a:r>
            <a:r>
              <a:rPr lang="en-US" dirty="0">
                <a:solidFill>
                  <a:srgbClr val="FF0000"/>
                </a:solidFill>
              </a:rPr>
              <a:t>memory hierarchy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 Example Memory Hierarchy</a:t>
            </a:r>
          </a:p>
        </p:txBody>
      </p:sp>
      <p:sp>
        <p:nvSpPr>
          <p:cNvPr id="36867" name="AutoShape 4"/>
          <p:cNvSpPr>
            <a:spLocks noChangeAspect="1" noChangeArrowheads="1"/>
          </p:cNvSpPr>
          <p:nvPr/>
        </p:nvSpPr>
        <p:spPr bwMode="auto">
          <a:xfrm>
            <a:off x="2671763" y="1009650"/>
            <a:ext cx="6242050" cy="5391150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6868" name="Text Box 5"/>
          <p:cNvSpPr txBox="1">
            <a:spLocks noChangeAspect="1" noChangeArrowheads="1"/>
          </p:cNvSpPr>
          <p:nvPr/>
        </p:nvSpPr>
        <p:spPr bwMode="auto">
          <a:xfrm>
            <a:off x="5294314" y="1565275"/>
            <a:ext cx="1042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en-US" sz="1600" dirty="0"/>
              <a:t>registers</a:t>
            </a:r>
          </a:p>
        </p:txBody>
      </p:sp>
      <p:sp>
        <p:nvSpPr>
          <p:cNvPr id="36869" name="Text Box 6"/>
          <p:cNvSpPr txBox="1">
            <a:spLocks noChangeAspect="1" noChangeArrowheads="1"/>
          </p:cNvSpPr>
          <p:nvPr/>
        </p:nvSpPr>
        <p:spPr bwMode="auto">
          <a:xfrm>
            <a:off x="5011738" y="1982789"/>
            <a:ext cx="1549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/>
              <a:t>on-chip L1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/>
              <a:t>cache (SRAM)</a:t>
            </a:r>
          </a:p>
        </p:txBody>
      </p:sp>
      <p:sp>
        <p:nvSpPr>
          <p:cNvPr id="36870" name="Text Box 7"/>
          <p:cNvSpPr txBox="1">
            <a:spLocks noChangeAspect="1" noChangeArrowheads="1"/>
          </p:cNvSpPr>
          <p:nvPr/>
        </p:nvSpPr>
        <p:spPr bwMode="auto">
          <a:xfrm>
            <a:off x="5054600" y="3473451"/>
            <a:ext cx="15065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/>
              <a:t>main memory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/>
              <a:t>(DRAM)</a:t>
            </a:r>
          </a:p>
        </p:txBody>
      </p:sp>
      <p:sp>
        <p:nvSpPr>
          <p:cNvPr id="36871" name="Text Box 8"/>
          <p:cNvSpPr txBox="1">
            <a:spLocks noChangeAspect="1" noChangeArrowheads="1"/>
          </p:cNvSpPr>
          <p:nvPr/>
        </p:nvSpPr>
        <p:spPr bwMode="auto">
          <a:xfrm>
            <a:off x="4518025" y="4537076"/>
            <a:ext cx="25098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/>
              <a:t>local secondary storage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/>
              <a:t>(local disks)</a:t>
            </a:r>
          </a:p>
        </p:txBody>
      </p:sp>
      <p:sp>
        <p:nvSpPr>
          <p:cNvPr id="36872" name="Line 9"/>
          <p:cNvSpPr>
            <a:spLocks noChangeAspect="1" noChangeShapeType="1"/>
          </p:cNvSpPr>
          <p:nvPr/>
        </p:nvSpPr>
        <p:spPr bwMode="auto">
          <a:xfrm>
            <a:off x="5265739" y="1931988"/>
            <a:ext cx="1063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Line 10"/>
          <p:cNvSpPr>
            <a:spLocks noChangeAspect="1" noChangeShapeType="1"/>
          </p:cNvSpPr>
          <p:nvPr/>
        </p:nvSpPr>
        <p:spPr bwMode="auto">
          <a:xfrm>
            <a:off x="4870450" y="2570163"/>
            <a:ext cx="18494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1"/>
          <p:cNvSpPr>
            <a:spLocks noChangeAspect="1" noChangeShapeType="1"/>
          </p:cNvSpPr>
          <p:nvPr/>
        </p:nvSpPr>
        <p:spPr bwMode="auto">
          <a:xfrm>
            <a:off x="4516438" y="3208338"/>
            <a:ext cx="2552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2"/>
          <p:cNvSpPr>
            <a:spLocks noChangeAspect="1" noChangeShapeType="1"/>
          </p:cNvSpPr>
          <p:nvPr/>
        </p:nvSpPr>
        <p:spPr bwMode="auto">
          <a:xfrm>
            <a:off x="1828800" y="3873500"/>
            <a:ext cx="0" cy="2344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Text Box 13"/>
          <p:cNvSpPr txBox="1">
            <a:spLocks noChangeAspect="1" noChangeArrowheads="1"/>
          </p:cNvSpPr>
          <p:nvPr/>
        </p:nvSpPr>
        <p:spPr bwMode="auto">
          <a:xfrm>
            <a:off x="1787525" y="3752850"/>
            <a:ext cx="1111250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>
                <a:solidFill>
                  <a:srgbClr val="FF0000"/>
                </a:solidFill>
              </a:rPr>
              <a:t>Larger,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>
                <a:solidFill>
                  <a:srgbClr val="FF0000"/>
                </a:solidFill>
              </a:rPr>
              <a:t>slower,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>
                <a:solidFill>
                  <a:srgbClr val="FF0000"/>
                </a:solidFill>
              </a:rPr>
              <a:t>and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>
                <a:solidFill>
                  <a:srgbClr val="FF0000"/>
                </a:solidFill>
              </a:rPr>
              <a:t>cheaper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>
                <a:solidFill>
                  <a:srgbClr val="FF0000"/>
                </a:solidFill>
              </a:rPr>
              <a:t>(per byte)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>
                <a:solidFill>
                  <a:srgbClr val="FF0000"/>
                </a:solidFill>
              </a:rPr>
              <a:t>storage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>
                <a:solidFill>
                  <a:srgbClr val="FF0000"/>
                </a:solidFill>
              </a:rPr>
              <a:t>devices</a:t>
            </a:r>
          </a:p>
        </p:txBody>
      </p:sp>
      <p:sp>
        <p:nvSpPr>
          <p:cNvPr id="36877" name="Line 14"/>
          <p:cNvSpPr>
            <a:spLocks noChangeAspect="1" noChangeShapeType="1"/>
          </p:cNvSpPr>
          <p:nvPr/>
        </p:nvSpPr>
        <p:spPr bwMode="auto">
          <a:xfrm>
            <a:off x="3900489" y="4271963"/>
            <a:ext cx="37607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Text Box 15"/>
          <p:cNvSpPr txBox="1">
            <a:spLocks noChangeAspect="1" noChangeArrowheads="1"/>
          </p:cNvSpPr>
          <p:nvPr/>
        </p:nvSpPr>
        <p:spPr bwMode="auto">
          <a:xfrm>
            <a:off x="3871913" y="5637214"/>
            <a:ext cx="39163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/>
              <a:t>remote secondary storage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/>
              <a:t>(distributed file systems, Web servers)</a:t>
            </a:r>
          </a:p>
        </p:txBody>
      </p:sp>
      <p:grpSp>
        <p:nvGrpSpPr>
          <p:cNvPr id="36879" name="Group 16"/>
          <p:cNvGrpSpPr>
            <a:grpSpLocks noChangeAspect="1"/>
          </p:cNvGrpSpPr>
          <p:nvPr/>
        </p:nvGrpSpPr>
        <p:grpSpPr bwMode="auto">
          <a:xfrm>
            <a:off x="8574089" y="4910139"/>
            <a:ext cx="2200275" cy="852487"/>
            <a:chOff x="4176" y="2648"/>
            <a:chExt cx="1488" cy="576"/>
          </a:xfrm>
        </p:grpSpPr>
        <p:sp>
          <p:nvSpPr>
            <p:cNvPr id="36901" name="AutoShape 17"/>
            <p:cNvSpPr>
              <a:spLocks noChangeAspect="1"/>
            </p:cNvSpPr>
            <p:nvPr/>
          </p:nvSpPr>
          <p:spPr bwMode="auto">
            <a:xfrm>
              <a:off x="4176" y="2648"/>
              <a:ext cx="48" cy="576"/>
            </a:xfrm>
            <a:prstGeom prst="rightBrace">
              <a:avLst>
                <a:gd name="adj1" fmla="val 100000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6902" name="Text Box 18"/>
            <p:cNvSpPr txBox="1">
              <a:spLocks noChangeAspect="1" noChangeArrowheads="1"/>
            </p:cNvSpPr>
            <p:nvPr/>
          </p:nvSpPr>
          <p:spPr bwMode="auto">
            <a:xfrm>
              <a:off x="4269" y="2711"/>
              <a:ext cx="1395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200">
                  <a:solidFill>
                    <a:srgbClr val="FF0000"/>
                  </a:solidFill>
                </a:rPr>
                <a:t>Local disks hold files retrieved from disks on remote network servers</a:t>
              </a:r>
            </a:p>
          </p:txBody>
        </p:sp>
      </p:grpSp>
      <p:grpSp>
        <p:nvGrpSpPr>
          <p:cNvPr id="36880" name="Group 19"/>
          <p:cNvGrpSpPr>
            <a:grpSpLocks noChangeAspect="1"/>
          </p:cNvGrpSpPr>
          <p:nvPr/>
        </p:nvGrpSpPr>
        <p:grpSpPr bwMode="auto">
          <a:xfrm>
            <a:off x="8066088" y="3822700"/>
            <a:ext cx="2908300" cy="852488"/>
            <a:chOff x="3696" y="1968"/>
            <a:chExt cx="1968" cy="576"/>
          </a:xfrm>
        </p:grpSpPr>
        <p:sp>
          <p:nvSpPr>
            <p:cNvPr id="36899" name="AutoShape 20"/>
            <p:cNvSpPr>
              <a:spLocks noChangeAspect="1"/>
            </p:cNvSpPr>
            <p:nvPr/>
          </p:nvSpPr>
          <p:spPr bwMode="auto">
            <a:xfrm>
              <a:off x="3696" y="1968"/>
              <a:ext cx="48" cy="576"/>
            </a:xfrm>
            <a:prstGeom prst="rightBrace">
              <a:avLst>
                <a:gd name="adj1" fmla="val 100000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6900" name="Text Box 21"/>
            <p:cNvSpPr txBox="1">
              <a:spLocks noChangeAspect="1" noChangeArrowheads="1"/>
            </p:cNvSpPr>
            <p:nvPr/>
          </p:nvSpPr>
          <p:spPr bwMode="auto">
            <a:xfrm>
              <a:off x="3791" y="2032"/>
              <a:ext cx="1873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200">
                  <a:solidFill>
                    <a:srgbClr val="FF0000"/>
                  </a:solidFill>
                </a:rPr>
                <a:t>Main memory holds disk </a:t>
              </a:r>
            </a:p>
            <a:p>
              <a:pPr algn="l">
                <a:lnSpc>
                  <a:spcPct val="100000"/>
                </a:lnSpc>
              </a:pPr>
              <a:r>
                <a:rPr lang="en-US" altLang="en-US" sz="1200">
                  <a:solidFill>
                    <a:srgbClr val="FF0000"/>
                  </a:solidFill>
                </a:rPr>
                <a:t>blocks retrieved from local </a:t>
              </a:r>
            </a:p>
            <a:p>
              <a:pPr algn="l">
                <a:lnSpc>
                  <a:spcPct val="100000"/>
                </a:lnSpc>
              </a:pPr>
              <a:r>
                <a:rPr lang="en-US" altLang="en-US" sz="1200">
                  <a:solidFill>
                    <a:srgbClr val="FF0000"/>
                  </a:solidFill>
                </a:rPr>
                <a:t>disks</a:t>
              </a:r>
            </a:p>
          </p:txBody>
        </p:sp>
      </p:grpSp>
      <p:sp>
        <p:nvSpPr>
          <p:cNvPr id="36881" name="Line 22"/>
          <p:cNvSpPr>
            <a:spLocks noChangeAspect="1" noChangeShapeType="1"/>
          </p:cNvSpPr>
          <p:nvPr/>
        </p:nvSpPr>
        <p:spPr bwMode="auto">
          <a:xfrm>
            <a:off x="3309938" y="5337175"/>
            <a:ext cx="4965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Text Box 23"/>
          <p:cNvSpPr txBox="1">
            <a:spLocks noChangeAspect="1" noChangeArrowheads="1"/>
          </p:cNvSpPr>
          <p:nvPr/>
        </p:nvSpPr>
        <p:spPr bwMode="auto">
          <a:xfrm>
            <a:off x="5049838" y="2647951"/>
            <a:ext cx="1549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/>
              <a:t>off-chip L2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/>
              <a:t>cache (SRAM)</a:t>
            </a:r>
          </a:p>
        </p:txBody>
      </p:sp>
      <p:grpSp>
        <p:nvGrpSpPr>
          <p:cNvPr id="36883" name="Group 24"/>
          <p:cNvGrpSpPr>
            <a:grpSpLocks/>
          </p:cNvGrpSpPr>
          <p:nvPr/>
        </p:nvGrpSpPr>
        <p:grpSpPr bwMode="auto">
          <a:xfrm>
            <a:off x="6935789" y="2262188"/>
            <a:ext cx="3011487" cy="615950"/>
            <a:chOff x="2975" y="797"/>
            <a:chExt cx="1897" cy="388"/>
          </a:xfrm>
        </p:grpSpPr>
        <p:sp>
          <p:nvSpPr>
            <p:cNvPr id="36897" name="Text Box 25"/>
            <p:cNvSpPr txBox="1">
              <a:spLocks noChangeAspect="1" noChangeArrowheads="1"/>
            </p:cNvSpPr>
            <p:nvPr/>
          </p:nvSpPr>
          <p:spPr bwMode="auto">
            <a:xfrm>
              <a:off x="3084" y="839"/>
              <a:ext cx="17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200">
                  <a:solidFill>
                    <a:srgbClr val="FF0000"/>
                  </a:solidFill>
                </a:rPr>
                <a:t>L1 cache holds cache lines retrieved from the L2 cache memory</a:t>
              </a:r>
            </a:p>
          </p:txBody>
        </p:sp>
        <p:sp>
          <p:nvSpPr>
            <p:cNvPr id="36898" name="AutoShape 26"/>
            <p:cNvSpPr>
              <a:spLocks noChangeAspect="1"/>
            </p:cNvSpPr>
            <p:nvPr/>
          </p:nvSpPr>
          <p:spPr bwMode="auto">
            <a:xfrm>
              <a:off x="2975" y="797"/>
              <a:ext cx="45" cy="388"/>
            </a:xfrm>
            <a:prstGeom prst="rightBrace">
              <a:avLst>
                <a:gd name="adj1" fmla="val 71852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6884" name="Text Box 27"/>
          <p:cNvSpPr txBox="1">
            <a:spLocks noChangeAspect="1" noChangeArrowheads="1"/>
          </p:cNvSpPr>
          <p:nvPr/>
        </p:nvSpPr>
        <p:spPr bwMode="auto">
          <a:xfrm>
            <a:off x="6745288" y="1619250"/>
            <a:ext cx="2919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200">
                <a:solidFill>
                  <a:srgbClr val="FF0000"/>
                </a:solidFill>
              </a:rPr>
              <a:t>CPU registers hold words retrieved from L1 cache</a:t>
            </a:r>
          </a:p>
        </p:txBody>
      </p:sp>
      <p:sp>
        <p:nvSpPr>
          <p:cNvPr id="36885" name="AutoShape 28"/>
          <p:cNvSpPr>
            <a:spLocks noChangeAspect="1"/>
          </p:cNvSpPr>
          <p:nvPr/>
        </p:nvSpPr>
        <p:spPr bwMode="auto">
          <a:xfrm>
            <a:off x="6554788" y="1576388"/>
            <a:ext cx="76200" cy="615950"/>
          </a:xfrm>
          <a:prstGeom prst="rightBrace">
            <a:avLst>
              <a:gd name="adj1" fmla="val 6736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36886" name="Group 29"/>
          <p:cNvGrpSpPr>
            <a:grpSpLocks/>
          </p:cNvGrpSpPr>
          <p:nvPr/>
        </p:nvGrpSpPr>
        <p:grpSpPr bwMode="auto">
          <a:xfrm>
            <a:off x="7354888" y="2901951"/>
            <a:ext cx="2862262" cy="614363"/>
            <a:chOff x="3198" y="1200"/>
            <a:chExt cx="1803" cy="387"/>
          </a:xfrm>
        </p:grpSpPr>
        <p:sp>
          <p:nvSpPr>
            <p:cNvPr id="36895" name="Text Box 30"/>
            <p:cNvSpPr txBox="1">
              <a:spLocks noChangeAspect="1" noChangeArrowheads="1"/>
            </p:cNvSpPr>
            <p:nvPr/>
          </p:nvSpPr>
          <p:spPr bwMode="auto">
            <a:xfrm>
              <a:off x="3345" y="1249"/>
              <a:ext cx="16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200">
                  <a:solidFill>
                    <a:srgbClr val="FF0000"/>
                  </a:solidFill>
                </a:rPr>
                <a:t>L2 cache holds cache lines retrieved from main memory</a:t>
              </a:r>
            </a:p>
          </p:txBody>
        </p:sp>
        <p:sp>
          <p:nvSpPr>
            <p:cNvPr id="36896" name="AutoShape 31"/>
            <p:cNvSpPr>
              <a:spLocks noChangeAspect="1"/>
            </p:cNvSpPr>
            <p:nvPr/>
          </p:nvSpPr>
          <p:spPr bwMode="auto">
            <a:xfrm>
              <a:off x="3198" y="1200"/>
              <a:ext cx="45" cy="387"/>
            </a:xfrm>
            <a:prstGeom prst="rightBrace">
              <a:avLst>
                <a:gd name="adj1" fmla="val 71667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6887" name="Text Box 32"/>
          <p:cNvSpPr txBox="1">
            <a:spLocks noChangeAspect="1" noChangeArrowheads="1"/>
          </p:cNvSpPr>
          <p:nvPr/>
        </p:nvSpPr>
        <p:spPr bwMode="auto">
          <a:xfrm>
            <a:off x="5053013" y="1327150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000482"/>
                </a:solidFill>
              </a:rPr>
              <a:t>L0:</a:t>
            </a:r>
          </a:p>
        </p:txBody>
      </p:sp>
      <p:sp>
        <p:nvSpPr>
          <p:cNvPr id="36888" name="Text Box 33"/>
          <p:cNvSpPr txBox="1">
            <a:spLocks noChangeAspect="1" noChangeArrowheads="1"/>
          </p:cNvSpPr>
          <p:nvPr/>
        </p:nvSpPr>
        <p:spPr bwMode="auto">
          <a:xfrm>
            <a:off x="4675188" y="2036763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000482"/>
                </a:solidFill>
              </a:rPr>
              <a:t>L1:</a:t>
            </a:r>
          </a:p>
        </p:txBody>
      </p:sp>
      <p:sp>
        <p:nvSpPr>
          <p:cNvPr id="36889" name="Text Box 34"/>
          <p:cNvSpPr txBox="1">
            <a:spLocks noChangeAspect="1" noChangeArrowheads="1"/>
          </p:cNvSpPr>
          <p:nvPr/>
        </p:nvSpPr>
        <p:spPr bwMode="auto">
          <a:xfrm>
            <a:off x="4237038" y="2733675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000482"/>
                </a:solidFill>
              </a:rPr>
              <a:t>L2:</a:t>
            </a:r>
          </a:p>
        </p:txBody>
      </p:sp>
      <p:sp>
        <p:nvSpPr>
          <p:cNvPr id="36890" name="Text Box 35"/>
          <p:cNvSpPr txBox="1">
            <a:spLocks noChangeAspect="1" noChangeArrowheads="1"/>
          </p:cNvSpPr>
          <p:nvPr/>
        </p:nvSpPr>
        <p:spPr bwMode="auto">
          <a:xfrm>
            <a:off x="3763963" y="3536950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000482"/>
                </a:solidFill>
              </a:rPr>
              <a:t>L3:</a:t>
            </a:r>
          </a:p>
        </p:txBody>
      </p:sp>
      <p:sp>
        <p:nvSpPr>
          <p:cNvPr id="36891" name="Text Box 36"/>
          <p:cNvSpPr txBox="1">
            <a:spLocks noChangeAspect="1" noChangeArrowheads="1"/>
          </p:cNvSpPr>
          <p:nvPr/>
        </p:nvSpPr>
        <p:spPr bwMode="auto">
          <a:xfrm>
            <a:off x="3162300" y="4602163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000482"/>
                </a:solidFill>
              </a:rPr>
              <a:t>L4:</a:t>
            </a:r>
          </a:p>
        </p:txBody>
      </p:sp>
      <p:sp>
        <p:nvSpPr>
          <p:cNvPr id="36892" name="Text Box 37"/>
          <p:cNvSpPr txBox="1">
            <a:spLocks noChangeAspect="1" noChangeArrowheads="1"/>
          </p:cNvSpPr>
          <p:nvPr/>
        </p:nvSpPr>
        <p:spPr bwMode="auto">
          <a:xfrm>
            <a:off x="2522538" y="5700713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000482"/>
                </a:solidFill>
              </a:rPr>
              <a:t>L5:</a:t>
            </a:r>
          </a:p>
        </p:txBody>
      </p:sp>
      <p:sp>
        <p:nvSpPr>
          <p:cNvPr id="36893" name="Text Box 38"/>
          <p:cNvSpPr txBox="1">
            <a:spLocks noChangeAspect="1" noChangeArrowheads="1"/>
          </p:cNvSpPr>
          <p:nvPr/>
        </p:nvSpPr>
        <p:spPr bwMode="auto">
          <a:xfrm>
            <a:off x="1793875" y="1265238"/>
            <a:ext cx="1111250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>
                <a:solidFill>
                  <a:srgbClr val="FF0000"/>
                </a:solidFill>
              </a:rPr>
              <a:t>Smaller,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>
                <a:solidFill>
                  <a:srgbClr val="FF0000"/>
                </a:solidFill>
              </a:rPr>
              <a:t>faster,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>
                <a:solidFill>
                  <a:srgbClr val="FF0000"/>
                </a:solidFill>
              </a:rPr>
              <a:t>and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>
                <a:solidFill>
                  <a:srgbClr val="FF0000"/>
                </a:solidFill>
              </a:rPr>
              <a:t>costlier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>
                <a:solidFill>
                  <a:srgbClr val="FF0000"/>
                </a:solidFill>
              </a:rPr>
              <a:t>(per byte)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>
                <a:solidFill>
                  <a:srgbClr val="FF0000"/>
                </a:solidFill>
              </a:rPr>
              <a:t>storage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>
                <a:solidFill>
                  <a:srgbClr val="FF0000"/>
                </a:solidFill>
              </a:rPr>
              <a:t>devices</a:t>
            </a:r>
          </a:p>
        </p:txBody>
      </p:sp>
      <p:sp>
        <p:nvSpPr>
          <p:cNvPr id="36894" name="Line 39"/>
          <p:cNvSpPr>
            <a:spLocks noChangeShapeType="1"/>
          </p:cNvSpPr>
          <p:nvPr/>
        </p:nvSpPr>
        <p:spPr bwMode="auto">
          <a:xfrm flipH="1" flipV="1">
            <a:off x="1843088" y="1074739"/>
            <a:ext cx="0" cy="2154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Caches</a:t>
            </a:r>
          </a:p>
        </p:txBody>
      </p:sp>
      <p:sp>
        <p:nvSpPr>
          <p:cNvPr id="13619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>
                <a:solidFill>
                  <a:srgbClr val="FF0000"/>
                </a:solidFill>
              </a:rPr>
              <a:t>Cache:</a:t>
            </a:r>
            <a:r>
              <a:rPr lang="en-US" dirty="0"/>
              <a:t> Smaller, faster storage device that acts as staging area for subset of data in a larger, slower device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Fundamental idea of a memory hierarchy: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For each k, the faster, smaller device at level k serves as cache for larger, slower device at level k+1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Why do memory hierarchies work?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Programs tend to access data at level k more often than they access data at level k+1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Thus, storage at level k+1 can be slower, and thus larger and cheaper per bit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FF0000"/>
                </a:solidFill>
              </a:rPr>
              <a:t>Big Idea:  </a:t>
            </a:r>
            <a:r>
              <a:rPr lang="en-US" dirty="0"/>
              <a:t>Large pool of memory that costs as little as the cheap storage near the bottom, but serves data to programs at ≈ rate of the fast storage near the top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85000"/>
              </a:lnSpc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class11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11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chemeClr val="folHlink"/>
          </a:outerShdw>
        </a:effectLst>
      </a:spPr>
      <a:bodyPr vert="horz" wrap="squar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6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chemeClr val="folHlink"/>
          </a:outerShdw>
        </a:effectLst>
      </a:spPr>
      <a:bodyPr vert="horz" wrap="squar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6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1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C:\cygwin\home\droh\class\213-f02\class11.ppt</Template>
  <TotalTime>8068</TotalTime>
  <Pages>20</Pages>
  <Words>4440</Words>
  <Application>Microsoft Office PowerPoint</Application>
  <PresentationFormat>Widescreen</PresentationFormat>
  <Paragraphs>1148</Paragraphs>
  <Slides>51</Slides>
  <Notes>35</Notes>
  <HiddenSlides>9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2" baseType="lpstr">
      <vt:lpstr>Arial</vt:lpstr>
      <vt:lpstr>Calibri</vt:lpstr>
      <vt:lpstr>Century Gothic</vt:lpstr>
      <vt:lpstr>Comic Sans MS</vt:lpstr>
      <vt:lpstr>Courier New</vt:lpstr>
      <vt:lpstr>Helvetica</vt:lpstr>
      <vt:lpstr>Menlo-Regular</vt:lpstr>
      <vt:lpstr>Times New Roman</vt:lpstr>
      <vt:lpstr>Wingdings</vt:lpstr>
      <vt:lpstr>Wingdings 2</vt:lpstr>
      <vt:lpstr>class11</vt:lpstr>
      <vt:lpstr>Cache Memories</vt:lpstr>
      <vt:lpstr>Locality</vt:lpstr>
      <vt:lpstr>Locality Example</vt:lpstr>
      <vt:lpstr>Qualitative Estimates of Locality</vt:lpstr>
      <vt:lpstr>Locality Example</vt:lpstr>
      <vt:lpstr>Locality Example</vt:lpstr>
      <vt:lpstr>Memory Hierarchies</vt:lpstr>
      <vt:lpstr>An Example Memory Hierarchy</vt:lpstr>
      <vt:lpstr>Caches</vt:lpstr>
      <vt:lpstr>Cache Memories</vt:lpstr>
      <vt:lpstr>Typical Speeds</vt:lpstr>
      <vt:lpstr>General Cache Concepts</vt:lpstr>
      <vt:lpstr>General Cache Concepts: Hit</vt:lpstr>
      <vt:lpstr>General Cache Concepts: Miss</vt:lpstr>
      <vt:lpstr>General Caching Concepts:  Types of Cache Misses</vt:lpstr>
      <vt:lpstr>General Cache Organization (S, E, B)</vt:lpstr>
      <vt:lpstr>Cache Read</vt:lpstr>
      <vt:lpstr>Example: Direct Mapped Cache (E = 1)</vt:lpstr>
      <vt:lpstr>Example: Direct Mapped Cache (E = 1)</vt:lpstr>
      <vt:lpstr>Example: Direct Mapped Cache (E = 1)</vt:lpstr>
      <vt:lpstr>Direct-Mapped Cache Simulation</vt:lpstr>
      <vt:lpstr>E-way Set-Associative Cache (Here: E = 2)</vt:lpstr>
      <vt:lpstr>E-way Set-Associative Cache (Here: E = 2)</vt:lpstr>
      <vt:lpstr>E-way Set-Associative Cache (Here: E = 2)</vt:lpstr>
      <vt:lpstr>2-Way Set-Associative Cache Simulation</vt:lpstr>
      <vt:lpstr>What About Writes?</vt:lpstr>
      <vt:lpstr>Intel Core i7 Cache Hierarchy</vt:lpstr>
      <vt:lpstr>Cache Performance Metrics</vt:lpstr>
      <vt:lpstr>Let’s Think About Those Numbers</vt:lpstr>
      <vt:lpstr>Writing Cache-Friendly Code</vt:lpstr>
      <vt:lpstr>The Memory Mountain</vt:lpstr>
      <vt:lpstr>Memory Mountain Test Function</vt:lpstr>
      <vt:lpstr>The Memory Mountain</vt:lpstr>
      <vt:lpstr>Matrix-Multiplication Example</vt:lpstr>
      <vt:lpstr>Miss-Rate Analysis for Matrix Multiply</vt:lpstr>
      <vt:lpstr>Layout of C Arrays in Memory (review)</vt:lpstr>
      <vt:lpstr>Matrix Multiplication (ijk)</vt:lpstr>
      <vt:lpstr>Matrix Multiplication (jik)</vt:lpstr>
      <vt:lpstr>Matrix Multiplication (kij)</vt:lpstr>
      <vt:lpstr>Matrix Multiplication (ikj)</vt:lpstr>
      <vt:lpstr>Matrix Multiplication (jki)</vt:lpstr>
      <vt:lpstr>Matrix Multiplication (kji)</vt:lpstr>
      <vt:lpstr>Summary of Matrix Multiplication</vt:lpstr>
      <vt:lpstr>Better Matrix Multiplication</vt:lpstr>
      <vt:lpstr>Cache Miss Analysis</vt:lpstr>
      <vt:lpstr>Cache Miss Analysis</vt:lpstr>
      <vt:lpstr>Blocked Matrix Multiplication</vt:lpstr>
      <vt:lpstr>Cache Miss Analysis</vt:lpstr>
      <vt:lpstr>Cache Miss Analysis</vt:lpstr>
      <vt:lpstr>Blocking Summary</vt:lpstr>
      <vt:lpstr>Cache Summary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Cache Memories</dc:title>
  <dc:subject/>
  <dc:creator>Randal E. Bryant and David R. O'Hallaron</dc:creator>
  <cp:keywords/>
  <dc:description/>
  <cp:lastModifiedBy>Kuenning</cp:lastModifiedBy>
  <cp:revision>349</cp:revision>
  <cp:lastPrinted>2020-04-06T04:56:09Z</cp:lastPrinted>
  <dcterms:created xsi:type="dcterms:W3CDTF">1998-08-11T09:18:51Z</dcterms:created>
  <dcterms:modified xsi:type="dcterms:W3CDTF">2020-06-22T23:44:24Z</dcterms:modified>
</cp:coreProperties>
</file>