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57"/>
  </p:notesMasterIdLst>
  <p:handoutMasterIdLst>
    <p:handoutMasterId r:id="rId58"/>
  </p:handoutMasterIdLst>
  <p:sldIdLst>
    <p:sldId id="337" r:id="rId2"/>
    <p:sldId id="345" r:id="rId3"/>
    <p:sldId id="375" r:id="rId4"/>
    <p:sldId id="338" r:id="rId5"/>
    <p:sldId id="339" r:id="rId6"/>
    <p:sldId id="341" r:id="rId7"/>
    <p:sldId id="343" r:id="rId8"/>
    <p:sldId id="256" r:id="rId9"/>
    <p:sldId id="348" r:id="rId10"/>
    <p:sldId id="349" r:id="rId11"/>
    <p:sldId id="350" r:id="rId12"/>
    <p:sldId id="351" r:id="rId13"/>
    <p:sldId id="352" r:id="rId14"/>
    <p:sldId id="353" r:id="rId15"/>
    <p:sldId id="354" r:id="rId16"/>
    <p:sldId id="355" r:id="rId17"/>
    <p:sldId id="356" r:id="rId18"/>
    <p:sldId id="357" r:id="rId19"/>
    <p:sldId id="311" r:id="rId20"/>
    <p:sldId id="291" r:id="rId21"/>
    <p:sldId id="292" r:id="rId22"/>
    <p:sldId id="293" r:id="rId23"/>
    <p:sldId id="334" r:id="rId24"/>
    <p:sldId id="346" r:id="rId25"/>
    <p:sldId id="335" r:id="rId26"/>
    <p:sldId id="358" r:id="rId27"/>
    <p:sldId id="359" r:id="rId28"/>
    <p:sldId id="360" r:id="rId29"/>
    <p:sldId id="294" r:id="rId30"/>
    <p:sldId id="361" r:id="rId31"/>
    <p:sldId id="362" r:id="rId32"/>
    <p:sldId id="265" r:id="rId33"/>
    <p:sldId id="266" r:id="rId34"/>
    <p:sldId id="336" r:id="rId35"/>
    <p:sldId id="363" r:id="rId36"/>
    <p:sldId id="283" r:id="rId37"/>
    <p:sldId id="297" r:id="rId38"/>
    <p:sldId id="309" r:id="rId39"/>
    <p:sldId id="312" r:id="rId40"/>
    <p:sldId id="317" r:id="rId41"/>
    <p:sldId id="320" r:id="rId42"/>
    <p:sldId id="328" r:id="rId43"/>
    <p:sldId id="347" r:id="rId44"/>
    <p:sldId id="332" r:id="rId45"/>
    <p:sldId id="333" r:id="rId46"/>
    <p:sldId id="364" r:id="rId47"/>
    <p:sldId id="365" r:id="rId48"/>
    <p:sldId id="366" r:id="rId49"/>
    <p:sldId id="367" r:id="rId50"/>
    <p:sldId id="368" r:id="rId51"/>
    <p:sldId id="369" r:id="rId52"/>
    <p:sldId id="370" r:id="rId53"/>
    <p:sldId id="372" r:id="rId54"/>
    <p:sldId id="373" r:id="rId55"/>
    <p:sldId id="374" r:id="rId56"/>
  </p:sldIdLst>
  <p:sldSz cx="12192000" cy="6858000"/>
  <p:notesSz cx="6985000" cy="9271000"/>
  <p:custShowLst>
    <p:custShow name="For handouts" id="0">
      <p:sldLst>
        <p:sld r:id="rId2"/>
        <p:sld r:id="rId3"/>
        <p:sld r:id="rId4"/>
        <p:sld r:id="rId5"/>
        <p:sld r:id="rId6"/>
        <p:sld r:id="rId7"/>
        <p:sld r:id="rId8"/>
        <p:sld r:id="rId9"/>
        <p:sld r:id="rId10"/>
        <p:sld r:id="rId11"/>
        <p:sld r:id="rId12"/>
        <p:sld r:id="rId13"/>
        <p:sld r:id="rId14"/>
        <p:sld r:id="rId15"/>
        <p:sld r:id="rId16"/>
        <p:sld r:id="rId17"/>
        <p:sld r:id="rId19"/>
        <p:sld r:id="rId20"/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</p:sldLst>
    </p:custShow>
    <p:custShow name="For screen" id="1">
      <p:sldLst>
        <p:sld r:id="rId2"/>
        <p:sld r:id="rId3"/>
        <p:sld r:id="rId4"/>
        <p:sld r:id="rId5"/>
        <p:sld r:id="rId6"/>
        <p:sld r:id="rId7"/>
        <p:sld r:id="rId8"/>
        <p:sld r:id="rId9"/>
        <p:sld r:id="rId10"/>
        <p:sld r:id="rId11"/>
        <p:sld r:id="rId12"/>
        <p:sld r:id="rId13"/>
        <p:sld r:id="rId14"/>
        <p:sld r:id="rId15"/>
        <p:sld r:id="rId16"/>
        <p:sld r:id="rId18"/>
        <p:sld r:id="rId19"/>
        <p:sld r:id="rId20"/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</p:sldLst>
    </p:custShow>
  </p:custShowLst>
  <p:defaultTextStyle>
    <a:defPPr>
      <a:defRPr lang="en-US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6" userDrawn="1">
          <p15:clr>
            <a:srgbClr val="A4A3A4"/>
          </p15:clr>
        </p15:guide>
        <p15:guide id="2" pos="742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0" userDrawn="1">
          <p15:clr>
            <a:srgbClr val="A4A3A4"/>
          </p15:clr>
        </p15:guide>
        <p15:guide id="2" pos="220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custShow id="1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66FF"/>
    <a:srgbClr val="CCFF33"/>
    <a:srgbClr val="00CCFF"/>
    <a:srgbClr val="FF00FF"/>
    <a:srgbClr val="CC0000"/>
    <a:srgbClr val="FFFF99"/>
    <a:srgbClr val="9403B9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99" autoAdjust="0"/>
    <p:restoredTop sz="94704" autoAdjust="0"/>
  </p:normalViewPr>
  <p:slideViewPr>
    <p:cSldViewPr>
      <p:cViewPr varScale="1">
        <p:scale>
          <a:sx n="68" d="100"/>
          <a:sy n="68" d="100"/>
        </p:scale>
        <p:origin x="492" y="78"/>
      </p:cViewPr>
      <p:guideLst>
        <p:guide orient="horz" pos="96"/>
        <p:guide pos="7424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1584" y="-104"/>
      </p:cViewPr>
      <p:guideLst>
        <p:guide orient="horz" pos="2920"/>
        <p:guide pos="22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3111247" y="8832735"/>
            <a:ext cx="763703" cy="2554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6852" tIns="44215" rIns="86852" bIns="44215">
            <a:spAutoFit/>
          </a:bodyPr>
          <a:lstStyle>
            <a:lvl1pPr defTabSz="858838"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 defTabSz="858838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 defTabSz="858838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 defTabSz="858838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 defTabSz="858838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defTabSz="85883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defTabSz="85883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defTabSz="85883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defTabSz="85883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altLang="en-US" sz="1200" b="0"/>
              <a:t>Page </a:t>
            </a:r>
            <a:fld id="{89FB0ECC-2D08-4768-B29D-83155EA6E48C}" type="slidenum">
              <a:rPr lang="en-US" altLang="en-US" sz="1200" b="0"/>
              <a:pPr>
                <a:defRPr/>
              </a:pPr>
              <a:t>‹#›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38418855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733" y="4405833"/>
            <a:ext cx="5121536" cy="41677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11" tIns="44215" rIns="90011" bIns="442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Body Text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3089009" y="8832735"/>
            <a:ext cx="806984" cy="2554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6852" tIns="44215" rIns="86852" bIns="44215">
            <a:spAutoFit/>
          </a:bodyPr>
          <a:lstStyle>
            <a:lvl1pPr defTabSz="858838"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 defTabSz="858838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 defTabSz="858838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 defTabSz="858838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 defTabSz="858838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defTabSz="85883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defTabSz="85883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defTabSz="85883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defTabSz="85883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altLang="en-US" sz="1200" b="0">
                <a:latin typeface="Century Gothic" pitchFamily="34" charset="0"/>
              </a:rPr>
              <a:t>Page </a:t>
            </a:r>
            <a:fld id="{A2E3458A-A342-4C53-AC6F-02379E6CD5DE}" type="slidenum">
              <a:rPr lang="en-US" altLang="en-US" sz="1200" b="0" smtClean="0">
                <a:latin typeface="Century Gothic" pitchFamily="34" charset="0"/>
              </a:rPr>
              <a:pPr>
                <a:defRPr/>
              </a:pPr>
              <a:t>‹#›</a:t>
            </a:fld>
            <a:endParaRPr lang="en-US" altLang="en-US" sz="1200" b="0">
              <a:latin typeface="Century Gothic" pitchFamily="34" charset="0"/>
            </a:endParaRPr>
          </a:p>
        </p:txBody>
      </p:sp>
      <p:sp>
        <p:nvSpPr>
          <p:cNvPr id="593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17513" y="703263"/>
            <a:ext cx="6154737" cy="3462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24719399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22275" y="706438"/>
            <a:ext cx="6146800" cy="3459162"/>
          </a:xfrm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733" y="4403726"/>
            <a:ext cx="5121536" cy="4167736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7513" y="703263"/>
            <a:ext cx="6154737" cy="34623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2552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7513" y="703263"/>
            <a:ext cx="6154737" cy="34623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7481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7513" y="703263"/>
            <a:ext cx="6154737" cy="34623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7540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7513" y="703263"/>
            <a:ext cx="6154737" cy="34623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slide has an animation to bring up the answers one at a time.</a:t>
            </a:r>
          </a:p>
        </p:txBody>
      </p:sp>
    </p:spTree>
    <p:extLst>
      <p:ext uri="{BB962C8B-B14F-4D97-AF65-F5344CB8AC3E}">
        <p14:creationId xmlns:p14="http://schemas.microsoft.com/office/powerpoint/2010/main" val="31825819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7513" y="703263"/>
            <a:ext cx="6154737" cy="34623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96007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7513" y="703263"/>
            <a:ext cx="6154737" cy="34623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08610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7513" y="703263"/>
            <a:ext cx="6154737" cy="34623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59364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7513" y="703263"/>
            <a:ext cx="6154737" cy="34623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slide has an animation to bring up the “oopsies” balloon.</a:t>
            </a:r>
          </a:p>
        </p:txBody>
      </p:sp>
    </p:spTree>
    <p:extLst>
      <p:ext uri="{BB962C8B-B14F-4D97-AF65-F5344CB8AC3E}">
        <p14:creationId xmlns:p14="http://schemas.microsoft.com/office/powerpoint/2010/main" val="314783629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7513" y="703263"/>
            <a:ext cx="6154737" cy="34623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29024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7513" y="703263"/>
            <a:ext cx="6154737" cy="34623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slide has an animation that highlights the three true instances in light blue.  Don’t explain them now.</a:t>
            </a:r>
          </a:p>
        </p:txBody>
      </p:sp>
    </p:spTree>
    <p:extLst>
      <p:ext uri="{BB962C8B-B14F-4D97-AF65-F5344CB8AC3E}">
        <p14:creationId xmlns:p14="http://schemas.microsoft.com/office/powerpoint/2010/main" val="27749440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7513" y="703263"/>
            <a:ext cx="6154737" cy="34623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15623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7513" y="703263"/>
            <a:ext cx="6154737" cy="34623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35861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7513" y="703263"/>
            <a:ext cx="6154737" cy="34623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0551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7513" y="703263"/>
            <a:ext cx="6154737" cy="34623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First day ended here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715002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7513" y="703263"/>
            <a:ext cx="6154737" cy="34623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62030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7513" y="703263"/>
            <a:ext cx="6154737" cy="34623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Fall ‘19 stopped here on day 1.</a:t>
            </a:r>
          </a:p>
        </p:txBody>
      </p:sp>
    </p:spTree>
    <p:extLst>
      <p:ext uri="{BB962C8B-B14F-4D97-AF65-F5344CB8AC3E}">
        <p14:creationId xmlns:p14="http://schemas.microsoft.com/office/powerpoint/2010/main" val="359082177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7513" y="703263"/>
            <a:ext cx="6154737" cy="34623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81546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5925" y="701675"/>
            <a:ext cx="6156325" cy="3463925"/>
          </a:xfrm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0536" y="4405833"/>
            <a:ext cx="5123928" cy="416984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5925" y="701675"/>
            <a:ext cx="6156325" cy="3463925"/>
          </a:xfrm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0536" y="4405833"/>
            <a:ext cx="5123928" cy="416984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5925" y="701675"/>
            <a:ext cx="6156325" cy="3463925"/>
          </a:xfrm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0536" y="4405833"/>
            <a:ext cx="5123928" cy="416984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7513" y="703263"/>
            <a:ext cx="6154737" cy="34623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0452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7513" y="703263"/>
            <a:ext cx="6154737" cy="34623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49556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5925" y="701675"/>
            <a:ext cx="6156325" cy="3463925"/>
          </a:xfrm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0536" y="4405833"/>
            <a:ext cx="5123928" cy="416984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5925" y="701675"/>
            <a:ext cx="6156325" cy="3463925"/>
          </a:xfrm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0536" y="4405833"/>
            <a:ext cx="5123928" cy="416984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7513" y="703263"/>
            <a:ext cx="6154737" cy="34623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07777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7513" y="703263"/>
            <a:ext cx="6154737" cy="34623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18667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7513" y="703263"/>
            <a:ext cx="6154737" cy="34623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slide has animations that bring up the answers one by one.  The handout doesn’t have the answers.</a:t>
            </a:r>
          </a:p>
        </p:txBody>
      </p:sp>
    </p:spTree>
    <p:extLst>
      <p:ext uri="{BB962C8B-B14F-4D97-AF65-F5344CB8AC3E}">
        <p14:creationId xmlns:p14="http://schemas.microsoft.com/office/powerpoint/2010/main" val="257647323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17513" y="703263"/>
            <a:ext cx="6154737" cy="3462337"/>
          </a:xfrm>
          <a:ln/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  <p:sp>
        <p:nvSpPr>
          <p:cNvPr id="67588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956572" y="8805344"/>
            <a:ext cx="3027232" cy="463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fld id="{0072153B-19DF-4DD7-B8C6-0F30C2619A82}" type="slidenum">
              <a:rPr lang="en-US" altLang="en-US"/>
              <a:pPr/>
              <a:t>35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7513" y="703263"/>
            <a:ext cx="6154737" cy="34623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67075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7513" y="703263"/>
            <a:ext cx="6154737" cy="34623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827374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7513" y="703263"/>
            <a:ext cx="6154737" cy="34623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217134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7513" y="703263"/>
            <a:ext cx="6154737" cy="34623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9396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7513" y="703263"/>
            <a:ext cx="6154737" cy="34623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626274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7513" y="703263"/>
            <a:ext cx="6154737" cy="34623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349278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7513" y="703263"/>
            <a:ext cx="6154737" cy="34623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478601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17513" y="703263"/>
            <a:ext cx="6154737" cy="3462337"/>
          </a:xfrm>
          <a:ln/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dirty="0"/>
              <a:t>Fall ‘19 finished Day 2 here</a:t>
            </a:r>
          </a:p>
          <a:p>
            <a:r>
              <a:rPr lang="en-US" altLang="en-US" dirty="0"/>
              <a:t>Different hardware algorithms are needed for  signed and unsigned.</a:t>
            </a: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17513" y="703263"/>
            <a:ext cx="6154737" cy="3462337"/>
          </a:xfrm>
          <a:ln/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dirty="0"/>
              <a:t>(Slightly) different hardware algorithms are needed to get full-width products for  signed and unsigned.  But the same hardware can calculate truncated products.</a:t>
            </a:r>
          </a:p>
          <a:p>
            <a:endParaRPr lang="en-US" altLang="en-US" dirty="0"/>
          </a:p>
          <a:p>
            <a:r>
              <a:rPr lang="en-US" altLang="en-US" dirty="0" err="1"/>
              <a:t>Tmin</a:t>
            </a:r>
            <a:r>
              <a:rPr lang="en-US" altLang="en-US" dirty="0"/>
              <a:t>*</a:t>
            </a:r>
            <a:r>
              <a:rPr lang="en-US" altLang="en-US" dirty="0" err="1"/>
              <a:t>Tmin</a:t>
            </a:r>
            <a:r>
              <a:rPr lang="en-US" altLang="en-US" dirty="0"/>
              <a:t> produces a product that needs 2w-1 bits (2w-1 bits can only represent 2**(2w-2)-1).  You also need a bit for the sign, so 2w total.</a:t>
            </a: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7513" y="703263"/>
            <a:ext cx="6154737" cy="34623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110008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7513" y="703263"/>
            <a:ext cx="6154737" cy="34623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968150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17513" y="703263"/>
            <a:ext cx="6154737" cy="3462337"/>
          </a:xfrm>
          <a:ln/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/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956572" y="8805344"/>
            <a:ext cx="3027232" cy="463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fld id="{8B42DA0F-0821-479D-9AD2-724BCEF82F22}" type="slidenum">
              <a:rPr lang="en-US" altLang="en-US"/>
              <a:pPr/>
              <a:t>46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5925" y="701675"/>
            <a:ext cx="6156325" cy="3463925"/>
          </a:xfrm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0536" y="4405833"/>
            <a:ext cx="5123928" cy="416984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/>
              <a:t>The first loop creates suffix sums: a[0] = sum(A), a[1] = sum(A[1:]), etc.</a:t>
            </a:r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5925" y="701675"/>
            <a:ext cx="6156325" cy="3463925"/>
          </a:xfrm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0536" y="4405833"/>
            <a:ext cx="5123928" cy="416984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5925" y="701675"/>
            <a:ext cx="6156325" cy="3463925"/>
          </a:xfrm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0536" y="4405833"/>
            <a:ext cx="5123928" cy="416984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/>
              <a:t>Second day ended here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7513" y="703263"/>
            <a:ext cx="6154737" cy="34623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575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7513" y="703263"/>
            <a:ext cx="6154737" cy="34623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254420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7513" y="703263"/>
            <a:ext cx="6154737" cy="34623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213475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7513" y="703263"/>
            <a:ext cx="6154737" cy="34623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814575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7513" y="703263"/>
            <a:ext cx="6154737" cy="34623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574798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7513" y="703263"/>
            <a:ext cx="6154737" cy="34623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110696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7513" y="703263"/>
            <a:ext cx="6154737" cy="34623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5714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7513" y="703263"/>
            <a:ext cx="6154737" cy="34623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0702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7513" y="703263"/>
            <a:ext cx="6154737" cy="34623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1368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7513" y="703263"/>
            <a:ext cx="6154737" cy="34623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3464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7513" y="703263"/>
            <a:ext cx="6154737" cy="3462337"/>
          </a:xfrm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2501900"/>
            <a:ext cx="85344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365125"/>
            <a:ext cx="10363200" cy="114300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2066" tIns="46033" rIns="92066" bIns="46033"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01529188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57535886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95267" y="228600"/>
            <a:ext cx="2768600" cy="62166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7351" y="228600"/>
            <a:ext cx="8104716" cy="62166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83938561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68438228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465906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7351" y="1220788"/>
            <a:ext cx="5435600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26151" y="1220788"/>
            <a:ext cx="5437716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94410312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820798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84894170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8249503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58434008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33310449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7351" y="1220788"/>
            <a:ext cx="11076516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08000" y="228600"/>
            <a:ext cx="9956800" cy="74295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69696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90022" y="6399772"/>
            <a:ext cx="608490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sz="1400" b="0">
                <a:solidFill>
                  <a:schemeClr val="hlink"/>
                </a:solidFill>
              </a:rPr>
              <a:t>– </a:t>
            </a:r>
            <a:fld id="{20B816DE-0961-484D-9BC8-55E1A06F0421}" type="slidenum">
              <a:rPr lang="en-US" sz="1400" b="0" smtClean="0">
                <a:solidFill>
                  <a:schemeClr val="hlink"/>
                </a:solidFill>
              </a:rPr>
              <a:pPr>
                <a:defRPr/>
              </a:pPr>
              <a:t>‹#›</a:t>
            </a:fld>
            <a:r>
              <a:rPr lang="en-US" sz="1400" b="0">
                <a:solidFill>
                  <a:schemeClr val="hlink"/>
                </a:solidFill>
              </a:rPr>
              <a:t> –</a:t>
            </a:r>
            <a:endParaRPr lang="en-US" sz="1400" b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1120757" y="6390247"/>
            <a:ext cx="690243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altLang="en-US" sz="1400" b="0" dirty="0">
                <a:solidFill>
                  <a:schemeClr val="hlink"/>
                </a:solidFill>
              </a:rPr>
              <a:t>CS 105</a:t>
            </a: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9602" y="76200"/>
            <a:ext cx="765810" cy="9827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ransition spd="med"/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5pPr>
      <a:lvl6pPr marL="4572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6pPr>
      <a:lvl7pPr marL="9144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7pPr>
      <a:lvl8pPr marL="13716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8pPr>
      <a:lvl9pPr marL="18288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9pPr>
    </p:titleStyle>
    <p:bodyStyle>
      <a:lvl1pPr marL="385763" indent="-385763" algn="l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4538" indent="-246063" algn="l" rtl="0" eaLnBrk="0" fontAlgn="base" hangingPunct="0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6175" indent="-238125" algn="l" rtl="0" eaLnBrk="0" fontAlgn="base" hangingPunct="0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</a:defRPr>
      </a:lvl4pPr>
      <a:lvl5pPr marL="24511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9083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33655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8227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42799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s.hmc.edu/~geoff/cs105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20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4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5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6.bin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7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8.bin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276600" y="1752600"/>
            <a:ext cx="5562600" cy="1060450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r>
              <a:rPr lang="en-US" altLang="en-US"/>
              <a:t> Computer Systems</a:t>
            </a:r>
            <a:br>
              <a:rPr lang="en-US" altLang="en-US"/>
            </a:br>
            <a:r>
              <a:rPr lang="en-US" altLang="en-US"/>
              <a:t>Introduction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67128" y="4381503"/>
            <a:ext cx="5521325" cy="1870075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dirty="0"/>
              <a:t>Topics:</a:t>
            </a:r>
          </a:p>
          <a:p>
            <a:pPr lvl="1" eaLnBrk="1" hangingPunct="1">
              <a:defRPr/>
            </a:pPr>
            <a:r>
              <a:rPr lang="en-US"/>
              <a:t>Class Introduction</a:t>
            </a:r>
            <a:endParaRPr lang="en-US" dirty="0"/>
          </a:p>
          <a:p>
            <a:pPr lvl="1" eaLnBrk="1" hangingPunct="1">
              <a:defRPr/>
            </a:pPr>
            <a:r>
              <a:rPr lang="en-US" dirty="0"/>
              <a:t>Data Representation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828800" y="533400"/>
            <a:ext cx="8458200" cy="86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3500" tIns="25400" rIns="63500" bIns="2540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95000"/>
              </a:lnSpc>
            </a:pPr>
            <a:r>
              <a:rPr lang="en-US" altLang="en-US" sz="2800">
                <a:solidFill>
                  <a:schemeClr val="tx2"/>
                </a:solidFill>
                <a:latin typeface="Arial" pitchFamily="34" charset="0"/>
              </a:rPr>
              <a:t>CS  105</a:t>
            </a:r>
          </a:p>
          <a:p>
            <a:pPr>
              <a:lnSpc>
                <a:spcPct val="95000"/>
              </a:lnSpc>
            </a:pPr>
            <a:r>
              <a:rPr lang="en-US" altLang="en-US" sz="2800" i="1">
                <a:solidFill>
                  <a:schemeClr val="tx2"/>
                </a:solidFill>
                <a:latin typeface="Arial" pitchFamily="34" charset="0"/>
              </a:rPr>
              <a:t>“Tour of the Black Holes of Computing!”</a:t>
            </a:r>
            <a:endParaRPr lang="en-US" altLang="en-US" sz="2800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3077" name="Rectangle 6"/>
          <p:cNvSpPr>
            <a:spLocks noChangeArrowheads="1"/>
          </p:cNvSpPr>
          <p:nvPr/>
        </p:nvSpPr>
        <p:spPr bwMode="auto">
          <a:xfrm>
            <a:off x="4114800" y="3200403"/>
            <a:ext cx="3925888" cy="7530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3500" tIns="25400" rIns="63500" bIns="2540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95000"/>
              </a:lnSpc>
            </a:pPr>
            <a:r>
              <a:rPr lang="en-US" altLang="en-US" sz="2400" dirty="0">
                <a:solidFill>
                  <a:schemeClr val="tx2"/>
                </a:solidFill>
                <a:latin typeface="Arial" pitchFamily="34" charset="0"/>
              </a:rPr>
              <a:t>Geoff Kuenning</a:t>
            </a:r>
          </a:p>
          <a:p>
            <a:pPr>
              <a:lnSpc>
                <a:spcPct val="95000"/>
              </a:lnSpc>
            </a:pPr>
            <a:r>
              <a:rPr lang="en-US" altLang="en-US" sz="2400" dirty="0">
                <a:solidFill>
                  <a:schemeClr val="tx2"/>
                </a:solidFill>
                <a:latin typeface="Arial" pitchFamily="34" charset="0"/>
              </a:rPr>
              <a:t>Fall 2020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 altLang="en-US"/>
              <a:t>Encoding Byte Values</a:t>
            </a:r>
          </a:p>
        </p:txBody>
      </p:sp>
      <p:sp>
        <p:nvSpPr>
          <p:cNvPr id="43013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Byte = 8 bits</a:t>
            </a:r>
          </a:p>
          <a:p>
            <a:pPr marL="552450" lvl="1" eaLnBrk="1" hangingPunct="1">
              <a:defRPr/>
            </a:pPr>
            <a:r>
              <a:rPr lang="en-US" dirty="0"/>
              <a:t>Binary 00000000</a:t>
            </a:r>
            <a:r>
              <a:rPr lang="en-US" baseline="-6000" dirty="0"/>
              <a:t>2</a:t>
            </a:r>
            <a:r>
              <a:rPr lang="en-US" dirty="0"/>
              <a:t> to 11111111</a:t>
            </a:r>
            <a:r>
              <a:rPr lang="en-US" baseline="-6000" dirty="0"/>
              <a:t>2</a:t>
            </a:r>
            <a:endParaRPr lang="en-US" dirty="0"/>
          </a:p>
          <a:p>
            <a:pPr marL="552450" lvl="1" eaLnBrk="1" hangingPunct="1">
              <a:defRPr/>
            </a:pPr>
            <a:r>
              <a:rPr lang="en-US" dirty="0"/>
              <a:t>Decimal: 0</a:t>
            </a:r>
            <a:r>
              <a:rPr lang="en-US" baseline="-6000" dirty="0"/>
              <a:t>10</a:t>
            </a:r>
            <a:r>
              <a:rPr lang="en-US" dirty="0"/>
              <a:t> to 255</a:t>
            </a:r>
            <a:r>
              <a:rPr lang="en-US" baseline="-6000" dirty="0"/>
              <a:t>10</a:t>
            </a:r>
            <a:endParaRPr lang="en-US" dirty="0"/>
          </a:p>
          <a:p>
            <a:pPr marL="552450" lvl="1" eaLnBrk="1" hangingPunct="1">
              <a:defRPr/>
            </a:pPr>
            <a:r>
              <a:rPr lang="en-US" dirty="0"/>
              <a:t>Hexadecimal 00</a:t>
            </a:r>
            <a:r>
              <a:rPr lang="en-US" baseline="-6000" dirty="0"/>
              <a:t>16</a:t>
            </a:r>
            <a:r>
              <a:rPr lang="en-US" dirty="0"/>
              <a:t> to FF</a:t>
            </a:r>
            <a:r>
              <a:rPr lang="en-US" baseline="-6000" dirty="0"/>
              <a:t>16</a:t>
            </a:r>
            <a:endParaRPr lang="en-US" dirty="0"/>
          </a:p>
          <a:p>
            <a:pPr marL="838200" lvl="2" eaLnBrk="1" hangingPunct="1">
              <a:defRPr/>
            </a:pPr>
            <a:r>
              <a:rPr lang="en-US" dirty="0"/>
              <a:t>Base 16 number representation</a:t>
            </a:r>
          </a:p>
          <a:p>
            <a:pPr marL="838200" lvl="2" eaLnBrk="1" hangingPunct="1">
              <a:defRPr/>
            </a:pPr>
            <a:r>
              <a:rPr lang="en-US" dirty="0"/>
              <a:t>Use characters ‘0’ to ‘9’ and ‘A’ to ‘F’</a:t>
            </a:r>
          </a:p>
          <a:p>
            <a:pPr marL="838200" lvl="2" eaLnBrk="1" hangingPunct="1">
              <a:defRPr/>
            </a:pPr>
            <a:r>
              <a:rPr lang="en-US" dirty="0"/>
              <a:t>Write FA1D37B</a:t>
            </a:r>
            <a:r>
              <a:rPr lang="en-US" baseline="-6000" dirty="0"/>
              <a:t>16</a:t>
            </a:r>
            <a:r>
              <a:rPr lang="en-US" dirty="0"/>
              <a:t> in C as</a:t>
            </a:r>
          </a:p>
          <a:p>
            <a:pPr marL="1295400" lvl="3">
              <a:defRPr/>
            </a:pPr>
            <a:r>
              <a:rPr lang="en-US" dirty="0"/>
              <a:t>0xFA1D37B</a:t>
            </a:r>
          </a:p>
          <a:p>
            <a:pPr marL="1295400" lvl="3">
              <a:defRPr/>
            </a:pPr>
            <a:r>
              <a:rPr lang="en-US" dirty="0"/>
              <a:t>0xfa1d37b </a:t>
            </a:r>
          </a:p>
          <a:p>
            <a:pPr marL="1181100" lvl="3" eaLnBrk="1" hangingPunct="1">
              <a:buNone/>
              <a:defRPr/>
            </a:pPr>
            <a:endParaRPr lang="en-US" dirty="0"/>
          </a:p>
        </p:txBody>
      </p:sp>
      <p:grpSp>
        <p:nvGrpSpPr>
          <p:cNvPr id="11268" name="Group 5"/>
          <p:cNvGrpSpPr>
            <a:grpSpLocks/>
          </p:cNvGrpSpPr>
          <p:nvPr/>
        </p:nvGrpSpPr>
        <p:grpSpPr bwMode="auto">
          <a:xfrm>
            <a:off x="8077203" y="1401867"/>
            <a:ext cx="1827213" cy="4297261"/>
            <a:chOff x="0" y="186"/>
            <a:chExt cx="1151" cy="2706"/>
          </a:xfrm>
        </p:grpSpPr>
        <p:grpSp>
          <p:nvGrpSpPr>
            <p:cNvPr id="11269" name="Group 6"/>
            <p:cNvGrpSpPr>
              <a:grpSpLocks/>
            </p:cNvGrpSpPr>
            <p:nvPr/>
          </p:nvGrpSpPr>
          <p:grpSpPr bwMode="auto">
            <a:xfrm>
              <a:off x="0" y="506"/>
              <a:ext cx="1104" cy="2386"/>
              <a:chOff x="0" y="-1"/>
              <a:chExt cx="1104" cy="2386"/>
            </a:xfrm>
          </p:grpSpPr>
          <p:grpSp>
            <p:nvGrpSpPr>
              <p:cNvPr id="11273" name="Group 7"/>
              <p:cNvGrpSpPr>
                <a:grpSpLocks/>
              </p:cNvGrpSpPr>
              <p:nvPr/>
            </p:nvGrpSpPr>
            <p:grpSpPr bwMode="auto">
              <a:xfrm>
                <a:off x="0" y="-1"/>
                <a:ext cx="288" cy="226"/>
                <a:chOff x="0" y="-1"/>
                <a:chExt cx="288" cy="226"/>
              </a:xfrm>
            </p:grpSpPr>
            <p:sp>
              <p:nvSpPr>
                <p:cNvPr id="11415" name="Rectangle 8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416" name="Rectangle 9"/>
                <p:cNvSpPr>
                  <a:spLocks/>
                </p:cNvSpPr>
                <p:nvPr/>
              </p:nvSpPr>
              <p:spPr bwMode="auto">
                <a:xfrm>
                  <a:off x="55" y="-1"/>
                  <a:ext cx="177" cy="2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0</a:t>
                  </a:r>
                </a:p>
              </p:txBody>
            </p:sp>
          </p:grpSp>
          <p:grpSp>
            <p:nvGrpSpPr>
              <p:cNvPr id="11274" name="Group 10"/>
              <p:cNvGrpSpPr>
                <a:grpSpLocks/>
              </p:cNvGrpSpPr>
              <p:nvPr/>
            </p:nvGrpSpPr>
            <p:grpSpPr bwMode="auto">
              <a:xfrm>
                <a:off x="288" y="-1"/>
                <a:ext cx="288" cy="226"/>
                <a:chOff x="0" y="-1"/>
                <a:chExt cx="288" cy="226"/>
              </a:xfrm>
            </p:grpSpPr>
            <p:sp>
              <p:nvSpPr>
                <p:cNvPr id="11413" name="Rectangle 11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414" name="Rectangle 12"/>
                <p:cNvSpPr>
                  <a:spLocks/>
                </p:cNvSpPr>
                <p:nvPr/>
              </p:nvSpPr>
              <p:spPr bwMode="auto">
                <a:xfrm>
                  <a:off x="55" y="-1"/>
                  <a:ext cx="177" cy="2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0</a:t>
                  </a:r>
                </a:p>
              </p:txBody>
            </p:sp>
          </p:grpSp>
          <p:grpSp>
            <p:nvGrpSpPr>
              <p:cNvPr id="11275" name="Group 13"/>
              <p:cNvGrpSpPr>
                <a:grpSpLocks/>
              </p:cNvGrpSpPr>
              <p:nvPr/>
            </p:nvGrpSpPr>
            <p:grpSpPr bwMode="auto">
              <a:xfrm>
                <a:off x="576" y="0"/>
                <a:ext cx="528" cy="224"/>
                <a:chOff x="0" y="0"/>
                <a:chExt cx="528" cy="224"/>
              </a:xfrm>
            </p:grpSpPr>
            <p:sp>
              <p:nvSpPr>
                <p:cNvPr id="11411" name="Rectangle 14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412" name="Rectangle 15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0000</a:t>
                  </a:r>
                </a:p>
              </p:txBody>
            </p:sp>
          </p:grpSp>
          <p:grpSp>
            <p:nvGrpSpPr>
              <p:cNvPr id="11276" name="Group 16"/>
              <p:cNvGrpSpPr>
                <a:grpSpLocks/>
              </p:cNvGrpSpPr>
              <p:nvPr/>
            </p:nvGrpSpPr>
            <p:grpSpPr bwMode="auto">
              <a:xfrm>
                <a:off x="0" y="143"/>
                <a:ext cx="288" cy="226"/>
                <a:chOff x="0" y="-1"/>
                <a:chExt cx="288" cy="226"/>
              </a:xfrm>
            </p:grpSpPr>
            <p:sp>
              <p:nvSpPr>
                <p:cNvPr id="11409" name="Rectangle 17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410" name="Rectangle 18"/>
                <p:cNvSpPr>
                  <a:spLocks/>
                </p:cNvSpPr>
                <p:nvPr/>
              </p:nvSpPr>
              <p:spPr bwMode="auto">
                <a:xfrm>
                  <a:off x="55" y="-1"/>
                  <a:ext cx="177" cy="2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1</a:t>
                  </a:r>
                </a:p>
              </p:txBody>
            </p:sp>
          </p:grpSp>
          <p:grpSp>
            <p:nvGrpSpPr>
              <p:cNvPr id="11277" name="Group 19"/>
              <p:cNvGrpSpPr>
                <a:grpSpLocks/>
              </p:cNvGrpSpPr>
              <p:nvPr/>
            </p:nvGrpSpPr>
            <p:grpSpPr bwMode="auto">
              <a:xfrm>
                <a:off x="288" y="143"/>
                <a:ext cx="288" cy="226"/>
                <a:chOff x="0" y="-1"/>
                <a:chExt cx="288" cy="226"/>
              </a:xfrm>
            </p:grpSpPr>
            <p:sp>
              <p:nvSpPr>
                <p:cNvPr id="11407" name="Rectangle 20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408" name="Rectangle 21"/>
                <p:cNvSpPr>
                  <a:spLocks/>
                </p:cNvSpPr>
                <p:nvPr/>
              </p:nvSpPr>
              <p:spPr bwMode="auto">
                <a:xfrm>
                  <a:off x="55" y="-1"/>
                  <a:ext cx="177" cy="2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1</a:t>
                  </a:r>
                </a:p>
              </p:txBody>
            </p:sp>
          </p:grpSp>
          <p:grpSp>
            <p:nvGrpSpPr>
              <p:cNvPr id="11278" name="Group 22"/>
              <p:cNvGrpSpPr>
                <a:grpSpLocks/>
              </p:cNvGrpSpPr>
              <p:nvPr/>
            </p:nvGrpSpPr>
            <p:grpSpPr bwMode="auto">
              <a:xfrm>
                <a:off x="576" y="144"/>
                <a:ext cx="528" cy="224"/>
                <a:chOff x="0" y="0"/>
                <a:chExt cx="528" cy="224"/>
              </a:xfrm>
            </p:grpSpPr>
            <p:sp>
              <p:nvSpPr>
                <p:cNvPr id="11405" name="Rectangle 23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406" name="Rectangle 24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0001</a:t>
                  </a:r>
                </a:p>
              </p:txBody>
            </p:sp>
          </p:grpSp>
          <p:grpSp>
            <p:nvGrpSpPr>
              <p:cNvPr id="11279" name="Group 25"/>
              <p:cNvGrpSpPr>
                <a:grpSpLocks/>
              </p:cNvGrpSpPr>
              <p:nvPr/>
            </p:nvGrpSpPr>
            <p:grpSpPr bwMode="auto">
              <a:xfrm>
                <a:off x="0" y="287"/>
                <a:ext cx="288" cy="226"/>
                <a:chOff x="0" y="-1"/>
                <a:chExt cx="288" cy="226"/>
              </a:xfrm>
            </p:grpSpPr>
            <p:sp>
              <p:nvSpPr>
                <p:cNvPr id="11403" name="Rectangle 26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404" name="Rectangle 27"/>
                <p:cNvSpPr>
                  <a:spLocks/>
                </p:cNvSpPr>
                <p:nvPr/>
              </p:nvSpPr>
              <p:spPr bwMode="auto">
                <a:xfrm>
                  <a:off x="55" y="-1"/>
                  <a:ext cx="177" cy="2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2</a:t>
                  </a:r>
                </a:p>
              </p:txBody>
            </p:sp>
          </p:grpSp>
          <p:grpSp>
            <p:nvGrpSpPr>
              <p:cNvPr id="11280" name="Group 28"/>
              <p:cNvGrpSpPr>
                <a:grpSpLocks/>
              </p:cNvGrpSpPr>
              <p:nvPr/>
            </p:nvGrpSpPr>
            <p:grpSpPr bwMode="auto">
              <a:xfrm>
                <a:off x="288" y="287"/>
                <a:ext cx="288" cy="226"/>
                <a:chOff x="0" y="-1"/>
                <a:chExt cx="288" cy="226"/>
              </a:xfrm>
            </p:grpSpPr>
            <p:sp>
              <p:nvSpPr>
                <p:cNvPr id="11401" name="Rectangle 29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402" name="Rectangle 30"/>
                <p:cNvSpPr>
                  <a:spLocks/>
                </p:cNvSpPr>
                <p:nvPr/>
              </p:nvSpPr>
              <p:spPr bwMode="auto">
                <a:xfrm>
                  <a:off x="55" y="-1"/>
                  <a:ext cx="177" cy="2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2</a:t>
                  </a:r>
                </a:p>
              </p:txBody>
            </p:sp>
          </p:grpSp>
          <p:grpSp>
            <p:nvGrpSpPr>
              <p:cNvPr id="11281" name="Group 31"/>
              <p:cNvGrpSpPr>
                <a:grpSpLocks/>
              </p:cNvGrpSpPr>
              <p:nvPr/>
            </p:nvGrpSpPr>
            <p:grpSpPr bwMode="auto">
              <a:xfrm>
                <a:off x="576" y="288"/>
                <a:ext cx="528" cy="224"/>
                <a:chOff x="0" y="0"/>
                <a:chExt cx="528" cy="224"/>
              </a:xfrm>
            </p:grpSpPr>
            <p:sp>
              <p:nvSpPr>
                <p:cNvPr id="11399" name="Rectangle 32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400" name="Rectangle 33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0010</a:t>
                  </a:r>
                </a:p>
              </p:txBody>
            </p:sp>
          </p:grpSp>
          <p:grpSp>
            <p:nvGrpSpPr>
              <p:cNvPr id="11282" name="Group 34"/>
              <p:cNvGrpSpPr>
                <a:grpSpLocks/>
              </p:cNvGrpSpPr>
              <p:nvPr/>
            </p:nvGrpSpPr>
            <p:grpSpPr bwMode="auto">
              <a:xfrm>
                <a:off x="0" y="431"/>
                <a:ext cx="288" cy="226"/>
                <a:chOff x="0" y="-1"/>
                <a:chExt cx="288" cy="226"/>
              </a:xfrm>
            </p:grpSpPr>
            <p:sp>
              <p:nvSpPr>
                <p:cNvPr id="11397" name="Rectangle 35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98" name="Rectangle 36"/>
                <p:cNvSpPr>
                  <a:spLocks/>
                </p:cNvSpPr>
                <p:nvPr/>
              </p:nvSpPr>
              <p:spPr bwMode="auto">
                <a:xfrm>
                  <a:off x="55" y="-1"/>
                  <a:ext cx="177" cy="2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3</a:t>
                  </a:r>
                </a:p>
              </p:txBody>
            </p:sp>
          </p:grpSp>
          <p:grpSp>
            <p:nvGrpSpPr>
              <p:cNvPr id="11283" name="Group 37"/>
              <p:cNvGrpSpPr>
                <a:grpSpLocks/>
              </p:cNvGrpSpPr>
              <p:nvPr/>
            </p:nvGrpSpPr>
            <p:grpSpPr bwMode="auto">
              <a:xfrm>
                <a:off x="288" y="431"/>
                <a:ext cx="288" cy="226"/>
                <a:chOff x="0" y="-1"/>
                <a:chExt cx="288" cy="226"/>
              </a:xfrm>
            </p:grpSpPr>
            <p:sp>
              <p:nvSpPr>
                <p:cNvPr id="11395" name="Rectangle 38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96" name="Rectangle 39"/>
                <p:cNvSpPr>
                  <a:spLocks/>
                </p:cNvSpPr>
                <p:nvPr/>
              </p:nvSpPr>
              <p:spPr bwMode="auto">
                <a:xfrm>
                  <a:off x="55" y="-1"/>
                  <a:ext cx="177" cy="2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3</a:t>
                  </a:r>
                </a:p>
              </p:txBody>
            </p:sp>
          </p:grpSp>
          <p:grpSp>
            <p:nvGrpSpPr>
              <p:cNvPr id="11284" name="Group 40"/>
              <p:cNvGrpSpPr>
                <a:grpSpLocks/>
              </p:cNvGrpSpPr>
              <p:nvPr/>
            </p:nvGrpSpPr>
            <p:grpSpPr bwMode="auto">
              <a:xfrm>
                <a:off x="576" y="432"/>
                <a:ext cx="528" cy="224"/>
                <a:chOff x="0" y="0"/>
                <a:chExt cx="528" cy="224"/>
              </a:xfrm>
            </p:grpSpPr>
            <p:sp>
              <p:nvSpPr>
                <p:cNvPr id="11393" name="Rectangle 41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94" name="Rectangle 42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0011</a:t>
                  </a:r>
                </a:p>
              </p:txBody>
            </p:sp>
          </p:grpSp>
          <p:grpSp>
            <p:nvGrpSpPr>
              <p:cNvPr id="11285" name="Group 43"/>
              <p:cNvGrpSpPr>
                <a:grpSpLocks/>
              </p:cNvGrpSpPr>
              <p:nvPr/>
            </p:nvGrpSpPr>
            <p:grpSpPr bwMode="auto">
              <a:xfrm>
                <a:off x="0" y="575"/>
                <a:ext cx="288" cy="226"/>
                <a:chOff x="0" y="-1"/>
                <a:chExt cx="288" cy="226"/>
              </a:xfrm>
            </p:grpSpPr>
            <p:sp>
              <p:nvSpPr>
                <p:cNvPr id="11391" name="Rectangle 44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92" name="Rectangle 45"/>
                <p:cNvSpPr>
                  <a:spLocks/>
                </p:cNvSpPr>
                <p:nvPr/>
              </p:nvSpPr>
              <p:spPr bwMode="auto">
                <a:xfrm>
                  <a:off x="55" y="-1"/>
                  <a:ext cx="177" cy="2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4</a:t>
                  </a:r>
                </a:p>
              </p:txBody>
            </p:sp>
          </p:grpSp>
          <p:grpSp>
            <p:nvGrpSpPr>
              <p:cNvPr id="11286" name="Group 46"/>
              <p:cNvGrpSpPr>
                <a:grpSpLocks/>
              </p:cNvGrpSpPr>
              <p:nvPr/>
            </p:nvGrpSpPr>
            <p:grpSpPr bwMode="auto">
              <a:xfrm>
                <a:off x="288" y="575"/>
                <a:ext cx="288" cy="226"/>
                <a:chOff x="0" y="-1"/>
                <a:chExt cx="288" cy="226"/>
              </a:xfrm>
            </p:grpSpPr>
            <p:sp>
              <p:nvSpPr>
                <p:cNvPr id="11389" name="Rectangle 47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90" name="Rectangle 48"/>
                <p:cNvSpPr>
                  <a:spLocks/>
                </p:cNvSpPr>
                <p:nvPr/>
              </p:nvSpPr>
              <p:spPr bwMode="auto">
                <a:xfrm>
                  <a:off x="55" y="-1"/>
                  <a:ext cx="177" cy="2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4</a:t>
                  </a:r>
                </a:p>
              </p:txBody>
            </p:sp>
          </p:grpSp>
          <p:grpSp>
            <p:nvGrpSpPr>
              <p:cNvPr id="11287" name="Group 49"/>
              <p:cNvGrpSpPr>
                <a:grpSpLocks/>
              </p:cNvGrpSpPr>
              <p:nvPr/>
            </p:nvGrpSpPr>
            <p:grpSpPr bwMode="auto">
              <a:xfrm>
                <a:off x="576" y="576"/>
                <a:ext cx="528" cy="224"/>
                <a:chOff x="0" y="0"/>
                <a:chExt cx="528" cy="224"/>
              </a:xfrm>
            </p:grpSpPr>
            <p:sp>
              <p:nvSpPr>
                <p:cNvPr id="11387" name="Rectangle 50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88" name="Rectangle 51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0100</a:t>
                  </a:r>
                </a:p>
              </p:txBody>
            </p:sp>
          </p:grpSp>
          <p:grpSp>
            <p:nvGrpSpPr>
              <p:cNvPr id="11288" name="Group 52"/>
              <p:cNvGrpSpPr>
                <a:grpSpLocks/>
              </p:cNvGrpSpPr>
              <p:nvPr/>
            </p:nvGrpSpPr>
            <p:grpSpPr bwMode="auto">
              <a:xfrm>
                <a:off x="0" y="719"/>
                <a:ext cx="288" cy="226"/>
                <a:chOff x="0" y="-1"/>
                <a:chExt cx="288" cy="226"/>
              </a:xfrm>
            </p:grpSpPr>
            <p:sp>
              <p:nvSpPr>
                <p:cNvPr id="11385" name="Rectangle 53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86" name="Rectangle 54"/>
                <p:cNvSpPr>
                  <a:spLocks/>
                </p:cNvSpPr>
                <p:nvPr/>
              </p:nvSpPr>
              <p:spPr bwMode="auto">
                <a:xfrm>
                  <a:off x="55" y="-1"/>
                  <a:ext cx="177" cy="2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5</a:t>
                  </a:r>
                </a:p>
              </p:txBody>
            </p:sp>
          </p:grpSp>
          <p:grpSp>
            <p:nvGrpSpPr>
              <p:cNvPr id="11289" name="Group 55"/>
              <p:cNvGrpSpPr>
                <a:grpSpLocks/>
              </p:cNvGrpSpPr>
              <p:nvPr/>
            </p:nvGrpSpPr>
            <p:grpSpPr bwMode="auto">
              <a:xfrm>
                <a:off x="288" y="719"/>
                <a:ext cx="288" cy="226"/>
                <a:chOff x="0" y="-1"/>
                <a:chExt cx="288" cy="226"/>
              </a:xfrm>
            </p:grpSpPr>
            <p:sp>
              <p:nvSpPr>
                <p:cNvPr id="11383" name="Rectangle 56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84" name="Rectangle 57"/>
                <p:cNvSpPr>
                  <a:spLocks/>
                </p:cNvSpPr>
                <p:nvPr/>
              </p:nvSpPr>
              <p:spPr bwMode="auto">
                <a:xfrm>
                  <a:off x="55" y="-1"/>
                  <a:ext cx="177" cy="2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5</a:t>
                  </a:r>
                </a:p>
              </p:txBody>
            </p:sp>
          </p:grpSp>
          <p:grpSp>
            <p:nvGrpSpPr>
              <p:cNvPr id="11290" name="Group 58"/>
              <p:cNvGrpSpPr>
                <a:grpSpLocks/>
              </p:cNvGrpSpPr>
              <p:nvPr/>
            </p:nvGrpSpPr>
            <p:grpSpPr bwMode="auto">
              <a:xfrm>
                <a:off x="576" y="720"/>
                <a:ext cx="528" cy="224"/>
                <a:chOff x="0" y="0"/>
                <a:chExt cx="528" cy="224"/>
              </a:xfrm>
            </p:grpSpPr>
            <p:sp>
              <p:nvSpPr>
                <p:cNvPr id="11381" name="Rectangle 59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82" name="Rectangle 60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0101</a:t>
                  </a:r>
                </a:p>
              </p:txBody>
            </p:sp>
          </p:grpSp>
          <p:grpSp>
            <p:nvGrpSpPr>
              <p:cNvPr id="11291" name="Group 61"/>
              <p:cNvGrpSpPr>
                <a:grpSpLocks/>
              </p:cNvGrpSpPr>
              <p:nvPr/>
            </p:nvGrpSpPr>
            <p:grpSpPr bwMode="auto">
              <a:xfrm>
                <a:off x="0" y="863"/>
                <a:ext cx="288" cy="226"/>
                <a:chOff x="0" y="-1"/>
                <a:chExt cx="288" cy="226"/>
              </a:xfrm>
            </p:grpSpPr>
            <p:sp>
              <p:nvSpPr>
                <p:cNvPr id="11379" name="Rectangle 62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80" name="Rectangle 63"/>
                <p:cNvSpPr>
                  <a:spLocks/>
                </p:cNvSpPr>
                <p:nvPr/>
              </p:nvSpPr>
              <p:spPr bwMode="auto">
                <a:xfrm>
                  <a:off x="55" y="-1"/>
                  <a:ext cx="177" cy="2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6</a:t>
                  </a:r>
                </a:p>
              </p:txBody>
            </p:sp>
          </p:grpSp>
          <p:grpSp>
            <p:nvGrpSpPr>
              <p:cNvPr id="11292" name="Group 64"/>
              <p:cNvGrpSpPr>
                <a:grpSpLocks/>
              </p:cNvGrpSpPr>
              <p:nvPr/>
            </p:nvGrpSpPr>
            <p:grpSpPr bwMode="auto">
              <a:xfrm>
                <a:off x="288" y="863"/>
                <a:ext cx="288" cy="226"/>
                <a:chOff x="0" y="-1"/>
                <a:chExt cx="288" cy="226"/>
              </a:xfrm>
            </p:grpSpPr>
            <p:sp>
              <p:nvSpPr>
                <p:cNvPr id="11377" name="Rectangle 65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78" name="Rectangle 66"/>
                <p:cNvSpPr>
                  <a:spLocks/>
                </p:cNvSpPr>
                <p:nvPr/>
              </p:nvSpPr>
              <p:spPr bwMode="auto">
                <a:xfrm>
                  <a:off x="55" y="-1"/>
                  <a:ext cx="177" cy="2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6</a:t>
                  </a:r>
                </a:p>
              </p:txBody>
            </p:sp>
          </p:grpSp>
          <p:grpSp>
            <p:nvGrpSpPr>
              <p:cNvPr id="11293" name="Group 67"/>
              <p:cNvGrpSpPr>
                <a:grpSpLocks/>
              </p:cNvGrpSpPr>
              <p:nvPr/>
            </p:nvGrpSpPr>
            <p:grpSpPr bwMode="auto">
              <a:xfrm>
                <a:off x="576" y="864"/>
                <a:ext cx="528" cy="224"/>
                <a:chOff x="0" y="0"/>
                <a:chExt cx="528" cy="224"/>
              </a:xfrm>
            </p:grpSpPr>
            <p:sp>
              <p:nvSpPr>
                <p:cNvPr id="11375" name="Rectangle 68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76" name="Rectangle 69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0110</a:t>
                  </a:r>
                </a:p>
              </p:txBody>
            </p:sp>
          </p:grpSp>
          <p:grpSp>
            <p:nvGrpSpPr>
              <p:cNvPr id="11294" name="Group 70"/>
              <p:cNvGrpSpPr>
                <a:grpSpLocks/>
              </p:cNvGrpSpPr>
              <p:nvPr/>
            </p:nvGrpSpPr>
            <p:grpSpPr bwMode="auto">
              <a:xfrm>
                <a:off x="0" y="1007"/>
                <a:ext cx="288" cy="226"/>
                <a:chOff x="0" y="-1"/>
                <a:chExt cx="288" cy="226"/>
              </a:xfrm>
            </p:grpSpPr>
            <p:sp>
              <p:nvSpPr>
                <p:cNvPr id="11373" name="Rectangle 71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74" name="Rectangle 72"/>
                <p:cNvSpPr>
                  <a:spLocks/>
                </p:cNvSpPr>
                <p:nvPr/>
              </p:nvSpPr>
              <p:spPr bwMode="auto">
                <a:xfrm>
                  <a:off x="55" y="-1"/>
                  <a:ext cx="177" cy="2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7</a:t>
                  </a:r>
                </a:p>
              </p:txBody>
            </p:sp>
          </p:grpSp>
          <p:grpSp>
            <p:nvGrpSpPr>
              <p:cNvPr id="11295" name="Group 73"/>
              <p:cNvGrpSpPr>
                <a:grpSpLocks/>
              </p:cNvGrpSpPr>
              <p:nvPr/>
            </p:nvGrpSpPr>
            <p:grpSpPr bwMode="auto">
              <a:xfrm>
                <a:off x="288" y="1007"/>
                <a:ext cx="288" cy="226"/>
                <a:chOff x="0" y="-1"/>
                <a:chExt cx="288" cy="226"/>
              </a:xfrm>
            </p:grpSpPr>
            <p:sp>
              <p:nvSpPr>
                <p:cNvPr id="11371" name="Rectangle 74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72" name="Rectangle 75"/>
                <p:cNvSpPr>
                  <a:spLocks/>
                </p:cNvSpPr>
                <p:nvPr/>
              </p:nvSpPr>
              <p:spPr bwMode="auto">
                <a:xfrm>
                  <a:off x="55" y="-1"/>
                  <a:ext cx="177" cy="2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7</a:t>
                  </a:r>
                </a:p>
              </p:txBody>
            </p:sp>
          </p:grpSp>
          <p:grpSp>
            <p:nvGrpSpPr>
              <p:cNvPr id="11296" name="Group 76"/>
              <p:cNvGrpSpPr>
                <a:grpSpLocks/>
              </p:cNvGrpSpPr>
              <p:nvPr/>
            </p:nvGrpSpPr>
            <p:grpSpPr bwMode="auto">
              <a:xfrm>
                <a:off x="576" y="1008"/>
                <a:ext cx="528" cy="224"/>
                <a:chOff x="0" y="0"/>
                <a:chExt cx="528" cy="224"/>
              </a:xfrm>
            </p:grpSpPr>
            <p:sp>
              <p:nvSpPr>
                <p:cNvPr id="11369" name="Rectangle 77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70" name="Rectangle 78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0111</a:t>
                  </a:r>
                </a:p>
              </p:txBody>
            </p:sp>
          </p:grpSp>
          <p:grpSp>
            <p:nvGrpSpPr>
              <p:cNvPr id="11297" name="Group 79"/>
              <p:cNvGrpSpPr>
                <a:grpSpLocks/>
              </p:cNvGrpSpPr>
              <p:nvPr/>
            </p:nvGrpSpPr>
            <p:grpSpPr bwMode="auto">
              <a:xfrm>
                <a:off x="0" y="1151"/>
                <a:ext cx="288" cy="226"/>
                <a:chOff x="0" y="-1"/>
                <a:chExt cx="288" cy="226"/>
              </a:xfrm>
            </p:grpSpPr>
            <p:sp>
              <p:nvSpPr>
                <p:cNvPr id="11367" name="Rectangle 80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68" name="Rectangle 81"/>
                <p:cNvSpPr>
                  <a:spLocks/>
                </p:cNvSpPr>
                <p:nvPr/>
              </p:nvSpPr>
              <p:spPr bwMode="auto">
                <a:xfrm>
                  <a:off x="55" y="-1"/>
                  <a:ext cx="177" cy="2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8</a:t>
                  </a:r>
                </a:p>
              </p:txBody>
            </p:sp>
          </p:grpSp>
          <p:grpSp>
            <p:nvGrpSpPr>
              <p:cNvPr id="11298" name="Group 82"/>
              <p:cNvGrpSpPr>
                <a:grpSpLocks/>
              </p:cNvGrpSpPr>
              <p:nvPr/>
            </p:nvGrpSpPr>
            <p:grpSpPr bwMode="auto">
              <a:xfrm>
                <a:off x="288" y="1151"/>
                <a:ext cx="288" cy="226"/>
                <a:chOff x="0" y="-1"/>
                <a:chExt cx="288" cy="226"/>
              </a:xfrm>
            </p:grpSpPr>
            <p:sp>
              <p:nvSpPr>
                <p:cNvPr id="11365" name="Rectangle 83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66" name="Rectangle 84"/>
                <p:cNvSpPr>
                  <a:spLocks/>
                </p:cNvSpPr>
                <p:nvPr/>
              </p:nvSpPr>
              <p:spPr bwMode="auto">
                <a:xfrm>
                  <a:off x="55" y="-1"/>
                  <a:ext cx="177" cy="2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8</a:t>
                  </a:r>
                </a:p>
              </p:txBody>
            </p:sp>
          </p:grpSp>
          <p:grpSp>
            <p:nvGrpSpPr>
              <p:cNvPr id="11299" name="Group 85"/>
              <p:cNvGrpSpPr>
                <a:grpSpLocks/>
              </p:cNvGrpSpPr>
              <p:nvPr/>
            </p:nvGrpSpPr>
            <p:grpSpPr bwMode="auto">
              <a:xfrm>
                <a:off x="576" y="1152"/>
                <a:ext cx="528" cy="224"/>
                <a:chOff x="0" y="0"/>
                <a:chExt cx="528" cy="224"/>
              </a:xfrm>
            </p:grpSpPr>
            <p:sp>
              <p:nvSpPr>
                <p:cNvPr id="11363" name="Rectangle 86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64" name="Rectangle 87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1000</a:t>
                  </a:r>
                </a:p>
              </p:txBody>
            </p:sp>
          </p:grpSp>
          <p:grpSp>
            <p:nvGrpSpPr>
              <p:cNvPr id="11300" name="Group 88"/>
              <p:cNvGrpSpPr>
                <a:grpSpLocks/>
              </p:cNvGrpSpPr>
              <p:nvPr/>
            </p:nvGrpSpPr>
            <p:grpSpPr bwMode="auto">
              <a:xfrm>
                <a:off x="0" y="1295"/>
                <a:ext cx="288" cy="226"/>
                <a:chOff x="0" y="-1"/>
                <a:chExt cx="288" cy="226"/>
              </a:xfrm>
            </p:grpSpPr>
            <p:sp>
              <p:nvSpPr>
                <p:cNvPr id="11361" name="Rectangle 89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62" name="Rectangle 90"/>
                <p:cNvSpPr>
                  <a:spLocks/>
                </p:cNvSpPr>
                <p:nvPr/>
              </p:nvSpPr>
              <p:spPr bwMode="auto">
                <a:xfrm>
                  <a:off x="55" y="-1"/>
                  <a:ext cx="177" cy="2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9</a:t>
                  </a:r>
                </a:p>
              </p:txBody>
            </p:sp>
          </p:grpSp>
          <p:grpSp>
            <p:nvGrpSpPr>
              <p:cNvPr id="11301" name="Group 91"/>
              <p:cNvGrpSpPr>
                <a:grpSpLocks/>
              </p:cNvGrpSpPr>
              <p:nvPr/>
            </p:nvGrpSpPr>
            <p:grpSpPr bwMode="auto">
              <a:xfrm>
                <a:off x="288" y="1295"/>
                <a:ext cx="288" cy="226"/>
                <a:chOff x="0" y="-1"/>
                <a:chExt cx="288" cy="226"/>
              </a:xfrm>
            </p:grpSpPr>
            <p:sp>
              <p:nvSpPr>
                <p:cNvPr id="11359" name="Rectangle 92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60" name="Rectangle 93"/>
                <p:cNvSpPr>
                  <a:spLocks/>
                </p:cNvSpPr>
                <p:nvPr/>
              </p:nvSpPr>
              <p:spPr bwMode="auto">
                <a:xfrm>
                  <a:off x="55" y="-1"/>
                  <a:ext cx="177" cy="2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9</a:t>
                  </a:r>
                </a:p>
              </p:txBody>
            </p:sp>
          </p:grpSp>
          <p:grpSp>
            <p:nvGrpSpPr>
              <p:cNvPr id="11302" name="Group 94"/>
              <p:cNvGrpSpPr>
                <a:grpSpLocks/>
              </p:cNvGrpSpPr>
              <p:nvPr/>
            </p:nvGrpSpPr>
            <p:grpSpPr bwMode="auto">
              <a:xfrm>
                <a:off x="576" y="1296"/>
                <a:ext cx="528" cy="224"/>
                <a:chOff x="0" y="0"/>
                <a:chExt cx="528" cy="224"/>
              </a:xfrm>
            </p:grpSpPr>
            <p:sp>
              <p:nvSpPr>
                <p:cNvPr id="11357" name="Rectangle 95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58" name="Rectangle 96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1001</a:t>
                  </a:r>
                </a:p>
              </p:txBody>
            </p:sp>
          </p:grpSp>
          <p:grpSp>
            <p:nvGrpSpPr>
              <p:cNvPr id="11303" name="Group 97"/>
              <p:cNvGrpSpPr>
                <a:grpSpLocks/>
              </p:cNvGrpSpPr>
              <p:nvPr/>
            </p:nvGrpSpPr>
            <p:grpSpPr bwMode="auto">
              <a:xfrm>
                <a:off x="0" y="1439"/>
                <a:ext cx="288" cy="226"/>
                <a:chOff x="0" y="-1"/>
                <a:chExt cx="288" cy="226"/>
              </a:xfrm>
            </p:grpSpPr>
            <p:sp>
              <p:nvSpPr>
                <p:cNvPr id="11355" name="Rectangle 98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56" name="Rectangle 99"/>
                <p:cNvSpPr>
                  <a:spLocks/>
                </p:cNvSpPr>
                <p:nvPr/>
              </p:nvSpPr>
              <p:spPr bwMode="auto">
                <a:xfrm>
                  <a:off x="55" y="-1"/>
                  <a:ext cx="177" cy="2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A</a:t>
                  </a:r>
                </a:p>
              </p:txBody>
            </p:sp>
          </p:grpSp>
          <p:grpSp>
            <p:nvGrpSpPr>
              <p:cNvPr id="11304" name="Group 100"/>
              <p:cNvGrpSpPr>
                <a:grpSpLocks/>
              </p:cNvGrpSpPr>
              <p:nvPr/>
            </p:nvGrpSpPr>
            <p:grpSpPr bwMode="auto">
              <a:xfrm>
                <a:off x="288" y="1440"/>
                <a:ext cx="288" cy="224"/>
                <a:chOff x="0" y="0"/>
                <a:chExt cx="288" cy="224"/>
              </a:xfrm>
            </p:grpSpPr>
            <p:sp>
              <p:nvSpPr>
                <p:cNvPr id="11353" name="Rectangle 101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54" name="Rectangle 102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10</a:t>
                  </a:r>
                </a:p>
              </p:txBody>
            </p:sp>
          </p:grpSp>
          <p:grpSp>
            <p:nvGrpSpPr>
              <p:cNvPr id="11305" name="Group 103"/>
              <p:cNvGrpSpPr>
                <a:grpSpLocks/>
              </p:cNvGrpSpPr>
              <p:nvPr/>
            </p:nvGrpSpPr>
            <p:grpSpPr bwMode="auto">
              <a:xfrm>
                <a:off x="576" y="1440"/>
                <a:ext cx="528" cy="224"/>
                <a:chOff x="0" y="0"/>
                <a:chExt cx="528" cy="224"/>
              </a:xfrm>
            </p:grpSpPr>
            <p:sp>
              <p:nvSpPr>
                <p:cNvPr id="11351" name="Rectangle 104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52" name="Rectangle 105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1010</a:t>
                  </a:r>
                </a:p>
              </p:txBody>
            </p:sp>
          </p:grpSp>
          <p:grpSp>
            <p:nvGrpSpPr>
              <p:cNvPr id="11306" name="Group 106"/>
              <p:cNvGrpSpPr>
                <a:grpSpLocks/>
              </p:cNvGrpSpPr>
              <p:nvPr/>
            </p:nvGrpSpPr>
            <p:grpSpPr bwMode="auto">
              <a:xfrm>
                <a:off x="0" y="1583"/>
                <a:ext cx="288" cy="226"/>
                <a:chOff x="0" y="-1"/>
                <a:chExt cx="288" cy="226"/>
              </a:xfrm>
            </p:grpSpPr>
            <p:sp>
              <p:nvSpPr>
                <p:cNvPr id="11349" name="Rectangle 107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50" name="Rectangle 108"/>
                <p:cNvSpPr>
                  <a:spLocks/>
                </p:cNvSpPr>
                <p:nvPr/>
              </p:nvSpPr>
              <p:spPr bwMode="auto">
                <a:xfrm>
                  <a:off x="55" y="-1"/>
                  <a:ext cx="177" cy="2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B</a:t>
                  </a:r>
                </a:p>
              </p:txBody>
            </p:sp>
          </p:grpSp>
          <p:grpSp>
            <p:nvGrpSpPr>
              <p:cNvPr id="11307" name="Group 109"/>
              <p:cNvGrpSpPr>
                <a:grpSpLocks/>
              </p:cNvGrpSpPr>
              <p:nvPr/>
            </p:nvGrpSpPr>
            <p:grpSpPr bwMode="auto">
              <a:xfrm>
                <a:off x="288" y="1584"/>
                <a:ext cx="288" cy="224"/>
                <a:chOff x="0" y="0"/>
                <a:chExt cx="288" cy="224"/>
              </a:xfrm>
            </p:grpSpPr>
            <p:sp>
              <p:nvSpPr>
                <p:cNvPr id="11347" name="Rectangle 110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48" name="Rectangle 111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11</a:t>
                  </a:r>
                </a:p>
              </p:txBody>
            </p:sp>
          </p:grpSp>
          <p:grpSp>
            <p:nvGrpSpPr>
              <p:cNvPr id="11308" name="Group 112"/>
              <p:cNvGrpSpPr>
                <a:grpSpLocks/>
              </p:cNvGrpSpPr>
              <p:nvPr/>
            </p:nvGrpSpPr>
            <p:grpSpPr bwMode="auto">
              <a:xfrm>
                <a:off x="576" y="1584"/>
                <a:ext cx="528" cy="224"/>
                <a:chOff x="0" y="0"/>
                <a:chExt cx="528" cy="224"/>
              </a:xfrm>
            </p:grpSpPr>
            <p:sp>
              <p:nvSpPr>
                <p:cNvPr id="11345" name="Rectangle 113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46" name="Rectangle 114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1011</a:t>
                  </a:r>
                </a:p>
              </p:txBody>
            </p:sp>
          </p:grpSp>
          <p:grpSp>
            <p:nvGrpSpPr>
              <p:cNvPr id="11309" name="Group 115"/>
              <p:cNvGrpSpPr>
                <a:grpSpLocks/>
              </p:cNvGrpSpPr>
              <p:nvPr/>
            </p:nvGrpSpPr>
            <p:grpSpPr bwMode="auto">
              <a:xfrm>
                <a:off x="0" y="1727"/>
                <a:ext cx="288" cy="226"/>
                <a:chOff x="0" y="-1"/>
                <a:chExt cx="288" cy="226"/>
              </a:xfrm>
            </p:grpSpPr>
            <p:sp>
              <p:nvSpPr>
                <p:cNvPr id="11343" name="Rectangle 116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44" name="Rectangle 117"/>
                <p:cNvSpPr>
                  <a:spLocks/>
                </p:cNvSpPr>
                <p:nvPr/>
              </p:nvSpPr>
              <p:spPr bwMode="auto">
                <a:xfrm>
                  <a:off x="55" y="-1"/>
                  <a:ext cx="177" cy="2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C</a:t>
                  </a:r>
                </a:p>
              </p:txBody>
            </p:sp>
          </p:grpSp>
          <p:grpSp>
            <p:nvGrpSpPr>
              <p:cNvPr id="11310" name="Group 118"/>
              <p:cNvGrpSpPr>
                <a:grpSpLocks/>
              </p:cNvGrpSpPr>
              <p:nvPr/>
            </p:nvGrpSpPr>
            <p:grpSpPr bwMode="auto">
              <a:xfrm>
                <a:off x="288" y="1728"/>
                <a:ext cx="288" cy="224"/>
                <a:chOff x="0" y="0"/>
                <a:chExt cx="288" cy="224"/>
              </a:xfrm>
            </p:grpSpPr>
            <p:sp>
              <p:nvSpPr>
                <p:cNvPr id="11341" name="Rectangle 119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42" name="Rectangle 120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12</a:t>
                  </a:r>
                </a:p>
              </p:txBody>
            </p:sp>
          </p:grpSp>
          <p:grpSp>
            <p:nvGrpSpPr>
              <p:cNvPr id="11311" name="Group 121"/>
              <p:cNvGrpSpPr>
                <a:grpSpLocks/>
              </p:cNvGrpSpPr>
              <p:nvPr/>
            </p:nvGrpSpPr>
            <p:grpSpPr bwMode="auto">
              <a:xfrm>
                <a:off x="576" y="1728"/>
                <a:ext cx="528" cy="224"/>
                <a:chOff x="0" y="0"/>
                <a:chExt cx="528" cy="224"/>
              </a:xfrm>
            </p:grpSpPr>
            <p:sp>
              <p:nvSpPr>
                <p:cNvPr id="11339" name="Rectangle 122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40" name="Rectangle 123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1100</a:t>
                  </a:r>
                </a:p>
              </p:txBody>
            </p:sp>
          </p:grpSp>
          <p:grpSp>
            <p:nvGrpSpPr>
              <p:cNvPr id="11312" name="Group 124"/>
              <p:cNvGrpSpPr>
                <a:grpSpLocks/>
              </p:cNvGrpSpPr>
              <p:nvPr/>
            </p:nvGrpSpPr>
            <p:grpSpPr bwMode="auto">
              <a:xfrm>
                <a:off x="0" y="1871"/>
                <a:ext cx="288" cy="226"/>
                <a:chOff x="0" y="-1"/>
                <a:chExt cx="288" cy="226"/>
              </a:xfrm>
            </p:grpSpPr>
            <p:sp>
              <p:nvSpPr>
                <p:cNvPr id="11337" name="Rectangle 125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38" name="Rectangle 126"/>
                <p:cNvSpPr>
                  <a:spLocks/>
                </p:cNvSpPr>
                <p:nvPr/>
              </p:nvSpPr>
              <p:spPr bwMode="auto">
                <a:xfrm>
                  <a:off x="55" y="-1"/>
                  <a:ext cx="177" cy="2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D</a:t>
                  </a:r>
                </a:p>
              </p:txBody>
            </p:sp>
          </p:grpSp>
          <p:grpSp>
            <p:nvGrpSpPr>
              <p:cNvPr id="11313" name="Group 127"/>
              <p:cNvGrpSpPr>
                <a:grpSpLocks/>
              </p:cNvGrpSpPr>
              <p:nvPr/>
            </p:nvGrpSpPr>
            <p:grpSpPr bwMode="auto">
              <a:xfrm>
                <a:off x="288" y="1872"/>
                <a:ext cx="288" cy="224"/>
                <a:chOff x="0" y="0"/>
                <a:chExt cx="288" cy="224"/>
              </a:xfrm>
            </p:grpSpPr>
            <p:sp>
              <p:nvSpPr>
                <p:cNvPr id="11335" name="Rectangle 128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36" name="Rectangle 129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13</a:t>
                  </a:r>
                </a:p>
              </p:txBody>
            </p:sp>
          </p:grpSp>
          <p:grpSp>
            <p:nvGrpSpPr>
              <p:cNvPr id="11314" name="Group 130"/>
              <p:cNvGrpSpPr>
                <a:grpSpLocks/>
              </p:cNvGrpSpPr>
              <p:nvPr/>
            </p:nvGrpSpPr>
            <p:grpSpPr bwMode="auto">
              <a:xfrm>
                <a:off x="576" y="1872"/>
                <a:ext cx="528" cy="224"/>
                <a:chOff x="0" y="0"/>
                <a:chExt cx="528" cy="224"/>
              </a:xfrm>
            </p:grpSpPr>
            <p:sp>
              <p:nvSpPr>
                <p:cNvPr id="11333" name="Rectangle 131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34" name="Rectangle 132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1101</a:t>
                  </a:r>
                </a:p>
              </p:txBody>
            </p:sp>
          </p:grpSp>
          <p:grpSp>
            <p:nvGrpSpPr>
              <p:cNvPr id="11315" name="Group 133"/>
              <p:cNvGrpSpPr>
                <a:grpSpLocks/>
              </p:cNvGrpSpPr>
              <p:nvPr/>
            </p:nvGrpSpPr>
            <p:grpSpPr bwMode="auto">
              <a:xfrm>
                <a:off x="0" y="2015"/>
                <a:ext cx="288" cy="226"/>
                <a:chOff x="0" y="-1"/>
                <a:chExt cx="288" cy="226"/>
              </a:xfrm>
            </p:grpSpPr>
            <p:sp>
              <p:nvSpPr>
                <p:cNvPr id="11331" name="Rectangle 134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32" name="Rectangle 135"/>
                <p:cNvSpPr>
                  <a:spLocks/>
                </p:cNvSpPr>
                <p:nvPr/>
              </p:nvSpPr>
              <p:spPr bwMode="auto">
                <a:xfrm>
                  <a:off x="55" y="-1"/>
                  <a:ext cx="177" cy="2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E</a:t>
                  </a:r>
                </a:p>
              </p:txBody>
            </p:sp>
          </p:grpSp>
          <p:grpSp>
            <p:nvGrpSpPr>
              <p:cNvPr id="11316" name="Group 136"/>
              <p:cNvGrpSpPr>
                <a:grpSpLocks/>
              </p:cNvGrpSpPr>
              <p:nvPr/>
            </p:nvGrpSpPr>
            <p:grpSpPr bwMode="auto">
              <a:xfrm>
                <a:off x="288" y="2016"/>
                <a:ext cx="288" cy="224"/>
                <a:chOff x="0" y="0"/>
                <a:chExt cx="288" cy="224"/>
              </a:xfrm>
            </p:grpSpPr>
            <p:sp>
              <p:nvSpPr>
                <p:cNvPr id="11329" name="Rectangle 137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30" name="Rectangle 138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14</a:t>
                  </a:r>
                </a:p>
              </p:txBody>
            </p:sp>
          </p:grpSp>
          <p:grpSp>
            <p:nvGrpSpPr>
              <p:cNvPr id="11317" name="Group 139"/>
              <p:cNvGrpSpPr>
                <a:grpSpLocks/>
              </p:cNvGrpSpPr>
              <p:nvPr/>
            </p:nvGrpSpPr>
            <p:grpSpPr bwMode="auto">
              <a:xfrm>
                <a:off x="576" y="2016"/>
                <a:ext cx="528" cy="224"/>
                <a:chOff x="0" y="0"/>
                <a:chExt cx="528" cy="224"/>
              </a:xfrm>
            </p:grpSpPr>
            <p:sp>
              <p:nvSpPr>
                <p:cNvPr id="11327" name="Rectangle 140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28" name="Rectangle 141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1110</a:t>
                  </a:r>
                </a:p>
              </p:txBody>
            </p:sp>
          </p:grpSp>
          <p:grpSp>
            <p:nvGrpSpPr>
              <p:cNvPr id="11318" name="Group 142"/>
              <p:cNvGrpSpPr>
                <a:grpSpLocks/>
              </p:cNvGrpSpPr>
              <p:nvPr/>
            </p:nvGrpSpPr>
            <p:grpSpPr bwMode="auto">
              <a:xfrm>
                <a:off x="0" y="2159"/>
                <a:ext cx="288" cy="226"/>
                <a:chOff x="0" y="-1"/>
                <a:chExt cx="288" cy="226"/>
              </a:xfrm>
            </p:grpSpPr>
            <p:sp>
              <p:nvSpPr>
                <p:cNvPr id="11325" name="Rectangle 143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26" name="Rectangle 144"/>
                <p:cNvSpPr>
                  <a:spLocks/>
                </p:cNvSpPr>
                <p:nvPr/>
              </p:nvSpPr>
              <p:spPr bwMode="auto">
                <a:xfrm>
                  <a:off x="55" y="-1"/>
                  <a:ext cx="177" cy="2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F</a:t>
                  </a:r>
                </a:p>
              </p:txBody>
            </p:sp>
          </p:grpSp>
          <p:grpSp>
            <p:nvGrpSpPr>
              <p:cNvPr id="11319" name="Group 145"/>
              <p:cNvGrpSpPr>
                <a:grpSpLocks/>
              </p:cNvGrpSpPr>
              <p:nvPr/>
            </p:nvGrpSpPr>
            <p:grpSpPr bwMode="auto">
              <a:xfrm>
                <a:off x="288" y="2160"/>
                <a:ext cx="288" cy="224"/>
                <a:chOff x="0" y="0"/>
                <a:chExt cx="288" cy="224"/>
              </a:xfrm>
            </p:grpSpPr>
            <p:sp>
              <p:nvSpPr>
                <p:cNvPr id="11323" name="Rectangle 146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24" name="Rectangle 147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15</a:t>
                  </a:r>
                </a:p>
              </p:txBody>
            </p:sp>
          </p:grpSp>
          <p:grpSp>
            <p:nvGrpSpPr>
              <p:cNvPr id="11320" name="Group 148"/>
              <p:cNvGrpSpPr>
                <a:grpSpLocks/>
              </p:cNvGrpSpPr>
              <p:nvPr/>
            </p:nvGrpSpPr>
            <p:grpSpPr bwMode="auto">
              <a:xfrm>
                <a:off x="576" y="2160"/>
                <a:ext cx="528" cy="224"/>
                <a:chOff x="0" y="0"/>
                <a:chExt cx="528" cy="224"/>
              </a:xfrm>
            </p:grpSpPr>
            <p:sp>
              <p:nvSpPr>
                <p:cNvPr id="11321" name="Rectangle 149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22" name="Rectangle 150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1111</a:t>
                  </a:r>
                </a:p>
              </p:txBody>
            </p:sp>
          </p:grpSp>
        </p:grpSp>
        <p:sp>
          <p:nvSpPr>
            <p:cNvPr id="11270" name="Rectangle 151"/>
            <p:cNvSpPr>
              <a:spLocks/>
            </p:cNvSpPr>
            <p:nvPr/>
          </p:nvSpPr>
          <p:spPr bwMode="auto">
            <a:xfrm rot="19260000">
              <a:off x="52" y="276"/>
              <a:ext cx="357" cy="2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Hex</a:t>
              </a:r>
            </a:p>
          </p:txBody>
        </p:sp>
        <p:sp>
          <p:nvSpPr>
            <p:cNvPr id="11271" name="Rectangle 152"/>
            <p:cNvSpPr>
              <a:spLocks/>
            </p:cNvSpPr>
            <p:nvPr/>
          </p:nvSpPr>
          <p:spPr bwMode="auto">
            <a:xfrm rot="19260000">
              <a:off x="308" y="186"/>
              <a:ext cx="648" cy="2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Decimal</a:t>
              </a:r>
            </a:p>
          </p:txBody>
        </p:sp>
        <p:sp>
          <p:nvSpPr>
            <p:cNvPr id="11272" name="Rectangle 153"/>
            <p:cNvSpPr>
              <a:spLocks/>
            </p:cNvSpPr>
            <p:nvPr/>
          </p:nvSpPr>
          <p:spPr bwMode="auto">
            <a:xfrm rot="19260000">
              <a:off x="608" y="219"/>
              <a:ext cx="543" cy="2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Binary</a:t>
              </a:r>
            </a:p>
          </p:txBody>
        </p:sp>
      </p:grp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 altLang="en-US"/>
              <a:t>Example Data Sizes</a:t>
            </a:r>
          </a:p>
        </p:txBody>
      </p:sp>
      <p:graphicFrame>
        <p:nvGraphicFramePr>
          <p:cNvPr id="12292" name="Group 4"/>
          <p:cNvGraphicFramePr>
            <a:graphicFrameLocks noGrp="1"/>
          </p:cNvGraphicFramePr>
          <p:nvPr/>
        </p:nvGraphicFramePr>
        <p:xfrm>
          <a:off x="3073400" y="1524000"/>
          <a:ext cx="6032500" cy="4165600"/>
        </p:xfrm>
        <a:graphic>
          <a:graphicData uri="http://schemas.openxmlformats.org/drawingml/2006/table">
            <a:tbl>
              <a:tblPr/>
              <a:tblGrid>
                <a:gridCol w="165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  <a:ea typeface="Arial Narrow Bold" charset="0"/>
                          <a:cs typeface="Calibri"/>
                          <a:sym typeface="Arial Narrow Bold" charset="0"/>
                        </a:rPr>
                        <a:t>C Data Type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8000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  <a:ea typeface="Arial Narrow Bold" charset="0"/>
                          <a:cs typeface="Calibri"/>
                          <a:sym typeface="Arial Narrow Bold" charset="0"/>
                        </a:rPr>
                        <a:t>Typical 32-bit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8000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  <a:ea typeface="Arial Narrow Bold" charset="0"/>
                          <a:cs typeface="Calibri"/>
                          <a:sym typeface="Arial Narrow Bold" charset="0"/>
                        </a:rPr>
                        <a:t>Typical 64-bit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8000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  <a:ea typeface="Arial Narrow Bold" charset="0"/>
                          <a:cs typeface="Calibri"/>
                          <a:sym typeface="Arial Narrow Bold" charset="0"/>
                        </a:rPr>
                        <a:t>x86-64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8000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  <a:sym typeface="Arial Narrow" charset="0"/>
                        </a:rPr>
                        <a:t>char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  <a:sym typeface="Arial Narrow" charset="0"/>
                        </a:rPr>
                        <a:t>short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  <a:sym typeface="Arial Narrow" charset="0"/>
                        </a:rPr>
                        <a:t>int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/>
                        <a:ea typeface="Arial Narrow" charset="0"/>
                        <a:cs typeface="Courier New"/>
                        <a:sym typeface="Arial Narrow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  <a:sym typeface="Arial Narrow" charset="0"/>
                        </a:rPr>
                        <a:t>long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  <a:sym typeface="Arial Narrow" charset="0"/>
                        </a:rPr>
                        <a:t>float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  <a:sym typeface="Arial Narrow" charset="0"/>
                        </a:rPr>
                        <a:t>double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  <a:sym typeface="Arial Narrow" charset="0"/>
                        </a:rPr>
                        <a:t>long double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ゴシック"/>
                          <a:cs typeface="Calibri"/>
                          <a:sym typeface="Arial Narrow" charset="0"/>
                        </a:rPr>
                        <a:t>−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Arial Narrow" charset="0"/>
                        <a:cs typeface="Calibri"/>
                        <a:sym typeface="Arial Narrow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ゴシック"/>
                          <a:cs typeface="Calibri"/>
                          <a:sym typeface="Arial Narrow" charset="0"/>
                        </a:rPr>
                        <a:t>−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Arial Narrow" charset="0"/>
                        <a:cs typeface="Calibri"/>
                        <a:sym typeface="Arial Narrow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10/16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pointer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 altLang="en-US"/>
              <a:t>Boolean Algebra</a:t>
            </a:r>
          </a:p>
        </p:txBody>
      </p:sp>
      <p:sp>
        <p:nvSpPr>
          <p:cNvPr id="56325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Developed by George Boole in 19th century</a:t>
            </a:r>
          </a:p>
          <a:p>
            <a:pPr marL="552450" lvl="1" eaLnBrk="1" hangingPunct="1">
              <a:defRPr/>
            </a:pPr>
            <a:r>
              <a:rPr lang="en-US" dirty="0"/>
              <a:t>Algebraic representation of logic</a:t>
            </a:r>
          </a:p>
          <a:p>
            <a:pPr marL="838200" lvl="2" eaLnBrk="1" hangingPunct="1">
              <a:defRPr/>
            </a:pPr>
            <a:r>
              <a:rPr lang="en-US" dirty="0"/>
              <a:t>Encode “True” as 1 and “False” as 0</a:t>
            </a:r>
          </a:p>
        </p:txBody>
      </p:sp>
      <p:sp>
        <p:nvSpPr>
          <p:cNvPr id="13316" name="Rectangle 5"/>
          <p:cNvSpPr>
            <a:spLocks/>
          </p:cNvSpPr>
          <p:nvPr/>
        </p:nvSpPr>
        <p:spPr bwMode="auto">
          <a:xfrm>
            <a:off x="1841500" y="2438400"/>
            <a:ext cx="3746500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>
              <a:spcBef>
                <a:spcPts val="575"/>
              </a:spcBef>
            </a:pPr>
            <a:r>
              <a:rPr lang="en-US" altLang="en-US" b="0">
                <a:solidFill>
                  <a:srgbClr val="000000"/>
                </a:solidFill>
                <a:latin typeface="Calibri Bold" pitchFamily="34" charset="0"/>
                <a:cs typeface="Calibri Bold" pitchFamily="34" charset="0"/>
                <a:sym typeface="Calibri Bold" pitchFamily="34" charset="0"/>
              </a:rPr>
              <a:t>And</a:t>
            </a:r>
          </a:p>
          <a:p>
            <a:pPr eaLnBrk="1" hangingPunct="1">
              <a:spcBef>
                <a:spcPts val="575"/>
              </a:spcBef>
              <a:buClr>
                <a:srgbClr val="980002"/>
              </a:buClr>
              <a:buSzPct val="60000"/>
              <a:buFont typeface="Wingdings" pitchFamily="2" charset="2"/>
              <a:buChar char="n"/>
            </a:pPr>
            <a:r>
              <a:rPr lang="en-US" altLang="en-US" sz="2000" b="0">
                <a:solidFill>
                  <a:srgbClr val="000000"/>
                </a:solidFill>
                <a:latin typeface="Calibri Bold" pitchFamily="34" charset="0"/>
                <a:cs typeface="Calibri Bold" pitchFamily="34" charset="0"/>
                <a:sym typeface="Calibri Bold" pitchFamily="34" charset="0"/>
              </a:rPr>
              <a:t> A&amp;B = 1 when both A=1 and B=1</a:t>
            </a:r>
          </a:p>
        </p:txBody>
      </p:sp>
      <p:sp>
        <p:nvSpPr>
          <p:cNvPr id="13318" name="Rectangle 7"/>
          <p:cNvSpPr>
            <a:spLocks/>
          </p:cNvSpPr>
          <p:nvPr/>
        </p:nvSpPr>
        <p:spPr bwMode="auto">
          <a:xfrm>
            <a:off x="5943600" y="2438400"/>
            <a:ext cx="3746500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>
              <a:spcBef>
                <a:spcPts val="575"/>
              </a:spcBef>
            </a:pPr>
            <a:r>
              <a:rPr lang="en-US" altLang="en-US" b="0">
                <a:solidFill>
                  <a:srgbClr val="000000"/>
                </a:solidFill>
                <a:latin typeface="Calibri Bold" pitchFamily="34" charset="0"/>
                <a:cs typeface="Calibri Bold" pitchFamily="34" charset="0"/>
                <a:sym typeface="Calibri Bold" pitchFamily="34" charset="0"/>
              </a:rPr>
              <a:t>Or</a:t>
            </a:r>
          </a:p>
          <a:p>
            <a:pPr eaLnBrk="1" hangingPunct="1">
              <a:spcBef>
                <a:spcPts val="575"/>
              </a:spcBef>
              <a:buClr>
                <a:srgbClr val="980002"/>
              </a:buClr>
              <a:buSzPct val="60000"/>
              <a:buFont typeface="Wingdings" pitchFamily="2" charset="2"/>
              <a:buChar char="n"/>
            </a:pPr>
            <a:r>
              <a:rPr lang="en-US" altLang="en-US" sz="2000" b="0">
                <a:solidFill>
                  <a:srgbClr val="000000"/>
                </a:solidFill>
                <a:latin typeface="Calibri Bold" pitchFamily="34" charset="0"/>
                <a:cs typeface="Calibri Bold" pitchFamily="34" charset="0"/>
                <a:sym typeface="Calibri Bold" pitchFamily="34" charset="0"/>
              </a:rPr>
              <a:t> A|B = 1 when either A=1 or B=1</a:t>
            </a:r>
          </a:p>
        </p:txBody>
      </p:sp>
      <p:sp>
        <p:nvSpPr>
          <p:cNvPr id="13321" name="Rectangle 10"/>
          <p:cNvSpPr>
            <a:spLocks/>
          </p:cNvSpPr>
          <p:nvPr/>
        </p:nvSpPr>
        <p:spPr bwMode="auto">
          <a:xfrm>
            <a:off x="1841500" y="4635500"/>
            <a:ext cx="2095500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>
              <a:spcBef>
                <a:spcPts val="575"/>
              </a:spcBef>
            </a:pPr>
            <a:r>
              <a:rPr lang="en-US" altLang="en-US" b="0">
                <a:solidFill>
                  <a:srgbClr val="000000"/>
                </a:solidFill>
                <a:latin typeface="Calibri Bold" pitchFamily="34" charset="0"/>
                <a:cs typeface="Calibri Bold" pitchFamily="34" charset="0"/>
                <a:sym typeface="Calibri Bold" pitchFamily="34" charset="0"/>
              </a:rPr>
              <a:t>Not</a:t>
            </a:r>
          </a:p>
          <a:p>
            <a:pPr eaLnBrk="1" hangingPunct="1">
              <a:spcBef>
                <a:spcPts val="575"/>
              </a:spcBef>
              <a:buClr>
                <a:srgbClr val="980002"/>
              </a:buClr>
              <a:buSzPct val="60000"/>
              <a:buFont typeface="Wingdings" pitchFamily="2" charset="2"/>
              <a:buChar char="n"/>
            </a:pPr>
            <a:r>
              <a:rPr lang="en-US" altLang="en-US" sz="2000" b="0">
                <a:solidFill>
                  <a:srgbClr val="000000"/>
                </a:solidFill>
                <a:latin typeface="Calibri Bold" pitchFamily="34" charset="0"/>
                <a:cs typeface="Calibri Bold" pitchFamily="34" charset="0"/>
                <a:sym typeface="Calibri Bold" pitchFamily="34" charset="0"/>
              </a:rPr>
              <a:t> ~A = 1 when A=0</a:t>
            </a:r>
          </a:p>
        </p:txBody>
      </p:sp>
      <p:sp>
        <p:nvSpPr>
          <p:cNvPr id="13323" name="Rectangle 12"/>
          <p:cNvSpPr>
            <a:spLocks/>
          </p:cNvSpPr>
          <p:nvPr/>
        </p:nvSpPr>
        <p:spPr bwMode="auto">
          <a:xfrm>
            <a:off x="5092700" y="4635500"/>
            <a:ext cx="5181600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>
              <a:spcBef>
                <a:spcPts val="575"/>
              </a:spcBef>
            </a:pPr>
            <a:r>
              <a:rPr lang="en-US" altLang="en-US" b="0" dirty="0">
                <a:solidFill>
                  <a:srgbClr val="000000"/>
                </a:solidFill>
                <a:latin typeface="Calibri Bold" pitchFamily="34" charset="0"/>
                <a:cs typeface="Calibri Bold" pitchFamily="34" charset="0"/>
                <a:sym typeface="Calibri Bold" pitchFamily="34" charset="0"/>
              </a:rPr>
              <a:t>Exclusive-Or (</a:t>
            </a:r>
            <a:r>
              <a:rPr lang="en-US" altLang="en-US" b="0" dirty="0" err="1">
                <a:solidFill>
                  <a:srgbClr val="000000"/>
                </a:solidFill>
                <a:latin typeface="Calibri Bold" pitchFamily="34" charset="0"/>
                <a:cs typeface="Calibri Bold" pitchFamily="34" charset="0"/>
                <a:sym typeface="Calibri Bold" pitchFamily="34" charset="0"/>
              </a:rPr>
              <a:t>Xor</a:t>
            </a:r>
            <a:r>
              <a:rPr lang="en-US" altLang="en-US" b="0" dirty="0">
                <a:solidFill>
                  <a:srgbClr val="000000"/>
                </a:solidFill>
                <a:latin typeface="Calibri Bold" pitchFamily="34" charset="0"/>
                <a:cs typeface="Calibri Bold" pitchFamily="34" charset="0"/>
                <a:sym typeface="Calibri Bold" pitchFamily="34" charset="0"/>
              </a:rPr>
              <a:t>)</a:t>
            </a:r>
          </a:p>
          <a:p>
            <a:pPr eaLnBrk="1" hangingPunct="1">
              <a:spcBef>
                <a:spcPts val="575"/>
              </a:spcBef>
              <a:buClr>
                <a:srgbClr val="980002"/>
              </a:buClr>
              <a:buSzPct val="60000"/>
              <a:buFont typeface="Wingdings" pitchFamily="2" charset="2"/>
              <a:buChar char="n"/>
            </a:pPr>
            <a:r>
              <a:rPr lang="en-US" altLang="en-US" sz="2000" b="0" dirty="0">
                <a:solidFill>
                  <a:srgbClr val="000000"/>
                </a:solidFill>
                <a:latin typeface="Calibri Bold" pitchFamily="34" charset="0"/>
                <a:cs typeface="Calibri Bold" pitchFamily="34" charset="0"/>
                <a:sym typeface="Calibri Bold" pitchFamily="34" charset="0"/>
              </a:rPr>
              <a:t> A^B = 1 when either A=1 or B=1, but not both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F7ACAC3C-2A92-4238-81ED-18E486255052}"/>
              </a:ext>
            </a:extLst>
          </p:cNvPr>
          <p:cNvGrpSpPr/>
          <p:nvPr/>
        </p:nvGrpSpPr>
        <p:grpSpPr>
          <a:xfrm>
            <a:off x="2547436" y="2994703"/>
            <a:ext cx="1338764" cy="1615827"/>
            <a:chOff x="2554879" y="3048000"/>
            <a:chExt cx="1338764" cy="1615827"/>
          </a:xfrm>
        </p:grpSpPr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3F8DFD36-EAF5-4793-A9B6-065365F7C547}"/>
                </a:ext>
              </a:extLst>
            </p:cNvPr>
            <p:cNvSpPr txBox="1"/>
            <p:nvPr/>
          </p:nvSpPr>
          <p:spPr>
            <a:xfrm>
              <a:off x="2554879" y="3048000"/>
              <a:ext cx="1338764" cy="161582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2200" dirty="0"/>
                <a:t>A B A&amp;B</a:t>
              </a:r>
            </a:p>
            <a:p>
              <a:pPr algn="l"/>
              <a:r>
                <a:rPr lang="en-US" sz="2200" dirty="0"/>
                <a:t>0 0     0</a:t>
              </a:r>
            </a:p>
            <a:p>
              <a:pPr algn="l"/>
              <a:r>
                <a:rPr lang="en-US" sz="2200" dirty="0"/>
                <a:t>0 1     0</a:t>
              </a:r>
            </a:p>
            <a:p>
              <a:pPr algn="l"/>
              <a:r>
                <a:rPr lang="en-US" sz="2200" dirty="0"/>
                <a:t>1 0     0</a:t>
              </a:r>
            </a:p>
            <a:p>
              <a:pPr algn="l"/>
              <a:r>
                <a:rPr lang="en-US" sz="2200" dirty="0"/>
                <a:t>1 1     1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74326F11-A781-4A72-8F6A-A092B669334A}"/>
                </a:ext>
              </a:extLst>
            </p:cNvPr>
            <p:cNvCxnSpPr/>
            <p:nvPr/>
          </p:nvCxnSpPr>
          <p:spPr bwMode="auto">
            <a:xfrm>
              <a:off x="2611151" y="3380936"/>
              <a:ext cx="1159871" cy="0"/>
            </a:xfrm>
            <a:prstGeom prst="line">
              <a:avLst/>
            </a:prstGeom>
            <a:noFill/>
            <a:ln w="254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1B92A927-654B-44BB-BF15-A7001D32B69A}"/>
                </a:ext>
              </a:extLst>
            </p:cNvPr>
            <p:cNvCxnSpPr/>
            <p:nvPr/>
          </p:nvCxnSpPr>
          <p:spPr bwMode="auto">
            <a:xfrm flipV="1">
              <a:off x="3152336" y="3048000"/>
              <a:ext cx="0" cy="1615827"/>
            </a:xfrm>
            <a:prstGeom prst="line">
              <a:avLst/>
            </a:prstGeom>
            <a:noFill/>
            <a:ln w="254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</p:cxn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BDCA4F0A-60AB-4915-83CB-954FB120E56F}"/>
              </a:ext>
            </a:extLst>
          </p:cNvPr>
          <p:cNvGrpSpPr/>
          <p:nvPr/>
        </p:nvGrpSpPr>
        <p:grpSpPr>
          <a:xfrm>
            <a:off x="7195636" y="2994703"/>
            <a:ext cx="1292277" cy="1615827"/>
            <a:chOff x="7182394" y="2994703"/>
            <a:chExt cx="1292277" cy="1615827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5ADD97FA-8A50-439F-8402-B2584FD286C7}"/>
                </a:ext>
              </a:extLst>
            </p:cNvPr>
            <p:cNvSpPr txBox="1"/>
            <p:nvPr/>
          </p:nvSpPr>
          <p:spPr>
            <a:xfrm>
              <a:off x="7182394" y="2994703"/>
              <a:ext cx="1292277" cy="161582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2200" dirty="0"/>
                <a:t>A B  A|B</a:t>
              </a:r>
            </a:p>
            <a:p>
              <a:pPr algn="l"/>
              <a:r>
                <a:rPr lang="en-US" sz="2200" dirty="0"/>
                <a:t>0 0     0</a:t>
              </a:r>
            </a:p>
            <a:p>
              <a:pPr algn="l"/>
              <a:r>
                <a:rPr lang="en-US" sz="2200" dirty="0"/>
                <a:t>0 1     1</a:t>
              </a:r>
            </a:p>
            <a:p>
              <a:pPr algn="l"/>
              <a:r>
                <a:rPr lang="en-US" sz="2200" dirty="0"/>
                <a:t>1 0     1</a:t>
              </a:r>
            </a:p>
            <a:p>
              <a:pPr algn="l"/>
              <a:r>
                <a:rPr lang="en-US" sz="2200" dirty="0"/>
                <a:t>1 1     1</a:t>
              </a:r>
            </a:p>
          </p:txBody>
        </p: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E5719161-0ED2-4E51-8671-8C84FF0BB0AC}"/>
                </a:ext>
              </a:extLst>
            </p:cNvPr>
            <p:cNvCxnSpPr/>
            <p:nvPr/>
          </p:nvCxnSpPr>
          <p:spPr bwMode="auto">
            <a:xfrm>
              <a:off x="7238666" y="3327639"/>
              <a:ext cx="1159871" cy="0"/>
            </a:xfrm>
            <a:prstGeom prst="line">
              <a:avLst/>
            </a:prstGeom>
            <a:noFill/>
            <a:ln w="254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8481FDE8-60ED-42F7-B87F-316B8D22949E}"/>
                </a:ext>
              </a:extLst>
            </p:cNvPr>
            <p:cNvCxnSpPr/>
            <p:nvPr/>
          </p:nvCxnSpPr>
          <p:spPr bwMode="auto">
            <a:xfrm flipV="1">
              <a:off x="7779851" y="2994703"/>
              <a:ext cx="0" cy="1615827"/>
            </a:xfrm>
            <a:prstGeom prst="line">
              <a:avLst/>
            </a:prstGeom>
            <a:noFill/>
            <a:ln w="254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</p:cxn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CEEE9562-762C-470F-B122-091AE6AA9261}"/>
              </a:ext>
            </a:extLst>
          </p:cNvPr>
          <p:cNvGrpSpPr/>
          <p:nvPr/>
        </p:nvGrpSpPr>
        <p:grpSpPr>
          <a:xfrm>
            <a:off x="7195636" y="5216773"/>
            <a:ext cx="1378839" cy="1615827"/>
            <a:chOff x="7182394" y="2994703"/>
            <a:chExt cx="1378839" cy="1615827"/>
          </a:xfrm>
        </p:grpSpPr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9E1BC5D8-DC60-4CFD-8650-0C85EAA4BF6B}"/>
                </a:ext>
              </a:extLst>
            </p:cNvPr>
            <p:cNvSpPr txBox="1"/>
            <p:nvPr/>
          </p:nvSpPr>
          <p:spPr>
            <a:xfrm>
              <a:off x="7182394" y="2994703"/>
              <a:ext cx="1378839" cy="161582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2200" dirty="0"/>
                <a:t>A B </a:t>
              </a:r>
              <a:r>
                <a:rPr lang="en-US" sz="900" dirty="0"/>
                <a:t> </a:t>
              </a:r>
              <a:r>
                <a:rPr lang="en-US" sz="2200" dirty="0"/>
                <a:t>A^B</a:t>
              </a:r>
            </a:p>
            <a:p>
              <a:pPr algn="l"/>
              <a:r>
                <a:rPr lang="en-US" sz="2200" dirty="0"/>
                <a:t>0 0     0</a:t>
              </a:r>
            </a:p>
            <a:p>
              <a:pPr algn="l"/>
              <a:r>
                <a:rPr lang="en-US" sz="2200" dirty="0"/>
                <a:t>0 1     1</a:t>
              </a:r>
            </a:p>
            <a:p>
              <a:pPr algn="l"/>
              <a:r>
                <a:rPr lang="en-US" sz="2200" dirty="0"/>
                <a:t>1 0     1</a:t>
              </a:r>
            </a:p>
            <a:p>
              <a:pPr algn="l"/>
              <a:r>
                <a:rPr lang="en-US" sz="2200" dirty="0"/>
                <a:t>1 1     0</a:t>
              </a:r>
            </a:p>
          </p:txBody>
        </p: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655227FF-276F-403C-93C7-D78B0D91153A}"/>
                </a:ext>
              </a:extLst>
            </p:cNvPr>
            <p:cNvCxnSpPr/>
            <p:nvPr/>
          </p:nvCxnSpPr>
          <p:spPr bwMode="auto">
            <a:xfrm>
              <a:off x="7238666" y="3327639"/>
              <a:ext cx="1159871" cy="0"/>
            </a:xfrm>
            <a:prstGeom prst="line">
              <a:avLst/>
            </a:prstGeom>
            <a:noFill/>
            <a:ln w="254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282D929A-0C19-4A83-A092-FEF4A0775A4B}"/>
                </a:ext>
              </a:extLst>
            </p:cNvPr>
            <p:cNvCxnSpPr/>
            <p:nvPr/>
          </p:nvCxnSpPr>
          <p:spPr bwMode="auto">
            <a:xfrm flipV="1">
              <a:off x="7779851" y="2994703"/>
              <a:ext cx="0" cy="1615827"/>
            </a:xfrm>
            <a:prstGeom prst="line">
              <a:avLst/>
            </a:prstGeom>
            <a:noFill/>
            <a:ln w="254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</p:cxn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F22B0D6-233E-48E2-B506-360E7B5DAE6C}"/>
              </a:ext>
            </a:extLst>
          </p:cNvPr>
          <p:cNvGrpSpPr/>
          <p:nvPr/>
        </p:nvGrpSpPr>
        <p:grpSpPr>
          <a:xfrm>
            <a:off x="2725754" y="5216773"/>
            <a:ext cx="982128" cy="1006429"/>
            <a:chOff x="2547436" y="5216773"/>
            <a:chExt cx="982128" cy="1006429"/>
          </a:xfrm>
        </p:grpSpPr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E15B2C13-8926-479B-A181-73AE26ECAAF7}"/>
                </a:ext>
              </a:extLst>
            </p:cNvPr>
            <p:cNvSpPr txBox="1"/>
            <p:nvPr/>
          </p:nvSpPr>
          <p:spPr>
            <a:xfrm>
              <a:off x="2547436" y="5216773"/>
              <a:ext cx="982128" cy="10064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2200" dirty="0"/>
                <a:t>A   ~A</a:t>
              </a:r>
            </a:p>
            <a:p>
              <a:pPr algn="l"/>
              <a:r>
                <a:rPr lang="en-US" sz="2200" dirty="0"/>
                <a:t>0      1</a:t>
              </a:r>
            </a:p>
            <a:p>
              <a:pPr algn="l"/>
              <a:r>
                <a:rPr lang="en-US" sz="2200" dirty="0"/>
                <a:t>1      0</a:t>
              </a:r>
            </a:p>
          </p:txBody>
        </p: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50409A03-51B3-4A2F-A902-15E8D1604408}"/>
                </a:ext>
              </a:extLst>
            </p:cNvPr>
            <p:cNvCxnSpPr/>
            <p:nvPr/>
          </p:nvCxnSpPr>
          <p:spPr bwMode="auto">
            <a:xfrm>
              <a:off x="2603708" y="5549709"/>
              <a:ext cx="925856" cy="0"/>
            </a:xfrm>
            <a:prstGeom prst="line">
              <a:avLst/>
            </a:prstGeom>
            <a:noFill/>
            <a:ln w="254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412A1507-58D4-435D-8E4D-A0BFB8407395}"/>
                </a:ext>
              </a:extLst>
            </p:cNvPr>
            <p:cNvCxnSpPr/>
            <p:nvPr/>
          </p:nvCxnSpPr>
          <p:spPr bwMode="auto">
            <a:xfrm flipV="1">
              <a:off x="2895600" y="5216774"/>
              <a:ext cx="0" cy="879226"/>
            </a:xfrm>
            <a:prstGeom prst="line">
              <a:avLst/>
            </a:prstGeom>
            <a:noFill/>
            <a:ln w="254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</p:cxnSp>
      </p:grp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 altLang="en-US"/>
              <a:t>General Boolean Algebras</a:t>
            </a:r>
          </a:p>
        </p:txBody>
      </p:sp>
      <p:sp>
        <p:nvSpPr>
          <p:cNvPr id="58373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Operate on bit vectors</a:t>
            </a:r>
          </a:p>
          <a:p>
            <a:pPr marL="552450" lvl="1" eaLnBrk="1" hangingPunct="1">
              <a:defRPr/>
            </a:pPr>
            <a:r>
              <a:rPr lang="en-US" dirty="0"/>
              <a:t>Operations applied bitwise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/>
              <a:t>All of the properties of Boolean algebra apply</a:t>
            </a:r>
          </a:p>
        </p:txBody>
      </p:sp>
      <p:sp>
        <p:nvSpPr>
          <p:cNvPr id="14340" name="Rectangle 5"/>
          <p:cNvSpPr>
            <a:spLocks/>
          </p:cNvSpPr>
          <p:nvPr/>
        </p:nvSpPr>
        <p:spPr bwMode="auto">
          <a:xfrm>
            <a:off x="2311400" y="2349500"/>
            <a:ext cx="1677988" cy="97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0800" tIns="50800" bIns="5080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/>
            <a:r>
              <a:rPr lang="en-US" altLang="en-US" sz="2000" b="0">
                <a:solidFill>
                  <a:srgbClr val="000066"/>
                </a:solidFill>
                <a:latin typeface="Courier New Bold" pitchFamily="1" charset="0"/>
                <a:cs typeface="Courier New Bold" pitchFamily="1" charset="0"/>
                <a:sym typeface="Courier New Bold" pitchFamily="1" charset="0"/>
              </a:rPr>
              <a:t>  01101001</a:t>
            </a:r>
          </a:p>
          <a:p>
            <a:pPr eaLnBrk="1" hangingPunct="1"/>
            <a:r>
              <a:rPr lang="en-US" altLang="en-US" sz="2000" b="0">
                <a:solidFill>
                  <a:srgbClr val="000066"/>
                </a:solidFill>
                <a:latin typeface="Courier New Bold" pitchFamily="1" charset="0"/>
                <a:cs typeface="Courier New Bold" pitchFamily="1" charset="0"/>
                <a:sym typeface="Courier New Bold" pitchFamily="1" charset="0"/>
              </a:rPr>
              <a:t>&amp; 01010101</a:t>
            </a:r>
          </a:p>
          <a:p>
            <a:pPr eaLnBrk="1" hangingPunct="1"/>
            <a:r>
              <a:rPr lang="en-US" altLang="en-US" sz="2000" b="0">
                <a:solidFill>
                  <a:srgbClr val="000066"/>
                </a:solidFill>
                <a:latin typeface="Courier New Bold" pitchFamily="1" charset="0"/>
                <a:cs typeface="Courier New Bold" pitchFamily="1" charset="0"/>
                <a:sym typeface="Courier New Bold" pitchFamily="1" charset="0"/>
              </a:rPr>
              <a:t>  </a:t>
            </a:r>
            <a:r>
              <a:rPr lang="en-US" altLang="en-US" sz="2000" b="0">
                <a:solidFill>
                  <a:srgbClr val="FFFFFF"/>
                </a:solidFill>
                <a:latin typeface="Courier New Bold" pitchFamily="1" charset="0"/>
                <a:cs typeface="Courier New Bold" pitchFamily="1" charset="0"/>
                <a:sym typeface="Courier New Bold" pitchFamily="1" charset="0"/>
              </a:rPr>
              <a:t>01000001</a:t>
            </a:r>
          </a:p>
        </p:txBody>
      </p:sp>
      <p:sp>
        <p:nvSpPr>
          <p:cNvPr id="14341" name="Line 6"/>
          <p:cNvSpPr>
            <a:spLocks noChangeShapeType="1"/>
          </p:cNvSpPr>
          <p:nvPr/>
        </p:nvSpPr>
        <p:spPr bwMode="auto">
          <a:xfrm>
            <a:off x="2387600" y="2981325"/>
            <a:ext cx="1524000" cy="1588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4342" name="Rectangle 7"/>
          <p:cNvSpPr>
            <a:spLocks/>
          </p:cNvSpPr>
          <p:nvPr/>
        </p:nvSpPr>
        <p:spPr bwMode="auto">
          <a:xfrm>
            <a:off x="4140200" y="2349500"/>
            <a:ext cx="1677988" cy="97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0800" tIns="50800" bIns="5080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/>
            <a:r>
              <a:rPr lang="en-US" altLang="en-US" sz="2000" b="0">
                <a:solidFill>
                  <a:srgbClr val="000066"/>
                </a:solidFill>
                <a:latin typeface="Courier New Bold" pitchFamily="1" charset="0"/>
                <a:cs typeface="Courier New Bold" pitchFamily="1" charset="0"/>
                <a:sym typeface="Courier New Bold" pitchFamily="1" charset="0"/>
              </a:rPr>
              <a:t>  01101001</a:t>
            </a:r>
          </a:p>
          <a:p>
            <a:pPr eaLnBrk="1" hangingPunct="1"/>
            <a:r>
              <a:rPr lang="en-US" altLang="en-US" sz="2000" b="0">
                <a:solidFill>
                  <a:srgbClr val="000066"/>
                </a:solidFill>
                <a:latin typeface="Courier New Bold" pitchFamily="1" charset="0"/>
                <a:cs typeface="Courier New Bold" pitchFamily="1" charset="0"/>
                <a:sym typeface="Courier New Bold" pitchFamily="1" charset="0"/>
              </a:rPr>
              <a:t>| 01010101</a:t>
            </a:r>
          </a:p>
          <a:p>
            <a:pPr eaLnBrk="1" hangingPunct="1"/>
            <a:r>
              <a:rPr lang="en-US" altLang="en-US" sz="2000" b="0">
                <a:solidFill>
                  <a:srgbClr val="000066"/>
                </a:solidFill>
                <a:latin typeface="Courier New Bold" pitchFamily="1" charset="0"/>
                <a:cs typeface="Courier New Bold" pitchFamily="1" charset="0"/>
                <a:sym typeface="Courier New Bold" pitchFamily="1" charset="0"/>
              </a:rPr>
              <a:t>  </a:t>
            </a:r>
            <a:r>
              <a:rPr lang="en-US" altLang="en-US" sz="2000" b="0">
                <a:solidFill>
                  <a:srgbClr val="FFFFFF"/>
                </a:solidFill>
                <a:latin typeface="Courier New Bold" pitchFamily="1" charset="0"/>
                <a:cs typeface="Courier New Bold" pitchFamily="1" charset="0"/>
                <a:sym typeface="Courier New Bold" pitchFamily="1" charset="0"/>
              </a:rPr>
              <a:t>01111101</a:t>
            </a:r>
          </a:p>
        </p:txBody>
      </p:sp>
      <p:sp>
        <p:nvSpPr>
          <p:cNvPr id="14343" name="Line 8"/>
          <p:cNvSpPr>
            <a:spLocks noChangeShapeType="1"/>
          </p:cNvSpPr>
          <p:nvPr/>
        </p:nvSpPr>
        <p:spPr bwMode="auto">
          <a:xfrm>
            <a:off x="4216400" y="2981325"/>
            <a:ext cx="1524000" cy="1588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4344" name="Rectangle 9"/>
          <p:cNvSpPr>
            <a:spLocks/>
          </p:cNvSpPr>
          <p:nvPr/>
        </p:nvSpPr>
        <p:spPr bwMode="auto">
          <a:xfrm>
            <a:off x="5969000" y="2349500"/>
            <a:ext cx="1677988" cy="97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0800" tIns="50800" bIns="5080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/>
            <a:r>
              <a:rPr lang="en-US" altLang="en-US" sz="2000" b="0">
                <a:solidFill>
                  <a:srgbClr val="000066"/>
                </a:solidFill>
                <a:latin typeface="Courier New Bold" pitchFamily="1" charset="0"/>
                <a:cs typeface="Courier New Bold" pitchFamily="1" charset="0"/>
                <a:sym typeface="Courier New Bold" pitchFamily="1" charset="0"/>
              </a:rPr>
              <a:t>  01101001</a:t>
            </a:r>
          </a:p>
          <a:p>
            <a:pPr eaLnBrk="1" hangingPunct="1"/>
            <a:r>
              <a:rPr lang="en-US" altLang="en-US" sz="2000" b="0">
                <a:solidFill>
                  <a:srgbClr val="000066"/>
                </a:solidFill>
                <a:latin typeface="Courier New Bold" pitchFamily="1" charset="0"/>
                <a:cs typeface="Courier New Bold" pitchFamily="1" charset="0"/>
                <a:sym typeface="Courier New Bold" pitchFamily="1" charset="0"/>
              </a:rPr>
              <a:t>^ 01010101</a:t>
            </a:r>
          </a:p>
          <a:p>
            <a:pPr eaLnBrk="1" hangingPunct="1"/>
            <a:r>
              <a:rPr lang="en-US" altLang="en-US" sz="2000" b="0">
                <a:solidFill>
                  <a:srgbClr val="000066"/>
                </a:solidFill>
                <a:latin typeface="Courier New Bold" pitchFamily="1" charset="0"/>
                <a:cs typeface="Courier New Bold" pitchFamily="1" charset="0"/>
                <a:sym typeface="Courier New Bold" pitchFamily="1" charset="0"/>
              </a:rPr>
              <a:t>  </a:t>
            </a:r>
            <a:r>
              <a:rPr lang="en-US" altLang="en-US" sz="2000" b="0">
                <a:solidFill>
                  <a:srgbClr val="FFFFFF"/>
                </a:solidFill>
                <a:latin typeface="Courier New Bold" pitchFamily="1" charset="0"/>
                <a:cs typeface="Courier New Bold" pitchFamily="1" charset="0"/>
                <a:sym typeface="Courier New Bold" pitchFamily="1" charset="0"/>
              </a:rPr>
              <a:t>00111100</a:t>
            </a:r>
          </a:p>
        </p:txBody>
      </p:sp>
      <p:sp>
        <p:nvSpPr>
          <p:cNvPr id="14345" name="Line 10"/>
          <p:cNvSpPr>
            <a:spLocks noChangeShapeType="1"/>
          </p:cNvSpPr>
          <p:nvPr/>
        </p:nvSpPr>
        <p:spPr bwMode="auto">
          <a:xfrm>
            <a:off x="6121400" y="2981325"/>
            <a:ext cx="1524000" cy="1588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4346" name="Rectangle 11"/>
          <p:cNvSpPr>
            <a:spLocks/>
          </p:cNvSpPr>
          <p:nvPr/>
        </p:nvSpPr>
        <p:spPr bwMode="auto">
          <a:xfrm>
            <a:off x="7872416" y="2349500"/>
            <a:ext cx="1679575" cy="97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0800" tIns="50800" bIns="5080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/>
            <a:r>
              <a:rPr lang="en-US" altLang="en-US" sz="2000" b="0">
                <a:solidFill>
                  <a:srgbClr val="000066"/>
                </a:solidFill>
                <a:latin typeface="Courier New Bold" pitchFamily="1" charset="0"/>
                <a:cs typeface="Courier New Bold" pitchFamily="1" charset="0"/>
                <a:sym typeface="Courier New Bold" pitchFamily="1" charset="0"/>
              </a:rPr>
              <a:t>  </a:t>
            </a:r>
          </a:p>
          <a:p>
            <a:pPr eaLnBrk="1" hangingPunct="1"/>
            <a:r>
              <a:rPr lang="en-US" altLang="en-US" sz="2000" b="0">
                <a:solidFill>
                  <a:srgbClr val="000066"/>
                </a:solidFill>
                <a:latin typeface="Courier New Bold" pitchFamily="1" charset="0"/>
                <a:cs typeface="Courier New Bold" pitchFamily="1" charset="0"/>
                <a:sym typeface="Courier New Bold" pitchFamily="1" charset="0"/>
              </a:rPr>
              <a:t>~ 01010101</a:t>
            </a:r>
          </a:p>
          <a:p>
            <a:pPr eaLnBrk="1" hangingPunct="1"/>
            <a:r>
              <a:rPr lang="en-US" altLang="en-US" sz="2000" b="0">
                <a:solidFill>
                  <a:srgbClr val="000066"/>
                </a:solidFill>
                <a:latin typeface="Courier New Bold" pitchFamily="1" charset="0"/>
                <a:cs typeface="Courier New Bold" pitchFamily="1" charset="0"/>
                <a:sym typeface="Courier New Bold" pitchFamily="1" charset="0"/>
              </a:rPr>
              <a:t>  </a:t>
            </a:r>
            <a:r>
              <a:rPr lang="en-US" altLang="en-US" sz="2000" b="0">
                <a:solidFill>
                  <a:srgbClr val="FFFFFF"/>
                </a:solidFill>
                <a:latin typeface="Courier New Bold" pitchFamily="1" charset="0"/>
                <a:cs typeface="Courier New Bold" pitchFamily="1" charset="0"/>
                <a:sym typeface="Courier New Bold" pitchFamily="1" charset="0"/>
              </a:rPr>
              <a:t>10101010</a:t>
            </a:r>
          </a:p>
        </p:txBody>
      </p:sp>
      <p:sp>
        <p:nvSpPr>
          <p:cNvPr id="14347" name="Line 12"/>
          <p:cNvSpPr>
            <a:spLocks noChangeShapeType="1"/>
          </p:cNvSpPr>
          <p:nvPr/>
        </p:nvSpPr>
        <p:spPr bwMode="auto">
          <a:xfrm>
            <a:off x="7950200" y="2981325"/>
            <a:ext cx="1600200" cy="1588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3565" name="Rectangle 13"/>
          <p:cNvSpPr>
            <a:spLocks/>
          </p:cNvSpPr>
          <p:nvPr/>
        </p:nvSpPr>
        <p:spPr bwMode="auto">
          <a:xfrm>
            <a:off x="2311400" y="3035300"/>
            <a:ext cx="1677988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0800" tIns="50800" bIns="5080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/>
            <a:r>
              <a:rPr lang="en-US" altLang="en-US" sz="2000" b="0">
                <a:solidFill>
                  <a:srgbClr val="CC0000"/>
                </a:solidFill>
                <a:latin typeface="Courier New Bold" pitchFamily="1" charset="0"/>
                <a:cs typeface="Courier New Bold" pitchFamily="1" charset="0"/>
                <a:sym typeface="Courier New Bold" pitchFamily="1" charset="0"/>
              </a:rPr>
              <a:t>  01000001</a:t>
            </a:r>
          </a:p>
        </p:txBody>
      </p:sp>
      <p:sp>
        <p:nvSpPr>
          <p:cNvPr id="23566" name="Rectangle 14"/>
          <p:cNvSpPr>
            <a:spLocks/>
          </p:cNvSpPr>
          <p:nvPr/>
        </p:nvSpPr>
        <p:spPr bwMode="auto">
          <a:xfrm>
            <a:off x="4445000" y="3035300"/>
            <a:ext cx="1373188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0800" tIns="50800" bIns="5080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/>
            <a:r>
              <a:rPr lang="en-US" altLang="en-US" sz="2000" b="0">
                <a:solidFill>
                  <a:srgbClr val="CC0000"/>
                </a:solidFill>
                <a:latin typeface="Courier New Bold" pitchFamily="1" charset="0"/>
                <a:cs typeface="Courier New Bold" pitchFamily="1" charset="0"/>
                <a:sym typeface="Courier New Bold" pitchFamily="1" charset="0"/>
              </a:rPr>
              <a:t>01111101</a:t>
            </a:r>
          </a:p>
        </p:txBody>
      </p:sp>
      <p:sp>
        <p:nvSpPr>
          <p:cNvPr id="23567" name="Rectangle 15"/>
          <p:cNvSpPr>
            <a:spLocks/>
          </p:cNvSpPr>
          <p:nvPr/>
        </p:nvSpPr>
        <p:spPr bwMode="auto">
          <a:xfrm>
            <a:off x="6273800" y="3035300"/>
            <a:ext cx="1373188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0800" tIns="50800" bIns="5080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/>
            <a:r>
              <a:rPr lang="en-US" altLang="en-US" sz="2000" b="0">
                <a:solidFill>
                  <a:srgbClr val="CC0000"/>
                </a:solidFill>
                <a:latin typeface="Courier New Bold" pitchFamily="1" charset="0"/>
                <a:cs typeface="Courier New Bold" pitchFamily="1" charset="0"/>
                <a:sym typeface="Courier New Bold" pitchFamily="1" charset="0"/>
              </a:rPr>
              <a:t>00111100</a:t>
            </a:r>
          </a:p>
        </p:txBody>
      </p:sp>
      <p:sp>
        <p:nvSpPr>
          <p:cNvPr id="23568" name="Rectangle 16"/>
          <p:cNvSpPr>
            <a:spLocks/>
          </p:cNvSpPr>
          <p:nvPr/>
        </p:nvSpPr>
        <p:spPr bwMode="auto">
          <a:xfrm>
            <a:off x="8178800" y="3035300"/>
            <a:ext cx="1373188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0800" tIns="50800" bIns="5080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/>
            <a:r>
              <a:rPr lang="en-US" altLang="en-US" sz="2000" b="0">
                <a:solidFill>
                  <a:srgbClr val="CC0000"/>
                </a:solidFill>
                <a:latin typeface="Courier New Bold" pitchFamily="1" charset="0"/>
                <a:cs typeface="Courier New Bold" pitchFamily="1" charset="0"/>
                <a:sym typeface="Courier New Bold" pitchFamily="1" charset="0"/>
              </a:rPr>
              <a:t>10101010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35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35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35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35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5" grpId="0" build="p" autoUpdateAnimBg="0"/>
      <p:bldP spid="23566" grpId="0" build="p" autoUpdateAnimBg="0"/>
      <p:bldP spid="23567" grpId="0" build="p" autoUpdateAnimBg="0"/>
      <p:bldP spid="23568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title"/>
          </p:nvPr>
        </p:nvSpPr>
        <p:spPr>
          <a:xfrm>
            <a:off x="387351" y="434975"/>
            <a:ext cx="10128249" cy="762000"/>
          </a:xfrm>
        </p:spPr>
        <p:txBody>
          <a:bodyPr/>
          <a:lstStyle/>
          <a:p>
            <a:r>
              <a:rPr lang="en-US" altLang="en-US" dirty="0"/>
              <a:t>Example: Representing &amp; Manipulating Sets</a:t>
            </a:r>
          </a:p>
        </p:txBody>
      </p:sp>
      <p:sp>
        <p:nvSpPr>
          <p:cNvPr id="59397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Representation</a:t>
            </a:r>
          </a:p>
          <a:p>
            <a:pPr lvl="1">
              <a:defRPr/>
            </a:pPr>
            <a:r>
              <a:rPr lang="en-US" dirty="0"/>
              <a:t>Width </a:t>
            </a:r>
            <a:r>
              <a:rPr lang="en-US" dirty="0" err="1"/>
              <a:t>w</a:t>
            </a:r>
            <a:r>
              <a:rPr lang="en-US" dirty="0"/>
              <a:t> bit vector represents subsets of {0, …, </a:t>
            </a:r>
            <a:r>
              <a:rPr lang="en-US" dirty="0" err="1"/>
              <a:t>w</a:t>
            </a:r>
            <a:r>
              <a:rPr lang="en-US" dirty="0"/>
              <a:t>–1}</a:t>
            </a:r>
          </a:p>
          <a:p>
            <a:pPr lvl="1">
              <a:defRPr/>
            </a:pPr>
            <a:r>
              <a:rPr lang="en-US" dirty="0" err="1"/>
              <a:t>a</a:t>
            </a:r>
            <a:r>
              <a:rPr lang="en-US" baseline="-25000" dirty="0" err="1"/>
              <a:t>j</a:t>
            </a:r>
            <a:r>
              <a:rPr lang="en-US" dirty="0"/>
              <a:t> = 1 if j ∈ A</a:t>
            </a:r>
          </a:p>
          <a:p>
            <a:pPr lvl="2">
              <a:defRPr/>
            </a:pPr>
            <a:endParaRPr lang="en-US" dirty="0">
              <a:sym typeface="Monaco" charset="0"/>
            </a:endParaRPr>
          </a:p>
          <a:p>
            <a:pPr lvl="2">
              <a:defRPr/>
            </a:pPr>
            <a:r>
              <a:rPr lang="en-US" dirty="0">
                <a:sym typeface="Monaco" charset="0"/>
              </a:rPr>
              <a:t> 01101001	{ 0, 3, 5, 6 }</a:t>
            </a:r>
          </a:p>
          <a:p>
            <a:pPr lvl="2">
              <a:defRPr/>
            </a:pPr>
            <a:r>
              <a:rPr lang="en-US" dirty="0">
                <a:sym typeface="Monaco" charset="0"/>
              </a:rPr>
              <a:t> </a:t>
            </a:r>
            <a:r>
              <a:rPr lang="en-US" i="1" dirty="0">
                <a:sym typeface="Monaco" charset="0"/>
              </a:rPr>
              <a:t>7</a:t>
            </a:r>
            <a:r>
              <a:rPr lang="en-US" i="1" dirty="0">
                <a:solidFill>
                  <a:srgbClr val="FF0000"/>
                </a:solidFill>
                <a:sym typeface="Monaco" charset="0"/>
              </a:rPr>
              <a:t>65</a:t>
            </a:r>
            <a:r>
              <a:rPr lang="en-US" i="1" dirty="0">
                <a:sym typeface="Monaco" charset="0"/>
              </a:rPr>
              <a:t>4</a:t>
            </a:r>
            <a:r>
              <a:rPr lang="en-US" i="1" dirty="0">
                <a:solidFill>
                  <a:srgbClr val="FF0000"/>
                </a:solidFill>
                <a:sym typeface="Monaco" charset="0"/>
              </a:rPr>
              <a:t>3</a:t>
            </a:r>
            <a:r>
              <a:rPr lang="en-US" i="1" dirty="0">
                <a:sym typeface="Monaco" charset="0"/>
              </a:rPr>
              <a:t>21</a:t>
            </a:r>
            <a:r>
              <a:rPr lang="en-US" i="1" dirty="0">
                <a:solidFill>
                  <a:srgbClr val="FF0000"/>
                </a:solidFill>
                <a:sym typeface="Monaco" charset="0"/>
              </a:rPr>
              <a:t>0</a:t>
            </a:r>
          </a:p>
          <a:p>
            <a:pPr lvl="2">
              <a:defRPr/>
            </a:pPr>
            <a:endParaRPr lang="en-US" dirty="0">
              <a:sym typeface="Monaco" charset="0"/>
            </a:endParaRPr>
          </a:p>
          <a:p>
            <a:pPr lvl="2">
              <a:defRPr/>
            </a:pPr>
            <a:r>
              <a:rPr lang="en-US" dirty="0">
                <a:sym typeface="Monaco" charset="0"/>
              </a:rPr>
              <a:t> 01010101	{ 0, 2, 4, 6 }</a:t>
            </a:r>
          </a:p>
          <a:p>
            <a:pPr lvl="2">
              <a:defRPr/>
            </a:pPr>
            <a:r>
              <a:rPr lang="en-US" dirty="0">
                <a:sym typeface="Monaco" charset="0"/>
              </a:rPr>
              <a:t> </a:t>
            </a:r>
            <a:r>
              <a:rPr lang="en-US" i="1" dirty="0">
                <a:sym typeface="Monaco" charset="0"/>
              </a:rPr>
              <a:t>7</a:t>
            </a:r>
            <a:r>
              <a:rPr lang="en-US" i="1" dirty="0">
                <a:solidFill>
                  <a:srgbClr val="FF0000"/>
                </a:solidFill>
                <a:sym typeface="Monaco" charset="0"/>
              </a:rPr>
              <a:t>6</a:t>
            </a:r>
            <a:r>
              <a:rPr lang="en-US" i="1" dirty="0">
                <a:sym typeface="Monaco" charset="0"/>
              </a:rPr>
              <a:t>5</a:t>
            </a:r>
            <a:r>
              <a:rPr lang="en-US" i="1" dirty="0">
                <a:solidFill>
                  <a:srgbClr val="FF0000"/>
                </a:solidFill>
                <a:sym typeface="Monaco" charset="0"/>
              </a:rPr>
              <a:t>4</a:t>
            </a:r>
            <a:r>
              <a:rPr lang="en-US" i="1" dirty="0">
                <a:sym typeface="Monaco" charset="0"/>
              </a:rPr>
              <a:t>3</a:t>
            </a:r>
            <a:r>
              <a:rPr lang="en-US" i="1" dirty="0">
                <a:solidFill>
                  <a:srgbClr val="FF0000"/>
                </a:solidFill>
                <a:sym typeface="Monaco" charset="0"/>
              </a:rPr>
              <a:t>2</a:t>
            </a:r>
            <a:r>
              <a:rPr lang="en-US" i="1" dirty="0">
                <a:sym typeface="Monaco" charset="0"/>
              </a:rPr>
              <a:t>1</a:t>
            </a:r>
            <a:r>
              <a:rPr lang="en-US" i="1" dirty="0">
                <a:solidFill>
                  <a:srgbClr val="FF0000"/>
                </a:solidFill>
                <a:sym typeface="Monaco" charset="0"/>
              </a:rPr>
              <a:t>0</a:t>
            </a:r>
          </a:p>
          <a:p>
            <a:pPr>
              <a:defRPr/>
            </a:pPr>
            <a:r>
              <a:rPr lang="en-US" dirty="0"/>
              <a:t>Operations</a:t>
            </a:r>
          </a:p>
          <a:p>
            <a:pPr lvl="1" defTabSz="0">
              <a:tabLst>
                <a:tab pos="1254125" algn="l"/>
                <a:tab pos="3930650" algn="l"/>
                <a:tab pos="5486400" algn="l"/>
              </a:tabLst>
              <a:defRPr/>
            </a:pPr>
            <a:r>
              <a:rPr lang="en-US" dirty="0"/>
              <a:t>&amp;	Intersection	01000001	{ 0, 6 }</a:t>
            </a:r>
          </a:p>
          <a:p>
            <a:pPr lvl="1" defTabSz="0">
              <a:tabLst>
                <a:tab pos="1254125" algn="l"/>
                <a:tab pos="3930650" algn="l"/>
                <a:tab pos="5486400" algn="l"/>
              </a:tabLst>
              <a:defRPr/>
            </a:pPr>
            <a:r>
              <a:rPr lang="en-US" dirty="0"/>
              <a:t>|	Union	01111101	{ 0, 2, 3, 4, 5, 6 }</a:t>
            </a:r>
          </a:p>
          <a:p>
            <a:pPr lvl="1" defTabSz="0">
              <a:tabLst>
                <a:tab pos="1254125" algn="l"/>
                <a:tab pos="3930650" algn="l"/>
                <a:tab pos="5486400" algn="l"/>
              </a:tabLst>
              <a:defRPr/>
            </a:pPr>
            <a:r>
              <a:rPr lang="en-US" dirty="0"/>
              <a:t>^	Symmetric difference	00111100	{ 2, 3, 4, 5 }</a:t>
            </a:r>
          </a:p>
          <a:p>
            <a:pPr lvl="1" defTabSz="0">
              <a:tabLst>
                <a:tab pos="1254125" algn="l"/>
                <a:tab pos="3930650" algn="l"/>
                <a:tab pos="5486400" algn="l"/>
              </a:tabLst>
              <a:defRPr/>
            </a:pPr>
            <a:r>
              <a:rPr lang="en-US" dirty="0"/>
              <a:t>~	Complement	10101010	{ 1, 3, 5, 7 }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 altLang="en-US"/>
              <a:t>Bit-Level Operations in C</a:t>
            </a:r>
          </a:p>
        </p:txBody>
      </p:sp>
      <p:sp>
        <p:nvSpPr>
          <p:cNvPr id="60421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Operations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&amp;</a:t>
            </a:r>
            <a:r>
              <a:rPr lang="en-US" dirty="0"/>
              <a:t>, 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|</a:t>
            </a:r>
            <a:r>
              <a:rPr lang="en-US" dirty="0"/>
              <a:t>, 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~</a:t>
            </a:r>
            <a:r>
              <a:rPr lang="en-US" dirty="0"/>
              <a:t>, 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^</a:t>
            </a:r>
            <a:r>
              <a:rPr lang="en-US" dirty="0"/>
              <a:t> available in C</a:t>
            </a:r>
          </a:p>
          <a:p>
            <a:pPr marL="552450" lvl="1" eaLnBrk="1" hangingPunct="1">
              <a:defRPr/>
            </a:pPr>
            <a:r>
              <a:rPr lang="en-US" dirty="0"/>
              <a:t>Apply to any “integral” data type</a:t>
            </a:r>
          </a:p>
          <a:p>
            <a:pPr marL="838200" lvl="2" eaLnBrk="1" hangingPunct="1">
              <a:defRPr/>
            </a:pP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long, </a:t>
            </a:r>
            <a:r>
              <a:rPr lang="en-US" dirty="0" err="1">
                <a:latin typeface="Monaco" charset="0"/>
                <a:ea typeface="Monaco" charset="0"/>
                <a:cs typeface="Monaco" charset="0"/>
                <a:sym typeface="Monaco" charset="0"/>
              </a:rPr>
              <a:t>int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, short, char, unsigned</a:t>
            </a:r>
            <a:endParaRPr lang="en-US" dirty="0">
              <a:latin typeface="Monaco" charset="0"/>
              <a:sym typeface="Monaco" charset="0"/>
            </a:endParaRPr>
          </a:p>
          <a:p>
            <a:pPr marL="552450" lvl="1" eaLnBrk="1" hangingPunct="1">
              <a:defRPr/>
            </a:pPr>
            <a:r>
              <a:rPr lang="en-US" dirty="0"/>
              <a:t>View arguments as bit vectors</a:t>
            </a:r>
          </a:p>
          <a:p>
            <a:pPr marL="552450" lvl="1" eaLnBrk="1" hangingPunct="1">
              <a:defRPr/>
            </a:pPr>
            <a:r>
              <a:rPr lang="en-US" dirty="0"/>
              <a:t>Operations applied bit-wise</a:t>
            </a:r>
          </a:p>
          <a:p>
            <a:pPr eaLnBrk="1" hangingPunct="1">
              <a:defRPr/>
            </a:pPr>
            <a:r>
              <a:rPr lang="en-US" dirty="0"/>
              <a:t>Examples (char data type)</a:t>
            </a:r>
          </a:p>
          <a:p>
            <a:pPr marL="552450" lvl="1" eaLnBrk="1" hangingPunct="1">
              <a:defRPr/>
            </a:pP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~0x41 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Symbol"/>
              </a:rPr>
              <a:t> 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0xBE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838200" lvl="2" eaLnBrk="1" hangingPunct="1">
              <a:defRPr/>
            </a:pP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~01000001</a:t>
            </a:r>
            <a:r>
              <a:rPr lang="en-US" baseline="-6000" dirty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</a:t>
            </a:r>
            <a:r>
              <a:rPr lang="en-US" dirty="0">
                <a:latin typeface="Monaco" charset="0"/>
                <a:ea typeface="Zapf Dingbats" charset="2"/>
                <a:cs typeface="Zapf Dingbats" charset="2"/>
                <a:sym typeface="Symbol"/>
              </a:rPr>
              <a:t></a:t>
            </a:r>
            <a:r>
              <a:rPr lang="en-US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10111110</a:t>
            </a:r>
            <a:r>
              <a:rPr lang="en-US" baseline="-6000" dirty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 dirty="0">
              <a:latin typeface="Monaco" charset="0"/>
              <a:sym typeface="Monaco" charset="0"/>
            </a:endParaRPr>
          </a:p>
          <a:p>
            <a:pPr marL="552450" lvl="1" eaLnBrk="1" hangingPunct="1">
              <a:defRPr/>
            </a:pP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~0x00 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Symbol"/>
              </a:rPr>
              <a:t> 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0xFF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838200" lvl="2" eaLnBrk="1" hangingPunct="1">
              <a:defRPr/>
            </a:pP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~00000000</a:t>
            </a:r>
            <a:r>
              <a:rPr lang="en-US" baseline="-6000" dirty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</a:t>
            </a:r>
            <a:r>
              <a:rPr lang="en-US" dirty="0">
                <a:latin typeface="Monaco" charset="0"/>
                <a:ea typeface="Zapf Dingbats" charset="2"/>
                <a:cs typeface="Zapf Dingbats" charset="2"/>
                <a:sym typeface="Symbol"/>
              </a:rPr>
              <a:t></a:t>
            </a:r>
            <a:r>
              <a:rPr lang="en-US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11111111</a:t>
            </a:r>
            <a:r>
              <a:rPr lang="en-US" baseline="-6000" dirty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 dirty="0">
              <a:latin typeface="Monaco" charset="0"/>
              <a:sym typeface="Monaco" charset="0"/>
            </a:endParaRPr>
          </a:p>
          <a:p>
            <a:pPr marL="552450" lvl="1" eaLnBrk="1" hangingPunct="1">
              <a:defRPr/>
            </a:pP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0x69 &amp; 0x55 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Symbol"/>
              </a:rPr>
              <a:t> 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0x41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838200" lvl="2" eaLnBrk="1" hangingPunct="1">
              <a:defRPr/>
            </a:pP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01101001</a:t>
            </a:r>
            <a:r>
              <a:rPr lang="en-US" baseline="-6000" dirty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 &amp; 01010101</a:t>
            </a:r>
            <a:r>
              <a:rPr lang="en-US" baseline="-6000" dirty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</a:t>
            </a:r>
            <a:r>
              <a:rPr lang="en-US" dirty="0">
                <a:latin typeface="Monaco" charset="0"/>
                <a:ea typeface="Zapf Dingbats" charset="2"/>
                <a:cs typeface="Zapf Dingbats" charset="2"/>
                <a:sym typeface="Symbol"/>
              </a:rPr>
              <a:t> </a:t>
            </a:r>
            <a:r>
              <a:rPr lang="en-US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01000001</a:t>
            </a:r>
            <a:r>
              <a:rPr lang="en-US" baseline="-6000" dirty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 dirty="0">
              <a:latin typeface="Monaco" charset="0"/>
              <a:sym typeface="Monaco" charset="0"/>
            </a:endParaRPr>
          </a:p>
          <a:p>
            <a:pPr marL="552450" lvl="1" eaLnBrk="1" hangingPunct="1">
              <a:defRPr/>
            </a:pP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0x69 | 0x55 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Symbol"/>
              </a:rPr>
              <a:t> 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0x7D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838200" lvl="2" eaLnBrk="1" hangingPunct="1">
              <a:defRPr/>
            </a:pP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01101001</a:t>
            </a:r>
            <a:r>
              <a:rPr lang="en-US" baseline="-6000" dirty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 | 01010101</a:t>
            </a:r>
            <a:r>
              <a:rPr lang="en-US" baseline="-6000" dirty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</a:t>
            </a:r>
            <a:r>
              <a:rPr lang="en-US" dirty="0">
                <a:latin typeface="Monaco" charset="0"/>
                <a:ea typeface="Zapf Dingbats" charset="2"/>
                <a:cs typeface="Zapf Dingbats" charset="2"/>
                <a:sym typeface="Symbol"/>
              </a:rPr>
              <a:t>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01111101</a:t>
            </a:r>
            <a:r>
              <a:rPr lang="en-US" baseline="-6000" dirty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 baseline="-6000" dirty="0">
              <a:latin typeface="Monaco" charset="0"/>
              <a:sym typeface="Monaco" charset="0"/>
            </a:endParaRP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 altLang="en-US"/>
              <a:t>Contrast: Logic Operations in C</a:t>
            </a:r>
          </a:p>
        </p:txBody>
      </p:sp>
      <p:sp>
        <p:nvSpPr>
          <p:cNvPr id="61445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Contrast to Logical Operators</a:t>
            </a:r>
          </a:p>
          <a:p>
            <a:pPr marL="552450" lvl="1" eaLnBrk="1" hangingPunct="1">
              <a:defRPr/>
            </a:pP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&amp;&amp;, ||, !</a:t>
            </a:r>
            <a:endParaRPr lang="en-US" dirty="0">
              <a:latin typeface="Monaco" charset="0"/>
              <a:sym typeface="Monaco" charset="0"/>
            </a:endParaRPr>
          </a:p>
          <a:p>
            <a:pPr marL="838200" lvl="2" eaLnBrk="1" hangingPunct="1">
              <a:defRPr/>
            </a:pPr>
            <a:r>
              <a:rPr lang="en-US" dirty="0"/>
              <a:t>View 0 as “False”</a:t>
            </a:r>
          </a:p>
          <a:p>
            <a:pPr marL="838200" lvl="2" eaLnBrk="1" hangingPunct="1">
              <a:defRPr/>
            </a:pPr>
            <a:r>
              <a:rPr lang="en-US" dirty="0"/>
              <a:t>Anything nonzero seen as “True”</a:t>
            </a:r>
          </a:p>
          <a:p>
            <a:pPr marL="838200" lvl="2" eaLnBrk="1" hangingPunct="1">
              <a:defRPr/>
            </a:pPr>
            <a:r>
              <a:rPr lang="en-US" dirty="0"/>
              <a:t>Always return 0 or 1</a:t>
            </a:r>
          </a:p>
          <a:p>
            <a:pPr marL="838200" lvl="2" eaLnBrk="1" hangingPunct="1">
              <a:defRPr/>
            </a:pPr>
            <a:r>
              <a:rPr lang="en-US" dirty="0">
                <a:solidFill>
                  <a:srgbClr val="980002"/>
                </a:solidFill>
              </a:rPr>
              <a:t>Early termination</a:t>
            </a:r>
          </a:p>
          <a:p>
            <a:pPr eaLnBrk="1" hangingPunct="1">
              <a:defRPr/>
            </a:pPr>
            <a:r>
              <a:rPr lang="en-US" dirty="0"/>
              <a:t>Examples (char data type)</a:t>
            </a:r>
          </a:p>
          <a:p>
            <a:pPr marL="552450" lvl="1" eaLnBrk="1" hangingPunct="1">
              <a:defRPr/>
            </a:pP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!0x41 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Symbol"/>
              </a:rPr>
              <a:t> 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0x00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 eaLnBrk="1" hangingPunct="1">
              <a:defRPr/>
            </a:pP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!0x00 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Symbol"/>
              </a:rPr>
              <a:t> 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0x01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 eaLnBrk="1" hangingPunct="1">
              <a:defRPr/>
            </a:pP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!!0x41 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Symbol"/>
              </a:rPr>
              <a:t> 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0x01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 eaLnBrk="1" hangingPunct="1">
              <a:spcBef>
                <a:spcPts val="2100"/>
              </a:spcBef>
              <a:defRPr/>
            </a:pP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0x69 &amp;&amp; 0x55 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Symbol"/>
              </a:rPr>
              <a:t> 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0x01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 eaLnBrk="1" hangingPunct="1">
              <a:defRPr/>
            </a:pP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0x69 || 0x55 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Symbol"/>
              </a:rPr>
              <a:t> 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0x01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 eaLnBrk="1" hangingPunct="1">
              <a:defRPr/>
            </a:pP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p != 0 &amp;&amp; *p </a:t>
            </a:r>
            <a:r>
              <a:rPr lang="en-US" dirty="0"/>
              <a:t>	(unreadably avoids null pointer access)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 altLang="en-US"/>
              <a:t>Contrast: Logic Operations in C</a:t>
            </a:r>
          </a:p>
        </p:txBody>
      </p:sp>
      <p:sp>
        <p:nvSpPr>
          <p:cNvPr id="61445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Contrast to Logical Operators</a:t>
            </a:r>
          </a:p>
          <a:p>
            <a:pPr marL="552450" lvl="1" eaLnBrk="1" hangingPunct="1">
              <a:defRPr/>
            </a:pP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&amp;&amp;, ||, !</a:t>
            </a:r>
            <a:endParaRPr lang="en-US" dirty="0">
              <a:latin typeface="Monaco" charset="0"/>
              <a:sym typeface="Monaco" charset="0"/>
            </a:endParaRPr>
          </a:p>
          <a:p>
            <a:pPr marL="838200" lvl="2" eaLnBrk="1" hangingPunct="1">
              <a:defRPr/>
            </a:pPr>
            <a:r>
              <a:rPr lang="en-US" dirty="0"/>
              <a:t>View 0 as “False”</a:t>
            </a:r>
          </a:p>
          <a:p>
            <a:pPr marL="838200" lvl="2" eaLnBrk="1" hangingPunct="1">
              <a:defRPr/>
            </a:pPr>
            <a:r>
              <a:rPr lang="en-US" dirty="0"/>
              <a:t>Anything nonzero as “True”</a:t>
            </a:r>
          </a:p>
          <a:p>
            <a:pPr marL="838200" lvl="2" eaLnBrk="1" hangingPunct="1">
              <a:defRPr/>
            </a:pPr>
            <a:r>
              <a:rPr lang="en-US" dirty="0"/>
              <a:t>Always return 0 or 1</a:t>
            </a:r>
          </a:p>
          <a:p>
            <a:pPr marL="838200" lvl="2" eaLnBrk="1" hangingPunct="1">
              <a:defRPr/>
            </a:pPr>
            <a:r>
              <a:rPr lang="en-US" dirty="0">
                <a:solidFill>
                  <a:srgbClr val="980002"/>
                </a:solidFill>
              </a:rPr>
              <a:t>Early termination</a:t>
            </a:r>
          </a:p>
          <a:p>
            <a:pPr eaLnBrk="1" hangingPunct="1">
              <a:defRPr/>
            </a:pPr>
            <a:r>
              <a:rPr lang="en-US" dirty="0"/>
              <a:t>Examples (char data type)</a:t>
            </a:r>
          </a:p>
          <a:p>
            <a:pPr marL="552450" lvl="1" eaLnBrk="1" hangingPunct="1">
              <a:defRPr/>
            </a:pP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!0x41 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Symbol"/>
              </a:rPr>
              <a:t>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 0x00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 eaLnBrk="1" hangingPunct="1">
              <a:defRPr/>
            </a:pP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!0x00 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Symbol"/>
              </a:rPr>
              <a:t>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 0x01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 eaLnBrk="1" hangingPunct="1">
              <a:defRPr/>
            </a:pP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!!0x41 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Symbol"/>
              </a:rPr>
              <a:t>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 0x01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 eaLnBrk="1" hangingPunct="1">
              <a:spcBef>
                <a:spcPts val="2100"/>
              </a:spcBef>
              <a:defRPr/>
            </a:pP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0x69 &amp;&amp; 0x55 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Symbol"/>
              </a:rPr>
              <a:t>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 0x01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 eaLnBrk="1" hangingPunct="1">
              <a:defRPr/>
            </a:pP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0x69 || 0x55 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Symbol"/>
              </a:rPr>
              <a:t>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 0x01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 eaLnBrk="1" hangingPunct="1">
              <a:defRPr/>
            </a:pP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p != 0 &amp;&amp; *p </a:t>
            </a:r>
            <a:r>
              <a:rPr lang="en-US" dirty="0"/>
              <a:t>	(unreadably avoids null pointer access)</a:t>
            </a:r>
          </a:p>
          <a:p>
            <a:pPr marL="954087" lvl="2" eaLnBrk="1" hangingPunct="1">
              <a:defRPr/>
            </a:pPr>
            <a:r>
              <a:rPr lang="en-US" dirty="0">
                <a:latin typeface="Monaco"/>
                <a:cs typeface="Courier New" panose="02070309020205020404" pitchFamily="49" charset="0"/>
              </a:rPr>
              <a:t>p != NULL &amp;&amp; *p </a:t>
            </a:r>
            <a:r>
              <a:rPr lang="en-US" dirty="0"/>
              <a:t>(very slightly better)</a:t>
            </a:r>
          </a:p>
        </p:txBody>
      </p:sp>
      <p:sp>
        <p:nvSpPr>
          <p:cNvPr id="4" name="AutoShape 8"/>
          <p:cNvSpPr>
            <a:spLocks noChangeArrowheads="1"/>
          </p:cNvSpPr>
          <p:nvPr/>
        </p:nvSpPr>
        <p:spPr bwMode="auto">
          <a:xfrm>
            <a:off x="3416300" y="2743200"/>
            <a:ext cx="6400800" cy="2590800"/>
          </a:xfrm>
          <a:prstGeom prst="wedgeRoundRectCallout">
            <a:avLst>
              <a:gd name="adj1" fmla="val -40824"/>
              <a:gd name="adj2" fmla="val -88542"/>
              <a:gd name="adj3" fmla="val 16667"/>
            </a:avLst>
          </a:prstGeom>
          <a:solidFill>
            <a:srgbClr val="FF9900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lIns="45720" rIns="45720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3200" dirty="0">
                <a:solidFill>
                  <a:srgbClr val="000000"/>
                </a:solidFill>
              </a:rPr>
              <a:t>Watch out for &amp;&amp; vs. &amp; (and || vs. |)… </a:t>
            </a:r>
          </a:p>
          <a:p>
            <a:r>
              <a:rPr lang="en-US" altLang="en-US" sz="3200" dirty="0">
                <a:solidFill>
                  <a:srgbClr val="000000"/>
                </a:solidFill>
              </a:rPr>
              <a:t>one of the more common oopsies in </a:t>
            </a:r>
          </a:p>
          <a:p>
            <a:r>
              <a:rPr lang="en-US" altLang="en-US" sz="3200" dirty="0">
                <a:solidFill>
                  <a:srgbClr val="000000"/>
                </a:solidFill>
              </a:rPr>
              <a:t>C programming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 altLang="en-US"/>
              <a:t>Shift Operations</a:t>
            </a:r>
          </a:p>
        </p:txBody>
      </p:sp>
      <p:sp>
        <p:nvSpPr>
          <p:cNvPr id="62469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Left Shift: 	</a:t>
            </a:r>
            <a:r>
              <a:rPr lang="en-US" dirty="0" err="1">
                <a:latin typeface="Courier New"/>
                <a:ea typeface="Monaco" charset="0"/>
                <a:cs typeface="Courier New"/>
                <a:sym typeface="Monaco" charset="0"/>
              </a:rPr>
              <a:t>x</a:t>
            </a:r>
            <a:r>
              <a:rPr lang="en-US" dirty="0">
                <a:latin typeface="Courier New"/>
                <a:ea typeface="Monaco" charset="0"/>
                <a:cs typeface="Courier New"/>
                <a:sym typeface="Monaco" charset="0"/>
              </a:rPr>
              <a:t> &lt;&lt; </a:t>
            </a:r>
            <a:r>
              <a:rPr lang="en-US" dirty="0" err="1">
                <a:latin typeface="Courier New"/>
                <a:ea typeface="Monaco" charset="0"/>
                <a:cs typeface="Courier New"/>
                <a:sym typeface="Monaco" charset="0"/>
              </a:rPr>
              <a:t>y</a:t>
            </a:r>
            <a:endParaRPr lang="en-US" dirty="0">
              <a:latin typeface="Courier New"/>
              <a:cs typeface="Courier New"/>
            </a:endParaRPr>
          </a:p>
          <a:p>
            <a:pPr marL="552450" lvl="1" eaLnBrk="1" hangingPunct="1">
              <a:defRPr/>
            </a:pPr>
            <a:r>
              <a:rPr lang="en-US" dirty="0"/>
              <a:t>Shift bit-vector </a:t>
            </a:r>
            <a:r>
              <a:rPr lang="en-US" dirty="0" err="1">
                <a:latin typeface="Courier New"/>
                <a:ea typeface="Monaco" charset="0"/>
                <a:cs typeface="Courier New"/>
                <a:sym typeface="Monaco" charset="0"/>
              </a:rPr>
              <a:t>x</a:t>
            </a:r>
            <a:r>
              <a:rPr lang="en-US" dirty="0"/>
              <a:t> left </a:t>
            </a:r>
            <a:r>
              <a:rPr lang="en-US" dirty="0" err="1">
                <a:latin typeface="Courier New"/>
                <a:ea typeface="Monaco" charset="0"/>
                <a:cs typeface="Courier New"/>
                <a:sym typeface="Monaco" charset="0"/>
              </a:rPr>
              <a:t>y</a:t>
            </a:r>
            <a:r>
              <a:rPr lang="en-US" dirty="0"/>
              <a:t> positions</a:t>
            </a:r>
          </a:p>
          <a:p>
            <a:pPr marL="1181100" lvl="3" eaLnBrk="1" hangingPunct="1">
              <a:defRPr/>
            </a:pPr>
            <a:r>
              <a:rPr lang="en-US" dirty="0"/>
              <a:t>Throw away extra bits on left</a:t>
            </a:r>
          </a:p>
          <a:p>
            <a:pPr marL="838200" lvl="2" eaLnBrk="1" hangingPunct="1">
              <a:defRPr/>
            </a:pPr>
            <a:r>
              <a:rPr lang="en-US" dirty="0"/>
              <a:t>Fill with </a:t>
            </a:r>
            <a:r>
              <a:rPr lang="en-US" dirty="0">
                <a:latin typeface="Calibri"/>
                <a:ea typeface="Monaco" charset="0"/>
                <a:cs typeface="Calibri"/>
                <a:sym typeface="Monaco" charset="0"/>
              </a:rPr>
              <a:t>0</a:t>
            </a:r>
            <a:r>
              <a:rPr lang="en-US" dirty="0"/>
              <a:t>’s on right</a:t>
            </a:r>
          </a:p>
          <a:p>
            <a:pPr eaLnBrk="1" hangingPunct="1">
              <a:defRPr/>
            </a:pPr>
            <a:r>
              <a:rPr lang="en-US" dirty="0"/>
              <a:t>Right Shift: 	</a:t>
            </a:r>
            <a:r>
              <a:rPr lang="en-US" dirty="0" err="1">
                <a:latin typeface="Courier New"/>
                <a:ea typeface="Monaco" charset="0"/>
                <a:cs typeface="Courier New"/>
                <a:sym typeface="Monaco" charset="0"/>
              </a:rPr>
              <a:t>x</a:t>
            </a:r>
            <a:r>
              <a:rPr lang="en-US" dirty="0">
                <a:latin typeface="Courier New"/>
                <a:ea typeface="Monaco" charset="0"/>
                <a:cs typeface="Courier New"/>
                <a:sym typeface="Monaco" charset="0"/>
              </a:rPr>
              <a:t> &gt;&gt; </a:t>
            </a:r>
            <a:r>
              <a:rPr lang="en-US" dirty="0" err="1">
                <a:latin typeface="Courier New"/>
                <a:ea typeface="Monaco" charset="0"/>
                <a:cs typeface="Courier New"/>
                <a:sym typeface="Monaco" charset="0"/>
              </a:rPr>
              <a:t>y</a:t>
            </a:r>
            <a:endParaRPr lang="en-US" dirty="0">
              <a:latin typeface="Courier New"/>
              <a:cs typeface="Courier New"/>
            </a:endParaRPr>
          </a:p>
          <a:p>
            <a:pPr marL="552450" lvl="1" eaLnBrk="1" hangingPunct="1">
              <a:defRPr/>
            </a:pPr>
            <a:r>
              <a:rPr lang="en-US" dirty="0"/>
              <a:t>Shift bit-vector </a:t>
            </a:r>
            <a:r>
              <a:rPr lang="en-US" dirty="0" err="1">
                <a:latin typeface="Courier New"/>
                <a:ea typeface="Monaco" charset="0"/>
                <a:cs typeface="Courier New"/>
                <a:sym typeface="Monaco" charset="0"/>
              </a:rPr>
              <a:t>x</a:t>
            </a:r>
            <a:r>
              <a:rPr lang="en-US" dirty="0"/>
              <a:t> right </a:t>
            </a:r>
            <a:r>
              <a:rPr lang="en-US" dirty="0" err="1">
                <a:latin typeface="Courier New"/>
                <a:ea typeface="Monaco" charset="0"/>
                <a:cs typeface="Courier New"/>
                <a:sym typeface="Monaco" charset="0"/>
              </a:rPr>
              <a:t>y</a:t>
            </a:r>
            <a:r>
              <a:rPr lang="en-US" dirty="0"/>
              <a:t> positions</a:t>
            </a:r>
          </a:p>
          <a:p>
            <a:pPr marL="838200" lvl="2" eaLnBrk="1" hangingPunct="1">
              <a:defRPr/>
            </a:pPr>
            <a:r>
              <a:rPr lang="en-US" dirty="0"/>
              <a:t>Throw away extra bits on right</a:t>
            </a:r>
          </a:p>
          <a:p>
            <a:pPr marL="552450" lvl="1" eaLnBrk="1" hangingPunct="1">
              <a:defRPr/>
            </a:pPr>
            <a:r>
              <a:rPr lang="en-US" dirty="0"/>
              <a:t>Logical shift</a:t>
            </a:r>
          </a:p>
          <a:p>
            <a:pPr marL="838200" lvl="2" eaLnBrk="1" hangingPunct="1">
              <a:defRPr/>
            </a:pPr>
            <a:r>
              <a:rPr lang="en-US" dirty="0"/>
              <a:t>Fill with </a:t>
            </a:r>
            <a:r>
              <a:rPr lang="en-US" dirty="0">
                <a:latin typeface="Calibri"/>
                <a:ea typeface="Monaco" charset="0"/>
                <a:cs typeface="Calibri"/>
                <a:sym typeface="Monaco" charset="0"/>
              </a:rPr>
              <a:t>0</a:t>
            </a:r>
            <a:r>
              <a:rPr lang="en-US" dirty="0"/>
              <a:t>’s on left</a:t>
            </a:r>
          </a:p>
          <a:p>
            <a:pPr marL="552450" lvl="1" eaLnBrk="1" hangingPunct="1">
              <a:defRPr/>
            </a:pPr>
            <a:r>
              <a:rPr lang="en-US" dirty="0"/>
              <a:t>Arithmetic shift</a:t>
            </a:r>
          </a:p>
          <a:p>
            <a:pPr marL="838200" lvl="2" eaLnBrk="1" hangingPunct="1">
              <a:defRPr/>
            </a:pPr>
            <a:r>
              <a:rPr lang="en-US" dirty="0"/>
              <a:t>Replicate most significant bit on left</a:t>
            </a:r>
          </a:p>
          <a:p>
            <a:pPr eaLnBrk="1" hangingPunct="1">
              <a:defRPr/>
            </a:pPr>
            <a:r>
              <a:rPr lang="en-US" dirty="0"/>
              <a:t>Undefined Behavior</a:t>
            </a:r>
          </a:p>
          <a:p>
            <a:pPr marL="552450" lvl="1" eaLnBrk="1" hangingPunct="1">
              <a:defRPr/>
            </a:pPr>
            <a:r>
              <a:rPr lang="en-US" dirty="0"/>
              <a:t>Shift amount &lt; 0 or ≥ word size</a:t>
            </a:r>
          </a:p>
        </p:txBody>
      </p:sp>
      <p:grpSp>
        <p:nvGrpSpPr>
          <p:cNvPr id="19460" name="Group 5"/>
          <p:cNvGrpSpPr>
            <a:grpSpLocks/>
          </p:cNvGrpSpPr>
          <p:nvPr/>
        </p:nvGrpSpPr>
        <p:grpSpPr bwMode="auto">
          <a:xfrm>
            <a:off x="8305800" y="1371600"/>
            <a:ext cx="1371600" cy="457200"/>
            <a:chOff x="0" y="0"/>
            <a:chExt cx="864" cy="288"/>
          </a:xfrm>
        </p:grpSpPr>
        <p:sp>
          <p:nvSpPr>
            <p:cNvPr id="19542" name="Rectangle 6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543" name="Rectangle 7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01100010</a:t>
              </a:r>
            </a:p>
          </p:txBody>
        </p:sp>
      </p:grpSp>
      <p:grpSp>
        <p:nvGrpSpPr>
          <p:cNvPr id="19461" name="Group 8"/>
          <p:cNvGrpSpPr>
            <a:grpSpLocks/>
          </p:cNvGrpSpPr>
          <p:nvPr/>
        </p:nvGrpSpPr>
        <p:grpSpPr bwMode="auto">
          <a:xfrm>
            <a:off x="6900864" y="1371600"/>
            <a:ext cx="1435098" cy="457200"/>
            <a:chOff x="0" y="0"/>
            <a:chExt cx="903" cy="288"/>
          </a:xfrm>
        </p:grpSpPr>
        <p:sp>
          <p:nvSpPr>
            <p:cNvPr id="19540" name="Rectangle 9"/>
            <p:cNvSpPr>
              <a:spLocks/>
            </p:cNvSpPr>
            <p:nvPr/>
          </p:nvSpPr>
          <p:spPr bwMode="auto">
            <a:xfrm>
              <a:off x="2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541" name="Rectangle 10"/>
            <p:cNvSpPr>
              <a:spLocks/>
            </p:cNvSpPr>
            <p:nvPr/>
          </p:nvSpPr>
          <p:spPr bwMode="auto">
            <a:xfrm>
              <a:off x="0" y="31"/>
              <a:ext cx="903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Argument </a:t>
              </a:r>
              <a:r>
                <a:rPr lang="en-US" altLang="en-US" b="0">
                  <a:solidFill>
                    <a:srgbClr val="000066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x</a:t>
              </a:r>
            </a:p>
          </p:txBody>
        </p:sp>
      </p:grpSp>
      <p:grpSp>
        <p:nvGrpSpPr>
          <p:cNvPr id="19462" name="Group 11"/>
          <p:cNvGrpSpPr>
            <a:grpSpLocks/>
          </p:cNvGrpSpPr>
          <p:nvPr/>
        </p:nvGrpSpPr>
        <p:grpSpPr bwMode="auto">
          <a:xfrm>
            <a:off x="8305800" y="1828800"/>
            <a:ext cx="1371600" cy="457200"/>
            <a:chOff x="0" y="0"/>
            <a:chExt cx="864" cy="288"/>
          </a:xfrm>
        </p:grpSpPr>
        <p:sp>
          <p:nvSpPr>
            <p:cNvPr id="19538" name="Rectangle 12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539" name="Rectangle 13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FFFFFF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00010</a:t>
              </a:r>
              <a:r>
                <a:rPr lang="en-US" altLang="en-US" b="0">
                  <a:solidFill>
                    <a:srgbClr val="FFFFFF"/>
                  </a:solidFill>
                  <a:latin typeface="Courier New Bold Italic" pitchFamily="49" charset="0"/>
                  <a:cs typeface="Courier New Bold Italic" pitchFamily="49" charset="0"/>
                  <a:sym typeface="Courier New Bold Italic" pitchFamily="49" charset="0"/>
                </a:rPr>
                <a:t>000</a:t>
              </a:r>
            </a:p>
          </p:txBody>
        </p:sp>
      </p:grpSp>
      <p:grpSp>
        <p:nvGrpSpPr>
          <p:cNvPr id="19463" name="Group 14"/>
          <p:cNvGrpSpPr>
            <a:grpSpLocks/>
          </p:cNvGrpSpPr>
          <p:nvPr/>
        </p:nvGrpSpPr>
        <p:grpSpPr bwMode="auto">
          <a:xfrm>
            <a:off x="6934200" y="1828800"/>
            <a:ext cx="1371600" cy="457200"/>
            <a:chOff x="0" y="0"/>
            <a:chExt cx="864" cy="288"/>
          </a:xfrm>
        </p:grpSpPr>
        <p:sp>
          <p:nvSpPr>
            <p:cNvPr id="19536" name="Rectangle 15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537" name="Rectangle 16"/>
            <p:cNvSpPr>
              <a:spLocks/>
            </p:cNvSpPr>
            <p:nvPr/>
          </p:nvSpPr>
          <p:spPr bwMode="auto">
            <a:xfrm>
              <a:off x="210" y="32"/>
              <a:ext cx="443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&lt;&lt; 3</a:t>
              </a:r>
            </a:p>
          </p:txBody>
        </p:sp>
      </p:grpSp>
      <p:grpSp>
        <p:nvGrpSpPr>
          <p:cNvPr id="19464" name="Group 17"/>
          <p:cNvGrpSpPr>
            <a:grpSpLocks/>
          </p:cNvGrpSpPr>
          <p:nvPr/>
        </p:nvGrpSpPr>
        <p:grpSpPr bwMode="auto">
          <a:xfrm>
            <a:off x="8305800" y="2286000"/>
            <a:ext cx="1371600" cy="457200"/>
            <a:chOff x="0" y="0"/>
            <a:chExt cx="864" cy="288"/>
          </a:xfrm>
        </p:grpSpPr>
        <p:sp>
          <p:nvSpPr>
            <p:cNvPr id="19534" name="Rectangle 18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535" name="Rectangle 19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FFFFFF"/>
                  </a:solidFill>
                  <a:latin typeface="Courier New Bold Italic" pitchFamily="49" charset="0"/>
                  <a:cs typeface="Courier New Bold Italic" pitchFamily="49" charset="0"/>
                  <a:sym typeface="Courier New Bold Italic" pitchFamily="49" charset="0"/>
                </a:rPr>
                <a:t>00</a:t>
              </a:r>
              <a:r>
                <a:rPr lang="en-US" altLang="en-US" b="0">
                  <a:solidFill>
                    <a:srgbClr val="FFFFFF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011000</a:t>
              </a:r>
            </a:p>
          </p:txBody>
        </p:sp>
      </p:grpSp>
      <p:grpSp>
        <p:nvGrpSpPr>
          <p:cNvPr id="19465" name="Group 20"/>
          <p:cNvGrpSpPr>
            <a:grpSpLocks/>
          </p:cNvGrpSpPr>
          <p:nvPr/>
        </p:nvGrpSpPr>
        <p:grpSpPr bwMode="auto">
          <a:xfrm>
            <a:off x="6934200" y="2286000"/>
            <a:ext cx="1371600" cy="457200"/>
            <a:chOff x="0" y="0"/>
            <a:chExt cx="864" cy="288"/>
          </a:xfrm>
        </p:grpSpPr>
        <p:sp>
          <p:nvSpPr>
            <p:cNvPr id="19532" name="Rectangle 21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533" name="Rectangle 22"/>
            <p:cNvSpPr>
              <a:spLocks/>
            </p:cNvSpPr>
            <p:nvPr/>
          </p:nvSpPr>
          <p:spPr bwMode="auto">
            <a:xfrm>
              <a:off x="39" y="31"/>
              <a:ext cx="785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Log. </a:t>
              </a:r>
              <a:r>
                <a:rPr lang="en-US" altLang="en-US" b="0">
                  <a:solidFill>
                    <a:srgbClr val="000066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&gt;&gt; 2</a:t>
              </a:r>
            </a:p>
          </p:txBody>
        </p:sp>
      </p:grpSp>
      <p:grpSp>
        <p:nvGrpSpPr>
          <p:cNvPr id="19466" name="Group 23"/>
          <p:cNvGrpSpPr>
            <a:grpSpLocks/>
          </p:cNvGrpSpPr>
          <p:nvPr/>
        </p:nvGrpSpPr>
        <p:grpSpPr bwMode="auto">
          <a:xfrm>
            <a:off x="8305800" y="2743200"/>
            <a:ext cx="1371600" cy="457200"/>
            <a:chOff x="0" y="0"/>
            <a:chExt cx="864" cy="288"/>
          </a:xfrm>
        </p:grpSpPr>
        <p:sp>
          <p:nvSpPr>
            <p:cNvPr id="19530" name="Rectangle 24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531" name="Rectangle 25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FFFFFF"/>
                  </a:solidFill>
                  <a:latin typeface="Courier New Bold Italic" pitchFamily="49" charset="0"/>
                  <a:cs typeface="Courier New Bold Italic" pitchFamily="49" charset="0"/>
                  <a:sym typeface="Courier New Bold Italic" pitchFamily="49" charset="0"/>
                </a:rPr>
                <a:t>00</a:t>
              </a:r>
              <a:r>
                <a:rPr lang="en-US" altLang="en-US" b="0">
                  <a:solidFill>
                    <a:srgbClr val="FFFFFF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011000</a:t>
              </a:r>
            </a:p>
          </p:txBody>
        </p:sp>
      </p:grpSp>
      <p:grpSp>
        <p:nvGrpSpPr>
          <p:cNvPr id="19467" name="Group 26"/>
          <p:cNvGrpSpPr>
            <a:grpSpLocks/>
          </p:cNvGrpSpPr>
          <p:nvPr/>
        </p:nvGrpSpPr>
        <p:grpSpPr bwMode="auto">
          <a:xfrm>
            <a:off x="6934200" y="2743200"/>
            <a:ext cx="1371600" cy="457200"/>
            <a:chOff x="0" y="0"/>
            <a:chExt cx="864" cy="288"/>
          </a:xfrm>
        </p:grpSpPr>
        <p:sp>
          <p:nvSpPr>
            <p:cNvPr id="19528" name="Rectangle 27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529" name="Rectangle 28"/>
            <p:cNvSpPr>
              <a:spLocks/>
            </p:cNvSpPr>
            <p:nvPr/>
          </p:nvSpPr>
          <p:spPr bwMode="auto">
            <a:xfrm>
              <a:off x="3" y="31"/>
              <a:ext cx="858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Arith. </a:t>
              </a:r>
              <a:r>
                <a:rPr lang="en-US" altLang="en-US" b="0">
                  <a:solidFill>
                    <a:srgbClr val="000066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&gt;&gt; 2</a:t>
              </a:r>
            </a:p>
          </p:txBody>
        </p:sp>
      </p:grpSp>
      <p:grpSp>
        <p:nvGrpSpPr>
          <p:cNvPr id="19468" name="Group 29"/>
          <p:cNvGrpSpPr>
            <a:grpSpLocks/>
          </p:cNvGrpSpPr>
          <p:nvPr/>
        </p:nvGrpSpPr>
        <p:grpSpPr bwMode="auto">
          <a:xfrm>
            <a:off x="8305800" y="3581400"/>
            <a:ext cx="1371600" cy="457200"/>
            <a:chOff x="0" y="0"/>
            <a:chExt cx="864" cy="288"/>
          </a:xfrm>
        </p:grpSpPr>
        <p:sp>
          <p:nvSpPr>
            <p:cNvPr id="19526" name="Rectangle 30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527" name="Rectangle 31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10100010</a:t>
              </a:r>
            </a:p>
          </p:txBody>
        </p:sp>
      </p:grpSp>
      <p:grpSp>
        <p:nvGrpSpPr>
          <p:cNvPr id="19469" name="Group 32"/>
          <p:cNvGrpSpPr>
            <a:grpSpLocks/>
          </p:cNvGrpSpPr>
          <p:nvPr/>
        </p:nvGrpSpPr>
        <p:grpSpPr bwMode="auto">
          <a:xfrm>
            <a:off x="6900864" y="3581400"/>
            <a:ext cx="1435098" cy="457200"/>
            <a:chOff x="0" y="0"/>
            <a:chExt cx="903" cy="288"/>
          </a:xfrm>
        </p:grpSpPr>
        <p:sp>
          <p:nvSpPr>
            <p:cNvPr id="19524" name="Rectangle 33"/>
            <p:cNvSpPr>
              <a:spLocks/>
            </p:cNvSpPr>
            <p:nvPr/>
          </p:nvSpPr>
          <p:spPr bwMode="auto">
            <a:xfrm>
              <a:off x="2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525" name="Rectangle 34"/>
            <p:cNvSpPr>
              <a:spLocks/>
            </p:cNvSpPr>
            <p:nvPr/>
          </p:nvSpPr>
          <p:spPr bwMode="auto">
            <a:xfrm>
              <a:off x="0" y="31"/>
              <a:ext cx="903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Argument </a:t>
              </a:r>
              <a:r>
                <a:rPr lang="en-US" altLang="en-US" b="0">
                  <a:solidFill>
                    <a:srgbClr val="000066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x</a:t>
              </a:r>
            </a:p>
          </p:txBody>
        </p:sp>
      </p:grpSp>
      <p:grpSp>
        <p:nvGrpSpPr>
          <p:cNvPr id="19470" name="Group 35"/>
          <p:cNvGrpSpPr>
            <a:grpSpLocks/>
          </p:cNvGrpSpPr>
          <p:nvPr/>
        </p:nvGrpSpPr>
        <p:grpSpPr bwMode="auto">
          <a:xfrm>
            <a:off x="8305800" y="4038600"/>
            <a:ext cx="1371600" cy="457200"/>
            <a:chOff x="0" y="0"/>
            <a:chExt cx="864" cy="288"/>
          </a:xfrm>
        </p:grpSpPr>
        <p:sp>
          <p:nvSpPr>
            <p:cNvPr id="19522" name="Rectangle 36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523" name="Rectangle 37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FFFFFF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00010</a:t>
              </a:r>
              <a:r>
                <a:rPr lang="en-US" altLang="en-US" b="0">
                  <a:solidFill>
                    <a:srgbClr val="FFFFFF"/>
                  </a:solidFill>
                  <a:latin typeface="Courier New Bold Italic" pitchFamily="49" charset="0"/>
                  <a:cs typeface="Courier New Bold Italic" pitchFamily="49" charset="0"/>
                  <a:sym typeface="Courier New Bold Italic" pitchFamily="49" charset="0"/>
                </a:rPr>
                <a:t>000</a:t>
              </a:r>
            </a:p>
          </p:txBody>
        </p:sp>
      </p:grpSp>
      <p:grpSp>
        <p:nvGrpSpPr>
          <p:cNvPr id="19471" name="Group 38"/>
          <p:cNvGrpSpPr>
            <a:grpSpLocks/>
          </p:cNvGrpSpPr>
          <p:nvPr/>
        </p:nvGrpSpPr>
        <p:grpSpPr bwMode="auto">
          <a:xfrm>
            <a:off x="6934200" y="4038600"/>
            <a:ext cx="1371600" cy="457200"/>
            <a:chOff x="0" y="0"/>
            <a:chExt cx="864" cy="288"/>
          </a:xfrm>
        </p:grpSpPr>
        <p:sp>
          <p:nvSpPr>
            <p:cNvPr id="19520" name="Rectangle 39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521" name="Rectangle 40"/>
            <p:cNvSpPr>
              <a:spLocks/>
            </p:cNvSpPr>
            <p:nvPr/>
          </p:nvSpPr>
          <p:spPr bwMode="auto">
            <a:xfrm>
              <a:off x="210" y="32"/>
              <a:ext cx="443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&lt;&lt; 3</a:t>
              </a:r>
            </a:p>
          </p:txBody>
        </p:sp>
      </p:grpSp>
      <p:grpSp>
        <p:nvGrpSpPr>
          <p:cNvPr id="19472" name="Group 41"/>
          <p:cNvGrpSpPr>
            <a:grpSpLocks/>
          </p:cNvGrpSpPr>
          <p:nvPr/>
        </p:nvGrpSpPr>
        <p:grpSpPr bwMode="auto">
          <a:xfrm>
            <a:off x="8305800" y="4495800"/>
            <a:ext cx="1371600" cy="457200"/>
            <a:chOff x="0" y="0"/>
            <a:chExt cx="864" cy="288"/>
          </a:xfrm>
        </p:grpSpPr>
        <p:sp>
          <p:nvSpPr>
            <p:cNvPr id="19518" name="Rectangle 42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519" name="Rectangle 43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FFFFFF"/>
                  </a:solidFill>
                  <a:latin typeface="Courier New Bold Italic" pitchFamily="49" charset="0"/>
                  <a:cs typeface="Courier New Bold Italic" pitchFamily="49" charset="0"/>
                  <a:sym typeface="Courier New Bold Italic" pitchFamily="49" charset="0"/>
                </a:rPr>
                <a:t>00</a:t>
              </a:r>
              <a:r>
                <a:rPr lang="en-US" altLang="en-US" b="0">
                  <a:solidFill>
                    <a:srgbClr val="FFFFFF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101000</a:t>
              </a:r>
            </a:p>
          </p:txBody>
        </p:sp>
      </p:grpSp>
      <p:grpSp>
        <p:nvGrpSpPr>
          <p:cNvPr id="19473" name="Group 44"/>
          <p:cNvGrpSpPr>
            <a:grpSpLocks/>
          </p:cNvGrpSpPr>
          <p:nvPr/>
        </p:nvGrpSpPr>
        <p:grpSpPr bwMode="auto">
          <a:xfrm>
            <a:off x="6934200" y="4495800"/>
            <a:ext cx="1371600" cy="457200"/>
            <a:chOff x="0" y="0"/>
            <a:chExt cx="864" cy="288"/>
          </a:xfrm>
        </p:grpSpPr>
        <p:sp>
          <p:nvSpPr>
            <p:cNvPr id="19516" name="Rectangle 45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517" name="Rectangle 46"/>
            <p:cNvSpPr>
              <a:spLocks/>
            </p:cNvSpPr>
            <p:nvPr/>
          </p:nvSpPr>
          <p:spPr bwMode="auto">
            <a:xfrm>
              <a:off x="39" y="31"/>
              <a:ext cx="785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Log. </a:t>
              </a:r>
              <a:r>
                <a:rPr lang="en-US" altLang="en-US" b="0">
                  <a:solidFill>
                    <a:srgbClr val="000066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&gt;&gt; 2</a:t>
              </a:r>
            </a:p>
          </p:txBody>
        </p:sp>
      </p:grpSp>
      <p:grpSp>
        <p:nvGrpSpPr>
          <p:cNvPr id="19474" name="Group 47"/>
          <p:cNvGrpSpPr>
            <a:grpSpLocks/>
          </p:cNvGrpSpPr>
          <p:nvPr/>
        </p:nvGrpSpPr>
        <p:grpSpPr bwMode="auto">
          <a:xfrm>
            <a:off x="8305800" y="4953000"/>
            <a:ext cx="1371600" cy="457200"/>
            <a:chOff x="0" y="0"/>
            <a:chExt cx="864" cy="288"/>
          </a:xfrm>
        </p:grpSpPr>
        <p:sp>
          <p:nvSpPr>
            <p:cNvPr id="19514" name="Rectangle 48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515" name="Rectangle 49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FFFFFF"/>
                  </a:solidFill>
                  <a:latin typeface="Courier New Bold Italic" pitchFamily="49" charset="0"/>
                  <a:cs typeface="Courier New Bold Italic" pitchFamily="49" charset="0"/>
                  <a:sym typeface="Courier New Bold Italic" pitchFamily="49" charset="0"/>
                </a:rPr>
                <a:t>11</a:t>
              </a:r>
              <a:r>
                <a:rPr lang="en-US" altLang="en-US" b="0">
                  <a:solidFill>
                    <a:srgbClr val="FFFFFF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101000</a:t>
              </a:r>
            </a:p>
          </p:txBody>
        </p:sp>
      </p:grpSp>
      <p:grpSp>
        <p:nvGrpSpPr>
          <p:cNvPr id="19475" name="Group 50"/>
          <p:cNvGrpSpPr>
            <a:grpSpLocks/>
          </p:cNvGrpSpPr>
          <p:nvPr/>
        </p:nvGrpSpPr>
        <p:grpSpPr bwMode="auto">
          <a:xfrm>
            <a:off x="6934200" y="4953000"/>
            <a:ext cx="1371600" cy="457200"/>
            <a:chOff x="0" y="0"/>
            <a:chExt cx="864" cy="288"/>
          </a:xfrm>
        </p:grpSpPr>
        <p:sp>
          <p:nvSpPr>
            <p:cNvPr id="19512" name="Rectangle 51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513" name="Rectangle 52"/>
            <p:cNvSpPr>
              <a:spLocks/>
            </p:cNvSpPr>
            <p:nvPr/>
          </p:nvSpPr>
          <p:spPr bwMode="auto">
            <a:xfrm>
              <a:off x="3" y="31"/>
              <a:ext cx="858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Arith. </a:t>
              </a:r>
              <a:r>
                <a:rPr lang="en-US" altLang="en-US" b="0">
                  <a:solidFill>
                    <a:srgbClr val="000066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&gt;&gt; 2</a:t>
              </a:r>
            </a:p>
          </p:txBody>
        </p:sp>
      </p:grpSp>
      <p:grpSp>
        <p:nvGrpSpPr>
          <p:cNvPr id="18" name="Group 53"/>
          <p:cNvGrpSpPr>
            <a:grpSpLocks/>
          </p:cNvGrpSpPr>
          <p:nvPr/>
        </p:nvGrpSpPr>
        <p:grpSpPr bwMode="auto">
          <a:xfrm>
            <a:off x="8305800" y="1828800"/>
            <a:ext cx="1371600" cy="457200"/>
            <a:chOff x="0" y="0"/>
            <a:chExt cx="864" cy="288"/>
          </a:xfrm>
        </p:grpSpPr>
        <p:sp>
          <p:nvSpPr>
            <p:cNvPr id="19510" name="Rectangle 54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511" name="Rectangle 55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00010</a:t>
              </a:r>
              <a:r>
                <a:rPr lang="en-US" altLang="en-US" b="0">
                  <a:solidFill>
                    <a:srgbClr val="FFFFFF"/>
                  </a:solidFill>
                  <a:latin typeface="Courier New Bold Italic" pitchFamily="49" charset="0"/>
                  <a:cs typeface="Courier New Bold Italic" pitchFamily="49" charset="0"/>
                  <a:sym typeface="Courier New Bold Italic" pitchFamily="49" charset="0"/>
                </a:rPr>
                <a:t>000</a:t>
              </a:r>
            </a:p>
          </p:txBody>
        </p:sp>
      </p:grpSp>
      <p:grpSp>
        <p:nvGrpSpPr>
          <p:cNvPr id="19" name="Group 56"/>
          <p:cNvGrpSpPr>
            <a:grpSpLocks/>
          </p:cNvGrpSpPr>
          <p:nvPr/>
        </p:nvGrpSpPr>
        <p:grpSpPr bwMode="auto">
          <a:xfrm>
            <a:off x="8305800" y="1828800"/>
            <a:ext cx="1371600" cy="457200"/>
            <a:chOff x="0" y="0"/>
            <a:chExt cx="864" cy="288"/>
          </a:xfrm>
        </p:grpSpPr>
        <p:sp>
          <p:nvSpPr>
            <p:cNvPr id="19508" name="Rectangle 57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509" name="Rectangle 58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00010</a:t>
              </a:r>
              <a:r>
                <a:rPr lang="en-US" altLang="en-US" b="0">
                  <a:solidFill>
                    <a:srgbClr val="000066"/>
                  </a:solidFill>
                  <a:latin typeface="Courier New Bold Italic" pitchFamily="49" charset="0"/>
                  <a:cs typeface="Courier New Bold Italic" pitchFamily="49" charset="0"/>
                  <a:sym typeface="Courier New Bold Italic" pitchFamily="49" charset="0"/>
                </a:rPr>
                <a:t>000</a:t>
              </a:r>
            </a:p>
          </p:txBody>
        </p:sp>
      </p:grpSp>
      <p:grpSp>
        <p:nvGrpSpPr>
          <p:cNvPr id="20" name="Group 59"/>
          <p:cNvGrpSpPr>
            <a:grpSpLocks/>
          </p:cNvGrpSpPr>
          <p:nvPr/>
        </p:nvGrpSpPr>
        <p:grpSpPr bwMode="auto">
          <a:xfrm>
            <a:off x="8305800" y="2286000"/>
            <a:ext cx="1371600" cy="457200"/>
            <a:chOff x="0" y="0"/>
            <a:chExt cx="864" cy="288"/>
          </a:xfrm>
        </p:grpSpPr>
        <p:sp>
          <p:nvSpPr>
            <p:cNvPr id="19506" name="Rectangle 60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507" name="Rectangle 61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FFFFFF"/>
                  </a:solidFill>
                  <a:latin typeface="Courier New Bold Italic" pitchFamily="49" charset="0"/>
                  <a:cs typeface="Courier New Bold Italic" pitchFamily="49" charset="0"/>
                  <a:sym typeface="Courier New Bold Italic" pitchFamily="49" charset="0"/>
                </a:rPr>
                <a:t>00</a:t>
              </a:r>
              <a:r>
                <a:rPr lang="en-US" altLang="en-US" b="0">
                  <a:solidFill>
                    <a:srgbClr val="000066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011000</a:t>
              </a:r>
            </a:p>
          </p:txBody>
        </p:sp>
      </p:grpSp>
      <p:grpSp>
        <p:nvGrpSpPr>
          <p:cNvPr id="21" name="Group 62"/>
          <p:cNvGrpSpPr>
            <a:grpSpLocks/>
          </p:cNvGrpSpPr>
          <p:nvPr/>
        </p:nvGrpSpPr>
        <p:grpSpPr bwMode="auto">
          <a:xfrm>
            <a:off x="8305800" y="2286000"/>
            <a:ext cx="1371600" cy="457200"/>
            <a:chOff x="0" y="0"/>
            <a:chExt cx="864" cy="288"/>
          </a:xfrm>
        </p:grpSpPr>
        <p:sp>
          <p:nvSpPr>
            <p:cNvPr id="19504" name="Rectangle 63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505" name="Rectangle 64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 Bold Italic" pitchFamily="49" charset="0"/>
                  <a:cs typeface="Courier New Bold Italic" pitchFamily="49" charset="0"/>
                  <a:sym typeface="Courier New Bold Italic" pitchFamily="49" charset="0"/>
                </a:rPr>
                <a:t>00</a:t>
              </a:r>
              <a:r>
                <a:rPr lang="en-US" altLang="en-US" b="0">
                  <a:solidFill>
                    <a:srgbClr val="000066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011000</a:t>
              </a:r>
            </a:p>
          </p:txBody>
        </p:sp>
      </p:grpSp>
      <p:grpSp>
        <p:nvGrpSpPr>
          <p:cNvPr id="22" name="Group 65"/>
          <p:cNvGrpSpPr>
            <a:grpSpLocks/>
          </p:cNvGrpSpPr>
          <p:nvPr/>
        </p:nvGrpSpPr>
        <p:grpSpPr bwMode="auto">
          <a:xfrm>
            <a:off x="8305800" y="2743200"/>
            <a:ext cx="1371600" cy="457200"/>
            <a:chOff x="0" y="0"/>
            <a:chExt cx="864" cy="288"/>
          </a:xfrm>
        </p:grpSpPr>
        <p:sp>
          <p:nvSpPr>
            <p:cNvPr id="19502" name="Rectangle 66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503" name="Rectangle 67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FFFFFF"/>
                  </a:solidFill>
                  <a:latin typeface="Courier New Bold Italic" pitchFamily="49" charset="0"/>
                  <a:cs typeface="Courier New Bold Italic" pitchFamily="49" charset="0"/>
                  <a:sym typeface="Courier New Bold Italic" pitchFamily="49" charset="0"/>
                </a:rPr>
                <a:t>00</a:t>
              </a:r>
              <a:r>
                <a:rPr lang="en-US" altLang="en-US" b="0">
                  <a:solidFill>
                    <a:srgbClr val="000066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011000</a:t>
              </a:r>
            </a:p>
          </p:txBody>
        </p:sp>
      </p:grpSp>
      <p:grpSp>
        <p:nvGrpSpPr>
          <p:cNvPr id="23" name="Group 68"/>
          <p:cNvGrpSpPr>
            <a:grpSpLocks/>
          </p:cNvGrpSpPr>
          <p:nvPr/>
        </p:nvGrpSpPr>
        <p:grpSpPr bwMode="auto">
          <a:xfrm>
            <a:off x="8305800" y="2743200"/>
            <a:ext cx="1371600" cy="457200"/>
            <a:chOff x="0" y="0"/>
            <a:chExt cx="864" cy="288"/>
          </a:xfrm>
        </p:grpSpPr>
        <p:sp>
          <p:nvSpPr>
            <p:cNvPr id="19500" name="Rectangle 69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501" name="Rectangle 70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 Bold Italic" pitchFamily="49" charset="0"/>
                  <a:cs typeface="Courier New Bold Italic" pitchFamily="49" charset="0"/>
                  <a:sym typeface="Courier New Bold Italic" pitchFamily="49" charset="0"/>
                </a:rPr>
                <a:t>00</a:t>
              </a:r>
              <a:r>
                <a:rPr lang="en-US" altLang="en-US" b="0">
                  <a:solidFill>
                    <a:srgbClr val="000066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011000</a:t>
              </a:r>
            </a:p>
          </p:txBody>
        </p:sp>
      </p:grpSp>
      <p:grpSp>
        <p:nvGrpSpPr>
          <p:cNvPr id="24" name="Group 71"/>
          <p:cNvGrpSpPr>
            <a:grpSpLocks/>
          </p:cNvGrpSpPr>
          <p:nvPr/>
        </p:nvGrpSpPr>
        <p:grpSpPr bwMode="auto">
          <a:xfrm>
            <a:off x="8305800" y="4038600"/>
            <a:ext cx="1371600" cy="457200"/>
            <a:chOff x="0" y="0"/>
            <a:chExt cx="864" cy="288"/>
          </a:xfrm>
        </p:grpSpPr>
        <p:sp>
          <p:nvSpPr>
            <p:cNvPr id="19498" name="Rectangle 72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499" name="Rectangle 73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00010</a:t>
              </a:r>
              <a:r>
                <a:rPr lang="en-US" altLang="en-US" b="0">
                  <a:solidFill>
                    <a:srgbClr val="FFFFFF"/>
                  </a:solidFill>
                  <a:latin typeface="Courier New Bold Italic" pitchFamily="49" charset="0"/>
                  <a:cs typeface="Courier New Bold Italic" pitchFamily="49" charset="0"/>
                  <a:sym typeface="Courier New Bold Italic" pitchFamily="49" charset="0"/>
                </a:rPr>
                <a:t>000</a:t>
              </a:r>
            </a:p>
          </p:txBody>
        </p:sp>
      </p:grpSp>
      <p:grpSp>
        <p:nvGrpSpPr>
          <p:cNvPr id="25" name="Group 74"/>
          <p:cNvGrpSpPr>
            <a:grpSpLocks/>
          </p:cNvGrpSpPr>
          <p:nvPr/>
        </p:nvGrpSpPr>
        <p:grpSpPr bwMode="auto">
          <a:xfrm>
            <a:off x="8305800" y="4495800"/>
            <a:ext cx="1371600" cy="457200"/>
            <a:chOff x="0" y="0"/>
            <a:chExt cx="864" cy="288"/>
          </a:xfrm>
        </p:grpSpPr>
        <p:sp>
          <p:nvSpPr>
            <p:cNvPr id="19496" name="Rectangle 75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497" name="Rectangle 76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FFFFFF"/>
                  </a:solidFill>
                  <a:latin typeface="Courier New Bold Italic" pitchFamily="49" charset="0"/>
                  <a:cs typeface="Courier New Bold Italic" pitchFamily="49" charset="0"/>
                  <a:sym typeface="Courier New Bold Italic" pitchFamily="49" charset="0"/>
                </a:rPr>
                <a:t>00</a:t>
              </a:r>
              <a:r>
                <a:rPr lang="en-US" altLang="en-US" b="0">
                  <a:solidFill>
                    <a:srgbClr val="000066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101000</a:t>
              </a:r>
            </a:p>
          </p:txBody>
        </p:sp>
      </p:grpSp>
      <p:grpSp>
        <p:nvGrpSpPr>
          <p:cNvPr id="26" name="Group 77"/>
          <p:cNvGrpSpPr>
            <a:grpSpLocks/>
          </p:cNvGrpSpPr>
          <p:nvPr/>
        </p:nvGrpSpPr>
        <p:grpSpPr bwMode="auto">
          <a:xfrm>
            <a:off x="8305800" y="4953000"/>
            <a:ext cx="1371600" cy="457200"/>
            <a:chOff x="0" y="0"/>
            <a:chExt cx="864" cy="288"/>
          </a:xfrm>
        </p:grpSpPr>
        <p:sp>
          <p:nvSpPr>
            <p:cNvPr id="19494" name="Rectangle 78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495" name="Rectangle 79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FFFFFF"/>
                  </a:solidFill>
                  <a:latin typeface="Courier New Bold Italic" pitchFamily="49" charset="0"/>
                  <a:cs typeface="Courier New Bold Italic" pitchFamily="49" charset="0"/>
                  <a:sym typeface="Courier New Bold Italic" pitchFamily="49" charset="0"/>
                </a:rPr>
                <a:t>11</a:t>
              </a:r>
              <a:r>
                <a:rPr lang="en-US" altLang="en-US" b="0">
                  <a:solidFill>
                    <a:srgbClr val="000066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101000</a:t>
              </a:r>
            </a:p>
          </p:txBody>
        </p:sp>
      </p:grpSp>
      <p:grpSp>
        <p:nvGrpSpPr>
          <p:cNvPr id="27" name="Group 80"/>
          <p:cNvGrpSpPr>
            <a:grpSpLocks/>
          </p:cNvGrpSpPr>
          <p:nvPr/>
        </p:nvGrpSpPr>
        <p:grpSpPr bwMode="auto">
          <a:xfrm>
            <a:off x="8305800" y="4038600"/>
            <a:ext cx="1371600" cy="457200"/>
            <a:chOff x="0" y="0"/>
            <a:chExt cx="864" cy="288"/>
          </a:xfrm>
        </p:grpSpPr>
        <p:sp>
          <p:nvSpPr>
            <p:cNvPr id="19492" name="Rectangle 81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493" name="Rectangle 82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00010</a:t>
              </a:r>
              <a:r>
                <a:rPr lang="en-US" altLang="en-US" b="0">
                  <a:solidFill>
                    <a:srgbClr val="000066"/>
                  </a:solidFill>
                  <a:latin typeface="Courier New Bold Italic" pitchFamily="49" charset="0"/>
                  <a:cs typeface="Courier New Bold Italic" pitchFamily="49" charset="0"/>
                  <a:sym typeface="Courier New Bold Italic" pitchFamily="49" charset="0"/>
                </a:rPr>
                <a:t>000</a:t>
              </a:r>
            </a:p>
          </p:txBody>
        </p:sp>
      </p:grpSp>
      <p:grpSp>
        <p:nvGrpSpPr>
          <p:cNvPr id="28" name="Group 83"/>
          <p:cNvGrpSpPr>
            <a:grpSpLocks/>
          </p:cNvGrpSpPr>
          <p:nvPr/>
        </p:nvGrpSpPr>
        <p:grpSpPr bwMode="auto">
          <a:xfrm>
            <a:off x="8305800" y="4495800"/>
            <a:ext cx="1371600" cy="457200"/>
            <a:chOff x="0" y="0"/>
            <a:chExt cx="864" cy="288"/>
          </a:xfrm>
        </p:grpSpPr>
        <p:sp>
          <p:nvSpPr>
            <p:cNvPr id="19490" name="Rectangle 84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491" name="Rectangle 85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 Bold Italic" pitchFamily="49" charset="0"/>
                  <a:cs typeface="Courier New Bold Italic" pitchFamily="49" charset="0"/>
                  <a:sym typeface="Courier New Bold Italic" pitchFamily="49" charset="0"/>
                </a:rPr>
                <a:t>00</a:t>
              </a:r>
              <a:r>
                <a:rPr lang="en-US" altLang="en-US" b="0">
                  <a:solidFill>
                    <a:srgbClr val="000066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101000</a:t>
              </a:r>
            </a:p>
          </p:txBody>
        </p:sp>
      </p:grpSp>
      <p:grpSp>
        <p:nvGrpSpPr>
          <p:cNvPr id="29" name="Group 86"/>
          <p:cNvGrpSpPr>
            <a:grpSpLocks/>
          </p:cNvGrpSpPr>
          <p:nvPr/>
        </p:nvGrpSpPr>
        <p:grpSpPr bwMode="auto">
          <a:xfrm>
            <a:off x="8305800" y="4953000"/>
            <a:ext cx="1371600" cy="457200"/>
            <a:chOff x="0" y="0"/>
            <a:chExt cx="864" cy="288"/>
          </a:xfrm>
        </p:grpSpPr>
        <p:sp>
          <p:nvSpPr>
            <p:cNvPr id="19488" name="Rectangle 87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489" name="Rectangle 88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 Bold Italic" pitchFamily="49" charset="0"/>
                  <a:cs typeface="Courier New Bold Italic" pitchFamily="49" charset="0"/>
                  <a:sym typeface="Courier New Bold Italic" pitchFamily="49" charset="0"/>
                </a:rPr>
                <a:t>11</a:t>
              </a:r>
              <a:r>
                <a:rPr lang="en-US" altLang="en-US" b="0">
                  <a:solidFill>
                    <a:srgbClr val="000066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101000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 Puzzles</a:t>
            </a:r>
          </a:p>
        </p:txBody>
      </p:sp>
      <p:sp>
        <p:nvSpPr>
          <p:cNvPr id="20483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1828800" y="914403"/>
            <a:ext cx="8307388" cy="5224463"/>
          </a:xfrm>
        </p:spPr>
        <p:txBody>
          <a:bodyPr/>
          <a:lstStyle/>
          <a:p>
            <a:pPr lvl="1" eaLnBrk="1" hangingPunct="1"/>
            <a:r>
              <a:rPr lang="en-US" altLang="en-US"/>
              <a:t>Taken from old exams</a:t>
            </a:r>
          </a:p>
          <a:p>
            <a:pPr lvl="1" eaLnBrk="1" hangingPunct="1"/>
            <a:r>
              <a:rPr lang="en-US" altLang="en-US"/>
              <a:t>Assume machine with 32-bit word size, two’s complement integers</a:t>
            </a:r>
          </a:p>
          <a:p>
            <a:pPr lvl="1" eaLnBrk="1" hangingPunct="1"/>
            <a:r>
              <a:rPr lang="en-US" altLang="en-US"/>
              <a:t>For each of the following C expressions, either:</a:t>
            </a:r>
          </a:p>
          <a:p>
            <a:pPr lvl="2" eaLnBrk="1" hangingPunct="1"/>
            <a:r>
              <a:rPr lang="en-US" altLang="en-US"/>
              <a:t>Argue that it is true for all argument values, or</a:t>
            </a:r>
          </a:p>
          <a:p>
            <a:pPr lvl="2" eaLnBrk="1" hangingPunct="1"/>
            <a:r>
              <a:rPr lang="en-US" altLang="en-US"/>
              <a:t>Give example where it is not true</a:t>
            </a:r>
          </a:p>
        </p:txBody>
      </p:sp>
      <p:sp>
        <p:nvSpPr>
          <p:cNvPr id="66564" name="Rectangle 4"/>
          <p:cNvSpPr>
            <a:spLocks noChangeArrowheads="1"/>
          </p:cNvSpPr>
          <p:nvPr/>
        </p:nvSpPr>
        <p:spPr bwMode="auto">
          <a:xfrm>
            <a:off x="4953000" y="3048000"/>
            <a:ext cx="5257800" cy="3665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 marL="292100" indent="-292100">
              <a:tabLst>
                <a:tab pos="2400300" algn="l"/>
                <a:tab pos="2857500" algn="l"/>
                <a:tab pos="3086100" algn="l"/>
                <a:tab pos="5829300" algn="r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tabLst>
                <a:tab pos="2400300" algn="l"/>
                <a:tab pos="2857500" algn="l"/>
                <a:tab pos="3086100" algn="l"/>
                <a:tab pos="5829300" algn="r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tabLst>
                <a:tab pos="2400300" algn="l"/>
                <a:tab pos="2857500" algn="l"/>
                <a:tab pos="3086100" algn="l"/>
                <a:tab pos="5829300" algn="r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tabLst>
                <a:tab pos="2400300" algn="l"/>
                <a:tab pos="2857500" algn="l"/>
                <a:tab pos="3086100" algn="l"/>
                <a:tab pos="5829300" algn="r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tabLst>
                <a:tab pos="2400300" algn="l"/>
                <a:tab pos="2857500" algn="l"/>
                <a:tab pos="3086100" algn="l"/>
                <a:tab pos="5829300" algn="r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2400300" algn="l"/>
                <a:tab pos="2857500" algn="l"/>
                <a:tab pos="3086100" algn="l"/>
                <a:tab pos="5829300" algn="r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2400300" algn="l"/>
                <a:tab pos="2857500" algn="l"/>
                <a:tab pos="3086100" algn="l"/>
                <a:tab pos="5829300" algn="r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2400300" algn="l"/>
                <a:tab pos="2857500" algn="l"/>
                <a:tab pos="3086100" algn="l"/>
                <a:tab pos="5829300" algn="r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2400300" algn="l"/>
                <a:tab pos="2857500" algn="l"/>
                <a:tab pos="3086100" algn="l"/>
                <a:tab pos="5829300" algn="r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>
                <a:latin typeface="Courier New" pitchFamily="49" charset="0"/>
              </a:rPr>
              <a:t>x &lt; 0	</a:t>
            </a:r>
            <a:r>
              <a:rPr lang="en-US" altLang="en-US" dirty="0">
                <a:latin typeface="Symbol" pitchFamily="18" charset="2"/>
              </a:rPr>
              <a:t></a:t>
            </a:r>
            <a:r>
              <a:rPr lang="en-US" altLang="en-US" dirty="0">
                <a:latin typeface="Courier New" pitchFamily="49" charset="0"/>
              </a:rPr>
              <a:t>	((x*2) &lt; 0)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 err="1">
                <a:latin typeface="Courier New" pitchFamily="49" charset="0"/>
              </a:rPr>
              <a:t>ux</a:t>
            </a:r>
            <a:r>
              <a:rPr lang="en-US" altLang="en-US" dirty="0">
                <a:latin typeface="Courier New" pitchFamily="49" charset="0"/>
              </a:rPr>
              <a:t> &gt;= 0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>
                <a:latin typeface="Courier New" pitchFamily="49" charset="0"/>
              </a:rPr>
              <a:t>x &amp; 7 == 7	</a:t>
            </a:r>
            <a:r>
              <a:rPr lang="en-US" altLang="en-US" dirty="0">
                <a:latin typeface="Symbol" pitchFamily="18" charset="2"/>
              </a:rPr>
              <a:t></a:t>
            </a:r>
            <a:r>
              <a:rPr lang="en-US" altLang="en-US" dirty="0">
                <a:latin typeface="Courier New" pitchFamily="49" charset="0"/>
              </a:rPr>
              <a:t>	(x&lt;&lt;30) &lt; 0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 err="1">
                <a:latin typeface="Courier New" pitchFamily="49" charset="0"/>
              </a:rPr>
              <a:t>ux</a:t>
            </a:r>
            <a:r>
              <a:rPr lang="en-US" altLang="en-US" dirty="0">
                <a:latin typeface="Courier New" pitchFamily="49" charset="0"/>
              </a:rPr>
              <a:t> &gt; -1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>
                <a:latin typeface="Courier New" pitchFamily="49" charset="0"/>
              </a:rPr>
              <a:t>x &gt; y	</a:t>
            </a:r>
            <a:r>
              <a:rPr lang="en-US" altLang="en-US" dirty="0">
                <a:latin typeface="Symbol" pitchFamily="18" charset="2"/>
              </a:rPr>
              <a:t></a:t>
            </a:r>
            <a:r>
              <a:rPr lang="en-US" altLang="en-US" dirty="0">
                <a:latin typeface="Courier New" pitchFamily="49" charset="0"/>
              </a:rPr>
              <a:t>	-x &lt; -y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>
                <a:latin typeface="Courier New" pitchFamily="49" charset="0"/>
              </a:rPr>
              <a:t>x * x &gt;= 0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>
                <a:latin typeface="Courier New" pitchFamily="49" charset="0"/>
              </a:rPr>
              <a:t>x &gt; 0 &amp;&amp; y &gt; 0	</a:t>
            </a:r>
            <a:r>
              <a:rPr lang="en-US" altLang="en-US" dirty="0">
                <a:latin typeface="Symbol" pitchFamily="18" charset="2"/>
              </a:rPr>
              <a:t></a:t>
            </a:r>
            <a:r>
              <a:rPr lang="en-US" altLang="en-US" dirty="0">
                <a:latin typeface="Courier New" pitchFamily="49" charset="0"/>
              </a:rPr>
              <a:t>	x + y &gt; 0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>
                <a:latin typeface="Courier New" pitchFamily="49" charset="0"/>
              </a:rPr>
              <a:t>x &gt;= 0	 </a:t>
            </a:r>
            <a:r>
              <a:rPr lang="en-US" altLang="en-US" dirty="0">
                <a:latin typeface="Symbol" pitchFamily="18" charset="2"/>
              </a:rPr>
              <a:t></a:t>
            </a:r>
            <a:r>
              <a:rPr lang="en-US" altLang="en-US" dirty="0">
                <a:latin typeface="Courier New" pitchFamily="49" charset="0"/>
              </a:rPr>
              <a:t>	-x &lt;= 0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>
                <a:latin typeface="Courier New" pitchFamily="49" charset="0"/>
              </a:rPr>
              <a:t>x &lt;= 0	 </a:t>
            </a:r>
            <a:r>
              <a:rPr lang="en-US" altLang="en-US" dirty="0">
                <a:latin typeface="Symbol" pitchFamily="18" charset="2"/>
              </a:rPr>
              <a:t></a:t>
            </a:r>
            <a:r>
              <a:rPr lang="en-US" altLang="en-US" dirty="0">
                <a:latin typeface="Courier New" pitchFamily="49" charset="0"/>
              </a:rPr>
              <a:t>	-x &gt;= 0</a:t>
            </a:r>
            <a:endParaRPr lang="en-US" altLang="en-US" dirty="0"/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1981203" y="4191000"/>
            <a:ext cx="2613025" cy="1627188"/>
          </a:xfrm>
          <a:prstGeom prst="rect">
            <a:avLst/>
          </a:prstGeom>
          <a:solidFill>
            <a:srgbClr val="FFFF99"/>
          </a:solidFill>
          <a:ln w="25400">
            <a:solidFill>
              <a:srgbClr val="CC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altLang="en-US">
                <a:latin typeface="Courier New" pitchFamily="49" charset="0"/>
              </a:rPr>
              <a:t>int x = foo();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altLang="en-US">
                <a:latin typeface="Courier New" pitchFamily="49" charset="0"/>
              </a:rPr>
              <a:t>int y = bar();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altLang="en-US">
                <a:latin typeface="Courier New" pitchFamily="49" charset="0"/>
              </a:rPr>
              <a:t>unsigned ux = x;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altLang="en-US">
                <a:latin typeface="Courier New" pitchFamily="49" charset="0"/>
              </a:rPr>
              <a:t>unsigned uy = y;</a:t>
            </a: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2438403" y="3657600"/>
            <a:ext cx="15017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/>
              <a:t>Initialization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665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500" fill="hold"/>
                                        <p:tgtEl>
                                          <p:spTgt spid="665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500" fill="hold"/>
                                        <p:tgtEl>
                                          <p:spTgt spid="665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Living on Zoom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We’re getting to be old hands at this…not?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I try to keep the sessions as free as possible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No waiting rooms so you can join early and talk to each other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PowerPoint and PDF versions of slides will be pre-posted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Use them to take notes if you wish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See calendar page on class site: </a:t>
            </a:r>
            <a:r>
              <a:rPr lang="en-US" dirty="0">
                <a:hlinkClick r:id="rId3"/>
              </a:rPr>
              <a:t>https://www.cs.hmc.edu/~geoff/cs105</a:t>
            </a:r>
            <a:endParaRPr lang="en-US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Remind me at beginning of class if I forget (sometimes I do)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Please be visible and interactive!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Sign in with your </a:t>
            </a:r>
            <a:r>
              <a:rPr lang="en-US"/>
              <a:t>actual name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Zoom </a:t>
            </a:r>
            <a:r>
              <a:rPr lang="en-US" dirty="0"/>
              <a:t>discourages questions and chatting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dirty="0"/>
              <a:t>Please fight that tendency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dirty="0"/>
              <a:t>Avoid all those tempting distractions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Seeing you helps me teach better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dirty="0"/>
              <a:t>I know some of you have bandwidth problems, but…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Encoding Integers</a:t>
            </a:r>
          </a:p>
        </p:txBody>
      </p:sp>
      <p:sp>
        <p:nvSpPr>
          <p:cNvPr id="39945" name="Rectangle 9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3124200"/>
            <a:ext cx="8305800" cy="3505200"/>
          </a:xfrm>
          <a:prstGeom prst="rect">
            <a:avLst/>
          </a:prstGeom>
        </p:spPr>
        <p:txBody>
          <a:bodyPr/>
          <a:lstStyle/>
          <a:p>
            <a:pPr lvl="1" eaLnBrk="1" hangingPunct="1">
              <a:defRPr/>
            </a:pPr>
            <a:r>
              <a:rPr lang="en-US" dirty="0"/>
              <a:t>C </a:t>
            </a:r>
            <a:r>
              <a:rPr lang="en-US" dirty="0">
                <a:latin typeface="Courier New" pitchFamily="49" charset="0"/>
              </a:rPr>
              <a:t>short</a:t>
            </a:r>
            <a:r>
              <a:rPr lang="en-US" dirty="0"/>
              <a:t> (2 bytes long)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/>
              <a:t>Sign Bit</a:t>
            </a:r>
          </a:p>
          <a:p>
            <a:pPr lvl="1" eaLnBrk="1" hangingPunct="1">
              <a:defRPr/>
            </a:pPr>
            <a:r>
              <a:rPr lang="en-US" dirty="0"/>
              <a:t>For 2’s complement, most-significant bit indicates sign</a:t>
            </a:r>
          </a:p>
          <a:p>
            <a:pPr lvl="2" eaLnBrk="1" hangingPunct="1">
              <a:defRPr/>
            </a:pPr>
            <a:r>
              <a:rPr lang="en-US" dirty="0"/>
              <a:t>0 for nonnegative</a:t>
            </a:r>
          </a:p>
          <a:p>
            <a:pPr lvl="2" eaLnBrk="1" hangingPunct="1">
              <a:defRPr/>
            </a:pPr>
            <a:r>
              <a:rPr lang="en-US" dirty="0"/>
              <a:t>1 for negative</a:t>
            </a:r>
          </a:p>
        </p:txBody>
      </p:sp>
      <p:sp>
        <p:nvSpPr>
          <p:cNvPr id="21507" name="Text Box 4"/>
          <p:cNvSpPr txBox="1">
            <a:spLocks noChangeArrowheads="1"/>
          </p:cNvSpPr>
          <p:nvPr/>
        </p:nvSpPr>
        <p:spPr bwMode="auto">
          <a:xfrm>
            <a:off x="1914522" y="2362202"/>
            <a:ext cx="3429000" cy="646331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  short int x =  15213;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  short int y = -15213;</a:t>
            </a:r>
          </a:p>
        </p:txBody>
      </p:sp>
      <p:graphicFrame>
        <p:nvGraphicFramePr>
          <p:cNvPr id="21509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2393366"/>
              </p:ext>
            </p:extLst>
          </p:nvPr>
        </p:nvGraphicFramePr>
        <p:xfrm>
          <a:off x="4962522" y="1524000"/>
          <a:ext cx="33401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30" name="Equation" r:id="rId4" imgW="3340100" imgH="596900" progId="Equation.3">
                  <p:embed/>
                </p:oleObj>
              </mc:Choice>
              <mc:Fallback>
                <p:oleObj name="Equation" r:id="rId4" imgW="3340100" imgH="59690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2522" y="1524000"/>
                        <a:ext cx="3340100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0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8187448"/>
              </p:ext>
            </p:extLst>
          </p:nvPr>
        </p:nvGraphicFramePr>
        <p:xfrm>
          <a:off x="1152522" y="1524000"/>
          <a:ext cx="21336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31" name="Equation" r:id="rId6" imgW="2133600" imgH="596900" progId="Equation.3">
                  <p:embed/>
                </p:oleObj>
              </mc:Choice>
              <mc:Fallback>
                <p:oleObj name="Equation" r:id="rId6" imgW="2133600" imgH="59690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2522" y="1524000"/>
                        <a:ext cx="2133600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1" name="Text Box 17"/>
          <p:cNvSpPr txBox="1">
            <a:spLocks noChangeArrowheads="1"/>
          </p:cNvSpPr>
          <p:nvPr/>
        </p:nvSpPr>
        <p:spPr bwMode="auto">
          <a:xfrm>
            <a:off x="1152525" y="914400"/>
            <a:ext cx="15716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2400"/>
              <a:t>Unsigned</a:t>
            </a:r>
          </a:p>
        </p:txBody>
      </p:sp>
      <p:sp>
        <p:nvSpPr>
          <p:cNvPr id="21512" name="Text Box 18"/>
          <p:cNvSpPr txBox="1">
            <a:spLocks noChangeArrowheads="1"/>
          </p:cNvSpPr>
          <p:nvPr/>
        </p:nvSpPr>
        <p:spPr bwMode="auto">
          <a:xfrm>
            <a:off x="5038725" y="990600"/>
            <a:ext cx="29765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2400"/>
              <a:t>Two’s Complement</a:t>
            </a:r>
          </a:p>
        </p:txBody>
      </p:sp>
      <p:sp>
        <p:nvSpPr>
          <p:cNvPr id="21513" name="Line 19"/>
          <p:cNvSpPr>
            <a:spLocks noChangeShapeType="1"/>
          </p:cNvSpPr>
          <p:nvPr/>
        </p:nvSpPr>
        <p:spPr bwMode="auto">
          <a:xfrm flipH="1" flipV="1">
            <a:off x="6791322" y="2057400"/>
            <a:ext cx="106680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4" name="Rectangle 20"/>
          <p:cNvSpPr>
            <a:spLocks noChangeArrowheads="1"/>
          </p:cNvSpPr>
          <p:nvPr/>
        </p:nvSpPr>
        <p:spPr bwMode="auto">
          <a:xfrm>
            <a:off x="8010525" y="2590803"/>
            <a:ext cx="6762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/>
              <a:t>Sign</a:t>
            </a:r>
          </a:p>
          <a:p>
            <a:pPr algn="l">
              <a:lnSpc>
                <a:spcPct val="100000"/>
              </a:lnSpc>
            </a:pPr>
            <a:r>
              <a:rPr lang="en-US" altLang="en-US"/>
              <a:t>Bit</a:t>
            </a:r>
          </a:p>
        </p:txBody>
      </p:sp>
      <p:graphicFrame>
        <p:nvGraphicFramePr>
          <p:cNvPr id="21515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0917790"/>
              </p:ext>
            </p:extLst>
          </p:nvPr>
        </p:nvGraphicFramePr>
        <p:xfrm>
          <a:off x="1762122" y="3657600"/>
          <a:ext cx="5653088" cy="1017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32" name="Document" r:id="rId8" imgW="5636602" imgH="1017470" progId="Word.Document.8">
                  <p:embed/>
                </p:oleObj>
              </mc:Choice>
              <mc:Fallback>
                <p:oleObj name="Document" r:id="rId8" imgW="5636602" imgH="1017470" progId="Word.Document.8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2122" y="3657600"/>
                        <a:ext cx="5653088" cy="1017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Encoding Integers (Cont.)</a:t>
            </a:r>
          </a:p>
        </p:txBody>
      </p:sp>
      <p:sp>
        <p:nvSpPr>
          <p:cNvPr id="22531" name="Text Box 6"/>
          <p:cNvSpPr txBox="1">
            <a:spLocks noChangeArrowheads="1"/>
          </p:cNvSpPr>
          <p:nvPr/>
        </p:nvSpPr>
        <p:spPr bwMode="auto">
          <a:xfrm>
            <a:off x="3276600" y="990602"/>
            <a:ext cx="5410200" cy="646331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  x =      15213: 00111011 01101101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  y =     -15213: 11000100 10010011</a:t>
            </a:r>
          </a:p>
        </p:txBody>
      </p:sp>
      <p:graphicFrame>
        <p:nvGraphicFramePr>
          <p:cNvPr id="22532" name="Object 8"/>
          <p:cNvGraphicFramePr>
            <a:graphicFrameLocks noChangeAspect="1"/>
          </p:cNvGraphicFramePr>
          <p:nvPr/>
        </p:nvGraphicFramePr>
        <p:xfrm>
          <a:off x="3446466" y="1779588"/>
          <a:ext cx="5545137" cy="4926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71" name="Document" r:id="rId4" imgW="5544312" imgH="4925568" progId="Word.Document.8">
                  <p:embed/>
                </p:oleObj>
              </mc:Choice>
              <mc:Fallback>
                <p:oleObj name="Document" r:id="rId4" imgW="5544312" imgH="4925568" progId="Word.Document.8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6466" y="1779588"/>
                        <a:ext cx="5545137" cy="4926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4989513" cy="528638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dirty="0"/>
              <a:t>Numeric Ranges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814516" y="1220788"/>
            <a:ext cx="4078287" cy="5224462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tabLst>
                <a:tab pos="1828800" algn="l"/>
                <a:tab pos="2235200" algn="l"/>
              </a:tabLst>
              <a:defRPr/>
            </a:pPr>
            <a:r>
              <a:rPr lang="en-US" sz="2000"/>
              <a:t>Unsigned Values</a:t>
            </a:r>
          </a:p>
          <a:p>
            <a:pPr lvl="1" eaLnBrk="1" hangingPunct="1">
              <a:tabLst>
                <a:tab pos="1828800" algn="l"/>
                <a:tab pos="2235200" algn="l"/>
              </a:tabLst>
              <a:defRPr/>
            </a:pPr>
            <a:r>
              <a:rPr lang="en-US" sz="2000" b="0" i="1"/>
              <a:t>UMin</a:t>
            </a:r>
            <a:r>
              <a:rPr lang="en-US" sz="2000" b="0"/>
              <a:t>	=	0</a:t>
            </a:r>
          </a:p>
          <a:p>
            <a:pPr lvl="2" eaLnBrk="1" hangingPunct="1">
              <a:buNone/>
              <a:tabLst>
                <a:tab pos="1828800" algn="l"/>
                <a:tab pos="2235200" algn="l"/>
              </a:tabLst>
              <a:defRPr/>
            </a:pPr>
            <a:r>
              <a:rPr lang="en-US" sz="1800"/>
              <a:t>000…0</a:t>
            </a:r>
          </a:p>
          <a:p>
            <a:pPr lvl="1" eaLnBrk="1" hangingPunct="1">
              <a:tabLst>
                <a:tab pos="1828800" algn="l"/>
                <a:tab pos="2235200" algn="l"/>
              </a:tabLst>
              <a:defRPr/>
            </a:pPr>
            <a:r>
              <a:rPr lang="en-US" sz="2000" b="0" i="1"/>
              <a:t>UMax</a:t>
            </a:r>
            <a:r>
              <a:rPr lang="en-US" sz="2000"/>
              <a:t> 	=	 </a:t>
            </a:r>
            <a:r>
              <a:rPr lang="en-US" sz="2000" b="0"/>
              <a:t>2</a:t>
            </a:r>
            <a:r>
              <a:rPr lang="en-US" sz="2000" b="0" i="1" baseline="30000"/>
              <a:t>w</a:t>
            </a:r>
            <a:r>
              <a:rPr lang="en-US" sz="2000" b="0"/>
              <a:t> – 1</a:t>
            </a:r>
          </a:p>
          <a:p>
            <a:pPr lvl="2" eaLnBrk="1" hangingPunct="1">
              <a:buNone/>
              <a:tabLst>
                <a:tab pos="1828800" algn="l"/>
                <a:tab pos="2235200" algn="l"/>
              </a:tabLst>
              <a:defRPr/>
            </a:pPr>
            <a:r>
              <a:rPr lang="en-US" sz="1800"/>
              <a:t>111…1</a:t>
            </a:r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body" sz="half" idx="2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tabLst>
                <a:tab pos="1714500" algn="l"/>
                <a:tab pos="2286000" algn="l"/>
              </a:tabLst>
              <a:defRPr/>
            </a:pPr>
            <a:r>
              <a:rPr lang="en-US" sz="2000"/>
              <a:t>Two’s-Complement Values</a:t>
            </a:r>
          </a:p>
          <a:p>
            <a:pPr lvl="1" eaLnBrk="1" hangingPunct="1">
              <a:tabLst>
                <a:tab pos="1714500" algn="l"/>
                <a:tab pos="2286000" algn="l"/>
              </a:tabLst>
              <a:defRPr/>
            </a:pPr>
            <a:r>
              <a:rPr lang="en-US" sz="2000" b="0" i="1"/>
              <a:t>TMin</a:t>
            </a:r>
            <a:r>
              <a:rPr lang="en-US" sz="2000" b="0"/>
              <a:t>	=	 –2</a:t>
            </a:r>
            <a:r>
              <a:rPr lang="en-US" sz="2000" b="0" i="1" baseline="30000"/>
              <a:t>w</a:t>
            </a:r>
            <a:r>
              <a:rPr lang="en-US" sz="2000" b="0" baseline="30000"/>
              <a:t>–1</a:t>
            </a:r>
          </a:p>
          <a:p>
            <a:pPr lvl="2" eaLnBrk="1" hangingPunct="1">
              <a:buNone/>
              <a:tabLst>
                <a:tab pos="1714500" algn="l"/>
                <a:tab pos="2286000" algn="l"/>
              </a:tabLst>
              <a:defRPr/>
            </a:pPr>
            <a:r>
              <a:rPr lang="en-US" sz="1800"/>
              <a:t>100…0</a:t>
            </a:r>
          </a:p>
          <a:p>
            <a:pPr lvl="1" eaLnBrk="1" hangingPunct="1">
              <a:tabLst>
                <a:tab pos="1714500" algn="l"/>
                <a:tab pos="2286000" algn="l"/>
              </a:tabLst>
              <a:defRPr/>
            </a:pPr>
            <a:r>
              <a:rPr lang="en-US" sz="2000" b="0" i="1"/>
              <a:t>TMax</a:t>
            </a:r>
            <a:r>
              <a:rPr lang="en-US" sz="2000"/>
              <a:t> 	=	 </a:t>
            </a:r>
            <a:r>
              <a:rPr lang="en-US" sz="2000" b="0"/>
              <a:t>2</a:t>
            </a:r>
            <a:r>
              <a:rPr lang="en-US" sz="2000" b="0" i="1" baseline="30000"/>
              <a:t>w</a:t>
            </a:r>
            <a:r>
              <a:rPr lang="en-US" sz="2000" b="0" baseline="30000"/>
              <a:t>–1</a:t>
            </a:r>
            <a:r>
              <a:rPr lang="en-US" sz="2000" b="0"/>
              <a:t> – 1</a:t>
            </a:r>
          </a:p>
          <a:p>
            <a:pPr lvl="2" eaLnBrk="1" hangingPunct="1">
              <a:buNone/>
              <a:tabLst>
                <a:tab pos="1714500" algn="l"/>
                <a:tab pos="2286000" algn="l"/>
              </a:tabLst>
              <a:defRPr/>
            </a:pPr>
            <a:r>
              <a:rPr lang="en-US" sz="1800"/>
              <a:t>011…1</a:t>
            </a:r>
          </a:p>
          <a:p>
            <a:pPr marL="0" indent="0" eaLnBrk="1" hangingPunct="1">
              <a:tabLst>
                <a:tab pos="1714500" algn="l"/>
                <a:tab pos="2286000" algn="l"/>
              </a:tabLst>
              <a:defRPr/>
            </a:pPr>
            <a:r>
              <a:rPr lang="en-US" sz="2000"/>
              <a:t>Other Values</a:t>
            </a:r>
          </a:p>
          <a:p>
            <a:pPr lvl="1" eaLnBrk="1" hangingPunct="1">
              <a:tabLst>
                <a:tab pos="1714500" algn="l"/>
                <a:tab pos="2286000" algn="l"/>
              </a:tabLst>
              <a:defRPr/>
            </a:pPr>
            <a:r>
              <a:rPr lang="en-US" sz="2000" b="0"/>
              <a:t>Minus 1</a:t>
            </a:r>
          </a:p>
          <a:p>
            <a:pPr lvl="2" eaLnBrk="1" hangingPunct="1">
              <a:buNone/>
              <a:tabLst>
                <a:tab pos="1714500" algn="l"/>
                <a:tab pos="2286000" algn="l"/>
              </a:tabLst>
              <a:defRPr/>
            </a:pPr>
            <a:r>
              <a:rPr lang="en-US" sz="1800"/>
              <a:t>111…1</a:t>
            </a:r>
          </a:p>
        </p:txBody>
      </p:sp>
      <p:graphicFrame>
        <p:nvGraphicFramePr>
          <p:cNvPr id="23557" name="Object 10"/>
          <p:cNvGraphicFramePr>
            <a:graphicFrameLocks noChangeAspect="1"/>
          </p:cNvGraphicFramePr>
          <p:nvPr/>
        </p:nvGraphicFramePr>
        <p:xfrm>
          <a:off x="2895600" y="4419600"/>
          <a:ext cx="5905500" cy="193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7" name="Document" r:id="rId4" imgW="5916168" imgH="1933956" progId="Word.Document.8">
                  <p:embed/>
                </p:oleObj>
              </mc:Choice>
              <mc:Fallback>
                <p:oleObj name="Document" r:id="rId4" imgW="5916168" imgH="1933956" progId="Word.Document.8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4419600"/>
                        <a:ext cx="5905500" cy="193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8" name="Rectangle 11"/>
          <p:cNvSpPr>
            <a:spLocks noChangeArrowheads="1"/>
          </p:cNvSpPr>
          <p:nvPr/>
        </p:nvSpPr>
        <p:spPr bwMode="auto">
          <a:xfrm>
            <a:off x="2895603" y="3962403"/>
            <a:ext cx="22907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2000">
                <a:solidFill>
                  <a:schemeClr val="tx2"/>
                </a:solidFill>
              </a:rPr>
              <a:t>Values for </a:t>
            </a:r>
            <a:r>
              <a:rPr lang="en-US" altLang="en-US" sz="2000" i="1">
                <a:solidFill>
                  <a:schemeClr val="tx2"/>
                </a:solidFill>
              </a:rPr>
              <a:t>W</a:t>
            </a:r>
            <a:r>
              <a:rPr lang="en-US" altLang="en-US" sz="2000">
                <a:solidFill>
                  <a:schemeClr val="tx2"/>
                </a:solidFill>
              </a:rPr>
              <a:t> = 16</a:t>
            </a: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Values for Different Word Sizes</a:t>
            </a:r>
          </a:p>
        </p:txBody>
      </p:sp>
      <p:graphicFrame>
        <p:nvGraphicFramePr>
          <p:cNvPr id="24579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755741796"/>
              </p:ext>
            </p:extLst>
          </p:nvPr>
        </p:nvGraphicFramePr>
        <p:xfrm>
          <a:off x="1522412" y="1219200"/>
          <a:ext cx="8307388" cy="169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19" name="Document" r:id="rId4" imgW="8401483" imgH="1711589" progId="Word.Document.8">
                  <p:embed/>
                </p:oleObj>
              </mc:Choice>
              <mc:Fallback>
                <p:oleObj name="Document" r:id="rId4" imgW="8401483" imgH="1711589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2412" y="1219200"/>
                        <a:ext cx="8307388" cy="169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645" name="Rectangle 5"/>
          <p:cNvSpPr>
            <a:spLocks noChangeArrowheads="1"/>
          </p:cNvSpPr>
          <p:nvPr/>
        </p:nvSpPr>
        <p:spPr bwMode="auto">
          <a:xfrm>
            <a:off x="1524000" y="3124203"/>
            <a:ext cx="4146550" cy="2314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marL="385763" indent="-385763" algn="l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tabLst>
                <a:tab pos="1714500" algn="l"/>
                <a:tab pos="2171700" algn="l"/>
                <a:tab pos="5435600" algn="r"/>
              </a:tabLst>
              <a:defRPr/>
            </a:pP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Observations</a:t>
            </a:r>
          </a:p>
          <a:p>
            <a:pPr marL="744538" lvl="1" indent="-246063" algn="l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  <a:tabLst>
                <a:tab pos="1714500" algn="l"/>
                <a:tab pos="2171700" algn="l"/>
                <a:tab pos="5435600" algn="r"/>
              </a:tabLst>
              <a:defRPr/>
            </a:pPr>
            <a:r>
              <a:rPr lang="en-US" sz="2000" b="0"/>
              <a:t>|</a:t>
            </a:r>
            <a:r>
              <a:rPr lang="en-US" sz="2000" b="0" i="1"/>
              <a:t>TMin </a:t>
            </a:r>
            <a:r>
              <a:rPr lang="en-US" sz="2000" b="0"/>
              <a:t>| 	= 	</a:t>
            </a:r>
            <a:r>
              <a:rPr lang="en-US" sz="2000" b="0" i="1"/>
              <a:t>TMax</a:t>
            </a:r>
            <a:r>
              <a:rPr lang="en-US" sz="2000" b="0"/>
              <a:t> + 1</a:t>
            </a:r>
          </a:p>
          <a:p>
            <a:pPr marL="1146175" lvl="2" indent="-238125" algn="l" eaLnBrk="1" hangingPunct="1">
              <a:lnSpc>
                <a:spcPct val="107000"/>
              </a:lnSpc>
              <a:spcBef>
                <a:spcPct val="10000"/>
              </a:spcBef>
              <a:buClr>
                <a:srgbClr val="005400"/>
              </a:buClr>
              <a:buSzPct val="90000"/>
              <a:buFont typeface="Wingdings" pitchFamily="2" charset="2"/>
              <a:buChar char="l"/>
              <a:tabLst>
                <a:tab pos="1714500" algn="l"/>
                <a:tab pos="2171700" algn="l"/>
                <a:tab pos="5435600" algn="r"/>
              </a:tabLst>
              <a:defRPr/>
            </a:pPr>
            <a:r>
              <a:rPr lang="en-US" b="0">
                <a:solidFill>
                  <a:schemeClr val="folHlink"/>
                </a:solidFill>
              </a:rPr>
              <a:t>Asymmetric range</a:t>
            </a:r>
          </a:p>
          <a:p>
            <a:pPr marL="744538" lvl="1" indent="-246063" algn="l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  <a:tabLst>
                <a:tab pos="1714500" algn="l"/>
                <a:tab pos="2171700" algn="l"/>
                <a:tab pos="5435600" algn="r"/>
              </a:tabLst>
              <a:defRPr/>
            </a:pPr>
            <a:r>
              <a:rPr lang="en-US" sz="2000" b="0" i="1"/>
              <a:t>UMax</a:t>
            </a:r>
            <a:r>
              <a:rPr lang="en-US" sz="2000" b="0"/>
              <a:t>	=	2 * </a:t>
            </a:r>
            <a:r>
              <a:rPr lang="en-US" sz="2000" b="0" i="1"/>
              <a:t>TMax</a:t>
            </a:r>
            <a:r>
              <a:rPr lang="en-US" sz="2000" b="0"/>
              <a:t> + 1 		</a:t>
            </a:r>
          </a:p>
        </p:txBody>
      </p:sp>
      <p:sp>
        <p:nvSpPr>
          <p:cNvPr id="112647" name="Rectangle 7"/>
          <p:cNvSpPr>
            <a:spLocks noChangeArrowheads="1"/>
          </p:cNvSpPr>
          <p:nvPr/>
        </p:nvSpPr>
        <p:spPr bwMode="auto">
          <a:xfrm>
            <a:off x="5943600" y="3124200"/>
            <a:ext cx="4724400" cy="236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marL="385763" indent="-385763" algn="l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tabLst>
                <a:tab pos="5435600" algn="r"/>
              </a:tabLst>
              <a:defRPr/>
            </a:pP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 Programming</a:t>
            </a:r>
          </a:p>
          <a:p>
            <a:pPr marL="744538" lvl="1" indent="-246063" algn="l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  <a:tabLst>
                <a:tab pos="5435600" algn="r"/>
              </a:tabLst>
              <a:defRPr/>
            </a:pPr>
            <a:r>
              <a:rPr lang="en-US" sz="2000" dirty="0"/>
              <a:t> </a:t>
            </a:r>
            <a:r>
              <a:rPr lang="en-US" sz="2000" dirty="0">
                <a:latin typeface="Courier New" pitchFamily="49" charset="0"/>
              </a:rPr>
              <a:t>#include &lt;</a:t>
            </a:r>
            <a:r>
              <a:rPr lang="en-US" sz="2000" dirty="0" err="1">
                <a:latin typeface="Courier New" pitchFamily="49" charset="0"/>
              </a:rPr>
              <a:t>limits.h</a:t>
            </a:r>
            <a:r>
              <a:rPr lang="en-US" sz="2000" dirty="0">
                <a:latin typeface="Courier New" pitchFamily="49" charset="0"/>
              </a:rPr>
              <a:t>&gt;</a:t>
            </a:r>
            <a:endParaRPr lang="en-US" sz="2000" dirty="0"/>
          </a:p>
          <a:p>
            <a:pPr marL="1146175" lvl="2" indent="-238125" algn="l" eaLnBrk="1" hangingPunct="1">
              <a:lnSpc>
                <a:spcPct val="107000"/>
              </a:lnSpc>
              <a:spcBef>
                <a:spcPct val="10000"/>
              </a:spcBef>
              <a:buClr>
                <a:srgbClr val="005400"/>
              </a:buClr>
              <a:buSzPct val="90000"/>
              <a:buFont typeface="Wingdings" pitchFamily="2" charset="2"/>
              <a:buChar char="l"/>
              <a:tabLst>
                <a:tab pos="5435600" algn="r"/>
              </a:tabLst>
              <a:defRPr/>
            </a:pPr>
            <a:r>
              <a:rPr lang="en-US" dirty="0" err="1">
                <a:solidFill>
                  <a:schemeClr val="folHlink"/>
                </a:solidFill>
              </a:rPr>
              <a:t>K&amp;R</a:t>
            </a:r>
            <a:r>
              <a:rPr lang="en-US" dirty="0">
                <a:solidFill>
                  <a:schemeClr val="folHlink"/>
                </a:solidFill>
              </a:rPr>
              <a:t> Appendix B11</a:t>
            </a:r>
          </a:p>
          <a:p>
            <a:pPr marL="744538" lvl="1" indent="-246063" algn="l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  <a:tabLst>
                <a:tab pos="5435600" algn="r"/>
              </a:tabLst>
              <a:defRPr/>
            </a:pPr>
            <a:r>
              <a:rPr lang="en-US" sz="2000" dirty="0"/>
              <a:t>Declares constants, e.g.,</a:t>
            </a:r>
          </a:p>
          <a:p>
            <a:pPr marL="1146175" lvl="2" indent="-238125" algn="l" eaLnBrk="1" hangingPunct="1">
              <a:lnSpc>
                <a:spcPct val="107000"/>
              </a:lnSpc>
              <a:spcBef>
                <a:spcPct val="10000"/>
              </a:spcBef>
              <a:buClr>
                <a:srgbClr val="005400"/>
              </a:buClr>
              <a:buSzPct val="90000"/>
              <a:buFont typeface="Wingdings" pitchFamily="2" charset="2"/>
              <a:buChar char="l"/>
              <a:tabLst>
                <a:tab pos="5435600" algn="r"/>
              </a:tabLst>
              <a:defRPr/>
            </a:pPr>
            <a:r>
              <a:rPr lang="en-US" dirty="0">
                <a:solidFill>
                  <a:schemeClr val="folHlink"/>
                </a:solidFill>
              </a:rPr>
              <a:t> </a:t>
            </a:r>
            <a:r>
              <a:rPr lang="en-US" dirty="0" err="1">
                <a:solidFill>
                  <a:schemeClr val="folHlink"/>
                </a:solidFill>
                <a:latin typeface="Courier New" pitchFamily="49" charset="0"/>
              </a:rPr>
              <a:t>ULONG_MAX</a:t>
            </a:r>
            <a:endParaRPr lang="en-US" dirty="0">
              <a:solidFill>
                <a:schemeClr val="folHlink"/>
              </a:solidFill>
              <a:latin typeface="Courier New" pitchFamily="49" charset="0"/>
            </a:endParaRPr>
          </a:p>
          <a:p>
            <a:pPr marL="1146175" lvl="2" indent="-238125" algn="l" eaLnBrk="1" hangingPunct="1">
              <a:lnSpc>
                <a:spcPct val="107000"/>
              </a:lnSpc>
              <a:spcBef>
                <a:spcPct val="10000"/>
              </a:spcBef>
              <a:buClr>
                <a:srgbClr val="005400"/>
              </a:buClr>
              <a:buSzPct val="90000"/>
              <a:buFont typeface="Wingdings" pitchFamily="2" charset="2"/>
              <a:buChar char="l"/>
              <a:tabLst>
                <a:tab pos="5435600" algn="r"/>
              </a:tabLst>
              <a:defRPr/>
            </a:pPr>
            <a:r>
              <a:rPr lang="en-US" dirty="0">
                <a:solidFill>
                  <a:schemeClr val="folHlink"/>
                </a:solidFill>
              </a:rPr>
              <a:t> </a:t>
            </a:r>
            <a:r>
              <a:rPr lang="en-US" dirty="0" err="1">
                <a:solidFill>
                  <a:schemeClr val="folHlink"/>
                </a:solidFill>
                <a:latin typeface="Courier New" pitchFamily="49" charset="0"/>
              </a:rPr>
              <a:t>LONG_MAX</a:t>
            </a:r>
            <a:endParaRPr lang="en-US" dirty="0">
              <a:solidFill>
                <a:schemeClr val="folHlink"/>
              </a:solidFill>
              <a:latin typeface="Courier New" pitchFamily="49" charset="0"/>
            </a:endParaRPr>
          </a:p>
          <a:p>
            <a:pPr marL="1146175" lvl="2" indent="-238125" algn="l" eaLnBrk="1" hangingPunct="1">
              <a:lnSpc>
                <a:spcPct val="107000"/>
              </a:lnSpc>
              <a:spcBef>
                <a:spcPct val="10000"/>
              </a:spcBef>
              <a:buClr>
                <a:srgbClr val="005400"/>
              </a:buClr>
              <a:buSzPct val="90000"/>
              <a:buFont typeface="Wingdings" pitchFamily="2" charset="2"/>
              <a:buChar char="l"/>
              <a:tabLst>
                <a:tab pos="5435600" algn="r"/>
              </a:tabLst>
              <a:defRPr/>
            </a:pPr>
            <a:r>
              <a:rPr lang="en-US" dirty="0">
                <a:solidFill>
                  <a:schemeClr val="folHlink"/>
                </a:solidFill>
              </a:rPr>
              <a:t> </a:t>
            </a:r>
            <a:r>
              <a:rPr lang="en-US" dirty="0" err="1">
                <a:solidFill>
                  <a:schemeClr val="folHlink"/>
                </a:solidFill>
                <a:latin typeface="Courier New" pitchFamily="49" charset="0"/>
              </a:rPr>
              <a:t>LONG_MIN</a:t>
            </a:r>
            <a:endParaRPr lang="en-US" dirty="0">
              <a:solidFill>
                <a:schemeClr val="folHlink"/>
              </a:solidFill>
              <a:latin typeface="Courier New" pitchFamily="49" charset="0"/>
            </a:endParaRPr>
          </a:p>
          <a:p>
            <a:pPr marL="744538" lvl="1" indent="-246063" algn="l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  <a:tabLst>
                <a:tab pos="5435600" algn="r"/>
              </a:tabLst>
              <a:defRPr/>
            </a:pPr>
            <a:r>
              <a:rPr lang="en-US" sz="2000" dirty="0"/>
              <a:t>Values platform-specific</a:t>
            </a:r>
          </a:p>
        </p:txBody>
      </p:sp>
    </p:spTree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An Important Detail</a:t>
            </a:r>
          </a:p>
        </p:txBody>
      </p:sp>
      <p:sp>
        <p:nvSpPr>
          <p:cNvPr id="39945" name="Rectangle 9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No self-identifying data</a:t>
            </a:r>
          </a:p>
          <a:p>
            <a:pPr lvl="1" eaLnBrk="1" hangingPunct="1">
              <a:defRPr/>
            </a:pPr>
            <a:r>
              <a:rPr lang="en-US" dirty="0"/>
              <a:t>Looking at a bunch of bits doesn’t tell you what they mean</a:t>
            </a:r>
          </a:p>
          <a:p>
            <a:pPr lvl="1" eaLnBrk="1" hangingPunct="1">
              <a:defRPr/>
            </a:pPr>
            <a:r>
              <a:rPr lang="en-US" dirty="0"/>
              <a:t>Could be signed, unsigned integer</a:t>
            </a:r>
          </a:p>
          <a:p>
            <a:pPr lvl="1" eaLnBrk="1" hangingPunct="1">
              <a:defRPr/>
            </a:pPr>
            <a:r>
              <a:rPr lang="en-US" dirty="0"/>
              <a:t>Could be floating-point number</a:t>
            </a:r>
          </a:p>
          <a:p>
            <a:pPr lvl="1" eaLnBrk="1" hangingPunct="1">
              <a:defRPr/>
            </a:pPr>
            <a:r>
              <a:rPr lang="en-US" dirty="0"/>
              <a:t>Could be part of a string</a:t>
            </a:r>
          </a:p>
          <a:p>
            <a:pPr eaLnBrk="1" hangingPunct="1">
              <a:defRPr/>
            </a:pPr>
            <a:r>
              <a:rPr lang="en-US" dirty="0"/>
              <a:t>Only the program (instructions) knows for sure!</a:t>
            </a:r>
          </a:p>
          <a:p>
            <a:pPr lvl="1" eaLnBrk="1" hangingPunct="1">
              <a:defRPr/>
            </a:pPr>
            <a:r>
              <a:rPr lang="en-US" dirty="0"/>
              <a:t>(To be fair, experienced humans make good guesses—see Lab 2)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Unsigned &amp; Signed Numeric Values</a:t>
            </a:r>
          </a:p>
        </p:txBody>
      </p:sp>
      <p:grpSp>
        <p:nvGrpSpPr>
          <p:cNvPr id="26627" name="Group 3"/>
          <p:cNvGrpSpPr>
            <a:grpSpLocks/>
          </p:cNvGrpSpPr>
          <p:nvPr/>
        </p:nvGrpSpPr>
        <p:grpSpPr bwMode="auto">
          <a:xfrm>
            <a:off x="2057400" y="1219200"/>
            <a:ext cx="3111500" cy="5168900"/>
            <a:chOff x="480" y="768"/>
            <a:chExt cx="1960" cy="3256"/>
          </a:xfrm>
        </p:grpSpPr>
        <p:sp>
          <p:nvSpPr>
            <p:cNvPr id="26629" name="Rectangle 4"/>
            <p:cNvSpPr>
              <a:spLocks noChangeArrowheads="1"/>
            </p:cNvSpPr>
            <p:nvPr/>
          </p:nvSpPr>
          <p:spPr bwMode="auto">
            <a:xfrm>
              <a:off x="480" y="768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 i="1"/>
                <a:t>X</a:t>
              </a:r>
            </a:p>
          </p:txBody>
        </p:sp>
        <p:sp>
          <p:nvSpPr>
            <p:cNvPr id="26630" name="Rectangle 5"/>
            <p:cNvSpPr>
              <a:spLocks noChangeArrowheads="1"/>
            </p:cNvSpPr>
            <p:nvPr/>
          </p:nvSpPr>
          <p:spPr bwMode="auto">
            <a:xfrm>
              <a:off x="1824" y="768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/>
                <a:t>B2T(</a:t>
              </a:r>
              <a:r>
                <a:rPr lang="en-US" altLang="en-US" i="1"/>
                <a:t>X</a:t>
              </a:r>
              <a:r>
                <a:rPr lang="en-US" altLang="en-US"/>
                <a:t>)</a:t>
              </a:r>
            </a:p>
          </p:txBody>
        </p:sp>
        <p:sp>
          <p:nvSpPr>
            <p:cNvPr id="26631" name="Rectangle 6"/>
            <p:cNvSpPr>
              <a:spLocks noChangeArrowheads="1"/>
            </p:cNvSpPr>
            <p:nvPr/>
          </p:nvSpPr>
          <p:spPr bwMode="auto">
            <a:xfrm>
              <a:off x="1200" y="768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/>
                <a:t>B2U(</a:t>
              </a:r>
              <a:r>
                <a:rPr lang="en-US" altLang="en-US" i="1"/>
                <a:t>X</a:t>
              </a:r>
              <a:r>
                <a:rPr lang="en-US" altLang="en-US"/>
                <a:t>)</a:t>
              </a:r>
            </a:p>
          </p:txBody>
        </p:sp>
        <p:sp>
          <p:nvSpPr>
            <p:cNvPr id="26632" name="Rectangle 7"/>
            <p:cNvSpPr>
              <a:spLocks noChangeArrowheads="1"/>
            </p:cNvSpPr>
            <p:nvPr/>
          </p:nvSpPr>
          <p:spPr bwMode="auto">
            <a:xfrm>
              <a:off x="480" y="960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0000</a:t>
              </a:r>
            </a:p>
          </p:txBody>
        </p:sp>
        <p:sp>
          <p:nvSpPr>
            <p:cNvPr id="26633" name="Rectangle 8"/>
            <p:cNvSpPr>
              <a:spLocks noChangeArrowheads="1"/>
            </p:cNvSpPr>
            <p:nvPr/>
          </p:nvSpPr>
          <p:spPr bwMode="auto">
            <a:xfrm>
              <a:off x="1824" y="960"/>
              <a:ext cx="616" cy="18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0</a:t>
              </a:r>
            </a:p>
          </p:txBody>
        </p:sp>
        <p:sp>
          <p:nvSpPr>
            <p:cNvPr id="26634" name="Rectangle 9"/>
            <p:cNvSpPr>
              <a:spLocks noChangeArrowheads="1"/>
            </p:cNvSpPr>
            <p:nvPr/>
          </p:nvSpPr>
          <p:spPr bwMode="auto">
            <a:xfrm>
              <a:off x="480" y="1152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0001</a:t>
              </a:r>
            </a:p>
          </p:txBody>
        </p:sp>
        <p:sp>
          <p:nvSpPr>
            <p:cNvPr id="26635" name="Rectangle 10"/>
            <p:cNvSpPr>
              <a:spLocks noChangeArrowheads="1"/>
            </p:cNvSpPr>
            <p:nvPr/>
          </p:nvSpPr>
          <p:spPr bwMode="auto">
            <a:xfrm>
              <a:off x="1824" y="1152"/>
              <a:ext cx="616" cy="18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1</a:t>
              </a:r>
            </a:p>
          </p:txBody>
        </p:sp>
        <p:sp>
          <p:nvSpPr>
            <p:cNvPr id="26636" name="Rectangle 11"/>
            <p:cNvSpPr>
              <a:spLocks noChangeArrowheads="1"/>
            </p:cNvSpPr>
            <p:nvPr/>
          </p:nvSpPr>
          <p:spPr bwMode="auto">
            <a:xfrm>
              <a:off x="480" y="1344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0010</a:t>
              </a:r>
            </a:p>
          </p:txBody>
        </p:sp>
        <p:sp>
          <p:nvSpPr>
            <p:cNvPr id="26637" name="Rectangle 12"/>
            <p:cNvSpPr>
              <a:spLocks noChangeArrowheads="1"/>
            </p:cNvSpPr>
            <p:nvPr/>
          </p:nvSpPr>
          <p:spPr bwMode="auto">
            <a:xfrm>
              <a:off x="1824" y="1344"/>
              <a:ext cx="616" cy="18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2</a:t>
              </a:r>
            </a:p>
          </p:txBody>
        </p:sp>
        <p:sp>
          <p:nvSpPr>
            <p:cNvPr id="26638" name="Rectangle 13"/>
            <p:cNvSpPr>
              <a:spLocks noChangeArrowheads="1"/>
            </p:cNvSpPr>
            <p:nvPr/>
          </p:nvSpPr>
          <p:spPr bwMode="auto">
            <a:xfrm>
              <a:off x="480" y="1536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0011</a:t>
              </a:r>
            </a:p>
          </p:txBody>
        </p:sp>
        <p:sp>
          <p:nvSpPr>
            <p:cNvPr id="26639" name="Rectangle 14"/>
            <p:cNvSpPr>
              <a:spLocks noChangeArrowheads="1"/>
            </p:cNvSpPr>
            <p:nvPr/>
          </p:nvSpPr>
          <p:spPr bwMode="auto">
            <a:xfrm>
              <a:off x="1824" y="1536"/>
              <a:ext cx="616" cy="18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3</a:t>
              </a:r>
            </a:p>
          </p:txBody>
        </p:sp>
        <p:sp>
          <p:nvSpPr>
            <p:cNvPr id="26640" name="Rectangle 15"/>
            <p:cNvSpPr>
              <a:spLocks noChangeArrowheads="1"/>
            </p:cNvSpPr>
            <p:nvPr/>
          </p:nvSpPr>
          <p:spPr bwMode="auto">
            <a:xfrm>
              <a:off x="480" y="1728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0100</a:t>
              </a:r>
            </a:p>
          </p:txBody>
        </p:sp>
        <p:sp>
          <p:nvSpPr>
            <p:cNvPr id="26641" name="Rectangle 16"/>
            <p:cNvSpPr>
              <a:spLocks noChangeArrowheads="1"/>
            </p:cNvSpPr>
            <p:nvPr/>
          </p:nvSpPr>
          <p:spPr bwMode="auto">
            <a:xfrm>
              <a:off x="1824" y="1728"/>
              <a:ext cx="616" cy="18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4</a:t>
              </a:r>
            </a:p>
          </p:txBody>
        </p:sp>
        <p:sp>
          <p:nvSpPr>
            <p:cNvPr id="26642" name="Rectangle 17"/>
            <p:cNvSpPr>
              <a:spLocks noChangeArrowheads="1"/>
            </p:cNvSpPr>
            <p:nvPr/>
          </p:nvSpPr>
          <p:spPr bwMode="auto">
            <a:xfrm>
              <a:off x="480" y="1920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0101</a:t>
              </a:r>
            </a:p>
          </p:txBody>
        </p:sp>
        <p:sp>
          <p:nvSpPr>
            <p:cNvPr id="26643" name="Rectangle 18"/>
            <p:cNvSpPr>
              <a:spLocks noChangeArrowheads="1"/>
            </p:cNvSpPr>
            <p:nvPr/>
          </p:nvSpPr>
          <p:spPr bwMode="auto">
            <a:xfrm>
              <a:off x="1824" y="1920"/>
              <a:ext cx="616" cy="18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5</a:t>
              </a:r>
            </a:p>
          </p:txBody>
        </p:sp>
        <p:sp>
          <p:nvSpPr>
            <p:cNvPr id="26644" name="Rectangle 19"/>
            <p:cNvSpPr>
              <a:spLocks noChangeArrowheads="1"/>
            </p:cNvSpPr>
            <p:nvPr/>
          </p:nvSpPr>
          <p:spPr bwMode="auto">
            <a:xfrm>
              <a:off x="480" y="2112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0110</a:t>
              </a:r>
            </a:p>
          </p:txBody>
        </p:sp>
        <p:sp>
          <p:nvSpPr>
            <p:cNvPr id="26645" name="Rectangle 20"/>
            <p:cNvSpPr>
              <a:spLocks noChangeArrowheads="1"/>
            </p:cNvSpPr>
            <p:nvPr/>
          </p:nvSpPr>
          <p:spPr bwMode="auto">
            <a:xfrm>
              <a:off x="1824" y="2112"/>
              <a:ext cx="616" cy="18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6</a:t>
              </a:r>
            </a:p>
          </p:txBody>
        </p:sp>
        <p:sp>
          <p:nvSpPr>
            <p:cNvPr id="26646" name="Rectangle 21"/>
            <p:cNvSpPr>
              <a:spLocks noChangeArrowheads="1"/>
            </p:cNvSpPr>
            <p:nvPr/>
          </p:nvSpPr>
          <p:spPr bwMode="auto">
            <a:xfrm>
              <a:off x="480" y="2304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0111</a:t>
              </a:r>
            </a:p>
          </p:txBody>
        </p:sp>
        <p:sp>
          <p:nvSpPr>
            <p:cNvPr id="26647" name="Rectangle 22"/>
            <p:cNvSpPr>
              <a:spLocks noChangeArrowheads="1"/>
            </p:cNvSpPr>
            <p:nvPr/>
          </p:nvSpPr>
          <p:spPr bwMode="auto">
            <a:xfrm>
              <a:off x="1824" y="2304"/>
              <a:ext cx="616" cy="18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7</a:t>
              </a:r>
            </a:p>
          </p:txBody>
        </p:sp>
        <p:sp>
          <p:nvSpPr>
            <p:cNvPr id="26648" name="Rectangle 23"/>
            <p:cNvSpPr>
              <a:spLocks noChangeArrowheads="1"/>
            </p:cNvSpPr>
            <p:nvPr/>
          </p:nvSpPr>
          <p:spPr bwMode="auto">
            <a:xfrm>
              <a:off x="1824" y="2496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–8</a:t>
              </a:r>
            </a:p>
          </p:txBody>
        </p:sp>
        <p:sp>
          <p:nvSpPr>
            <p:cNvPr id="26649" name="Rectangle 24"/>
            <p:cNvSpPr>
              <a:spLocks noChangeArrowheads="1"/>
            </p:cNvSpPr>
            <p:nvPr/>
          </p:nvSpPr>
          <p:spPr bwMode="auto">
            <a:xfrm>
              <a:off x="1200" y="2496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8</a:t>
              </a:r>
            </a:p>
          </p:txBody>
        </p:sp>
        <p:sp>
          <p:nvSpPr>
            <p:cNvPr id="26650" name="Rectangle 25"/>
            <p:cNvSpPr>
              <a:spLocks noChangeArrowheads="1"/>
            </p:cNvSpPr>
            <p:nvPr/>
          </p:nvSpPr>
          <p:spPr bwMode="auto">
            <a:xfrm>
              <a:off x="1824" y="2688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–7</a:t>
              </a:r>
            </a:p>
          </p:txBody>
        </p:sp>
        <p:sp>
          <p:nvSpPr>
            <p:cNvPr id="26651" name="Rectangle 26"/>
            <p:cNvSpPr>
              <a:spLocks noChangeArrowheads="1"/>
            </p:cNvSpPr>
            <p:nvPr/>
          </p:nvSpPr>
          <p:spPr bwMode="auto">
            <a:xfrm>
              <a:off x="1200" y="2688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9</a:t>
              </a:r>
            </a:p>
          </p:txBody>
        </p:sp>
        <p:sp>
          <p:nvSpPr>
            <p:cNvPr id="26652" name="Rectangle 27"/>
            <p:cNvSpPr>
              <a:spLocks noChangeArrowheads="1"/>
            </p:cNvSpPr>
            <p:nvPr/>
          </p:nvSpPr>
          <p:spPr bwMode="auto">
            <a:xfrm>
              <a:off x="1824" y="2880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–6</a:t>
              </a:r>
            </a:p>
          </p:txBody>
        </p:sp>
        <p:sp>
          <p:nvSpPr>
            <p:cNvPr id="26653" name="Rectangle 28"/>
            <p:cNvSpPr>
              <a:spLocks noChangeArrowheads="1"/>
            </p:cNvSpPr>
            <p:nvPr/>
          </p:nvSpPr>
          <p:spPr bwMode="auto">
            <a:xfrm>
              <a:off x="1200" y="2880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10</a:t>
              </a:r>
            </a:p>
          </p:txBody>
        </p:sp>
        <p:sp>
          <p:nvSpPr>
            <p:cNvPr id="26654" name="Rectangle 29"/>
            <p:cNvSpPr>
              <a:spLocks noChangeArrowheads="1"/>
            </p:cNvSpPr>
            <p:nvPr/>
          </p:nvSpPr>
          <p:spPr bwMode="auto">
            <a:xfrm>
              <a:off x="1824" y="3072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–5</a:t>
              </a:r>
            </a:p>
          </p:txBody>
        </p:sp>
        <p:sp>
          <p:nvSpPr>
            <p:cNvPr id="26655" name="Rectangle 30"/>
            <p:cNvSpPr>
              <a:spLocks noChangeArrowheads="1"/>
            </p:cNvSpPr>
            <p:nvPr/>
          </p:nvSpPr>
          <p:spPr bwMode="auto">
            <a:xfrm>
              <a:off x="1200" y="3072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11</a:t>
              </a:r>
            </a:p>
          </p:txBody>
        </p:sp>
        <p:sp>
          <p:nvSpPr>
            <p:cNvPr id="26656" name="Rectangle 31"/>
            <p:cNvSpPr>
              <a:spLocks noChangeArrowheads="1"/>
            </p:cNvSpPr>
            <p:nvPr/>
          </p:nvSpPr>
          <p:spPr bwMode="auto">
            <a:xfrm>
              <a:off x="1824" y="3264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–4</a:t>
              </a:r>
            </a:p>
          </p:txBody>
        </p:sp>
        <p:sp>
          <p:nvSpPr>
            <p:cNvPr id="26657" name="Rectangle 32"/>
            <p:cNvSpPr>
              <a:spLocks noChangeArrowheads="1"/>
            </p:cNvSpPr>
            <p:nvPr/>
          </p:nvSpPr>
          <p:spPr bwMode="auto">
            <a:xfrm>
              <a:off x="1200" y="3264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12</a:t>
              </a:r>
            </a:p>
          </p:txBody>
        </p:sp>
        <p:sp>
          <p:nvSpPr>
            <p:cNvPr id="26658" name="Rectangle 33"/>
            <p:cNvSpPr>
              <a:spLocks noChangeArrowheads="1"/>
            </p:cNvSpPr>
            <p:nvPr/>
          </p:nvSpPr>
          <p:spPr bwMode="auto">
            <a:xfrm>
              <a:off x="1824" y="3456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–3</a:t>
              </a:r>
            </a:p>
          </p:txBody>
        </p:sp>
        <p:sp>
          <p:nvSpPr>
            <p:cNvPr id="26659" name="Rectangle 34"/>
            <p:cNvSpPr>
              <a:spLocks noChangeArrowheads="1"/>
            </p:cNvSpPr>
            <p:nvPr/>
          </p:nvSpPr>
          <p:spPr bwMode="auto">
            <a:xfrm>
              <a:off x="1200" y="3456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13</a:t>
              </a:r>
            </a:p>
          </p:txBody>
        </p:sp>
        <p:sp>
          <p:nvSpPr>
            <p:cNvPr id="26660" name="Rectangle 35"/>
            <p:cNvSpPr>
              <a:spLocks noChangeArrowheads="1"/>
            </p:cNvSpPr>
            <p:nvPr/>
          </p:nvSpPr>
          <p:spPr bwMode="auto">
            <a:xfrm>
              <a:off x="1824" y="3648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–2</a:t>
              </a:r>
            </a:p>
          </p:txBody>
        </p:sp>
        <p:sp>
          <p:nvSpPr>
            <p:cNvPr id="26661" name="Rectangle 36"/>
            <p:cNvSpPr>
              <a:spLocks noChangeArrowheads="1"/>
            </p:cNvSpPr>
            <p:nvPr/>
          </p:nvSpPr>
          <p:spPr bwMode="auto">
            <a:xfrm>
              <a:off x="1200" y="3648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14</a:t>
              </a:r>
            </a:p>
          </p:txBody>
        </p:sp>
        <p:sp>
          <p:nvSpPr>
            <p:cNvPr id="26662" name="Rectangle 37"/>
            <p:cNvSpPr>
              <a:spLocks noChangeArrowheads="1"/>
            </p:cNvSpPr>
            <p:nvPr/>
          </p:nvSpPr>
          <p:spPr bwMode="auto">
            <a:xfrm>
              <a:off x="1824" y="3840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–1</a:t>
              </a:r>
            </a:p>
          </p:txBody>
        </p:sp>
        <p:sp>
          <p:nvSpPr>
            <p:cNvPr id="26663" name="Rectangle 38"/>
            <p:cNvSpPr>
              <a:spLocks noChangeArrowheads="1"/>
            </p:cNvSpPr>
            <p:nvPr/>
          </p:nvSpPr>
          <p:spPr bwMode="auto">
            <a:xfrm>
              <a:off x="1200" y="3840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15</a:t>
              </a:r>
            </a:p>
          </p:txBody>
        </p:sp>
        <p:sp>
          <p:nvSpPr>
            <p:cNvPr id="26664" name="Rectangle 39"/>
            <p:cNvSpPr>
              <a:spLocks noChangeArrowheads="1"/>
            </p:cNvSpPr>
            <p:nvPr/>
          </p:nvSpPr>
          <p:spPr bwMode="auto">
            <a:xfrm>
              <a:off x="480" y="2496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1000</a:t>
              </a:r>
            </a:p>
          </p:txBody>
        </p:sp>
        <p:sp>
          <p:nvSpPr>
            <p:cNvPr id="26665" name="Rectangle 40"/>
            <p:cNvSpPr>
              <a:spLocks noChangeArrowheads="1"/>
            </p:cNvSpPr>
            <p:nvPr/>
          </p:nvSpPr>
          <p:spPr bwMode="auto">
            <a:xfrm>
              <a:off x="480" y="2688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1001</a:t>
              </a:r>
            </a:p>
          </p:txBody>
        </p:sp>
        <p:sp>
          <p:nvSpPr>
            <p:cNvPr id="26666" name="Rectangle 41"/>
            <p:cNvSpPr>
              <a:spLocks noChangeArrowheads="1"/>
            </p:cNvSpPr>
            <p:nvPr/>
          </p:nvSpPr>
          <p:spPr bwMode="auto">
            <a:xfrm>
              <a:off x="480" y="2880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1010</a:t>
              </a:r>
            </a:p>
          </p:txBody>
        </p:sp>
        <p:sp>
          <p:nvSpPr>
            <p:cNvPr id="26667" name="Rectangle 42"/>
            <p:cNvSpPr>
              <a:spLocks noChangeArrowheads="1"/>
            </p:cNvSpPr>
            <p:nvPr/>
          </p:nvSpPr>
          <p:spPr bwMode="auto">
            <a:xfrm>
              <a:off x="480" y="3072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1011</a:t>
              </a:r>
            </a:p>
          </p:txBody>
        </p:sp>
        <p:sp>
          <p:nvSpPr>
            <p:cNvPr id="26668" name="Rectangle 43"/>
            <p:cNvSpPr>
              <a:spLocks noChangeArrowheads="1"/>
            </p:cNvSpPr>
            <p:nvPr/>
          </p:nvSpPr>
          <p:spPr bwMode="auto">
            <a:xfrm>
              <a:off x="480" y="3264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1100</a:t>
              </a:r>
            </a:p>
          </p:txBody>
        </p:sp>
        <p:sp>
          <p:nvSpPr>
            <p:cNvPr id="26669" name="Rectangle 44"/>
            <p:cNvSpPr>
              <a:spLocks noChangeArrowheads="1"/>
            </p:cNvSpPr>
            <p:nvPr/>
          </p:nvSpPr>
          <p:spPr bwMode="auto">
            <a:xfrm>
              <a:off x="480" y="3456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1101</a:t>
              </a:r>
            </a:p>
          </p:txBody>
        </p:sp>
        <p:sp>
          <p:nvSpPr>
            <p:cNvPr id="26670" name="Rectangle 45"/>
            <p:cNvSpPr>
              <a:spLocks noChangeArrowheads="1"/>
            </p:cNvSpPr>
            <p:nvPr/>
          </p:nvSpPr>
          <p:spPr bwMode="auto">
            <a:xfrm>
              <a:off x="480" y="3648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1110</a:t>
              </a:r>
            </a:p>
          </p:txBody>
        </p:sp>
        <p:sp>
          <p:nvSpPr>
            <p:cNvPr id="26671" name="Rectangle 46"/>
            <p:cNvSpPr>
              <a:spLocks noChangeArrowheads="1"/>
            </p:cNvSpPr>
            <p:nvPr/>
          </p:nvSpPr>
          <p:spPr bwMode="auto">
            <a:xfrm>
              <a:off x="480" y="3840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1111</a:t>
              </a:r>
            </a:p>
          </p:txBody>
        </p:sp>
        <p:sp>
          <p:nvSpPr>
            <p:cNvPr id="26672" name="Rectangle 47"/>
            <p:cNvSpPr>
              <a:spLocks noChangeArrowheads="1"/>
            </p:cNvSpPr>
            <p:nvPr/>
          </p:nvSpPr>
          <p:spPr bwMode="auto">
            <a:xfrm>
              <a:off x="1200" y="960"/>
              <a:ext cx="616" cy="18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0</a:t>
              </a:r>
            </a:p>
          </p:txBody>
        </p:sp>
        <p:sp>
          <p:nvSpPr>
            <p:cNvPr id="26673" name="Rectangle 48"/>
            <p:cNvSpPr>
              <a:spLocks noChangeArrowheads="1"/>
            </p:cNvSpPr>
            <p:nvPr/>
          </p:nvSpPr>
          <p:spPr bwMode="auto">
            <a:xfrm>
              <a:off x="1200" y="1152"/>
              <a:ext cx="616" cy="18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1</a:t>
              </a:r>
            </a:p>
          </p:txBody>
        </p:sp>
        <p:sp>
          <p:nvSpPr>
            <p:cNvPr id="26674" name="Rectangle 49"/>
            <p:cNvSpPr>
              <a:spLocks noChangeArrowheads="1"/>
            </p:cNvSpPr>
            <p:nvPr/>
          </p:nvSpPr>
          <p:spPr bwMode="auto">
            <a:xfrm>
              <a:off x="1200" y="1344"/>
              <a:ext cx="616" cy="18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2</a:t>
              </a:r>
            </a:p>
          </p:txBody>
        </p:sp>
        <p:sp>
          <p:nvSpPr>
            <p:cNvPr id="26675" name="Rectangle 50"/>
            <p:cNvSpPr>
              <a:spLocks noChangeArrowheads="1"/>
            </p:cNvSpPr>
            <p:nvPr/>
          </p:nvSpPr>
          <p:spPr bwMode="auto">
            <a:xfrm>
              <a:off x="1200" y="1536"/>
              <a:ext cx="616" cy="18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3</a:t>
              </a:r>
            </a:p>
          </p:txBody>
        </p:sp>
        <p:sp>
          <p:nvSpPr>
            <p:cNvPr id="26676" name="Rectangle 51"/>
            <p:cNvSpPr>
              <a:spLocks noChangeArrowheads="1"/>
            </p:cNvSpPr>
            <p:nvPr/>
          </p:nvSpPr>
          <p:spPr bwMode="auto">
            <a:xfrm>
              <a:off x="1200" y="1728"/>
              <a:ext cx="616" cy="18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4</a:t>
              </a:r>
            </a:p>
          </p:txBody>
        </p:sp>
        <p:sp>
          <p:nvSpPr>
            <p:cNvPr id="26677" name="Rectangle 52"/>
            <p:cNvSpPr>
              <a:spLocks noChangeArrowheads="1"/>
            </p:cNvSpPr>
            <p:nvPr/>
          </p:nvSpPr>
          <p:spPr bwMode="auto">
            <a:xfrm>
              <a:off x="1200" y="1920"/>
              <a:ext cx="616" cy="18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5</a:t>
              </a:r>
            </a:p>
          </p:txBody>
        </p:sp>
        <p:sp>
          <p:nvSpPr>
            <p:cNvPr id="26678" name="Rectangle 53"/>
            <p:cNvSpPr>
              <a:spLocks noChangeArrowheads="1"/>
            </p:cNvSpPr>
            <p:nvPr/>
          </p:nvSpPr>
          <p:spPr bwMode="auto">
            <a:xfrm>
              <a:off x="1200" y="2112"/>
              <a:ext cx="616" cy="18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6</a:t>
              </a:r>
            </a:p>
          </p:txBody>
        </p:sp>
        <p:sp>
          <p:nvSpPr>
            <p:cNvPr id="26679" name="Rectangle 54"/>
            <p:cNvSpPr>
              <a:spLocks noChangeArrowheads="1"/>
            </p:cNvSpPr>
            <p:nvPr/>
          </p:nvSpPr>
          <p:spPr bwMode="auto">
            <a:xfrm>
              <a:off x="1200" y="2304"/>
              <a:ext cx="616" cy="18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7</a:t>
              </a:r>
            </a:p>
          </p:txBody>
        </p:sp>
        <p:sp>
          <p:nvSpPr>
            <p:cNvPr id="26680" name="Rectangle 55"/>
            <p:cNvSpPr>
              <a:spLocks noChangeArrowheads="1"/>
            </p:cNvSpPr>
            <p:nvPr/>
          </p:nvSpPr>
          <p:spPr bwMode="auto">
            <a:xfrm>
              <a:off x="484" y="772"/>
              <a:ext cx="1952" cy="1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6681" name="Rectangle 56"/>
            <p:cNvSpPr>
              <a:spLocks noChangeArrowheads="1"/>
            </p:cNvSpPr>
            <p:nvPr/>
          </p:nvSpPr>
          <p:spPr bwMode="auto">
            <a:xfrm>
              <a:off x="484" y="964"/>
              <a:ext cx="1952" cy="305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</p:grpSp>
      <p:sp>
        <p:nvSpPr>
          <p:cNvPr id="114745" name="Rectangle 57"/>
          <p:cNvSpPr>
            <a:spLocks noChangeArrowheads="1"/>
          </p:cNvSpPr>
          <p:nvPr/>
        </p:nvSpPr>
        <p:spPr bwMode="auto">
          <a:xfrm>
            <a:off x="5638800" y="1147763"/>
            <a:ext cx="4459288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marL="342900" indent="-342900" algn="l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defRPr/>
            </a:pP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Equivalence</a:t>
            </a:r>
          </a:p>
          <a:p>
            <a:pPr marL="742950" lvl="1" indent="-285750" algn="l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  <a:defRPr/>
            </a:pPr>
            <a:r>
              <a:rPr lang="en-US" sz="2000"/>
              <a:t>Same encodings for nonnegative values</a:t>
            </a:r>
          </a:p>
          <a:p>
            <a:pPr marL="342900" indent="-342900" algn="l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defRPr/>
            </a:pP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Uniqueness</a:t>
            </a:r>
            <a:endParaRPr lang="en-US" sz="2400" i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742950" lvl="1" indent="-285750" algn="l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  <a:defRPr/>
            </a:pPr>
            <a:r>
              <a:rPr lang="en-US" sz="2000"/>
              <a:t>Every bit pattern represents unique integer value</a:t>
            </a:r>
          </a:p>
          <a:p>
            <a:pPr marL="742950" lvl="1" indent="-285750" algn="l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  <a:defRPr/>
            </a:pPr>
            <a:r>
              <a:rPr lang="en-US" sz="2000"/>
              <a:t>Each representable integer has unique bit encoding</a:t>
            </a:r>
          </a:p>
          <a:p>
            <a:pPr marL="342900" indent="-342900" algn="l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defRPr/>
            </a:pPr>
            <a:endParaRPr lang="en-US" sz="240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73" name="Rectangle 3"/>
          <p:cNvSpPr>
            <a:spLocks noChangeArrowheads="1"/>
          </p:cNvSpPr>
          <p:nvPr/>
        </p:nvSpPr>
        <p:spPr bwMode="auto">
          <a:xfrm>
            <a:off x="4737100" y="2722559"/>
            <a:ext cx="2336800" cy="1041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Ctr="1"/>
          <a:lstStyle/>
          <a:p>
            <a:pPr>
              <a:lnSpc>
                <a:spcPct val="100000"/>
              </a:lnSpc>
              <a:defRPr/>
            </a:pPr>
            <a:r>
              <a:rPr lang="en-US" sz="2000" b="0">
                <a:latin typeface="Calibri" pitchFamily="34" charset="0"/>
              </a:rPr>
              <a:t>T2U</a:t>
            </a:r>
          </a:p>
        </p:txBody>
      </p:sp>
      <p:sp>
        <p:nvSpPr>
          <p:cNvPr id="27651" name="Rectangle 4"/>
          <p:cNvSpPr>
            <a:spLocks noChangeArrowheads="1"/>
          </p:cNvSpPr>
          <p:nvPr/>
        </p:nvSpPr>
        <p:spPr bwMode="auto">
          <a:xfrm>
            <a:off x="5041900" y="3103559"/>
            <a:ext cx="584200" cy="279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2000" b="0">
                <a:latin typeface="Calibri" pitchFamily="34" charset="0"/>
              </a:rPr>
              <a:t>T2B</a:t>
            </a:r>
          </a:p>
        </p:txBody>
      </p:sp>
      <p:sp>
        <p:nvSpPr>
          <p:cNvPr id="27652" name="Rectangle 5"/>
          <p:cNvSpPr>
            <a:spLocks noChangeArrowheads="1"/>
          </p:cNvSpPr>
          <p:nvPr/>
        </p:nvSpPr>
        <p:spPr bwMode="auto">
          <a:xfrm>
            <a:off x="6184900" y="3103559"/>
            <a:ext cx="584200" cy="279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2000" b="0">
                <a:latin typeface="Calibri" pitchFamily="34" charset="0"/>
              </a:rPr>
              <a:t>B2U</a:t>
            </a:r>
          </a:p>
        </p:txBody>
      </p:sp>
      <p:sp>
        <p:nvSpPr>
          <p:cNvPr id="27653" name="Line 6"/>
          <p:cNvSpPr>
            <a:spLocks noChangeShapeType="1"/>
          </p:cNvSpPr>
          <p:nvPr/>
        </p:nvSpPr>
        <p:spPr bwMode="auto">
          <a:xfrm>
            <a:off x="4051300" y="3243259"/>
            <a:ext cx="965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4" name="Line 7"/>
          <p:cNvSpPr>
            <a:spLocks noChangeShapeType="1"/>
          </p:cNvSpPr>
          <p:nvPr/>
        </p:nvSpPr>
        <p:spPr bwMode="auto">
          <a:xfrm>
            <a:off x="6794500" y="3243259"/>
            <a:ext cx="965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5" name="Line 8"/>
          <p:cNvSpPr>
            <a:spLocks noChangeShapeType="1"/>
          </p:cNvSpPr>
          <p:nvPr/>
        </p:nvSpPr>
        <p:spPr bwMode="auto">
          <a:xfrm>
            <a:off x="5651500" y="3243259"/>
            <a:ext cx="508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6" name="Rectangle 9"/>
          <p:cNvSpPr>
            <a:spLocks noChangeArrowheads="1"/>
          </p:cNvSpPr>
          <p:nvPr/>
        </p:nvSpPr>
        <p:spPr bwMode="auto">
          <a:xfrm>
            <a:off x="1832437" y="2555875"/>
            <a:ext cx="2005676" cy="36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>
                <a:latin typeface="Calibri" pitchFamily="34" charset="0"/>
              </a:rPr>
              <a:t>Two’s Complement</a:t>
            </a:r>
          </a:p>
        </p:txBody>
      </p:sp>
      <p:sp>
        <p:nvSpPr>
          <p:cNvPr id="27657" name="Rectangle 10"/>
          <p:cNvSpPr>
            <a:spLocks noChangeArrowheads="1"/>
          </p:cNvSpPr>
          <p:nvPr/>
        </p:nvSpPr>
        <p:spPr bwMode="auto">
          <a:xfrm>
            <a:off x="7999768" y="2492375"/>
            <a:ext cx="1075614" cy="36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>
                <a:latin typeface="Calibri" pitchFamily="34" charset="0"/>
              </a:rPr>
              <a:t>Unsigned</a:t>
            </a:r>
          </a:p>
        </p:txBody>
      </p:sp>
      <p:sp>
        <p:nvSpPr>
          <p:cNvPr id="27658" name="Rectangle 11"/>
          <p:cNvSpPr>
            <a:spLocks noChangeArrowheads="1"/>
          </p:cNvSpPr>
          <p:nvPr/>
        </p:nvSpPr>
        <p:spPr bwMode="auto">
          <a:xfrm>
            <a:off x="4471988" y="3830637"/>
            <a:ext cx="29194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2000" b="0">
                <a:latin typeface="Calibri" pitchFamily="34" charset="0"/>
              </a:rPr>
              <a:t>Maintain Same Bit Pattern</a:t>
            </a:r>
          </a:p>
        </p:txBody>
      </p:sp>
      <p:sp>
        <p:nvSpPr>
          <p:cNvPr id="27659" name="Rectangle 12"/>
          <p:cNvSpPr>
            <a:spLocks noChangeArrowheads="1"/>
          </p:cNvSpPr>
          <p:nvPr/>
        </p:nvSpPr>
        <p:spPr bwMode="auto">
          <a:xfrm>
            <a:off x="3583990" y="3013075"/>
            <a:ext cx="285334" cy="36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 i="1">
                <a:latin typeface="Times"/>
              </a:rPr>
              <a:t>x</a:t>
            </a:r>
          </a:p>
        </p:txBody>
      </p:sp>
      <p:sp>
        <p:nvSpPr>
          <p:cNvPr id="27660" name="Rectangle 13"/>
          <p:cNvSpPr>
            <a:spLocks noChangeArrowheads="1"/>
          </p:cNvSpPr>
          <p:nvPr/>
        </p:nvSpPr>
        <p:spPr bwMode="auto">
          <a:xfrm>
            <a:off x="7870476" y="3013075"/>
            <a:ext cx="400750" cy="36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 i="1">
                <a:latin typeface="Times"/>
              </a:rPr>
              <a:t>ux</a:t>
            </a:r>
          </a:p>
        </p:txBody>
      </p:sp>
      <p:sp>
        <p:nvSpPr>
          <p:cNvPr id="27661" name="Rectangle 14"/>
          <p:cNvSpPr>
            <a:spLocks noChangeArrowheads="1"/>
          </p:cNvSpPr>
          <p:nvPr/>
        </p:nvSpPr>
        <p:spPr bwMode="auto">
          <a:xfrm>
            <a:off x="5723754" y="3186111"/>
            <a:ext cx="323806" cy="36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 i="1">
                <a:latin typeface="Times"/>
              </a:rPr>
              <a:t>X</a:t>
            </a:r>
          </a:p>
        </p:txBody>
      </p:sp>
      <p:sp>
        <p:nvSpPr>
          <p:cNvPr id="27662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Mapping Between Signed &amp; Unsigned</a:t>
            </a:r>
          </a:p>
        </p:txBody>
      </p:sp>
      <p:sp>
        <p:nvSpPr>
          <p:cNvPr id="19472" name="Rectangle 5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Mappings between unsigned and two’s complement numbers:</a:t>
            </a:r>
            <a:br>
              <a:rPr lang="en-US" dirty="0"/>
            </a:br>
            <a:r>
              <a:rPr lang="en-US" dirty="0"/>
              <a:t> </a:t>
            </a:r>
            <a:r>
              <a:rPr lang="en-US" dirty="0">
                <a:solidFill>
                  <a:srgbClr val="C00000"/>
                </a:solidFill>
              </a:rPr>
              <a:t>Keep bit representations and reinterpret</a:t>
            </a:r>
          </a:p>
        </p:txBody>
      </p:sp>
      <p:sp>
        <p:nvSpPr>
          <p:cNvPr id="19460" name="Rectangle 42"/>
          <p:cNvSpPr>
            <a:spLocks noChangeArrowheads="1"/>
          </p:cNvSpPr>
          <p:nvPr/>
        </p:nvSpPr>
        <p:spPr bwMode="auto">
          <a:xfrm>
            <a:off x="4748213" y="4591047"/>
            <a:ext cx="2336800" cy="1041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Ctr="1"/>
          <a:lstStyle/>
          <a:p>
            <a:pPr>
              <a:lnSpc>
                <a:spcPct val="100000"/>
              </a:lnSpc>
              <a:defRPr/>
            </a:pPr>
            <a:r>
              <a:rPr lang="en-US" sz="2000" b="0" dirty="0">
                <a:latin typeface="Calibri" pitchFamily="34" charset="0"/>
              </a:rPr>
              <a:t>U2T</a:t>
            </a:r>
          </a:p>
        </p:txBody>
      </p:sp>
      <p:sp>
        <p:nvSpPr>
          <p:cNvPr id="27664" name="Rectangle 43"/>
          <p:cNvSpPr>
            <a:spLocks noChangeArrowheads="1"/>
          </p:cNvSpPr>
          <p:nvPr/>
        </p:nvSpPr>
        <p:spPr bwMode="auto">
          <a:xfrm>
            <a:off x="5053013" y="4972047"/>
            <a:ext cx="584200" cy="279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2000" b="0">
                <a:latin typeface="Calibri" pitchFamily="34" charset="0"/>
              </a:rPr>
              <a:t>U2B</a:t>
            </a:r>
          </a:p>
        </p:txBody>
      </p:sp>
      <p:sp>
        <p:nvSpPr>
          <p:cNvPr id="27665" name="Rectangle 44"/>
          <p:cNvSpPr>
            <a:spLocks noChangeArrowheads="1"/>
          </p:cNvSpPr>
          <p:nvPr/>
        </p:nvSpPr>
        <p:spPr bwMode="auto">
          <a:xfrm>
            <a:off x="6196013" y="4972047"/>
            <a:ext cx="584200" cy="279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2000" b="0">
                <a:latin typeface="Calibri" pitchFamily="34" charset="0"/>
              </a:rPr>
              <a:t>B2T</a:t>
            </a:r>
          </a:p>
        </p:txBody>
      </p:sp>
      <p:sp>
        <p:nvSpPr>
          <p:cNvPr id="27666" name="Line 45"/>
          <p:cNvSpPr>
            <a:spLocks noChangeShapeType="1"/>
          </p:cNvSpPr>
          <p:nvPr/>
        </p:nvSpPr>
        <p:spPr bwMode="auto">
          <a:xfrm>
            <a:off x="4062413" y="5111747"/>
            <a:ext cx="965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7" name="Line 46"/>
          <p:cNvSpPr>
            <a:spLocks noChangeShapeType="1"/>
          </p:cNvSpPr>
          <p:nvPr/>
        </p:nvSpPr>
        <p:spPr bwMode="auto">
          <a:xfrm>
            <a:off x="6805613" y="5111747"/>
            <a:ext cx="965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8" name="Line 47"/>
          <p:cNvSpPr>
            <a:spLocks noChangeShapeType="1"/>
          </p:cNvSpPr>
          <p:nvPr/>
        </p:nvSpPr>
        <p:spPr bwMode="auto">
          <a:xfrm>
            <a:off x="5662613" y="5111747"/>
            <a:ext cx="508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9" name="Rectangle 48"/>
          <p:cNvSpPr>
            <a:spLocks noChangeArrowheads="1"/>
          </p:cNvSpPr>
          <p:nvPr/>
        </p:nvSpPr>
        <p:spPr bwMode="auto">
          <a:xfrm>
            <a:off x="8157037" y="4460875"/>
            <a:ext cx="2005676" cy="36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>
                <a:latin typeface="Calibri" pitchFamily="34" charset="0"/>
              </a:rPr>
              <a:t>Two’s Complement</a:t>
            </a:r>
          </a:p>
        </p:txBody>
      </p:sp>
      <p:sp>
        <p:nvSpPr>
          <p:cNvPr id="27670" name="Rectangle 49"/>
          <p:cNvSpPr>
            <a:spLocks noChangeArrowheads="1"/>
          </p:cNvSpPr>
          <p:nvPr/>
        </p:nvSpPr>
        <p:spPr bwMode="auto">
          <a:xfrm>
            <a:off x="2919768" y="4538661"/>
            <a:ext cx="1075614" cy="36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>
                <a:latin typeface="Calibri" pitchFamily="34" charset="0"/>
              </a:rPr>
              <a:t>Unsigned</a:t>
            </a:r>
          </a:p>
        </p:txBody>
      </p:sp>
      <p:sp>
        <p:nvSpPr>
          <p:cNvPr id="27671" name="Rectangle 50"/>
          <p:cNvSpPr>
            <a:spLocks noChangeArrowheads="1"/>
          </p:cNvSpPr>
          <p:nvPr/>
        </p:nvSpPr>
        <p:spPr bwMode="auto">
          <a:xfrm>
            <a:off x="4471988" y="5699125"/>
            <a:ext cx="29194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2000" b="0">
                <a:latin typeface="Calibri" pitchFamily="34" charset="0"/>
              </a:rPr>
              <a:t>Maintain Same Bit Pattern</a:t>
            </a:r>
          </a:p>
        </p:txBody>
      </p:sp>
      <p:sp>
        <p:nvSpPr>
          <p:cNvPr id="27672" name="Rectangle 51"/>
          <p:cNvSpPr>
            <a:spLocks noChangeArrowheads="1"/>
          </p:cNvSpPr>
          <p:nvPr/>
        </p:nvSpPr>
        <p:spPr bwMode="auto">
          <a:xfrm>
            <a:off x="3578228" y="4843459"/>
            <a:ext cx="3968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 i="1">
                <a:latin typeface="Times"/>
              </a:rPr>
              <a:t>ux</a:t>
            </a:r>
          </a:p>
        </p:txBody>
      </p:sp>
      <p:sp>
        <p:nvSpPr>
          <p:cNvPr id="27673" name="Rectangle 52"/>
          <p:cNvSpPr>
            <a:spLocks noChangeArrowheads="1"/>
          </p:cNvSpPr>
          <p:nvPr/>
        </p:nvSpPr>
        <p:spPr bwMode="auto">
          <a:xfrm>
            <a:off x="7845428" y="4843459"/>
            <a:ext cx="2825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 i="1">
                <a:latin typeface="Times"/>
              </a:rPr>
              <a:t>x</a:t>
            </a:r>
            <a:endParaRPr lang="en-US" altLang="en-US" b="0" i="1">
              <a:latin typeface="Symbol" pitchFamily="18" charset="2"/>
            </a:endParaRPr>
          </a:p>
        </p:txBody>
      </p:sp>
      <p:sp>
        <p:nvSpPr>
          <p:cNvPr id="27674" name="Rectangle 53"/>
          <p:cNvSpPr>
            <a:spLocks noChangeArrowheads="1"/>
          </p:cNvSpPr>
          <p:nvPr/>
        </p:nvSpPr>
        <p:spPr bwMode="auto">
          <a:xfrm>
            <a:off x="5697541" y="5051425"/>
            <a:ext cx="32067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 i="1">
                <a:latin typeface="Times"/>
              </a:rPr>
              <a:t>X</a:t>
            </a: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wrap="none" lIns="63500" tIns="25400" rIns="63500" bIns="25400" numCol="1" anchor="t" anchorCtr="0" compatLnSpc="1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altLang="en-US"/>
              <a:t>Mapping Signed </a:t>
            </a:r>
            <a:r>
              <a:rPr lang="en-US" altLang="en-US">
                <a:sym typeface="Symbol" pitchFamily="18" charset="2"/>
              </a:rPr>
              <a:t></a:t>
            </a:r>
            <a:r>
              <a:rPr lang="en-US" altLang="en-US"/>
              <a:t> Unsigned</a:t>
            </a:r>
          </a:p>
        </p:txBody>
      </p:sp>
      <p:graphicFrame>
        <p:nvGraphicFramePr>
          <p:cNvPr id="203779" name="Group 3"/>
          <p:cNvGraphicFramePr>
            <a:graphicFrameLocks noGrp="1"/>
          </p:cNvGraphicFramePr>
          <p:nvPr/>
        </p:nvGraphicFramePr>
        <p:xfrm>
          <a:off x="5257800" y="990600"/>
          <a:ext cx="1143000" cy="5597426"/>
        </p:xfrm>
        <a:graphic>
          <a:graphicData uri="http://schemas.openxmlformats.org/drawingml/2006/table">
            <a:tbl>
              <a:tblPr/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93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Signed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2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3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4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5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6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7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-8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-7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-6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-5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-4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-3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-2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-1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graphicFrame>
        <p:nvGraphicFramePr>
          <p:cNvPr id="203817" name="Group 41"/>
          <p:cNvGraphicFramePr>
            <a:graphicFrameLocks noGrp="1"/>
          </p:cNvGraphicFramePr>
          <p:nvPr/>
        </p:nvGraphicFramePr>
        <p:xfrm>
          <a:off x="8534400" y="1004888"/>
          <a:ext cx="1143000" cy="5597426"/>
        </p:xfrm>
        <a:graphic>
          <a:graphicData uri="http://schemas.openxmlformats.org/drawingml/2006/table">
            <a:tbl>
              <a:tblPr/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93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Unsigned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2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3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4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5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6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7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8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9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12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13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14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15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graphicFrame>
        <p:nvGraphicFramePr>
          <p:cNvPr id="203855" name="Group 79"/>
          <p:cNvGraphicFramePr>
            <a:graphicFrameLocks noGrp="1"/>
          </p:cNvGraphicFramePr>
          <p:nvPr/>
        </p:nvGraphicFramePr>
        <p:xfrm>
          <a:off x="3276600" y="990600"/>
          <a:ext cx="1143000" cy="5597426"/>
        </p:xfrm>
        <a:graphic>
          <a:graphicData uri="http://schemas.openxmlformats.org/drawingml/2006/table">
            <a:tbl>
              <a:tblPr/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93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Bits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0000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0001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0010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0011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0100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0101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0110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0111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1000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1001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1010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1011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1100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1101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1110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1111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grpSp>
        <p:nvGrpSpPr>
          <p:cNvPr id="28789" name="Group 124"/>
          <p:cNvGrpSpPr>
            <a:grpSpLocks/>
          </p:cNvGrpSpPr>
          <p:nvPr/>
        </p:nvGrpSpPr>
        <p:grpSpPr bwMode="auto">
          <a:xfrm>
            <a:off x="6705600" y="3530600"/>
            <a:ext cx="1574800" cy="279400"/>
            <a:chOff x="3264" y="2608"/>
            <a:chExt cx="992" cy="176"/>
          </a:xfrm>
        </p:grpSpPr>
        <p:sp>
          <p:nvSpPr>
            <p:cNvPr id="28794" name="Rectangle 117"/>
            <p:cNvSpPr>
              <a:spLocks noChangeArrowheads="1"/>
            </p:cNvSpPr>
            <p:nvPr/>
          </p:nvSpPr>
          <p:spPr bwMode="auto">
            <a:xfrm>
              <a:off x="3552" y="2608"/>
              <a:ext cx="368" cy="17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>
                  <a:latin typeface="Calibri" pitchFamily="34" charset="0"/>
                </a:rPr>
                <a:t>U2T</a:t>
              </a:r>
            </a:p>
          </p:txBody>
        </p:sp>
        <p:sp>
          <p:nvSpPr>
            <p:cNvPr id="28795" name="Line 118"/>
            <p:cNvSpPr>
              <a:spLocks noChangeShapeType="1"/>
            </p:cNvSpPr>
            <p:nvPr/>
          </p:nvSpPr>
          <p:spPr bwMode="auto">
            <a:xfrm flipH="1" flipV="1">
              <a:off x="3264" y="2704"/>
              <a:ext cx="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96" name="Line 119"/>
            <p:cNvSpPr>
              <a:spLocks noChangeShapeType="1"/>
            </p:cNvSpPr>
            <p:nvPr/>
          </p:nvSpPr>
          <p:spPr bwMode="auto">
            <a:xfrm flipH="1">
              <a:off x="3936" y="2696"/>
              <a:ext cx="32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8790" name="Group 123"/>
          <p:cNvGrpSpPr>
            <a:grpSpLocks/>
          </p:cNvGrpSpPr>
          <p:nvPr/>
        </p:nvGrpSpPr>
        <p:grpSpPr bwMode="auto">
          <a:xfrm>
            <a:off x="6705600" y="3098800"/>
            <a:ext cx="1574800" cy="279400"/>
            <a:chOff x="3264" y="2128"/>
            <a:chExt cx="992" cy="176"/>
          </a:xfrm>
        </p:grpSpPr>
        <p:sp>
          <p:nvSpPr>
            <p:cNvPr id="28791" name="Rectangle 120"/>
            <p:cNvSpPr>
              <a:spLocks noChangeArrowheads="1"/>
            </p:cNvSpPr>
            <p:nvPr/>
          </p:nvSpPr>
          <p:spPr bwMode="auto">
            <a:xfrm>
              <a:off x="3552" y="2128"/>
              <a:ext cx="368" cy="17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>
                  <a:latin typeface="Calibri" pitchFamily="34" charset="0"/>
                </a:rPr>
                <a:t>T2U</a:t>
              </a:r>
            </a:p>
          </p:txBody>
        </p:sp>
        <p:sp>
          <p:nvSpPr>
            <p:cNvPr id="28792" name="Line 121"/>
            <p:cNvSpPr>
              <a:spLocks noChangeShapeType="1"/>
            </p:cNvSpPr>
            <p:nvPr/>
          </p:nvSpPr>
          <p:spPr bwMode="auto">
            <a:xfrm flipH="1" flipV="1">
              <a:off x="3264" y="2224"/>
              <a:ext cx="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93" name="Line 122"/>
            <p:cNvSpPr>
              <a:spLocks noChangeShapeType="1"/>
            </p:cNvSpPr>
            <p:nvPr/>
          </p:nvSpPr>
          <p:spPr bwMode="auto">
            <a:xfrm flipH="1">
              <a:off x="3936" y="2216"/>
              <a:ext cx="32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wrap="none" lIns="63500" tIns="25400" rIns="63500" bIns="25400" numCol="1" anchor="t" anchorCtr="0" compatLnSpc="1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altLang="en-US"/>
              <a:t>Mapping Signed </a:t>
            </a:r>
            <a:r>
              <a:rPr lang="en-US" altLang="en-US">
                <a:sym typeface="Symbol" pitchFamily="18" charset="2"/>
              </a:rPr>
              <a:t></a:t>
            </a:r>
            <a:r>
              <a:rPr lang="en-US" altLang="en-US"/>
              <a:t> Unsigned</a:t>
            </a:r>
          </a:p>
        </p:txBody>
      </p:sp>
      <p:graphicFrame>
        <p:nvGraphicFramePr>
          <p:cNvPr id="203779" name="Group 3"/>
          <p:cNvGraphicFramePr>
            <a:graphicFrameLocks noGrp="1"/>
          </p:cNvGraphicFramePr>
          <p:nvPr/>
        </p:nvGraphicFramePr>
        <p:xfrm>
          <a:off x="5257800" y="990600"/>
          <a:ext cx="1143000" cy="5597426"/>
        </p:xfrm>
        <a:graphic>
          <a:graphicData uri="http://schemas.openxmlformats.org/drawingml/2006/table">
            <a:tbl>
              <a:tblPr/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93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Signed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2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3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4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5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6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7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-8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-7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-6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-5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-4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-3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-2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-1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graphicFrame>
        <p:nvGraphicFramePr>
          <p:cNvPr id="203817" name="Group 41"/>
          <p:cNvGraphicFramePr>
            <a:graphicFrameLocks noGrp="1"/>
          </p:cNvGraphicFramePr>
          <p:nvPr/>
        </p:nvGraphicFramePr>
        <p:xfrm>
          <a:off x="8534400" y="990600"/>
          <a:ext cx="1143000" cy="5597426"/>
        </p:xfrm>
        <a:graphic>
          <a:graphicData uri="http://schemas.openxmlformats.org/drawingml/2006/table">
            <a:tbl>
              <a:tblPr/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93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Unsigned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2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3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4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5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6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7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8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9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12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13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14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15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graphicFrame>
        <p:nvGraphicFramePr>
          <p:cNvPr id="203855" name="Group 79"/>
          <p:cNvGraphicFramePr>
            <a:graphicFrameLocks noGrp="1"/>
          </p:cNvGraphicFramePr>
          <p:nvPr/>
        </p:nvGraphicFramePr>
        <p:xfrm>
          <a:off x="3276600" y="990600"/>
          <a:ext cx="1143000" cy="5597426"/>
        </p:xfrm>
        <a:graphic>
          <a:graphicData uri="http://schemas.openxmlformats.org/drawingml/2006/table">
            <a:tbl>
              <a:tblPr/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93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Bits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0000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0001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0010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0011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0100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0101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0110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0111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1000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1001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1010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1011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1100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1101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1110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1111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grpSp>
        <p:nvGrpSpPr>
          <p:cNvPr id="29813" name="Group 126"/>
          <p:cNvGrpSpPr>
            <a:grpSpLocks/>
          </p:cNvGrpSpPr>
          <p:nvPr/>
        </p:nvGrpSpPr>
        <p:grpSpPr bwMode="auto">
          <a:xfrm>
            <a:off x="6781800" y="2286002"/>
            <a:ext cx="1447800" cy="534988"/>
            <a:chOff x="3312" y="1226"/>
            <a:chExt cx="912" cy="337"/>
          </a:xfrm>
        </p:grpSpPr>
        <p:sp>
          <p:nvSpPr>
            <p:cNvPr id="29817" name="Line 121"/>
            <p:cNvSpPr>
              <a:spLocks noChangeShapeType="1"/>
            </p:cNvSpPr>
            <p:nvPr/>
          </p:nvSpPr>
          <p:spPr bwMode="auto">
            <a:xfrm flipH="1" flipV="1">
              <a:off x="3312" y="1536"/>
              <a:ext cx="912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lg" len="lg"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18" name="Text Box 124"/>
            <p:cNvSpPr txBox="1">
              <a:spLocks noChangeArrowheads="1"/>
            </p:cNvSpPr>
            <p:nvPr/>
          </p:nvSpPr>
          <p:spPr bwMode="auto">
            <a:xfrm>
              <a:off x="3696" y="1226"/>
              <a:ext cx="187" cy="3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sm" len="sm"/>
                </a14:hiddenLine>
              </a:ext>
            </a:extLst>
          </p:spPr>
          <p:txBody>
            <a:bodyPr wrap="none" lIns="45720" rIns="4572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3200">
                  <a:latin typeface="Calibri" pitchFamily="34" charset="0"/>
                </a:rPr>
                <a:t>=</a:t>
              </a:r>
            </a:p>
          </p:txBody>
        </p:sp>
      </p:grpSp>
      <p:grpSp>
        <p:nvGrpSpPr>
          <p:cNvPr id="29814" name="Group 127"/>
          <p:cNvGrpSpPr>
            <a:grpSpLocks/>
          </p:cNvGrpSpPr>
          <p:nvPr/>
        </p:nvGrpSpPr>
        <p:grpSpPr bwMode="auto">
          <a:xfrm>
            <a:off x="6781800" y="4724403"/>
            <a:ext cx="1447800" cy="492125"/>
            <a:chOff x="3312" y="2762"/>
            <a:chExt cx="912" cy="310"/>
          </a:xfrm>
        </p:grpSpPr>
        <p:sp>
          <p:nvSpPr>
            <p:cNvPr id="29815" name="Line 123"/>
            <p:cNvSpPr>
              <a:spLocks noChangeShapeType="1"/>
            </p:cNvSpPr>
            <p:nvPr/>
          </p:nvSpPr>
          <p:spPr bwMode="auto">
            <a:xfrm flipH="1" flipV="1">
              <a:off x="3312" y="3072"/>
              <a:ext cx="912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lg" len="lg"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16" name="Text Box 125"/>
            <p:cNvSpPr txBox="1">
              <a:spLocks noChangeArrowheads="1"/>
            </p:cNvSpPr>
            <p:nvPr/>
          </p:nvSpPr>
          <p:spPr bwMode="auto">
            <a:xfrm>
              <a:off x="3504" y="2762"/>
              <a:ext cx="329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rgbClr val="000000"/>
                  </a:solidFill>
                  <a:round/>
                  <a:headEnd type="triangle" w="lg" len="lg"/>
                  <a:tailEnd type="triangle" w="lg" len="lg"/>
                </a14:hiddenLine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>
                  <a:latin typeface="Calibri" pitchFamily="34" charset="0"/>
                </a:rPr>
                <a:t>+/- 16</a:t>
              </a:r>
            </a:p>
          </p:txBody>
        </p:sp>
      </p:grp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3"/>
          <p:cNvSpPr txBox="1">
            <a:spLocks noChangeArrowheads="1"/>
          </p:cNvSpPr>
          <p:nvPr/>
        </p:nvSpPr>
        <p:spPr bwMode="auto">
          <a:xfrm>
            <a:off x="2590800" y="1971678"/>
            <a:ext cx="6858000" cy="1228725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  short int           x =  15213;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  unsigned short int ux = (unsigned short) x;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  short int           y  = -15213;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  unsigned short int uy = (unsigned short) y;</a:t>
            </a:r>
          </a:p>
        </p:txBody>
      </p:sp>
      <p:sp>
        <p:nvSpPr>
          <p:cNvPr id="30723" name="Rectangle 13"/>
          <p:cNvSpPr>
            <a:spLocks noGrp="1" noChangeArrowheads="1"/>
          </p:cNvSpPr>
          <p:nvPr>
            <p:ph type="title"/>
          </p:nvPr>
        </p:nvSpPr>
        <p:spPr>
          <a:xfrm>
            <a:off x="457200" y="301628"/>
            <a:ext cx="8385178" cy="544513"/>
          </a:xfrm>
        </p:spPr>
        <p:txBody>
          <a:bodyPr/>
          <a:lstStyle/>
          <a:p>
            <a:pPr eaLnBrk="1" hangingPunct="1"/>
            <a:r>
              <a:rPr lang="en-US" altLang="en-US" dirty="0"/>
              <a:t>Casting Signed to Unsigned</a:t>
            </a:r>
          </a:p>
        </p:txBody>
      </p:sp>
      <p:sp>
        <p:nvSpPr>
          <p:cNvPr id="45070" name="Rectangle 1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C Allows Conversions from Signed to Unsigned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/>
              <a:t>Resulting Value</a:t>
            </a:r>
          </a:p>
          <a:p>
            <a:pPr lvl="1" eaLnBrk="1" hangingPunct="1">
              <a:defRPr/>
            </a:pPr>
            <a:r>
              <a:rPr lang="en-US" dirty="0"/>
              <a:t>No change in bit representation</a:t>
            </a:r>
          </a:p>
          <a:p>
            <a:pPr lvl="1" eaLnBrk="1" hangingPunct="1">
              <a:defRPr/>
            </a:pPr>
            <a:r>
              <a:rPr lang="en-US" dirty="0"/>
              <a:t>Nonnegative values unchanged</a:t>
            </a:r>
          </a:p>
          <a:p>
            <a:pPr lvl="2" eaLnBrk="1" hangingPunct="1">
              <a:defRPr/>
            </a:pPr>
            <a:r>
              <a:rPr lang="en-US" i="1" dirty="0" err="1"/>
              <a:t>ux</a:t>
            </a:r>
            <a:r>
              <a:rPr lang="en-US" dirty="0"/>
              <a:t> = 15213</a:t>
            </a:r>
          </a:p>
          <a:p>
            <a:pPr lvl="1" eaLnBrk="1" hangingPunct="1">
              <a:defRPr/>
            </a:pPr>
            <a:r>
              <a:rPr lang="en-US" dirty="0"/>
              <a:t>Negative values change into (large) positive values!</a:t>
            </a:r>
          </a:p>
          <a:p>
            <a:pPr lvl="2" eaLnBrk="1" hangingPunct="1">
              <a:defRPr/>
            </a:pPr>
            <a:r>
              <a:rPr lang="en-US" i="1" dirty="0" err="1"/>
              <a:t>uy</a:t>
            </a:r>
            <a:r>
              <a:rPr lang="en-US" dirty="0"/>
              <a:t> = 50323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Course Theme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Abstraction is good, but don’t forget reality!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Many CS Courses emphasize abstraction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Abstract data types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Asymptotic analysis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These abstractions have limits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Especially in the presence of bugs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Need to understand underlying implementations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Useful outcomes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Become more effective programmers</a:t>
            </a:r>
          </a:p>
          <a:p>
            <a:pPr lvl="2" eaLnBrk="1" hangingPunct="1">
              <a:lnSpc>
                <a:spcPct val="97000"/>
              </a:lnSpc>
              <a:defRPr/>
            </a:pPr>
            <a:r>
              <a:rPr lang="en-US" dirty="0"/>
              <a:t>Able to find and eliminate bugs efficiently</a:t>
            </a:r>
          </a:p>
          <a:p>
            <a:pPr lvl="2" eaLnBrk="1" hangingPunct="1">
              <a:lnSpc>
                <a:spcPct val="97000"/>
              </a:lnSpc>
              <a:defRPr/>
            </a:pPr>
            <a:r>
              <a:rPr lang="en-US" dirty="0"/>
              <a:t>Able to tune program performance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Prepare for later “systems” classes in CS</a:t>
            </a:r>
          </a:p>
          <a:p>
            <a:pPr lvl="2" eaLnBrk="1" hangingPunct="1">
              <a:lnSpc>
                <a:spcPct val="97000"/>
              </a:lnSpc>
              <a:defRPr/>
            </a:pPr>
            <a:r>
              <a:rPr lang="en-US" dirty="0"/>
              <a:t>Compilers, Operating Systems, File Systems, Computer Architecture, Robotics, etc.</a:t>
            </a:r>
          </a:p>
        </p:txBody>
      </p:sp>
    </p:spTree>
    <p:extLst>
      <p:ext uri="{BB962C8B-B14F-4D97-AF65-F5344CB8AC3E}">
        <p14:creationId xmlns:p14="http://schemas.microsoft.com/office/powerpoint/2010/main" val="917918112"/>
      </p:ext>
    </p:extLst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746" name="Group 16"/>
          <p:cNvGrpSpPr>
            <a:grpSpLocks/>
          </p:cNvGrpSpPr>
          <p:nvPr/>
        </p:nvGrpSpPr>
        <p:grpSpPr bwMode="auto">
          <a:xfrm>
            <a:off x="3276600" y="3810000"/>
            <a:ext cx="2743200" cy="228600"/>
            <a:chOff x="2832" y="2208"/>
            <a:chExt cx="1728" cy="144"/>
          </a:xfrm>
        </p:grpSpPr>
        <p:sp>
          <p:nvSpPr>
            <p:cNvPr id="31774" name="Rectangle 17"/>
            <p:cNvSpPr>
              <a:spLocks noChangeArrowheads="1"/>
            </p:cNvSpPr>
            <p:nvPr/>
          </p:nvSpPr>
          <p:spPr bwMode="auto">
            <a:xfrm>
              <a:off x="2832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+</a:t>
              </a:r>
            </a:p>
          </p:txBody>
        </p:sp>
        <p:sp>
          <p:nvSpPr>
            <p:cNvPr id="31775" name="Rectangle 18"/>
            <p:cNvSpPr>
              <a:spLocks noChangeArrowheads="1"/>
            </p:cNvSpPr>
            <p:nvPr/>
          </p:nvSpPr>
          <p:spPr bwMode="auto">
            <a:xfrm>
              <a:off x="2976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+</a:t>
              </a:r>
            </a:p>
          </p:txBody>
        </p:sp>
        <p:sp>
          <p:nvSpPr>
            <p:cNvPr id="31776" name="Rectangle 19"/>
            <p:cNvSpPr>
              <a:spLocks noChangeArrowheads="1"/>
            </p:cNvSpPr>
            <p:nvPr/>
          </p:nvSpPr>
          <p:spPr bwMode="auto">
            <a:xfrm>
              <a:off x="3120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+</a:t>
              </a:r>
            </a:p>
          </p:txBody>
        </p:sp>
        <p:sp>
          <p:nvSpPr>
            <p:cNvPr id="31777" name="Rectangle 20"/>
            <p:cNvSpPr>
              <a:spLocks noChangeArrowheads="1"/>
            </p:cNvSpPr>
            <p:nvPr/>
          </p:nvSpPr>
          <p:spPr bwMode="auto">
            <a:xfrm>
              <a:off x="4128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+</a:t>
              </a:r>
            </a:p>
          </p:txBody>
        </p:sp>
        <p:sp>
          <p:nvSpPr>
            <p:cNvPr id="31778" name="Rectangle 21"/>
            <p:cNvSpPr>
              <a:spLocks noChangeArrowheads="1"/>
            </p:cNvSpPr>
            <p:nvPr/>
          </p:nvSpPr>
          <p:spPr bwMode="auto">
            <a:xfrm>
              <a:off x="4272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+</a:t>
              </a:r>
            </a:p>
          </p:txBody>
        </p:sp>
        <p:sp>
          <p:nvSpPr>
            <p:cNvPr id="31779" name="Rectangle 22"/>
            <p:cNvSpPr>
              <a:spLocks noChangeArrowheads="1"/>
            </p:cNvSpPr>
            <p:nvPr/>
          </p:nvSpPr>
          <p:spPr bwMode="auto">
            <a:xfrm>
              <a:off x="4416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+</a:t>
              </a:r>
            </a:p>
          </p:txBody>
        </p:sp>
        <p:sp>
          <p:nvSpPr>
            <p:cNvPr id="31780" name="Rectangle 23"/>
            <p:cNvSpPr>
              <a:spLocks noChangeArrowheads="1"/>
            </p:cNvSpPr>
            <p:nvPr/>
          </p:nvSpPr>
          <p:spPr bwMode="auto">
            <a:xfrm>
              <a:off x="3264" y="2208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• • •</a:t>
              </a:r>
            </a:p>
          </p:txBody>
        </p:sp>
      </p:grpSp>
      <p:grpSp>
        <p:nvGrpSpPr>
          <p:cNvPr id="31747" name="Group 24"/>
          <p:cNvGrpSpPr>
            <a:grpSpLocks/>
          </p:cNvGrpSpPr>
          <p:nvPr/>
        </p:nvGrpSpPr>
        <p:grpSpPr bwMode="auto">
          <a:xfrm>
            <a:off x="3276600" y="4267200"/>
            <a:ext cx="2743200" cy="228600"/>
            <a:chOff x="2832" y="2208"/>
            <a:chExt cx="1728" cy="144"/>
          </a:xfrm>
        </p:grpSpPr>
        <p:sp>
          <p:nvSpPr>
            <p:cNvPr id="31767" name="Rectangle 25"/>
            <p:cNvSpPr>
              <a:spLocks noChangeArrowheads="1"/>
            </p:cNvSpPr>
            <p:nvPr/>
          </p:nvSpPr>
          <p:spPr bwMode="auto">
            <a:xfrm>
              <a:off x="2832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-</a:t>
              </a:r>
            </a:p>
          </p:txBody>
        </p:sp>
        <p:sp>
          <p:nvSpPr>
            <p:cNvPr id="31768" name="Rectangle 26"/>
            <p:cNvSpPr>
              <a:spLocks noChangeArrowheads="1"/>
            </p:cNvSpPr>
            <p:nvPr/>
          </p:nvSpPr>
          <p:spPr bwMode="auto">
            <a:xfrm>
              <a:off x="2976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+</a:t>
              </a:r>
            </a:p>
          </p:txBody>
        </p:sp>
        <p:sp>
          <p:nvSpPr>
            <p:cNvPr id="31769" name="Rectangle 27"/>
            <p:cNvSpPr>
              <a:spLocks noChangeArrowheads="1"/>
            </p:cNvSpPr>
            <p:nvPr/>
          </p:nvSpPr>
          <p:spPr bwMode="auto">
            <a:xfrm>
              <a:off x="3120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+</a:t>
              </a:r>
            </a:p>
          </p:txBody>
        </p:sp>
        <p:sp>
          <p:nvSpPr>
            <p:cNvPr id="31770" name="Rectangle 28"/>
            <p:cNvSpPr>
              <a:spLocks noChangeArrowheads="1"/>
            </p:cNvSpPr>
            <p:nvPr/>
          </p:nvSpPr>
          <p:spPr bwMode="auto">
            <a:xfrm>
              <a:off x="4128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+</a:t>
              </a:r>
            </a:p>
          </p:txBody>
        </p:sp>
        <p:sp>
          <p:nvSpPr>
            <p:cNvPr id="31771" name="Rectangle 29"/>
            <p:cNvSpPr>
              <a:spLocks noChangeArrowheads="1"/>
            </p:cNvSpPr>
            <p:nvPr/>
          </p:nvSpPr>
          <p:spPr bwMode="auto">
            <a:xfrm>
              <a:off x="4272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+</a:t>
              </a:r>
            </a:p>
          </p:txBody>
        </p:sp>
        <p:sp>
          <p:nvSpPr>
            <p:cNvPr id="31772" name="Rectangle 30"/>
            <p:cNvSpPr>
              <a:spLocks noChangeArrowheads="1"/>
            </p:cNvSpPr>
            <p:nvPr/>
          </p:nvSpPr>
          <p:spPr bwMode="auto">
            <a:xfrm>
              <a:off x="4416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+</a:t>
              </a:r>
            </a:p>
          </p:txBody>
        </p:sp>
        <p:sp>
          <p:nvSpPr>
            <p:cNvPr id="31773" name="Rectangle 31"/>
            <p:cNvSpPr>
              <a:spLocks noChangeArrowheads="1"/>
            </p:cNvSpPr>
            <p:nvPr/>
          </p:nvSpPr>
          <p:spPr bwMode="auto">
            <a:xfrm>
              <a:off x="3264" y="2208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• • •</a:t>
              </a:r>
            </a:p>
          </p:txBody>
        </p:sp>
      </p:grpSp>
      <p:sp>
        <p:nvSpPr>
          <p:cNvPr id="31748" name="Rectangle 32"/>
          <p:cNvSpPr>
            <a:spLocks noChangeArrowheads="1"/>
          </p:cNvSpPr>
          <p:nvPr/>
        </p:nvSpPr>
        <p:spPr bwMode="auto">
          <a:xfrm>
            <a:off x="2743200" y="3657603"/>
            <a:ext cx="400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 i="1">
                <a:latin typeface="Times"/>
              </a:rPr>
              <a:t>ux</a:t>
            </a:r>
          </a:p>
        </p:txBody>
      </p:sp>
      <p:sp>
        <p:nvSpPr>
          <p:cNvPr id="31749" name="Rectangle 33"/>
          <p:cNvSpPr>
            <a:spLocks noChangeArrowheads="1"/>
          </p:cNvSpPr>
          <p:nvPr/>
        </p:nvSpPr>
        <p:spPr bwMode="auto">
          <a:xfrm>
            <a:off x="2743200" y="4114803"/>
            <a:ext cx="285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 i="1">
                <a:latin typeface="Times"/>
              </a:rPr>
              <a:t>x</a:t>
            </a:r>
          </a:p>
        </p:txBody>
      </p:sp>
      <p:sp>
        <p:nvSpPr>
          <p:cNvPr id="31750" name="Rectangle 36"/>
          <p:cNvSpPr>
            <a:spLocks noChangeArrowheads="1"/>
          </p:cNvSpPr>
          <p:nvPr/>
        </p:nvSpPr>
        <p:spPr bwMode="auto">
          <a:xfrm>
            <a:off x="3124200" y="3429003"/>
            <a:ext cx="565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 i="1">
                <a:latin typeface="Times"/>
              </a:rPr>
              <a:t>w</a:t>
            </a:r>
            <a:r>
              <a:rPr lang="en-US" altLang="en-US" b="0">
                <a:latin typeface="Times"/>
              </a:rPr>
              <a:t>–1</a:t>
            </a:r>
            <a:endParaRPr lang="en-US" altLang="en-US" b="0" i="1">
              <a:latin typeface="Times"/>
            </a:endParaRPr>
          </a:p>
        </p:txBody>
      </p:sp>
      <p:sp>
        <p:nvSpPr>
          <p:cNvPr id="31751" name="Rectangle 37"/>
          <p:cNvSpPr>
            <a:spLocks noChangeArrowheads="1"/>
          </p:cNvSpPr>
          <p:nvPr/>
        </p:nvSpPr>
        <p:spPr bwMode="auto">
          <a:xfrm>
            <a:off x="5791200" y="3429003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Times"/>
              </a:rPr>
              <a:t>0</a:t>
            </a:r>
          </a:p>
        </p:txBody>
      </p:sp>
      <p:sp>
        <p:nvSpPr>
          <p:cNvPr id="31752" name="Rectangle 4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Relation Between Signed &amp; Unsigned</a:t>
            </a:r>
          </a:p>
        </p:txBody>
      </p:sp>
      <p:sp>
        <p:nvSpPr>
          <p:cNvPr id="31753" name="Line 43"/>
          <p:cNvSpPr>
            <a:spLocks noChangeShapeType="1"/>
          </p:cNvSpPr>
          <p:nvPr/>
        </p:nvSpPr>
        <p:spPr bwMode="auto">
          <a:xfrm flipV="1">
            <a:off x="3352800" y="4648200"/>
            <a:ext cx="0" cy="5334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1754" name="Text Box 44"/>
          <p:cNvSpPr txBox="1">
            <a:spLocks noChangeArrowheads="1"/>
          </p:cNvSpPr>
          <p:nvPr/>
        </p:nvSpPr>
        <p:spPr bwMode="auto">
          <a:xfrm>
            <a:off x="2458990" y="5257800"/>
            <a:ext cx="2176558" cy="840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 type="none" w="sm" len="sm"/>
              </a14:hiddenLine>
            </a:ext>
          </a:extLst>
        </p:spPr>
        <p:txBody>
          <a:bodyPr wrap="none" lIns="45720" rIns="4572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>
                <a:latin typeface="Calibri" pitchFamily="34" charset="0"/>
              </a:rPr>
              <a:t>Large negative weight</a:t>
            </a:r>
          </a:p>
          <a:p>
            <a:r>
              <a:rPr lang="en-US" altLang="en-US" b="0" i="1">
                <a:latin typeface="Calibri" pitchFamily="34" charset="0"/>
                <a:sym typeface="Symbol" pitchFamily="18" charset="2"/>
              </a:rPr>
              <a:t>becomes</a:t>
            </a:r>
          </a:p>
          <a:p>
            <a:r>
              <a:rPr lang="en-US" altLang="en-US">
                <a:latin typeface="Calibri" pitchFamily="34" charset="0"/>
              </a:rPr>
              <a:t>Large positive weight</a:t>
            </a:r>
          </a:p>
        </p:txBody>
      </p:sp>
      <p:sp>
        <p:nvSpPr>
          <p:cNvPr id="41" name="Rectangle 3"/>
          <p:cNvSpPr>
            <a:spLocks noChangeArrowheads="1"/>
          </p:cNvSpPr>
          <p:nvPr/>
        </p:nvSpPr>
        <p:spPr bwMode="auto">
          <a:xfrm>
            <a:off x="5111750" y="1754188"/>
            <a:ext cx="2336800" cy="1041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Ctr="1"/>
          <a:lstStyle/>
          <a:p>
            <a:pPr>
              <a:lnSpc>
                <a:spcPct val="100000"/>
              </a:lnSpc>
              <a:defRPr/>
            </a:pPr>
            <a:r>
              <a:rPr lang="en-US" sz="2000" b="0">
                <a:latin typeface="Calibri" pitchFamily="34" charset="0"/>
              </a:rPr>
              <a:t>T2U</a:t>
            </a:r>
          </a:p>
        </p:txBody>
      </p:sp>
      <p:sp>
        <p:nvSpPr>
          <p:cNvPr id="31756" name="Rectangle 4"/>
          <p:cNvSpPr>
            <a:spLocks noChangeArrowheads="1"/>
          </p:cNvSpPr>
          <p:nvPr/>
        </p:nvSpPr>
        <p:spPr bwMode="auto">
          <a:xfrm>
            <a:off x="5416550" y="2135188"/>
            <a:ext cx="584200" cy="279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2000" b="0">
                <a:latin typeface="Calibri" pitchFamily="34" charset="0"/>
              </a:rPr>
              <a:t>T2B</a:t>
            </a:r>
          </a:p>
        </p:txBody>
      </p:sp>
      <p:sp>
        <p:nvSpPr>
          <p:cNvPr id="31757" name="Rectangle 5"/>
          <p:cNvSpPr>
            <a:spLocks noChangeArrowheads="1"/>
          </p:cNvSpPr>
          <p:nvPr/>
        </p:nvSpPr>
        <p:spPr bwMode="auto">
          <a:xfrm>
            <a:off x="6559550" y="2135188"/>
            <a:ext cx="584200" cy="279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2000" b="0">
                <a:latin typeface="Calibri" pitchFamily="34" charset="0"/>
              </a:rPr>
              <a:t>B2U</a:t>
            </a:r>
          </a:p>
        </p:txBody>
      </p:sp>
      <p:sp>
        <p:nvSpPr>
          <p:cNvPr id="31758" name="Line 6"/>
          <p:cNvSpPr>
            <a:spLocks noChangeShapeType="1"/>
          </p:cNvSpPr>
          <p:nvPr/>
        </p:nvSpPr>
        <p:spPr bwMode="auto">
          <a:xfrm>
            <a:off x="4425950" y="2274888"/>
            <a:ext cx="965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9" name="Line 7"/>
          <p:cNvSpPr>
            <a:spLocks noChangeShapeType="1"/>
          </p:cNvSpPr>
          <p:nvPr/>
        </p:nvSpPr>
        <p:spPr bwMode="auto">
          <a:xfrm>
            <a:off x="7169150" y="2274888"/>
            <a:ext cx="965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60" name="Line 8"/>
          <p:cNvSpPr>
            <a:spLocks noChangeShapeType="1"/>
          </p:cNvSpPr>
          <p:nvPr/>
        </p:nvSpPr>
        <p:spPr bwMode="auto">
          <a:xfrm>
            <a:off x="6026150" y="2274888"/>
            <a:ext cx="508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61" name="Rectangle 9"/>
          <p:cNvSpPr>
            <a:spLocks noChangeArrowheads="1"/>
          </p:cNvSpPr>
          <p:nvPr/>
        </p:nvSpPr>
        <p:spPr bwMode="auto">
          <a:xfrm>
            <a:off x="2207087" y="1587502"/>
            <a:ext cx="2005676" cy="36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>
                <a:latin typeface="Calibri" pitchFamily="34" charset="0"/>
              </a:rPr>
              <a:t>Two’s Complement</a:t>
            </a:r>
          </a:p>
        </p:txBody>
      </p:sp>
      <p:sp>
        <p:nvSpPr>
          <p:cNvPr id="31762" name="Rectangle 10"/>
          <p:cNvSpPr>
            <a:spLocks noChangeArrowheads="1"/>
          </p:cNvSpPr>
          <p:nvPr/>
        </p:nvSpPr>
        <p:spPr bwMode="auto">
          <a:xfrm>
            <a:off x="8374418" y="1524002"/>
            <a:ext cx="1075614" cy="36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>
                <a:latin typeface="Calibri" pitchFamily="34" charset="0"/>
              </a:rPr>
              <a:t>Unsigned</a:t>
            </a:r>
          </a:p>
        </p:txBody>
      </p:sp>
      <p:sp>
        <p:nvSpPr>
          <p:cNvPr id="31763" name="Rectangle 11"/>
          <p:cNvSpPr>
            <a:spLocks noChangeArrowheads="1"/>
          </p:cNvSpPr>
          <p:nvPr/>
        </p:nvSpPr>
        <p:spPr bwMode="auto">
          <a:xfrm>
            <a:off x="4846638" y="2862266"/>
            <a:ext cx="29194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2000" b="0">
                <a:latin typeface="Calibri" pitchFamily="34" charset="0"/>
              </a:rPr>
              <a:t>Maintain Same Bit Pattern</a:t>
            </a:r>
          </a:p>
        </p:txBody>
      </p:sp>
      <p:sp>
        <p:nvSpPr>
          <p:cNvPr id="31764" name="Rectangle 12"/>
          <p:cNvSpPr>
            <a:spLocks noChangeArrowheads="1"/>
          </p:cNvSpPr>
          <p:nvPr/>
        </p:nvSpPr>
        <p:spPr bwMode="auto">
          <a:xfrm>
            <a:off x="3958640" y="2043116"/>
            <a:ext cx="285334" cy="36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 i="1">
                <a:latin typeface="Times"/>
              </a:rPr>
              <a:t>x</a:t>
            </a:r>
          </a:p>
        </p:txBody>
      </p:sp>
      <p:sp>
        <p:nvSpPr>
          <p:cNvPr id="31765" name="Rectangle 13"/>
          <p:cNvSpPr>
            <a:spLocks noChangeArrowheads="1"/>
          </p:cNvSpPr>
          <p:nvPr/>
        </p:nvSpPr>
        <p:spPr bwMode="auto">
          <a:xfrm>
            <a:off x="8245126" y="2043116"/>
            <a:ext cx="400750" cy="36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 i="1">
                <a:latin typeface="Times"/>
              </a:rPr>
              <a:t>ux</a:t>
            </a:r>
          </a:p>
        </p:txBody>
      </p:sp>
      <p:sp>
        <p:nvSpPr>
          <p:cNvPr id="31766" name="Rectangle 14"/>
          <p:cNvSpPr>
            <a:spLocks noChangeArrowheads="1"/>
          </p:cNvSpPr>
          <p:nvPr/>
        </p:nvSpPr>
        <p:spPr bwMode="auto">
          <a:xfrm>
            <a:off x="6098404" y="2216153"/>
            <a:ext cx="323806" cy="36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 i="1">
                <a:latin typeface="Times"/>
              </a:rPr>
              <a:t>X</a:t>
            </a:r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3"/>
          <p:cNvSpPr>
            <a:spLocks noChangeArrowheads="1"/>
          </p:cNvSpPr>
          <p:nvPr/>
        </p:nvSpPr>
        <p:spPr bwMode="auto">
          <a:xfrm>
            <a:off x="5599113" y="3124200"/>
            <a:ext cx="457200" cy="1828800"/>
          </a:xfrm>
          <a:prstGeom prst="rect">
            <a:avLst/>
          </a:prstGeom>
          <a:solidFill>
            <a:srgbClr val="CDF1C5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771" name="Rectangle 4"/>
          <p:cNvSpPr>
            <a:spLocks noChangeArrowheads="1"/>
          </p:cNvSpPr>
          <p:nvPr/>
        </p:nvSpPr>
        <p:spPr bwMode="auto">
          <a:xfrm>
            <a:off x="3922713" y="3124200"/>
            <a:ext cx="457200" cy="1828800"/>
          </a:xfrm>
          <a:prstGeom prst="rect">
            <a:avLst/>
          </a:prstGeom>
          <a:solidFill>
            <a:srgbClr val="CDF1C5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772" name="Rectangle 5"/>
          <p:cNvSpPr>
            <a:spLocks noChangeArrowheads="1"/>
          </p:cNvSpPr>
          <p:nvPr/>
        </p:nvSpPr>
        <p:spPr bwMode="auto">
          <a:xfrm>
            <a:off x="3922713" y="4953000"/>
            <a:ext cx="457200" cy="1524000"/>
          </a:xfrm>
          <a:prstGeom prst="rect">
            <a:avLst/>
          </a:prstGeom>
          <a:solidFill>
            <a:srgbClr val="EFBFBF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773" name="Rectangle 6"/>
          <p:cNvSpPr>
            <a:spLocks noChangeArrowheads="1"/>
          </p:cNvSpPr>
          <p:nvPr/>
        </p:nvSpPr>
        <p:spPr bwMode="auto">
          <a:xfrm>
            <a:off x="5599113" y="1600200"/>
            <a:ext cx="457200" cy="1524000"/>
          </a:xfrm>
          <a:prstGeom prst="rect">
            <a:avLst/>
          </a:prstGeom>
          <a:solidFill>
            <a:srgbClr val="EFBFBF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774" name="Oval 8"/>
          <p:cNvSpPr>
            <a:spLocks noChangeArrowheads="1"/>
          </p:cNvSpPr>
          <p:nvPr/>
        </p:nvSpPr>
        <p:spPr bwMode="auto">
          <a:xfrm>
            <a:off x="3998913" y="47244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775" name="Text Box 9"/>
          <p:cNvSpPr txBox="1">
            <a:spLocks noChangeArrowheads="1"/>
          </p:cNvSpPr>
          <p:nvPr/>
        </p:nvSpPr>
        <p:spPr bwMode="auto">
          <a:xfrm>
            <a:off x="3084513" y="4648201"/>
            <a:ext cx="762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b="0">
                <a:latin typeface="Calibri" pitchFamily="34" charset="0"/>
              </a:rPr>
              <a:t>0</a:t>
            </a:r>
          </a:p>
        </p:txBody>
      </p:sp>
      <p:sp>
        <p:nvSpPr>
          <p:cNvPr id="32776" name="Line 10"/>
          <p:cNvSpPr>
            <a:spLocks noChangeShapeType="1"/>
          </p:cNvSpPr>
          <p:nvPr/>
        </p:nvSpPr>
        <p:spPr bwMode="auto">
          <a:xfrm>
            <a:off x="4151313" y="4800600"/>
            <a:ext cx="1676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7" name="Oval 11"/>
          <p:cNvSpPr>
            <a:spLocks noChangeArrowheads="1"/>
          </p:cNvSpPr>
          <p:nvPr/>
        </p:nvSpPr>
        <p:spPr bwMode="auto">
          <a:xfrm>
            <a:off x="3998913" y="32004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778" name="Text Box 12"/>
          <p:cNvSpPr txBox="1">
            <a:spLocks noChangeArrowheads="1"/>
          </p:cNvSpPr>
          <p:nvPr/>
        </p:nvSpPr>
        <p:spPr bwMode="auto">
          <a:xfrm>
            <a:off x="3204309" y="3124201"/>
            <a:ext cx="71205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b="0" i="1">
                <a:latin typeface="Calibri" pitchFamily="34" charset="0"/>
              </a:rPr>
              <a:t>TMax</a:t>
            </a:r>
          </a:p>
        </p:txBody>
      </p:sp>
      <p:sp>
        <p:nvSpPr>
          <p:cNvPr id="32779" name="Line 13"/>
          <p:cNvSpPr>
            <a:spLocks noChangeShapeType="1"/>
          </p:cNvSpPr>
          <p:nvPr/>
        </p:nvSpPr>
        <p:spPr bwMode="auto">
          <a:xfrm>
            <a:off x="4151313" y="3276600"/>
            <a:ext cx="1676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0" name="Oval 14"/>
          <p:cNvSpPr>
            <a:spLocks noChangeArrowheads="1"/>
          </p:cNvSpPr>
          <p:nvPr/>
        </p:nvSpPr>
        <p:spPr bwMode="auto">
          <a:xfrm>
            <a:off x="3998913" y="62484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781" name="Text Box 15"/>
          <p:cNvSpPr txBox="1">
            <a:spLocks noChangeArrowheads="1"/>
          </p:cNvSpPr>
          <p:nvPr/>
        </p:nvSpPr>
        <p:spPr bwMode="auto">
          <a:xfrm>
            <a:off x="3174598" y="6172201"/>
            <a:ext cx="66556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b="0" i="1">
                <a:latin typeface="Calibri" pitchFamily="34" charset="0"/>
              </a:rPr>
              <a:t>TMin</a:t>
            </a:r>
          </a:p>
        </p:txBody>
      </p:sp>
      <p:sp>
        <p:nvSpPr>
          <p:cNvPr id="32782" name="Oval 16"/>
          <p:cNvSpPr>
            <a:spLocks noChangeArrowheads="1"/>
          </p:cNvSpPr>
          <p:nvPr/>
        </p:nvSpPr>
        <p:spPr bwMode="auto">
          <a:xfrm>
            <a:off x="3998913" y="50292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783" name="Text Box 17"/>
          <p:cNvSpPr txBox="1">
            <a:spLocks noChangeArrowheads="1"/>
          </p:cNvSpPr>
          <p:nvPr/>
        </p:nvSpPr>
        <p:spPr bwMode="auto">
          <a:xfrm>
            <a:off x="3084513" y="4953001"/>
            <a:ext cx="762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b="0">
                <a:latin typeface="Calibri" pitchFamily="34" charset="0"/>
              </a:rPr>
              <a:t>–1</a:t>
            </a:r>
          </a:p>
        </p:txBody>
      </p:sp>
      <p:sp>
        <p:nvSpPr>
          <p:cNvPr id="32784" name="Oval 18"/>
          <p:cNvSpPr>
            <a:spLocks noChangeArrowheads="1"/>
          </p:cNvSpPr>
          <p:nvPr/>
        </p:nvSpPr>
        <p:spPr bwMode="auto">
          <a:xfrm>
            <a:off x="3998913" y="53340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785" name="Text Box 19"/>
          <p:cNvSpPr txBox="1">
            <a:spLocks noChangeArrowheads="1"/>
          </p:cNvSpPr>
          <p:nvPr/>
        </p:nvSpPr>
        <p:spPr bwMode="auto">
          <a:xfrm>
            <a:off x="3084513" y="5257801"/>
            <a:ext cx="762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b="0">
                <a:latin typeface="Calibri" pitchFamily="34" charset="0"/>
              </a:rPr>
              <a:t>–2</a:t>
            </a:r>
          </a:p>
        </p:txBody>
      </p:sp>
      <p:sp>
        <p:nvSpPr>
          <p:cNvPr id="32786" name="Oval 20"/>
          <p:cNvSpPr>
            <a:spLocks noChangeArrowheads="1"/>
          </p:cNvSpPr>
          <p:nvPr/>
        </p:nvSpPr>
        <p:spPr bwMode="auto">
          <a:xfrm>
            <a:off x="5827713" y="47244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787" name="Oval 21"/>
          <p:cNvSpPr>
            <a:spLocks noChangeArrowheads="1"/>
          </p:cNvSpPr>
          <p:nvPr/>
        </p:nvSpPr>
        <p:spPr bwMode="auto">
          <a:xfrm>
            <a:off x="5827713" y="32004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788" name="Oval 22"/>
          <p:cNvSpPr>
            <a:spLocks noChangeArrowheads="1"/>
          </p:cNvSpPr>
          <p:nvPr/>
        </p:nvSpPr>
        <p:spPr bwMode="auto">
          <a:xfrm>
            <a:off x="5827713" y="28956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789" name="Oval 23"/>
          <p:cNvSpPr>
            <a:spLocks noChangeArrowheads="1"/>
          </p:cNvSpPr>
          <p:nvPr/>
        </p:nvSpPr>
        <p:spPr bwMode="auto">
          <a:xfrm>
            <a:off x="5827713" y="16764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790" name="Oval 24"/>
          <p:cNvSpPr>
            <a:spLocks noChangeArrowheads="1"/>
          </p:cNvSpPr>
          <p:nvPr/>
        </p:nvSpPr>
        <p:spPr bwMode="auto">
          <a:xfrm>
            <a:off x="5827713" y="19812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791" name="Freeform 25"/>
          <p:cNvSpPr>
            <a:spLocks/>
          </p:cNvSpPr>
          <p:nvPr/>
        </p:nvSpPr>
        <p:spPr bwMode="auto">
          <a:xfrm>
            <a:off x="4151313" y="1752600"/>
            <a:ext cx="1676400" cy="3352800"/>
          </a:xfrm>
          <a:custGeom>
            <a:avLst/>
            <a:gdLst>
              <a:gd name="T0" fmla="*/ 0 w 1056"/>
              <a:gd name="T1" fmla="*/ 3352800 h 2112"/>
              <a:gd name="T2" fmla="*/ 228600 w 1056"/>
              <a:gd name="T3" fmla="*/ 3352800 h 2112"/>
              <a:gd name="T4" fmla="*/ 1447800 w 1056"/>
              <a:gd name="T5" fmla="*/ 0 h 2112"/>
              <a:gd name="T6" fmla="*/ 1676400 w 1056"/>
              <a:gd name="T7" fmla="*/ 0 h 2112"/>
              <a:gd name="T8" fmla="*/ 0 60000 65536"/>
              <a:gd name="T9" fmla="*/ 0 60000 65536"/>
              <a:gd name="T10" fmla="*/ 0 60000 65536"/>
              <a:gd name="T11" fmla="*/ 0 60000 65536"/>
              <a:gd name="T12" fmla="*/ 0 w 1056"/>
              <a:gd name="T13" fmla="*/ 0 h 2112"/>
              <a:gd name="T14" fmla="*/ 1056 w 1056"/>
              <a:gd name="T15" fmla="*/ 2112 h 211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56" h="2112">
                <a:moveTo>
                  <a:pt x="0" y="2112"/>
                </a:moveTo>
                <a:lnTo>
                  <a:pt x="144" y="2112"/>
                </a:lnTo>
                <a:lnTo>
                  <a:pt x="912" y="0"/>
                </a:lnTo>
                <a:lnTo>
                  <a:pt x="1056" y="0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92" name="Freeform 26"/>
          <p:cNvSpPr>
            <a:spLocks/>
          </p:cNvSpPr>
          <p:nvPr/>
        </p:nvSpPr>
        <p:spPr bwMode="auto">
          <a:xfrm>
            <a:off x="4151313" y="2057400"/>
            <a:ext cx="1676400" cy="3352800"/>
          </a:xfrm>
          <a:custGeom>
            <a:avLst/>
            <a:gdLst>
              <a:gd name="T0" fmla="*/ 0 w 1056"/>
              <a:gd name="T1" fmla="*/ 3352800 h 2112"/>
              <a:gd name="T2" fmla="*/ 228600 w 1056"/>
              <a:gd name="T3" fmla="*/ 3352800 h 2112"/>
              <a:gd name="T4" fmla="*/ 1447800 w 1056"/>
              <a:gd name="T5" fmla="*/ 0 h 2112"/>
              <a:gd name="T6" fmla="*/ 1676400 w 1056"/>
              <a:gd name="T7" fmla="*/ 0 h 2112"/>
              <a:gd name="T8" fmla="*/ 0 60000 65536"/>
              <a:gd name="T9" fmla="*/ 0 60000 65536"/>
              <a:gd name="T10" fmla="*/ 0 60000 65536"/>
              <a:gd name="T11" fmla="*/ 0 60000 65536"/>
              <a:gd name="T12" fmla="*/ 0 w 1056"/>
              <a:gd name="T13" fmla="*/ 0 h 2112"/>
              <a:gd name="T14" fmla="*/ 1056 w 1056"/>
              <a:gd name="T15" fmla="*/ 2112 h 211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56" h="2112">
                <a:moveTo>
                  <a:pt x="0" y="2112"/>
                </a:moveTo>
                <a:lnTo>
                  <a:pt x="144" y="2112"/>
                </a:lnTo>
                <a:lnTo>
                  <a:pt x="912" y="0"/>
                </a:lnTo>
                <a:lnTo>
                  <a:pt x="1056" y="0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93" name="Freeform 27"/>
          <p:cNvSpPr>
            <a:spLocks/>
          </p:cNvSpPr>
          <p:nvPr/>
        </p:nvSpPr>
        <p:spPr bwMode="auto">
          <a:xfrm>
            <a:off x="4151313" y="2971800"/>
            <a:ext cx="1676400" cy="3352800"/>
          </a:xfrm>
          <a:custGeom>
            <a:avLst/>
            <a:gdLst>
              <a:gd name="T0" fmla="*/ 0 w 1056"/>
              <a:gd name="T1" fmla="*/ 3352800 h 2112"/>
              <a:gd name="T2" fmla="*/ 228600 w 1056"/>
              <a:gd name="T3" fmla="*/ 3352800 h 2112"/>
              <a:gd name="T4" fmla="*/ 1447800 w 1056"/>
              <a:gd name="T5" fmla="*/ 0 h 2112"/>
              <a:gd name="T6" fmla="*/ 1676400 w 1056"/>
              <a:gd name="T7" fmla="*/ 0 h 2112"/>
              <a:gd name="T8" fmla="*/ 0 60000 65536"/>
              <a:gd name="T9" fmla="*/ 0 60000 65536"/>
              <a:gd name="T10" fmla="*/ 0 60000 65536"/>
              <a:gd name="T11" fmla="*/ 0 60000 65536"/>
              <a:gd name="T12" fmla="*/ 0 w 1056"/>
              <a:gd name="T13" fmla="*/ 0 h 2112"/>
              <a:gd name="T14" fmla="*/ 1056 w 1056"/>
              <a:gd name="T15" fmla="*/ 2112 h 211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56" h="2112">
                <a:moveTo>
                  <a:pt x="0" y="2112"/>
                </a:moveTo>
                <a:lnTo>
                  <a:pt x="144" y="2112"/>
                </a:lnTo>
                <a:lnTo>
                  <a:pt x="912" y="0"/>
                </a:lnTo>
                <a:lnTo>
                  <a:pt x="1056" y="0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94" name="Text Box 28"/>
          <p:cNvSpPr txBox="1">
            <a:spLocks noChangeArrowheads="1"/>
          </p:cNvSpPr>
          <p:nvPr/>
        </p:nvSpPr>
        <p:spPr bwMode="auto">
          <a:xfrm>
            <a:off x="6132513" y="4648201"/>
            <a:ext cx="762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alibri" pitchFamily="34" charset="0"/>
              </a:rPr>
              <a:t>0</a:t>
            </a:r>
          </a:p>
        </p:txBody>
      </p:sp>
      <p:sp>
        <p:nvSpPr>
          <p:cNvPr id="32795" name="Text Box 29"/>
          <p:cNvSpPr txBox="1">
            <a:spLocks noChangeArrowheads="1"/>
          </p:cNvSpPr>
          <p:nvPr/>
        </p:nvSpPr>
        <p:spPr bwMode="auto">
          <a:xfrm>
            <a:off x="6056313" y="1524001"/>
            <a:ext cx="1143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 i="1">
                <a:latin typeface="Calibri" pitchFamily="34" charset="0"/>
              </a:rPr>
              <a:t>UMax</a:t>
            </a:r>
          </a:p>
        </p:txBody>
      </p:sp>
      <p:sp>
        <p:nvSpPr>
          <p:cNvPr id="32796" name="Text Box 30"/>
          <p:cNvSpPr txBox="1">
            <a:spLocks noChangeArrowheads="1"/>
          </p:cNvSpPr>
          <p:nvPr/>
        </p:nvSpPr>
        <p:spPr bwMode="auto">
          <a:xfrm>
            <a:off x="6056313" y="1828801"/>
            <a:ext cx="14478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 i="1">
                <a:latin typeface="Calibri" pitchFamily="34" charset="0"/>
              </a:rPr>
              <a:t>UMax</a:t>
            </a:r>
            <a:r>
              <a:rPr lang="en-US" altLang="en-US" b="0">
                <a:latin typeface="Calibri" pitchFamily="34" charset="0"/>
              </a:rPr>
              <a:t> – 1</a:t>
            </a:r>
            <a:endParaRPr lang="en-US" altLang="en-US" b="0" i="1">
              <a:latin typeface="Calibri" pitchFamily="34" charset="0"/>
            </a:endParaRPr>
          </a:p>
        </p:txBody>
      </p:sp>
      <p:sp>
        <p:nvSpPr>
          <p:cNvPr id="32797" name="Text Box 31"/>
          <p:cNvSpPr txBox="1">
            <a:spLocks noChangeArrowheads="1"/>
          </p:cNvSpPr>
          <p:nvPr/>
        </p:nvSpPr>
        <p:spPr bwMode="auto">
          <a:xfrm>
            <a:off x="6221780" y="3124201"/>
            <a:ext cx="71205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 i="1">
                <a:latin typeface="Calibri" pitchFamily="34" charset="0"/>
              </a:rPr>
              <a:t>TMax</a:t>
            </a:r>
          </a:p>
        </p:txBody>
      </p:sp>
      <p:sp>
        <p:nvSpPr>
          <p:cNvPr id="32798" name="Text Box 32"/>
          <p:cNvSpPr txBox="1">
            <a:spLocks noChangeArrowheads="1"/>
          </p:cNvSpPr>
          <p:nvPr/>
        </p:nvSpPr>
        <p:spPr bwMode="auto">
          <a:xfrm>
            <a:off x="6284185" y="2819401"/>
            <a:ext cx="110318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 i="1">
                <a:latin typeface="Calibri" pitchFamily="34" charset="0"/>
              </a:rPr>
              <a:t>TMax  </a:t>
            </a:r>
            <a:r>
              <a:rPr lang="en-US" altLang="en-US" b="0">
                <a:latin typeface="Calibri" pitchFamily="34" charset="0"/>
              </a:rPr>
              <a:t>+ 1</a:t>
            </a:r>
            <a:endParaRPr lang="en-US" altLang="en-US" b="0" i="1">
              <a:latin typeface="Calibri" pitchFamily="34" charset="0"/>
            </a:endParaRPr>
          </a:p>
        </p:txBody>
      </p:sp>
      <p:sp>
        <p:nvSpPr>
          <p:cNvPr id="32799" name="Rectangle 33"/>
          <p:cNvSpPr>
            <a:spLocks noChangeArrowheads="1"/>
          </p:cNvSpPr>
          <p:nvPr/>
        </p:nvSpPr>
        <p:spPr bwMode="auto">
          <a:xfrm>
            <a:off x="609600" y="4549778"/>
            <a:ext cx="21336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2000" b="0">
                <a:latin typeface="Calibri" pitchFamily="34" charset="0"/>
              </a:rPr>
              <a:t>2’s Complement Range</a:t>
            </a:r>
          </a:p>
        </p:txBody>
      </p:sp>
      <p:sp>
        <p:nvSpPr>
          <p:cNvPr id="32800" name="Freeform 34"/>
          <p:cNvSpPr>
            <a:spLocks/>
          </p:cNvSpPr>
          <p:nvPr/>
        </p:nvSpPr>
        <p:spPr bwMode="auto">
          <a:xfrm>
            <a:off x="2895600" y="3200400"/>
            <a:ext cx="152400" cy="3352800"/>
          </a:xfrm>
          <a:custGeom>
            <a:avLst/>
            <a:gdLst>
              <a:gd name="T0" fmla="*/ 101600 w 144"/>
              <a:gd name="T1" fmla="*/ 3352800 h 2160"/>
              <a:gd name="T2" fmla="*/ 0 w 144"/>
              <a:gd name="T3" fmla="*/ 3352800 h 2160"/>
              <a:gd name="T4" fmla="*/ 0 w 144"/>
              <a:gd name="T5" fmla="*/ 0 h 2160"/>
              <a:gd name="T6" fmla="*/ 152400 w 144"/>
              <a:gd name="T7" fmla="*/ 0 h 2160"/>
              <a:gd name="T8" fmla="*/ 0 60000 65536"/>
              <a:gd name="T9" fmla="*/ 0 60000 65536"/>
              <a:gd name="T10" fmla="*/ 0 60000 65536"/>
              <a:gd name="T11" fmla="*/ 0 60000 65536"/>
              <a:gd name="T12" fmla="*/ 0 w 144"/>
              <a:gd name="T13" fmla="*/ 0 h 2160"/>
              <a:gd name="T14" fmla="*/ 144 w 144"/>
              <a:gd name="T15" fmla="*/ 2160 h 216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4" h="2160">
                <a:moveTo>
                  <a:pt x="96" y="2160"/>
                </a:moveTo>
                <a:lnTo>
                  <a:pt x="0" y="2160"/>
                </a:lnTo>
                <a:lnTo>
                  <a:pt x="0" y="0"/>
                </a:lnTo>
                <a:lnTo>
                  <a:pt x="144" y="0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01" name="Freeform 35"/>
          <p:cNvSpPr>
            <a:spLocks/>
          </p:cNvSpPr>
          <p:nvPr/>
        </p:nvSpPr>
        <p:spPr bwMode="auto">
          <a:xfrm flipH="1">
            <a:off x="7488238" y="1600200"/>
            <a:ext cx="152400" cy="3352800"/>
          </a:xfrm>
          <a:custGeom>
            <a:avLst/>
            <a:gdLst>
              <a:gd name="T0" fmla="*/ 101600 w 144"/>
              <a:gd name="T1" fmla="*/ 3352800 h 2160"/>
              <a:gd name="T2" fmla="*/ 0 w 144"/>
              <a:gd name="T3" fmla="*/ 3352800 h 2160"/>
              <a:gd name="T4" fmla="*/ 0 w 144"/>
              <a:gd name="T5" fmla="*/ 0 h 2160"/>
              <a:gd name="T6" fmla="*/ 152400 w 144"/>
              <a:gd name="T7" fmla="*/ 0 h 2160"/>
              <a:gd name="T8" fmla="*/ 0 60000 65536"/>
              <a:gd name="T9" fmla="*/ 0 60000 65536"/>
              <a:gd name="T10" fmla="*/ 0 60000 65536"/>
              <a:gd name="T11" fmla="*/ 0 60000 65536"/>
              <a:gd name="T12" fmla="*/ 0 w 144"/>
              <a:gd name="T13" fmla="*/ 0 h 2160"/>
              <a:gd name="T14" fmla="*/ 144 w 144"/>
              <a:gd name="T15" fmla="*/ 2160 h 216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4" h="2160">
                <a:moveTo>
                  <a:pt x="96" y="2160"/>
                </a:moveTo>
                <a:lnTo>
                  <a:pt x="0" y="2160"/>
                </a:lnTo>
                <a:lnTo>
                  <a:pt x="0" y="0"/>
                </a:lnTo>
                <a:lnTo>
                  <a:pt x="144" y="0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02" name="Rectangle 36"/>
          <p:cNvSpPr>
            <a:spLocks noChangeArrowheads="1"/>
          </p:cNvSpPr>
          <p:nvPr/>
        </p:nvSpPr>
        <p:spPr bwMode="auto">
          <a:xfrm>
            <a:off x="7677150" y="2895603"/>
            <a:ext cx="11620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2000" b="0">
                <a:latin typeface="Calibri" pitchFamily="34" charset="0"/>
              </a:rPr>
              <a:t>Unsigned</a:t>
            </a:r>
          </a:p>
          <a:p>
            <a:pPr>
              <a:lnSpc>
                <a:spcPct val="100000"/>
              </a:lnSpc>
            </a:pPr>
            <a:r>
              <a:rPr lang="en-US" altLang="en-US" sz="2000" b="0">
                <a:latin typeface="Calibri" pitchFamily="34" charset="0"/>
              </a:rPr>
              <a:t>Range</a:t>
            </a:r>
          </a:p>
        </p:txBody>
      </p:sp>
      <p:sp>
        <p:nvSpPr>
          <p:cNvPr id="32803" name="Rectangle 3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Conversion Visualized</a:t>
            </a:r>
          </a:p>
        </p:txBody>
      </p:sp>
      <p:sp>
        <p:nvSpPr>
          <p:cNvPr id="123942" name="Rectangle 38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2’s Comp. </a:t>
            </a:r>
            <a:r>
              <a:rPr lang="en-US">
                <a:sym typeface="Symbol" pitchFamily="18" charset="2"/>
              </a:rPr>
              <a:t></a:t>
            </a:r>
            <a:r>
              <a:rPr lang="en-US"/>
              <a:t> Unsigned</a:t>
            </a:r>
          </a:p>
          <a:p>
            <a:pPr lvl="1" eaLnBrk="1" hangingPunct="1">
              <a:defRPr/>
            </a:pPr>
            <a:r>
              <a:rPr lang="en-US"/>
              <a:t>Ordering Inversion</a:t>
            </a:r>
          </a:p>
          <a:p>
            <a:pPr lvl="1" eaLnBrk="1" hangingPunct="1">
              <a:defRPr/>
            </a:pPr>
            <a:r>
              <a:rPr lang="en-US"/>
              <a:t>Negative </a:t>
            </a:r>
            <a:r>
              <a:rPr lang="en-US">
                <a:sym typeface="Symbol" pitchFamily="18" charset="2"/>
              </a:rPr>
              <a:t></a:t>
            </a:r>
            <a:r>
              <a:rPr lang="en-US"/>
              <a:t> Big Positive</a:t>
            </a:r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Signed vs. Unsigned in C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dirty="0"/>
              <a:t>Integer Constants</a:t>
            </a:r>
          </a:p>
          <a:p>
            <a:pPr lvl="1" eaLnBrk="1" hangingPunct="1">
              <a:defRPr/>
            </a:pPr>
            <a:r>
              <a:rPr lang="en-US" dirty="0"/>
              <a:t>By default are considered to be signed integers</a:t>
            </a:r>
          </a:p>
          <a:p>
            <a:pPr lvl="2" eaLnBrk="1" hangingPunct="1">
              <a:defRPr/>
            </a:pPr>
            <a:r>
              <a:rPr lang="en-US" dirty="0"/>
              <a:t>Exception: unsigned, if too big to be signed but fit in unsigned</a:t>
            </a:r>
          </a:p>
          <a:p>
            <a:pPr lvl="1" eaLnBrk="1" hangingPunct="1">
              <a:defRPr/>
            </a:pPr>
            <a:r>
              <a:rPr lang="en-US" dirty="0"/>
              <a:t>Unsigned if have “U” as suffix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dirty="0">
                <a:latin typeface="Courier New" pitchFamily="49" charset="0"/>
              </a:rPr>
              <a:t>0U, 4294967259u</a:t>
            </a:r>
          </a:p>
          <a:p>
            <a:pPr eaLnBrk="1" hangingPunct="1">
              <a:defRPr/>
            </a:pPr>
            <a:r>
              <a:rPr lang="en-US" dirty="0"/>
              <a:t>Casting</a:t>
            </a:r>
          </a:p>
          <a:p>
            <a:pPr lvl="1" eaLnBrk="1" hangingPunct="1">
              <a:defRPr/>
            </a:pPr>
            <a:r>
              <a:rPr lang="en-US" dirty="0"/>
              <a:t>Explicit casting between signed &amp; unsigned same as U2T and T2U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tx</a:t>
            </a:r>
            <a:r>
              <a:rPr lang="en-US" dirty="0">
                <a:latin typeface="Courier New" pitchFamily="49" charset="0"/>
              </a:rPr>
              <a:t>, ty;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dirty="0">
                <a:latin typeface="Courier New" pitchFamily="49" charset="0"/>
              </a:rPr>
              <a:t>unsigned </a:t>
            </a:r>
            <a:r>
              <a:rPr lang="en-US" dirty="0" err="1">
                <a:latin typeface="Courier New" pitchFamily="49" charset="0"/>
              </a:rPr>
              <a:t>ux</a:t>
            </a:r>
            <a:r>
              <a:rPr lang="en-US" dirty="0">
                <a:latin typeface="Courier New" pitchFamily="49" charset="0"/>
              </a:rPr>
              <a:t>, </a:t>
            </a:r>
            <a:r>
              <a:rPr lang="en-US" dirty="0" err="1">
                <a:latin typeface="Courier New" pitchFamily="49" charset="0"/>
              </a:rPr>
              <a:t>uy</a:t>
            </a:r>
            <a:r>
              <a:rPr lang="en-US" dirty="0">
                <a:latin typeface="Courier New" pitchFamily="49" charset="0"/>
              </a:rPr>
              <a:t>;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dirty="0" err="1">
                <a:latin typeface="Courier New" pitchFamily="49" charset="0"/>
              </a:rPr>
              <a:t>tx</a:t>
            </a:r>
            <a:r>
              <a:rPr lang="en-US" dirty="0">
                <a:latin typeface="Courier New" pitchFamily="49" charset="0"/>
              </a:rPr>
              <a:t> = (</a:t>
            </a: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)</a:t>
            </a:r>
            <a:r>
              <a:rPr lang="en-US" dirty="0" err="1">
                <a:latin typeface="Courier New" pitchFamily="49" charset="0"/>
              </a:rPr>
              <a:t>ux</a:t>
            </a:r>
            <a:r>
              <a:rPr lang="en-US" dirty="0">
                <a:latin typeface="Courier New" pitchFamily="49" charset="0"/>
              </a:rPr>
              <a:t>;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dirty="0" err="1">
                <a:latin typeface="Courier New" pitchFamily="49" charset="0"/>
              </a:rPr>
              <a:t>uy</a:t>
            </a:r>
            <a:r>
              <a:rPr lang="en-US" dirty="0">
                <a:latin typeface="Courier New" pitchFamily="49" charset="0"/>
              </a:rPr>
              <a:t> = (unsigned)ty;</a:t>
            </a:r>
          </a:p>
          <a:p>
            <a:pPr lvl="1" eaLnBrk="1" hangingPunct="1">
              <a:defRPr/>
            </a:pPr>
            <a:r>
              <a:rPr lang="en-US" dirty="0"/>
              <a:t>Implicit casting also occurs via assignments and procedure calls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dirty="0" err="1">
                <a:latin typeface="Courier New" pitchFamily="49" charset="0"/>
              </a:rPr>
              <a:t>tx</a:t>
            </a:r>
            <a:r>
              <a:rPr lang="en-US" dirty="0">
                <a:latin typeface="Courier New" pitchFamily="49" charset="0"/>
              </a:rPr>
              <a:t> = </a:t>
            </a:r>
            <a:r>
              <a:rPr lang="en-US" dirty="0" err="1">
                <a:latin typeface="Courier New" pitchFamily="49" charset="0"/>
              </a:rPr>
              <a:t>ux</a:t>
            </a:r>
            <a:r>
              <a:rPr lang="en-US" dirty="0">
                <a:latin typeface="Courier New" pitchFamily="49" charset="0"/>
              </a:rPr>
              <a:t>;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dirty="0" err="1">
                <a:latin typeface="Courier New" pitchFamily="49" charset="0"/>
              </a:rPr>
              <a:t>uy</a:t>
            </a:r>
            <a:r>
              <a:rPr lang="en-US" dirty="0">
                <a:latin typeface="Courier New" pitchFamily="49" charset="0"/>
              </a:rPr>
              <a:t> = ty;</a:t>
            </a:r>
          </a:p>
          <a:p>
            <a:pPr eaLnBrk="1" hangingPunct="1">
              <a:defRPr/>
            </a:pPr>
            <a:endParaRPr lang="en-US" sz="1800" b="0" dirty="0">
              <a:latin typeface="Courier New" pitchFamily="49" charset="0"/>
            </a:endParaRPr>
          </a:p>
        </p:txBody>
      </p:sp>
      <p:sp>
        <p:nvSpPr>
          <p:cNvPr id="33796" name="TextBox 1"/>
          <p:cNvSpPr txBox="1">
            <a:spLocks noChangeArrowheads="1"/>
          </p:cNvSpPr>
          <p:nvPr/>
        </p:nvSpPr>
        <p:spPr bwMode="auto">
          <a:xfrm>
            <a:off x="5399091" y="2706688"/>
            <a:ext cx="2814637" cy="341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>
                <a:solidFill>
                  <a:srgbClr val="FF0000"/>
                </a:solidFill>
              </a:rPr>
              <a:t>lowercase is better here</a:t>
            </a:r>
          </a:p>
        </p:txBody>
      </p:sp>
      <p:sp>
        <p:nvSpPr>
          <p:cNvPr id="3" name="Left Arrow 2"/>
          <p:cNvSpPr/>
          <p:nvPr/>
        </p:nvSpPr>
        <p:spPr bwMode="auto">
          <a:xfrm>
            <a:off x="4953000" y="2551519"/>
            <a:ext cx="446088" cy="678638"/>
          </a:xfrm>
          <a:prstGeom prst="leftArrow">
            <a:avLst/>
          </a:prstGeom>
          <a:noFill/>
          <a:ln w="19050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 anchor="ctr">
            <a:spAutoFit/>
          </a:bodyPr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Casting Surprises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990600"/>
            <a:ext cx="11076516" cy="5224462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/>
              <a:t>Expression Evaluation</a:t>
            </a:r>
          </a:p>
          <a:p>
            <a:pPr marL="687388" lvl="1" indent="-187325" eaLnBrk="1" hangingPunct="1"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/>
              <a:t>If you mix unsigned and signed in single expression, signed values are implicitly cast to unsigned</a:t>
            </a:r>
          </a:p>
          <a:p>
            <a:pPr marL="687388" lvl="1" indent="-187325" eaLnBrk="1" hangingPunct="1"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/>
              <a:t>Including comparison operations </a:t>
            </a:r>
            <a:r>
              <a:rPr lang="en-US" dirty="0">
                <a:latin typeface="Courier New" pitchFamily="49" charset="0"/>
              </a:rPr>
              <a:t>&lt;</a:t>
            </a:r>
            <a:r>
              <a:rPr lang="en-US" dirty="0"/>
              <a:t>, </a:t>
            </a:r>
            <a:r>
              <a:rPr lang="en-US" dirty="0">
                <a:latin typeface="Courier New" pitchFamily="49" charset="0"/>
              </a:rPr>
              <a:t>&gt;</a:t>
            </a:r>
            <a:r>
              <a:rPr lang="en-US" dirty="0"/>
              <a:t>, </a:t>
            </a:r>
            <a:r>
              <a:rPr lang="en-US" dirty="0">
                <a:latin typeface="Courier New" pitchFamily="49" charset="0"/>
              </a:rPr>
              <a:t>==</a:t>
            </a:r>
            <a:r>
              <a:rPr lang="en-US" dirty="0"/>
              <a:t>, </a:t>
            </a:r>
            <a:r>
              <a:rPr lang="en-US" dirty="0">
                <a:latin typeface="Courier New" pitchFamily="49" charset="0"/>
              </a:rPr>
              <a:t>&lt;=</a:t>
            </a:r>
            <a:r>
              <a:rPr lang="en-US" dirty="0"/>
              <a:t>, </a:t>
            </a:r>
            <a:r>
              <a:rPr lang="en-US" dirty="0">
                <a:latin typeface="Courier New" pitchFamily="49" charset="0"/>
              </a:rPr>
              <a:t>&gt;=</a:t>
            </a:r>
          </a:p>
          <a:p>
            <a:pPr marL="687388" lvl="1" indent="-187325" eaLnBrk="1" hangingPunct="1"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/>
              <a:t>Examples for </a:t>
            </a:r>
            <a:r>
              <a:rPr lang="en-US" i="1" dirty="0"/>
              <a:t>W</a:t>
            </a:r>
            <a:r>
              <a:rPr lang="en-US" dirty="0"/>
              <a:t> = 32</a:t>
            </a:r>
          </a:p>
          <a:p>
            <a:pPr eaLnBrk="1" hangingPunct="1"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/>
              <a:t>Constant</a:t>
            </a:r>
            <a:r>
              <a:rPr lang="en-US" baseline="-25000" dirty="0"/>
              <a:t>1</a:t>
            </a:r>
            <a:r>
              <a:rPr lang="en-US" dirty="0"/>
              <a:t>	Constant</a:t>
            </a:r>
            <a:r>
              <a:rPr lang="en-US" baseline="-25000" dirty="0"/>
              <a:t>2</a:t>
            </a:r>
            <a:r>
              <a:rPr lang="en-US" dirty="0"/>
              <a:t>		Relation	Evaluation</a:t>
            </a:r>
          </a:p>
          <a:p>
            <a:pPr marL="687388" lvl="1" indent="-187325" eaLnBrk="1" hangingPunct="1"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>
                <a:latin typeface="Courier New" pitchFamily="49" charset="0"/>
              </a:rPr>
              <a:t>	0	0u	</a:t>
            </a:r>
          </a:p>
          <a:p>
            <a:pPr marL="687388" lvl="1" indent="-187325" eaLnBrk="1" hangingPunct="1"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>
                <a:latin typeface="Courier New" pitchFamily="49" charset="0"/>
              </a:rPr>
              <a:t>	-1	0	</a:t>
            </a:r>
          </a:p>
          <a:p>
            <a:pPr marL="687388" lvl="1" indent="-187325" eaLnBrk="1" hangingPunct="1"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>
                <a:latin typeface="Courier New" pitchFamily="49" charset="0"/>
              </a:rPr>
              <a:t>	-1	0u	</a:t>
            </a:r>
          </a:p>
          <a:p>
            <a:pPr marL="687388" lvl="1" indent="-187325" eaLnBrk="1" hangingPunct="1"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>
                <a:latin typeface="Courier New" pitchFamily="49" charset="0"/>
              </a:rPr>
              <a:t>	2147483647	-2147483648 	</a:t>
            </a:r>
            <a:endParaRPr lang="en-US" dirty="0"/>
          </a:p>
          <a:p>
            <a:pPr marL="687388" lvl="1" indent="-187325" eaLnBrk="1" hangingPunct="1"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>
                <a:latin typeface="Courier New" pitchFamily="49" charset="0"/>
              </a:rPr>
              <a:t>	2147483647u	-2147483648 	</a:t>
            </a:r>
          </a:p>
          <a:p>
            <a:pPr marL="687388" lvl="1" indent="-187325" eaLnBrk="1" hangingPunct="1"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>
                <a:latin typeface="Courier New" pitchFamily="49" charset="0"/>
              </a:rPr>
              <a:t>	-1	-2 	</a:t>
            </a:r>
          </a:p>
          <a:p>
            <a:pPr marL="687388" lvl="1" indent="-187325" eaLnBrk="1" hangingPunct="1"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>
                <a:latin typeface="Courier New" pitchFamily="49" charset="0"/>
              </a:rPr>
              <a:t>	(unsigned)-1	-2 	</a:t>
            </a:r>
          </a:p>
          <a:p>
            <a:pPr marL="687388" lvl="1" indent="-187325" eaLnBrk="1" hangingPunct="1"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>
                <a:latin typeface="Courier New" pitchFamily="49" charset="0"/>
              </a:rPr>
              <a:t>	2147483647 	2147483648u 	</a:t>
            </a:r>
          </a:p>
          <a:p>
            <a:pPr marL="687388" lvl="1" indent="-187325" eaLnBrk="1" hangingPunct="1"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>
                <a:latin typeface="Courier New" pitchFamily="49" charset="0"/>
              </a:rPr>
              <a:t>	2147483647 	(int)2147483648u	</a:t>
            </a:r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ChangeArrowheads="1"/>
          </p:cNvSpPr>
          <p:nvPr/>
        </p:nvSpPr>
        <p:spPr bwMode="auto">
          <a:xfrm>
            <a:off x="1814516" y="3395004"/>
            <a:ext cx="8853487" cy="358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>
            <a:lvl1pPr marL="342900" indent="-342900" defTabSz="895350">
              <a:tabLst>
                <a:tab pos="457200" algn="l"/>
                <a:tab pos="2857500" algn="l"/>
                <a:tab pos="5549900" algn="l"/>
                <a:tab pos="69723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687388" indent="-187325" defTabSz="895350">
              <a:tabLst>
                <a:tab pos="457200" algn="l"/>
                <a:tab pos="2857500" algn="l"/>
                <a:tab pos="5549900" algn="l"/>
                <a:tab pos="69723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 defTabSz="895350">
              <a:tabLst>
                <a:tab pos="457200" algn="l"/>
                <a:tab pos="2857500" algn="l"/>
                <a:tab pos="5549900" algn="l"/>
                <a:tab pos="69723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 defTabSz="895350">
              <a:tabLst>
                <a:tab pos="457200" algn="l"/>
                <a:tab pos="2857500" algn="l"/>
                <a:tab pos="5549900" algn="l"/>
                <a:tab pos="69723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 defTabSz="895350">
              <a:tabLst>
                <a:tab pos="457200" algn="l"/>
                <a:tab pos="2857500" algn="l"/>
                <a:tab pos="5549900" algn="l"/>
                <a:tab pos="69723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defTabSz="89535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2857500" algn="l"/>
                <a:tab pos="5549900" algn="l"/>
                <a:tab pos="69723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defTabSz="89535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2857500" algn="l"/>
                <a:tab pos="5549900" algn="l"/>
                <a:tab pos="69723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defTabSz="89535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2857500" algn="l"/>
                <a:tab pos="5549900" algn="l"/>
                <a:tab pos="69723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defTabSz="89535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2857500" algn="l"/>
                <a:tab pos="5549900" algn="l"/>
                <a:tab pos="69723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lvl="1" algn="l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n-US" altLang="en-US" sz="2000">
                <a:solidFill>
                  <a:schemeClr val="bg1"/>
                </a:solidFill>
                <a:latin typeface="Courier New" pitchFamily="49" charset="0"/>
              </a:rPr>
              <a:t>	0	0U	</a:t>
            </a:r>
            <a:r>
              <a:rPr lang="en-US" altLang="en-US" sz="2000">
                <a:latin typeface="Courier New" pitchFamily="49" charset="0"/>
              </a:rPr>
              <a:t>==	</a:t>
            </a:r>
            <a:r>
              <a:rPr lang="en-US" altLang="en-US" sz="2000"/>
              <a:t>unsigned</a:t>
            </a:r>
            <a:endParaRPr lang="en-US" altLang="en-US" sz="2000">
              <a:latin typeface="Courier New" pitchFamily="49" charset="0"/>
            </a:endParaRPr>
          </a:p>
          <a:p>
            <a:pPr lvl="1" algn="l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n-US" altLang="en-US" sz="2000">
                <a:solidFill>
                  <a:schemeClr val="bg1"/>
                </a:solidFill>
                <a:latin typeface="Courier New" pitchFamily="49" charset="0"/>
              </a:rPr>
              <a:t>	-1	0	</a:t>
            </a:r>
            <a:r>
              <a:rPr lang="en-US" altLang="en-US" sz="2000">
                <a:latin typeface="Courier New" pitchFamily="49" charset="0"/>
              </a:rPr>
              <a:t>&lt;	</a:t>
            </a:r>
            <a:r>
              <a:rPr lang="en-US" altLang="en-US" sz="2000"/>
              <a:t>signed</a:t>
            </a:r>
            <a:endParaRPr lang="en-US" altLang="en-US" sz="2000">
              <a:latin typeface="Courier New" pitchFamily="49" charset="0"/>
            </a:endParaRPr>
          </a:p>
          <a:p>
            <a:pPr lvl="1" algn="l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n-US" altLang="en-US" sz="2000">
                <a:solidFill>
                  <a:schemeClr val="bg1"/>
                </a:solidFill>
                <a:latin typeface="Courier New" pitchFamily="49" charset="0"/>
              </a:rPr>
              <a:t>	-1	0U	</a:t>
            </a:r>
            <a:r>
              <a:rPr lang="en-US" altLang="en-US" sz="2000">
                <a:latin typeface="Courier New" pitchFamily="49" charset="0"/>
              </a:rPr>
              <a:t>&gt;	</a:t>
            </a:r>
            <a:r>
              <a:rPr lang="en-US" altLang="en-US" sz="2000"/>
              <a:t>unsigned</a:t>
            </a:r>
            <a:endParaRPr lang="en-US" altLang="en-US" sz="2000">
              <a:latin typeface="Courier New" pitchFamily="49" charset="0"/>
            </a:endParaRPr>
          </a:p>
          <a:p>
            <a:pPr lvl="1" algn="l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n-US" altLang="en-US" sz="2000">
                <a:solidFill>
                  <a:schemeClr val="bg1"/>
                </a:solidFill>
                <a:latin typeface="Courier New" pitchFamily="49" charset="0"/>
              </a:rPr>
              <a:t>	2147483647	-2147483648</a:t>
            </a:r>
            <a:r>
              <a:rPr lang="en-US" altLang="en-US" sz="2000">
                <a:latin typeface="Courier New" pitchFamily="49" charset="0"/>
              </a:rPr>
              <a:t> 	&gt;	</a:t>
            </a:r>
            <a:r>
              <a:rPr lang="en-US" altLang="en-US" sz="2000"/>
              <a:t>signed</a:t>
            </a:r>
          </a:p>
          <a:p>
            <a:pPr lvl="1" algn="l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n-US" altLang="en-US" sz="2000">
                <a:solidFill>
                  <a:schemeClr val="bg1"/>
                </a:solidFill>
                <a:latin typeface="Courier New" pitchFamily="49" charset="0"/>
              </a:rPr>
              <a:t>	2147483647U	-2147483648</a:t>
            </a:r>
            <a:r>
              <a:rPr lang="en-US" altLang="en-US" sz="2000">
                <a:latin typeface="Courier New" pitchFamily="49" charset="0"/>
              </a:rPr>
              <a:t> 	&lt;	</a:t>
            </a:r>
            <a:r>
              <a:rPr lang="en-US" altLang="en-US" sz="2000"/>
              <a:t>unsigned</a:t>
            </a:r>
            <a:endParaRPr lang="en-US" altLang="en-US" sz="2000">
              <a:latin typeface="Courier New" pitchFamily="49" charset="0"/>
            </a:endParaRPr>
          </a:p>
          <a:p>
            <a:pPr lvl="1" algn="l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n-US" altLang="en-US" sz="2000">
                <a:solidFill>
                  <a:schemeClr val="bg1"/>
                </a:solidFill>
                <a:latin typeface="Courier New" pitchFamily="49" charset="0"/>
              </a:rPr>
              <a:t>	-1	-2</a:t>
            </a:r>
            <a:r>
              <a:rPr lang="en-US" altLang="en-US" sz="2000">
                <a:latin typeface="Courier New" pitchFamily="49" charset="0"/>
              </a:rPr>
              <a:t> 	&gt;	</a:t>
            </a:r>
            <a:r>
              <a:rPr lang="en-US" altLang="en-US" sz="2000"/>
              <a:t>signed</a:t>
            </a:r>
            <a:endParaRPr lang="en-US" altLang="en-US" sz="2000">
              <a:latin typeface="Courier New" pitchFamily="49" charset="0"/>
            </a:endParaRPr>
          </a:p>
          <a:p>
            <a:pPr lvl="1" algn="l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n-US" altLang="en-US" sz="2000">
                <a:solidFill>
                  <a:schemeClr val="bg1"/>
                </a:solidFill>
                <a:latin typeface="Courier New" pitchFamily="49" charset="0"/>
              </a:rPr>
              <a:t>	(unsigned) -1	-2</a:t>
            </a:r>
            <a:r>
              <a:rPr lang="en-US" altLang="en-US" sz="2000">
                <a:latin typeface="Courier New" pitchFamily="49" charset="0"/>
              </a:rPr>
              <a:t> 	&gt;	</a:t>
            </a:r>
            <a:r>
              <a:rPr lang="en-US" altLang="en-US" sz="2000"/>
              <a:t>unsigned</a:t>
            </a:r>
            <a:endParaRPr lang="en-US" altLang="en-US" sz="2000">
              <a:latin typeface="Courier New" pitchFamily="49" charset="0"/>
            </a:endParaRPr>
          </a:p>
          <a:p>
            <a:pPr lvl="1" algn="l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n-US" altLang="en-US" sz="2000">
                <a:solidFill>
                  <a:schemeClr val="bg1"/>
                </a:solidFill>
                <a:latin typeface="Courier New" pitchFamily="49" charset="0"/>
              </a:rPr>
              <a:t>	 2147483647 	2147483648U</a:t>
            </a:r>
            <a:r>
              <a:rPr lang="en-US" altLang="en-US" sz="2000">
                <a:latin typeface="Courier New" pitchFamily="49" charset="0"/>
              </a:rPr>
              <a:t> 	&lt;	</a:t>
            </a:r>
            <a:r>
              <a:rPr lang="en-US" altLang="en-US" sz="2000"/>
              <a:t>unsigned</a:t>
            </a:r>
            <a:endParaRPr lang="en-US" altLang="en-US" sz="2000">
              <a:latin typeface="Courier New" pitchFamily="49" charset="0"/>
            </a:endParaRPr>
          </a:p>
          <a:p>
            <a:pPr lvl="1" algn="l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n-US" altLang="en-US" sz="2000">
                <a:solidFill>
                  <a:schemeClr val="bg1"/>
                </a:solidFill>
                <a:latin typeface="Courier New" pitchFamily="49" charset="0"/>
              </a:rPr>
              <a:t>	 2147483647 	(int) 2147483648U</a:t>
            </a:r>
            <a:r>
              <a:rPr lang="en-US" altLang="en-US" sz="2000">
                <a:latin typeface="Courier New" pitchFamily="49" charset="0"/>
              </a:rPr>
              <a:t>	&gt;	</a:t>
            </a:r>
            <a:r>
              <a:rPr lang="en-US" altLang="en-US" sz="2000"/>
              <a:t>signed</a:t>
            </a:r>
            <a:endParaRPr lang="en-US" altLang="en-US" sz="2000">
              <a:latin typeface="Courier New" pitchFamily="49" charset="0"/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Casting Surprises</a:t>
            </a:r>
          </a:p>
        </p:txBody>
      </p:sp>
      <p:sp>
        <p:nvSpPr>
          <p:cNvPr id="115716" name="Rectangle 4"/>
          <p:cNvSpPr>
            <a:spLocks noGrp="1" noChangeArrowheads="1"/>
          </p:cNvSpPr>
          <p:nvPr>
            <p:ph idx="1"/>
          </p:nvPr>
        </p:nvSpPr>
        <p:spPr>
          <a:xfrm>
            <a:off x="387351" y="990600"/>
            <a:ext cx="11076516" cy="5224462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/>
              <a:t>Expression Evaluation</a:t>
            </a:r>
          </a:p>
          <a:p>
            <a:pPr marL="687388" lvl="1" indent="-187325" eaLnBrk="1" hangingPunct="1"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/>
              <a:t>If you mix unsigned and signed in single expression, signed values are implicitly cast to unsigned</a:t>
            </a:r>
          </a:p>
          <a:p>
            <a:pPr marL="687388" lvl="1" indent="-187325" eaLnBrk="1" hangingPunct="1"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/>
              <a:t>Including comparison operations </a:t>
            </a:r>
            <a:r>
              <a:rPr lang="en-US" dirty="0">
                <a:latin typeface="Courier New" pitchFamily="49" charset="0"/>
              </a:rPr>
              <a:t>&lt;</a:t>
            </a:r>
            <a:r>
              <a:rPr lang="en-US" dirty="0"/>
              <a:t>, </a:t>
            </a:r>
            <a:r>
              <a:rPr lang="en-US" dirty="0">
                <a:latin typeface="Courier New" pitchFamily="49" charset="0"/>
              </a:rPr>
              <a:t>&gt;</a:t>
            </a:r>
            <a:r>
              <a:rPr lang="en-US" dirty="0"/>
              <a:t>, </a:t>
            </a:r>
            <a:r>
              <a:rPr lang="en-US" dirty="0">
                <a:latin typeface="Courier New" pitchFamily="49" charset="0"/>
              </a:rPr>
              <a:t>==</a:t>
            </a:r>
            <a:r>
              <a:rPr lang="en-US" dirty="0"/>
              <a:t>, </a:t>
            </a:r>
            <a:r>
              <a:rPr lang="en-US" dirty="0">
                <a:latin typeface="Courier New" pitchFamily="49" charset="0"/>
              </a:rPr>
              <a:t>&lt;=</a:t>
            </a:r>
            <a:r>
              <a:rPr lang="en-US" dirty="0"/>
              <a:t>, </a:t>
            </a:r>
            <a:r>
              <a:rPr lang="en-US" dirty="0">
                <a:latin typeface="Courier New" pitchFamily="49" charset="0"/>
              </a:rPr>
              <a:t>&gt;=</a:t>
            </a:r>
          </a:p>
          <a:p>
            <a:pPr marL="687388" lvl="1" indent="-187325" eaLnBrk="1" hangingPunct="1"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/>
              <a:t>Examples for </a:t>
            </a:r>
            <a:r>
              <a:rPr lang="en-US" i="1" dirty="0"/>
              <a:t>W</a:t>
            </a:r>
            <a:r>
              <a:rPr lang="en-US" dirty="0"/>
              <a:t> = 32</a:t>
            </a:r>
          </a:p>
          <a:p>
            <a:pPr eaLnBrk="1" hangingPunct="1"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/>
              <a:t>Constant</a:t>
            </a:r>
            <a:r>
              <a:rPr lang="en-US" baseline="-25000" dirty="0"/>
              <a:t>1</a:t>
            </a:r>
            <a:r>
              <a:rPr lang="en-US" dirty="0"/>
              <a:t>	Constant</a:t>
            </a:r>
            <a:r>
              <a:rPr lang="en-US" baseline="-25000" dirty="0"/>
              <a:t>2</a:t>
            </a:r>
            <a:r>
              <a:rPr lang="en-US" dirty="0"/>
              <a:t>		Relation	Evaluation</a:t>
            </a:r>
          </a:p>
          <a:p>
            <a:pPr marL="687388" lvl="1" indent="-187325" eaLnBrk="1" hangingPunct="1"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>
                <a:latin typeface="Courier New" pitchFamily="49" charset="0"/>
              </a:rPr>
              <a:t>	0	0u	</a:t>
            </a:r>
          </a:p>
          <a:p>
            <a:pPr marL="687388" lvl="1" indent="-187325" eaLnBrk="1" hangingPunct="1"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>
                <a:latin typeface="Courier New" pitchFamily="49" charset="0"/>
              </a:rPr>
              <a:t>	-1	0	</a:t>
            </a:r>
          </a:p>
          <a:p>
            <a:pPr marL="687388" lvl="1" indent="-187325" eaLnBrk="1" hangingPunct="1"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>
                <a:latin typeface="Courier New" pitchFamily="49" charset="0"/>
              </a:rPr>
              <a:t>	-1	0u	</a:t>
            </a:r>
          </a:p>
          <a:p>
            <a:pPr marL="687388" lvl="1" indent="-187325" eaLnBrk="1" hangingPunct="1"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>
                <a:latin typeface="Courier New" pitchFamily="49" charset="0"/>
              </a:rPr>
              <a:t>	2147483647	-2147483648 	</a:t>
            </a:r>
            <a:endParaRPr lang="en-US" dirty="0"/>
          </a:p>
          <a:p>
            <a:pPr marL="687388" lvl="1" indent="-187325" eaLnBrk="1" hangingPunct="1"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>
                <a:latin typeface="Courier New" pitchFamily="49" charset="0"/>
              </a:rPr>
              <a:t>	2147483647u	-2147483648 	</a:t>
            </a:r>
          </a:p>
          <a:p>
            <a:pPr marL="687388" lvl="1" indent="-187325" eaLnBrk="1" hangingPunct="1"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>
                <a:latin typeface="Courier New" pitchFamily="49" charset="0"/>
              </a:rPr>
              <a:t>	-1	-2 	</a:t>
            </a:r>
          </a:p>
          <a:p>
            <a:pPr marL="687388" lvl="1" indent="-187325" eaLnBrk="1" hangingPunct="1"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>
                <a:latin typeface="Courier New" pitchFamily="49" charset="0"/>
              </a:rPr>
              <a:t>	(unsigned)-1	-2 	</a:t>
            </a:r>
          </a:p>
          <a:p>
            <a:pPr marL="687388" lvl="1" indent="-187325" eaLnBrk="1" hangingPunct="1"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>
                <a:latin typeface="Courier New" pitchFamily="49" charset="0"/>
              </a:rPr>
              <a:t>	2147483647 	2147483648u 	</a:t>
            </a:r>
          </a:p>
          <a:p>
            <a:pPr marL="687388" lvl="1" indent="-187325" eaLnBrk="1" hangingPunct="1"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>
                <a:latin typeface="Courier New" pitchFamily="49" charset="0"/>
              </a:rPr>
              <a:t>	2147483647 	(</a:t>
            </a: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)2147483648u	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4" grpId="0" build="p" bldLvl="2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Summary: Casting Signed ↔ Unsigned: Basic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Bit pattern is maintained—but reinterpreted</a:t>
            </a:r>
          </a:p>
          <a:p>
            <a:pPr>
              <a:defRPr/>
            </a:pPr>
            <a:r>
              <a:rPr lang="en-US" dirty="0"/>
              <a:t>Can have unexpected effects: adding or subtracting 2</a:t>
            </a:r>
            <a:r>
              <a:rPr lang="en-US" baseline="30000" dirty="0"/>
              <a:t>w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In expression containing signed and unsigned int:</a:t>
            </a:r>
          </a:p>
          <a:p>
            <a:pPr lvl="1">
              <a:defRPr/>
            </a:pPr>
            <a:r>
              <a:rPr lang="en-US" dirty="0" err="1">
                <a:latin typeface="Courier New"/>
                <a:cs typeface="Courier New"/>
              </a:rPr>
              <a:t>int</a:t>
            </a:r>
            <a:r>
              <a:rPr lang="en-US" dirty="0"/>
              <a:t> is cast to </a:t>
            </a:r>
            <a:r>
              <a:rPr lang="en-US" dirty="0">
                <a:latin typeface="Courier New"/>
                <a:cs typeface="Courier New"/>
              </a:rPr>
              <a:t>unsigned</a:t>
            </a:r>
            <a:r>
              <a:rPr lang="en-US" dirty="0"/>
              <a:t>!!</a:t>
            </a:r>
          </a:p>
        </p:txBody>
      </p:sp>
    </p:spTree>
  </p:cSld>
  <p:clrMapOvr>
    <a:masterClrMapping/>
  </p:clrMapOvr>
  <p:transition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Sign Extension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/>
              <a:t>Task:</a:t>
            </a:r>
          </a:p>
          <a:p>
            <a:pPr lvl="1" eaLnBrk="1" hangingPunct="1">
              <a:defRPr/>
            </a:pPr>
            <a:r>
              <a:rPr lang="en-US"/>
              <a:t>Given </a:t>
            </a:r>
            <a:r>
              <a:rPr lang="en-US" i="1"/>
              <a:t>w</a:t>
            </a:r>
            <a:r>
              <a:rPr lang="en-US"/>
              <a:t>-bit signed integer </a:t>
            </a:r>
            <a:r>
              <a:rPr lang="en-US" i="1"/>
              <a:t>x</a:t>
            </a:r>
            <a:endParaRPr lang="en-US"/>
          </a:p>
          <a:p>
            <a:pPr lvl="1" eaLnBrk="1" hangingPunct="1">
              <a:defRPr/>
            </a:pPr>
            <a:r>
              <a:rPr lang="en-US"/>
              <a:t>Convert it to </a:t>
            </a:r>
            <a:r>
              <a:rPr lang="en-US" i="1"/>
              <a:t>w</a:t>
            </a:r>
            <a:r>
              <a:rPr lang="en-US"/>
              <a:t>+</a:t>
            </a:r>
            <a:r>
              <a:rPr lang="en-US" i="1"/>
              <a:t>k</a:t>
            </a:r>
            <a:r>
              <a:rPr lang="en-US"/>
              <a:t>-bit integer with same value</a:t>
            </a:r>
          </a:p>
          <a:p>
            <a:pPr eaLnBrk="1" hangingPunct="1">
              <a:defRPr/>
            </a:pPr>
            <a:r>
              <a:rPr lang="en-US"/>
              <a:t>Rule:</a:t>
            </a:r>
          </a:p>
          <a:p>
            <a:pPr lvl="1" eaLnBrk="1" hangingPunct="1">
              <a:defRPr/>
            </a:pPr>
            <a:r>
              <a:rPr lang="en-US"/>
              <a:t>Make </a:t>
            </a:r>
            <a:r>
              <a:rPr lang="en-US" i="1"/>
              <a:t>k</a:t>
            </a:r>
            <a:r>
              <a:rPr lang="en-US"/>
              <a:t> copies of sign bit:</a:t>
            </a:r>
          </a:p>
          <a:p>
            <a:pPr lvl="1" eaLnBrk="1" hangingPunct="1">
              <a:defRPr/>
            </a:pPr>
            <a:r>
              <a:rPr lang="en-US" b="0" i="1"/>
              <a:t>X</a:t>
            </a:r>
            <a:r>
              <a:rPr lang="en-US"/>
              <a:t> </a:t>
            </a:r>
            <a:r>
              <a:rPr lang="en-US">
                <a:latin typeface="Symbol" pitchFamily="18" charset="2"/>
              </a:rPr>
              <a:t></a:t>
            </a:r>
            <a:r>
              <a:rPr lang="en-US"/>
              <a:t> =  </a:t>
            </a:r>
            <a:r>
              <a:rPr lang="en-US" b="0" i="1"/>
              <a:t>x</a:t>
            </a:r>
            <a:r>
              <a:rPr lang="en-US" b="0" i="1" baseline="-25000"/>
              <a:t>w</a:t>
            </a:r>
            <a:r>
              <a:rPr lang="en-US" b="0" baseline="-25000"/>
              <a:t>–1 </a:t>
            </a:r>
            <a:r>
              <a:rPr lang="en-US"/>
              <a:t>,…, </a:t>
            </a:r>
            <a:r>
              <a:rPr lang="en-US" b="0" i="1"/>
              <a:t>x</a:t>
            </a:r>
            <a:r>
              <a:rPr lang="en-US" b="0" i="1" baseline="-25000"/>
              <a:t>w</a:t>
            </a:r>
            <a:r>
              <a:rPr lang="en-US" b="0" baseline="-25000"/>
              <a:t>–1 </a:t>
            </a:r>
            <a:r>
              <a:rPr lang="en-US"/>
              <a:t>, </a:t>
            </a:r>
            <a:r>
              <a:rPr lang="en-US" b="0" i="1"/>
              <a:t>x</a:t>
            </a:r>
            <a:r>
              <a:rPr lang="en-US" b="0" i="1" baseline="-25000"/>
              <a:t>w</a:t>
            </a:r>
            <a:r>
              <a:rPr lang="en-US" b="0" baseline="-25000"/>
              <a:t>–1 </a:t>
            </a:r>
            <a:r>
              <a:rPr lang="en-US"/>
              <a:t>, </a:t>
            </a:r>
            <a:r>
              <a:rPr lang="en-US" b="0" i="1"/>
              <a:t>x</a:t>
            </a:r>
            <a:r>
              <a:rPr lang="en-US" b="0" i="1" baseline="-25000"/>
              <a:t>w</a:t>
            </a:r>
            <a:r>
              <a:rPr lang="en-US" b="0" baseline="-25000"/>
              <a:t>–2 </a:t>
            </a:r>
            <a:r>
              <a:rPr lang="en-US"/>
              <a:t>,…, </a:t>
            </a:r>
            <a:r>
              <a:rPr lang="en-US" b="0" i="1"/>
              <a:t>x</a:t>
            </a:r>
            <a:r>
              <a:rPr lang="en-US" b="0" baseline="-25000"/>
              <a:t>0</a:t>
            </a:r>
          </a:p>
          <a:p>
            <a:pPr eaLnBrk="1" hangingPunct="1">
              <a:defRPr/>
            </a:pPr>
            <a:endParaRPr lang="en-US"/>
          </a:p>
        </p:txBody>
      </p:sp>
      <p:sp>
        <p:nvSpPr>
          <p:cNvPr id="37892" name="Freeform 4"/>
          <p:cNvSpPr>
            <a:spLocks/>
          </p:cNvSpPr>
          <p:nvPr/>
        </p:nvSpPr>
        <p:spPr bwMode="auto">
          <a:xfrm>
            <a:off x="3276600" y="3733800"/>
            <a:ext cx="1296988" cy="77788"/>
          </a:xfrm>
          <a:custGeom>
            <a:avLst/>
            <a:gdLst>
              <a:gd name="T0" fmla="*/ 0 w 817"/>
              <a:gd name="T1" fmla="*/ 0 h 49"/>
              <a:gd name="T2" fmla="*/ 0 w 817"/>
              <a:gd name="T3" fmla="*/ 2147483647 h 49"/>
              <a:gd name="T4" fmla="*/ 2147483647 w 817"/>
              <a:gd name="T5" fmla="*/ 2147483647 h 49"/>
              <a:gd name="T6" fmla="*/ 2147483647 w 817"/>
              <a:gd name="T7" fmla="*/ 0 h 4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17" h="49">
                <a:moveTo>
                  <a:pt x="0" y="0"/>
                </a:moveTo>
                <a:lnTo>
                  <a:pt x="0" y="48"/>
                </a:lnTo>
                <a:lnTo>
                  <a:pt x="816" y="48"/>
                </a:lnTo>
                <a:lnTo>
                  <a:pt x="816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2971803" y="3962403"/>
            <a:ext cx="1751013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 i="1"/>
              <a:t>k</a:t>
            </a:r>
            <a:r>
              <a:rPr lang="en-US" altLang="en-US" sz="1600"/>
              <a:t> copies of MSB</a:t>
            </a:r>
          </a:p>
        </p:txBody>
      </p:sp>
      <p:grpSp>
        <p:nvGrpSpPr>
          <p:cNvPr id="37894" name="Group 81"/>
          <p:cNvGrpSpPr>
            <a:grpSpLocks/>
          </p:cNvGrpSpPr>
          <p:nvPr/>
        </p:nvGrpSpPr>
        <p:grpSpPr bwMode="auto">
          <a:xfrm>
            <a:off x="3429000" y="3887788"/>
            <a:ext cx="5181600" cy="2817812"/>
            <a:chOff x="1392" y="2104"/>
            <a:chExt cx="3264" cy="1775"/>
          </a:xfrm>
        </p:grpSpPr>
        <p:grpSp>
          <p:nvGrpSpPr>
            <p:cNvPr id="37895" name="Group 74"/>
            <p:cNvGrpSpPr>
              <a:grpSpLocks/>
            </p:cNvGrpSpPr>
            <p:nvPr/>
          </p:nvGrpSpPr>
          <p:grpSpPr bwMode="auto">
            <a:xfrm>
              <a:off x="1392" y="2352"/>
              <a:ext cx="3264" cy="1248"/>
              <a:chOff x="1392" y="2352"/>
              <a:chExt cx="3264" cy="1248"/>
            </a:xfrm>
          </p:grpSpPr>
          <p:grpSp>
            <p:nvGrpSpPr>
              <p:cNvPr id="37902" name="Group 73"/>
              <p:cNvGrpSpPr>
                <a:grpSpLocks/>
              </p:cNvGrpSpPr>
              <p:nvPr/>
            </p:nvGrpSpPr>
            <p:grpSpPr bwMode="auto">
              <a:xfrm>
                <a:off x="2928" y="2400"/>
                <a:ext cx="1728" cy="144"/>
                <a:chOff x="2928" y="2400"/>
                <a:chExt cx="1728" cy="144"/>
              </a:xfrm>
            </p:grpSpPr>
            <p:sp>
              <p:nvSpPr>
                <p:cNvPr id="37930" name="Rectangle 37"/>
                <p:cNvSpPr>
                  <a:spLocks noChangeArrowheads="1"/>
                </p:cNvSpPr>
                <p:nvPr/>
              </p:nvSpPr>
              <p:spPr bwMode="auto">
                <a:xfrm>
                  <a:off x="2928" y="2400"/>
                  <a:ext cx="144" cy="144"/>
                </a:xfrm>
                <a:prstGeom prst="rect">
                  <a:avLst/>
                </a:prstGeom>
                <a:solidFill>
                  <a:schemeClr val="bg2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endParaRPr lang="en-US" altLang="en-US" b="0">
                    <a:latin typeface="Courier New" pitchFamily="49" charset="0"/>
                  </a:endParaRPr>
                </a:p>
              </p:txBody>
            </p:sp>
            <p:sp>
              <p:nvSpPr>
                <p:cNvPr id="37931" name="Rectangle 38"/>
                <p:cNvSpPr>
                  <a:spLocks noChangeArrowheads="1"/>
                </p:cNvSpPr>
                <p:nvPr/>
              </p:nvSpPr>
              <p:spPr bwMode="auto">
                <a:xfrm>
                  <a:off x="3072" y="2400"/>
                  <a:ext cx="144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endParaRPr lang="en-US" altLang="en-US" b="0">
                    <a:latin typeface="Courier New" pitchFamily="49" charset="0"/>
                  </a:endParaRPr>
                </a:p>
              </p:txBody>
            </p:sp>
            <p:sp>
              <p:nvSpPr>
                <p:cNvPr id="37932" name="Rectangle 39"/>
                <p:cNvSpPr>
                  <a:spLocks noChangeArrowheads="1"/>
                </p:cNvSpPr>
                <p:nvPr/>
              </p:nvSpPr>
              <p:spPr bwMode="auto">
                <a:xfrm>
                  <a:off x="3216" y="2400"/>
                  <a:ext cx="144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endParaRPr lang="en-US" altLang="en-US" b="0">
                    <a:latin typeface="Courier New" pitchFamily="49" charset="0"/>
                  </a:endParaRPr>
                </a:p>
              </p:txBody>
            </p:sp>
            <p:sp>
              <p:nvSpPr>
                <p:cNvPr id="37933" name="Rectangle 40"/>
                <p:cNvSpPr>
                  <a:spLocks noChangeArrowheads="1"/>
                </p:cNvSpPr>
                <p:nvPr/>
              </p:nvSpPr>
              <p:spPr bwMode="auto">
                <a:xfrm>
                  <a:off x="4224" y="2400"/>
                  <a:ext cx="144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endParaRPr lang="en-US" altLang="en-US" b="0">
                    <a:latin typeface="Courier New" pitchFamily="49" charset="0"/>
                  </a:endParaRPr>
                </a:p>
              </p:txBody>
            </p:sp>
            <p:sp>
              <p:nvSpPr>
                <p:cNvPr id="37934" name="Rectangle 41"/>
                <p:cNvSpPr>
                  <a:spLocks noChangeArrowheads="1"/>
                </p:cNvSpPr>
                <p:nvPr/>
              </p:nvSpPr>
              <p:spPr bwMode="auto">
                <a:xfrm>
                  <a:off x="4368" y="2400"/>
                  <a:ext cx="144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endParaRPr lang="en-US" altLang="en-US" b="0">
                    <a:latin typeface="Courier New" pitchFamily="49" charset="0"/>
                  </a:endParaRPr>
                </a:p>
              </p:txBody>
            </p:sp>
            <p:sp>
              <p:nvSpPr>
                <p:cNvPr id="37935" name="Rectangle 42"/>
                <p:cNvSpPr>
                  <a:spLocks noChangeArrowheads="1"/>
                </p:cNvSpPr>
                <p:nvPr/>
              </p:nvSpPr>
              <p:spPr bwMode="auto">
                <a:xfrm>
                  <a:off x="4512" y="2400"/>
                  <a:ext cx="144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endParaRPr lang="en-US" altLang="en-US" b="0">
                    <a:latin typeface="Courier New" pitchFamily="49" charset="0"/>
                  </a:endParaRPr>
                </a:p>
              </p:txBody>
            </p:sp>
            <p:sp>
              <p:nvSpPr>
                <p:cNvPr id="37936" name="Rectangle 43"/>
                <p:cNvSpPr>
                  <a:spLocks noChangeArrowheads="1"/>
                </p:cNvSpPr>
                <p:nvPr/>
              </p:nvSpPr>
              <p:spPr bwMode="auto">
                <a:xfrm>
                  <a:off x="3360" y="2400"/>
                  <a:ext cx="864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 b="0">
                      <a:latin typeface="Courier New" pitchFamily="49" charset="0"/>
                    </a:rPr>
                    <a:t>• • •</a:t>
                  </a:r>
                </a:p>
              </p:txBody>
            </p:sp>
          </p:grpSp>
          <p:sp>
            <p:nvSpPr>
              <p:cNvPr id="37903" name="Rectangle 44"/>
              <p:cNvSpPr>
                <a:spLocks noChangeArrowheads="1"/>
              </p:cNvSpPr>
              <p:nvPr/>
            </p:nvSpPr>
            <p:spPr bwMode="auto">
              <a:xfrm>
                <a:off x="2544" y="2352"/>
                <a:ext cx="24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en-US" altLang="en-US" i="1">
                    <a:latin typeface="Times"/>
                  </a:rPr>
                  <a:t>X</a:t>
                </a:r>
                <a:r>
                  <a:rPr lang="en-US" altLang="en-US" b="0">
                    <a:latin typeface="Times"/>
                  </a:rPr>
                  <a:t> </a:t>
                </a:r>
                <a:endParaRPr lang="en-US" altLang="en-US" b="0">
                  <a:latin typeface="Symbol" pitchFamily="18" charset="2"/>
                </a:endParaRPr>
              </a:p>
            </p:txBody>
          </p:sp>
          <p:sp>
            <p:nvSpPr>
              <p:cNvPr id="37904" name="Rectangle 45"/>
              <p:cNvSpPr>
                <a:spLocks noChangeArrowheads="1"/>
              </p:cNvSpPr>
              <p:nvPr/>
            </p:nvSpPr>
            <p:spPr bwMode="auto">
              <a:xfrm>
                <a:off x="1392" y="3360"/>
                <a:ext cx="28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en-US" altLang="en-US" i="1">
                    <a:latin typeface="Times"/>
                  </a:rPr>
                  <a:t>X</a:t>
                </a:r>
                <a:r>
                  <a:rPr lang="en-US" altLang="en-US" b="0">
                    <a:latin typeface="Times"/>
                  </a:rPr>
                  <a:t> </a:t>
                </a:r>
                <a:r>
                  <a:rPr lang="en-US" altLang="en-US" b="0">
                    <a:latin typeface="Symbol" pitchFamily="18" charset="2"/>
                  </a:rPr>
                  <a:t></a:t>
                </a:r>
              </a:p>
            </p:txBody>
          </p:sp>
          <p:sp>
            <p:nvSpPr>
              <p:cNvPr id="37905" name="Line 46"/>
              <p:cNvSpPr>
                <a:spLocks noChangeShapeType="1"/>
              </p:cNvSpPr>
              <p:nvPr/>
            </p:nvSpPr>
            <p:spPr bwMode="auto">
              <a:xfrm>
                <a:off x="3024" y="2592"/>
                <a:ext cx="0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06" name="Line 47"/>
              <p:cNvSpPr>
                <a:spLocks noChangeShapeType="1"/>
              </p:cNvSpPr>
              <p:nvPr/>
            </p:nvSpPr>
            <p:spPr bwMode="auto">
              <a:xfrm flipH="1">
                <a:off x="2880" y="2592"/>
                <a:ext cx="144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37907" name="Group 72"/>
              <p:cNvGrpSpPr>
                <a:grpSpLocks/>
              </p:cNvGrpSpPr>
              <p:nvPr/>
            </p:nvGrpSpPr>
            <p:grpSpPr bwMode="auto">
              <a:xfrm>
                <a:off x="1824" y="3456"/>
                <a:ext cx="2832" cy="144"/>
                <a:chOff x="1824" y="3456"/>
                <a:chExt cx="2832" cy="144"/>
              </a:xfrm>
            </p:grpSpPr>
            <p:sp>
              <p:nvSpPr>
                <p:cNvPr id="37917" name="Rectangle 49"/>
                <p:cNvSpPr>
                  <a:spLocks noChangeArrowheads="1"/>
                </p:cNvSpPr>
                <p:nvPr/>
              </p:nvSpPr>
              <p:spPr bwMode="auto">
                <a:xfrm>
                  <a:off x="2112" y="3456"/>
                  <a:ext cx="528" cy="144"/>
                </a:xfrm>
                <a:prstGeom prst="rect">
                  <a:avLst/>
                </a:prstGeom>
                <a:solidFill>
                  <a:schemeClr val="bg2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 b="0">
                      <a:latin typeface="Courier New" pitchFamily="49" charset="0"/>
                    </a:rPr>
                    <a:t>• • •</a:t>
                  </a:r>
                </a:p>
              </p:txBody>
            </p:sp>
            <p:sp>
              <p:nvSpPr>
                <p:cNvPr id="37918" name="Rectangle 50"/>
                <p:cNvSpPr>
                  <a:spLocks noChangeArrowheads="1"/>
                </p:cNvSpPr>
                <p:nvPr/>
              </p:nvSpPr>
              <p:spPr bwMode="auto">
                <a:xfrm>
                  <a:off x="2784" y="3456"/>
                  <a:ext cx="144" cy="144"/>
                </a:xfrm>
                <a:prstGeom prst="rect">
                  <a:avLst/>
                </a:prstGeom>
                <a:solidFill>
                  <a:schemeClr val="bg2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endParaRPr lang="en-US" altLang="en-US" b="0">
                    <a:latin typeface="Courier New" pitchFamily="49" charset="0"/>
                  </a:endParaRPr>
                </a:p>
              </p:txBody>
            </p:sp>
            <p:sp>
              <p:nvSpPr>
                <p:cNvPr id="37919" name="Rectangle 51"/>
                <p:cNvSpPr>
                  <a:spLocks noChangeArrowheads="1"/>
                </p:cNvSpPr>
                <p:nvPr/>
              </p:nvSpPr>
              <p:spPr bwMode="auto">
                <a:xfrm>
                  <a:off x="2640" y="3456"/>
                  <a:ext cx="144" cy="144"/>
                </a:xfrm>
                <a:prstGeom prst="rect">
                  <a:avLst/>
                </a:prstGeom>
                <a:solidFill>
                  <a:schemeClr val="bg2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endParaRPr lang="en-US" altLang="en-US" b="0">
                    <a:latin typeface="Courier New" pitchFamily="49" charset="0"/>
                  </a:endParaRPr>
                </a:p>
              </p:txBody>
            </p:sp>
            <p:sp>
              <p:nvSpPr>
                <p:cNvPr id="37920" name="Rectangle 52"/>
                <p:cNvSpPr>
                  <a:spLocks noChangeArrowheads="1"/>
                </p:cNvSpPr>
                <p:nvPr/>
              </p:nvSpPr>
              <p:spPr bwMode="auto">
                <a:xfrm>
                  <a:off x="1968" y="3456"/>
                  <a:ext cx="144" cy="144"/>
                </a:xfrm>
                <a:prstGeom prst="rect">
                  <a:avLst/>
                </a:prstGeom>
                <a:solidFill>
                  <a:schemeClr val="bg2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endParaRPr lang="en-US" altLang="en-US" b="0">
                    <a:latin typeface="Courier New" pitchFamily="49" charset="0"/>
                  </a:endParaRPr>
                </a:p>
              </p:txBody>
            </p:sp>
            <p:sp>
              <p:nvSpPr>
                <p:cNvPr id="37921" name="Rectangle 53"/>
                <p:cNvSpPr>
                  <a:spLocks noChangeArrowheads="1"/>
                </p:cNvSpPr>
                <p:nvPr/>
              </p:nvSpPr>
              <p:spPr bwMode="auto">
                <a:xfrm>
                  <a:off x="1824" y="3456"/>
                  <a:ext cx="144" cy="144"/>
                </a:xfrm>
                <a:prstGeom prst="rect">
                  <a:avLst/>
                </a:prstGeom>
                <a:solidFill>
                  <a:schemeClr val="bg2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endParaRPr lang="en-US" altLang="en-US" b="0">
                    <a:latin typeface="Courier New" pitchFamily="49" charset="0"/>
                  </a:endParaRPr>
                </a:p>
              </p:txBody>
            </p:sp>
            <p:grpSp>
              <p:nvGrpSpPr>
                <p:cNvPr id="37922" name="Group 71"/>
                <p:cNvGrpSpPr>
                  <a:grpSpLocks/>
                </p:cNvGrpSpPr>
                <p:nvPr/>
              </p:nvGrpSpPr>
              <p:grpSpPr bwMode="auto">
                <a:xfrm>
                  <a:off x="2928" y="3456"/>
                  <a:ext cx="1728" cy="144"/>
                  <a:chOff x="2928" y="3456"/>
                  <a:chExt cx="1728" cy="144"/>
                </a:xfrm>
              </p:grpSpPr>
              <p:sp>
                <p:nvSpPr>
                  <p:cNvPr id="37923" name="Rectangle 55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456"/>
                    <a:ext cx="144" cy="144"/>
                  </a:xfrm>
                  <a:prstGeom prst="rect">
                    <a:avLst/>
                  </a:prstGeom>
                  <a:solidFill>
                    <a:schemeClr val="bg2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endParaRPr lang="en-US" altLang="en-US" b="0">
                      <a:latin typeface="Courier New" pitchFamily="49" charset="0"/>
                    </a:endParaRPr>
                  </a:p>
                </p:txBody>
              </p:sp>
              <p:sp>
                <p:nvSpPr>
                  <p:cNvPr id="37924" name="Rectangle 56"/>
                  <p:cNvSpPr>
                    <a:spLocks noChangeArrowheads="1"/>
                  </p:cNvSpPr>
                  <p:nvPr/>
                </p:nvSpPr>
                <p:spPr bwMode="auto">
                  <a:xfrm>
                    <a:off x="3072" y="3456"/>
                    <a:ext cx="144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endParaRPr lang="en-US" altLang="en-US" b="0">
                      <a:latin typeface="Courier New" pitchFamily="49" charset="0"/>
                    </a:endParaRPr>
                  </a:p>
                </p:txBody>
              </p:sp>
              <p:sp>
                <p:nvSpPr>
                  <p:cNvPr id="37925" name="Rectangle 57"/>
                  <p:cNvSpPr>
                    <a:spLocks noChangeArrowheads="1"/>
                  </p:cNvSpPr>
                  <p:nvPr/>
                </p:nvSpPr>
                <p:spPr bwMode="auto">
                  <a:xfrm>
                    <a:off x="3216" y="3456"/>
                    <a:ext cx="144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endParaRPr lang="en-US" altLang="en-US" b="0">
                      <a:latin typeface="Courier New" pitchFamily="49" charset="0"/>
                    </a:endParaRPr>
                  </a:p>
                </p:txBody>
              </p:sp>
              <p:sp>
                <p:nvSpPr>
                  <p:cNvPr id="37926" name="Rectangle 58"/>
                  <p:cNvSpPr>
                    <a:spLocks noChangeArrowheads="1"/>
                  </p:cNvSpPr>
                  <p:nvPr/>
                </p:nvSpPr>
                <p:spPr bwMode="auto">
                  <a:xfrm>
                    <a:off x="4224" y="3456"/>
                    <a:ext cx="144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endParaRPr lang="en-US" altLang="en-US" b="0">
                      <a:latin typeface="Courier New" pitchFamily="49" charset="0"/>
                    </a:endParaRPr>
                  </a:p>
                </p:txBody>
              </p:sp>
              <p:sp>
                <p:nvSpPr>
                  <p:cNvPr id="37927" name="Rectangle 59"/>
                  <p:cNvSpPr>
                    <a:spLocks noChangeArrowheads="1"/>
                  </p:cNvSpPr>
                  <p:nvPr/>
                </p:nvSpPr>
                <p:spPr bwMode="auto">
                  <a:xfrm>
                    <a:off x="4368" y="3456"/>
                    <a:ext cx="144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endParaRPr lang="en-US" altLang="en-US" b="0">
                      <a:latin typeface="Courier New" pitchFamily="49" charset="0"/>
                    </a:endParaRPr>
                  </a:p>
                </p:txBody>
              </p:sp>
              <p:sp>
                <p:nvSpPr>
                  <p:cNvPr id="37928" name="Rectangle 60"/>
                  <p:cNvSpPr>
                    <a:spLocks noChangeArrowheads="1"/>
                  </p:cNvSpPr>
                  <p:nvPr/>
                </p:nvSpPr>
                <p:spPr bwMode="auto">
                  <a:xfrm>
                    <a:off x="4512" y="3456"/>
                    <a:ext cx="144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endParaRPr lang="en-US" altLang="en-US" b="0">
                      <a:latin typeface="Courier New" pitchFamily="49" charset="0"/>
                    </a:endParaRPr>
                  </a:p>
                </p:txBody>
              </p:sp>
              <p:sp>
                <p:nvSpPr>
                  <p:cNvPr id="37929" name="Rectangle 61"/>
                  <p:cNvSpPr>
                    <a:spLocks noChangeArrowheads="1"/>
                  </p:cNvSpPr>
                  <p:nvPr/>
                </p:nvSpPr>
                <p:spPr bwMode="auto">
                  <a:xfrm>
                    <a:off x="3360" y="3456"/>
                    <a:ext cx="864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 b="0">
                        <a:latin typeface="Courier New" pitchFamily="49" charset="0"/>
                      </a:rPr>
                      <a:t>• • •</a:t>
                    </a:r>
                  </a:p>
                </p:txBody>
              </p:sp>
            </p:grpSp>
          </p:grpSp>
          <p:sp>
            <p:nvSpPr>
              <p:cNvPr id="37908" name="Line 62"/>
              <p:cNvSpPr>
                <a:spLocks noChangeShapeType="1"/>
              </p:cNvSpPr>
              <p:nvPr/>
            </p:nvSpPr>
            <p:spPr bwMode="auto">
              <a:xfrm flipH="1">
                <a:off x="2736" y="2592"/>
                <a:ext cx="288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09" name="Line 63"/>
              <p:cNvSpPr>
                <a:spLocks noChangeShapeType="1"/>
              </p:cNvSpPr>
              <p:nvPr/>
            </p:nvSpPr>
            <p:spPr bwMode="auto">
              <a:xfrm flipH="1">
                <a:off x="2064" y="2592"/>
                <a:ext cx="960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10" name="Line 64"/>
              <p:cNvSpPr>
                <a:spLocks noChangeShapeType="1"/>
              </p:cNvSpPr>
              <p:nvPr/>
            </p:nvSpPr>
            <p:spPr bwMode="auto">
              <a:xfrm flipH="1">
                <a:off x="1920" y="2592"/>
                <a:ext cx="1104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11" name="Line 65"/>
              <p:cNvSpPr>
                <a:spLocks noChangeShapeType="1"/>
              </p:cNvSpPr>
              <p:nvPr/>
            </p:nvSpPr>
            <p:spPr bwMode="auto">
              <a:xfrm>
                <a:off x="3168" y="2592"/>
                <a:ext cx="0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12" name="Line 66"/>
              <p:cNvSpPr>
                <a:spLocks noChangeShapeType="1"/>
              </p:cNvSpPr>
              <p:nvPr/>
            </p:nvSpPr>
            <p:spPr bwMode="auto">
              <a:xfrm>
                <a:off x="3312" y="2592"/>
                <a:ext cx="0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13" name="Line 67"/>
              <p:cNvSpPr>
                <a:spLocks noChangeShapeType="1"/>
              </p:cNvSpPr>
              <p:nvPr/>
            </p:nvSpPr>
            <p:spPr bwMode="auto">
              <a:xfrm>
                <a:off x="4320" y="2592"/>
                <a:ext cx="0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14" name="Line 68"/>
              <p:cNvSpPr>
                <a:spLocks noChangeShapeType="1"/>
              </p:cNvSpPr>
              <p:nvPr/>
            </p:nvSpPr>
            <p:spPr bwMode="auto">
              <a:xfrm>
                <a:off x="4464" y="2592"/>
                <a:ext cx="0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15" name="Line 69"/>
              <p:cNvSpPr>
                <a:spLocks noChangeShapeType="1"/>
              </p:cNvSpPr>
              <p:nvPr/>
            </p:nvSpPr>
            <p:spPr bwMode="auto">
              <a:xfrm>
                <a:off x="4608" y="2592"/>
                <a:ext cx="0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16" name="Rectangle 70"/>
              <p:cNvSpPr>
                <a:spLocks noChangeArrowheads="1"/>
              </p:cNvSpPr>
              <p:nvPr/>
            </p:nvSpPr>
            <p:spPr bwMode="auto">
              <a:xfrm>
                <a:off x="2352" y="3120"/>
                <a:ext cx="451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en-US" altLang="en-US" sz="1400" b="0">
                    <a:latin typeface="Courier New" pitchFamily="49" charset="0"/>
                  </a:rPr>
                  <a:t>• • •</a:t>
                </a:r>
              </a:p>
            </p:txBody>
          </p:sp>
        </p:grpSp>
        <p:sp>
          <p:nvSpPr>
            <p:cNvPr id="37896" name="Line 75"/>
            <p:cNvSpPr>
              <a:spLocks noChangeShapeType="1"/>
            </p:cNvSpPr>
            <p:nvPr/>
          </p:nvSpPr>
          <p:spPr bwMode="auto">
            <a:xfrm>
              <a:off x="2928" y="2208"/>
              <a:ext cx="172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97" name="Rectangle 76"/>
            <p:cNvSpPr>
              <a:spLocks noChangeArrowheads="1"/>
            </p:cNvSpPr>
            <p:nvPr/>
          </p:nvSpPr>
          <p:spPr bwMode="auto">
            <a:xfrm>
              <a:off x="3696" y="2104"/>
              <a:ext cx="220" cy="2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 i="1"/>
                <a:t>w</a:t>
              </a:r>
            </a:p>
          </p:txBody>
        </p:sp>
        <p:sp>
          <p:nvSpPr>
            <p:cNvPr id="37898" name="Line 77"/>
            <p:cNvSpPr>
              <a:spLocks noChangeShapeType="1"/>
            </p:cNvSpPr>
            <p:nvPr/>
          </p:nvSpPr>
          <p:spPr bwMode="auto">
            <a:xfrm>
              <a:off x="2928" y="3744"/>
              <a:ext cx="172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99" name="Rectangle 78"/>
            <p:cNvSpPr>
              <a:spLocks noChangeArrowheads="1"/>
            </p:cNvSpPr>
            <p:nvPr/>
          </p:nvSpPr>
          <p:spPr bwMode="auto">
            <a:xfrm>
              <a:off x="3696" y="3640"/>
              <a:ext cx="220" cy="2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 i="1"/>
                <a:t>w</a:t>
              </a:r>
            </a:p>
          </p:txBody>
        </p:sp>
        <p:sp>
          <p:nvSpPr>
            <p:cNvPr id="37900" name="Line 79"/>
            <p:cNvSpPr>
              <a:spLocks noChangeShapeType="1"/>
            </p:cNvSpPr>
            <p:nvPr/>
          </p:nvSpPr>
          <p:spPr bwMode="auto">
            <a:xfrm>
              <a:off x="1824" y="3744"/>
              <a:ext cx="110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01" name="Rectangle 80"/>
            <p:cNvSpPr>
              <a:spLocks noChangeArrowheads="1"/>
            </p:cNvSpPr>
            <p:nvPr/>
          </p:nvSpPr>
          <p:spPr bwMode="auto">
            <a:xfrm>
              <a:off x="2208" y="3648"/>
              <a:ext cx="188" cy="2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 i="1"/>
                <a:t>k</a:t>
              </a:r>
            </a:p>
          </p:txBody>
        </p:sp>
      </p:grpSp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Sign Extension Example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eaLnBrk="1" hangingPunct="1"/>
            <a:endParaRPr lang="en-US" altLang="en-US" dirty="0"/>
          </a:p>
          <a:p>
            <a:pPr lvl="1" eaLnBrk="1" hangingPunct="1"/>
            <a:endParaRPr lang="en-US" altLang="en-US" dirty="0"/>
          </a:p>
          <a:p>
            <a:pPr lvl="1" eaLnBrk="1" hangingPunct="1"/>
            <a:endParaRPr lang="en-US" altLang="en-US" dirty="0"/>
          </a:p>
          <a:p>
            <a:pPr lvl="1" eaLnBrk="1" hangingPunct="1"/>
            <a:endParaRPr lang="en-US" altLang="en-US" dirty="0"/>
          </a:p>
          <a:p>
            <a:pPr lvl="1" eaLnBrk="1" hangingPunct="1"/>
            <a:endParaRPr lang="en-US" altLang="en-US" dirty="0"/>
          </a:p>
          <a:p>
            <a:pPr lvl="1" eaLnBrk="1" hangingPunct="1"/>
            <a:endParaRPr lang="en-US" altLang="en-US" dirty="0"/>
          </a:p>
          <a:p>
            <a:pPr lvl="1" eaLnBrk="1" hangingPunct="1"/>
            <a:endParaRPr lang="en-US" altLang="en-US" dirty="0"/>
          </a:p>
          <a:p>
            <a:pPr lvl="1" eaLnBrk="1" hangingPunct="1"/>
            <a:endParaRPr lang="en-US" altLang="en-US" dirty="0"/>
          </a:p>
          <a:p>
            <a:pPr lvl="1" eaLnBrk="1" hangingPunct="1"/>
            <a:endParaRPr lang="en-US" altLang="en-US" dirty="0"/>
          </a:p>
          <a:p>
            <a:pPr lvl="1" eaLnBrk="1" hangingPunct="1"/>
            <a:r>
              <a:rPr lang="en-US" altLang="en-US" dirty="0"/>
              <a:t>Converting from smaller to larger integer data type</a:t>
            </a:r>
          </a:p>
          <a:p>
            <a:pPr lvl="1" eaLnBrk="1" hangingPunct="1"/>
            <a:r>
              <a:rPr lang="en-US" altLang="en-US" dirty="0"/>
              <a:t>C automatically performs sign extension</a:t>
            </a:r>
          </a:p>
        </p:txBody>
      </p:sp>
      <p:sp>
        <p:nvSpPr>
          <p:cNvPr id="38916" name="Text Box 5"/>
          <p:cNvSpPr txBox="1">
            <a:spLocks noChangeArrowheads="1"/>
          </p:cNvSpPr>
          <p:nvPr/>
        </p:nvSpPr>
        <p:spPr bwMode="auto">
          <a:xfrm>
            <a:off x="3657600" y="1143003"/>
            <a:ext cx="4191000" cy="1228725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short </a:t>
            </a:r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 x =  15213;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</a:t>
            </a:r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      ix = (</a:t>
            </a:r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)x; 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short </a:t>
            </a:r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 y = -15213;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</a:t>
            </a:r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      </a:t>
            </a:r>
            <a:r>
              <a:rPr lang="en-US" altLang="en-US" dirty="0" err="1">
                <a:latin typeface="Courier New" pitchFamily="49" charset="0"/>
              </a:rPr>
              <a:t>iy</a:t>
            </a:r>
            <a:r>
              <a:rPr lang="en-US" altLang="en-US" dirty="0">
                <a:latin typeface="Courier New" pitchFamily="49" charset="0"/>
              </a:rPr>
              <a:t> = (</a:t>
            </a:r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)y;</a:t>
            </a:r>
          </a:p>
        </p:txBody>
      </p:sp>
      <p:sp>
        <p:nvSpPr>
          <p:cNvPr id="38917" name="Rectangle 16"/>
          <p:cNvSpPr>
            <a:spLocks noChangeArrowheads="1"/>
          </p:cNvSpPr>
          <p:nvPr/>
        </p:nvSpPr>
        <p:spPr bwMode="auto">
          <a:xfrm>
            <a:off x="2633663" y="2863850"/>
            <a:ext cx="19050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8918" name="Rectangle 19"/>
          <p:cNvSpPr>
            <a:spLocks noChangeArrowheads="1"/>
          </p:cNvSpPr>
          <p:nvPr/>
        </p:nvSpPr>
        <p:spPr bwMode="auto">
          <a:xfrm>
            <a:off x="3606803" y="2863850"/>
            <a:ext cx="17463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8919" name="Rectangle 22"/>
          <p:cNvSpPr>
            <a:spLocks noChangeArrowheads="1"/>
          </p:cNvSpPr>
          <p:nvPr/>
        </p:nvSpPr>
        <p:spPr bwMode="auto">
          <a:xfrm>
            <a:off x="5262563" y="2863850"/>
            <a:ext cx="19050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grpSp>
        <p:nvGrpSpPr>
          <p:cNvPr id="38920" name="Group 115"/>
          <p:cNvGrpSpPr>
            <a:grpSpLocks/>
          </p:cNvGrpSpPr>
          <p:nvPr/>
        </p:nvGrpSpPr>
        <p:grpSpPr bwMode="auto">
          <a:xfrm>
            <a:off x="1879603" y="2844803"/>
            <a:ext cx="8432801" cy="1427163"/>
            <a:chOff x="224" y="1792"/>
            <a:chExt cx="5312" cy="899"/>
          </a:xfrm>
        </p:grpSpPr>
        <p:sp>
          <p:nvSpPr>
            <p:cNvPr id="38921" name="Rectangle 10"/>
            <p:cNvSpPr>
              <a:spLocks noChangeArrowheads="1"/>
            </p:cNvSpPr>
            <p:nvPr/>
          </p:nvSpPr>
          <p:spPr bwMode="auto">
            <a:xfrm>
              <a:off x="782" y="1808"/>
              <a:ext cx="520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b="0">
                  <a:solidFill>
                    <a:srgbClr val="000000"/>
                  </a:solidFill>
                  <a:latin typeface="Arial" pitchFamily="34" charset="0"/>
                </a:rPr>
                <a:t>Decimal</a:t>
              </a:r>
              <a:endParaRPr lang="en-US" altLang="en-US"/>
            </a:p>
          </p:txBody>
        </p:sp>
        <p:sp>
          <p:nvSpPr>
            <p:cNvPr id="38922" name="Rectangle 11"/>
            <p:cNvSpPr>
              <a:spLocks noChangeArrowheads="1"/>
            </p:cNvSpPr>
            <p:nvPr/>
          </p:nvSpPr>
          <p:spPr bwMode="auto">
            <a:xfrm>
              <a:off x="1742" y="1808"/>
              <a:ext cx="256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b="0">
                  <a:solidFill>
                    <a:srgbClr val="000000"/>
                  </a:solidFill>
                  <a:latin typeface="Arial" pitchFamily="34" charset="0"/>
                </a:rPr>
                <a:t>Hex</a:t>
              </a:r>
              <a:endParaRPr lang="en-US" altLang="en-US"/>
            </a:p>
          </p:txBody>
        </p:sp>
        <p:sp>
          <p:nvSpPr>
            <p:cNvPr id="38923" name="Rectangle 12"/>
            <p:cNvSpPr>
              <a:spLocks noChangeArrowheads="1"/>
            </p:cNvSpPr>
            <p:nvPr/>
          </p:nvSpPr>
          <p:spPr bwMode="auto">
            <a:xfrm>
              <a:off x="3772" y="1808"/>
              <a:ext cx="408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b="0">
                  <a:solidFill>
                    <a:srgbClr val="000000"/>
                  </a:solidFill>
                  <a:latin typeface="Arial" pitchFamily="34" charset="0"/>
                </a:rPr>
                <a:t>Binary</a:t>
              </a:r>
              <a:endParaRPr lang="en-US" altLang="en-US"/>
            </a:p>
          </p:txBody>
        </p:sp>
        <p:sp>
          <p:nvSpPr>
            <p:cNvPr id="38924" name="Rectangle 13"/>
            <p:cNvSpPr>
              <a:spLocks noChangeArrowheads="1"/>
            </p:cNvSpPr>
            <p:nvPr/>
          </p:nvSpPr>
          <p:spPr bwMode="auto">
            <a:xfrm>
              <a:off x="224" y="1792"/>
              <a:ext cx="1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25" name="Rectangle 14"/>
            <p:cNvSpPr>
              <a:spLocks noChangeArrowheads="1"/>
            </p:cNvSpPr>
            <p:nvPr/>
          </p:nvSpPr>
          <p:spPr bwMode="auto">
            <a:xfrm>
              <a:off x="224" y="1792"/>
              <a:ext cx="1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26" name="Rectangle 15"/>
            <p:cNvSpPr>
              <a:spLocks noChangeArrowheads="1"/>
            </p:cNvSpPr>
            <p:nvPr/>
          </p:nvSpPr>
          <p:spPr bwMode="auto">
            <a:xfrm>
              <a:off x="236" y="1792"/>
              <a:ext cx="463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27" name="Rectangle 17"/>
            <p:cNvSpPr>
              <a:spLocks noChangeArrowheads="1"/>
            </p:cNvSpPr>
            <p:nvPr/>
          </p:nvSpPr>
          <p:spPr bwMode="auto">
            <a:xfrm>
              <a:off x="699" y="1792"/>
              <a:ext cx="1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28" name="Rectangle 18"/>
            <p:cNvSpPr>
              <a:spLocks noChangeArrowheads="1"/>
            </p:cNvSpPr>
            <p:nvPr/>
          </p:nvSpPr>
          <p:spPr bwMode="auto">
            <a:xfrm>
              <a:off x="711" y="1792"/>
              <a:ext cx="601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29" name="Rectangle 20"/>
            <p:cNvSpPr>
              <a:spLocks noChangeArrowheads="1"/>
            </p:cNvSpPr>
            <p:nvPr/>
          </p:nvSpPr>
          <p:spPr bwMode="auto">
            <a:xfrm>
              <a:off x="1312" y="1792"/>
              <a:ext cx="11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30" name="Rectangle 21"/>
            <p:cNvSpPr>
              <a:spLocks noChangeArrowheads="1"/>
            </p:cNvSpPr>
            <p:nvPr/>
          </p:nvSpPr>
          <p:spPr bwMode="auto">
            <a:xfrm>
              <a:off x="1323" y="1792"/>
              <a:ext cx="103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31" name="Rectangle 23"/>
            <p:cNvSpPr>
              <a:spLocks noChangeArrowheads="1"/>
            </p:cNvSpPr>
            <p:nvPr/>
          </p:nvSpPr>
          <p:spPr bwMode="auto">
            <a:xfrm>
              <a:off x="2355" y="1792"/>
              <a:ext cx="1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32" name="Rectangle 24"/>
            <p:cNvSpPr>
              <a:spLocks noChangeArrowheads="1"/>
            </p:cNvSpPr>
            <p:nvPr/>
          </p:nvSpPr>
          <p:spPr bwMode="auto">
            <a:xfrm>
              <a:off x="2367" y="1792"/>
              <a:ext cx="3156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33" name="Rectangle 25"/>
            <p:cNvSpPr>
              <a:spLocks noChangeArrowheads="1"/>
            </p:cNvSpPr>
            <p:nvPr/>
          </p:nvSpPr>
          <p:spPr bwMode="auto">
            <a:xfrm>
              <a:off x="5523" y="1792"/>
              <a:ext cx="1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34" name="Rectangle 26"/>
            <p:cNvSpPr>
              <a:spLocks noChangeArrowheads="1"/>
            </p:cNvSpPr>
            <p:nvPr/>
          </p:nvSpPr>
          <p:spPr bwMode="auto">
            <a:xfrm>
              <a:off x="5523" y="1792"/>
              <a:ext cx="1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35" name="Rectangle 27"/>
            <p:cNvSpPr>
              <a:spLocks noChangeArrowheads="1"/>
            </p:cNvSpPr>
            <p:nvPr/>
          </p:nvSpPr>
          <p:spPr bwMode="auto">
            <a:xfrm>
              <a:off x="224" y="1804"/>
              <a:ext cx="12" cy="16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36" name="Rectangle 28"/>
            <p:cNvSpPr>
              <a:spLocks noChangeArrowheads="1"/>
            </p:cNvSpPr>
            <p:nvPr/>
          </p:nvSpPr>
          <p:spPr bwMode="auto">
            <a:xfrm>
              <a:off x="699" y="1804"/>
              <a:ext cx="12" cy="16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37" name="Rectangle 29"/>
            <p:cNvSpPr>
              <a:spLocks noChangeArrowheads="1"/>
            </p:cNvSpPr>
            <p:nvPr/>
          </p:nvSpPr>
          <p:spPr bwMode="auto">
            <a:xfrm>
              <a:off x="1312" y="1804"/>
              <a:ext cx="11" cy="16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38" name="Rectangle 30"/>
            <p:cNvSpPr>
              <a:spLocks noChangeArrowheads="1"/>
            </p:cNvSpPr>
            <p:nvPr/>
          </p:nvSpPr>
          <p:spPr bwMode="auto">
            <a:xfrm>
              <a:off x="2355" y="1804"/>
              <a:ext cx="12" cy="16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39" name="Rectangle 31"/>
            <p:cNvSpPr>
              <a:spLocks noChangeArrowheads="1"/>
            </p:cNvSpPr>
            <p:nvPr/>
          </p:nvSpPr>
          <p:spPr bwMode="auto">
            <a:xfrm>
              <a:off x="5523" y="1804"/>
              <a:ext cx="12" cy="16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40" name="Rectangle 32"/>
            <p:cNvSpPr>
              <a:spLocks noChangeArrowheads="1"/>
            </p:cNvSpPr>
            <p:nvPr/>
          </p:nvSpPr>
          <p:spPr bwMode="auto">
            <a:xfrm>
              <a:off x="316" y="1993"/>
              <a:ext cx="87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b="0">
                  <a:solidFill>
                    <a:srgbClr val="000000"/>
                  </a:solidFill>
                  <a:latin typeface="Courier New" pitchFamily="49" charset="0"/>
                </a:rPr>
                <a:t>x</a:t>
              </a:r>
              <a:endParaRPr lang="en-US" altLang="en-US"/>
            </a:p>
          </p:txBody>
        </p:sp>
        <p:sp>
          <p:nvSpPr>
            <p:cNvPr id="38941" name="Rectangle 33"/>
            <p:cNvSpPr>
              <a:spLocks noChangeArrowheads="1"/>
            </p:cNvSpPr>
            <p:nvPr/>
          </p:nvSpPr>
          <p:spPr bwMode="auto">
            <a:xfrm>
              <a:off x="905" y="1986"/>
              <a:ext cx="400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b="0">
                  <a:solidFill>
                    <a:srgbClr val="000000"/>
                  </a:solidFill>
                  <a:latin typeface="Arial" pitchFamily="34" charset="0"/>
                </a:rPr>
                <a:t>15213</a:t>
              </a:r>
              <a:endParaRPr lang="en-US" altLang="en-US"/>
            </a:p>
          </p:txBody>
        </p:sp>
        <p:sp>
          <p:nvSpPr>
            <p:cNvPr id="38942" name="Rectangle 34"/>
            <p:cNvSpPr>
              <a:spLocks noChangeArrowheads="1"/>
            </p:cNvSpPr>
            <p:nvPr/>
          </p:nvSpPr>
          <p:spPr bwMode="auto">
            <a:xfrm>
              <a:off x="1928" y="1993"/>
              <a:ext cx="434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b="0">
                  <a:solidFill>
                    <a:srgbClr val="000000"/>
                  </a:solidFill>
                  <a:latin typeface="Courier New" pitchFamily="49" charset="0"/>
                </a:rPr>
                <a:t>3B 6D</a:t>
              </a:r>
              <a:endParaRPr lang="en-US" altLang="en-US"/>
            </a:p>
          </p:txBody>
        </p:sp>
        <p:sp>
          <p:nvSpPr>
            <p:cNvPr id="38943" name="Rectangle 35"/>
            <p:cNvSpPr>
              <a:spLocks noChangeArrowheads="1"/>
            </p:cNvSpPr>
            <p:nvPr/>
          </p:nvSpPr>
          <p:spPr bwMode="auto">
            <a:xfrm>
              <a:off x="4056" y="1993"/>
              <a:ext cx="1476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b="0">
                  <a:solidFill>
                    <a:srgbClr val="000000"/>
                  </a:solidFill>
                  <a:latin typeface="Courier New" pitchFamily="49" charset="0"/>
                </a:rPr>
                <a:t>00111011 01101101</a:t>
              </a:r>
              <a:endParaRPr lang="en-US" altLang="en-US"/>
            </a:p>
          </p:txBody>
        </p:sp>
        <p:sp>
          <p:nvSpPr>
            <p:cNvPr id="38944" name="Rectangle 36"/>
            <p:cNvSpPr>
              <a:spLocks noChangeArrowheads="1"/>
            </p:cNvSpPr>
            <p:nvPr/>
          </p:nvSpPr>
          <p:spPr bwMode="auto">
            <a:xfrm>
              <a:off x="224" y="1970"/>
              <a:ext cx="1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45" name="Rectangle 37"/>
            <p:cNvSpPr>
              <a:spLocks noChangeArrowheads="1"/>
            </p:cNvSpPr>
            <p:nvPr/>
          </p:nvSpPr>
          <p:spPr bwMode="auto">
            <a:xfrm>
              <a:off x="236" y="1970"/>
              <a:ext cx="463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46" name="Rectangle 38"/>
            <p:cNvSpPr>
              <a:spLocks noChangeArrowheads="1"/>
            </p:cNvSpPr>
            <p:nvPr/>
          </p:nvSpPr>
          <p:spPr bwMode="auto">
            <a:xfrm>
              <a:off x="699" y="1970"/>
              <a:ext cx="1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47" name="Rectangle 39"/>
            <p:cNvSpPr>
              <a:spLocks noChangeArrowheads="1"/>
            </p:cNvSpPr>
            <p:nvPr/>
          </p:nvSpPr>
          <p:spPr bwMode="auto">
            <a:xfrm>
              <a:off x="711" y="1970"/>
              <a:ext cx="601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48" name="Rectangle 40"/>
            <p:cNvSpPr>
              <a:spLocks noChangeArrowheads="1"/>
            </p:cNvSpPr>
            <p:nvPr/>
          </p:nvSpPr>
          <p:spPr bwMode="auto">
            <a:xfrm>
              <a:off x="1312" y="1970"/>
              <a:ext cx="11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49" name="Rectangle 41"/>
            <p:cNvSpPr>
              <a:spLocks noChangeArrowheads="1"/>
            </p:cNvSpPr>
            <p:nvPr/>
          </p:nvSpPr>
          <p:spPr bwMode="auto">
            <a:xfrm>
              <a:off x="1323" y="1970"/>
              <a:ext cx="1032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50" name="Rectangle 42"/>
            <p:cNvSpPr>
              <a:spLocks noChangeArrowheads="1"/>
            </p:cNvSpPr>
            <p:nvPr/>
          </p:nvSpPr>
          <p:spPr bwMode="auto">
            <a:xfrm>
              <a:off x="2355" y="1970"/>
              <a:ext cx="1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51" name="Rectangle 43"/>
            <p:cNvSpPr>
              <a:spLocks noChangeArrowheads="1"/>
            </p:cNvSpPr>
            <p:nvPr/>
          </p:nvSpPr>
          <p:spPr bwMode="auto">
            <a:xfrm>
              <a:off x="2367" y="1970"/>
              <a:ext cx="3156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52" name="Rectangle 44"/>
            <p:cNvSpPr>
              <a:spLocks noChangeArrowheads="1"/>
            </p:cNvSpPr>
            <p:nvPr/>
          </p:nvSpPr>
          <p:spPr bwMode="auto">
            <a:xfrm>
              <a:off x="5523" y="1970"/>
              <a:ext cx="1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53" name="Rectangle 45"/>
            <p:cNvSpPr>
              <a:spLocks noChangeArrowheads="1"/>
            </p:cNvSpPr>
            <p:nvPr/>
          </p:nvSpPr>
          <p:spPr bwMode="auto">
            <a:xfrm>
              <a:off x="224" y="1982"/>
              <a:ext cx="12" cy="16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54" name="Rectangle 46"/>
            <p:cNvSpPr>
              <a:spLocks noChangeArrowheads="1"/>
            </p:cNvSpPr>
            <p:nvPr/>
          </p:nvSpPr>
          <p:spPr bwMode="auto">
            <a:xfrm>
              <a:off x="699" y="1982"/>
              <a:ext cx="12" cy="16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55" name="Rectangle 47"/>
            <p:cNvSpPr>
              <a:spLocks noChangeArrowheads="1"/>
            </p:cNvSpPr>
            <p:nvPr/>
          </p:nvSpPr>
          <p:spPr bwMode="auto">
            <a:xfrm>
              <a:off x="1312" y="1982"/>
              <a:ext cx="11" cy="16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56" name="Rectangle 48"/>
            <p:cNvSpPr>
              <a:spLocks noChangeArrowheads="1"/>
            </p:cNvSpPr>
            <p:nvPr/>
          </p:nvSpPr>
          <p:spPr bwMode="auto">
            <a:xfrm>
              <a:off x="2355" y="1982"/>
              <a:ext cx="12" cy="16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57" name="Rectangle 49"/>
            <p:cNvSpPr>
              <a:spLocks noChangeArrowheads="1"/>
            </p:cNvSpPr>
            <p:nvPr/>
          </p:nvSpPr>
          <p:spPr bwMode="auto">
            <a:xfrm>
              <a:off x="5523" y="1982"/>
              <a:ext cx="12" cy="16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58" name="Rectangle 50"/>
            <p:cNvSpPr>
              <a:spLocks noChangeArrowheads="1"/>
            </p:cNvSpPr>
            <p:nvPr/>
          </p:nvSpPr>
          <p:spPr bwMode="auto">
            <a:xfrm>
              <a:off x="315" y="2170"/>
              <a:ext cx="174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b="0">
                  <a:solidFill>
                    <a:srgbClr val="000000"/>
                  </a:solidFill>
                  <a:latin typeface="Courier New" pitchFamily="49" charset="0"/>
                </a:rPr>
                <a:t>ix</a:t>
              </a:r>
              <a:endParaRPr lang="en-US" altLang="en-US"/>
            </a:p>
          </p:txBody>
        </p:sp>
        <p:sp>
          <p:nvSpPr>
            <p:cNvPr id="38959" name="Rectangle 51"/>
            <p:cNvSpPr>
              <a:spLocks noChangeArrowheads="1"/>
            </p:cNvSpPr>
            <p:nvPr/>
          </p:nvSpPr>
          <p:spPr bwMode="auto">
            <a:xfrm>
              <a:off x="905" y="2164"/>
              <a:ext cx="400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b="0">
                  <a:solidFill>
                    <a:srgbClr val="000000"/>
                  </a:solidFill>
                  <a:latin typeface="Arial" pitchFamily="34" charset="0"/>
                </a:rPr>
                <a:t>15213</a:t>
              </a:r>
              <a:endParaRPr lang="en-US" altLang="en-US"/>
            </a:p>
          </p:txBody>
        </p:sp>
        <p:sp>
          <p:nvSpPr>
            <p:cNvPr id="38960" name="Rectangle 52"/>
            <p:cNvSpPr>
              <a:spLocks noChangeArrowheads="1"/>
            </p:cNvSpPr>
            <p:nvPr/>
          </p:nvSpPr>
          <p:spPr bwMode="auto">
            <a:xfrm>
              <a:off x="1407" y="2170"/>
              <a:ext cx="955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b="0">
                  <a:solidFill>
                    <a:srgbClr val="000000"/>
                  </a:solidFill>
                  <a:latin typeface="Courier New" pitchFamily="49" charset="0"/>
                </a:rPr>
                <a:t>00 00 3B 6D</a:t>
              </a:r>
              <a:endParaRPr lang="en-US" altLang="en-US"/>
            </a:p>
          </p:txBody>
        </p:sp>
        <p:sp>
          <p:nvSpPr>
            <p:cNvPr id="38961" name="Rectangle 53"/>
            <p:cNvSpPr>
              <a:spLocks noChangeArrowheads="1"/>
            </p:cNvSpPr>
            <p:nvPr/>
          </p:nvSpPr>
          <p:spPr bwMode="auto">
            <a:xfrm>
              <a:off x="2497" y="2170"/>
              <a:ext cx="3039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b="0">
                  <a:solidFill>
                    <a:srgbClr val="000000"/>
                  </a:solidFill>
                  <a:latin typeface="Courier New" pitchFamily="49" charset="0"/>
                </a:rPr>
                <a:t>00000000 00000000 00111011 01101101</a:t>
              </a:r>
              <a:endParaRPr lang="en-US" altLang="en-US"/>
            </a:p>
          </p:txBody>
        </p:sp>
        <p:sp>
          <p:nvSpPr>
            <p:cNvPr id="38962" name="Rectangle 54"/>
            <p:cNvSpPr>
              <a:spLocks noChangeArrowheads="1"/>
            </p:cNvSpPr>
            <p:nvPr/>
          </p:nvSpPr>
          <p:spPr bwMode="auto">
            <a:xfrm>
              <a:off x="224" y="2147"/>
              <a:ext cx="12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63" name="Rectangle 55"/>
            <p:cNvSpPr>
              <a:spLocks noChangeArrowheads="1"/>
            </p:cNvSpPr>
            <p:nvPr/>
          </p:nvSpPr>
          <p:spPr bwMode="auto">
            <a:xfrm>
              <a:off x="236" y="2147"/>
              <a:ext cx="463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64" name="Rectangle 56"/>
            <p:cNvSpPr>
              <a:spLocks noChangeArrowheads="1"/>
            </p:cNvSpPr>
            <p:nvPr/>
          </p:nvSpPr>
          <p:spPr bwMode="auto">
            <a:xfrm>
              <a:off x="699" y="2147"/>
              <a:ext cx="12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65" name="Rectangle 57"/>
            <p:cNvSpPr>
              <a:spLocks noChangeArrowheads="1"/>
            </p:cNvSpPr>
            <p:nvPr/>
          </p:nvSpPr>
          <p:spPr bwMode="auto">
            <a:xfrm>
              <a:off x="711" y="2147"/>
              <a:ext cx="601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66" name="Rectangle 58"/>
            <p:cNvSpPr>
              <a:spLocks noChangeArrowheads="1"/>
            </p:cNvSpPr>
            <p:nvPr/>
          </p:nvSpPr>
          <p:spPr bwMode="auto">
            <a:xfrm>
              <a:off x="1312" y="2147"/>
              <a:ext cx="11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67" name="Rectangle 59"/>
            <p:cNvSpPr>
              <a:spLocks noChangeArrowheads="1"/>
            </p:cNvSpPr>
            <p:nvPr/>
          </p:nvSpPr>
          <p:spPr bwMode="auto">
            <a:xfrm>
              <a:off x="1323" y="2147"/>
              <a:ext cx="103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68" name="Rectangle 60"/>
            <p:cNvSpPr>
              <a:spLocks noChangeArrowheads="1"/>
            </p:cNvSpPr>
            <p:nvPr/>
          </p:nvSpPr>
          <p:spPr bwMode="auto">
            <a:xfrm>
              <a:off x="2355" y="2147"/>
              <a:ext cx="12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69" name="Rectangle 61"/>
            <p:cNvSpPr>
              <a:spLocks noChangeArrowheads="1"/>
            </p:cNvSpPr>
            <p:nvPr/>
          </p:nvSpPr>
          <p:spPr bwMode="auto">
            <a:xfrm>
              <a:off x="2367" y="2147"/>
              <a:ext cx="3156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70" name="Rectangle 62"/>
            <p:cNvSpPr>
              <a:spLocks noChangeArrowheads="1"/>
            </p:cNvSpPr>
            <p:nvPr/>
          </p:nvSpPr>
          <p:spPr bwMode="auto">
            <a:xfrm>
              <a:off x="5523" y="2147"/>
              <a:ext cx="12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71" name="Rectangle 63"/>
            <p:cNvSpPr>
              <a:spLocks noChangeArrowheads="1"/>
            </p:cNvSpPr>
            <p:nvPr/>
          </p:nvSpPr>
          <p:spPr bwMode="auto">
            <a:xfrm>
              <a:off x="224" y="2160"/>
              <a:ext cx="12" cy="16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72" name="Rectangle 64"/>
            <p:cNvSpPr>
              <a:spLocks noChangeArrowheads="1"/>
            </p:cNvSpPr>
            <p:nvPr/>
          </p:nvSpPr>
          <p:spPr bwMode="auto">
            <a:xfrm>
              <a:off x="699" y="2160"/>
              <a:ext cx="12" cy="16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73" name="Rectangle 65"/>
            <p:cNvSpPr>
              <a:spLocks noChangeArrowheads="1"/>
            </p:cNvSpPr>
            <p:nvPr/>
          </p:nvSpPr>
          <p:spPr bwMode="auto">
            <a:xfrm>
              <a:off x="1312" y="2160"/>
              <a:ext cx="11" cy="16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74" name="Rectangle 66"/>
            <p:cNvSpPr>
              <a:spLocks noChangeArrowheads="1"/>
            </p:cNvSpPr>
            <p:nvPr/>
          </p:nvSpPr>
          <p:spPr bwMode="auto">
            <a:xfrm>
              <a:off x="2355" y="2160"/>
              <a:ext cx="12" cy="16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75" name="Rectangle 67"/>
            <p:cNvSpPr>
              <a:spLocks noChangeArrowheads="1"/>
            </p:cNvSpPr>
            <p:nvPr/>
          </p:nvSpPr>
          <p:spPr bwMode="auto">
            <a:xfrm>
              <a:off x="5523" y="2160"/>
              <a:ext cx="12" cy="16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76" name="Rectangle 68"/>
            <p:cNvSpPr>
              <a:spLocks noChangeArrowheads="1"/>
            </p:cNvSpPr>
            <p:nvPr/>
          </p:nvSpPr>
          <p:spPr bwMode="auto">
            <a:xfrm>
              <a:off x="316" y="2348"/>
              <a:ext cx="87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b="0">
                  <a:solidFill>
                    <a:srgbClr val="000000"/>
                  </a:solidFill>
                  <a:latin typeface="Courier New" pitchFamily="49" charset="0"/>
                </a:rPr>
                <a:t>y</a:t>
              </a:r>
              <a:endParaRPr lang="en-US" altLang="en-US"/>
            </a:p>
          </p:txBody>
        </p:sp>
        <p:sp>
          <p:nvSpPr>
            <p:cNvPr id="38977" name="Rectangle 69"/>
            <p:cNvSpPr>
              <a:spLocks noChangeArrowheads="1"/>
            </p:cNvSpPr>
            <p:nvPr/>
          </p:nvSpPr>
          <p:spPr bwMode="auto">
            <a:xfrm>
              <a:off x="857" y="2341"/>
              <a:ext cx="448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b="0">
                  <a:solidFill>
                    <a:srgbClr val="000000"/>
                  </a:solidFill>
                  <a:latin typeface="Arial" pitchFamily="34" charset="0"/>
                </a:rPr>
                <a:t>-15213</a:t>
              </a:r>
              <a:endParaRPr lang="en-US" altLang="en-US"/>
            </a:p>
          </p:txBody>
        </p:sp>
        <p:sp>
          <p:nvSpPr>
            <p:cNvPr id="38978" name="Rectangle 70"/>
            <p:cNvSpPr>
              <a:spLocks noChangeArrowheads="1"/>
            </p:cNvSpPr>
            <p:nvPr/>
          </p:nvSpPr>
          <p:spPr bwMode="auto">
            <a:xfrm>
              <a:off x="1928" y="2348"/>
              <a:ext cx="434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b="0">
                  <a:solidFill>
                    <a:srgbClr val="000000"/>
                  </a:solidFill>
                  <a:latin typeface="Courier New" pitchFamily="49" charset="0"/>
                </a:rPr>
                <a:t>C4 93</a:t>
              </a:r>
              <a:endParaRPr lang="en-US" altLang="en-US"/>
            </a:p>
          </p:txBody>
        </p:sp>
        <p:sp>
          <p:nvSpPr>
            <p:cNvPr id="38979" name="Rectangle 71"/>
            <p:cNvSpPr>
              <a:spLocks noChangeArrowheads="1"/>
            </p:cNvSpPr>
            <p:nvPr/>
          </p:nvSpPr>
          <p:spPr bwMode="auto">
            <a:xfrm>
              <a:off x="4056" y="2348"/>
              <a:ext cx="1476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b="0">
                  <a:solidFill>
                    <a:srgbClr val="000000"/>
                  </a:solidFill>
                  <a:latin typeface="Courier New" pitchFamily="49" charset="0"/>
                </a:rPr>
                <a:t>11000100 10010011</a:t>
              </a:r>
              <a:endParaRPr lang="en-US" altLang="en-US"/>
            </a:p>
          </p:txBody>
        </p:sp>
        <p:sp>
          <p:nvSpPr>
            <p:cNvPr id="38980" name="Rectangle 72"/>
            <p:cNvSpPr>
              <a:spLocks noChangeArrowheads="1"/>
            </p:cNvSpPr>
            <p:nvPr/>
          </p:nvSpPr>
          <p:spPr bwMode="auto">
            <a:xfrm>
              <a:off x="224" y="2325"/>
              <a:ext cx="1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81" name="Rectangle 73"/>
            <p:cNvSpPr>
              <a:spLocks noChangeArrowheads="1"/>
            </p:cNvSpPr>
            <p:nvPr/>
          </p:nvSpPr>
          <p:spPr bwMode="auto">
            <a:xfrm>
              <a:off x="236" y="2325"/>
              <a:ext cx="463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82" name="Rectangle 74"/>
            <p:cNvSpPr>
              <a:spLocks noChangeArrowheads="1"/>
            </p:cNvSpPr>
            <p:nvPr/>
          </p:nvSpPr>
          <p:spPr bwMode="auto">
            <a:xfrm>
              <a:off x="699" y="2325"/>
              <a:ext cx="1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83" name="Rectangle 75"/>
            <p:cNvSpPr>
              <a:spLocks noChangeArrowheads="1"/>
            </p:cNvSpPr>
            <p:nvPr/>
          </p:nvSpPr>
          <p:spPr bwMode="auto">
            <a:xfrm>
              <a:off x="711" y="2325"/>
              <a:ext cx="601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84" name="Rectangle 76"/>
            <p:cNvSpPr>
              <a:spLocks noChangeArrowheads="1"/>
            </p:cNvSpPr>
            <p:nvPr/>
          </p:nvSpPr>
          <p:spPr bwMode="auto">
            <a:xfrm>
              <a:off x="1312" y="2325"/>
              <a:ext cx="11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85" name="Rectangle 77"/>
            <p:cNvSpPr>
              <a:spLocks noChangeArrowheads="1"/>
            </p:cNvSpPr>
            <p:nvPr/>
          </p:nvSpPr>
          <p:spPr bwMode="auto">
            <a:xfrm>
              <a:off x="1323" y="2325"/>
              <a:ext cx="1032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86" name="Rectangle 78"/>
            <p:cNvSpPr>
              <a:spLocks noChangeArrowheads="1"/>
            </p:cNvSpPr>
            <p:nvPr/>
          </p:nvSpPr>
          <p:spPr bwMode="auto">
            <a:xfrm>
              <a:off x="2355" y="2325"/>
              <a:ext cx="1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87" name="Rectangle 79"/>
            <p:cNvSpPr>
              <a:spLocks noChangeArrowheads="1"/>
            </p:cNvSpPr>
            <p:nvPr/>
          </p:nvSpPr>
          <p:spPr bwMode="auto">
            <a:xfrm>
              <a:off x="2367" y="2325"/>
              <a:ext cx="3156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88" name="Rectangle 80"/>
            <p:cNvSpPr>
              <a:spLocks noChangeArrowheads="1"/>
            </p:cNvSpPr>
            <p:nvPr/>
          </p:nvSpPr>
          <p:spPr bwMode="auto">
            <a:xfrm>
              <a:off x="5523" y="2325"/>
              <a:ext cx="1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89" name="Rectangle 81"/>
            <p:cNvSpPr>
              <a:spLocks noChangeArrowheads="1"/>
            </p:cNvSpPr>
            <p:nvPr/>
          </p:nvSpPr>
          <p:spPr bwMode="auto">
            <a:xfrm>
              <a:off x="224" y="2337"/>
              <a:ext cx="12" cy="16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90" name="Rectangle 82"/>
            <p:cNvSpPr>
              <a:spLocks noChangeArrowheads="1"/>
            </p:cNvSpPr>
            <p:nvPr/>
          </p:nvSpPr>
          <p:spPr bwMode="auto">
            <a:xfrm>
              <a:off x="699" y="2337"/>
              <a:ext cx="12" cy="16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91" name="Rectangle 83"/>
            <p:cNvSpPr>
              <a:spLocks noChangeArrowheads="1"/>
            </p:cNvSpPr>
            <p:nvPr/>
          </p:nvSpPr>
          <p:spPr bwMode="auto">
            <a:xfrm>
              <a:off x="1312" y="2337"/>
              <a:ext cx="11" cy="16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92" name="Rectangle 84"/>
            <p:cNvSpPr>
              <a:spLocks noChangeArrowheads="1"/>
            </p:cNvSpPr>
            <p:nvPr/>
          </p:nvSpPr>
          <p:spPr bwMode="auto">
            <a:xfrm>
              <a:off x="2355" y="2337"/>
              <a:ext cx="12" cy="16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93" name="Rectangle 85"/>
            <p:cNvSpPr>
              <a:spLocks noChangeArrowheads="1"/>
            </p:cNvSpPr>
            <p:nvPr/>
          </p:nvSpPr>
          <p:spPr bwMode="auto">
            <a:xfrm>
              <a:off x="5523" y="2337"/>
              <a:ext cx="12" cy="16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94" name="Rectangle 86"/>
            <p:cNvSpPr>
              <a:spLocks noChangeArrowheads="1"/>
            </p:cNvSpPr>
            <p:nvPr/>
          </p:nvSpPr>
          <p:spPr bwMode="auto">
            <a:xfrm>
              <a:off x="315" y="2526"/>
              <a:ext cx="174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b="0">
                  <a:solidFill>
                    <a:srgbClr val="000000"/>
                  </a:solidFill>
                  <a:latin typeface="Courier New" pitchFamily="49" charset="0"/>
                </a:rPr>
                <a:t>iy</a:t>
              </a:r>
              <a:endParaRPr lang="en-US" altLang="en-US"/>
            </a:p>
          </p:txBody>
        </p:sp>
        <p:sp>
          <p:nvSpPr>
            <p:cNvPr id="38995" name="Rectangle 87"/>
            <p:cNvSpPr>
              <a:spLocks noChangeArrowheads="1"/>
            </p:cNvSpPr>
            <p:nvPr/>
          </p:nvSpPr>
          <p:spPr bwMode="auto">
            <a:xfrm>
              <a:off x="857" y="2519"/>
              <a:ext cx="448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b="0">
                  <a:solidFill>
                    <a:srgbClr val="000000"/>
                  </a:solidFill>
                  <a:latin typeface="Arial" pitchFamily="34" charset="0"/>
                </a:rPr>
                <a:t>-15213</a:t>
              </a:r>
              <a:endParaRPr lang="en-US" altLang="en-US"/>
            </a:p>
          </p:txBody>
        </p:sp>
        <p:sp>
          <p:nvSpPr>
            <p:cNvPr id="38996" name="Rectangle 88"/>
            <p:cNvSpPr>
              <a:spLocks noChangeArrowheads="1"/>
            </p:cNvSpPr>
            <p:nvPr/>
          </p:nvSpPr>
          <p:spPr bwMode="auto">
            <a:xfrm>
              <a:off x="1407" y="2526"/>
              <a:ext cx="955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b="0">
                  <a:solidFill>
                    <a:srgbClr val="000000"/>
                  </a:solidFill>
                  <a:latin typeface="Courier New" pitchFamily="49" charset="0"/>
                </a:rPr>
                <a:t>FF FF C4 93</a:t>
              </a:r>
              <a:endParaRPr lang="en-US" altLang="en-US"/>
            </a:p>
          </p:txBody>
        </p:sp>
        <p:sp>
          <p:nvSpPr>
            <p:cNvPr id="38997" name="Rectangle 89"/>
            <p:cNvSpPr>
              <a:spLocks noChangeArrowheads="1"/>
            </p:cNvSpPr>
            <p:nvPr/>
          </p:nvSpPr>
          <p:spPr bwMode="auto">
            <a:xfrm>
              <a:off x="2497" y="2526"/>
              <a:ext cx="3039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b="0">
                  <a:solidFill>
                    <a:srgbClr val="000000"/>
                  </a:solidFill>
                  <a:latin typeface="Courier New" pitchFamily="49" charset="0"/>
                </a:rPr>
                <a:t>11111111 11111111 11000100 10010011</a:t>
              </a:r>
              <a:endParaRPr lang="en-US" altLang="en-US"/>
            </a:p>
          </p:txBody>
        </p:sp>
        <p:sp>
          <p:nvSpPr>
            <p:cNvPr id="38998" name="Rectangle 90"/>
            <p:cNvSpPr>
              <a:spLocks noChangeArrowheads="1"/>
            </p:cNvSpPr>
            <p:nvPr/>
          </p:nvSpPr>
          <p:spPr bwMode="auto">
            <a:xfrm>
              <a:off x="224" y="2503"/>
              <a:ext cx="1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99" name="Rectangle 91"/>
            <p:cNvSpPr>
              <a:spLocks noChangeArrowheads="1"/>
            </p:cNvSpPr>
            <p:nvPr/>
          </p:nvSpPr>
          <p:spPr bwMode="auto">
            <a:xfrm>
              <a:off x="236" y="2503"/>
              <a:ext cx="463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9000" name="Rectangle 92"/>
            <p:cNvSpPr>
              <a:spLocks noChangeArrowheads="1"/>
            </p:cNvSpPr>
            <p:nvPr/>
          </p:nvSpPr>
          <p:spPr bwMode="auto">
            <a:xfrm>
              <a:off x="699" y="2503"/>
              <a:ext cx="1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9001" name="Rectangle 93"/>
            <p:cNvSpPr>
              <a:spLocks noChangeArrowheads="1"/>
            </p:cNvSpPr>
            <p:nvPr/>
          </p:nvSpPr>
          <p:spPr bwMode="auto">
            <a:xfrm>
              <a:off x="711" y="2503"/>
              <a:ext cx="601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9002" name="Rectangle 94"/>
            <p:cNvSpPr>
              <a:spLocks noChangeArrowheads="1"/>
            </p:cNvSpPr>
            <p:nvPr/>
          </p:nvSpPr>
          <p:spPr bwMode="auto">
            <a:xfrm>
              <a:off x="1312" y="2503"/>
              <a:ext cx="11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9003" name="Rectangle 95"/>
            <p:cNvSpPr>
              <a:spLocks noChangeArrowheads="1"/>
            </p:cNvSpPr>
            <p:nvPr/>
          </p:nvSpPr>
          <p:spPr bwMode="auto">
            <a:xfrm>
              <a:off x="1323" y="2503"/>
              <a:ext cx="1032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9004" name="Rectangle 96"/>
            <p:cNvSpPr>
              <a:spLocks noChangeArrowheads="1"/>
            </p:cNvSpPr>
            <p:nvPr/>
          </p:nvSpPr>
          <p:spPr bwMode="auto">
            <a:xfrm>
              <a:off x="2355" y="2503"/>
              <a:ext cx="1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9005" name="Rectangle 97"/>
            <p:cNvSpPr>
              <a:spLocks noChangeArrowheads="1"/>
            </p:cNvSpPr>
            <p:nvPr/>
          </p:nvSpPr>
          <p:spPr bwMode="auto">
            <a:xfrm>
              <a:off x="2367" y="2503"/>
              <a:ext cx="3156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9006" name="Rectangle 98"/>
            <p:cNvSpPr>
              <a:spLocks noChangeArrowheads="1"/>
            </p:cNvSpPr>
            <p:nvPr/>
          </p:nvSpPr>
          <p:spPr bwMode="auto">
            <a:xfrm>
              <a:off x="5523" y="2503"/>
              <a:ext cx="1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9007" name="Rectangle 99"/>
            <p:cNvSpPr>
              <a:spLocks noChangeArrowheads="1"/>
            </p:cNvSpPr>
            <p:nvPr/>
          </p:nvSpPr>
          <p:spPr bwMode="auto">
            <a:xfrm>
              <a:off x="224" y="2515"/>
              <a:ext cx="12" cy="1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9008" name="Rectangle 100"/>
            <p:cNvSpPr>
              <a:spLocks noChangeArrowheads="1"/>
            </p:cNvSpPr>
            <p:nvPr/>
          </p:nvSpPr>
          <p:spPr bwMode="auto">
            <a:xfrm>
              <a:off x="224" y="2679"/>
              <a:ext cx="1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9009" name="Rectangle 101"/>
            <p:cNvSpPr>
              <a:spLocks noChangeArrowheads="1"/>
            </p:cNvSpPr>
            <p:nvPr/>
          </p:nvSpPr>
          <p:spPr bwMode="auto">
            <a:xfrm>
              <a:off x="224" y="2679"/>
              <a:ext cx="1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9010" name="Rectangle 102"/>
            <p:cNvSpPr>
              <a:spLocks noChangeArrowheads="1"/>
            </p:cNvSpPr>
            <p:nvPr/>
          </p:nvSpPr>
          <p:spPr bwMode="auto">
            <a:xfrm>
              <a:off x="236" y="2679"/>
              <a:ext cx="463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9011" name="Rectangle 103"/>
            <p:cNvSpPr>
              <a:spLocks noChangeArrowheads="1"/>
            </p:cNvSpPr>
            <p:nvPr/>
          </p:nvSpPr>
          <p:spPr bwMode="auto">
            <a:xfrm>
              <a:off x="699" y="2515"/>
              <a:ext cx="12" cy="1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9012" name="Rectangle 104"/>
            <p:cNvSpPr>
              <a:spLocks noChangeArrowheads="1"/>
            </p:cNvSpPr>
            <p:nvPr/>
          </p:nvSpPr>
          <p:spPr bwMode="auto">
            <a:xfrm>
              <a:off x="699" y="2679"/>
              <a:ext cx="1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9013" name="Rectangle 105"/>
            <p:cNvSpPr>
              <a:spLocks noChangeArrowheads="1"/>
            </p:cNvSpPr>
            <p:nvPr/>
          </p:nvSpPr>
          <p:spPr bwMode="auto">
            <a:xfrm>
              <a:off x="711" y="2679"/>
              <a:ext cx="601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9014" name="Rectangle 106"/>
            <p:cNvSpPr>
              <a:spLocks noChangeArrowheads="1"/>
            </p:cNvSpPr>
            <p:nvPr/>
          </p:nvSpPr>
          <p:spPr bwMode="auto">
            <a:xfrm>
              <a:off x="1312" y="2515"/>
              <a:ext cx="11" cy="1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9015" name="Rectangle 107"/>
            <p:cNvSpPr>
              <a:spLocks noChangeArrowheads="1"/>
            </p:cNvSpPr>
            <p:nvPr/>
          </p:nvSpPr>
          <p:spPr bwMode="auto">
            <a:xfrm>
              <a:off x="1312" y="2679"/>
              <a:ext cx="11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9016" name="Rectangle 108"/>
            <p:cNvSpPr>
              <a:spLocks noChangeArrowheads="1"/>
            </p:cNvSpPr>
            <p:nvPr/>
          </p:nvSpPr>
          <p:spPr bwMode="auto">
            <a:xfrm>
              <a:off x="1323" y="2679"/>
              <a:ext cx="103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9017" name="Rectangle 109"/>
            <p:cNvSpPr>
              <a:spLocks noChangeArrowheads="1"/>
            </p:cNvSpPr>
            <p:nvPr/>
          </p:nvSpPr>
          <p:spPr bwMode="auto">
            <a:xfrm>
              <a:off x="2355" y="2515"/>
              <a:ext cx="12" cy="1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9018" name="Rectangle 110"/>
            <p:cNvSpPr>
              <a:spLocks noChangeArrowheads="1"/>
            </p:cNvSpPr>
            <p:nvPr/>
          </p:nvSpPr>
          <p:spPr bwMode="auto">
            <a:xfrm>
              <a:off x="2355" y="2679"/>
              <a:ext cx="1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9019" name="Rectangle 111"/>
            <p:cNvSpPr>
              <a:spLocks noChangeArrowheads="1"/>
            </p:cNvSpPr>
            <p:nvPr/>
          </p:nvSpPr>
          <p:spPr bwMode="auto">
            <a:xfrm>
              <a:off x="2367" y="2679"/>
              <a:ext cx="3156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9020" name="Rectangle 112"/>
            <p:cNvSpPr>
              <a:spLocks noChangeArrowheads="1"/>
            </p:cNvSpPr>
            <p:nvPr/>
          </p:nvSpPr>
          <p:spPr bwMode="auto">
            <a:xfrm>
              <a:off x="5523" y="2515"/>
              <a:ext cx="12" cy="1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9021" name="Rectangle 113"/>
            <p:cNvSpPr>
              <a:spLocks noChangeArrowheads="1"/>
            </p:cNvSpPr>
            <p:nvPr/>
          </p:nvSpPr>
          <p:spPr bwMode="auto">
            <a:xfrm>
              <a:off x="5523" y="2679"/>
              <a:ext cx="1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9022" name="Rectangle 114"/>
            <p:cNvSpPr>
              <a:spLocks noChangeArrowheads="1"/>
            </p:cNvSpPr>
            <p:nvPr/>
          </p:nvSpPr>
          <p:spPr bwMode="auto">
            <a:xfrm>
              <a:off x="5523" y="2679"/>
              <a:ext cx="1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</p:grp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Negating with Complement &amp; Increment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tabLst>
                <a:tab pos="3200400" algn="l"/>
                <a:tab pos="4114800" algn="l"/>
              </a:tabLst>
              <a:defRPr/>
            </a:pPr>
            <a:r>
              <a:rPr lang="en-US" dirty="0"/>
              <a:t>Claim: Following holds for 2’s complement</a:t>
            </a:r>
          </a:p>
          <a:p>
            <a:pPr lvl="1" eaLnBrk="1" hangingPunct="1">
              <a:buNone/>
              <a:tabLst>
                <a:tab pos="3200400" algn="l"/>
                <a:tab pos="4114800" algn="l"/>
              </a:tabLst>
              <a:defRPr/>
            </a:pPr>
            <a:r>
              <a:rPr lang="en-US" dirty="0"/>
              <a:t> </a:t>
            </a:r>
            <a:r>
              <a:rPr lang="en-US" dirty="0">
                <a:latin typeface="Courier New" pitchFamily="49" charset="0"/>
              </a:rPr>
              <a:t>~x + 1 == -x</a:t>
            </a:r>
          </a:p>
          <a:p>
            <a:pPr eaLnBrk="1" hangingPunct="1">
              <a:tabLst>
                <a:tab pos="3200400" algn="l"/>
                <a:tab pos="4114800" algn="l"/>
              </a:tabLst>
              <a:defRPr/>
            </a:pPr>
            <a:r>
              <a:rPr lang="en-US" dirty="0"/>
              <a:t>Complement</a:t>
            </a:r>
          </a:p>
          <a:p>
            <a:pPr lvl="1" eaLnBrk="1" hangingPunct="1">
              <a:tabLst>
                <a:tab pos="3200400" algn="l"/>
                <a:tab pos="4114800" algn="l"/>
              </a:tabLst>
              <a:defRPr/>
            </a:pPr>
            <a:r>
              <a:rPr lang="en-US" dirty="0"/>
              <a:t>Observation: </a:t>
            </a:r>
            <a:r>
              <a:rPr lang="en-US" dirty="0">
                <a:latin typeface="Courier New" pitchFamily="49" charset="0"/>
              </a:rPr>
              <a:t>~x + x == 1111…11</a:t>
            </a:r>
            <a:r>
              <a:rPr lang="en-US" b="0" baseline="-25000" dirty="0"/>
              <a:t>2</a:t>
            </a:r>
            <a:r>
              <a:rPr lang="en-US" dirty="0">
                <a:latin typeface="Courier New" pitchFamily="49" charset="0"/>
              </a:rPr>
              <a:t> == -1</a:t>
            </a:r>
            <a:endParaRPr lang="en-US" dirty="0"/>
          </a:p>
          <a:p>
            <a:pPr eaLnBrk="1" hangingPunct="1">
              <a:tabLst>
                <a:tab pos="3200400" algn="l"/>
                <a:tab pos="4114800" algn="l"/>
              </a:tabLst>
              <a:defRPr/>
            </a:pPr>
            <a:endParaRPr lang="en-US" dirty="0"/>
          </a:p>
          <a:p>
            <a:pPr eaLnBrk="1" hangingPunct="1">
              <a:tabLst>
                <a:tab pos="3200400" algn="l"/>
                <a:tab pos="4114800" algn="l"/>
              </a:tabLst>
              <a:defRPr/>
            </a:pPr>
            <a:endParaRPr lang="en-US" dirty="0"/>
          </a:p>
          <a:p>
            <a:pPr eaLnBrk="1" hangingPunct="1">
              <a:tabLst>
                <a:tab pos="3200400" algn="l"/>
                <a:tab pos="4114800" algn="l"/>
              </a:tabLst>
              <a:defRPr/>
            </a:pPr>
            <a:endParaRPr lang="en-US" dirty="0"/>
          </a:p>
          <a:p>
            <a:pPr eaLnBrk="1" hangingPunct="1">
              <a:tabLst>
                <a:tab pos="3200400" algn="l"/>
                <a:tab pos="4114800" algn="l"/>
              </a:tabLst>
              <a:defRPr/>
            </a:pPr>
            <a:r>
              <a:rPr lang="en-US" dirty="0"/>
              <a:t>Increment</a:t>
            </a:r>
          </a:p>
          <a:p>
            <a:pPr lvl="1" eaLnBrk="1" hangingPunct="1">
              <a:tabLst>
                <a:tab pos="3200400" algn="l"/>
                <a:tab pos="4114800" algn="l"/>
              </a:tabLst>
              <a:defRPr/>
            </a:pPr>
            <a:r>
              <a:rPr lang="en-US" dirty="0">
                <a:latin typeface="Courier New" pitchFamily="49" charset="0"/>
              </a:rPr>
              <a:t>~x + x + (-x + 1)	==	-1 + (-x + 1)</a:t>
            </a:r>
          </a:p>
          <a:p>
            <a:pPr lvl="1" eaLnBrk="1" hangingPunct="1">
              <a:tabLst>
                <a:tab pos="3200400" algn="l"/>
                <a:tab pos="4114800" algn="l"/>
              </a:tabLst>
              <a:defRPr/>
            </a:pPr>
            <a:r>
              <a:rPr lang="en-US" dirty="0">
                <a:latin typeface="Courier New" pitchFamily="49" charset="0"/>
              </a:rPr>
              <a:t>~x + 1		==	-x</a:t>
            </a:r>
          </a:p>
          <a:p>
            <a:pPr eaLnBrk="1" hangingPunct="1">
              <a:tabLst>
                <a:tab pos="3200400" algn="l"/>
                <a:tab pos="4114800" algn="l"/>
              </a:tabLst>
              <a:defRPr/>
            </a:pPr>
            <a:r>
              <a:rPr lang="en-US" dirty="0"/>
              <a:t>Warning: Be cautious treating </a:t>
            </a: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 err="1"/>
              <a:t>’s</a:t>
            </a:r>
            <a:r>
              <a:rPr lang="en-US" dirty="0"/>
              <a:t> as integers</a:t>
            </a:r>
          </a:p>
          <a:p>
            <a:pPr lvl="1" eaLnBrk="1" hangingPunct="1">
              <a:tabLst>
                <a:tab pos="3200400" algn="l"/>
                <a:tab pos="4114800" algn="l"/>
              </a:tabLst>
              <a:defRPr/>
            </a:pPr>
            <a:r>
              <a:rPr lang="en-US" dirty="0"/>
              <a:t>OK here (associativity and commutativity hold)</a:t>
            </a:r>
          </a:p>
        </p:txBody>
      </p:sp>
      <p:grpSp>
        <p:nvGrpSpPr>
          <p:cNvPr id="39940" name="Group 4"/>
          <p:cNvGrpSpPr>
            <a:grpSpLocks/>
          </p:cNvGrpSpPr>
          <p:nvPr/>
        </p:nvGrpSpPr>
        <p:grpSpPr bwMode="auto">
          <a:xfrm>
            <a:off x="4572000" y="3048000"/>
            <a:ext cx="2971800" cy="1600200"/>
            <a:chOff x="2160" y="1968"/>
            <a:chExt cx="1872" cy="1008"/>
          </a:xfrm>
        </p:grpSpPr>
        <p:grpSp>
          <p:nvGrpSpPr>
            <p:cNvPr id="39945" name="Group 5"/>
            <p:cNvGrpSpPr>
              <a:grpSpLocks/>
            </p:cNvGrpSpPr>
            <p:nvPr/>
          </p:nvGrpSpPr>
          <p:grpSpPr bwMode="auto">
            <a:xfrm>
              <a:off x="2448" y="1968"/>
              <a:ext cx="1536" cy="288"/>
              <a:chOff x="2448" y="1968"/>
              <a:chExt cx="1536" cy="288"/>
            </a:xfrm>
          </p:grpSpPr>
          <p:sp>
            <p:nvSpPr>
              <p:cNvPr id="39968" name="Rectangle 6"/>
              <p:cNvSpPr>
                <a:spLocks noChangeArrowheads="1"/>
              </p:cNvSpPr>
              <p:nvPr/>
            </p:nvSpPr>
            <p:spPr bwMode="auto">
              <a:xfrm>
                <a:off x="2832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9969" name="Rectangle 7"/>
              <p:cNvSpPr>
                <a:spLocks noChangeArrowheads="1"/>
              </p:cNvSpPr>
              <p:nvPr/>
            </p:nvSpPr>
            <p:spPr bwMode="auto">
              <a:xfrm>
                <a:off x="2976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9970" name="Rectangle 8"/>
              <p:cNvSpPr>
                <a:spLocks noChangeArrowheads="1"/>
              </p:cNvSpPr>
              <p:nvPr/>
            </p:nvSpPr>
            <p:spPr bwMode="auto">
              <a:xfrm>
                <a:off x="3120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9971" name="Rectangle 9"/>
              <p:cNvSpPr>
                <a:spLocks noChangeArrowheads="1"/>
              </p:cNvSpPr>
              <p:nvPr/>
            </p:nvSpPr>
            <p:spPr bwMode="auto">
              <a:xfrm>
                <a:off x="3552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9972" name="Rectangle 10"/>
              <p:cNvSpPr>
                <a:spLocks noChangeArrowheads="1"/>
              </p:cNvSpPr>
              <p:nvPr/>
            </p:nvSpPr>
            <p:spPr bwMode="auto">
              <a:xfrm>
                <a:off x="3696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9973" name="Rectangle 11"/>
              <p:cNvSpPr>
                <a:spLocks noChangeArrowheads="1"/>
              </p:cNvSpPr>
              <p:nvPr/>
            </p:nvSpPr>
            <p:spPr bwMode="auto">
              <a:xfrm>
                <a:off x="3840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9974" name="Rectangle 12"/>
              <p:cNvSpPr>
                <a:spLocks noChangeArrowheads="1"/>
              </p:cNvSpPr>
              <p:nvPr/>
            </p:nvSpPr>
            <p:spPr bwMode="auto">
              <a:xfrm>
                <a:off x="3264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9975" name="Rectangle 13"/>
              <p:cNvSpPr>
                <a:spLocks noChangeArrowheads="1"/>
              </p:cNvSpPr>
              <p:nvPr/>
            </p:nvSpPr>
            <p:spPr bwMode="auto">
              <a:xfrm>
                <a:off x="3408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9976" name="Rectangle 14"/>
              <p:cNvSpPr>
                <a:spLocks noChangeArrowheads="1"/>
              </p:cNvSpPr>
              <p:nvPr/>
            </p:nvSpPr>
            <p:spPr bwMode="auto">
              <a:xfrm>
                <a:off x="2448" y="1968"/>
                <a:ext cx="346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en-US" altLang="en-US" sz="2400">
                    <a:latin typeface="Courier New" pitchFamily="49" charset="0"/>
                  </a:rPr>
                  <a:t> x</a:t>
                </a:r>
              </a:p>
            </p:txBody>
          </p:sp>
        </p:grpSp>
        <p:grpSp>
          <p:nvGrpSpPr>
            <p:cNvPr id="39946" name="Group 15"/>
            <p:cNvGrpSpPr>
              <a:grpSpLocks/>
            </p:cNvGrpSpPr>
            <p:nvPr/>
          </p:nvGrpSpPr>
          <p:grpSpPr bwMode="auto">
            <a:xfrm>
              <a:off x="2448" y="2304"/>
              <a:ext cx="1536" cy="288"/>
              <a:chOff x="2448" y="2448"/>
              <a:chExt cx="1536" cy="288"/>
            </a:xfrm>
          </p:grpSpPr>
          <p:sp>
            <p:nvSpPr>
              <p:cNvPr id="39959" name="Rectangle 16"/>
              <p:cNvSpPr>
                <a:spLocks noChangeArrowheads="1"/>
              </p:cNvSpPr>
              <p:nvPr/>
            </p:nvSpPr>
            <p:spPr bwMode="auto">
              <a:xfrm>
                <a:off x="2832" y="249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9960" name="Rectangle 17"/>
              <p:cNvSpPr>
                <a:spLocks noChangeArrowheads="1"/>
              </p:cNvSpPr>
              <p:nvPr/>
            </p:nvSpPr>
            <p:spPr bwMode="auto">
              <a:xfrm>
                <a:off x="2976" y="249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9961" name="Rectangle 18"/>
              <p:cNvSpPr>
                <a:spLocks noChangeArrowheads="1"/>
              </p:cNvSpPr>
              <p:nvPr/>
            </p:nvSpPr>
            <p:spPr bwMode="auto">
              <a:xfrm>
                <a:off x="3120" y="249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9962" name="Rectangle 19"/>
              <p:cNvSpPr>
                <a:spLocks noChangeArrowheads="1"/>
              </p:cNvSpPr>
              <p:nvPr/>
            </p:nvSpPr>
            <p:spPr bwMode="auto">
              <a:xfrm>
                <a:off x="3552" y="249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9963" name="Rectangle 20"/>
              <p:cNvSpPr>
                <a:spLocks noChangeArrowheads="1"/>
              </p:cNvSpPr>
              <p:nvPr/>
            </p:nvSpPr>
            <p:spPr bwMode="auto">
              <a:xfrm>
                <a:off x="3696" y="249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9964" name="Rectangle 21"/>
              <p:cNvSpPr>
                <a:spLocks noChangeArrowheads="1"/>
              </p:cNvSpPr>
              <p:nvPr/>
            </p:nvSpPr>
            <p:spPr bwMode="auto">
              <a:xfrm>
                <a:off x="3840" y="249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9965" name="Rectangle 22"/>
              <p:cNvSpPr>
                <a:spLocks noChangeArrowheads="1"/>
              </p:cNvSpPr>
              <p:nvPr/>
            </p:nvSpPr>
            <p:spPr bwMode="auto">
              <a:xfrm>
                <a:off x="3264" y="249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9966" name="Rectangle 23"/>
              <p:cNvSpPr>
                <a:spLocks noChangeArrowheads="1"/>
              </p:cNvSpPr>
              <p:nvPr/>
            </p:nvSpPr>
            <p:spPr bwMode="auto">
              <a:xfrm>
                <a:off x="3408" y="249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9967" name="Rectangle 24"/>
              <p:cNvSpPr>
                <a:spLocks noChangeArrowheads="1"/>
              </p:cNvSpPr>
              <p:nvPr/>
            </p:nvSpPr>
            <p:spPr bwMode="auto">
              <a:xfrm>
                <a:off x="2448" y="2448"/>
                <a:ext cx="346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en-US" altLang="en-US" sz="2400">
                    <a:latin typeface="Courier New" pitchFamily="49" charset="0"/>
                  </a:rPr>
                  <a:t>~x</a:t>
                </a:r>
              </a:p>
            </p:txBody>
          </p:sp>
        </p:grpSp>
        <p:sp>
          <p:nvSpPr>
            <p:cNvPr id="39947" name="Rectangle 25"/>
            <p:cNvSpPr>
              <a:spLocks noChangeArrowheads="1"/>
            </p:cNvSpPr>
            <p:nvPr/>
          </p:nvSpPr>
          <p:spPr bwMode="auto">
            <a:xfrm>
              <a:off x="2160" y="2304"/>
              <a:ext cx="23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sz="2400">
                  <a:latin typeface="Courier New" pitchFamily="49" charset="0"/>
                </a:rPr>
                <a:t>+</a:t>
              </a:r>
            </a:p>
          </p:txBody>
        </p:sp>
        <p:sp>
          <p:nvSpPr>
            <p:cNvPr id="39948" name="Line 26"/>
            <p:cNvSpPr>
              <a:spLocks noChangeShapeType="1"/>
            </p:cNvSpPr>
            <p:nvPr/>
          </p:nvSpPr>
          <p:spPr bwMode="auto">
            <a:xfrm>
              <a:off x="2208" y="2640"/>
              <a:ext cx="182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9949" name="Group 27"/>
            <p:cNvGrpSpPr>
              <a:grpSpLocks/>
            </p:cNvGrpSpPr>
            <p:nvPr/>
          </p:nvGrpSpPr>
          <p:grpSpPr bwMode="auto">
            <a:xfrm>
              <a:off x="2448" y="2688"/>
              <a:ext cx="1536" cy="288"/>
              <a:chOff x="2448" y="1968"/>
              <a:chExt cx="1536" cy="288"/>
            </a:xfrm>
          </p:grpSpPr>
          <p:sp>
            <p:nvSpPr>
              <p:cNvPr id="39950" name="Rectangle 28"/>
              <p:cNvSpPr>
                <a:spLocks noChangeArrowheads="1"/>
              </p:cNvSpPr>
              <p:nvPr/>
            </p:nvSpPr>
            <p:spPr bwMode="auto">
              <a:xfrm>
                <a:off x="2832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9951" name="Rectangle 29"/>
              <p:cNvSpPr>
                <a:spLocks noChangeArrowheads="1"/>
              </p:cNvSpPr>
              <p:nvPr/>
            </p:nvSpPr>
            <p:spPr bwMode="auto">
              <a:xfrm>
                <a:off x="2976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9952" name="Rectangle 30"/>
              <p:cNvSpPr>
                <a:spLocks noChangeArrowheads="1"/>
              </p:cNvSpPr>
              <p:nvPr/>
            </p:nvSpPr>
            <p:spPr bwMode="auto">
              <a:xfrm>
                <a:off x="3120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9953" name="Rectangle 31"/>
              <p:cNvSpPr>
                <a:spLocks noChangeArrowheads="1"/>
              </p:cNvSpPr>
              <p:nvPr/>
            </p:nvSpPr>
            <p:spPr bwMode="auto">
              <a:xfrm>
                <a:off x="3552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9954" name="Rectangle 32"/>
              <p:cNvSpPr>
                <a:spLocks noChangeArrowheads="1"/>
              </p:cNvSpPr>
              <p:nvPr/>
            </p:nvSpPr>
            <p:spPr bwMode="auto">
              <a:xfrm>
                <a:off x="3696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9955" name="Rectangle 33"/>
              <p:cNvSpPr>
                <a:spLocks noChangeArrowheads="1"/>
              </p:cNvSpPr>
              <p:nvPr/>
            </p:nvSpPr>
            <p:spPr bwMode="auto">
              <a:xfrm>
                <a:off x="3840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9956" name="Rectangle 34"/>
              <p:cNvSpPr>
                <a:spLocks noChangeArrowheads="1"/>
              </p:cNvSpPr>
              <p:nvPr/>
            </p:nvSpPr>
            <p:spPr bwMode="auto">
              <a:xfrm>
                <a:off x="3264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9957" name="Rectangle 35"/>
              <p:cNvSpPr>
                <a:spLocks noChangeArrowheads="1"/>
              </p:cNvSpPr>
              <p:nvPr/>
            </p:nvSpPr>
            <p:spPr bwMode="auto">
              <a:xfrm>
                <a:off x="3408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9958" name="Rectangle 36"/>
              <p:cNvSpPr>
                <a:spLocks noChangeArrowheads="1"/>
              </p:cNvSpPr>
              <p:nvPr/>
            </p:nvSpPr>
            <p:spPr bwMode="auto">
              <a:xfrm>
                <a:off x="2448" y="1968"/>
                <a:ext cx="346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en-US" altLang="en-US" sz="2400">
                    <a:latin typeface="Courier New" pitchFamily="49" charset="0"/>
                  </a:rPr>
                  <a:t>-1</a:t>
                </a:r>
              </a:p>
            </p:txBody>
          </p:sp>
        </p:grpSp>
      </p:grpSp>
      <p:sp>
        <p:nvSpPr>
          <p:cNvPr id="64549" name="Line 37"/>
          <p:cNvSpPr>
            <a:spLocks noChangeShapeType="1"/>
          </p:cNvSpPr>
          <p:nvPr/>
        </p:nvSpPr>
        <p:spPr bwMode="auto">
          <a:xfrm flipV="1">
            <a:off x="1905000" y="5105400"/>
            <a:ext cx="304800" cy="3048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50" name="Line 38"/>
          <p:cNvSpPr>
            <a:spLocks noChangeShapeType="1"/>
          </p:cNvSpPr>
          <p:nvPr/>
        </p:nvSpPr>
        <p:spPr bwMode="auto">
          <a:xfrm flipV="1">
            <a:off x="2743200" y="5105400"/>
            <a:ext cx="304800" cy="3048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51" name="Line 39"/>
          <p:cNvSpPr>
            <a:spLocks noChangeShapeType="1"/>
          </p:cNvSpPr>
          <p:nvPr/>
        </p:nvSpPr>
        <p:spPr bwMode="auto">
          <a:xfrm flipV="1">
            <a:off x="6629400" y="5105400"/>
            <a:ext cx="304800" cy="3048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52" name="Line 40"/>
          <p:cNvSpPr>
            <a:spLocks noChangeShapeType="1"/>
          </p:cNvSpPr>
          <p:nvPr/>
        </p:nvSpPr>
        <p:spPr bwMode="auto">
          <a:xfrm flipV="1">
            <a:off x="5105400" y="5105400"/>
            <a:ext cx="304800" cy="3048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49" grpId="0" animBg="1"/>
      <p:bldP spid="64550" grpId="0" animBg="1"/>
      <p:bldP spid="64551" grpId="0" animBg="1"/>
      <p:bldP spid="64552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Unsigned Addition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tabLst>
                <a:tab pos="800100" algn="l"/>
                <a:tab pos="1257300" algn="l"/>
                <a:tab pos="3035300" algn="l"/>
                <a:tab pos="3429000" algn="l"/>
              </a:tabLst>
              <a:defRPr/>
            </a:pPr>
            <a:endParaRPr lang="en-US" dirty="0"/>
          </a:p>
          <a:p>
            <a:pPr eaLnBrk="1" hangingPunct="1">
              <a:tabLst>
                <a:tab pos="800100" algn="l"/>
                <a:tab pos="1257300" algn="l"/>
                <a:tab pos="3035300" algn="l"/>
                <a:tab pos="3429000" algn="l"/>
              </a:tabLst>
              <a:defRPr/>
            </a:pPr>
            <a:endParaRPr lang="en-US" dirty="0"/>
          </a:p>
          <a:p>
            <a:pPr eaLnBrk="1" hangingPunct="1">
              <a:tabLst>
                <a:tab pos="800100" algn="l"/>
                <a:tab pos="1257300" algn="l"/>
                <a:tab pos="3035300" algn="l"/>
                <a:tab pos="3429000" algn="l"/>
              </a:tabLst>
              <a:defRPr/>
            </a:pPr>
            <a:endParaRPr lang="en-US" dirty="0"/>
          </a:p>
          <a:p>
            <a:pPr eaLnBrk="1" hangingPunct="1">
              <a:tabLst>
                <a:tab pos="800100" algn="l"/>
                <a:tab pos="1257300" algn="l"/>
                <a:tab pos="3035300" algn="l"/>
                <a:tab pos="3429000" algn="l"/>
              </a:tabLst>
              <a:defRPr/>
            </a:pPr>
            <a:endParaRPr lang="en-US" dirty="0"/>
          </a:p>
          <a:p>
            <a:pPr eaLnBrk="1" hangingPunct="1">
              <a:tabLst>
                <a:tab pos="800100" algn="l"/>
                <a:tab pos="1257300" algn="l"/>
                <a:tab pos="3035300" algn="l"/>
                <a:tab pos="3429000" algn="l"/>
              </a:tabLst>
              <a:defRPr/>
            </a:pPr>
            <a:r>
              <a:rPr lang="en-US" dirty="0"/>
              <a:t>Standard Addition Function</a:t>
            </a:r>
          </a:p>
          <a:p>
            <a:pPr lvl="1" eaLnBrk="1" hangingPunct="1">
              <a:tabLst>
                <a:tab pos="800100" algn="l"/>
                <a:tab pos="1257300" algn="l"/>
                <a:tab pos="3035300" algn="l"/>
                <a:tab pos="3429000" algn="l"/>
              </a:tabLst>
              <a:defRPr/>
            </a:pPr>
            <a:r>
              <a:rPr lang="en-US" dirty="0"/>
              <a:t>Ignores carry output</a:t>
            </a:r>
          </a:p>
          <a:p>
            <a:pPr eaLnBrk="1" hangingPunct="1">
              <a:tabLst>
                <a:tab pos="800100" algn="l"/>
                <a:tab pos="1257300" algn="l"/>
                <a:tab pos="3035300" algn="l"/>
                <a:tab pos="3429000" algn="l"/>
              </a:tabLst>
              <a:defRPr/>
            </a:pPr>
            <a:r>
              <a:rPr lang="en-US" dirty="0"/>
              <a:t>Implements Modular Arithmetic</a:t>
            </a:r>
          </a:p>
          <a:p>
            <a:pPr lvl="1" eaLnBrk="1" hangingPunct="1">
              <a:buNone/>
              <a:tabLst>
                <a:tab pos="800100" algn="l"/>
                <a:tab pos="1257300" algn="l"/>
                <a:tab pos="3035300" algn="l"/>
                <a:tab pos="3429000" algn="l"/>
              </a:tabLst>
              <a:defRPr/>
            </a:pPr>
            <a:r>
              <a:rPr lang="en-US" b="0" i="1" dirty="0"/>
              <a:t>s</a:t>
            </a:r>
            <a:r>
              <a:rPr lang="en-US" b="0" dirty="0"/>
              <a:t>		=	 </a:t>
            </a:r>
            <a:r>
              <a:rPr lang="en-US" b="0" dirty="0" err="1"/>
              <a:t>UAdd</a:t>
            </a:r>
            <a:r>
              <a:rPr lang="en-US" b="0" i="1" baseline="-25000" dirty="0" err="1"/>
              <a:t>w</a:t>
            </a:r>
            <a:r>
              <a:rPr lang="en-US" b="0" dirty="0"/>
              <a:t>(</a:t>
            </a:r>
            <a:r>
              <a:rPr lang="en-US" b="0" i="1" dirty="0"/>
              <a:t>u</a:t>
            </a:r>
            <a:r>
              <a:rPr lang="en-US" b="0" dirty="0"/>
              <a:t> , </a:t>
            </a:r>
            <a:r>
              <a:rPr lang="en-US" b="0" i="1" dirty="0"/>
              <a:t>v</a:t>
            </a:r>
            <a:r>
              <a:rPr lang="en-US" b="0" dirty="0"/>
              <a:t>)	=	</a:t>
            </a:r>
            <a:r>
              <a:rPr lang="en-US" b="0" i="1" dirty="0"/>
              <a:t>u</a:t>
            </a:r>
            <a:r>
              <a:rPr lang="en-US" b="0" dirty="0"/>
              <a:t> + </a:t>
            </a:r>
            <a:r>
              <a:rPr lang="en-US" b="0" i="1" dirty="0"/>
              <a:t>v</a:t>
            </a:r>
            <a:r>
              <a:rPr lang="en-US" b="0" dirty="0"/>
              <a:t>  mod 2</a:t>
            </a:r>
            <a:r>
              <a:rPr lang="en-US" b="0" i="1" baseline="30000" dirty="0"/>
              <a:t>w</a:t>
            </a:r>
          </a:p>
        </p:txBody>
      </p:sp>
      <p:graphicFrame>
        <p:nvGraphicFramePr>
          <p:cNvPr id="40964" name="Object 4"/>
          <p:cNvGraphicFramePr>
            <a:graphicFrameLocks/>
          </p:cNvGraphicFramePr>
          <p:nvPr/>
        </p:nvGraphicFramePr>
        <p:xfrm>
          <a:off x="4114800" y="5511800"/>
          <a:ext cx="416560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6" name="Equation" r:id="rId4" imgW="6096000" imgH="4064000" progId="Equation.3">
                  <p:embed/>
                </p:oleObj>
              </mc:Choice>
              <mc:Fallback>
                <p:oleObj name="Equation" r:id="rId4" imgW="6096000" imgH="4064000" progId="Equation.3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r="31808" b="80063"/>
                      <a:stretch>
                        <a:fillRect/>
                      </a:stretch>
                    </p:blipFill>
                    <p:spPr bwMode="auto">
                      <a:xfrm>
                        <a:off x="4114800" y="5511800"/>
                        <a:ext cx="4165600" cy="81280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 w="25400">
                        <a:solidFill>
                          <a:schemeClr val="accent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0965" name="Group 5"/>
          <p:cNvGrpSpPr>
            <a:grpSpLocks/>
          </p:cNvGrpSpPr>
          <p:nvPr/>
        </p:nvGrpSpPr>
        <p:grpSpPr bwMode="auto">
          <a:xfrm>
            <a:off x="6248400" y="1295400"/>
            <a:ext cx="2743200" cy="228600"/>
            <a:chOff x="2976" y="816"/>
            <a:chExt cx="1728" cy="144"/>
          </a:xfrm>
        </p:grpSpPr>
        <p:sp>
          <p:nvSpPr>
            <p:cNvPr id="41002" name="Rectangle 6"/>
            <p:cNvSpPr>
              <a:spLocks noChangeArrowheads="1"/>
            </p:cNvSpPr>
            <p:nvPr/>
          </p:nvSpPr>
          <p:spPr bwMode="auto">
            <a:xfrm>
              <a:off x="2976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1003" name="Rectangle 7"/>
            <p:cNvSpPr>
              <a:spLocks noChangeArrowheads="1"/>
            </p:cNvSpPr>
            <p:nvPr/>
          </p:nvSpPr>
          <p:spPr bwMode="auto">
            <a:xfrm>
              <a:off x="3120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1004" name="Rectangle 8"/>
            <p:cNvSpPr>
              <a:spLocks noChangeArrowheads="1"/>
            </p:cNvSpPr>
            <p:nvPr/>
          </p:nvSpPr>
          <p:spPr bwMode="auto">
            <a:xfrm>
              <a:off x="3264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1005" name="Rectangle 9"/>
            <p:cNvSpPr>
              <a:spLocks noChangeArrowheads="1"/>
            </p:cNvSpPr>
            <p:nvPr/>
          </p:nvSpPr>
          <p:spPr bwMode="auto">
            <a:xfrm>
              <a:off x="4272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1006" name="Rectangle 10"/>
            <p:cNvSpPr>
              <a:spLocks noChangeArrowheads="1"/>
            </p:cNvSpPr>
            <p:nvPr/>
          </p:nvSpPr>
          <p:spPr bwMode="auto">
            <a:xfrm>
              <a:off x="4416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1007" name="Rectangle 11"/>
            <p:cNvSpPr>
              <a:spLocks noChangeArrowheads="1"/>
            </p:cNvSpPr>
            <p:nvPr/>
          </p:nvSpPr>
          <p:spPr bwMode="auto">
            <a:xfrm>
              <a:off x="4560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1008" name="Rectangle 12"/>
            <p:cNvSpPr>
              <a:spLocks noChangeArrowheads="1"/>
            </p:cNvSpPr>
            <p:nvPr/>
          </p:nvSpPr>
          <p:spPr bwMode="auto">
            <a:xfrm>
              <a:off x="3408" y="816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• • •</a:t>
              </a:r>
            </a:p>
          </p:txBody>
        </p:sp>
      </p:grpSp>
      <p:grpSp>
        <p:nvGrpSpPr>
          <p:cNvPr id="40966" name="Group 13"/>
          <p:cNvGrpSpPr>
            <a:grpSpLocks/>
          </p:cNvGrpSpPr>
          <p:nvPr/>
        </p:nvGrpSpPr>
        <p:grpSpPr bwMode="auto">
          <a:xfrm>
            <a:off x="6248400" y="1752600"/>
            <a:ext cx="2743200" cy="228600"/>
            <a:chOff x="2976" y="1104"/>
            <a:chExt cx="1728" cy="144"/>
          </a:xfrm>
        </p:grpSpPr>
        <p:sp>
          <p:nvSpPr>
            <p:cNvPr id="40995" name="Rectangle 14"/>
            <p:cNvSpPr>
              <a:spLocks noChangeArrowheads="1"/>
            </p:cNvSpPr>
            <p:nvPr/>
          </p:nvSpPr>
          <p:spPr bwMode="auto">
            <a:xfrm>
              <a:off x="2976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0996" name="Rectangle 15"/>
            <p:cNvSpPr>
              <a:spLocks noChangeArrowheads="1"/>
            </p:cNvSpPr>
            <p:nvPr/>
          </p:nvSpPr>
          <p:spPr bwMode="auto">
            <a:xfrm>
              <a:off x="3120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0997" name="Rectangle 16"/>
            <p:cNvSpPr>
              <a:spLocks noChangeArrowheads="1"/>
            </p:cNvSpPr>
            <p:nvPr/>
          </p:nvSpPr>
          <p:spPr bwMode="auto">
            <a:xfrm>
              <a:off x="3264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0998" name="Rectangle 17"/>
            <p:cNvSpPr>
              <a:spLocks noChangeArrowheads="1"/>
            </p:cNvSpPr>
            <p:nvPr/>
          </p:nvSpPr>
          <p:spPr bwMode="auto">
            <a:xfrm>
              <a:off x="4272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0999" name="Rectangle 18"/>
            <p:cNvSpPr>
              <a:spLocks noChangeArrowheads="1"/>
            </p:cNvSpPr>
            <p:nvPr/>
          </p:nvSpPr>
          <p:spPr bwMode="auto">
            <a:xfrm>
              <a:off x="4416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1000" name="Rectangle 19"/>
            <p:cNvSpPr>
              <a:spLocks noChangeArrowheads="1"/>
            </p:cNvSpPr>
            <p:nvPr/>
          </p:nvSpPr>
          <p:spPr bwMode="auto">
            <a:xfrm>
              <a:off x="4560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1001" name="Rectangle 20"/>
            <p:cNvSpPr>
              <a:spLocks noChangeArrowheads="1"/>
            </p:cNvSpPr>
            <p:nvPr/>
          </p:nvSpPr>
          <p:spPr bwMode="auto">
            <a:xfrm>
              <a:off x="3408" y="1104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• • •</a:t>
              </a:r>
            </a:p>
          </p:txBody>
        </p:sp>
      </p:grpSp>
      <p:sp>
        <p:nvSpPr>
          <p:cNvPr id="40967" name="Rectangle 21"/>
          <p:cNvSpPr>
            <a:spLocks noChangeArrowheads="1"/>
          </p:cNvSpPr>
          <p:nvPr/>
        </p:nvSpPr>
        <p:spPr bwMode="auto">
          <a:xfrm>
            <a:off x="5638800" y="1219203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 i="1">
                <a:latin typeface="Times"/>
              </a:rPr>
              <a:t>u</a:t>
            </a:r>
          </a:p>
        </p:txBody>
      </p:sp>
      <p:sp>
        <p:nvSpPr>
          <p:cNvPr id="40968" name="Rectangle 22"/>
          <p:cNvSpPr>
            <a:spLocks noChangeArrowheads="1"/>
          </p:cNvSpPr>
          <p:nvPr/>
        </p:nvSpPr>
        <p:spPr bwMode="auto">
          <a:xfrm>
            <a:off x="5638800" y="1676403"/>
            <a:ext cx="285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 i="1">
                <a:latin typeface="Times"/>
              </a:rPr>
              <a:t>v</a:t>
            </a:r>
          </a:p>
        </p:txBody>
      </p:sp>
      <p:sp>
        <p:nvSpPr>
          <p:cNvPr id="40969" name="Line 23"/>
          <p:cNvSpPr>
            <a:spLocks noChangeShapeType="1"/>
          </p:cNvSpPr>
          <p:nvPr/>
        </p:nvSpPr>
        <p:spPr bwMode="auto">
          <a:xfrm>
            <a:off x="5257800" y="2057400"/>
            <a:ext cx="3886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0" name="Rectangle 24"/>
          <p:cNvSpPr>
            <a:spLocks noChangeArrowheads="1"/>
          </p:cNvSpPr>
          <p:nvPr/>
        </p:nvSpPr>
        <p:spPr bwMode="auto">
          <a:xfrm>
            <a:off x="5257803" y="1676403"/>
            <a:ext cx="3206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+</a:t>
            </a:r>
          </a:p>
        </p:txBody>
      </p:sp>
      <p:grpSp>
        <p:nvGrpSpPr>
          <p:cNvPr id="40971" name="Group 25"/>
          <p:cNvGrpSpPr>
            <a:grpSpLocks/>
          </p:cNvGrpSpPr>
          <p:nvPr/>
        </p:nvGrpSpPr>
        <p:grpSpPr bwMode="auto">
          <a:xfrm>
            <a:off x="6019800" y="2209800"/>
            <a:ext cx="2971800" cy="228600"/>
            <a:chOff x="2832" y="1392"/>
            <a:chExt cx="1872" cy="144"/>
          </a:xfrm>
        </p:grpSpPr>
        <p:grpSp>
          <p:nvGrpSpPr>
            <p:cNvPr id="40986" name="Group 26"/>
            <p:cNvGrpSpPr>
              <a:grpSpLocks/>
            </p:cNvGrpSpPr>
            <p:nvPr/>
          </p:nvGrpSpPr>
          <p:grpSpPr bwMode="auto">
            <a:xfrm>
              <a:off x="2976" y="1392"/>
              <a:ext cx="1728" cy="144"/>
              <a:chOff x="2976" y="1392"/>
              <a:chExt cx="1728" cy="144"/>
            </a:xfrm>
          </p:grpSpPr>
          <p:sp>
            <p:nvSpPr>
              <p:cNvPr id="40988" name="Rectangle 27"/>
              <p:cNvSpPr>
                <a:spLocks noChangeArrowheads="1"/>
              </p:cNvSpPr>
              <p:nvPr/>
            </p:nvSpPr>
            <p:spPr bwMode="auto">
              <a:xfrm>
                <a:off x="2976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endParaRPr lang="en-US" altLang="en-US" b="0">
                  <a:latin typeface="Courier New" pitchFamily="49" charset="0"/>
                </a:endParaRPr>
              </a:p>
            </p:txBody>
          </p:sp>
          <p:sp>
            <p:nvSpPr>
              <p:cNvPr id="40989" name="Rectangle 28"/>
              <p:cNvSpPr>
                <a:spLocks noChangeArrowheads="1"/>
              </p:cNvSpPr>
              <p:nvPr/>
            </p:nvSpPr>
            <p:spPr bwMode="auto">
              <a:xfrm>
                <a:off x="3120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endParaRPr lang="en-US" altLang="en-US" b="0">
                  <a:latin typeface="Courier New" pitchFamily="49" charset="0"/>
                </a:endParaRPr>
              </a:p>
            </p:txBody>
          </p:sp>
          <p:sp>
            <p:nvSpPr>
              <p:cNvPr id="40990" name="Rectangle 29"/>
              <p:cNvSpPr>
                <a:spLocks noChangeArrowheads="1"/>
              </p:cNvSpPr>
              <p:nvPr/>
            </p:nvSpPr>
            <p:spPr bwMode="auto">
              <a:xfrm>
                <a:off x="3264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endParaRPr lang="en-US" altLang="en-US" b="0">
                  <a:latin typeface="Courier New" pitchFamily="49" charset="0"/>
                </a:endParaRPr>
              </a:p>
            </p:txBody>
          </p:sp>
          <p:sp>
            <p:nvSpPr>
              <p:cNvPr id="40991" name="Rectangle 30"/>
              <p:cNvSpPr>
                <a:spLocks noChangeArrowheads="1"/>
              </p:cNvSpPr>
              <p:nvPr/>
            </p:nvSpPr>
            <p:spPr bwMode="auto">
              <a:xfrm>
                <a:off x="4272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endParaRPr lang="en-US" altLang="en-US" b="0">
                  <a:latin typeface="Courier New" pitchFamily="49" charset="0"/>
                </a:endParaRPr>
              </a:p>
            </p:txBody>
          </p:sp>
          <p:sp>
            <p:nvSpPr>
              <p:cNvPr id="40992" name="Rectangle 31"/>
              <p:cNvSpPr>
                <a:spLocks noChangeArrowheads="1"/>
              </p:cNvSpPr>
              <p:nvPr/>
            </p:nvSpPr>
            <p:spPr bwMode="auto">
              <a:xfrm>
                <a:off x="4416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endParaRPr lang="en-US" altLang="en-US" b="0">
                  <a:latin typeface="Courier New" pitchFamily="49" charset="0"/>
                </a:endParaRPr>
              </a:p>
            </p:txBody>
          </p:sp>
          <p:sp>
            <p:nvSpPr>
              <p:cNvPr id="40993" name="Rectangle 32"/>
              <p:cNvSpPr>
                <a:spLocks noChangeArrowheads="1"/>
              </p:cNvSpPr>
              <p:nvPr/>
            </p:nvSpPr>
            <p:spPr bwMode="auto">
              <a:xfrm>
                <a:off x="4560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endParaRPr lang="en-US" altLang="en-US" b="0">
                  <a:latin typeface="Courier New" pitchFamily="49" charset="0"/>
                </a:endParaRPr>
              </a:p>
            </p:txBody>
          </p:sp>
          <p:sp>
            <p:nvSpPr>
              <p:cNvPr id="40994" name="Rectangle 33"/>
              <p:cNvSpPr>
                <a:spLocks noChangeArrowheads="1"/>
              </p:cNvSpPr>
              <p:nvPr/>
            </p:nvSpPr>
            <p:spPr bwMode="auto">
              <a:xfrm>
                <a:off x="3408" y="1392"/>
                <a:ext cx="86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 b="0">
                    <a:latin typeface="Courier New" pitchFamily="49" charset="0"/>
                  </a:rPr>
                  <a:t>• • •</a:t>
                </a:r>
              </a:p>
            </p:txBody>
          </p:sp>
        </p:grpSp>
        <p:sp>
          <p:nvSpPr>
            <p:cNvPr id="40987" name="Rectangle 34"/>
            <p:cNvSpPr>
              <a:spLocks noChangeArrowheads="1"/>
            </p:cNvSpPr>
            <p:nvPr/>
          </p:nvSpPr>
          <p:spPr bwMode="auto">
            <a:xfrm>
              <a:off x="2832" y="1392"/>
              <a:ext cx="144" cy="144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</p:grpSp>
      <p:sp>
        <p:nvSpPr>
          <p:cNvPr id="40972" name="Rectangle 35"/>
          <p:cNvSpPr>
            <a:spLocks noChangeArrowheads="1"/>
          </p:cNvSpPr>
          <p:nvPr/>
        </p:nvSpPr>
        <p:spPr bwMode="auto">
          <a:xfrm>
            <a:off x="5257800" y="2133603"/>
            <a:ext cx="6429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b="0" i="1">
                <a:latin typeface="Times"/>
              </a:rPr>
              <a:t>u </a:t>
            </a:r>
            <a:r>
              <a:rPr lang="en-US" altLang="en-US" b="0">
                <a:latin typeface="Times"/>
              </a:rPr>
              <a:t>+ </a:t>
            </a:r>
            <a:r>
              <a:rPr lang="en-US" altLang="en-US" b="0" i="1">
                <a:latin typeface="Times"/>
              </a:rPr>
              <a:t>v</a:t>
            </a:r>
          </a:p>
        </p:txBody>
      </p:sp>
      <p:grpSp>
        <p:nvGrpSpPr>
          <p:cNvPr id="40973" name="Group 36"/>
          <p:cNvGrpSpPr>
            <a:grpSpLocks/>
          </p:cNvGrpSpPr>
          <p:nvPr/>
        </p:nvGrpSpPr>
        <p:grpSpPr bwMode="auto">
          <a:xfrm>
            <a:off x="6248400" y="2667000"/>
            <a:ext cx="2743200" cy="228600"/>
            <a:chOff x="2976" y="1392"/>
            <a:chExt cx="1728" cy="144"/>
          </a:xfrm>
        </p:grpSpPr>
        <p:sp>
          <p:nvSpPr>
            <p:cNvPr id="40979" name="Rectangle 37"/>
            <p:cNvSpPr>
              <a:spLocks noChangeArrowheads="1"/>
            </p:cNvSpPr>
            <p:nvPr/>
          </p:nvSpPr>
          <p:spPr bwMode="auto">
            <a:xfrm>
              <a:off x="297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0980" name="Rectangle 38"/>
            <p:cNvSpPr>
              <a:spLocks noChangeArrowheads="1"/>
            </p:cNvSpPr>
            <p:nvPr/>
          </p:nvSpPr>
          <p:spPr bwMode="auto">
            <a:xfrm>
              <a:off x="312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0981" name="Rectangle 39"/>
            <p:cNvSpPr>
              <a:spLocks noChangeArrowheads="1"/>
            </p:cNvSpPr>
            <p:nvPr/>
          </p:nvSpPr>
          <p:spPr bwMode="auto">
            <a:xfrm>
              <a:off x="3264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0982" name="Rectangle 40"/>
            <p:cNvSpPr>
              <a:spLocks noChangeArrowheads="1"/>
            </p:cNvSpPr>
            <p:nvPr/>
          </p:nvSpPr>
          <p:spPr bwMode="auto">
            <a:xfrm>
              <a:off x="4272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0983" name="Rectangle 41"/>
            <p:cNvSpPr>
              <a:spLocks noChangeArrowheads="1"/>
            </p:cNvSpPr>
            <p:nvPr/>
          </p:nvSpPr>
          <p:spPr bwMode="auto">
            <a:xfrm>
              <a:off x="441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0984" name="Rectangle 42"/>
            <p:cNvSpPr>
              <a:spLocks noChangeArrowheads="1"/>
            </p:cNvSpPr>
            <p:nvPr/>
          </p:nvSpPr>
          <p:spPr bwMode="auto">
            <a:xfrm>
              <a:off x="456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0985" name="Rectangle 43"/>
            <p:cNvSpPr>
              <a:spLocks noChangeArrowheads="1"/>
            </p:cNvSpPr>
            <p:nvPr/>
          </p:nvSpPr>
          <p:spPr bwMode="auto">
            <a:xfrm>
              <a:off x="3408" y="1392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• • •</a:t>
              </a:r>
            </a:p>
          </p:txBody>
        </p:sp>
      </p:grpSp>
      <p:sp>
        <p:nvSpPr>
          <p:cNvPr id="40974" name="Line 44"/>
          <p:cNvSpPr>
            <a:spLocks noChangeShapeType="1"/>
          </p:cNvSpPr>
          <p:nvPr/>
        </p:nvSpPr>
        <p:spPr bwMode="auto">
          <a:xfrm>
            <a:off x="5257800" y="2514600"/>
            <a:ext cx="3886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5" name="Text Box 45"/>
          <p:cNvSpPr txBox="1">
            <a:spLocks noChangeArrowheads="1"/>
          </p:cNvSpPr>
          <p:nvPr/>
        </p:nvSpPr>
        <p:spPr bwMode="auto">
          <a:xfrm>
            <a:off x="1981200" y="2057403"/>
            <a:ext cx="2159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/>
              <a:t>True Sum: </a:t>
            </a:r>
            <a:r>
              <a:rPr lang="en-US" altLang="en-US" b="0" i="1"/>
              <a:t>w</a:t>
            </a:r>
            <a:r>
              <a:rPr lang="en-US" altLang="en-US" b="0"/>
              <a:t>+1 bits</a:t>
            </a:r>
          </a:p>
        </p:txBody>
      </p:sp>
      <p:sp>
        <p:nvSpPr>
          <p:cNvPr id="40976" name="Text Box 46"/>
          <p:cNvSpPr txBox="1">
            <a:spLocks noChangeArrowheads="1"/>
          </p:cNvSpPr>
          <p:nvPr/>
        </p:nvSpPr>
        <p:spPr bwMode="auto">
          <a:xfrm>
            <a:off x="1981200" y="1371603"/>
            <a:ext cx="189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/>
              <a:t>Operands: </a:t>
            </a:r>
            <a:r>
              <a:rPr lang="en-US" altLang="en-US" b="0" i="1"/>
              <a:t>w</a:t>
            </a:r>
            <a:r>
              <a:rPr lang="en-US" altLang="en-US" b="0"/>
              <a:t> bits</a:t>
            </a:r>
          </a:p>
        </p:txBody>
      </p:sp>
      <p:sp>
        <p:nvSpPr>
          <p:cNvPr id="40977" name="Text Box 47"/>
          <p:cNvSpPr txBox="1">
            <a:spLocks noChangeArrowheads="1"/>
          </p:cNvSpPr>
          <p:nvPr/>
        </p:nvSpPr>
        <p:spPr bwMode="auto">
          <a:xfrm>
            <a:off x="1981200" y="2667003"/>
            <a:ext cx="2438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/>
              <a:t>Discard Carry: </a:t>
            </a:r>
            <a:r>
              <a:rPr lang="en-US" altLang="en-US" b="0" i="1"/>
              <a:t>w</a:t>
            </a:r>
            <a:r>
              <a:rPr lang="en-US" altLang="en-US" b="0"/>
              <a:t> bits</a:t>
            </a:r>
          </a:p>
        </p:txBody>
      </p:sp>
      <p:sp>
        <p:nvSpPr>
          <p:cNvPr id="40978" name="Rectangle 48"/>
          <p:cNvSpPr>
            <a:spLocks noChangeArrowheads="1"/>
          </p:cNvSpPr>
          <p:nvPr/>
        </p:nvSpPr>
        <p:spPr bwMode="auto">
          <a:xfrm>
            <a:off x="4546600" y="2667003"/>
            <a:ext cx="13843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b="0">
                <a:latin typeface="Times"/>
              </a:rPr>
              <a:t>UAdd</a:t>
            </a:r>
            <a:r>
              <a:rPr lang="en-US" altLang="en-US" b="0" i="1" baseline="-25000">
                <a:latin typeface="Times"/>
              </a:rPr>
              <a:t>w</a:t>
            </a:r>
            <a:r>
              <a:rPr lang="en-US" altLang="en-US" b="0">
                <a:latin typeface="Times"/>
              </a:rPr>
              <a:t>(</a:t>
            </a:r>
            <a:r>
              <a:rPr lang="en-US" altLang="en-US" b="0" i="1">
                <a:latin typeface="Times"/>
              </a:rPr>
              <a:t>u</a:t>
            </a:r>
            <a:r>
              <a:rPr lang="en-US" altLang="en-US" b="0">
                <a:latin typeface="Times"/>
              </a:rPr>
              <a:t> , </a:t>
            </a:r>
            <a:r>
              <a:rPr lang="en-US" altLang="en-US" b="0" i="1">
                <a:latin typeface="Times"/>
              </a:rPr>
              <a:t>v</a:t>
            </a:r>
            <a:r>
              <a:rPr lang="en-US" altLang="en-US" b="0">
                <a:latin typeface="Times"/>
              </a:rPr>
              <a:t>)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Textbooks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Randal E. Bryant and David R. </a:t>
            </a:r>
            <a:r>
              <a:rPr lang="en-US" dirty="0" err="1"/>
              <a:t>O’Hallaron</a:t>
            </a:r>
            <a:r>
              <a:rPr lang="en-US" dirty="0"/>
              <a:t>, </a:t>
            </a:r>
          </a:p>
          <a:p>
            <a:pPr marL="746125" lvl="1" eaLnBrk="1" hangingPunct="1">
              <a:defRPr/>
            </a:pPr>
            <a:r>
              <a:rPr lang="en-US" dirty="0"/>
              <a:t>“Computer Systems: A Programmer’s Perspective”, 3</a:t>
            </a:r>
            <a:r>
              <a:rPr lang="en-US" baseline="30000" dirty="0"/>
              <a:t>rd</a:t>
            </a:r>
            <a:r>
              <a:rPr lang="en-US" dirty="0"/>
              <a:t> Edition, Prentice Hall, 2015.</a:t>
            </a:r>
          </a:p>
          <a:p>
            <a:pPr eaLnBrk="1" hangingPunct="1">
              <a:defRPr/>
            </a:pPr>
            <a:r>
              <a:rPr lang="en-US" dirty="0"/>
              <a:t>Brian Kernighan and Dennis Ritchie, </a:t>
            </a:r>
          </a:p>
          <a:p>
            <a:pPr marL="746125" lvl="1" eaLnBrk="1" hangingPunct="1">
              <a:defRPr/>
            </a:pPr>
            <a:r>
              <a:rPr lang="en-US" dirty="0"/>
              <a:t>“The C Programming Language, Second Edition”, Prentice Hall, 1988</a:t>
            </a:r>
          </a:p>
          <a:p>
            <a:pPr eaLnBrk="1" hangingPunct="1">
              <a:defRPr/>
            </a:pPr>
            <a:r>
              <a:rPr lang="en-US" dirty="0"/>
              <a:t>Larry Miller and Alex </a:t>
            </a:r>
            <a:r>
              <a:rPr lang="en-US" dirty="0" err="1"/>
              <a:t>Quilici</a:t>
            </a:r>
            <a:endParaRPr lang="en-US" dirty="0"/>
          </a:p>
          <a:p>
            <a:pPr marL="746125" lvl="1" eaLnBrk="1" hangingPunct="1">
              <a:defRPr/>
            </a:pPr>
            <a:r>
              <a:rPr lang="en-US" dirty="0"/>
              <a:t>The Joy of C, Wiley, 1997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</p:txBody>
      </p:sp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Two’s-Complement Addition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tabLst>
                <a:tab pos="1371600" algn="l"/>
                <a:tab pos="1892300" algn="l"/>
                <a:tab pos="2349500" algn="l"/>
              </a:tabLst>
              <a:defRPr/>
            </a:pPr>
            <a:endParaRPr lang="en-US" dirty="0"/>
          </a:p>
          <a:p>
            <a:pPr eaLnBrk="1" hangingPunct="1">
              <a:tabLst>
                <a:tab pos="1371600" algn="l"/>
                <a:tab pos="1892300" algn="l"/>
                <a:tab pos="2349500" algn="l"/>
              </a:tabLst>
              <a:defRPr/>
            </a:pPr>
            <a:endParaRPr lang="en-US" dirty="0"/>
          </a:p>
          <a:p>
            <a:pPr eaLnBrk="1" hangingPunct="1">
              <a:tabLst>
                <a:tab pos="1371600" algn="l"/>
                <a:tab pos="1892300" algn="l"/>
                <a:tab pos="2349500" algn="l"/>
              </a:tabLst>
              <a:defRPr/>
            </a:pPr>
            <a:endParaRPr lang="en-US" dirty="0"/>
          </a:p>
          <a:p>
            <a:pPr eaLnBrk="1" hangingPunct="1">
              <a:tabLst>
                <a:tab pos="1371600" algn="l"/>
                <a:tab pos="1892300" algn="l"/>
                <a:tab pos="2349500" algn="l"/>
              </a:tabLst>
              <a:defRPr/>
            </a:pPr>
            <a:endParaRPr lang="en-US" dirty="0"/>
          </a:p>
          <a:p>
            <a:pPr eaLnBrk="1" hangingPunct="1">
              <a:tabLst>
                <a:tab pos="1371600" algn="l"/>
                <a:tab pos="1892300" algn="l"/>
                <a:tab pos="2349500" algn="l"/>
              </a:tabLst>
              <a:defRPr/>
            </a:pPr>
            <a:r>
              <a:rPr lang="en-US" dirty="0" err="1"/>
              <a:t>TAdd</a:t>
            </a:r>
            <a:r>
              <a:rPr lang="en-US" dirty="0"/>
              <a:t> and </a:t>
            </a:r>
            <a:r>
              <a:rPr lang="en-US" dirty="0" err="1"/>
              <a:t>UAdd</a:t>
            </a:r>
            <a:r>
              <a:rPr lang="en-US" dirty="0"/>
              <a:t> have identical bit-level behavior</a:t>
            </a:r>
          </a:p>
          <a:p>
            <a:pPr lvl="1" eaLnBrk="1" hangingPunct="1">
              <a:tabLst>
                <a:tab pos="1371600" algn="l"/>
                <a:tab pos="1892300" algn="l"/>
                <a:tab pos="2349500" algn="l"/>
              </a:tabLst>
              <a:defRPr/>
            </a:pPr>
            <a:r>
              <a:rPr lang="en-US" dirty="0"/>
              <a:t>Signed vs. unsigned addition in C:</a:t>
            </a:r>
          </a:p>
          <a:p>
            <a:pPr lvl="1" eaLnBrk="1" hangingPunct="1">
              <a:buNone/>
              <a:tabLst>
                <a:tab pos="1371600" algn="l"/>
                <a:tab pos="1892300" algn="l"/>
                <a:tab pos="2349500" algn="l"/>
              </a:tabLst>
              <a:defRPr/>
            </a:pPr>
            <a:r>
              <a:rPr lang="en-US" dirty="0">
                <a:latin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 s, t, u, v;</a:t>
            </a:r>
          </a:p>
          <a:p>
            <a:pPr lvl="1" eaLnBrk="1" hangingPunct="1">
              <a:buNone/>
              <a:tabLst>
                <a:tab pos="1371600" algn="l"/>
                <a:tab pos="1892300" algn="l"/>
                <a:tab pos="2349500" algn="l"/>
              </a:tabLst>
              <a:defRPr/>
            </a:pPr>
            <a:r>
              <a:rPr lang="en-US" dirty="0">
                <a:latin typeface="Courier New" pitchFamily="49" charset="0"/>
              </a:rPr>
              <a:t>	s = (</a:t>
            </a: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) ((unsigned)u + (unsigned)v);</a:t>
            </a:r>
          </a:p>
          <a:p>
            <a:pPr lvl="1" eaLnBrk="1" hangingPunct="1">
              <a:buNone/>
              <a:tabLst>
                <a:tab pos="1371600" algn="l"/>
                <a:tab pos="1892300" algn="l"/>
                <a:tab pos="2349500" algn="l"/>
              </a:tabLst>
              <a:defRPr/>
            </a:pPr>
            <a:r>
              <a:rPr lang="en-US" dirty="0">
                <a:latin typeface="Courier New" pitchFamily="49" charset="0"/>
              </a:rPr>
              <a:t>  t = u + v</a:t>
            </a:r>
          </a:p>
          <a:p>
            <a:pPr lvl="1" eaLnBrk="1" hangingPunct="1">
              <a:tabLst>
                <a:tab pos="1371600" algn="l"/>
                <a:tab pos="1892300" algn="l"/>
                <a:tab pos="2349500" algn="l"/>
              </a:tabLst>
              <a:defRPr/>
            </a:pPr>
            <a:r>
              <a:rPr lang="en-US" dirty="0"/>
              <a:t>Will give</a:t>
            </a:r>
            <a:r>
              <a:rPr lang="en-US" dirty="0">
                <a:latin typeface="Courier New" pitchFamily="49" charset="0"/>
              </a:rPr>
              <a:t> s == t</a:t>
            </a:r>
            <a:endParaRPr lang="en-US" sz="1600" dirty="0"/>
          </a:p>
        </p:txBody>
      </p:sp>
      <p:grpSp>
        <p:nvGrpSpPr>
          <p:cNvPr id="41988" name="Group 4"/>
          <p:cNvGrpSpPr>
            <a:grpSpLocks/>
          </p:cNvGrpSpPr>
          <p:nvPr/>
        </p:nvGrpSpPr>
        <p:grpSpPr bwMode="auto">
          <a:xfrm>
            <a:off x="6248400" y="1295400"/>
            <a:ext cx="2743200" cy="228600"/>
            <a:chOff x="2976" y="816"/>
            <a:chExt cx="1728" cy="144"/>
          </a:xfrm>
        </p:grpSpPr>
        <p:sp>
          <p:nvSpPr>
            <p:cNvPr id="42025" name="Rectangle 5"/>
            <p:cNvSpPr>
              <a:spLocks noChangeArrowheads="1"/>
            </p:cNvSpPr>
            <p:nvPr/>
          </p:nvSpPr>
          <p:spPr bwMode="auto">
            <a:xfrm>
              <a:off x="2976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2026" name="Rectangle 6"/>
            <p:cNvSpPr>
              <a:spLocks noChangeArrowheads="1"/>
            </p:cNvSpPr>
            <p:nvPr/>
          </p:nvSpPr>
          <p:spPr bwMode="auto">
            <a:xfrm>
              <a:off x="3120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2027" name="Rectangle 7"/>
            <p:cNvSpPr>
              <a:spLocks noChangeArrowheads="1"/>
            </p:cNvSpPr>
            <p:nvPr/>
          </p:nvSpPr>
          <p:spPr bwMode="auto">
            <a:xfrm>
              <a:off x="3264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2028" name="Rectangle 8"/>
            <p:cNvSpPr>
              <a:spLocks noChangeArrowheads="1"/>
            </p:cNvSpPr>
            <p:nvPr/>
          </p:nvSpPr>
          <p:spPr bwMode="auto">
            <a:xfrm>
              <a:off x="4272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2029" name="Rectangle 9"/>
            <p:cNvSpPr>
              <a:spLocks noChangeArrowheads="1"/>
            </p:cNvSpPr>
            <p:nvPr/>
          </p:nvSpPr>
          <p:spPr bwMode="auto">
            <a:xfrm>
              <a:off x="4416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2030" name="Rectangle 10"/>
            <p:cNvSpPr>
              <a:spLocks noChangeArrowheads="1"/>
            </p:cNvSpPr>
            <p:nvPr/>
          </p:nvSpPr>
          <p:spPr bwMode="auto">
            <a:xfrm>
              <a:off x="4560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2031" name="Rectangle 11"/>
            <p:cNvSpPr>
              <a:spLocks noChangeArrowheads="1"/>
            </p:cNvSpPr>
            <p:nvPr/>
          </p:nvSpPr>
          <p:spPr bwMode="auto">
            <a:xfrm>
              <a:off x="3408" y="816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• • •</a:t>
              </a:r>
            </a:p>
          </p:txBody>
        </p:sp>
      </p:grpSp>
      <p:grpSp>
        <p:nvGrpSpPr>
          <p:cNvPr id="41989" name="Group 12"/>
          <p:cNvGrpSpPr>
            <a:grpSpLocks/>
          </p:cNvGrpSpPr>
          <p:nvPr/>
        </p:nvGrpSpPr>
        <p:grpSpPr bwMode="auto">
          <a:xfrm>
            <a:off x="6248400" y="1752600"/>
            <a:ext cx="2743200" cy="228600"/>
            <a:chOff x="2976" y="1104"/>
            <a:chExt cx="1728" cy="144"/>
          </a:xfrm>
        </p:grpSpPr>
        <p:sp>
          <p:nvSpPr>
            <p:cNvPr id="42018" name="Rectangle 13"/>
            <p:cNvSpPr>
              <a:spLocks noChangeArrowheads="1"/>
            </p:cNvSpPr>
            <p:nvPr/>
          </p:nvSpPr>
          <p:spPr bwMode="auto">
            <a:xfrm>
              <a:off x="2976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2019" name="Rectangle 14"/>
            <p:cNvSpPr>
              <a:spLocks noChangeArrowheads="1"/>
            </p:cNvSpPr>
            <p:nvPr/>
          </p:nvSpPr>
          <p:spPr bwMode="auto">
            <a:xfrm>
              <a:off x="3120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2020" name="Rectangle 15"/>
            <p:cNvSpPr>
              <a:spLocks noChangeArrowheads="1"/>
            </p:cNvSpPr>
            <p:nvPr/>
          </p:nvSpPr>
          <p:spPr bwMode="auto">
            <a:xfrm>
              <a:off x="3264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2021" name="Rectangle 16"/>
            <p:cNvSpPr>
              <a:spLocks noChangeArrowheads="1"/>
            </p:cNvSpPr>
            <p:nvPr/>
          </p:nvSpPr>
          <p:spPr bwMode="auto">
            <a:xfrm>
              <a:off x="4272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2022" name="Rectangle 17"/>
            <p:cNvSpPr>
              <a:spLocks noChangeArrowheads="1"/>
            </p:cNvSpPr>
            <p:nvPr/>
          </p:nvSpPr>
          <p:spPr bwMode="auto">
            <a:xfrm>
              <a:off x="4416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2023" name="Rectangle 18"/>
            <p:cNvSpPr>
              <a:spLocks noChangeArrowheads="1"/>
            </p:cNvSpPr>
            <p:nvPr/>
          </p:nvSpPr>
          <p:spPr bwMode="auto">
            <a:xfrm>
              <a:off x="4560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2024" name="Rectangle 19"/>
            <p:cNvSpPr>
              <a:spLocks noChangeArrowheads="1"/>
            </p:cNvSpPr>
            <p:nvPr/>
          </p:nvSpPr>
          <p:spPr bwMode="auto">
            <a:xfrm>
              <a:off x="3408" y="1104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• • •</a:t>
              </a:r>
            </a:p>
          </p:txBody>
        </p:sp>
      </p:grpSp>
      <p:sp>
        <p:nvSpPr>
          <p:cNvPr id="41990" name="Rectangle 20"/>
          <p:cNvSpPr>
            <a:spLocks noChangeArrowheads="1"/>
          </p:cNvSpPr>
          <p:nvPr/>
        </p:nvSpPr>
        <p:spPr bwMode="auto">
          <a:xfrm>
            <a:off x="5638800" y="1219203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 i="1">
                <a:latin typeface="Times"/>
              </a:rPr>
              <a:t>u</a:t>
            </a:r>
          </a:p>
        </p:txBody>
      </p:sp>
      <p:sp>
        <p:nvSpPr>
          <p:cNvPr id="41991" name="Rectangle 21"/>
          <p:cNvSpPr>
            <a:spLocks noChangeArrowheads="1"/>
          </p:cNvSpPr>
          <p:nvPr/>
        </p:nvSpPr>
        <p:spPr bwMode="auto">
          <a:xfrm>
            <a:off x="5638800" y="1676403"/>
            <a:ext cx="285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 i="1">
                <a:latin typeface="Times"/>
              </a:rPr>
              <a:t>v</a:t>
            </a:r>
          </a:p>
        </p:txBody>
      </p:sp>
      <p:sp>
        <p:nvSpPr>
          <p:cNvPr id="41992" name="Line 22"/>
          <p:cNvSpPr>
            <a:spLocks noChangeShapeType="1"/>
          </p:cNvSpPr>
          <p:nvPr/>
        </p:nvSpPr>
        <p:spPr bwMode="auto">
          <a:xfrm>
            <a:off x="5257800" y="2057400"/>
            <a:ext cx="3886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3" name="Rectangle 23"/>
          <p:cNvSpPr>
            <a:spLocks noChangeArrowheads="1"/>
          </p:cNvSpPr>
          <p:nvPr/>
        </p:nvSpPr>
        <p:spPr bwMode="auto">
          <a:xfrm>
            <a:off x="5257803" y="1676403"/>
            <a:ext cx="3206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+</a:t>
            </a:r>
          </a:p>
        </p:txBody>
      </p:sp>
      <p:grpSp>
        <p:nvGrpSpPr>
          <p:cNvPr id="41994" name="Group 24"/>
          <p:cNvGrpSpPr>
            <a:grpSpLocks/>
          </p:cNvGrpSpPr>
          <p:nvPr/>
        </p:nvGrpSpPr>
        <p:grpSpPr bwMode="auto">
          <a:xfrm>
            <a:off x="6019800" y="2209800"/>
            <a:ext cx="2971800" cy="228600"/>
            <a:chOff x="2832" y="1392"/>
            <a:chExt cx="1872" cy="144"/>
          </a:xfrm>
        </p:grpSpPr>
        <p:grpSp>
          <p:nvGrpSpPr>
            <p:cNvPr id="42009" name="Group 25"/>
            <p:cNvGrpSpPr>
              <a:grpSpLocks/>
            </p:cNvGrpSpPr>
            <p:nvPr/>
          </p:nvGrpSpPr>
          <p:grpSpPr bwMode="auto">
            <a:xfrm>
              <a:off x="2976" y="1392"/>
              <a:ext cx="1728" cy="144"/>
              <a:chOff x="2976" y="1392"/>
              <a:chExt cx="1728" cy="144"/>
            </a:xfrm>
          </p:grpSpPr>
          <p:sp>
            <p:nvSpPr>
              <p:cNvPr id="42011" name="Rectangle 26"/>
              <p:cNvSpPr>
                <a:spLocks noChangeArrowheads="1"/>
              </p:cNvSpPr>
              <p:nvPr/>
            </p:nvSpPr>
            <p:spPr bwMode="auto">
              <a:xfrm>
                <a:off x="2976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endParaRPr lang="en-US" altLang="en-US" b="0">
                  <a:latin typeface="Courier New" pitchFamily="49" charset="0"/>
                </a:endParaRPr>
              </a:p>
            </p:txBody>
          </p:sp>
          <p:sp>
            <p:nvSpPr>
              <p:cNvPr id="42012" name="Rectangle 27"/>
              <p:cNvSpPr>
                <a:spLocks noChangeArrowheads="1"/>
              </p:cNvSpPr>
              <p:nvPr/>
            </p:nvSpPr>
            <p:spPr bwMode="auto">
              <a:xfrm>
                <a:off x="3120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endParaRPr lang="en-US" altLang="en-US" b="0">
                  <a:latin typeface="Courier New" pitchFamily="49" charset="0"/>
                </a:endParaRPr>
              </a:p>
            </p:txBody>
          </p:sp>
          <p:sp>
            <p:nvSpPr>
              <p:cNvPr id="42013" name="Rectangle 28"/>
              <p:cNvSpPr>
                <a:spLocks noChangeArrowheads="1"/>
              </p:cNvSpPr>
              <p:nvPr/>
            </p:nvSpPr>
            <p:spPr bwMode="auto">
              <a:xfrm>
                <a:off x="3264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endParaRPr lang="en-US" altLang="en-US" b="0">
                  <a:latin typeface="Courier New" pitchFamily="49" charset="0"/>
                </a:endParaRPr>
              </a:p>
            </p:txBody>
          </p:sp>
          <p:sp>
            <p:nvSpPr>
              <p:cNvPr id="42014" name="Rectangle 29"/>
              <p:cNvSpPr>
                <a:spLocks noChangeArrowheads="1"/>
              </p:cNvSpPr>
              <p:nvPr/>
            </p:nvSpPr>
            <p:spPr bwMode="auto">
              <a:xfrm>
                <a:off x="4272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endParaRPr lang="en-US" altLang="en-US" b="0">
                  <a:latin typeface="Courier New" pitchFamily="49" charset="0"/>
                </a:endParaRPr>
              </a:p>
            </p:txBody>
          </p:sp>
          <p:sp>
            <p:nvSpPr>
              <p:cNvPr id="42015" name="Rectangle 30"/>
              <p:cNvSpPr>
                <a:spLocks noChangeArrowheads="1"/>
              </p:cNvSpPr>
              <p:nvPr/>
            </p:nvSpPr>
            <p:spPr bwMode="auto">
              <a:xfrm>
                <a:off x="4416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endParaRPr lang="en-US" altLang="en-US" b="0">
                  <a:latin typeface="Courier New" pitchFamily="49" charset="0"/>
                </a:endParaRPr>
              </a:p>
            </p:txBody>
          </p:sp>
          <p:sp>
            <p:nvSpPr>
              <p:cNvPr id="42016" name="Rectangle 31"/>
              <p:cNvSpPr>
                <a:spLocks noChangeArrowheads="1"/>
              </p:cNvSpPr>
              <p:nvPr/>
            </p:nvSpPr>
            <p:spPr bwMode="auto">
              <a:xfrm>
                <a:off x="4560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endParaRPr lang="en-US" altLang="en-US" b="0">
                  <a:latin typeface="Courier New" pitchFamily="49" charset="0"/>
                </a:endParaRPr>
              </a:p>
            </p:txBody>
          </p:sp>
          <p:sp>
            <p:nvSpPr>
              <p:cNvPr id="42017" name="Rectangle 32"/>
              <p:cNvSpPr>
                <a:spLocks noChangeArrowheads="1"/>
              </p:cNvSpPr>
              <p:nvPr/>
            </p:nvSpPr>
            <p:spPr bwMode="auto">
              <a:xfrm>
                <a:off x="3408" y="1392"/>
                <a:ext cx="86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 b="0">
                    <a:latin typeface="Courier New" pitchFamily="49" charset="0"/>
                  </a:rPr>
                  <a:t>• • •</a:t>
                </a:r>
              </a:p>
            </p:txBody>
          </p:sp>
        </p:grpSp>
        <p:sp>
          <p:nvSpPr>
            <p:cNvPr id="42010" name="Rectangle 33"/>
            <p:cNvSpPr>
              <a:spLocks noChangeArrowheads="1"/>
            </p:cNvSpPr>
            <p:nvPr/>
          </p:nvSpPr>
          <p:spPr bwMode="auto">
            <a:xfrm>
              <a:off x="2832" y="1392"/>
              <a:ext cx="144" cy="144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</p:grpSp>
      <p:sp>
        <p:nvSpPr>
          <p:cNvPr id="41995" name="Rectangle 34"/>
          <p:cNvSpPr>
            <a:spLocks noChangeArrowheads="1"/>
          </p:cNvSpPr>
          <p:nvPr/>
        </p:nvSpPr>
        <p:spPr bwMode="auto">
          <a:xfrm>
            <a:off x="5257800" y="2133603"/>
            <a:ext cx="6429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b="0" i="1">
                <a:latin typeface="Times"/>
              </a:rPr>
              <a:t>u </a:t>
            </a:r>
            <a:r>
              <a:rPr lang="en-US" altLang="en-US" b="0">
                <a:latin typeface="Times"/>
              </a:rPr>
              <a:t>+ </a:t>
            </a:r>
            <a:r>
              <a:rPr lang="en-US" altLang="en-US" b="0" i="1">
                <a:latin typeface="Times"/>
              </a:rPr>
              <a:t>v</a:t>
            </a:r>
          </a:p>
        </p:txBody>
      </p:sp>
      <p:grpSp>
        <p:nvGrpSpPr>
          <p:cNvPr id="41996" name="Group 35"/>
          <p:cNvGrpSpPr>
            <a:grpSpLocks/>
          </p:cNvGrpSpPr>
          <p:nvPr/>
        </p:nvGrpSpPr>
        <p:grpSpPr bwMode="auto">
          <a:xfrm>
            <a:off x="6248400" y="2667000"/>
            <a:ext cx="2743200" cy="228600"/>
            <a:chOff x="2976" y="1392"/>
            <a:chExt cx="1728" cy="144"/>
          </a:xfrm>
        </p:grpSpPr>
        <p:sp>
          <p:nvSpPr>
            <p:cNvPr id="42002" name="Rectangle 36"/>
            <p:cNvSpPr>
              <a:spLocks noChangeArrowheads="1"/>
            </p:cNvSpPr>
            <p:nvPr/>
          </p:nvSpPr>
          <p:spPr bwMode="auto">
            <a:xfrm>
              <a:off x="297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2003" name="Rectangle 37"/>
            <p:cNvSpPr>
              <a:spLocks noChangeArrowheads="1"/>
            </p:cNvSpPr>
            <p:nvPr/>
          </p:nvSpPr>
          <p:spPr bwMode="auto">
            <a:xfrm>
              <a:off x="312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2004" name="Rectangle 38"/>
            <p:cNvSpPr>
              <a:spLocks noChangeArrowheads="1"/>
            </p:cNvSpPr>
            <p:nvPr/>
          </p:nvSpPr>
          <p:spPr bwMode="auto">
            <a:xfrm>
              <a:off x="3264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2005" name="Rectangle 39"/>
            <p:cNvSpPr>
              <a:spLocks noChangeArrowheads="1"/>
            </p:cNvSpPr>
            <p:nvPr/>
          </p:nvSpPr>
          <p:spPr bwMode="auto">
            <a:xfrm>
              <a:off x="4272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2006" name="Rectangle 40"/>
            <p:cNvSpPr>
              <a:spLocks noChangeArrowheads="1"/>
            </p:cNvSpPr>
            <p:nvPr/>
          </p:nvSpPr>
          <p:spPr bwMode="auto">
            <a:xfrm>
              <a:off x="441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2007" name="Rectangle 41"/>
            <p:cNvSpPr>
              <a:spLocks noChangeArrowheads="1"/>
            </p:cNvSpPr>
            <p:nvPr/>
          </p:nvSpPr>
          <p:spPr bwMode="auto">
            <a:xfrm>
              <a:off x="456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2008" name="Rectangle 42"/>
            <p:cNvSpPr>
              <a:spLocks noChangeArrowheads="1"/>
            </p:cNvSpPr>
            <p:nvPr/>
          </p:nvSpPr>
          <p:spPr bwMode="auto">
            <a:xfrm>
              <a:off x="3408" y="1392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• • •</a:t>
              </a:r>
            </a:p>
          </p:txBody>
        </p:sp>
      </p:grpSp>
      <p:sp>
        <p:nvSpPr>
          <p:cNvPr id="41997" name="Line 43"/>
          <p:cNvSpPr>
            <a:spLocks noChangeShapeType="1"/>
          </p:cNvSpPr>
          <p:nvPr/>
        </p:nvSpPr>
        <p:spPr bwMode="auto">
          <a:xfrm>
            <a:off x="5257800" y="2514600"/>
            <a:ext cx="3886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8" name="Text Box 44"/>
          <p:cNvSpPr txBox="1">
            <a:spLocks noChangeArrowheads="1"/>
          </p:cNvSpPr>
          <p:nvPr/>
        </p:nvSpPr>
        <p:spPr bwMode="auto">
          <a:xfrm>
            <a:off x="1981200" y="2057403"/>
            <a:ext cx="2159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/>
              <a:t>True Sum: </a:t>
            </a:r>
            <a:r>
              <a:rPr lang="en-US" altLang="en-US" b="0" i="1"/>
              <a:t>w</a:t>
            </a:r>
            <a:r>
              <a:rPr lang="en-US" altLang="en-US" b="0"/>
              <a:t>+1 bits</a:t>
            </a:r>
          </a:p>
        </p:txBody>
      </p:sp>
      <p:sp>
        <p:nvSpPr>
          <p:cNvPr id="41999" name="Text Box 45"/>
          <p:cNvSpPr txBox="1">
            <a:spLocks noChangeArrowheads="1"/>
          </p:cNvSpPr>
          <p:nvPr/>
        </p:nvSpPr>
        <p:spPr bwMode="auto">
          <a:xfrm>
            <a:off x="1981200" y="1371603"/>
            <a:ext cx="189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/>
              <a:t>Operands: </a:t>
            </a:r>
            <a:r>
              <a:rPr lang="en-US" altLang="en-US" b="0" i="1"/>
              <a:t>w</a:t>
            </a:r>
            <a:r>
              <a:rPr lang="en-US" altLang="en-US" b="0"/>
              <a:t> bits</a:t>
            </a:r>
          </a:p>
        </p:txBody>
      </p:sp>
      <p:sp>
        <p:nvSpPr>
          <p:cNvPr id="42000" name="Text Box 46"/>
          <p:cNvSpPr txBox="1">
            <a:spLocks noChangeArrowheads="1"/>
          </p:cNvSpPr>
          <p:nvPr/>
        </p:nvSpPr>
        <p:spPr bwMode="auto">
          <a:xfrm>
            <a:off x="1981200" y="2667003"/>
            <a:ext cx="2438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/>
              <a:t>Discard Carry: </a:t>
            </a:r>
            <a:r>
              <a:rPr lang="en-US" altLang="en-US" b="0" i="1"/>
              <a:t>w</a:t>
            </a:r>
            <a:r>
              <a:rPr lang="en-US" altLang="en-US" b="0"/>
              <a:t> bits</a:t>
            </a:r>
          </a:p>
        </p:txBody>
      </p:sp>
      <p:sp>
        <p:nvSpPr>
          <p:cNvPr id="42001" name="Rectangle 47"/>
          <p:cNvSpPr>
            <a:spLocks noChangeArrowheads="1"/>
          </p:cNvSpPr>
          <p:nvPr/>
        </p:nvSpPr>
        <p:spPr bwMode="auto">
          <a:xfrm>
            <a:off x="4572000" y="2667003"/>
            <a:ext cx="1358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b="0">
                <a:latin typeface="Times"/>
              </a:rPr>
              <a:t>TAdd</a:t>
            </a:r>
            <a:r>
              <a:rPr lang="en-US" altLang="en-US" b="0" i="1" baseline="-25000">
                <a:latin typeface="Times"/>
              </a:rPr>
              <a:t>w</a:t>
            </a:r>
            <a:r>
              <a:rPr lang="en-US" altLang="en-US" b="0">
                <a:latin typeface="Times"/>
              </a:rPr>
              <a:t>(</a:t>
            </a:r>
            <a:r>
              <a:rPr lang="en-US" altLang="en-US" b="0" i="1">
                <a:latin typeface="Times"/>
              </a:rPr>
              <a:t>u</a:t>
            </a:r>
            <a:r>
              <a:rPr lang="en-US" altLang="en-US" b="0">
                <a:latin typeface="Times"/>
              </a:rPr>
              <a:t> , </a:t>
            </a:r>
            <a:r>
              <a:rPr lang="en-US" altLang="en-US" b="0" i="1">
                <a:latin typeface="Times"/>
              </a:rPr>
              <a:t>v</a:t>
            </a:r>
            <a:r>
              <a:rPr lang="en-US" altLang="en-US" b="0">
                <a:latin typeface="Times"/>
              </a:rPr>
              <a:t>)</a:t>
            </a:r>
          </a:p>
        </p:txBody>
      </p:sp>
    </p:spTree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dirty="0"/>
              <a:t>Detecting 2’s-Complement Overflow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tabLst>
                <a:tab pos="2743200" algn="l"/>
                <a:tab pos="4572000" algn="l"/>
                <a:tab pos="5029200" algn="l"/>
              </a:tabLst>
              <a:defRPr/>
            </a:pPr>
            <a:r>
              <a:rPr lang="en-US"/>
              <a:t>Task</a:t>
            </a:r>
          </a:p>
          <a:p>
            <a:pPr lvl="1" eaLnBrk="1" hangingPunct="1">
              <a:tabLst>
                <a:tab pos="2743200" algn="l"/>
                <a:tab pos="4572000" algn="l"/>
                <a:tab pos="5029200" algn="l"/>
              </a:tabLst>
              <a:defRPr/>
            </a:pPr>
            <a:r>
              <a:rPr lang="en-US"/>
              <a:t>Given</a:t>
            </a:r>
            <a:r>
              <a:rPr lang="en-US" b="0"/>
              <a:t> </a:t>
            </a:r>
            <a:r>
              <a:rPr lang="en-US" b="0" i="1"/>
              <a:t>s</a:t>
            </a:r>
            <a:r>
              <a:rPr lang="en-US" b="0"/>
              <a:t>  =  TAdd</a:t>
            </a:r>
            <a:r>
              <a:rPr lang="en-US" b="0" i="1" baseline="-25000"/>
              <a:t>w</a:t>
            </a:r>
            <a:r>
              <a:rPr lang="en-US" b="0"/>
              <a:t>(</a:t>
            </a:r>
            <a:r>
              <a:rPr lang="en-US" b="0" i="1"/>
              <a:t>u</a:t>
            </a:r>
            <a:r>
              <a:rPr lang="en-US" b="0"/>
              <a:t> , </a:t>
            </a:r>
            <a:r>
              <a:rPr lang="en-US" b="0" i="1"/>
              <a:t>v</a:t>
            </a:r>
            <a:r>
              <a:rPr lang="en-US" b="0"/>
              <a:t>)</a:t>
            </a:r>
          </a:p>
          <a:p>
            <a:pPr lvl="1" eaLnBrk="1" hangingPunct="1">
              <a:tabLst>
                <a:tab pos="2743200" algn="l"/>
                <a:tab pos="4572000" algn="l"/>
                <a:tab pos="5029200" algn="l"/>
              </a:tabLst>
              <a:defRPr/>
            </a:pPr>
            <a:r>
              <a:rPr lang="en-US"/>
              <a:t>Determine if </a:t>
            </a:r>
            <a:r>
              <a:rPr lang="en-US" b="0" i="1"/>
              <a:t>s   </a:t>
            </a:r>
            <a:r>
              <a:rPr lang="en-US" b="0"/>
              <a:t>=</a:t>
            </a:r>
            <a:r>
              <a:rPr lang="en-US" b="0" i="1"/>
              <a:t> </a:t>
            </a:r>
            <a:r>
              <a:rPr lang="en-US" b="0"/>
              <a:t>Add</a:t>
            </a:r>
            <a:r>
              <a:rPr lang="en-US" b="0" i="1" baseline="-25000"/>
              <a:t>w</a:t>
            </a:r>
            <a:r>
              <a:rPr lang="en-US" b="0"/>
              <a:t>(</a:t>
            </a:r>
            <a:r>
              <a:rPr lang="en-US" b="0" i="1"/>
              <a:t>u</a:t>
            </a:r>
            <a:r>
              <a:rPr lang="en-US" b="0"/>
              <a:t> , </a:t>
            </a:r>
            <a:r>
              <a:rPr lang="en-US" b="0" i="1"/>
              <a:t>v</a:t>
            </a:r>
            <a:r>
              <a:rPr lang="en-US" b="0"/>
              <a:t>)</a:t>
            </a:r>
          </a:p>
          <a:p>
            <a:pPr lvl="1" eaLnBrk="1" hangingPunct="1">
              <a:tabLst>
                <a:tab pos="2743200" algn="l"/>
                <a:tab pos="4572000" algn="l"/>
                <a:tab pos="5029200" algn="l"/>
              </a:tabLst>
              <a:defRPr/>
            </a:pPr>
            <a:r>
              <a:rPr lang="en-US"/>
              <a:t>Example</a:t>
            </a:r>
          </a:p>
          <a:p>
            <a:pPr lvl="1" eaLnBrk="1" hangingPunct="1">
              <a:buNone/>
              <a:tabLst>
                <a:tab pos="2743200" algn="l"/>
                <a:tab pos="4572000" algn="l"/>
                <a:tab pos="5029200" algn="l"/>
              </a:tabLst>
              <a:defRPr/>
            </a:pPr>
            <a:r>
              <a:rPr lang="en-US">
                <a:latin typeface="Courier New" pitchFamily="49" charset="0"/>
              </a:rPr>
              <a:t>	int s, u, v;</a:t>
            </a:r>
          </a:p>
          <a:p>
            <a:pPr lvl="1" eaLnBrk="1" hangingPunct="1">
              <a:buNone/>
              <a:tabLst>
                <a:tab pos="2743200" algn="l"/>
                <a:tab pos="4572000" algn="l"/>
                <a:tab pos="5029200" algn="l"/>
              </a:tabLst>
              <a:defRPr/>
            </a:pPr>
            <a:r>
              <a:rPr lang="en-US">
                <a:latin typeface="Courier New" pitchFamily="49" charset="0"/>
              </a:rPr>
              <a:t>	s = u + v;</a:t>
            </a:r>
          </a:p>
          <a:p>
            <a:pPr eaLnBrk="1" hangingPunct="1">
              <a:tabLst>
                <a:tab pos="2743200" algn="l"/>
                <a:tab pos="4572000" algn="l"/>
                <a:tab pos="5029200" algn="l"/>
              </a:tabLst>
              <a:defRPr/>
            </a:pPr>
            <a:r>
              <a:rPr lang="en-US"/>
              <a:t>Claim</a:t>
            </a:r>
          </a:p>
          <a:p>
            <a:pPr lvl="1" eaLnBrk="1" hangingPunct="1">
              <a:tabLst>
                <a:tab pos="2743200" algn="l"/>
                <a:tab pos="4572000" algn="l"/>
                <a:tab pos="5029200" algn="l"/>
              </a:tabLst>
              <a:defRPr/>
            </a:pPr>
            <a:r>
              <a:rPr lang="en-US"/>
              <a:t>Overflow iff either:</a:t>
            </a:r>
          </a:p>
          <a:p>
            <a:pPr lvl="2" eaLnBrk="1" hangingPunct="1">
              <a:buNone/>
              <a:tabLst>
                <a:tab pos="2743200" algn="l"/>
                <a:tab pos="4572000" algn="l"/>
                <a:tab pos="5029200" algn="l"/>
              </a:tabLst>
              <a:defRPr/>
            </a:pPr>
            <a:r>
              <a:rPr lang="en-US" i="1"/>
              <a:t>	u</a:t>
            </a:r>
            <a:r>
              <a:rPr lang="en-US"/>
              <a:t>, </a:t>
            </a:r>
            <a:r>
              <a:rPr lang="en-US" i="1"/>
              <a:t>v</a:t>
            </a:r>
            <a:r>
              <a:rPr lang="en-US"/>
              <a:t> &lt; 0, </a:t>
            </a:r>
            <a:r>
              <a:rPr lang="en-US" i="1"/>
              <a:t>s</a:t>
            </a:r>
            <a:r>
              <a:rPr lang="en-US"/>
              <a:t> </a:t>
            </a:r>
            <a:r>
              <a:rPr lang="en-US">
                <a:sym typeface="Symbol" pitchFamily="18" charset="2"/>
              </a:rPr>
              <a:t></a:t>
            </a:r>
            <a:r>
              <a:rPr lang="en-US"/>
              <a:t> 0	(NegOver)</a:t>
            </a:r>
          </a:p>
          <a:p>
            <a:pPr lvl="2" eaLnBrk="1" hangingPunct="1">
              <a:buNone/>
              <a:tabLst>
                <a:tab pos="2743200" algn="l"/>
                <a:tab pos="4572000" algn="l"/>
                <a:tab pos="5029200" algn="l"/>
              </a:tabLst>
              <a:defRPr/>
            </a:pPr>
            <a:r>
              <a:rPr lang="en-US" i="1"/>
              <a:t>	u</a:t>
            </a:r>
            <a:r>
              <a:rPr lang="en-US"/>
              <a:t>, </a:t>
            </a:r>
            <a:r>
              <a:rPr lang="en-US" i="1"/>
              <a:t>v</a:t>
            </a:r>
            <a:r>
              <a:rPr lang="en-US"/>
              <a:t> </a:t>
            </a:r>
            <a:r>
              <a:rPr lang="en-US">
                <a:sym typeface="Symbol" pitchFamily="18" charset="2"/>
              </a:rPr>
              <a:t></a:t>
            </a:r>
            <a:r>
              <a:rPr lang="en-US"/>
              <a:t> 0, </a:t>
            </a:r>
            <a:r>
              <a:rPr lang="en-US" i="1"/>
              <a:t>s</a:t>
            </a:r>
            <a:r>
              <a:rPr lang="en-US"/>
              <a:t> &lt; 0	(PosOver)</a:t>
            </a:r>
          </a:p>
          <a:p>
            <a:pPr lvl="1" eaLnBrk="1" hangingPunct="1">
              <a:buNone/>
              <a:tabLst>
                <a:tab pos="2743200" algn="l"/>
                <a:tab pos="4572000" algn="l"/>
                <a:tab pos="5029200" algn="l"/>
              </a:tabLst>
              <a:defRPr/>
            </a:pPr>
            <a:r>
              <a:rPr lang="en-US">
                <a:latin typeface="Courier New" pitchFamily="49" charset="0"/>
              </a:rPr>
              <a:t>	</a:t>
            </a:r>
            <a:endParaRPr lang="en-US"/>
          </a:p>
        </p:txBody>
      </p:sp>
      <p:grpSp>
        <p:nvGrpSpPr>
          <p:cNvPr id="43012" name="Group 4"/>
          <p:cNvGrpSpPr>
            <a:grpSpLocks/>
          </p:cNvGrpSpPr>
          <p:nvPr/>
        </p:nvGrpSpPr>
        <p:grpSpPr bwMode="auto">
          <a:xfrm>
            <a:off x="6781800" y="1371600"/>
            <a:ext cx="2058988" cy="2941638"/>
            <a:chOff x="3311" y="850"/>
            <a:chExt cx="1297" cy="1853"/>
          </a:xfrm>
        </p:grpSpPr>
        <p:sp>
          <p:nvSpPr>
            <p:cNvPr id="43013" name="Line 5"/>
            <p:cNvSpPr>
              <a:spLocks noChangeShapeType="1"/>
            </p:cNvSpPr>
            <p:nvPr/>
          </p:nvSpPr>
          <p:spPr bwMode="auto">
            <a:xfrm>
              <a:off x="3752" y="968"/>
              <a:ext cx="0" cy="84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14" name="Line 6"/>
            <p:cNvSpPr>
              <a:spLocks noChangeShapeType="1"/>
            </p:cNvSpPr>
            <p:nvPr/>
          </p:nvSpPr>
          <p:spPr bwMode="auto">
            <a:xfrm>
              <a:off x="3712" y="1824"/>
              <a:ext cx="8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15" name="Line 7"/>
            <p:cNvSpPr>
              <a:spLocks noChangeShapeType="1"/>
            </p:cNvSpPr>
            <p:nvPr/>
          </p:nvSpPr>
          <p:spPr bwMode="auto">
            <a:xfrm>
              <a:off x="3712" y="1392"/>
              <a:ext cx="8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16" name="Line 8"/>
            <p:cNvSpPr>
              <a:spLocks noChangeShapeType="1"/>
            </p:cNvSpPr>
            <p:nvPr/>
          </p:nvSpPr>
          <p:spPr bwMode="auto">
            <a:xfrm>
              <a:off x="3712" y="960"/>
              <a:ext cx="8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17" name="Line 9"/>
            <p:cNvSpPr>
              <a:spLocks noChangeShapeType="1"/>
            </p:cNvSpPr>
            <p:nvPr/>
          </p:nvSpPr>
          <p:spPr bwMode="auto">
            <a:xfrm>
              <a:off x="4568" y="1400"/>
              <a:ext cx="0" cy="4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18" name="Line 10"/>
            <p:cNvSpPr>
              <a:spLocks noChangeShapeType="1"/>
            </p:cNvSpPr>
            <p:nvPr/>
          </p:nvSpPr>
          <p:spPr bwMode="auto">
            <a:xfrm>
              <a:off x="4528" y="1824"/>
              <a:ext cx="8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19" name="Line 11"/>
            <p:cNvSpPr>
              <a:spLocks noChangeShapeType="1"/>
            </p:cNvSpPr>
            <p:nvPr/>
          </p:nvSpPr>
          <p:spPr bwMode="auto">
            <a:xfrm>
              <a:off x="4528" y="1392"/>
              <a:ext cx="8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20" name="Line 12"/>
            <p:cNvSpPr>
              <a:spLocks noChangeShapeType="1"/>
            </p:cNvSpPr>
            <p:nvPr/>
          </p:nvSpPr>
          <p:spPr bwMode="auto">
            <a:xfrm>
              <a:off x="3856" y="1536"/>
              <a:ext cx="60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21" name="Freeform 13"/>
            <p:cNvSpPr>
              <a:spLocks/>
            </p:cNvSpPr>
            <p:nvPr/>
          </p:nvSpPr>
          <p:spPr bwMode="auto">
            <a:xfrm>
              <a:off x="3848" y="1200"/>
              <a:ext cx="625" cy="817"/>
            </a:xfrm>
            <a:custGeom>
              <a:avLst/>
              <a:gdLst>
                <a:gd name="T0" fmla="*/ 0 w 625"/>
                <a:gd name="T1" fmla="*/ 0 h 817"/>
                <a:gd name="T2" fmla="*/ 240 w 625"/>
                <a:gd name="T3" fmla="*/ 0 h 817"/>
                <a:gd name="T4" fmla="*/ 384 w 625"/>
                <a:gd name="T5" fmla="*/ 816 h 817"/>
                <a:gd name="T6" fmla="*/ 624 w 625"/>
                <a:gd name="T7" fmla="*/ 816 h 81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25" h="817">
                  <a:moveTo>
                    <a:pt x="0" y="0"/>
                  </a:moveTo>
                  <a:lnTo>
                    <a:pt x="240" y="0"/>
                  </a:lnTo>
                  <a:lnTo>
                    <a:pt x="384" y="816"/>
                  </a:lnTo>
                  <a:lnTo>
                    <a:pt x="624" y="816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22" name="Rectangle 14"/>
            <p:cNvSpPr>
              <a:spLocks noChangeArrowheads="1"/>
            </p:cNvSpPr>
            <p:nvPr/>
          </p:nvSpPr>
          <p:spPr bwMode="auto">
            <a:xfrm>
              <a:off x="3359" y="1714"/>
              <a:ext cx="194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/>
                <a:t>0</a:t>
              </a:r>
            </a:p>
          </p:txBody>
        </p:sp>
        <p:sp>
          <p:nvSpPr>
            <p:cNvPr id="43023" name="Rectangle 15"/>
            <p:cNvSpPr>
              <a:spLocks noChangeArrowheads="1"/>
            </p:cNvSpPr>
            <p:nvPr/>
          </p:nvSpPr>
          <p:spPr bwMode="auto">
            <a:xfrm>
              <a:off x="3359" y="1282"/>
              <a:ext cx="396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/>
                <a:t>2</a:t>
              </a:r>
              <a:r>
                <a:rPr lang="en-US" altLang="en-US" b="0" i="1" baseline="30000"/>
                <a:t>w </a:t>
              </a:r>
              <a:r>
                <a:rPr lang="en-US" altLang="en-US" b="0" baseline="30000"/>
                <a:t>–1</a:t>
              </a:r>
            </a:p>
          </p:txBody>
        </p:sp>
        <p:sp>
          <p:nvSpPr>
            <p:cNvPr id="43024" name="Rectangle 16"/>
            <p:cNvSpPr>
              <a:spLocks noChangeArrowheads="1"/>
            </p:cNvSpPr>
            <p:nvPr/>
          </p:nvSpPr>
          <p:spPr bwMode="auto">
            <a:xfrm>
              <a:off x="3311" y="850"/>
              <a:ext cx="423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/>
                <a:t>2</a:t>
              </a:r>
              <a:r>
                <a:rPr lang="en-US" altLang="en-US" b="0" i="1" baseline="30000"/>
                <a:t>w</a:t>
              </a:r>
              <a:r>
                <a:rPr lang="en-US" altLang="en-US" b="0"/>
                <a:t>–1</a:t>
              </a:r>
            </a:p>
          </p:txBody>
        </p:sp>
        <p:sp>
          <p:nvSpPr>
            <p:cNvPr id="43025" name="Line 17"/>
            <p:cNvSpPr>
              <a:spLocks noChangeShapeType="1"/>
            </p:cNvSpPr>
            <p:nvPr/>
          </p:nvSpPr>
          <p:spPr bwMode="auto">
            <a:xfrm>
              <a:off x="3752" y="1832"/>
              <a:ext cx="0" cy="84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26" name="Line 18"/>
            <p:cNvSpPr>
              <a:spLocks noChangeShapeType="1"/>
            </p:cNvSpPr>
            <p:nvPr/>
          </p:nvSpPr>
          <p:spPr bwMode="auto">
            <a:xfrm>
              <a:off x="3712" y="2688"/>
              <a:ext cx="8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27" name="Line 19"/>
            <p:cNvSpPr>
              <a:spLocks noChangeShapeType="1"/>
            </p:cNvSpPr>
            <p:nvPr/>
          </p:nvSpPr>
          <p:spPr bwMode="auto">
            <a:xfrm>
              <a:off x="3712" y="2256"/>
              <a:ext cx="8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28" name="Line 20"/>
            <p:cNvSpPr>
              <a:spLocks noChangeShapeType="1"/>
            </p:cNvSpPr>
            <p:nvPr/>
          </p:nvSpPr>
          <p:spPr bwMode="auto">
            <a:xfrm>
              <a:off x="3712" y="1824"/>
              <a:ext cx="8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29" name="Line 21"/>
            <p:cNvSpPr>
              <a:spLocks noChangeShapeType="1"/>
            </p:cNvSpPr>
            <p:nvPr/>
          </p:nvSpPr>
          <p:spPr bwMode="auto">
            <a:xfrm>
              <a:off x="4568" y="1832"/>
              <a:ext cx="0" cy="4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30" name="Line 22"/>
            <p:cNvSpPr>
              <a:spLocks noChangeShapeType="1"/>
            </p:cNvSpPr>
            <p:nvPr/>
          </p:nvSpPr>
          <p:spPr bwMode="auto">
            <a:xfrm>
              <a:off x="4528" y="2256"/>
              <a:ext cx="8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31" name="Line 23"/>
            <p:cNvSpPr>
              <a:spLocks noChangeShapeType="1"/>
            </p:cNvSpPr>
            <p:nvPr/>
          </p:nvSpPr>
          <p:spPr bwMode="auto">
            <a:xfrm>
              <a:off x="4528" y="1824"/>
              <a:ext cx="8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32" name="Line 24"/>
            <p:cNvSpPr>
              <a:spLocks noChangeShapeType="1"/>
            </p:cNvSpPr>
            <p:nvPr/>
          </p:nvSpPr>
          <p:spPr bwMode="auto">
            <a:xfrm>
              <a:off x="3856" y="2112"/>
              <a:ext cx="60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33" name="Freeform 25"/>
            <p:cNvSpPr>
              <a:spLocks/>
            </p:cNvSpPr>
            <p:nvPr/>
          </p:nvSpPr>
          <p:spPr bwMode="auto">
            <a:xfrm>
              <a:off x="3848" y="1680"/>
              <a:ext cx="625" cy="817"/>
            </a:xfrm>
            <a:custGeom>
              <a:avLst/>
              <a:gdLst>
                <a:gd name="T0" fmla="*/ 0 w 625"/>
                <a:gd name="T1" fmla="*/ 816 h 817"/>
                <a:gd name="T2" fmla="*/ 240 w 625"/>
                <a:gd name="T3" fmla="*/ 816 h 817"/>
                <a:gd name="T4" fmla="*/ 384 w 625"/>
                <a:gd name="T5" fmla="*/ 0 h 817"/>
                <a:gd name="T6" fmla="*/ 624 w 625"/>
                <a:gd name="T7" fmla="*/ 0 h 81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25" h="817">
                  <a:moveTo>
                    <a:pt x="0" y="816"/>
                  </a:moveTo>
                  <a:lnTo>
                    <a:pt x="240" y="816"/>
                  </a:lnTo>
                  <a:lnTo>
                    <a:pt x="384" y="0"/>
                  </a:lnTo>
                  <a:lnTo>
                    <a:pt x="624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34" name="Rectangle 26"/>
            <p:cNvSpPr>
              <a:spLocks noChangeArrowheads="1"/>
            </p:cNvSpPr>
            <p:nvPr/>
          </p:nvSpPr>
          <p:spPr bwMode="auto">
            <a:xfrm>
              <a:off x="3831" y="1023"/>
              <a:ext cx="55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sz="1400" b="0"/>
                <a:t>PosOver</a:t>
              </a:r>
            </a:p>
          </p:txBody>
        </p:sp>
        <p:sp>
          <p:nvSpPr>
            <p:cNvPr id="43035" name="Rectangle 27"/>
            <p:cNvSpPr>
              <a:spLocks noChangeArrowheads="1"/>
            </p:cNvSpPr>
            <p:nvPr/>
          </p:nvSpPr>
          <p:spPr bwMode="auto">
            <a:xfrm>
              <a:off x="3831" y="2511"/>
              <a:ext cx="56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sz="1400" b="0"/>
                <a:t>NegOver</a:t>
              </a:r>
            </a:p>
          </p:txBody>
        </p:sp>
      </p:grpSp>
    </p:spTree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A Fun Fact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dirty="0"/>
              <a:t>Official C standard says overflow is “undefined”</a:t>
            </a:r>
            <a:endParaRPr lang="en-US" b="0" i="1" dirty="0"/>
          </a:p>
          <a:p>
            <a:pPr lvl="1" eaLnBrk="1" hangingPunct="1">
              <a:defRPr/>
            </a:pPr>
            <a:r>
              <a:rPr lang="en-US" dirty="0"/>
              <a:t>Intention was to let machine define what happens</a:t>
            </a:r>
          </a:p>
          <a:p>
            <a:pPr eaLnBrk="1" hangingPunct="1">
              <a:defRPr/>
            </a:pPr>
            <a:r>
              <a:rPr lang="en-US" dirty="0"/>
              <a:t>Recently compiler writers have decided “undefined” means “we get to choose”</a:t>
            </a:r>
            <a:endParaRPr lang="en-US" i="1" dirty="0"/>
          </a:p>
          <a:p>
            <a:pPr lvl="1" eaLnBrk="1" hangingPunct="1">
              <a:defRPr/>
            </a:pPr>
            <a:r>
              <a:rPr lang="en-US" dirty="0"/>
              <a:t>We can generate 0, biggest integer, or anything else</a:t>
            </a:r>
          </a:p>
          <a:p>
            <a:pPr lvl="1" eaLnBrk="1" hangingPunct="1">
              <a:defRPr/>
            </a:pPr>
            <a:r>
              <a:rPr lang="en-US" dirty="0"/>
              <a:t>Or if we’re sure it’ll overflow, we can optimize out completely</a:t>
            </a:r>
          </a:p>
          <a:p>
            <a:pPr lvl="1" eaLnBrk="1" hangingPunct="1">
              <a:defRPr/>
            </a:pPr>
            <a:r>
              <a:rPr lang="en-US" dirty="0"/>
              <a:t>This can introduce some lovely bugs (e.g., it’s tricky to check for overflow)</a:t>
            </a:r>
          </a:p>
          <a:p>
            <a:pPr eaLnBrk="1" hangingPunct="1">
              <a:defRPr/>
            </a:pPr>
            <a:r>
              <a:rPr lang="en-US" dirty="0"/>
              <a:t>Fight between compiler community and security community over this issue</a:t>
            </a:r>
          </a:p>
        </p:txBody>
      </p:sp>
    </p:spTree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Multiplication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dirty="0"/>
              <a:t>Computing exact product of </a:t>
            </a:r>
            <a:r>
              <a:rPr lang="en-US" b="0" i="1" dirty="0"/>
              <a:t>w</a:t>
            </a:r>
            <a:r>
              <a:rPr lang="en-US" dirty="0"/>
              <a:t>-bit numbers </a:t>
            </a:r>
            <a:r>
              <a:rPr lang="en-US" b="0" i="1" dirty="0"/>
              <a:t>x</a:t>
            </a:r>
            <a:r>
              <a:rPr lang="en-US" dirty="0"/>
              <a:t>, </a:t>
            </a:r>
            <a:r>
              <a:rPr lang="en-US" b="0" i="1" dirty="0"/>
              <a:t>y</a:t>
            </a:r>
          </a:p>
          <a:p>
            <a:pPr lvl="1" eaLnBrk="1" hangingPunct="1">
              <a:defRPr/>
            </a:pPr>
            <a:r>
              <a:rPr lang="en-US" dirty="0"/>
              <a:t>Either signed or unsigned</a:t>
            </a:r>
          </a:p>
          <a:p>
            <a:pPr eaLnBrk="1" hangingPunct="1">
              <a:defRPr/>
            </a:pPr>
            <a:r>
              <a:rPr lang="en-US" dirty="0"/>
              <a:t>Ranges</a:t>
            </a:r>
            <a:endParaRPr lang="en-US" i="1" dirty="0"/>
          </a:p>
          <a:p>
            <a:pPr lvl="1" eaLnBrk="1" hangingPunct="1">
              <a:defRPr/>
            </a:pPr>
            <a:r>
              <a:rPr lang="en-US" dirty="0"/>
              <a:t>Unsigned: </a:t>
            </a:r>
            <a:r>
              <a:rPr lang="en-US" b="0" dirty="0"/>
              <a:t>0 ≤ </a:t>
            </a:r>
            <a:r>
              <a:rPr lang="en-US" b="0" i="1" dirty="0"/>
              <a:t>x</a:t>
            </a:r>
            <a:r>
              <a:rPr lang="en-US" b="0" dirty="0"/>
              <a:t> * </a:t>
            </a:r>
            <a:r>
              <a:rPr lang="en-US" b="0" i="1" dirty="0"/>
              <a:t>y</a:t>
            </a:r>
            <a:r>
              <a:rPr lang="en-US" b="0" dirty="0"/>
              <a:t> ≤ (2</a:t>
            </a:r>
            <a:r>
              <a:rPr lang="en-US" b="0" i="1" baseline="30000" dirty="0"/>
              <a:t>w</a:t>
            </a:r>
            <a:r>
              <a:rPr lang="en-US" b="0" dirty="0"/>
              <a:t> – 1) </a:t>
            </a:r>
            <a:r>
              <a:rPr lang="en-US" b="0" baseline="30000" dirty="0"/>
              <a:t>2</a:t>
            </a:r>
            <a:r>
              <a:rPr lang="en-US" b="0" dirty="0"/>
              <a:t>  =  2</a:t>
            </a:r>
            <a:r>
              <a:rPr lang="en-US" b="0" baseline="30000" dirty="0"/>
              <a:t>2</a:t>
            </a:r>
            <a:r>
              <a:rPr lang="en-US" b="0" i="1" baseline="30000" dirty="0"/>
              <a:t>w</a:t>
            </a:r>
            <a:r>
              <a:rPr lang="en-US" b="0" dirty="0"/>
              <a:t> – 2</a:t>
            </a:r>
            <a:r>
              <a:rPr lang="en-US" b="0" i="1" baseline="30000" dirty="0"/>
              <a:t>w</a:t>
            </a:r>
            <a:r>
              <a:rPr lang="en-US" b="0" baseline="30000" dirty="0"/>
              <a:t>+1</a:t>
            </a:r>
            <a:r>
              <a:rPr lang="en-US" b="0" dirty="0"/>
              <a:t> + 1</a:t>
            </a:r>
          </a:p>
          <a:p>
            <a:pPr lvl="2" eaLnBrk="1" hangingPunct="1">
              <a:defRPr/>
            </a:pPr>
            <a:r>
              <a:rPr lang="en-US" dirty="0"/>
              <a:t>Up to 2</a:t>
            </a:r>
            <a:r>
              <a:rPr lang="en-US" i="1" dirty="0"/>
              <a:t>w</a:t>
            </a:r>
            <a:r>
              <a:rPr lang="en-US" dirty="0"/>
              <a:t> bits</a:t>
            </a:r>
          </a:p>
          <a:p>
            <a:pPr lvl="1" eaLnBrk="1" hangingPunct="1">
              <a:defRPr/>
            </a:pPr>
            <a:r>
              <a:rPr lang="en-US" dirty="0"/>
              <a:t>Two’s complement min: </a:t>
            </a:r>
            <a:r>
              <a:rPr lang="en-US" b="0" i="1" dirty="0"/>
              <a:t>x</a:t>
            </a:r>
            <a:r>
              <a:rPr lang="en-US" b="0" dirty="0"/>
              <a:t> * </a:t>
            </a:r>
            <a:r>
              <a:rPr lang="en-US" b="0" i="1" dirty="0"/>
              <a:t>y</a:t>
            </a:r>
            <a:r>
              <a:rPr lang="en-US" b="0" dirty="0"/>
              <a:t>  ≥ (–2</a:t>
            </a:r>
            <a:r>
              <a:rPr lang="en-US" b="0" i="1" baseline="30000" dirty="0"/>
              <a:t>w</a:t>
            </a:r>
            <a:r>
              <a:rPr lang="en-US" b="0" baseline="30000" dirty="0"/>
              <a:t>–1</a:t>
            </a:r>
            <a:r>
              <a:rPr lang="en-US" b="0" dirty="0"/>
              <a:t>)*(2</a:t>
            </a:r>
            <a:r>
              <a:rPr lang="en-US" b="0" i="1" baseline="30000" dirty="0"/>
              <a:t>w</a:t>
            </a:r>
            <a:r>
              <a:rPr lang="en-US" b="0" baseline="30000" dirty="0"/>
              <a:t>–1</a:t>
            </a:r>
            <a:r>
              <a:rPr lang="en-US" b="0" dirty="0"/>
              <a:t>–1)  =  –2</a:t>
            </a:r>
            <a:r>
              <a:rPr lang="en-US" b="0" baseline="30000" dirty="0"/>
              <a:t>2</a:t>
            </a:r>
            <a:r>
              <a:rPr lang="en-US" b="0" i="1" baseline="30000" dirty="0"/>
              <a:t>w</a:t>
            </a:r>
            <a:r>
              <a:rPr lang="en-US" b="0" baseline="30000" dirty="0"/>
              <a:t>–2 </a:t>
            </a:r>
            <a:r>
              <a:rPr lang="en-US" b="0" dirty="0"/>
              <a:t>+ 2</a:t>
            </a:r>
            <a:r>
              <a:rPr lang="en-US" b="0" i="1" baseline="30000" dirty="0"/>
              <a:t>w</a:t>
            </a:r>
            <a:r>
              <a:rPr lang="en-US" b="0" baseline="30000" dirty="0"/>
              <a:t>–1</a:t>
            </a:r>
          </a:p>
          <a:p>
            <a:pPr lvl="2" eaLnBrk="1" hangingPunct="1">
              <a:defRPr/>
            </a:pPr>
            <a:r>
              <a:rPr lang="en-US" dirty="0"/>
              <a:t>Up to 2</a:t>
            </a:r>
            <a:r>
              <a:rPr lang="en-US" i="1" dirty="0"/>
              <a:t>w</a:t>
            </a:r>
            <a:r>
              <a:rPr lang="en-US" dirty="0"/>
              <a:t>–1 bits (including 1 for sign)</a:t>
            </a:r>
          </a:p>
          <a:p>
            <a:pPr lvl="1" eaLnBrk="1" hangingPunct="1">
              <a:defRPr/>
            </a:pPr>
            <a:r>
              <a:rPr lang="en-US" dirty="0"/>
              <a:t>Two’s complement max:</a:t>
            </a:r>
            <a:r>
              <a:rPr lang="en-US" b="0" dirty="0"/>
              <a:t> </a:t>
            </a:r>
            <a:r>
              <a:rPr lang="en-US" b="0" i="1" dirty="0"/>
              <a:t>x</a:t>
            </a:r>
            <a:r>
              <a:rPr lang="en-US" b="0" dirty="0"/>
              <a:t> * </a:t>
            </a:r>
            <a:r>
              <a:rPr lang="en-US" b="0" i="1" dirty="0"/>
              <a:t>y</a:t>
            </a:r>
            <a:r>
              <a:rPr lang="en-US" b="0" dirty="0"/>
              <a:t> ≤ (–2</a:t>
            </a:r>
            <a:r>
              <a:rPr lang="en-US" b="0" i="1" baseline="30000" dirty="0"/>
              <a:t>w</a:t>
            </a:r>
            <a:r>
              <a:rPr lang="en-US" b="0" baseline="30000" dirty="0"/>
              <a:t>–1</a:t>
            </a:r>
            <a:r>
              <a:rPr lang="en-US" b="0" dirty="0"/>
              <a:t>) </a:t>
            </a:r>
            <a:r>
              <a:rPr lang="en-US" b="0" baseline="30000" dirty="0"/>
              <a:t>2</a:t>
            </a:r>
            <a:r>
              <a:rPr lang="en-US" b="0" dirty="0"/>
              <a:t>  =  2</a:t>
            </a:r>
            <a:r>
              <a:rPr lang="en-US" b="0" baseline="30000" dirty="0"/>
              <a:t>2</a:t>
            </a:r>
            <a:r>
              <a:rPr lang="en-US" b="0" i="1" baseline="30000" dirty="0"/>
              <a:t>w</a:t>
            </a:r>
            <a:r>
              <a:rPr lang="en-US" b="0" baseline="30000" dirty="0"/>
              <a:t>–2</a:t>
            </a:r>
          </a:p>
          <a:p>
            <a:pPr lvl="2" eaLnBrk="1" hangingPunct="1">
              <a:defRPr/>
            </a:pPr>
            <a:r>
              <a:rPr lang="en-US" dirty="0"/>
              <a:t>Up to 2</a:t>
            </a:r>
            <a:r>
              <a:rPr lang="en-US" i="1" dirty="0"/>
              <a:t>w</a:t>
            </a:r>
            <a:r>
              <a:rPr lang="en-US" dirty="0"/>
              <a:t> bits, but only for (</a:t>
            </a:r>
            <a:r>
              <a:rPr lang="en-US" i="1" dirty="0" err="1"/>
              <a:t>TMin</a:t>
            </a:r>
            <a:r>
              <a:rPr lang="en-US" i="1" baseline="-25000" dirty="0" err="1"/>
              <a:t>w</a:t>
            </a:r>
            <a:r>
              <a:rPr lang="en-US" dirty="0"/>
              <a:t>)</a:t>
            </a:r>
            <a:r>
              <a:rPr lang="en-US" baseline="30000" dirty="0"/>
              <a:t>2</a:t>
            </a:r>
          </a:p>
          <a:p>
            <a:pPr eaLnBrk="1" hangingPunct="1">
              <a:defRPr/>
            </a:pPr>
            <a:r>
              <a:rPr lang="en-US" dirty="0"/>
              <a:t>Maintaining exact results</a:t>
            </a:r>
          </a:p>
          <a:p>
            <a:pPr lvl="1" eaLnBrk="1" hangingPunct="1">
              <a:defRPr/>
            </a:pPr>
            <a:r>
              <a:rPr lang="en-US" dirty="0"/>
              <a:t>Would need to keep expanding word size with each product computed</a:t>
            </a:r>
          </a:p>
          <a:p>
            <a:pPr lvl="1" eaLnBrk="1" hangingPunct="1">
              <a:defRPr/>
            </a:pPr>
            <a:r>
              <a:rPr lang="en-US" dirty="0"/>
              <a:t>Done in software by “arbitrary-precision” arithmetic packages</a:t>
            </a:r>
          </a:p>
        </p:txBody>
      </p:sp>
    </p:spTree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Power-of-2 Multiply by Shifting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tabLst>
                <a:tab pos="2971800" algn="l"/>
              </a:tabLst>
              <a:defRPr/>
            </a:pPr>
            <a:r>
              <a:rPr lang="en-US" dirty="0"/>
              <a:t>Operation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dirty="0">
                <a:latin typeface="Courier New" pitchFamily="49" charset="0"/>
              </a:rPr>
              <a:t>u &lt;&lt; k</a:t>
            </a:r>
            <a:r>
              <a:rPr lang="en-US" dirty="0"/>
              <a:t> gives </a:t>
            </a:r>
            <a:r>
              <a:rPr lang="en-US" dirty="0">
                <a:latin typeface="Courier New" pitchFamily="49" charset="0"/>
              </a:rPr>
              <a:t>u * </a:t>
            </a:r>
            <a:r>
              <a:rPr lang="en-US" b="0" i="1" dirty="0"/>
              <a:t>2</a:t>
            </a:r>
            <a:r>
              <a:rPr lang="en-US" b="0" i="1" baseline="30000" dirty="0"/>
              <a:t>k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dirty="0">
                <a:solidFill>
                  <a:schemeClr val="tx2"/>
                </a:solidFill>
              </a:rPr>
              <a:t>Both signed and unsigned</a:t>
            </a:r>
          </a:p>
          <a:p>
            <a:pPr eaLnBrk="1" hangingPunct="1">
              <a:tabLst>
                <a:tab pos="2971800" algn="l"/>
              </a:tabLst>
              <a:defRPr/>
            </a:pPr>
            <a:endParaRPr lang="en-US" dirty="0"/>
          </a:p>
          <a:p>
            <a:pPr eaLnBrk="1" hangingPunct="1">
              <a:tabLst>
                <a:tab pos="2971800" algn="l"/>
              </a:tabLst>
              <a:defRPr/>
            </a:pPr>
            <a:endParaRPr lang="en-US" dirty="0"/>
          </a:p>
          <a:p>
            <a:pPr eaLnBrk="1" hangingPunct="1">
              <a:tabLst>
                <a:tab pos="2971800" algn="l"/>
              </a:tabLst>
              <a:defRPr/>
            </a:pPr>
            <a:endParaRPr lang="en-US" dirty="0"/>
          </a:p>
          <a:p>
            <a:pPr eaLnBrk="1" hangingPunct="1">
              <a:tabLst>
                <a:tab pos="2971800" algn="l"/>
              </a:tabLst>
              <a:defRPr/>
            </a:pPr>
            <a:endParaRPr lang="en-US" dirty="0"/>
          </a:p>
          <a:p>
            <a:pPr eaLnBrk="1" hangingPunct="1">
              <a:tabLst>
                <a:tab pos="2971800" algn="l"/>
              </a:tabLst>
              <a:defRPr/>
            </a:pPr>
            <a:r>
              <a:rPr lang="en-US" dirty="0"/>
              <a:t>Examples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dirty="0">
                <a:latin typeface="Courier New" pitchFamily="49" charset="0"/>
              </a:rPr>
              <a:t>u &lt;&lt; 3		==	u * 8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dirty="0">
                <a:latin typeface="Courier New" pitchFamily="49" charset="0"/>
              </a:rPr>
              <a:t>u &lt;&lt; 5 - u &lt;&lt; 3	==	u * 24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dirty="0">
                <a:solidFill>
                  <a:schemeClr val="tx2"/>
                </a:solidFill>
              </a:rPr>
              <a:t>Most machines shift and add much faster than multiply</a:t>
            </a:r>
          </a:p>
          <a:p>
            <a:pPr lvl="2" eaLnBrk="1" hangingPunct="1">
              <a:tabLst>
                <a:tab pos="2971800" algn="l"/>
              </a:tabLst>
              <a:defRPr/>
            </a:pPr>
            <a:r>
              <a:rPr lang="en-US" dirty="0"/>
              <a:t>Compiler generates this code automatically</a:t>
            </a:r>
          </a:p>
          <a:p>
            <a:pPr lvl="1" eaLnBrk="1" hangingPunct="1">
              <a:tabLst>
                <a:tab pos="2971800" algn="l"/>
              </a:tabLst>
              <a:defRPr/>
            </a:pPr>
            <a:endParaRPr lang="en-US" dirty="0"/>
          </a:p>
        </p:txBody>
      </p:sp>
      <p:sp>
        <p:nvSpPr>
          <p:cNvPr id="46084" name="Rectangle 5"/>
          <p:cNvSpPr>
            <a:spLocks noChangeArrowheads="1"/>
          </p:cNvSpPr>
          <p:nvPr/>
        </p:nvSpPr>
        <p:spPr bwMode="auto">
          <a:xfrm>
            <a:off x="7315200" y="2757488"/>
            <a:ext cx="228600" cy="228600"/>
          </a:xfrm>
          <a:prstGeom prst="rect">
            <a:avLst/>
          </a:prstGeom>
          <a:solidFill>
            <a:srgbClr val="FF00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b="0">
              <a:latin typeface="Courier New" pitchFamily="49" charset="0"/>
            </a:endParaRPr>
          </a:p>
        </p:txBody>
      </p:sp>
      <p:sp>
        <p:nvSpPr>
          <p:cNvPr id="46085" name="Rectangle 6"/>
          <p:cNvSpPr>
            <a:spLocks noChangeArrowheads="1"/>
          </p:cNvSpPr>
          <p:nvPr/>
        </p:nvSpPr>
        <p:spPr bwMode="auto">
          <a:xfrm>
            <a:off x="7543800" y="2757488"/>
            <a:ext cx="228600" cy="228600"/>
          </a:xfrm>
          <a:prstGeom prst="rect">
            <a:avLst/>
          </a:prstGeom>
          <a:solidFill>
            <a:srgbClr val="FF00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b="0">
              <a:latin typeface="Courier New" pitchFamily="49" charset="0"/>
            </a:endParaRPr>
          </a:p>
        </p:txBody>
      </p:sp>
      <p:sp>
        <p:nvSpPr>
          <p:cNvPr id="46086" name="Rectangle 7"/>
          <p:cNvSpPr>
            <a:spLocks noChangeArrowheads="1"/>
          </p:cNvSpPr>
          <p:nvPr/>
        </p:nvSpPr>
        <p:spPr bwMode="auto">
          <a:xfrm>
            <a:off x="7772400" y="2757488"/>
            <a:ext cx="228600" cy="228600"/>
          </a:xfrm>
          <a:prstGeom prst="rect">
            <a:avLst/>
          </a:prstGeom>
          <a:solidFill>
            <a:srgbClr val="FF00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b="0">
              <a:latin typeface="Courier New" pitchFamily="49" charset="0"/>
            </a:endParaRPr>
          </a:p>
        </p:txBody>
      </p:sp>
      <p:sp>
        <p:nvSpPr>
          <p:cNvPr id="46087" name="Rectangle 8"/>
          <p:cNvSpPr>
            <a:spLocks noChangeArrowheads="1"/>
          </p:cNvSpPr>
          <p:nvPr/>
        </p:nvSpPr>
        <p:spPr bwMode="auto">
          <a:xfrm>
            <a:off x="9372600" y="2757488"/>
            <a:ext cx="228600" cy="228600"/>
          </a:xfrm>
          <a:prstGeom prst="rect">
            <a:avLst/>
          </a:prstGeom>
          <a:solidFill>
            <a:srgbClr val="FF00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b="0">
              <a:latin typeface="Courier New" pitchFamily="49" charset="0"/>
            </a:endParaRPr>
          </a:p>
        </p:txBody>
      </p:sp>
      <p:sp>
        <p:nvSpPr>
          <p:cNvPr id="46088" name="Rectangle 9"/>
          <p:cNvSpPr>
            <a:spLocks noChangeArrowheads="1"/>
          </p:cNvSpPr>
          <p:nvPr/>
        </p:nvSpPr>
        <p:spPr bwMode="auto">
          <a:xfrm>
            <a:off x="9601200" y="2757488"/>
            <a:ext cx="228600" cy="228600"/>
          </a:xfrm>
          <a:prstGeom prst="rect">
            <a:avLst/>
          </a:prstGeom>
          <a:solidFill>
            <a:srgbClr val="FF00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b="0">
              <a:latin typeface="Courier New" pitchFamily="49" charset="0"/>
            </a:endParaRPr>
          </a:p>
        </p:txBody>
      </p:sp>
      <p:sp>
        <p:nvSpPr>
          <p:cNvPr id="46089" name="Rectangle 10"/>
          <p:cNvSpPr>
            <a:spLocks noChangeArrowheads="1"/>
          </p:cNvSpPr>
          <p:nvPr/>
        </p:nvSpPr>
        <p:spPr bwMode="auto">
          <a:xfrm>
            <a:off x="9829800" y="2757488"/>
            <a:ext cx="228600" cy="228600"/>
          </a:xfrm>
          <a:prstGeom prst="rect">
            <a:avLst/>
          </a:prstGeom>
          <a:solidFill>
            <a:srgbClr val="FF00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b="0">
              <a:latin typeface="Courier New" pitchFamily="49" charset="0"/>
            </a:endParaRPr>
          </a:p>
        </p:txBody>
      </p:sp>
      <p:sp>
        <p:nvSpPr>
          <p:cNvPr id="46090" name="Rectangle 11"/>
          <p:cNvSpPr>
            <a:spLocks noChangeArrowheads="1"/>
          </p:cNvSpPr>
          <p:nvPr/>
        </p:nvSpPr>
        <p:spPr bwMode="auto">
          <a:xfrm>
            <a:off x="8001000" y="2757488"/>
            <a:ext cx="1371600" cy="228600"/>
          </a:xfrm>
          <a:prstGeom prst="rect">
            <a:avLst/>
          </a:prstGeom>
          <a:solidFill>
            <a:srgbClr val="FF00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• • •</a:t>
            </a:r>
          </a:p>
        </p:txBody>
      </p:sp>
      <p:sp>
        <p:nvSpPr>
          <p:cNvPr id="46091" name="Rectangle 12"/>
          <p:cNvSpPr>
            <a:spLocks noChangeArrowheads="1"/>
          </p:cNvSpPr>
          <p:nvPr/>
        </p:nvSpPr>
        <p:spPr bwMode="auto">
          <a:xfrm>
            <a:off x="7315200" y="3214688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0</a:t>
            </a:r>
          </a:p>
        </p:txBody>
      </p:sp>
      <p:sp>
        <p:nvSpPr>
          <p:cNvPr id="46092" name="Rectangle 13"/>
          <p:cNvSpPr>
            <a:spLocks noChangeArrowheads="1"/>
          </p:cNvSpPr>
          <p:nvPr/>
        </p:nvSpPr>
        <p:spPr bwMode="auto">
          <a:xfrm>
            <a:off x="8229600" y="3214688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0</a:t>
            </a:r>
          </a:p>
        </p:txBody>
      </p:sp>
      <p:sp>
        <p:nvSpPr>
          <p:cNvPr id="46093" name="Rectangle 14"/>
          <p:cNvSpPr>
            <a:spLocks noChangeArrowheads="1"/>
          </p:cNvSpPr>
          <p:nvPr/>
        </p:nvSpPr>
        <p:spPr bwMode="auto">
          <a:xfrm>
            <a:off x="8458200" y="3214688"/>
            <a:ext cx="228600" cy="228600"/>
          </a:xfrm>
          <a:prstGeom prst="rect">
            <a:avLst/>
          </a:prstGeom>
          <a:solidFill>
            <a:schemeClr val="bg2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1</a:t>
            </a:r>
          </a:p>
        </p:txBody>
      </p:sp>
      <p:sp>
        <p:nvSpPr>
          <p:cNvPr id="46094" name="Rectangle 15"/>
          <p:cNvSpPr>
            <a:spLocks noChangeArrowheads="1"/>
          </p:cNvSpPr>
          <p:nvPr/>
        </p:nvSpPr>
        <p:spPr bwMode="auto">
          <a:xfrm>
            <a:off x="8686800" y="3214688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0</a:t>
            </a:r>
          </a:p>
        </p:txBody>
      </p:sp>
      <p:sp>
        <p:nvSpPr>
          <p:cNvPr id="46095" name="Rectangle 16"/>
          <p:cNvSpPr>
            <a:spLocks noChangeArrowheads="1"/>
          </p:cNvSpPr>
          <p:nvPr/>
        </p:nvSpPr>
        <p:spPr bwMode="auto">
          <a:xfrm>
            <a:off x="9601200" y="3214688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0</a:t>
            </a:r>
          </a:p>
        </p:txBody>
      </p:sp>
      <p:sp>
        <p:nvSpPr>
          <p:cNvPr id="46096" name="Rectangle 17"/>
          <p:cNvSpPr>
            <a:spLocks noChangeArrowheads="1"/>
          </p:cNvSpPr>
          <p:nvPr/>
        </p:nvSpPr>
        <p:spPr bwMode="auto">
          <a:xfrm>
            <a:off x="9829800" y="3214688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0</a:t>
            </a:r>
          </a:p>
        </p:txBody>
      </p:sp>
      <p:sp>
        <p:nvSpPr>
          <p:cNvPr id="46097" name="Rectangle 18"/>
          <p:cNvSpPr>
            <a:spLocks noChangeArrowheads="1"/>
          </p:cNvSpPr>
          <p:nvPr/>
        </p:nvSpPr>
        <p:spPr bwMode="auto">
          <a:xfrm>
            <a:off x="7543800" y="3214688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•••</a:t>
            </a:r>
          </a:p>
        </p:txBody>
      </p:sp>
      <p:sp>
        <p:nvSpPr>
          <p:cNvPr id="46098" name="Rectangle 19"/>
          <p:cNvSpPr>
            <a:spLocks noChangeArrowheads="1"/>
          </p:cNvSpPr>
          <p:nvPr/>
        </p:nvSpPr>
        <p:spPr bwMode="auto">
          <a:xfrm>
            <a:off x="6705600" y="268128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 i="1">
                <a:latin typeface="Times"/>
              </a:rPr>
              <a:t>u</a:t>
            </a:r>
          </a:p>
        </p:txBody>
      </p:sp>
      <p:sp>
        <p:nvSpPr>
          <p:cNvPr id="46099" name="Rectangle 20"/>
          <p:cNvSpPr>
            <a:spLocks noChangeArrowheads="1"/>
          </p:cNvSpPr>
          <p:nvPr/>
        </p:nvSpPr>
        <p:spPr bwMode="auto">
          <a:xfrm>
            <a:off x="6705603" y="3138488"/>
            <a:ext cx="3667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>
                <a:latin typeface="Times"/>
              </a:rPr>
              <a:t>2</a:t>
            </a:r>
            <a:r>
              <a:rPr lang="en-US" altLang="en-US" b="0" i="1" baseline="30000">
                <a:latin typeface="Times"/>
              </a:rPr>
              <a:t>k</a:t>
            </a:r>
            <a:endParaRPr lang="en-US" altLang="en-US" b="0" i="1">
              <a:latin typeface="Times"/>
            </a:endParaRPr>
          </a:p>
        </p:txBody>
      </p:sp>
      <p:sp>
        <p:nvSpPr>
          <p:cNvPr id="46100" name="Line 21"/>
          <p:cNvSpPr>
            <a:spLocks noChangeShapeType="1"/>
          </p:cNvSpPr>
          <p:nvPr/>
        </p:nvSpPr>
        <p:spPr bwMode="auto">
          <a:xfrm>
            <a:off x="3886200" y="3519488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101" name="Rectangle 22"/>
          <p:cNvSpPr>
            <a:spLocks noChangeArrowheads="1"/>
          </p:cNvSpPr>
          <p:nvPr/>
        </p:nvSpPr>
        <p:spPr bwMode="auto">
          <a:xfrm>
            <a:off x="6324603" y="3138488"/>
            <a:ext cx="3206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*</a:t>
            </a:r>
          </a:p>
        </p:txBody>
      </p:sp>
      <p:sp>
        <p:nvSpPr>
          <p:cNvPr id="46102" name="Rectangle 23"/>
          <p:cNvSpPr>
            <a:spLocks noChangeArrowheads="1"/>
          </p:cNvSpPr>
          <p:nvPr/>
        </p:nvSpPr>
        <p:spPr bwMode="auto">
          <a:xfrm>
            <a:off x="4928676" y="3595688"/>
            <a:ext cx="67678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b="0" i="1">
                <a:latin typeface="Times"/>
              </a:rPr>
              <a:t>u </a:t>
            </a:r>
            <a:r>
              <a:rPr lang="en-US" altLang="en-US" b="0">
                <a:latin typeface="Times"/>
              </a:rPr>
              <a:t>· 2</a:t>
            </a:r>
            <a:r>
              <a:rPr lang="en-US" altLang="en-US" b="0" i="1" baseline="30000">
                <a:latin typeface="Times"/>
              </a:rPr>
              <a:t>k</a:t>
            </a:r>
            <a:endParaRPr lang="en-US" altLang="en-US" b="0" i="1">
              <a:latin typeface="Times"/>
            </a:endParaRPr>
          </a:p>
        </p:txBody>
      </p:sp>
      <p:sp>
        <p:nvSpPr>
          <p:cNvPr id="46103" name="Line 24"/>
          <p:cNvSpPr>
            <a:spLocks noChangeShapeType="1"/>
          </p:cNvSpPr>
          <p:nvPr/>
        </p:nvSpPr>
        <p:spPr bwMode="auto">
          <a:xfrm flipV="1">
            <a:off x="3886200" y="3976688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104" name="Text Box 25"/>
          <p:cNvSpPr txBox="1">
            <a:spLocks noChangeArrowheads="1"/>
          </p:cNvSpPr>
          <p:nvPr/>
        </p:nvSpPr>
        <p:spPr bwMode="auto">
          <a:xfrm>
            <a:off x="2362200" y="3595688"/>
            <a:ext cx="25273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/>
              <a:t>True Product: </a:t>
            </a:r>
            <a:r>
              <a:rPr lang="en-US" altLang="en-US" b="0" i="1"/>
              <a:t>w</a:t>
            </a:r>
            <a:r>
              <a:rPr lang="en-US" altLang="en-US" b="0"/>
              <a:t>+</a:t>
            </a:r>
            <a:r>
              <a:rPr lang="en-US" altLang="en-US" b="0" i="1"/>
              <a:t>k</a:t>
            </a:r>
            <a:r>
              <a:rPr lang="en-US" altLang="en-US" b="0"/>
              <a:t>  bits</a:t>
            </a:r>
          </a:p>
        </p:txBody>
      </p:sp>
      <p:sp>
        <p:nvSpPr>
          <p:cNvPr id="46105" name="Text Box 26"/>
          <p:cNvSpPr txBox="1">
            <a:spLocks noChangeArrowheads="1"/>
          </p:cNvSpPr>
          <p:nvPr/>
        </p:nvSpPr>
        <p:spPr bwMode="auto">
          <a:xfrm>
            <a:off x="2362200" y="2909888"/>
            <a:ext cx="1898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/>
              <a:t>Operands: </a:t>
            </a:r>
            <a:r>
              <a:rPr lang="en-US" altLang="en-US" b="0" i="1"/>
              <a:t>w</a:t>
            </a:r>
            <a:r>
              <a:rPr lang="en-US" altLang="en-US" b="0"/>
              <a:t> bits</a:t>
            </a:r>
          </a:p>
        </p:txBody>
      </p:sp>
      <p:sp>
        <p:nvSpPr>
          <p:cNvPr id="46106" name="Text Box 27"/>
          <p:cNvSpPr txBox="1">
            <a:spLocks noChangeArrowheads="1"/>
          </p:cNvSpPr>
          <p:nvPr/>
        </p:nvSpPr>
        <p:spPr bwMode="auto">
          <a:xfrm>
            <a:off x="2362200" y="4205288"/>
            <a:ext cx="2438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/>
              <a:t>Discard </a:t>
            </a:r>
            <a:r>
              <a:rPr lang="en-US" altLang="en-US" b="0" i="1"/>
              <a:t>k </a:t>
            </a:r>
            <a:r>
              <a:rPr lang="en-US" altLang="en-US" b="0"/>
              <a:t> bits: </a:t>
            </a:r>
            <a:r>
              <a:rPr lang="en-US" altLang="en-US" b="0" i="1"/>
              <a:t>w</a:t>
            </a:r>
            <a:r>
              <a:rPr lang="en-US" altLang="en-US" b="0"/>
              <a:t> bits</a:t>
            </a:r>
          </a:p>
        </p:txBody>
      </p:sp>
      <p:sp>
        <p:nvSpPr>
          <p:cNvPr id="46107" name="Rectangle 28"/>
          <p:cNvSpPr>
            <a:spLocks noChangeArrowheads="1"/>
          </p:cNvSpPr>
          <p:nvPr/>
        </p:nvSpPr>
        <p:spPr bwMode="auto">
          <a:xfrm>
            <a:off x="5621338" y="4129088"/>
            <a:ext cx="15160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b="0">
                <a:latin typeface="Times"/>
              </a:rPr>
              <a:t>UMult</a:t>
            </a:r>
            <a:r>
              <a:rPr lang="en-US" altLang="en-US" b="0" i="1" baseline="-25000">
                <a:latin typeface="Times"/>
              </a:rPr>
              <a:t>w</a:t>
            </a:r>
            <a:r>
              <a:rPr lang="en-US" altLang="en-US" b="0">
                <a:latin typeface="Times"/>
              </a:rPr>
              <a:t>(</a:t>
            </a:r>
            <a:r>
              <a:rPr lang="en-US" altLang="en-US" b="0" i="1">
                <a:latin typeface="Times"/>
              </a:rPr>
              <a:t>u</a:t>
            </a:r>
            <a:r>
              <a:rPr lang="en-US" altLang="en-US" b="0">
                <a:latin typeface="Times"/>
              </a:rPr>
              <a:t> , 2</a:t>
            </a:r>
            <a:r>
              <a:rPr lang="en-US" altLang="en-US" b="0" i="1" baseline="30000">
                <a:latin typeface="Times"/>
              </a:rPr>
              <a:t>k</a:t>
            </a:r>
            <a:r>
              <a:rPr lang="en-US" altLang="en-US" b="0">
                <a:latin typeface="Times"/>
              </a:rPr>
              <a:t>)</a:t>
            </a:r>
          </a:p>
        </p:txBody>
      </p:sp>
      <p:sp>
        <p:nvSpPr>
          <p:cNvPr id="46108" name="Rectangle 29"/>
          <p:cNvSpPr>
            <a:spLocks noChangeArrowheads="1"/>
          </p:cNvSpPr>
          <p:nvPr/>
        </p:nvSpPr>
        <p:spPr bwMode="auto">
          <a:xfrm>
            <a:off x="8915400" y="3214688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•••</a:t>
            </a:r>
          </a:p>
        </p:txBody>
      </p:sp>
      <p:sp>
        <p:nvSpPr>
          <p:cNvPr id="46109" name="Rectangle 30"/>
          <p:cNvSpPr>
            <a:spLocks noChangeArrowheads="1"/>
          </p:cNvSpPr>
          <p:nvPr/>
        </p:nvSpPr>
        <p:spPr bwMode="auto">
          <a:xfrm>
            <a:off x="8382000" y="2376488"/>
            <a:ext cx="285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 i="1">
                <a:latin typeface="Times"/>
              </a:rPr>
              <a:t>k</a:t>
            </a:r>
          </a:p>
        </p:txBody>
      </p:sp>
      <p:grpSp>
        <p:nvGrpSpPr>
          <p:cNvPr id="46110" name="Group 31"/>
          <p:cNvGrpSpPr>
            <a:grpSpLocks/>
          </p:cNvGrpSpPr>
          <p:nvPr/>
        </p:nvGrpSpPr>
        <p:grpSpPr bwMode="auto">
          <a:xfrm>
            <a:off x="5943600" y="3671888"/>
            <a:ext cx="2743200" cy="228600"/>
            <a:chOff x="2976" y="816"/>
            <a:chExt cx="1728" cy="144"/>
          </a:xfrm>
        </p:grpSpPr>
        <p:sp>
          <p:nvSpPr>
            <p:cNvPr id="46124" name="Rectangle 32"/>
            <p:cNvSpPr>
              <a:spLocks noChangeArrowheads="1"/>
            </p:cNvSpPr>
            <p:nvPr/>
          </p:nvSpPr>
          <p:spPr bwMode="auto">
            <a:xfrm>
              <a:off x="2976" y="816"/>
              <a:ext cx="144" cy="144"/>
            </a:xfrm>
            <a:prstGeom prst="rect">
              <a:avLst/>
            </a:prstGeom>
            <a:solidFill>
              <a:srgbClr val="FF00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6125" name="Rectangle 33"/>
            <p:cNvSpPr>
              <a:spLocks noChangeArrowheads="1"/>
            </p:cNvSpPr>
            <p:nvPr/>
          </p:nvSpPr>
          <p:spPr bwMode="auto">
            <a:xfrm>
              <a:off x="3120" y="816"/>
              <a:ext cx="144" cy="144"/>
            </a:xfrm>
            <a:prstGeom prst="rect">
              <a:avLst/>
            </a:prstGeom>
            <a:solidFill>
              <a:srgbClr val="FF00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6126" name="Rectangle 34"/>
            <p:cNvSpPr>
              <a:spLocks noChangeArrowheads="1"/>
            </p:cNvSpPr>
            <p:nvPr/>
          </p:nvSpPr>
          <p:spPr bwMode="auto">
            <a:xfrm>
              <a:off x="3264" y="816"/>
              <a:ext cx="144" cy="144"/>
            </a:xfrm>
            <a:prstGeom prst="rect">
              <a:avLst/>
            </a:prstGeom>
            <a:solidFill>
              <a:srgbClr val="FF00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6127" name="Rectangle 35"/>
            <p:cNvSpPr>
              <a:spLocks noChangeArrowheads="1"/>
            </p:cNvSpPr>
            <p:nvPr/>
          </p:nvSpPr>
          <p:spPr bwMode="auto">
            <a:xfrm>
              <a:off x="4272" y="816"/>
              <a:ext cx="144" cy="144"/>
            </a:xfrm>
            <a:prstGeom prst="rect">
              <a:avLst/>
            </a:prstGeom>
            <a:solidFill>
              <a:srgbClr val="FF00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6128" name="Rectangle 36"/>
            <p:cNvSpPr>
              <a:spLocks noChangeArrowheads="1"/>
            </p:cNvSpPr>
            <p:nvPr/>
          </p:nvSpPr>
          <p:spPr bwMode="auto">
            <a:xfrm>
              <a:off x="4416" y="816"/>
              <a:ext cx="144" cy="144"/>
            </a:xfrm>
            <a:prstGeom prst="rect">
              <a:avLst/>
            </a:prstGeom>
            <a:solidFill>
              <a:srgbClr val="FF00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6129" name="Rectangle 37"/>
            <p:cNvSpPr>
              <a:spLocks noChangeArrowheads="1"/>
            </p:cNvSpPr>
            <p:nvPr/>
          </p:nvSpPr>
          <p:spPr bwMode="auto">
            <a:xfrm>
              <a:off x="4560" y="816"/>
              <a:ext cx="144" cy="144"/>
            </a:xfrm>
            <a:prstGeom prst="rect">
              <a:avLst/>
            </a:prstGeom>
            <a:solidFill>
              <a:srgbClr val="FF00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6130" name="Rectangle 38"/>
            <p:cNvSpPr>
              <a:spLocks noChangeArrowheads="1"/>
            </p:cNvSpPr>
            <p:nvPr/>
          </p:nvSpPr>
          <p:spPr bwMode="auto">
            <a:xfrm>
              <a:off x="3408" y="816"/>
              <a:ext cx="864" cy="144"/>
            </a:xfrm>
            <a:prstGeom prst="rect">
              <a:avLst/>
            </a:prstGeom>
            <a:solidFill>
              <a:srgbClr val="FF00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• • •</a:t>
              </a:r>
            </a:p>
          </p:txBody>
        </p:sp>
      </p:grpSp>
      <p:sp>
        <p:nvSpPr>
          <p:cNvPr id="46111" name="Rectangle 39"/>
          <p:cNvSpPr>
            <a:spLocks noChangeArrowheads="1"/>
          </p:cNvSpPr>
          <p:nvPr/>
        </p:nvSpPr>
        <p:spPr bwMode="auto">
          <a:xfrm>
            <a:off x="8686800" y="3671888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0</a:t>
            </a:r>
          </a:p>
        </p:txBody>
      </p:sp>
      <p:sp>
        <p:nvSpPr>
          <p:cNvPr id="46112" name="Rectangle 40"/>
          <p:cNvSpPr>
            <a:spLocks noChangeArrowheads="1"/>
          </p:cNvSpPr>
          <p:nvPr/>
        </p:nvSpPr>
        <p:spPr bwMode="auto">
          <a:xfrm>
            <a:off x="9601200" y="3671888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0</a:t>
            </a:r>
          </a:p>
        </p:txBody>
      </p:sp>
      <p:sp>
        <p:nvSpPr>
          <p:cNvPr id="46113" name="Rectangle 41"/>
          <p:cNvSpPr>
            <a:spLocks noChangeArrowheads="1"/>
          </p:cNvSpPr>
          <p:nvPr/>
        </p:nvSpPr>
        <p:spPr bwMode="auto">
          <a:xfrm>
            <a:off x="9829800" y="3671888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0</a:t>
            </a:r>
          </a:p>
        </p:txBody>
      </p:sp>
      <p:sp>
        <p:nvSpPr>
          <p:cNvPr id="46114" name="Rectangle 42"/>
          <p:cNvSpPr>
            <a:spLocks noChangeArrowheads="1"/>
          </p:cNvSpPr>
          <p:nvPr/>
        </p:nvSpPr>
        <p:spPr bwMode="auto">
          <a:xfrm>
            <a:off x="8915400" y="3671888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•••</a:t>
            </a:r>
          </a:p>
        </p:txBody>
      </p:sp>
      <p:sp>
        <p:nvSpPr>
          <p:cNvPr id="46115" name="Rectangle 43"/>
          <p:cNvSpPr>
            <a:spLocks noChangeArrowheads="1"/>
          </p:cNvSpPr>
          <p:nvPr/>
        </p:nvSpPr>
        <p:spPr bwMode="auto">
          <a:xfrm>
            <a:off x="5638803" y="4510088"/>
            <a:ext cx="14906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b="0">
                <a:latin typeface="Times"/>
              </a:rPr>
              <a:t>TMult</a:t>
            </a:r>
            <a:r>
              <a:rPr lang="en-US" altLang="en-US" b="0" i="1" baseline="-25000">
                <a:latin typeface="Times"/>
              </a:rPr>
              <a:t>w</a:t>
            </a:r>
            <a:r>
              <a:rPr lang="en-US" altLang="en-US" b="0">
                <a:latin typeface="Times"/>
              </a:rPr>
              <a:t>(</a:t>
            </a:r>
            <a:r>
              <a:rPr lang="en-US" altLang="en-US" b="0" i="1">
                <a:latin typeface="Times"/>
              </a:rPr>
              <a:t>u</a:t>
            </a:r>
            <a:r>
              <a:rPr lang="en-US" altLang="en-US" b="0">
                <a:latin typeface="Times"/>
              </a:rPr>
              <a:t> , 2</a:t>
            </a:r>
            <a:r>
              <a:rPr lang="en-US" altLang="en-US" b="0" i="1" baseline="30000">
                <a:latin typeface="Times"/>
              </a:rPr>
              <a:t>k</a:t>
            </a:r>
            <a:r>
              <a:rPr lang="en-US" altLang="en-US" b="0">
                <a:latin typeface="Times"/>
              </a:rPr>
              <a:t>)</a:t>
            </a:r>
          </a:p>
        </p:txBody>
      </p:sp>
      <p:sp>
        <p:nvSpPr>
          <p:cNvPr id="46116" name="Rectangle 44"/>
          <p:cNvSpPr>
            <a:spLocks noChangeArrowheads="1"/>
          </p:cNvSpPr>
          <p:nvPr/>
        </p:nvSpPr>
        <p:spPr bwMode="auto">
          <a:xfrm>
            <a:off x="8686800" y="4129088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0</a:t>
            </a:r>
          </a:p>
        </p:txBody>
      </p:sp>
      <p:sp>
        <p:nvSpPr>
          <p:cNvPr id="46117" name="Rectangle 45"/>
          <p:cNvSpPr>
            <a:spLocks noChangeArrowheads="1"/>
          </p:cNvSpPr>
          <p:nvPr/>
        </p:nvSpPr>
        <p:spPr bwMode="auto">
          <a:xfrm>
            <a:off x="9601200" y="4129088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0</a:t>
            </a:r>
          </a:p>
        </p:txBody>
      </p:sp>
      <p:sp>
        <p:nvSpPr>
          <p:cNvPr id="46118" name="Rectangle 46"/>
          <p:cNvSpPr>
            <a:spLocks noChangeArrowheads="1"/>
          </p:cNvSpPr>
          <p:nvPr/>
        </p:nvSpPr>
        <p:spPr bwMode="auto">
          <a:xfrm>
            <a:off x="9829800" y="4129088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0</a:t>
            </a:r>
          </a:p>
        </p:txBody>
      </p:sp>
      <p:sp>
        <p:nvSpPr>
          <p:cNvPr id="46119" name="Rectangle 47"/>
          <p:cNvSpPr>
            <a:spLocks noChangeArrowheads="1"/>
          </p:cNvSpPr>
          <p:nvPr/>
        </p:nvSpPr>
        <p:spPr bwMode="auto">
          <a:xfrm>
            <a:off x="8915400" y="4129088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•••</a:t>
            </a:r>
          </a:p>
        </p:txBody>
      </p:sp>
      <p:sp>
        <p:nvSpPr>
          <p:cNvPr id="46120" name="Rectangle 48"/>
          <p:cNvSpPr>
            <a:spLocks noChangeArrowheads="1"/>
          </p:cNvSpPr>
          <p:nvPr/>
        </p:nvSpPr>
        <p:spPr bwMode="auto">
          <a:xfrm>
            <a:off x="8001000" y="4129088"/>
            <a:ext cx="228600" cy="228600"/>
          </a:xfrm>
          <a:prstGeom prst="rect">
            <a:avLst/>
          </a:prstGeom>
          <a:solidFill>
            <a:srgbClr val="FF00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b="0">
              <a:latin typeface="Courier New" pitchFamily="49" charset="0"/>
            </a:endParaRPr>
          </a:p>
        </p:txBody>
      </p:sp>
      <p:sp>
        <p:nvSpPr>
          <p:cNvPr id="46121" name="Rectangle 49"/>
          <p:cNvSpPr>
            <a:spLocks noChangeArrowheads="1"/>
          </p:cNvSpPr>
          <p:nvPr/>
        </p:nvSpPr>
        <p:spPr bwMode="auto">
          <a:xfrm>
            <a:off x="8229600" y="4129088"/>
            <a:ext cx="228600" cy="228600"/>
          </a:xfrm>
          <a:prstGeom prst="rect">
            <a:avLst/>
          </a:prstGeom>
          <a:solidFill>
            <a:srgbClr val="FF00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b="0">
              <a:latin typeface="Courier New" pitchFamily="49" charset="0"/>
            </a:endParaRPr>
          </a:p>
        </p:txBody>
      </p:sp>
      <p:sp>
        <p:nvSpPr>
          <p:cNvPr id="46122" name="Rectangle 50"/>
          <p:cNvSpPr>
            <a:spLocks noChangeArrowheads="1"/>
          </p:cNvSpPr>
          <p:nvPr/>
        </p:nvSpPr>
        <p:spPr bwMode="auto">
          <a:xfrm>
            <a:off x="8458200" y="4129088"/>
            <a:ext cx="228600" cy="228600"/>
          </a:xfrm>
          <a:prstGeom prst="rect">
            <a:avLst/>
          </a:prstGeom>
          <a:solidFill>
            <a:srgbClr val="FF00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b="0">
              <a:latin typeface="Courier New" pitchFamily="49" charset="0"/>
            </a:endParaRPr>
          </a:p>
        </p:txBody>
      </p:sp>
      <p:sp>
        <p:nvSpPr>
          <p:cNvPr id="46123" name="Rectangle 51"/>
          <p:cNvSpPr>
            <a:spLocks noChangeArrowheads="1"/>
          </p:cNvSpPr>
          <p:nvPr/>
        </p:nvSpPr>
        <p:spPr bwMode="auto">
          <a:xfrm>
            <a:off x="7315200" y="4129088"/>
            <a:ext cx="685800" cy="228600"/>
          </a:xfrm>
          <a:prstGeom prst="rect">
            <a:avLst/>
          </a:prstGeom>
          <a:solidFill>
            <a:srgbClr val="FF00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•••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Unsigned Power-of-2 Divide by Shifting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tabLst>
                <a:tab pos="2971800" algn="l"/>
              </a:tabLst>
              <a:defRPr/>
            </a:pPr>
            <a:r>
              <a:rPr lang="en-US" dirty="0"/>
              <a:t>Quotient of unsigned by power of 2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dirty="0">
                <a:latin typeface="Courier New" pitchFamily="49" charset="0"/>
              </a:rPr>
              <a:t>u &gt;&gt; k</a:t>
            </a:r>
            <a:r>
              <a:rPr lang="en-US" dirty="0"/>
              <a:t> gives  </a:t>
            </a:r>
            <a:r>
              <a:rPr lang="en-US" dirty="0">
                <a:sym typeface="Symbol" pitchFamily="18" charset="2"/>
              </a:rPr>
              <a:t> </a:t>
            </a:r>
            <a:r>
              <a:rPr lang="en-US" dirty="0">
                <a:latin typeface="Courier New" pitchFamily="49" charset="0"/>
              </a:rPr>
              <a:t>u / </a:t>
            </a:r>
            <a:r>
              <a:rPr lang="en-US" b="0" i="1" dirty="0"/>
              <a:t>2</a:t>
            </a:r>
            <a:r>
              <a:rPr lang="en-US" b="0" i="1" baseline="30000" dirty="0"/>
              <a:t>k </a:t>
            </a:r>
            <a:r>
              <a:rPr lang="en-US" dirty="0">
                <a:sym typeface="Symbol" pitchFamily="18" charset="2"/>
              </a:rPr>
              <a:t></a:t>
            </a:r>
            <a:endParaRPr lang="en-US" b="0" i="1" baseline="30000" dirty="0"/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dirty="0">
                <a:solidFill>
                  <a:schemeClr val="tx2"/>
                </a:solidFill>
              </a:rPr>
              <a:t>Uses logical shift</a:t>
            </a:r>
          </a:p>
        </p:txBody>
      </p:sp>
      <p:graphicFrame>
        <p:nvGraphicFramePr>
          <p:cNvPr id="47108" name="Object 56"/>
          <p:cNvGraphicFramePr>
            <a:graphicFrameLocks noChangeAspect="1"/>
          </p:cNvGraphicFramePr>
          <p:nvPr/>
        </p:nvGraphicFramePr>
        <p:xfrm>
          <a:off x="2286000" y="4724400"/>
          <a:ext cx="7683500" cy="163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200" name="Document" r:id="rId4" imgW="7688580" imgH="1647444" progId="Word.Document.8">
                  <p:embed/>
                </p:oleObj>
              </mc:Choice>
              <mc:Fallback>
                <p:oleObj name="Document" r:id="rId4" imgW="7688580" imgH="1647444" progId="Word.Document.8">
                  <p:embed/>
                  <p:pic>
                    <p:nvPicPr>
                      <p:cNvPr id="0" name="Object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4724400"/>
                        <a:ext cx="7683500" cy="163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109" name="Rectangle 58"/>
          <p:cNvSpPr>
            <a:spLocks noChangeArrowheads="1"/>
          </p:cNvSpPr>
          <p:nvPr/>
        </p:nvSpPr>
        <p:spPr bwMode="auto">
          <a:xfrm>
            <a:off x="5486400" y="27432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b="0">
              <a:latin typeface="Courier New" pitchFamily="49" charset="0"/>
            </a:endParaRPr>
          </a:p>
        </p:txBody>
      </p:sp>
      <p:sp>
        <p:nvSpPr>
          <p:cNvPr id="47110" name="Rectangle 59"/>
          <p:cNvSpPr>
            <a:spLocks noChangeArrowheads="1"/>
          </p:cNvSpPr>
          <p:nvPr/>
        </p:nvSpPr>
        <p:spPr bwMode="auto">
          <a:xfrm>
            <a:off x="5715000" y="27432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b="0">
              <a:latin typeface="Courier New" pitchFamily="49" charset="0"/>
            </a:endParaRPr>
          </a:p>
        </p:txBody>
      </p:sp>
      <p:sp>
        <p:nvSpPr>
          <p:cNvPr id="47111" name="Rectangle 60"/>
          <p:cNvSpPr>
            <a:spLocks noChangeArrowheads="1"/>
          </p:cNvSpPr>
          <p:nvPr/>
        </p:nvSpPr>
        <p:spPr bwMode="auto">
          <a:xfrm>
            <a:off x="6629400" y="27432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b="0">
              <a:latin typeface="Courier New" pitchFamily="49" charset="0"/>
            </a:endParaRPr>
          </a:p>
        </p:txBody>
      </p:sp>
      <p:sp>
        <p:nvSpPr>
          <p:cNvPr id="47112" name="Rectangle 61"/>
          <p:cNvSpPr>
            <a:spLocks noChangeArrowheads="1"/>
          </p:cNvSpPr>
          <p:nvPr/>
        </p:nvSpPr>
        <p:spPr bwMode="auto">
          <a:xfrm>
            <a:off x="5486400" y="3200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0</a:t>
            </a:r>
          </a:p>
        </p:txBody>
      </p:sp>
      <p:sp>
        <p:nvSpPr>
          <p:cNvPr id="47113" name="Rectangle 62"/>
          <p:cNvSpPr>
            <a:spLocks noChangeArrowheads="1"/>
          </p:cNvSpPr>
          <p:nvPr/>
        </p:nvSpPr>
        <p:spPr bwMode="auto">
          <a:xfrm>
            <a:off x="6400800" y="3200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0</a:t>
            </a:r>
          </a:p>
        </p:txBody>
      </p:sp>
      <p:sp>
        <p:nvSpPr>
          <p:cNvPr id="47114" name="Rectangle 63"/>
          <p:cNvSpPr>
            <a:spLocks noChangeArrowheads="1"/>
          </p:cNvSpPr>
          <p:nvPr/>
        </p:nvSpPr>
        <p:spPr bwMode="auto">
          <a:xfrm>
            <a:off x="6629400" y="3200400"/>
            <a:ext cx="228600" cy="228600"/>
          </a:xfrm>
          <a:prstGeom prst="rect">
            <a:avLst/>
          </a:prstGeom>
          <a:solidFill>
            <a:schemeClr val="bg2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1</a:t>
            </a:r>
          </a:p>
        </p:txBody>
      </p:sp>
      <p:sp>
        <p:nvSpPr>
          <p:cNvPr id="47115" name="Rectangle 64"/>
          <p:cNvSpPr>
            <a:spLocks noChangeArrowheads="1"/>
          </p:cNvSpPr>
          <p:nvPr/>
        </p:nvSpPr>
        <p:spPr bwMode="auto">
          <a:xfrm>
            <a:off x="6858000" y="3200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0</a:t>
            </a:r>
          </a:p>
        </p:txBody>
      </p:sp>
      <p:sp>
        <p:nvSpPr>
          <p:cNvPr id="47116" name="Rectangle 65"/>
          <p:cNvSpPr>
            <a:spLocks noChangeArrowheads="1"/>
          </p:cNvSpPr>
          <p:nvPr/>
        </p:nvSpPr>
        <p:spPr bwMode="auto">
          <a:xfrm>
            <a:off x="7772400" y="3200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0</a:t>
            </a:r>
          </a:p>
        </p:txBody>
      </p:sp>
      <p:sp>
        <p:nvSpPr>
          <p:cNvPr id="47117" name="Rectangle 66"/>
          <p:cNvSpPr>
            <a:spLocks noChangeArrowheads="1"/>
          </p:cNvSpPr>
          <p:nvPr/>
        </p:nvSpPr>
        <p:spPr bwMode="auto">
          <a:xfrm>
            <a:off x="8001000" y="3200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0</a:t>
            </a:r>
          </a:p>
        </p:txBody>
      </p:sp>
      <p:sp>
        <p:nvSpPr>
          <p:cNvPr id="47118" name="Rectangle 67"/>
          <p:cNvSpPr>
            <a:spLocks noChangeArrowheads="1"/>
          </p:cNvSpPr>
          <p:nvPr/>
        </p:nvSpPr>
        <p:spPr bwMode="auto">
          <a:xfrm>
            <a:off x="5715000" y="32004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•••</a:t>
            </a:r>
          </a:p>
        </p:txBody>
      </p:sp>
      <p:sp>
        <p:nvSpPr>
          <p:cNvPr id="47119" name="Rectangle 68"/>
          <p:cNvSpPr>
            <a:spLocks noChangeArrowheads="1"/>
          </p:cNvSpPr>
          <p:nvPr/>
        </p:nvSpPr>
        <p:spPr bwMode="auto">
          <a:xfrm>
            <a:off x="4876800" y="2667003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 i="1">
                <a:latin typeface="Times"/>
              </a:rPr>
              <a:t>u</a:t>
            </a:r>
          </a:p>
        </p:txBody>
      </p:sp>
      <p:sp>
        <p:nvSpPr>
          <p:cNvPr id="47120" name="Rectangle 69"/>
          <p:cNvSpPr>
            <a:spLocks noChangeArrowheads="1"/>
          </p:cNvSpPr>
          <p:nvPr/>
        </p:nvSpPr>
        <p:spPr bwMode="auto">
          <a:xfrm>
            <a:off x="4876803" y="3124203"/>
            <a:ext cx="3667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>
                <a:latin typeface="Times"/>
              </a:rPr>
              <a:t>2</a:t>
            </a:r>
            <a:r>
              <a:rPr lang="en-US" altLang="en-US" b="0" i="1" baseline="30000">
                <a:latin typeface="Times"/>
              </a:rPr>
              <a:t>k</a:t>
            </a:r>
            <a:endParaRPr lang="en-US" altLang="en-US" b="0" i="1">
              <a:latin typeface="Times"/>
            </a:endParaRPr>
          </a:p>
        </p:txBody>
      </p:sp>
      <p:sp>
        <p:nvSpPr>
          <p:cNvPr id="47121" name="Line 70"/>
          <p:cNvSpPr>
            <a:spLocks noChangeShapeType="1"/>
          </p:cNvSpPr>
          <p:nvPr/>
        </p:nvSpPr>
        <p:spPr bwMode="auto">
          <a:xfrm>
            <a:off x="3733800" y="350520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22" name="Rectangle 71"/>
          <p:cNvSpPr>
            <a:spLocks noChangeArrowheads="1"/>
          </p:cNvSpPr>
          <p:nvPr/>
        </p:nvSpPr>
        <p:spPr bwMode="auto">
          <a:xfrm>
            <a:off x="4495803" y="3124203"/>
            <a:ext cx="3206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/</a:t>
            </a:r>
          </a:p>
        </p:txBody>
      </p:sp>
      <p:sp>
        <p:nvSpPr>
          <p:cNvPr id="47123" name="Rectangle 72"/>
          <p:cNvSpPr>
            <a:spLocks noChangeArrowheads="1"/>
          </p:cNvSpPr>
          <p:nvPr/>
        </p:nvSpPr>
        <p:spPr bwMode="auto">
          <a:xfrm>
            <a:off x="4572003" y="3581403"/>
            <a:ext cx="6588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b="0" i="1">
                <a:latin typeface="Times"/>
              </a:rPr>
              <a:t>u </a:t>
            </a:r>
            <a:r>
              <a:rPr lang="en-US" altLang="en-US" b="0">
                <a:latin typeface="Times"/>
              </a:rPr>
              <a:t>/ 2</a:t>
            </a:r>
            <a:r>
              <a:rPr lang="en-US" altLang="en-US" b="0" i="1" baseline="30000">
                <a:latin typeface="Times"/>
              </a:rPr>
              <a:t>k</a:t>
            </a:r>
            <a:endParaRPr lang="en-US" altLang="en-US" b="0" i="1">
              <a:latin typeface="Times"/>
            </a:endParaRPr>
          </a:p>
        </p:txBody>
      </p:sp>
      <p:sp>
        <p:nvSpPr>
          <p:cNvPr id="47124" name="Text Box 73"/>
          <p:cNvSpPr txBox="1">
            <a:spLocks noChangeArrowheads="1"/>
          </p:cNvSpPr>
          <p:nvPr/>
        </p:nvSpPr>
        <p:spPr bwMode="auto">
          <a:xfrm>
            <a:off x="2057400" y="3581403"/>
            <a:ext cx="1111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/>
              <a:t>Division: </a:t>
            </a:r>
          </a:p>
        </p:txBody>
      </p:sp>
      <p:sp>
        <p:nvSpPr>
          <p:cNvPr id="47125" name="Text Box 74"/>
          <p:cNvSpPr txBox="1">
            <a:spLocks noChangeArrowheads="1"/>
          </p:cNvSpPr>
          <p:nvPr/>
        </p:nvSpPr>
        <p:spPr bwMode="auto">
          <a:xfrm>
            <a:off x="2057400" y="2895603"/>
            <a:ext cx="1250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/>
              <a:t>Operands:</a:t>
            </a:r>
          </a:p>
        </p:txBody>
      </p:sp>
      <p:sp>
        <p:nvSpPr>
          <p:cNvPr id="47126" name="Rectangle 75"/>
          <p:cNvSpPr>
            <a:spLocks noChangeArrowheads="1"/>
          </p:cNvSpPr>
          <p:nvPr/>
        </p:nvSpPr>
        <p:spPr bwMode="auto">
          <a:xfrm>
            <a:off x="7086600" y="32004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•••</a:t>
            </a:r>
          </a:p>
        </p:txBody>
      </p:sp>
      <p:sp>
        <p:nvSpPr>
          <p:cNvPr id="47127" name="Rectangle 76"/>
          <p:cNvSpPr>
            <a:spLocks noChangeArrowheads="1"/>
          </p:cNvSpPr>
          <p:nvPr/>
        </p:nvSpPr>
        <p:spPr bwMode="auto">
          <a:xfrm>
            <a:off x="6553200" y="2362203"/>
            <a:ext cx="285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 i="1">
                <a:latin typeface="Times"/>
              </a:rPr>
              <a:t>k</a:t>
            </a:r>
          </a:p>
        </p:txBody>
      </p:sp>
      <p:sp>
        <p:nvSpPr>
          <p:cNvPr id="47128" name="Rectangle 77"/>
          <p:cNvSpPr>
            <a:spLocks noChangeArrowheads="1"/>
          </p:cNvSpPr>
          <p:nvPr/>
        </p:nvSpPr>
        <p:spPr bwMode="auto">
          <a:xfrm>
            <a:off x="5943600" y="2743200"/>
            <a:ext cx="6858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•••</a:t>
            </a:r>
          </a:p>
        </p:txBody>
      </p:sp>
      <p:grpSp>
        <p:nvGrpSpPr>
          <p:cNvPr id="47129" name="Group 78"/>
          <p:cNvGrpSpPr>
            <a:grpSpLocks/>
          </p:cNvGrpSpPr>
          <p:nvPr/>
        </p:nvGrpSpPr>
        <p:grpSpPr bwMode="auto">
          <a:xfrm>
            <a:off x="6858000" y="2743200"/>
            <a:ext cx="1371600" cy="228600"/>
            <a:chOff x="3744" y="1488"/>
            <a:chExt cx="864" cy="144"/>
          </a:xfrm>
        </p:grpSpPr>
        <p:sp>
          <p:nvSpPr>
            <p:cNvPr id="47159" name="Rectangle 79"/>
            <p:cNvSpPr>
              <a:spLocks noChangeArrowheads="1"/>
            </p:cNvSpPr>
            <p:nvPr/>
          </p:nvSpPr>
          <p:spPr bwMode="auto">
            <a:xfrm>
              <a:off x="3744" y="1488"/>
              <a:ext cx="144" cy="144"/>
            </a:xfrm>
            <a:prstGeom prst="rect">
              <a:avLst/>
            </a:prstGeom>
            <a:solidFill>
              <a:srgbClr val="FF00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7160" name="Rectangle 80"/>
            <p:cNvSpPr>
              <a:spLocks noChangeArrowheads="1"/>
            </p:cNvSpPr>
            <p:nvPr/>
          </p:nvSpPr>
          <p:spPr bwMode="auto">
            <a:xfrm>
              <a:off x="4320" y="1488"/>
              <a:ext cx="144" cy="144"/>
            </a:xfrm>
            <a:prstGeom prst="rect">
              <a:avLst/>
            </a:prstGeom>
            <a:solidFill>
              <a:srgbClr val="FF00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7161" name="Rectangle 81"/>
            <p:cNvSpPr>
              <a:spLocks noChangeArrowheads="1"/>
            </p:cNvSpPr>
            <p:nvPr/>
          </p:nvSpPr>
          <p:spPr bwMode="auto">
            <a:xfrm>
              <a:off x="4464" y="1488"/>
              <a:ext cx="144" cy="144"/>
            </a:xfrm>
            <a:prstGeom prst="rect">
              <a:avLst/>
            </a:prstGeom>
            <a:solidFill>
              <a:srgbClr val="FF00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7162" name="Rectangle 82"/>
            <p:cNvSpPr>
              <a:spLocks noChangeArrowheads="1"/>
            </p:cNvSpPr>
            <p:nvPr/>
          </p:nvSpPr>
          <p:spPr bwMode="auto">
            <a:xfrm>
              <a:off x="3888" y="1488"/>
              <a:ext cx="432" cy="144"/>
            </a:xfrm>
            <a:prstGeom prst="rect">
              <a:avLst/>
            </a:prstGeom>
            <a:solidFill>
              <a:srgbClr val="FF00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•••</a:t>
              </a:r>
            </a:p>
          </p:txBody>
        </p:sp>
      </p:grpSp>
      <p:sp>
        <p:nvSpPr>
          <p:cNvPr id="47130" name="Rectangle 83"/>
          <p:cNvSpPr>
            <a:spLocks noChangeArrowheads="1"/>
          </p:cNvSpPr>
          <p:nvPr/>
        </p:nvSpPr>
        <p:spPr bwMode="auto">
          <a:xfrm>
            <a:off x="6858000" y="36576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b="0">
              <a:latin typeface="Courier New" pitchFamily="49" charset="0"/>
            </a:endParaRPr>
          </a:p>
        </p:txBody>
      </p:sp>
      <p:sp>
        <p:nvSpPr>
          <p:cNvPr id="47131" name="Rectangle 84"/>
          <p:cNvSpPr>
            <a:spLocks noChangeArrowheads="1"/>
          </p:cNvSpPr>
          <p:nvPr/>
        </p:nvSpPr>
        <p:spPr bwMode="auto">
          <a:xfrm>
            <a:off x="7086600" y="36576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b="0">
              <a:latin typeface="Courier New" pitchFamily="49" charset="0"/>
            </a:endParaRPr>
          </a:p>
        </p:txBody>
      </p:sp>
      <p:sp>
        <p:nvSpPr>
          <p:cNvPr id="47132" name="Rectangle 85"/>
          <p:cNvSpPr>
            <a:spLocks noChangeArrowheads="1"/>
          </p:cNvSpPr>
          <p:nvPr/>
        </p:nvSpPr>
        <p:spPr bwMode="auto">
          <a:xfrm>
            <a:off x="8001000" y="36576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b="0">
              <a:latin typeface="Courier New" pitchFamily="49" charset="0"/>
            </a:endParaRPr>
          </a:p>
        </p:txBody>
      </p:sp>
      <p:sp>
        <p:nvSpPr>
          <p:cNvPr id="47133" name="Rectangle 86"/>
          <p:cNvSpPr>
            <a:spLocks noChangeArrowheads="1"/>
          </p:cNvSpPr>
          <p:nvPr/>
        </p:nvSpPr>
        <p:spPr bwMode="auto">
          <a:xfrm>
            <a:off x="7315200" y="3657600"/>
            <a:ext cx="6858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•••</a:t>
            </a:r>
          </a:p>
        </p:txBody>
      </p:sp>
      <p:sp>
        <p:nvSpPr>
          <p:cNvPr id="47134" name="Rectangle 87"/>
          <p:cNvSpPr>
            <a:spLocks noChangeArrowheads="1"/>
          </p:cNvSpPr>
          <p:nvPr/>
        </p:nvSpPr>
        <p:spPr bwMode="auto">
          <a:xfrm>
            <a:off x="5486400" y="36576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0</a:t>
            </a:r>
          </a:p>
        </p:txBody>
      </p:sp>
      <p:sp>
        <p:nvSpPr>
          <p:cNvPr id="47135" name="Rectangle 88"/>
          <p:cNvSpPr>
            <a:spLocks noChangeArrowheads="1"/>
          </p:cNvSpPr>
          <p:nvPr/>
        </p:nvSpPr>
        <p:spPr bwMode="auto">
          <a:xfrm>
            <a:off x="6400800" y="36576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b="0">
              <a:latin typeface="Courier New" pitchFamily="49" charset="0"/>
            </a:endParaRPr>
          </a:p>
        </p:txBody>
      </p:sp>
      <p:sp>
        <p:nvSpPr>
          <p:cNvPr id="47136" name="Rectangle 89"/>
          <p:cNvSpPr>
            <a:spLocks noChangeArrowheads="1"/>
          </p:cNvSpPr>
          <p:nvPr/>
        </p:nvSpPr>
        <p:spPr bwMode="auto">
          <a:xfrm>
            <a:off x="6629400" y="36576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b="0">
              <a:latin typeface="Courier New" pitchFamily="49" charset="0"/>
            </a:endParaRPr>
          </a:p>
        </p:txBody>
      </p:sp>
      <p:sp>
        <p:nvSpPr>
          <p:cNvPr id="47137" name="Rectangle 90"/>
          <p:cNvSpPr>
            <a:spLocks noChangeArrowheads="1"/>
          </p:cNvSpPr>
          <p:nvPr/>
        </p:nvSpPr>
        <p:spPr bwMode="auto">
          <a:xfrm>
            <a:off x="5715000" y="36576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•••</a:t>
            </a:r>
          </a:p>
        </p:txBody>
      </p:sp>
      <p:grpSp>
        <p:nvGrpSpPr>
          <p:cNvPr id="47138" name="Group 91"/>
          <p:cNvGrpSpPr>
            <a:grpSpLocks/>
          </p:cNvGrpSpPr>
          <p:nvPr/>
        </p:nvGrpSpPr>
        <p:grpSpPr bwMode="auto">
          <a:xfrm>
            <a:off x="8305800" y="3657600"/>
            <a:ext cx="1371600" cy="228600"/>
            <a:chOff x="4416" y="2256"/>
            <a:chExt cx="864" cy="144"/>
          </a:xfrm>
        </p:grpSpPr>
        <p:sp>
          <p:nvSpPr>
            <p:cNvPr id="47155" name="Rectangle 92"/>
            <p:cNvSpPr>
              <a:spLocks noChangeArrowheads="1"/>
            </p:cNvSpPr>
            <p:nvPr/>
          </p:nvSpPr>
          <p:spPr bwMode="auto">
            <a:xfrm>
              <a:off x="4416" y="2256"/>
              <a:ext cx="144" cy="144"/>
            </a:xfrm>
            <a:prstGeom prst="rect">
              <a:avLst/>
            </a:prstGeom>
            <a:solidFill>
              <a:srgbClr val="FF00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7156" name="Rectangle 93"/>
            <p:cNvSpPr>
              <a:spLocks noChangeArrowheads="1"/>
            </p:cNvSpPr>
            <p:nvPr/>
          </p:nvSpPr>
          <p:spPr bwMode="auto">
            <a:xfrm>
              <a:off x="4992" y="2256"/>
              <a:ext cx="144" cy="144"/>
            </a:xfrm>
            <a:prstGeom prst="rect">
              <a:avLst/>
            </a:prstGeom>
            <a:solidFill>
              <a:srgbClr val="FF00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7157" name="Rectangle 94"/>
            <p:cNvSpPr>
              <a:spLocks noChangeArrowheads="1"/>
            </p:cNvSpPr>
            <p:nvPr/>
          </p:nvSpPr>
          <p:spPr bwMode="auto">
            <a:xfrm>
              <a:off x="5136" y="2256"/>
              <a:ext cx="144" cy="144"/>
            </a:xfrm>
            <a:prstGeom prst="rect">
              <a:avLst/>
            </a:prstGeom>
            <a:solidFill>
              <a:srgbClr val="FF00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7158" name="Rectangle 95"/>
            <p:cNvSpPr>
              <a:spLocks noChangeArrowheads="1"/>
            </p:cNvSpPr>
            <p:nvPr/>
          </p:nvSpPr>
          <p:spPr bwMode="auto">
            <a:xfrm>
              <a:off x="4560" y="2256"/>
              <a:ext cx="432" cy="144"/>
            </a:xfrm>
            <a:prstGeom prst="rect">
              <a:avLst/>
            </a:prstGeom>
            <a:solidFill>
              <a:srgbClr val="FF00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•••</a:t>
              </a:r>
            </a:p>
          </p:txBody>
        </p:sp>
      </p:grpSp>
      <p:sp>
        <p:nvSpPr>
          <p:cNvPr id="47139" name="Line 96"/>
          <p:cNvSpPr>
            <a:spLocks noChangeShapeType="1"/>
          </p:cNvSpPr>
          <p:nvPr/>
        </p:nvSpPr>
        <p:spPr bwMode="auto">
          <a:xfrm>
            <a:off x="3733800" y="403860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40" name="Rectangle 97"/>
          <p:cNvSpPr>
            <a:spLocks noChangeArrowheads="1"/>
          </p:cNvSpPr>
          <p:nvPr/>
        </p:nvSpPr>
        <p:spPr bwMode="auto">
          <a:xfrm>
            <a:off x="4406900" y="4133853"/>
            <a:ext cx="9223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b="0">
                <a:solidFill>
                  <a:schemeClr val="tx2"/>
                </a:solidFill>
                <a:sym typeface="Symbol" pitchFamily="18" charset="2"/>
              </a:rPr>
              <a:t></a:t>
            </a:r>
            <a:r>
              <a:rPr lang="en-US" altLang="en-US" sz="1600" b="0" i="1">
                <a:latin typeface="Times"/>
              </a:rPr>
              <a:t> </a:t>
            </a:r>
            <a:r>
              <a:rPr lang="en-US" altLang="en-US" b="0" i="1">
                <a:latin typeface="Times"/>
              </a:rPr>
              <a:t>u </a:t>
            </a:r>
            <a:r>
              <a:rPr lang="en-US" altLang="en-US" b="0">
                <a:latin typeface="Times"/>
              </a:rPr>
              <a:t>/ 2</a:t>
            </a:r>
            <a:r>
              <a:rPr lang="en-US" altLang="en-US" b="0" i="1" baseline="30000">
                <a:latin typeface="Times"/>
              </a:rPr>
              <a:t>k </a:t>
            </a:r>
            <a:r>
              <a:rPr lang="en-US" altLang="en-US" b="0">
                <a:solidFill>
                  <a:schemeClr val="tx2"/>
                </a:solidFill>
                <a:sym typeface="Symbol" pitchFamily="18" charset="2"/>
              </a:rPr>
              <a:t></a:t>
            </a:r>
          </a:p>
        </p:txBody>
      </p:sp>
      <p:sp>
        <p:nvSpPr>
          <p:cNvPr id="47141" name="Rectangle 98"/>
          <p:cNvSpPr>
            <a:spLocks noChangeArrowheads="1"/>
          </p:cNvSpPr>
          <p:nvPr/>
        </p:nvSpPr>
        <p:spPr bwMode="auto">
          <a:xfrm>
            <a:off x="6858000" y="41910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b="0">
              <a:latin typeface="Courier New" pitchFamily="49" charset="0"/>
            </a:endParaRPr>
          </a:p>
        </p:txBody>
      </p:sp>
      <p:sp>
        <p:nvSpPr>
          <p:cNvPr id="47142" name="Rectangle 99"/>
          <p:cNvSpPr>
            <a:spLocks noChangeArrowheads="1"/>
          </p:cNvSpPr>
          <p:nvPr/>
        </p:nvSpPr>
        <p:spPr bwMode="auto">
          <a:xfrm>
            <a:off x="7086600" y="41910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b="0">
              <a:latin typeface="Courier New" pitchFamily="49" charset="0"/>
            </a:endParaRPr>
          </a:p>
        </p:txBody>
      </p:sp>
      <p:sp>
        <p:nvSpPr>
          <p:cNvPr id="47143" name="Rectangle 100"/>
          <p:cNvSpPr>
            <a:spLocks noChangeArrowheads="1"/>
          </p:cNvSpPr>
          <p:nvPr/>
        </p:nvSpPr>
        <p:spPr bwMode="auto">
          <a:xfrm>
            <a:off x="8001000" y="41910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b="0">
              <a:latin typeface="Courier New" pitchFamily="49" charset="0"/>
            </a:endParaRPr>
          </a:p>
        </p:txBody>
      </p:sp>
      <p:sp>
        <p:nvSpPr>
          <p:cNvPr id="47144" name="Rectangle 101"/>
          <p:cNvSpPr>
            <a:spLocks noChangeArrowheads="1"/>
          </p:cNvSpPr>
          <p:nvPr/>
        </p:nvSpPr>
        <p:spPr bwMode="auto">
          <a:xfrm>
            <a:off x="7315200" y="4191000"/>
            <a:ext cx="6858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•••</a:t>
            </a:r>
          </a:p>
        </p:txBody>
      </p:sp>
      <p:sp>
        <p:nvSpPr>
          <p:cNvPr id="47145" name="Text Box 102"/>
          <p:cNvSpPr txBox="1">
            <a:spLocks noChangeArrowheads="1"/>
          </p:cNvSpPr>
          <p:nvPr/>
        </p:nvSpPr>
        <p:spPr bwMode="auto">
          <a:xfrm>
            <a:off x="2057400" y="4114803"/>
            <a:ext cx="895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/>
              <a:t>Result:</a:t>
            </a:r>
          </a:p>
        </p:txBody>
      </p:sp>
      <p:sp>
        <p:nvSpPr>
          <p:cNvPr id="47146" name="Text Box 103"/>
          <p:cNvSpPr txBox="1">
            <a:spLocks noChangeArrowheads="1"/>
          </p:cNvSpPr>
          <p:nvPr/>
        </p:nvSpPr>
        <p:spPr bwMode="auto">
          <a:xfrm>
            <a:off x="8153400" y="3581403"/>
            <a:ext cx="247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/>
              <a:t>.</a:t>
            </a:r>
          </a:p>
        </p:txBody>
      </p:sp>
      <p:sp>
        <p:nvSpPr>
          <p:cNvPr id="47147" name="Text Box 104"/>
          <p:cNvSpPr txBox="1">
            <a:spLocks noChangeArrowheads="1"/>
          </p:cNvSpPr>
          <p:nvPr/>
        </p:nvSpPr>
        <p:spPr bwMode="auto">
          <a:xfrm>
            <a:off x="8458200" y="2667003"/>
            <a:ext cx="1416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/>
              <a:t>Binary Point</a:t>
            </a:r>
          </a:p>
        </p:txBody>
      </p:sp>
      <p:sp>
        <p:nvSpPr>
          <p:cNvPr id="47148" name="Line 105"/>
          <p:cNvSpPr>
            <a:spLocks noChangeShapeType="1"/>
          </p:cNvSpPr>
          <p:nvPr/>
        </p:nvSpPr>
        <p:spPr bwMode="auto">
          <a:xfrm flipH="1">
            <a:off x="8305800" y="3048000"/>
            <a:ext cx="30480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49" name="Rectangle 106"/>
          <p:cNvSpPr>
            <a:spLocks noChangeArrowheads="1"/>
          </p:cNvSpPr>
          <p:nvPr/>
        </p:nvSpPr>
        <p:spPr bwMode="auto">
          <a:xfrm>
            <a:off x="5486400" y="36576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b="0">
              <a:latin typeface="Courier New" pitchFamily="49" charset="0"/>
            </a:endParaRPr>
          </a:p>
        </p:txBody>
      </p:sp>
      <p:sp>
        <p:nvSpPr>
          <p:cNvPr id="47150" name="Rectangle 107"/>
          <p:cNvSpPr>
            <a:spLocks noChangeArrowheads="1"/>
          </p:cNvSpPr>
          <p:nvPr/>
        </p:nvSpPr>
        <p:spPr bwMode="auto">
          <a:xfrm>
            <a:off x="5486400" y="4191000"/>
            <a:ext cx="228600" cy="228600"/>
          </a:xfrm>
          <a:prstGeom prst="rect">
            <a:avLst/>
          </a:prstGeom>
          <a:solidFill>
            <a:srgbClr val="00CC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0</a:t>
            </a:r>
          </a:p>
        </p:txBody>
      </p:sp>
      <p:sp>
        <p:nvSpPr>
          <p:cNvPr id="47151" name="Rectangle 108"/>
          <p:cNvSpPr>
            <a:spLocks noChangeArrowheads="1"/>
          </p:cNvSpPr>
          <p:nvPr/>
        </p:nvSpPr>
        <p:spPr bwMode="auto">
          <a:xfrm>
            <a:off x="6400800" y="4191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b="0">
              <a:latin typeface="Courier New" pitchFamily="49" charset="0"/>
            </a:endParaRPr>
          </a:p>
        </p:txBody>
      </p:sp>
      <p:sp>
        <p:nvSpPr>
          <p:cNvPr id="47152" name="Rectangle 109"/>
          <p:cNvSpPr>
            <a:spLocks noChangeArrowheads="1"/>
          </p:cNvSpPr>
          <p:nvPr/>
        </p:nvSpPr>
        <p:spPr bwMode="auto">
          <a:xfrm>
            <a:off x="6629400" y="4191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b="0">
              <a:latin typeface="Courier New" pitchFamily="49" charset="0"/>
            </a:endParaRPr>
          </a:p>
        </p:txBody>
      </p:sp>
      <p:sp>
        <p:nvSpPr>
          <p:cNvPr id="47153" name="Rectangle 110"/>
          <p:cNvSpPr>
            <a:spLocks noChangeArrowheads="1"/>
          </p:cNvSpPr>
          <p:nvPr/>
        </p:nvSpPr>
        <p:spPr bwMode="auto">
          <a:xfrm>
            <a:off x="5715000" y="41910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•••</a:t>
            </a:r>
          </a:p>
        </p:txBody>
      </p:sp>
      <p:sp>
        <p:nvSpPr>
          <p:cNvPr id="47154" name="Rectangle 111"/>
          <p:cNvSpPr>
            <a:spLocks noChangeArrowheads="1"/>
          </p:cNvSpPr>
          <p:nvPr/>
        </p:nvSpPr>
        <p:spPr bwMode="auto">
          <a:xfrm>
            <a:off x="5486400" y="4191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b="0">
              <a:latin typeface="Courier New" pitchFamily="49" charset="0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Arithmetic: Basic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Addition:</a:t>
            </a:r>
          </a:p>
          <a:p>
            <a:pPr lvl="1">
              <a:defRPr/>
            </a:pPr>
            <a:r>
              <a:rPr lang="en-US" dirty="0"/>
              <a:t>Unsigned/signed: Normal addition followed by truncate;</a:t>
            </a:r>
            <a:br>
              <a:rPr lang="en-US" dirty="0"/>
            </a:br>
            <a:r>
              <a:rPr lang="en-US" dirty="0"/>
              <a:t>same operation on bit level</a:t>
            </a:r>
          </a:p>
          <a:p>
            <a:pPr lvl="1">
              <a:defRPr/>
            </a:pPr>
            <a:r>
              <a:rPr lang="en-US" dirty="0"/>
              <a:t>Unsigned: addition mod 2</a:t>
            </a:r>
            <a:r>
              <a:rPr lang="en-US" baseline="30000" dirty="0"/>
              <a:t>w</a:t>
            </a:r>
          </a:p>
          <a:p>
            <a:pPr lvl="2">
              <a:defRPr/>
            </a:pPr>
            <a:r>
              <a:rPr lang="en-US" dirty="0"/>
              <a:t>Mathematical addition + possible subtraction of 2</a:t>
            </a:r>
            <a:r>
              <a:rPr lang="en-US" baseline="30000" dirty="0"/>
              <a:t>w</a:t>
            </a:r>
            <a:endParaRPr lang="en-US" dirty="0"/>
          </a:p>
          <a:p>
            <a:pPr lvl="1">
              <a:defRPr/>
            </a:pPr>
            <a:r>
              <a:rPr lang="en-US" dirty="0"/>
              <a:t>Signed: modified addition mod 2</a:t>
            </a:r>
            <a:r>
              <a:rPr lang="en-US" baseline="30000" dirty="0"/>
              <a:t>w </a:t>
            </a:r>
            <a:r>
              <a:rPr lang="en-US" dirty="0"/>
              <a:t>(result in proper range)</a:t>
            </a:r>
            <a:endParaRPr lang="en-US" baseline="30000" dirty="0"/>
          </a:p>
          <a:p>
            <a:pPr lvl="2">
              <a:defRPr/>
            </a:pPr>
            <a:r>
              <a:rPr lang="en-US" dirty="0"/>
              <a:t>Mathematical addition + possible addition or subtraction of 2</a:t>
            </a:r>
            <a:r>
              <a:rPr lang="en-US" baseline="30000" dirty="0"/>
              <a:t>w</a:t>
            </a:r>
            <a:endParaRPr lang="en-US" dirty="0"/>
          </a:p>
          <a:p>
            <a:pPr lvl="2"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Multiplication:</a:t>
            </a:r>
          </a:p>
          <a:p>
            <a:pPr lvl="1">
              <a:defRPr/>
            </a:pPr>
            <a:r>
              <a:rPr lang="en-US" dirty="0"/>
              <a:t>Unsigned/signed: Normal multiplication followed by truncate; same operation on bit level</a:t>
            </a:r>
          </a:p>
          <a:p>
            <a:pPr lvl="1">
              <a:defRPr/>
            </a:pPr>
            <a:r>
              <a:rPr lang="en-US" dirty="0"/>
              <a:t>Unsigned: multiplication mod 2</a:t>
            </a:r>
            <a:r>
              <a:rPr lang="en-US" baseline="30000" dirty="0"/>
              <a:t>w</a:t>
            </a:r>
          </a:p>
          <a:p>
            <a:pPr lvl="1">
              <a:defRPr/>
            </a:pPr>
            <a:r>
              <a:rPr lang="en-US" dirty="0"/>
              <a:t>Signed: modified multiplication mod 2</a:t>
            </a:r>
            <a:r>
              <a:rPr lang="en-US" baseline="30000" dirty="0"/>
              <a:t>w </a:t>
            </a:r>
            <a:r>
              <a:rPr lang="en-US" dirty="0"/>
              <a:t>(result in range -2</a:t>
            </a:r>
            <a:r>
              <a:rPr lang="en-US" baseline="30000" dirty="0"/>
              <a:t>w-1</a:t>
            </a:r>
            <a:r>
              <a:rPr lang="en-US" dirty="0"/>
              <a:t> to 2</a:t>
            </a:r>
            <a:r>
              <a:rPr lang="en-US" baseline="30000" dirty="0"/>
              <a:t>w-1</a:t>
            </a:r>
            <a:r>
              <a:rPr lang="en-US" dirty="0"/>
              <a:t>-1)</a:t>
            </a:r>
            <a:endParaRPr lang="en-US" baseline="30000" dirty="0"/>
          </a:p>
        </p:txBody>
      </p:sp>
    </p:spTree>
  </p:cSld>
  <p:clrMapOvr>
    <a:masterClrMapping/>
  </p:clrMapOvr>
  <p:transition spd="med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Why Should I Use Unsigned?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i="1" dirty="0"/>
              <a:t>Don’t</a:t>
            </a:r>
            <a:r>
              <a:rPr lang="en-US" dirty="0"/>
              <a:t> use without understanding implications</a:t>
            </a:r>
          </a:p>
          <a:p>
            <a:pPr lvl="1" eaLnBrk="1" hangingPunct="1">
              <a:defRPr/>
            </a:pPr>
            <a:r>
              <a:rPr lang="en-US" dirty="0"/>
              <a:t>Easy to make mistakes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dirty="0">
                <a:latin typeface="Courier New" pitchFamily="49" charset="0"/>
              </a:rPr>
              <a:t>unsigned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;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dirty="0">
                <a:latin typeface="Courier New" pitchFamily="49" charset="0"/>
              </a:rPr>
              <a:t>for (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 = cnt-2;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 &gt;= 0;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--)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dirty="0">
                <a:latin typeface="Courier New" pitchFamily="49" charset="0"/>
              </a:rPr>
              <a:t>  a[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] += a[i+1];</a:t>
            </a:r>
          </a:p>
          <a:p>
            <a:pPr lvl="1" eaLnBrk="1" hangingPunct="1">
              <a:defRPr/>
            </a:pPr>
            <a:endParaRPr lang="en-US" dirty="0"/>
          </a:p>
          <a:p>
            <a:pPr lvl="1" eaLnBrk="1" hangingPunct="1">
              <a:defRPr/>
            </a:pPr>
            <a:r>
              <a:rPr lang="en-US" dirty="0"/>
              <a:t>Can be very subtle</a:t>
            </a:r>
          </a:p>
          <a:p>
            <a:pPr lvl="2">
              <a:buFont typeface="Wingdings" pitchFamily="2" charset="2"/>
              <a:buNone/>
              <a:defRPr/>
            </a:pPr>
            <a:r>
              <a:rPr lang="en-US" dirty="0">
                <a:latin typeface="Courier New" pitchFamily="49" charset="0"/>
              </a:rPr>
              <a:t>#define DELTA </a:t>
            </a:r>
            <a:r>
              <a:rPr lang="en-US" dirty="0" err="1">
                <a:latin typeface="Courier New" pitchFamily="49" charset="0"/>
              </a:rPr>
              <a:t>sizeof</a:t>
            </a:r>
            <a:r>
              <a:rPr lang="en-US" dirty="0">
                <a:latin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)</a:t>
            </a:r>
          </a:p>
          <a:p>
            <a:pPr lvl="2">
              <a:buFont typeface="Wingdings" pitchFamily="2" charset="2"/>
              <a:buNone/>
              <a:defRPr/>
            </a:pP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;</a:t>
            </a:r>
          </a:p>
          <a:p>
            <a:pPr lvl="2">
              <a:buFont typeface="Wingdings" pitchFamily="2" charset="2"/>
              <a:buNone/>
              <a:defRPr/>
            </a:pPr>
            <a:r>
              <a:rPr lang="en-US" dirty="0">
                <a:latin typeface="Courier New" pitchFamily="49" charset="0"/>
              </a:rPr>
              <a:t>for (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 = CNT;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-DELTA &gt;= 0;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-= DELTA)</a:t>
            </a:r>
          </a:p>
          <a:p>
            <a:pPr lvl="2">
              <a:buFont typeface="Wingdings" pitchFamily="2" charset="2"/>
              <a:buNone/>
              <a:defRPr/>
            </a:pPr>
            <a:r>
              <a:rPr lang="en-US" dirty="0">
                <a:latin typeface="Courier New" pitchFamily="49" charset="0"/>
              </a:rPr>
              <a:t>  . . .</a:t>
            </a:r>
          </a:p>
        </p:txBody>
      </p:sp>
    </p:spTree>
  </p:cSld>
  <p:clrMapOvr>
    <a:masterClrMapping/>
  </p:clrMapOvr>
  <p:transition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Counting Down with Unsigned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defRPr/>
            </a:pPr>
            <a:r>
              <a:rPr lang="en-US" dirty="0"/>
              <a:t>Proper way to use unsigned as loop index</a:t>
            </a:r>
          </a:p>
          <a:p>
            <a:pPr lvl="2" eaLnBrk="1" hangingPunct="1">
              <a:lnSpc>
                <a:spcPct val="100000"/>
              </a:lnSpc>
              <a:buFont typeface="Wingdings" pitchFamily="2" charset="2"/>
              <a:buNone/>
              <a:defRPr/>
            </a:pPr>
            <a:r>
              <a:rPr lang="en-US" dirty="0">
                <a:latin typeface="Courier New" pitchFamily="49" charset="0"/>
              </a:rPr>
              <a:t>unsigned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;</a:t>
            </a:r>
          </a:p>
          <a:p>
            <a:pPr lvl="2" eaLnBrk="1" hangingPunct="1">
              <a:lnSpc>
                <a:spcPct val="100000"/>
              </a:lnSpc>
              <a:buFont typeface="Wingdings" pitchFamily="2" charset="2"/>
              <a:buNone/>
              <a:defRPr/>
            </a:pPr>
            <a:r>
              <a:rPr lang="en-US" dirty="0">
                <a:latin typeface="Courier New" pitchFamily="49" charset="0"/>
              </a:rPr>
              <a:t>for (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 = cnt-2;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</a:rPr>
              <a:t>&lt; </a:t>
            </a:r>
            <a:r>
              <a:rPr lang="en-US" dirty="0" err="1">
                <a:solidFill>
                  <a:srgbClr val="FF0000"/>
                </a:solidFill>
                <a:latin typeface="Courier New" pitchFamily="49" charset="0"/>
              </a:rPr>
              <a:t>cnt</a:t>
            </a:r>
            <a:r>
              <a:rPr lang="en-US" dirty="0">
                <a:latin typeface="Courier New" pitchFamily="49" charset="0"/>
              </a:rPr>
              <a:t>;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--)</a:t>
            </a:r>
          </a:p>
          <a:p>
            <a:pPr lvl="2" eaLnBrk="1" hangingPunct="1">
              <a:lnSpc>
                <a:spcPct val="100000"/>
              </a:lnSpc>
              <a:buFont typeface="Wingdings" pitchFamily="2" charset="2"/>
              <a:buNone/>
              <a:defRPr/>
            </a:pPr>
            <a:r>
              <a:rPr lang="en-US" dirty="0">
                <a:latin typeface="Courier New" pitchFamily="49" charset="0"/>
              </a:rPr>
              <a:t>  a[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] += a[i+1];</a:t>
            </a:r>
            <a:endParaRPr lang="en-US" dirty="0"/>
          </a:p>
          <a:p>
            <a:pPr>
              <a:lnSpc>
                <a:spcPct val="100000"/>
              </a:lnSpc>
              <a:defRPr/>
            </a:pPr>
            <a:r>
              <a:rPr lang="en-US" dirty="0"/>
              <a:t>See Robert </a:t>
            </a:r>
            <a:r>
              <a:rPr lang="en-US" dirty="0" err="1"/>
              <a:t>Seacord</a:t>
            </a:r>
            <a:r>
              <a:rPr lang="en-US" dirty="0"/>
              <a:t>, </a:t>
            </a:r>
            <a:r>
              <a:rPr lang="en-US" i="1" dirty="0"/>
              <a:t>Secure Coding in C and C++</a:t>
            </a:r>
          </a:p>
          <a:p>
            <a:pPr lvl="1">
              <a:defRPr/>
            </a:pPr>
            <a:r>
              <a:rPr lang="en-US" dirty="0"/>
              <a:t>C Standard guarantees unsigned addition will behave like modular arithmetic</a:t>
            </a:r>
          </a:p>
          <a:p>
            <a:pPr lvl="2">
              <a:lnSpc>
                <a:spcPct val="100000"/>
              </a:lnSpc>
              <a:defRPr/>
            </a:pPr>
            <a:r>
              <a:rPr lang="en-US" dirty="0"/>
              <a:t>0 – 1 </a:t>
            </a:r>
            <a:r>
              <a:rPr lang="en-US" dirty="0">
                <a:sym typeface="Wingdings"/>
              </a:rPr>
              <a:t> </a:t>
            </a:r>
            <a:r>
              <a:rPr lang="en-US" i="1" dirty="0" err="1">
                <a:sym typeface="Wingdings"/>
              </a:rPr>
              <a:t>UMax</a:t>
            </a:r>
            <a:endParaRPr lang="en-US" i="1" dirty="0">
              <a:sym typeface="Wingdings"/>
            </a:endParaRPr>
          </a:p>
          <a:p>
            <a:pPr>
              <a:lnSpc>
                <a:spcPct val="100000"/>
              </a:lnSpc>
              <a:defRPr/>
            </a:pPr>
            <a:r>
              <a:rPr lang="en-US" dirty="0"/>
              <a:t>Even better</a:t>
            </a:r>
          </a:p>
          <a:p>
            <a:pPr lvl="2">
              <a:lnSpc>
                <a:spcPct val="100000"/>
              </a:lnSpc>
              <a:buFont typeface="Wingdings" pitchFamily="2" charset="2"/>
              <a:buNone/>
              <a:defRPr/>
            </a:pPr>
            <a:r>
              <a:rPr lang="en-US" dirty="0" err="1">
                <a:solidFill>
                  <a:srgbClr val="FF0000"/>
                </a:solidFill>
                <a:latin typeface="Courier New" pitchFamily="49" charset="0"/>
              </a:rPr>
              <a:t>size_t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;</a:t>
            </a:r>
          </a:p>
          <a:p>
            <a:pPr lvl="2">
              <a:lnSpc>
                <a:spcPct val="100000"/>
              </a:lnSpc>
              <a:buFont typeface="Wingdings" pitchFamily="2" charset="2"/>
              <a:buNone/>
              <a:defRPr/>
            </a:pPr>
            <a:r>
              <a:rPr lang="en-US" dirty="0">
                <a:latin typeface="Courier New" pitchFamily="49" charset="0"/>
              </a:rPr>
              <a:t>for (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 = cnt-2;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 &lt; </a:t>
            </a:r>
            <a:r>
              <a:rPr lang="en-US" dirty="0" err="1">
                <a:latin typeface="Courier New" pitchFamily="49" charset="0"/>
              </a:rPr>
              <a:t>cnt</a:t>
            </a:r>
            <a:r>
              <a:rPr lang="en-US" dirty="0">
                <a:latin typeface="Courier New" pitchFamily="49" charset="0"/>
              </a:rPr>
              <a:t>;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--)</a:t>
            </a:r>
          </a:p>
          <a:p>
            <a:pPr lvl="2">
              <a:lnSpc>
                <a:spcPct val="100000"/>
              </a:lnSpc>
              <a:buFont typeface="Wingdings" pitchFamily="2" charset="2"/>
              <a:buNone/>
              <a:defRPr/>
            </a:pPr>
            <a:r>
              <a:rPr lang="en-US" dirty="0">
                <a:latin typeface="Courier New" pitchFamily="49" charset="0"/>
              </a:rPr>
              <a:t>  a[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] += a[i+1];</a:t>
            </a:r>
          </a:p>
          <a:p>
            <a:pPr lvl="1">
              <a:defRPr/>
            </a:pPr>
            <a:r>
              <a:rPr lang="en-US" sz="1800" dirty="0">
                <a:latin typeface="Courier New"/>
                <a:cs typeface="Courier New"/>
              </a:rPr>
              <a:t>Data type </a:t>
            </a:r>
            <a:r>
              <a:rPr lang="en-US" sz="1800" dirty="0" err="1">
                <a:latin typeface="Courier New"/>
                <a:cs typeface="Courier New"/>
              </a:rPr>
              <a:t>size_t</a:t>
            </a:r>
            <a:r>
              <a:rPr lang="en-US" sz="1800" dirty="0"/>
              <a:t> is unsigned value with length = word size</a:t>
            </a:r>
          </a:p>
          <a:p>
            <a:pPr lvl="1">
              <a:defRPr/>
            </a:pPr>
            <a:r>
              <a:rPr lang="en-US" sz="1800" dirty="0"/>
              <a:t>Code will work even if</a:t>
            </a:r>
            <a:r>
              <a:rPr lang="en-US" sz="1800" dirty="0">
                <a:latin typeface="Courier New"/>
                <a:cs typeface="Courier New"/>
              </a:rPr>
              <a:t> </a:t>
            </a:r>
            <a:r>
              <a:rPr lang="en-US" sz="1800" dirty="0" err="1">
                <a:latin typeface="Courier New"/>
                <a:cs typeface="Courier New"/>
              </a:rPr>
              <a:t>cnt</a:t>
            </a:r>
            <a:r>
              <a:rPr lang="en-US" sz="1800" dirty="0"/>
              <a:t> = </a:t>
            </a:r>
            <a:r>
              <a:rPr lang="en-US" sz="1800" i="1" dirty="0" err="1"/>
              <a:t>UMax</a:t>
            </a:r>
            <a:endParaRPr lang="en-US" sz="1800" i="1" dirty="0"/>
          </a:p>
          <a:p>
            <a:pPr lvl="1">
              <a:defRPr/>
            </a:pPr>
            <a:r>
              <a:rPr lang="en-US" sz="1800" dirty="0"/>
              <a:t>What if </a:t>
            </a:r>
            <a:r>
              <a:rPr lang="en-US" sz="1800" dirty="0" err="1">
                <a:latin typeface="Courier New"/>
                <a:cs typeface="Courier New"/>
              </a:rPr>
              <a:t>cnt</a:t>
            </a:r>
            <a:r>
              <a:rPr lang="en-US" sz="1800" dirty="0"/>
              <a:t> is signed and &lt; 0?</a:t>
            </a:r>
          </a:p>
          <a:p>
            <a:pPr lvl="2">
              <a:lnSpc>
                <a:spcPct val="100000"/>
              </a:lnSpc>
              <a:buFont typeface="Wingdings" pitchFamily="2" charset="2"/>
              <a:buNone/>
              <a:defRPr/>
            </a:pPr>
            <a:endParaRPr lang="en-US" dirty="0">
              <a:latin typeface="Courier New" pitchFamily="49" charset="0"/>
            </a:endParaRPr>
          </a:p>
        </p:txBody>
      </p:sp>
    </p:spTree>
  </p:cSld>
  <p:clrMapOvr>
    <a:masterClrMapping/>
  </p:clrMapOvr>
  <p:transition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Why Should I Use Unsigned? (cont.)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i="1" dirty="0"/>
              <a:t>Do</a:t>
            </a:r>
            <a:r>
              <a:rPr lang="en-US" dirty="0"/>
              <a:t> Use When Performing Modular Arithmetic</a:t>
            </a:r>
          </a:p>
          <a:p>
            <a:pPr lvl="1" eaLnBrk="1" hangingPunct="1">
              <a:defRPr/>
            </a:pPr>
            <a:r>
              <a:rPr lang="en-US" dirty="0" err="1"/>
              <a:t>Multiprecision</a:t>
            </a:r>
            <a:r>
              <a:rPr lang="en-US" dirty="0"/>
              <a:t> arithmetic</a:t>
            </a:r>
          </a:p>
          <a:p>
            <a:pPr eaLnBrk="1" hangingPunct="1">
              <a:defRPr/>
            </a:pPr>
            <a:r>
              <a:rPr lang="en-US" i="1" dirty="0"/>
              <a:t>Do</a:t>
            </a:r>
            <a:r>
              <a:rPr lang="en-US" dirty="0"/>
              <a:t> Use When Using Bits to Represent Sets</a:t>
            </a:r>
          </a:p>
          <a:p>
            <a:pPr lvl="1" eaLnBrk="1" hangingPunct="1">
              <a:defRPr/>
            </a:pPr>
            <a:r>
              <a:rPr lang="en-US" dirty="0"/>
              <a:t>Logical right shift, no sign extension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Syllabus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/>
          </a:p>
          <a:p>
            <a:pPr lvl="1" eaLnBrk="1" hangingPunct="1">
              <a:defRPr/>
            </a:pPr>
            <a:r>
              <a:rPr lang="en-US" dirty="0"/>
              <a:t>Syllabus on Web: https://www.cs.hmc.edu/~geoff/cs105</a:t>
            </a:r>
          </a:p>
          <a:p>
            <a:pPr lvl="1" eaLnBrk="1" hangingPunct="1">
              <a:defRPr/>
            </a:pPr>
            <a:r>
              <a:rPr lang="en-US" dirty="0"/>
              <a:t>Calendar defines due dates</a:t>
            </a:r>
          </a:p>
          <a:p>
            <a:pPr lvl="2" eaLnBrk="1" hangingPunct="1">
              <a:defRPr/>
            </a:pPr>
            <a:r>
              <a:rPr lang="en-US" dirty="0"/>
              <a:t>Also has links to slides and labs</a:t>
            </a:r>
          </a:p>
          <a:p>
            <a:pPr lvl="1" eaLnBrk="1" hangingPunct="1">
              <a:defRPr/>
            </a:pPr>
            <a:r>
              <a:rPr lang="en-US" dirty="0"/>
              <a:t>Labs: cs105submit for some, others have specific directions</a:t>
            </a:r>
          </a:p>
          <a:p>
            <a:pPr lvl="1"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</p:txBody>
      </p:sp>
    </p:spTree>
  </p:cSld>
  <p:clrMapOvr>
    <a:masterClrMapping/>
  </p:clrMapOvr>
  <p:transition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 altLang="en-US"/>
              <a:t>Byte-Oriented Memory Organization</a:t>
            </a:r>
          </a:p>
        </p:txBody>
      </p:sp>
      <p:sp>
        <p:nvSpPr>
          <p:cNvPr id="44037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/>
              <a:t>Programs refer to data by address</a:t>
            </a:r>
          </a:p>
          <a:p>
            <a:pPr marL="552450" lvl="1" eaLnBrk="1" hangingPunct="1">
              <a:defRPr/>
            </a:pPr>
            <a:r>
              <a:rPr lang="en-US" dirty="0"/>
              <a:t>Conceptually, envision it as a very large array of bytes</a:t>
            </a:r>
          </a:p>
          <a:p>
            <a:pPr marL="952500" lvl="2">
              <a:defRPr/>
            </a:pPr>
            <a:r>
              <a:rPr lang="en-US" dirty="0"/>
              <a:t>In reality it’s not, but can think of it that way</a:t>
            </a:r>
          </a:p>
          <a:p>
            <a:pPr marL="552450" lvl="1" eaLnBrk="1" hangingPunct="1">
              <a:defRPr/>
            </a:pPr>
            <a:r>
              <a:rPr lang="en-US" dirty="0"/>
              <a:t>An address is like an index into that array</a:t>
            </a:r>
          </a:p>
          <a:p>
            <a:pPr marL="952500" lvl="2">
              <a:defRPr/>
            </a:pPr>
            <a:r>
              <a:rPr lang="en-US" dirty="0"/>
              <a:t>and, a pointer variable stores an address</a:t>
            </a:r>
          </a:p>
          <a:p>
            <a:pPr marL="952500" lvl="2">
              <a:defRPr/>
            </a:pPr>
            <a:endParaRPr lang="en-US" dirty="0"/>
          </a:p>
          <a:p>
            <a:pPr marL="152400">
              <a:defRPr/>
            </a:pPr>
            <a:r>
              <a:rPr lang="en-US" dirty="0"/>
              <a:t>Note: system provides private address spaces to each “process”</a:t>
            </a:r>
          </a:p>
          <a:p>
            <a:pPr marL="438150" lvl="1">
              <a:defRPr/>
            </a:pPr>
            <a:r>
              <a:rPr lang="en-US" dirty="0"/>
              <a:t>Think of a process as a program being executed</a:t>
            </a:r>
          </a:p>
          <a:p>
            <a:pPr marL="438150" lvl="1">
              <a:defRPr/>
            </a:pPr>
            <a:r>
              <a:rPr lang="en-US" dirty="0"/>
              <a:t>So, a program can clobber its own data, but not that of others</a:t>
            </a:r>
          </a:p>
        </p:txBody>
      </p:sp>
      <p:grpSp>
        <p:nvGrpSpPr>
          <p:cNvPr id="52228" name="Group 5"/>
          <p:cNvGrpSpPr>
            <a:grpSpLocks/>
          </p:cNvGrpSpPr>
          <p:nvPr/>
        </p:nvGrpSpPr>
        <p:grpSpPr bwMode="auto">
          <a:xfrm>
            <a:off x="2282828" y="1470376"/>
            <a:ext cx="6424613" cy="1136517"/>
            <a:chOff x="-2" y="171"/>
            <a:chExt cx="4047" cy="715"/>
          </a:xfrm>
        </p:grpSpPr>
        <p:sp>
          <p:nvSpPr>
            <p:cNvPr id="52229" name="Rectangle 6"/>
            <p:cNvSpPr>
              <a:spLocks/>
            </p:cNvSpPr>
            <p:nvPr/>
          </p:nvSpPr>
          <p:spPr bwMode="auto">
            <a:xfrm>
              <a:off x="262" y="520"/>
              <a:ext cx="0" cy="366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2230" name="Rectangle 7"/>
            <p:cNvSpPr>
              <a:spLocks/>
            </p:cNvSpPr>
            <p:nvPr/>
          </p:nvSpPr>
          <p:spPr bwMode="auto">
            <a:xfrm>
              <a:off x="502" y="520"/>
              <a:ext cx="0" cy="366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2231" name="Rectangle 8"/>
            <p:cNvSpPr>
              <a:spLocks/>
            </p:cNvSpPr>
            <p:nvPr/>
          </p:nvSpPr>
          <p:spPr bwMode="auto">
            <a:xfrm>
              <a:off x="742" y="520"/>
              <a:ext cx="0" cy="366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2232" name="Rectangle 9"/>
            <p:cNvSpPr>
              <a:spLocks/>
            </p:cNvSpPr>
            <p:nvPr/>
          </p:nvSpPr>
          <p:spPr bwMode="auto">
            <a:xfrm>
              <a:off x="982" y="520"/>
              <a:ext cx="0" cy="366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2233" name="Rectangle 10"/>
            <p:cNvSpPr>
              <a:spLocks/>
            </p:cNvSpPr>
            <p:nvPr/>
          </p:nvSpPr>
          <p:spPr bwMode="auto">
            <a:xfrm>
              <a:off x="1222" y="520"/>
              <a:ext cx="0" cy="366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2234" name="Rectangle 11"/>
            <p:cNvSpPr>
              <a:spLocks/>
            </p:cNvSpPr>
            <p:nvPr/>
          </p:nvSpPr>
          <p:spPr bwMode="auto">
            <a:xfrm>
              <a:off x="1338" y="520"/>
              <a:ext cx="96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2235" name="Rectangle 12"/>
            <p:cNvSpPr>
              <a:spLocks/>
            </p:cNvSpPr>
            <p:nvPr/>
          </p:nvSpPr>
          <p:spPr bwMode="auto">
            <a:xfrm>
              <a:off x="2422" y="520"/>
              <a:ext cx="0" cy="366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2236" name="Rectangle 13"/>
            <p:cNvSpPr>
              <a:spLocks/>
            </p:cNvSpPr>
            <p:nvPr/>
          </p:nvSpPr>
          <p:spPr bwMode="auto">
            <a:xfrm>
              <a:off x="2662" y="520"/>
              <a:ext cx="0" cy="366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2237" name="Rectangle 14"/>
            <p:cNvSpPr>
              <a:spLocks/>
            </p:cNvSpPr>
            <p:nvPr/>
          </p:nvSpPr>
          <p:spPr bwMode="auto">
            <a:xfrm>
              <a:off x="2902" y="520"/>
              <a:ext cx="0" cy="366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2238" name="Rectangle 15"/>
            <p:cNvSpPr>
              <a:spLocks/>
            </p:cNvSpPr>
            <p:nvPr/>
          </p:nvSpPr>
          <p:spPr bwMode="auto">
            <a:xfrm>
              <a:off x="3142" y="520"/>
              <a:ext cx="0" cy="366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2239" name="Rectangle 16"/>
            <p:cNvSpPr>
              <a:spLocks/>
            </p:cNvSpPr>
            <p:nvPr/>
          </p:nvSpPr>
          <p:spPr bwMode="auto">
            <a:xfrm>
              <a:off x="3382" y="520"/>
              <a:ext cx="0" cy="366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2240" name="Rectangle 17"/>
            <p:cNvSpPr>
              <a:spLocks/>
            </p:cNvSpPr>
            <p:nvPr/>
          </p:nvSpPr>
          <p:spPr bwMode="auto">
            <a:xfrm>
              <a:off x="3622" y="520"/>
              <a:ext cx="0" cy="366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2241" name="Rectangle 18"/>
            <p:cNvSpPr>
              <a:spLocks/>
            </p:cNvSpPr>
            <p:nvPr/>
          </p:nvSpPr>
          <p:spPr bwMode="auto">
            <a:xfrm>
              <a:off x="1332" y="484"/>
              <a:ext cx="968" cy="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50800" tIns="50800" rIns="45720" bIns="5080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• • •</a:t>
              </a:r>
            </a:p>
          </p:txBody>
        </p:sp>
        <p:sp>
          <p:nvSpPr>
            <p:cNvPr id="52242" name="Rectangle 19"/>
            <p:cNvSpPr>
              <a:spLocks/>
            </p:cNvSpPr>
            <p:nvPr/>
          </p:nvSpPr>
          <p:spPr bwMode="auto">
            <a:xfrm rot="-2580000">
              <a:off x="-2" y="171"/>
              <a:ext cx="589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rIns="4572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00•••0</a:t>
              </a:r>
            </a:p>
          </p:txBody>
        </p:sp>
        <p:sp>
          <p:nvSpPr>
            <p:cNvPr id="52243" name="Rectangle 20"/>
            <p:cNvSpPr>
              <a:spLocks/>
            </p:cNvSpPr>
            <p:nvPr/>
          </p:nvSpPr>
          <p:spPr bwMode="auto">
            <a:xfrm rot="-2580000">
              <a:off x="3455" y="171"/>
              <a:ext cx="590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rIns="4572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FF•••F</a:t>
              </a:r>
            </a:p>
          </p:txBody>
        </p:sp>
      </p:grpSp>
    </p:spTree>
  </p:cSld>
  <p:clrMapOvr>
    <a:masterClrMapping/>
  </p:clrMapOvr>
  <p:transition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 altLang="en-US"/>
              <a:t>Machine Words</a:t>
            </a:r>
          </a:p>
        </p:txBody>
      </p:sp>
      <p:sp>
        <p:nvSpPr>
          <p:cNvPr id="45061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Any given computer has a “Word Size”</a:t>
            </a:r>
          </a:p>
          <a:p>
            <a:pPr marL="552450" lvl="1" eaLnBrk="1" hangingPunct="1">
              <a:defRPr/>
            </a:pPr>
            <a:r>
              <a:rPr lang="en-US" dirty="0"/>
              <a:t>Nominal size of integer-valued data</a:t>
            </a:r>
          </a:p>
          <a:p>
            <a:pPr marL="838200" lvl="2" eaLnBrk="1" hangingPunct="1">
              <a:defRPr/>
            </a:pPr>
            <a:r>
              <a:rPr lang="en-US" dirty="0"/>
              <a:t>and of addresses</a:t>
            </a:r>
          </a:p>
          <a:p>
            <a:pPr marL="552450" lvl="1" eaLnBrk="1" hangingPunct="1">
              <a:defRPr/>
            </a:pPr>
            <a:endParaRPr lang="en-US" dirty="0"/>
          </a:p>
          <a:p>
            <a:pPr marL="552450" lvl="1" eaLnBrk="1" hangingPunct="1">
              <a:defRPr/>
            </a:pPr>
            <a:r>
              <a:rPr lang="en-US" dirty="0"/>
              <a:t>Until recently, most machines used 32 bits (4 bytes) as word size</a:t>
            </a:r>
          </a:p>
          <a:p>
            <a:pPr marL="838200" lvl="2" eaLnBrk="1" hangingPunct="1">
              <a:defRPr/>
            </a:pPr>
            <a:r>
              <a:rPr lang="en-US" dirty="0"/>
              <a:t>Limits addresses to 4GB (2</a:t>
            </a:r>
            <a:r>
              <a:rPr lang="en-US" baseline="30000" dirty="0"/>
              <a:t>32</a:t>
            </a:r>
            <a:r>
              <a:rPr lang="en-US" dirty="0"/>
              <a:t> bytes)</a:t>
            </a:r>
          </a:p>
          <a:p>
            <a:pPr marL="438150" lvl="1">
              <a:defRPr/>
            </a:pPr>
            <a:endParaRPr lang="en-US" dirty="0"/>
          </a:p>
          <a:p>
            <a:pPr marL="438150" lvl="1">
              <a:defRPr/>
            </a:pPr>
            <a:r>
              <a:rPr lang="en-US" dirty="0"/>
              <a:t>Increasingly, machines have 64-bit word size</a:t>
            </a:r>
          </a:p>
          <a:p>
            <a:pPr marL="838200" lvl="2" eaLnBrk="1" hangingPunct="1">
              <a:defRPr/>
            </a:pPr>
            <a:r>
              <a:rPr lang="en-US" dirty="0"/>
              <a:t>Potentially, could have 18 PB (petabytes) of addressable memory</a:t>
            </a:r>
          </a:p>
          <a:p>
            <a:pPr marL="838200" lvl="2" eaLnBrk="1" hangingPunct="1">
              <a:defRPr/>
            </a:pPr>
            <a:r>
              <a:rPr lang="en-US" dirty="0"/>
              <a:t>That’s 18.4 X 10</a:t>
            </a:r>
            <a:r>
              <a:rPr lang="en-US" baseline="30000" dirty="0"/>
              <a:t>15</a:t>
            </a:r>
          </a:p>
          <a:p>
            <a:pPr marL="552450" lvl="1" eaLnBrk="1" hangingPunct="1">
              <a:defRPr/>
            </a:pPr>
            <a:endParaRPr lang="en-US" dirty="0"/>
          </a:p>
          <a:p>
            <a:pPr marL="552450" lvl="1" eaLnBrk="1" hangingPunct="1">
              <a:defRPr/>
            </a:pPr>
            <a:r>
              <a:rPr lang="en-US" dirty="0"/>
              <a:t>Machines still support multiple data formats</a:t>
            </a:r>
          </a:p>
          <a:p>
            <a:pPr marL="838200" lvl="2" eaLnBrk="1" hangingPunct="1">
              <a:defRPr/>
            </a:pPr>
            <a:r>
              <a:rPr lang="en-US" dirty="0"/>
              <a:t>Fractions or multiples of word size</a:t>
            </a:r>
          </a:p>
          <a:p>
            <a:pPr marL="838200" lvl="2" eaLnBrk="1" hangingPunct="1">
              <a:defRPr/>
            </a:pPr>
            <a:r>
              <a:rPr lang="en-US" dirty="0"/>
              <a:t>Always integral number of bytes</a:t>
            </a:r>
          </a:p>
        </p:txBody>
      </p:sp>
    </p:spTree>
  </p:cSld>
  <p:clrMapOvr>
    <a:masterClrMapping/>
  </p:clrMapOvr>
  <p:transition spd="slow"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 altLang="en-US"/>
              <a:t>Word-Oriented Memory Organization</a:t>
            </a:r>
          </a:p>
        </p:txBody>
      </p:sp>
      <p:sp>
        <p:nvSpPr>
          <p:cNvPr id="46085" name="Rectangle 4"/>
          <p:cNvSpPr>
            <a:spLocks noGrp="1" noChangeArrowheads="1"/>
          </p:cNvSpPr>
          <p:nvPr>
            <p:ph idx="1"/>
          </p:nvPr>
        </p:nvSpPr>
        <p:spPr>
          <a:xfrm>
            <a:off x="1920875" y="1362075"/>
            <a:ext cx="4554538" cy="49720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Addresses Specify Byte Locations</a:t>
            </a:r>
          </a:p>
          <a:p>
            <a:pPr marL="552450" lvl="1" eaLnBrk="1" hangingPunct="1">
              <a:defRPr/>
            </a:pPr>
            <a:r>
              <a:rPr lang="en-US" dirty="0"/>
              <a:t>Address of first byte in word</a:t>
            </a:r>
          </a:p>
          <a:p>
            <a:pPr marL="552450" lvl="1" eaLnBrk="1" hangingPunct="1">
              <a:defRPr/>
            </a:pPr>
            <a:r>
              <a:rPr lang="en-US" dirty="0"/>
              <a:t>Addresses of successive words differ by 4 (32-bit) or 8 (64-bit)</a:t>
            </a:r>
          </a:p>
        </p:txBody>
      </p:sp>
      <p:grpSp>
        <p:nvGrpSpPr>
          <p:cNvPr id="54276" name="Group 5"/>
          <p:cNvGrpSpPr>
            <a:grpSpLocks/>
          </p:cNvGrpSpPr>
          <p:nvPr/>
        </p:nvGrpSpPr>
        <p:grpSpPr bwMode="auto">
          <a:xfrm>
            <a:off x="6745288" y="1143003"/>
            <a:ext cx="3462338" cy="5591175"/>
            <a:chOff x="1" y="0"/>
            <a:chExt cx="2181" cy="3522"/>
          </a:xfrm>
        </p:grpSpPr>
        <p:sp>
          <p:nvSpPr>
            <p:cNvPr id="54277" name="Rectangle 6"/>
            <p:cNvSpPr>
              <a:spLocks/>
            </p:cNvSpPr>
            <p:nvPr/>
          </p:nvSpPr>
          <p:spPr bwMode="auto">
            <a:xfrm>
              <a:off x="1253" y="418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4278" name="Rectangle 7"/>
            <p:cNvSpPr>
              <a:spLocks/>
            </p:cNvSpPr>
            <p:nvPr/>
          </p:nvSpPr>
          <p:spPr bwMode="auto">
            <a:xfrm>
              <a:off x="1253" y="610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4279" name="Rectangle 8"/>
            <p:cNvSpPr>
              <a:spLocks/>
            </p:cNvSpPr>
            <p:nvPr/>
          </p:nvSpPr>
          <p:spPr bwMode="auto">
            <a:xfrm>
              <a:off x="1253" y="802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4280" name="Rectangle 9"/>
            <p:cNvSpPr>
              <a:spLocks/>
            </p:cNvSpPr>
            <p:nvPr/>
          </p:nvSpPr>
          <p:spPr bwMode="auto">
            <a:xfrm>
              <a:off x="1253" y="994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4281" name="Rectangle 10"/>
            <p:cNvSpPr>
              <a:spLocks/>
            </p:cNvSpPr>
            <p:nvPr/>
          </p:nvSpPr>
          <p:spPr bwMode="auto">
            <a:xfrm>
              <a:off x="1253" y="1186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4282" name="Rectangle 11"/>
            <p:cNvSpPr>
              <a:spLocks/>
            </p:cNvSpPr>
            <p:nvPr/>
          </p:nvSpPr>
          <p:spPr bwMode="auto">
            <a:xfrm>
              <a:off x="1253" y="1378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4283" name="Rectangle 12"/>
            <p:cNvSpPr>
              <a:spLocks/>
            </p:cNvSpPr>
            <p:nvPr/>
          </p:nvSpPr>
          <p:spPr bwMode="auto">
            <a:xfrm>
              <a:off x="1253" y="1570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4284" name="Rectangle 13"/>
            <p:cNvSpPr>
              <a:spLocks/>
            </p:cNvSpPr>
            <p:nvPr/>
          </p:nvSpPr>
          <p:spPr bwMode="auto">
            <a:xfrm>
              <a:off x="1253" y="1762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4285" name="Rectangle 14"/>
            <p:cNvSpPr>
              <a:spLocks/>
            </p:cNvSpPr>
            <p:nvPr/>
          </p:nvSpPr>
          <p:spPr bwMode="auto">
            <a:xfrm>
              <a:off x="1253" y="1954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4286" name="Rectangle 15"/>
            <p:cNvSpPr>
              <a:spLocks/>
            </p:cNvSpPr>
            <p:nvPr/>
          </p:nvSpPr>
          <p:spPr bwMode="auto">
            <a:xfrm>
              <a:off x="1253" y="2146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4287" name="Rectangle 16"/>
            <p:cNvSpPr>
              <a:spLocks/>
            </p:cNvSpPr>
            <p:nvPr/>
          </p:nvSpPr>
          <p:spPr bwMode="auto">
            <a:xfrm>
              <a:off x="1253" y="2338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4288" name="Rectangle 17"/>
            <p:cNvSpPr>
              <a:spLocks/>
            </p:cNvSpPr>
            <p:nvPr/>
          </p:nvSpPr>
          <p:spPr bwMode="auto">
            <a:xfrm>
              <a:off x="1253" y="2530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4289" name="Rectangle 18"/>
            <p:cNvSpPr>
              <a:spLocks/>
            </p:cNvSpPr>
            <p:nvPr/>
          </p:nvSpPr>
          <p:spPr bwMode="auto">
            <a:xfrm>
              <a:off x="1733" y="418"/>
              <a:ext cx="443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" pitchFamily="49" charset="0"/>
                  <a:cs typeface="Courier New" pitchFamily="49" charset="0"/>
                  <a:sym typeface="Courier New" pitchFamily="49" charset="0"/>
                </a:rPr>
                <a:t>0000</a:t>
              </a:r>
            </a:p>
          </p:txBody>
        </p:sp>
        <p:sp>
          <p:nvSpPr>
            <p:cNvPr id="54290" name="Rectangle 19"/>
            <p:cNvSpPr>
              <a:spLocks/>
            </p:cNvSpPr>
            <p:nvPr/>
          </p:nvSpPr>
          <p:spPr bwMode="auto">
            <a:xfrm>
              <a:off x="1733" y="610"/>
              <a:ext cx="443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" pitchFamily="49" charset="0"/>
                  <a:cs typeface="Courier New" pitchFamily="49" charset="0"/>
                  <a:sym typeface="Courier New" pitchFamily="49" charset="0"/>
                </a:rPr>
                <a:t>0001</a:t>
              </a:r>
            </a:p>
          </p:txBody>
        </p:sp>
        <p:sp>
          <p:nvSpPr>
            <p:cNvPr id="54291" name="Rectangle 20"/>
            <p:cNvSpPr>
              <a:spLocks/>
            </p:cNvSpPr>
            <p:nvPr/>
          </p:nvSpPr>
          <p:spPr bwMode="auto">
            <a:xfrm>
              <a:off x="1733" y="802"/>
              <a:ext cx="443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" pitchFamily="49" charset="0"/>
                  <a:cs typeface="Courier New" pitchFamily="49" charset="0"/>
                  <a:sym typeface="Courier New" pitchFamily="49" charset="0"/>
                </a:rPr>
                <a:t>0002</a:t>
              </a:r>
            </a:p>
          </p:txBody>
        </p:sp>
        <p:sp>
          <p:nvSpPr>
            <p:cNvPr id="54292" name="Rectangle 21"/>
            <p:cNvSpPr>
              <a:spLocks/>
            </p:cNvSpPr>
            <p:nvPr/>
          </p:nvSpPr>
          <p:spPr bwMode="auto">
            <a:xfrm>
              <a:off x="1733" y="994"/>
              <a:ext cx="443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" pitchFamily="49" charset="0"/>
                  <a:cs typeface="Courier New" pitchFamily="49" charset="0"/>
                  <a:sym typeface="Courier New" pitchFamily="49" charset="0"/>
                </a:rPr>
                <a:t>0003</a:t>
              </a:r>
            </a:p>
          </p:txBody>
        </p:sp>
        <p:sp>
          <p:nvSpPr>
            <p:cNvPr id="54293" name="Rectangle 22"/>
            <p:cNvSpPr>
              <a:spLocks/>
            </p:cNvSpPr>
            <p:nvPr/>
          </p:nvSpPr>
          <p:spPr bwMode="auto">
            <a:xfrm>
              <a:off x="1733" y="1186"/>
              <a:ext cx="443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" pitchFamily="49" charset="0"/>
                  <a:cs typeface="Courier New" pitchFamily="49" charset="0"/>
                  <a:sym typeface="Courier New" pitchFamily="49" charset="0"/>
                </a:rPr>
                <a:t>0004</a:t>
              </a:r>
            </a:p>
          </p:txBody>
        </p:sp>
        <p:sp>
          <p:nvSpPr>
            <p:cNvPr id="54294" name="Rectangle 23"/>
            <p:cNvSpPr>
              <a:spLocks/>
            </p:cNvSpPr>
            <p:nvPr/>
          </p:nvSpPr>
          <p:spPr bwMode="auto">
            <a:xfrm>
              <a:off x="1733" y="1378"/>
              <a:ext cx="443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" pitchFamily="49" charset="0"/>
                  <a:cs typeface="Courier New" pitchFamily="49" charset="0"/>
                  <a:sym typeface="Courier New" pitchFamily="49" charset="0"/>
                </a:rPr>
                <a:t>0005</a:t>
              </a:r>
            </a:p>
          </p:txBody>
        </p:sp>
        <p:sp>
          <p:nvSpPr>
            <p:cNvPr id="54295" name="Rectangle 24"/>
            <p:cNvSpPr>
              <a:spLocks/>
            </p:cNvSpPr>
            <p:nvPr/>
          </p:nvSpPr>
          <p:spPr bwMode="auto">
            <a:xfrm>
              <a:off x="1733" y="1570"/>
              <a:ext cx="443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" pitchFamily="49" charset="0"/>
                  <a:cs typeface="Courier New" pitchFamily="49" charset="0"/>
                  <a:sym typeface="Courier New" pitchFamily="49" charset="0"/>
                </a:rPr>
                <a:t>0006</a:t>
              </a:r>
            </a:p>
          </p:txBody>
        </p:sp>
        <p:sp>
          <p:nvSpPr>
            <p:cNvPr id="54296" name="Rectangle 25"/>
            <p:cNvSpPr>
              <a:spLocks/>
            </p:cNvSpPr>
            <p:nvPr/>
          </p:nvSpPr>
          <p:spPr bwMode="auto">
            <a:xfrm>
              <a:off x="1733" y="1762"/>
              <a:ext cx="443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" pitchFamily="49" charset="0"/>
                  <a:cs typeface="Courier New" pitchFamily="49" charset="0"/>
                  <a:sym typeface="Courier New" pitchFamily="49" charset="0"/>
                </a:rPr>
                <a:t>0007</a:t>
              </a:r>
            </a:p>
          </p:txBody>
        </p:sp>
        <p:sp>
          <p:nvSpPr>
            <p:cNvPr id="54297" name="Rectangle 26"/>
            <p:cNvSpPr>
              <a:spLocks/>
            </p:cNvSpPr>
            <p:nvPr/>
          </p:nvSpPr>
          <p:spPr bwMode="auto">
            <a:xfrm>
              <a:off x="1733" y="1954"/>
              <a:ext cx="443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" pitchFamily="49" charset="0"/>
                  <a:cs typeface="Courier New" pitchFamily="49" charset="0"/>
                  <a:sym typeface="Courier New" pitchFamily="49" charset="0"/>
                </a:rPr>
                <a:t>0008</a:t>
              </a:r>
            </a:p>
          </p:txBody>
        </p:sp>
        <p:sp>
          <p:nvSpPr>
            <p:cNvPr id="54298" name="Rectangle 27"/>
            <p:cNvSpPr>
              <a:spLocks/>
            </p:cNvSpPr>
            <p:nvPr/>
          </p:nvSpPr>
          <p:spPr bwMode="auto">
            <a:xfrm>
              <a:off x="1733" y="2146"/>
              <a:ext cx="443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" pitchFamily="49" charset="0"/>
                  <a:cs typeface="Courier New" pitchFamily="49" charset="0"/>
                  <a:sym typeface="Courier New" pitchFamily="49" charset="0"/>
                </a:rPr>
                <a:t>0009</a:t>
              </a:r>
            </a:p>
          </p:txBody>
        </p:sp>
        <p:sp>
          <p:nvSpPr>
            <p:cNvPr id="54299" name="Rectangle 28"/>
            <p:cNvSpPr>
              <a:spLocks/>
            </p:cNvSpPr>
            <p:nvPr/>
          </p:nvSpPr>
          <p:spPr bwMode="auto">
            <a:xfrm>
              <a:off x="1733" y="2338"/>
              <a:ext cx="443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" pitchFamily="49" charset="0"/>
                  <a:cs typeface="Courier New" pitchFamily="49" charset="0"/>
                  <a:sym typeface="Courier New" pitchFamily="49" charset="0"/>
                </a:rPr>
                <a:t>0010</a:t>
              </a:r>
            </a:p>
          </p:txBody>
        </p:sp>
        <p:sp>
          <p:nvSpPr>
            <p:cNvPr id="54300" name="Rectangle 29"/>
            <p:cNvSpPr>
              <a:spLocks/>
            </p:cNvSpPr>
            <p:nvPr/>
          </p:nvSpPr>
          <p:spPr bwMode="auto">
            <a:xfrm>
              <a:off x="1733" y="2530"/>
              <a:ext cx="443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" pitchFamily="49" charset="0"/>
                  <a:cs typeface="Courier New" pitchFamily="49" charset="0"/>
                  <a:sym typeface="Courier New" pitchFamily="49" charset="0"/>
                </a:rPr>
                <a:t>0011</a:t>
              </a:r>
            </a:p>
          </p:txBody>
        </p:sp>
        <p:grpSp>
          <p:nvGrpSpPr>
            <p:cNvPr id="54301" name="Group 30"/>
            <p:cNvGrpSpPr>
              <a:grpSpLocks/>
            </p:cNvGrpSpPr>
            <p:nvPr/>
          </p:nvGrpSpPr>
          <p:grpSpPr bwMode="auto">
            <a:xfrm>
              <a:off x="657" y="418"/>
              <a:ext cx="384" cy="3072"/>
              <a:chOff x="0" y="0"/>
              <a:chExt cx="384" cy="3072"/>
            </a:xfrm>
          </p:grpSpPr>
          <p:sp>
            <p:nvSpPr>
              <p:cNvPr id="54345" name="Rectangle 31"/>
              <p:cNvSpPr>
                <a:spLocks/>
              </p:cNvSpPr>
              <p:nvPr/>
            </p:nvSpPr>
            <p:spPr bwMode="auto">
              <a:xfrm>
                <a:off x="0" y="1536"/>
                <a:ext cx="384" cy="1536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4346" name="Rectangle 32"/>
              <p:cNvSpPr>
                <a:spLocks/>
              </p:cNvSpPr>
              <p:nvPr/>
            </p:nvSpPr>
            <p:spPr bwMode="auto">
              <a:xfrm>
                <a:off x="0" y="0"/>
                <a:ext cx="384" cy="1536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</p:grpSp>
        <p:grpSp>
          <p:nvGrpSpPr>
            <p:cNvPr id="54302" name="Group 33"/>
            <p:cNvGrpSpPr>
              <a:grpSpLocks/>
            </p:cNvGrpSpPr>
            <p:nvPr/>
          </p:nvGrpSpPr>
          <p:grpSpPr bwMode="auto">
            <a:xfrm>
              <a:off x="81" y="418"/>
              <a:ext cx="384" cy="3072"/>
              <a:chOff x="0" y="0"/>
              <a:chExt cx="384" cy="3072"/>
            </a:xfrm>
          </p:grpSpPr>
          <p:sp>
            <p:nvSpPr>
              <p:cNvPr id="54341" name="Rectangle 34"/>
              <p:cNvSpPr>
                <a:spLocks/>
              </p:cNvSpPr>
              <p:nvPr/>
            </p:nvSpPr>
            <p:spPr bwMode="auto">
              <a:xfrm>
                <a:off x="0" y="0"/>
                <a:ext cx="384" cy="768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4342" name="Rectangle 35"/>
              <p:cNvSpPr>
                <a:spLocks/>
              </p:cNvSpPr>
              <p:nvPr/>
            </p:nvSpPr>
            <p:spPr bwMode="auto">
              <a:xfrm>
                <a:off x="0" y="768"/>
                <a:ext cx="384" cy="768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4343" name="Rectangle 36"/>
              <p:cNvSpPr>
                <a:spLocks/>
              </p:cNvSpPr>
              <p:nvPr/>
            </p:nvSpPr>
            <p:spPr bwMode="auto">
              <a:xfrm>
                <a:off x="0" y="1536"/>
                <a:ext cx="384" cy="768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4344" name="Rectangle 37"/>
              <p:cNvSpPr>
                <a:spLocks/>
              </p:cNvSpPr>
              <p:nvPr/>
            </p:nvSpPr>
            <p:spPr bwMode="auto">
              <a:xfrm>
                <a:off x="0" y="2304"/>
                <a:ext cx="384" cy="768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</p:grpSp>
        <p:sp>
          <p:nvSpPr>
            <p:cNvPr id="54303" name="Rectangle 38"/>
            <p:cNvSpPr>
              <a:spLocks/>
            </p:cNvSpPr>
            <p:nvPr/>
          </p:nvSpPr>
          <p:spPr bwMode="auto">
            <a:xfrm>
              <a:off x="1" y="0"/>
              <a:ext cx="540" cy="3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32-bit</a:t>
              </a:r>
            </a:p>
            <a:p>
              <a:pPr eaLnBrk="1" hangingPunct="1"/>
              <a:r>
                <a:rPr lang="en-US" altLang="en-US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Words</a:t>
              </a:r>
            </a:p>
          </p:txBody>
        </p:sp>
        <p:sp>
          <p:nvSpPr>
            <p:cNvPr id="54304" name="Rectangle 39"/>
            <p:cNvSpPr>
              <a:spLocks/>
            </p:cNvSpPr>
            <p:nvPr/>
          </p:nvSpPr>
          <p:spPr bwMode="auto">
            <a:xfrm>
              <a:off x="1200" y="82"/>
              <a:ext cx="486" cy="2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Bytes</a:t>
              </a:r>
            </a:p>
          </p:txBody>
        </p:sp>
        <p:sp>
          <p:nvSpPr>
            <p:cNvPr id="54305" name="Rectangle 40"/>
            <p:cNvSpPr>
              <a:spLocks/>
            </p:cNvSpPr>
            <p:nvPr/>
          </p:nvSpPr>
          <p:spPr bwMode="auto">
            <a:xfrm>
              <a:off x="1720" y="82"/>
              <a:ext cx="462" cy="2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Addr.</a:t>
              </a:r>
            </a:p>
          </p:txBody>
        </p:sp>
        <p:sp>
          <p:nvSpPr>
            <p:cNvPr id="54306" name="Rectangle 41"/>
            <p:cNvSpPr>
              <a:spLocks/>
            </p:cNvSpPr>
            <p:nvPr/>
          </p:nvSpPr>
          <p:spPr bwMode="auto">
            <a:xfrm>
              <a:off x="1253" y="2722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4307" name="Rectangle 42"/>
            <p:cNvSpPr>
              <a:spLocks/>
            </p:cNvSpPr>
            <p:nvPr/>
          </p:nvSpPr>
          <p:spPr bwMode="auto">
            <a:xfrm>
              <a:off x="1733" y="2722"/>
              <a:ext cx="443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" pitchFamily="49" charset="0"/>
                  <a:cs typeface="Courier New" pitchFamily="49" charset="0"/>
                  <a:sym typeface="Courier New" pitchFamily="49" charset="0"/>
                </a:rPr>
                <a:t>0012</a:t>
              </a:r>
            </a:p>
          </p:txBody>
        </p:sp>
        <p:sp>
          <p:nvSpPr>
            <p:cNvPr id="54308" name="Rectangle 43"/>
            <p:cNvSpPr>
              <a:spLocks/>
            </p:cNvSpPr>
            <p:nvPr/>
          </p:nvSpPr>
          <p:spPr bwMode="auto">
            <a:xfrm>
              <a:off x="1253" y="2914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4309" name="Rectangle 44"/>
            <p:cNvSpPr>
              <a:spLocks/>
            </p:cNvSpPr>
            <p:nvPr/>
          </p:nvSpPr>
          <p:spPr bwMode="auto">
            <a:xfrm>
              <a:off x="1733" y="2914"/>
              <a:ext cx="443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" pitchFamily="49" charset="0"/>
                  <a:cs typeface="Courier New" pitchFamily="49" charset="0"/>
                  <a:sym typeface="Courier New" pitchFamily="49" charset="0"/>
                </a:rPr>
                <a:t>0013</a:t>
              </a:r>
            </a:p>
          </p:txBody>
        </p:sp>
        <p:sp>
          <p:nvSpPr>
            <p:cNvPr id="54310" name="Rectangle 45"/>
            <p:cNvSpPr>
              <a:spLocks/>
            </p:cNvSpPr>
            <p:nvPr/>
          </p:nvSpPr>
          <p:spPr bwMode="auto">
            <a:xfrm>
              <a:off x="1253" y="3106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4311" name="Rectangle 46"/>
            <p:cNvSpPr>
              <a:spLocks/>
            </p:cNvSpPr>
            <p:nvPr/>
          </p:nvSpPr>
          <p:spPr bwMode="auto">
            <a:xfrm>
              <a:off x="1733" y="3106"/>
              <a:ext cx="443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" pitchFamily="49" charset="0"/>
                  <a:cs typeface="Courier New" pitchFamily="49" charset="0"/>
                  <a:sym typeface="Courier New" pitchFamily="49" charset="0"/>
                </a:rPr>
                <a:t>0014</a:t>
              </a:r>
            </a:p>
          </p:txBody>
        </p:sp>
        <p:sp>
          <p:nvSpPr>
            <p:cNvPr id="54312" name="Rectangle 47"/>
            <p:cNvSpPr>
              <a:spLocks/>
            </p:cNvSpPr>
            <p:nvPr/>
          </p:nvSpPr>
          <p:spPr bwMode="auto">
            <a:xfrm>
              <a:off x="1253" y="3298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4313" name="Rectangle 48"/>
            <p:cNvSpPr>
              <a:spLocks/>
            </p:cNvSpPr>
            <p:nvPr/>
          </p:nvSpPr>
          <p:spPr bwMode="auto">
            <a:xfrm>
              <a:off x="1733" y="3298"/>
              <a:ext cx="443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" pitchFamily="49" charset="0"/>
                  <a:cs typeface="Courier New" pitchFamily="49" charset="0"/>
                  <a:sym typeface="Courier New" pitchFamily="49" charset="0"/>
                </a:rPr>
                <a:t>0015</a:t>
              </a:r>
            </a:p>
          </p:txBody>
        </p:sp>
        <p:sp>
          <p:nvSpPr>
            <p:cNvPr id="54314" name="Rectangle 49"/>
            <p:cNvSpPr>
              <a:spLocks/>
            </p:cNvSpPr>
            <p:nvPr/>
          </p:nvSpPr>
          <p:spPr bwMode="auto">
            <a:xfrm>
              <a:off x="577" y="0"/>
              <a:ext cx="540" cy="3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64-bit</a:t>
              </a:r>
            </a:p>
            <a:p>
              <a:pPr eaLnBrk="1" hangingPunct="1"/>
              <a:r>
                <a:rPr lang="en-US" altLang="en-US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Words</a:t>
              </a:r>
            </a:p>
          </p:txBody>
        </p:sp>
        <p:sp>
          <p:nvSpPr>
            <p:cNvPr id="54315" name="Rectangle 50"/>
            <p:cNvSpPr>
              <a:spLocks/>
            </p:cNvSpPr>
            <p:nvPr/>
          </p:nvSpPr>
          <p:spPr bwMode="auto">
            <a:xfrm>
              <a:off x="657" y="946"/>
              <a:ext cx="392" cy="4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50800" tIns="50800" bIns="5080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Addr </a:t>
              </a:r>
            </a:p>
            <a:p>
              <a:pPr eaLnBrk="1" hangingPunct="1"/>
              <a:r>
                <a:rPr lang="en-US" altLang="en-US" sz="1400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=</a:t>
              </a:r>
            </a:p>
            <a:p>
              <a:pPr eaLnBrk="1" hangingPunct="1"/>
              <a:r>
                <a:rPr lang="en-US" altLang="en-US" sz="1400" b="0">
                  <a:solidFill>
                    <a:srgbClr val="000066"/>
                  </a:solidFill>
                  <a:latin typeface="Courier New" pitchFamily="49" charset="0"/>
                  <a:cs typeface="Courier New" pitchFamily="49" charset="0"/>
                  <a:sym typeface="Courier New" pitchFamily="49" charset="0"/>
                </a:rPr>
                <a:t>??</a:t>
              </a:r>
            </a:p>
          </p:txBody>
        </p:sp>
        <p:sp>
          <p:nvSpPr>
            <p:cNvPr id="54316" name="Rectangle 51"/>
            <p:cNvSpPr>
              <a:spLocks/>
            </p:cNvSpPr>
            <p:nvPr/>
          </p:nvSpPr>
          <p:spPr bwMode="auto">
            <a:xfrm>
              <a:off x="657" y="2434"/>
              <a:ext cx="392" cy="4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50800" tIns="50800" bIns="5080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Addr </a:t>
              </a:r>
            </a:p>
            <a:p>
              <a:pPr eaLnBrk="1" hangingPunct="1"/>
              <a:r>
                <a:rPr lang="en-US" altLang="en-US" sz="1400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=</a:t>
              </a:r>
            </a:p>
            <a:p>
              <a:pPr eaLnBrk="1" hangingPunct="1"/>
              <a:r>
                <a:rPr lang="en-US" altLang="en-US" sz="1400" b="0">
                  <a:solidFill>
                    <a:srgbClr val="000066"/>
                  </a:solidFill>
                  <a:latin typeface="Courier New" pitchFamily="49" charset="0"/>
                  <a:cs typeface="Courier New" pitchFamily="49" charset="0"/>
                  <a:sym typeface="Courier New" pitchFamily="49" charset="0"/>
                </a:rPr>
                <a:t>??</a:t>
              </a:r>
            </a:p>
          </p:txBody>
        </p:sp>
        <p:sp>
          <p:nvSpPr>
            <p:cNvPr id="54317" name="Rectangle 52"/>
            <p:cNvSpPr>
              <a:spLocks/>
            </p:cNvSpPr>
            <p:nvPr/>
          </p:nvSpPr>
          <p:spPr bwMode="auto">
            <a:xfrm>
              <a:off x="81" y="562"/>
              <a:ext cx="392" cy="4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50800" tIns="50800" bIns="5080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Addr </a:t>
              </a:r>
            </a:p>
            <a:p>
              <a:pPr eaLnBrk="1" hangingPunct="1"/>
              <a:r>
                <a:rPr lang="en-US" altLang="en-US" sz="1400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=</a:t>
              </a:r>
            </a:p>
            <a:p>
              <a:pPr eaLnBrk="1" hangingPunct="1"/>
              <a:r>
                <a:rPr lang="en-US" altLang="en-US" sz="1400" b="0">
                  <a:solidFill>
                    <a:srgbClr val="000066"/>
                  </a:solidFill>
                  <a:latin typeface="Courier New" pitchFamily="49" charset="0"/>
                  <a:cs typeface="Courier New" pitchFamily="49" charset="0"/>
                  <a:sym typeface="Courier New" pitchFamily="49" charset="0"/>
                </a:rPr>
                <a:t>??</a:t>
              </a:r>
            </a:p>
          </p:txBody>
        </p:sp>
        <p:sp>
          <p:nvSpPr>
            <p:cNvPr id="54318" name="Rectangle 53"/>
            <p:cNvSpPr>
              <a:spLocks/>
            </p:cNvSpPr>
            <p:nvPr/>
          </p:nvSpPr>
          <p:spPr bwMode="auto">
            <a:xfrm>
              <a:off x="81" y="1330"/>
              <a:ext cx="392" cy="4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50800" tIns="50800" bIns="5080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Addr </a:t>
              </a:r>
            </a:p>
            <a:p>
              <a:pPr eaLnBrk="1" hangingPunct="1"/>
              <a:r>
                <a:rPr lang="en-US" altLang="en-US" sz="1400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=</a:t>
              </a:r>
            </a:p>
            <a:p>
              <a:pPr eaLnBrk="1" hangingPunct="1"/>
              <a:r>
                <a:rPr lang="en-US" altLang="en-US" sz="1400" b="0">
                  <a:solidFill>
                    <a:srgbClr val="000066"/>
                  </a:solidFill>
                  <a:latin typeface="Courier New" pitchFamily="49" charset="0"/>
                  <a:cs typeface="Courier New" pitchFamily="49" charset="0"/>
                  <a:sym typeface="Courier New" pitchFamily="49" charset="0"/>
                </a:rPr>
                <a:t>??</a:t>
              </a:r>
            </a:p>
          </p:txBody>
        </p:sp>
        <p:sp>
          <p:nvSpPr>
            <p:cNvPr id="54319" name="Rectangle 54"/>
            <p:cNvSpPr>
              <a:spLocks/>
            </p:cNvSpPr>
            <p:nvPr/>
          </p:nvSpPr>
          <p:spPr bwMode="auto">
            <a:xfrm>
              <a:off x="81" y="2098"/>
              <a:ext cx="392" cy="4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50800" tIns="50800" bIns="5080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Addr </a:t>
              </a:r>
            </a:p>
            <a:p>
              <a:pPr eaLnBrk="1" hangingPunct="1"/>
              <a:r>
                <a:rPr lang="en-US" altLang="en-US" sz="1400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=</a:t>
              </a:r>
            </a:p>
            <a:p>
              <a:pPr eaLnBrk="1" hangingPunct="1"/>
              <a:r>
                <a:rPr lang="en-US" altLang="en-US" sz="1400" b="0">
                  <a:solidFill>
                    <a:srgbClr val="000066"/>
                  </a:solidFill>
                  <a:latin typeface="Courier New" pitchFamily="49" charset="0"/>
                  <a:cs typeface="Courier New" pitchFamily="49" charset="0"/>
                  <a:sym typeface="Courier New" pitchFamily="49" charset="0"/>
                </a:rPr>
                <a:t>??</a:t>
              </a:r>
            </a:p>
          </p:txBody>
        </p:sp>
        <p:sp>
          <p:nvSpPr>
            <p:cNvPr id="54320" name="Rectangle 55"/>
            <p:cNvSpPr>
              <a:spLocks/>
            </p:cNvSpPr>
            <p:nvPr/>
          </p:nvSpPr>
          <p:spPr bwMode="auto">
            <a:xfrm>
              <a:off x="81" y="2866"/>
              <a:ext cx="392" cy="4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50800" tIns="50800" bIns="5080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Addr </a:t>
              </a:r>
            </a:p>
            <a:p>
              <a:pPr eaLnBrk="1" hangingPunct="1"/>
              <a:r>
                <a:rPr lang="en-US" altLang="en-US" sz="1400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=</a:t>
              </a:r>
            </a:p>
            <a:p>
              <a:pPr eaLnBrk="1" hangingPunct="1"/>
              <a:r>
                <a:rPr lang="en-US" altLang="en-US" sz="1400" b="0">
                  <a:solidFill>
                    <a:srgbClr val="000066"/>
                  </a:solidFill>
                  <a:latin typeface="Courier New" pitchFamily="49" charset="0"/>
                  <a:cs typeface="Courier New" pitchFamily="49" charset="0"/>
                  <a:sym typeface="Courier New" pitchFamily="49" charset="0"/>
                </a:rPr>
                <a:t>??</a:t>
              </a:r>
            </a:p>
          </p:txBody>
        </p:sp>
        <p:grpSp>
          <p:nvGrpSpPr>
            <p:cNvPr id="54321" name="Group 56"/>
            <p:cNvGrpSpPr>
              <a:grpSpLocks/>
            </p:cNvGrpSpPr>
            <p:nvPr/>
          </p:nvGrpSpPr>
          <p:grpSpPr bwMode="auto">
            <a:xfrm>
              <a:off x="103" y="826"/>
              <a:ext cx="340" cy="2496"/>
              <a:chOff x="0" y="0"/>
              <a:chExt cx="340" cy="2496"/>
            </a:xfrm>
          </p:grpSpPr>
          <p:grpSp>
            <p:nvGrpSpPr>
              <p:cNvPr id="54329" name="Group 57"/>
              <p:cNvGrpSpPr>
                <a:grpSpLocks/>
              </p:cNvGrpSpPr>
              <p:nvPr/>
            </p:nvGrpSpPr>
            <p:grpSpPr bwMode="auto">
              <a:xfrm>
                <a:off x="0" y="0"/>
                <a:ext cx="340" cy="192"/>
                <a:chOff x="0" y="0"/>
                <a:chExt cx="340" cy="192"/>
              </a:xfrm>
            </p:grpSpPr>
            <p:sp>
              <p:nvSpPr>
                <p:cNvPr id="54339" name="Rectangle 58"/>
                <p:cNvSpPr>
                  <a:spLocks/>
                </p:cNvSpPr>
                <p:nvPr/>
              </p:nvSpPr>
              <p:spPr bwMode="auto">
                <a:xfrm>
                  <a:off x="26" y="24"/>
                  <a:ext cx="288" cy="144"/>
                </a:xfrm>
                <a:prstGeom prst="rect">
                  <a:avLst/>
                </a:prstGeom>
                <a:solidFill>
                  <a:srgbClr val="FFFF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54340" name="Rectangle 59"/>
                <p:cNvSpPr>
                  <a:spLocks/>
                </p:cNvSpPr>
                <p:nvPr/>
              </p:nvSpPr>
              <p:spPr bwMode="auto">
                <a:xfrm>
                  <a:off x="0" y="0"/>
                  <a:ext cx="340" cy="1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rIns="4572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sz="1400" b="0">
                      <a:solidFill>
                        <a:srgbClr val="000066"/>
                      </a:solidFill>
                      <a:latin typeface="Courier New" pitchFamily="49" charset="0"/>
                      <a:cs typeface="Courier New" pitchFamily="49" charset="0"/>
                      <a:sym typeface="Courier New" pitchFamily="49" charset="0"/>
                    </a:rPr>
                    <a:t>0000</a:t>
                  </a:r>
                </a:p>
              </p:txBody>
            </p:sp>
          </p:grpSp>
          <p:grpSp>
            <p:nvGrpSpPr>
              <p:cNvPr id="54330" name="Group 60"/>
              <p:cNvGrpSpPr>
                <a:grpSpLocks/>
              </p:cNvGrpSpPr>
              <p:nvPr/>
            </p:nvGrpSpPr>
            <p:grpSpPr bwMode="auto">
              <a:xfrm>
                <a:off x="0" y="768"/>
                <a:ext cx="340" cy="192"/>
                <a:chOff x="0" y="0"/>
                <a:chExt cx="340" cy="192"/>
              </a:xfrm>
            </p:grpSpPr>
            <p:sp>
              <p:nvSpPr>
                <p:cNvPr id="54337" name="Rectangle 61"/>
                <p:cNvSpPr>
                  <a:spLocks/>
                </p:cNvSpPr>
                <p:nvPr/>
              </p:nvSpPr>
              <p:spPr bwMode="auto">
                <a:xfrm>
                  <a:off x="26" y="24"/>
                  <a:ext cx="288" cy="144"/>
                </a:xfrm>
                <a:prstGeom prst="rect">
                  <a:avLst/>
                </a:prstGeom>
                <a:solidFill>
                  <a:srgbClr val="FFFF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54338" name="Rectangle 62"/>
                <p:cNvSpPr>
                  <a:spLocks/>
                </p:cNvSpPr>
                <p:nvPr/>
              </p:nvSpPr>
              <p:spPr bwMode="auto">
                <a:xfrm>
                  <a:off x="0" y="0"/>
                  <a:ext cx="340" cy="1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rIns="4572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sz="1400" b="0">
                      <a:solidFill>
                        <a:srgbClr val="000066"/>
                      </a:solidFill>
                      <a:latin typeface="Courier New" pitchFamily="49" charset="0"/>
                      <a:cs typeface="Courier New" pitchFamily="49" charset="0"/>
                      <a:sym typeface="Courier New" pitchFamily="49" charset="0"/>
                    </a:rPr>
                    <a:t>0004</a:t>
                  </a:r>
                </a:p>
              </p:txBody>
            </p:sp>
          </p:grpSp>
          <p:grpSp>
            <p:nvGrpSpPr>
              <p:cNvPr id="54331" name="Group 63"/>
              <p:cNvGrpSpPr>
                <a:grpSpLocks/>
              </p:cNvGrpSpPr>
              <p:nvPr/>
            </p:nvGrpSpPr>
            <p:grpSpPr bwMode="auto">
              <a:xfrm>
                <a:off x="0" y="1536"/>
                <a:ext cx="340" cy="192"/>
                <a:chOff x="0" y="0"/>
                <a:chExt cx="340" cy="192"/>
              </a:xfrm>
            </p:grpSpPr>
            <p:sp>
              <p:nvSpPr>
                <p:cNvPr id="54335" name="Rectangle 64"/>
                <p:cNvSpPr>
                  <a:spLocks/>
                </p:cNvSpPr>
                <p:nvPr/>
              </p:nvSpPr>
              <p:spPr bwMode="auto">
                <a:xfrm>
                  <a:off x="26" y="24"/>
                  <a:ext cx="288" cy="144"/>
                </a:xfrm>
                <a:prstGeom prst="rect">
                  <a:avLst/>
                </a:prstGeom>
                <a:solidFill>
                  <a:srgbClr val="FFFF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54336" name="Rectangle 65"/>
                <p:cNvSpPr>
                  <a:spLocks/>
                </p:cNvSpPr>
                <p:nvPr/>
              </p:nvSpPr>
              <p:spPr bwMode="auto">
                <a:xfrm>
                  <a:off x="0" y="0"/>
                  <a:ext cx="340" cy="1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rIns="4572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sz="1400" b="0">
                      <a:solidFill>
                        <a:srgbClr val="000066"/>
                      </a:solidFill>
                      <a:latin typeface="Courier New" pitchFamily="49" charset="0"/>
                      <a:cs typeface="Courier New" pitchFamily="49" charset="0"/>
                      <a:sym typeface="Courier New" pitchFamily="49" charset="0"/>
                    </a:rPr>
                    <a:t>0008</a:t>
                  </a:r>
                </a:p>
              </p:txBody>
            </p:sp>
          </p:grpSp>
          <p:grpSp>
            <p:nvGrpSpPr>
              <p:cNvPr id="54332" name="Group 66"/>
              <p:cNvGrpSpPr>
                <a:grpSpLocks/>
              </p:cNvGrpSpPr>
              <p:nvPr/>
            </p:nvGrpSpPr>
            <p:grpSpPr bwMode="auto">
              <a:xfrm>
                <a:off x="0" y="2304"/>
                <a:ext cx="340" cy="192"/>
                <a:chOff x="0" y="0"/>
                <a:chExt cx="340" cy="192"/>
              </a:xfrm>
            </p:grpSpPr>
            <p:sp>
              <p:nvSpPr>
                <p:cNvPr id="54333" name="Rectangle 67"/>
                <p:cNvSpPr>
                  <a:spLocks/>
                </p:cNvSpPr>
                <p:nvPr/>
              </p:nvSpPr>
              <p:spPr bwMode="auto">
                <a:xfrm>
                  <a:off x="26" y="24"/>
                  <a:ext cx="288" cy="144"/>
                </a:xfrm>
                <a:prstGeom prst="rect">
                  <a:avLst/>
                </a:prstGeom>
                <a:solidFill>
                  <a:srgbClr val="FFFF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54334" name="Rectangle 68"/>
                <p:cNvSpPr>
                  <a:spLocks/>
                </p:cNvSpPr>
                <p:nvPr/>
              </p:nvSpPr>
              <p:spPr bwMode="auto">
                <a:xfrm>
                  <a:off x="0" y="0"/>
                  <a:ext cx="340" cy="1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rIns="4572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sz="1400" b="0">
                      <a:solidFill>
                        <a:srgbClr val="000066"/>
                      </a:solidFill>
                      <a:latin typeface="Courier New" pitchFamily="49" charset="0"/>
                      <a:cs typeface="Courier New" pitchFamily="49" charset="0"/>
                      <a:sym typeface="Courier New" pitchFamily="49" charset="0"/>
                    </a:rPr>
                    <a:t>0012</a:t>
                  </a:r>
                </a:p>
              </p:txBody>
            </p:sp>
          </p:grpSp>
        </p:grpSp>
        <p:grpSp>
          <p:nvGrpSpPr>
            <p:cNvPr id="54322" name="Group 69"/>
            <p:cNvGrpSpPr>
              <a:grpSpLocks/>
            </p:cNvGrpSpPr>
            <p:nvPr/>
          </p:nvGrpSpPr>
          <p:grpSpPr bwMode="auto">
            <a:xfrm>
              <a:off x="679" y="1210"/>
              <a:ext cx="340" cy="1680"/>
              <a:chOff x="0" y="0"/>
              <a:chExt cx="340" cy="1680"/>
            </a:xfrm>
          </p:grpSpPr>
          <p:grpSp>
            <p:nvGrpSpPr>
              <p:cNvPr id="54323" name="Group 70"/>
              <p:cNvGrpSpPr>
                <a:grpSpLocks/>
              </p:cNvGrpSpPr>
              <p:nvPr/>
            </p:nvGrpSpPr>
            <p:grpSpPr bwMode="auto">
              <a:xfrm>
                <a:off x="0" y="0"/>
                <a:ext cx="340" cy="192"/>
                <a:chOff x="0" y="0"/>
                <a:chExt cx="340" cy="192"/>
              </a:xfrm>
            </p:grpSpPr>
            <p:sp>
              <p:nvSpPr>
                <p:cNvPr id="54327" name="Rectangle 71"/>
                <p:cNvSpPr>
                  <a:spLocks/>
                </p:cNvSpPr>
                <p:nvPr/>
              </p:nvSpPr>
              <p:spPr bwMode="auto">
                <a:xfrm>
                  <a:off x="26" y="24"/>
                  <a:ext cx="288" cy="144"/>
                </a:xfrm>
                <a:prstGeom prst="rect">
                  <a:avLst/>
                </a:prstGeom>
                <a:solidFill>
                  <a:srgbClr val="FFFF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54328" name="Rectangle 72"/>
                <p:cNvSpPr>
                  <a:spLocks/>
                </p:cNvSpPr>
                <p:nvPr/>
              </p:nvSpPr>
              <p:spPr bwMode="auto">
                <a:xfrm>
                  <a:off x="0" y="0"/>
                  <a:ext cx="340" cy="1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rIns="4572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sz="1400" b="0">
                      <a:solidFill>
                        <a:srgbClr val="000066"/>
                      </a:solidFill>
                      <a:latin typeface="Courier New" pitchFamily="49" charset="0"/>
                      <a:cs typeface="Courier New" pitchFamily="49" charset="0"/>
                      <a:sym typeface="Courier New" pitchFamily="49" charset="0"/>
                    </a:rPr>
                    <a:t>0000</a:t>
                  </a:r>
                </a:p>
              </p:txBody>
            </p:sp>
          </p:grpSp>
          <p:grpSp>
            <p:nvGrpSpPr>
              <p:cNvPr id="54324" name="Group 73"/>
              <p:cNvGrpSpPr>
                <a:grpSpLocks/>
              </p:cNvGrpSpPr>
              <p:nvPr/>
            </p:nvGrpSpPr>
            <p:grpSpPr bwMode="auto">
              <a:xfrm>
                <a:off x="0" y="1488"/>
                <a:ext cx="340" cy="192"/>
                <a:chOff x="0" y="0"/>
                <a:chExt cx="340" cy="192"/>
              </a:xfrm>
            </p:grpSpPr>
            <p:sp>
              <p:nvSpPr>
                <p:cNvPr id="54325" name="Rectangle 74"/>
                <p:cNvSpPr>
                  <a:spLocks/>
                </p:cNvSpPr>
                <p:nvPr/>
              </p:nvSpPr>
              <p:spPr bwMode="auto">
                <a:xfrm>
                  <a:off x="26" y="24"/>
                  <a:ext cx="288" cy="144"/>
                </a:xfrm>
                <a:prstGeom prst="rect">
                  <a:avLst/>
                </a:prstGeom>
                <a:solidFill>
                  <a:srgbClr val="FFFF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54326" name="Rectangle 75"/>
                <p:cNvSpPr>
                  <a:spLocks/>
                </p:cNvSpPr>
                <p:nvPr/>
              </p:nvSpPr>
              <p:spPr bwMode="auto">
                <a:xfrm>
                  <a:off x="0" y="0"/>
                  <a:ext cx="340" cy="1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rIns="4572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sz="1400" b="0">
                      <a:solidFill>
                        <a:srgbClr val="000066"/>
                      </a:solidFill>
                      <a:latin typeface="Courier New" pitchFamily="49" charset="0"/>
                      <a:cs typeface="Courier New" pitchFamily="49" charset="0"/>
                      <a:sym typeface="Courier New" pitchFamily="49" charset="0"/>
                    </a:rPr>
                    <a:t>0008</a:t>
                  </a:r>
                </a:p>
              </p:txBody>
            </p:sp>
          </p:grpSp>
        </p:grpSp>
      </p:grpSp>
    </p:spTree>
  </p:cSld>
  <p:clrMapOvr>
    <a:masterClrMapping/>
  </p:clrMapOvr>
  <p:transition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 altLang="en-US"/>
              <a:t>Byte Ordering</a:t>
            </a:r>
          </a:p>
        </p:txBody>
      </p:sp>
      <p:sp>
        <p:nvSpPr>
          <p:cNvPr id="48133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So, how are the bytes within a multi-byte word ordered in memory?</a:t>
            </a:r>
          </a:p>
          <a:p>
            <a:pPr eaLnBrk="1" hangingPunct="1">
              <a:defRPr/>
            </a:pPr>
            <a:r>
              <a:rPr lang="en-US" dirty="0"/>
              <a:t>Conventions</a:t>
            </a:r>
          </a:p>
          <a:p>
            <a:pPr marL="552450" lvl="1" eaLnBrk="1" hangingPunct="1">
              <a:defRPr/>
            </a:pPr>
            <a:r>
              <a:rPr lang="en-US" dirty="0"/>
              <a:t>Big </a:t>
            </a:r>
            <a:r>
              <a:rPr lang="en-US" dirty="0" err="1"/>
              <a:t>Endian</a:t>
            </a:r>
            <a:r>
              <a:rPr lang="en-US" dirty="0"/>
              <a:t>: Sun, PPC Mac, Internet</a:t>
            </a:r>
          </a:p>
          <a:p>
            <a:pPr marL="838200" lvl="2" eaLnBrk="1" hangingPunct="1">
              <a:defRPr/>
            </a:pPr>
            <a:r>
              <a:rPr lang="en-US" dirty="0"/>
              <a:t>Least significant byte has highest address</a:t>
            </a:r>
          </a:p>
          <a:p>
            <a:pPr marL="552450" lvl="1" eaLnBrk="1" hangingPunct="1">
              <a:defRPr/>
            </a:pPr>
            <a:r>
              <a:rPr lang="en-US" dirty="0"/>
              <a:t>Little Endian: x86, ARM processors running Android, </a:t>
            </a:r>
            <a:r>
              <a:rPr lang="en-US" dirty="0" err="1"/>
              <a:t>iOS</a:t>
            </a:r>
            <a:r>
              <a:rPr lang="en-US" dirty="0"/>
              <a:t>, and Windows</a:t>
            </a:r>
          </a:p>
          <a:p>
            <a:pPr marL="838200" lvl="2" eaLnBrk="1" hangingPunct="1">
              <a:defRPr/>
            </a:pPr>
            <a:r>
              <a:rPr lang="en-US" dirty="0"/>
              <a:t>Least significant byte has lowest address</a:t>
            </a:r>
          </a:p>
        </p:txBody>
      </p:sp>
    </p:spTree>
  </p:cSld>
  <p:clrMapOvr>
    <a:masterClrMapping/>
  </p:clrMapOvr>
  <p:transition spd="slow"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 altLang="en-US"/>
              <a:t>Byte Ordering Example</a:t>
            </a:r>
          </a:p>
        </p:txBody>
      </p:sp>
      <p:sp>
        <p:nvSpPr>
          <p:cNvPr id="49157" name="Rectangle 4"/>
          <p:cNvSpPr>
            <a:spLocks noGrp="1" noChangeArrowheads="1"/>
          </p:cNvSpPr>
          <p:nvPr>
            <p:ph idx="1"/>
          </p:nvPr>
        </p:nvSpPr>
        <p:spPr>
          <a:xfrm>
            <a:off x="1920878" y="1524003"/>
            <a:ext cx="7896225" cy="48101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Example</a:t>
            </a:r>
          </a:p>
          <a:p>
            <a:pPr marL="552450" lvl="1" eaLnBrk="1" hangingPunct="1">
              <a:defRPr/>
            </a:pPr>
            <a:r>
              <a:rPr lang="en-US" dirty="0"/>
              <a:t>Variable </a:t>
            </a:r>
            <a:r>
              <a:rPr lang="en-US" dirty="0" err="1"/>
              <a:t>x</a:t>
            </a:r>
            <a:r>
              <a:rPr lang="en-US" dirty="0"/>
              <a:t> has 4-byte value of 0x01234567</a:t>
            </a:r>
          </a:p>
          <a:p>
            <a:pPr marL="552450" lvl="1" eaLnBrk="1" hangingPunct="1">
              <a:defRPr/>
            </a:pPr>
            <a:r>
              <a:rPr lang="en-US" dirty="0"/>
              <a:t>Address given by &amp;</a:t>
            </a:r>
            <a:r>
              <a:rPr lang="en-US" dirty="0" err="1"/>
              <a:t>x</a:t>
            </a:r>
            <a:r>
              <a:rPr lang="en-US" dirty="0"/>
              <a:t> is 0x100</a:t>
            </a:r>
          </a:p>
        </p:txBody>
      </p:sp>
      <p:grpSp>
        <p:nvGrpSpPr>
          <p:cNvPr id="57348" name="Group 5"/>
          <p:cNvGrpSpPr>
            <a:grpSpLocks/>
          </p:cNvGrpSpPr>
          <p:nvPr/>
        </p:nvGrpSpPr>
        <p:grpSpPr bwMode="auto">
          <a:xfrm>
            <a:off x="3581400" y="3479800"/>
            <a:ext cx="5486400" cy="635000"/>
            <a:chOff x="0" y="0"/>
            <a:chExt cx="3456" cy="400"/>
          </a:xfrm>
        </p:grpSpPr>
        <p:grpSp>
          <p:nvGrpSpPr>
            <p:cNvPr id="57406" name="Group 6"/>
            <p:cNvGrpSpPr>
              <a:grpSpLocks/>
            </p:cNvGrpSpPr>
            <p:nvPr/>
          </p:nvGrpSpPr>
          <p:grpSpPr bwMode="auto">
            <a:xfrm>
              <a:off x="864" y="0"/>
              <a:ext cx="433" cy="192"/>
              <a:chOff x="0" y="0"/>
              <a:chExt cx="433" cy="192"/>
            </a:xfrm>
          </p:grpSpPr>
          <p:sp>
            <p:nvSpPr>
              <p:cNvPr id="57432" name="Rectangle 7"/>
              <p:cNvSpPr>
                <a:spLocks/>
              </p:cNvSpPr>
              <p:nvPr/>
            </p:nvSpPr>
            <p:spPr bwMode="auto">
              <a:xfrm>
                <a:off x="0" y="0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7433" name="Rectangle 8"/>
              <p:cNvSpPr>
                <a:spLocks/>
              </p:cNvSpPr>
              <p:nvPr/>
            </p:nvSpPr>
            <p:spPr bwMode="auto">
              <a:xfrm>
                <a:off x="0" y="0"/>
                <a:ext cx="433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0800" tIns="50800" bIns="50800" anchor="ctr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r>
                  <a:rPr lang="en-US" altLang="en-US" sz="1400" b="0">
                    <a:solidFill>
                      <a:srgbClr val="000066"/>
                    </a:solidFill>
                    <a:latin typeface="Courier New Bold" pitchFamily="1" charset="0"/>
                    <a:cs typeface="Courier New Bold" pitchFamily="1" charset="0"/>
                    <a:sym typeface="Courier New Bold" pitchFamily="1" charset="0"/>
                  </a:rPr>
                  <a:t>0x100</a:t>
                </a:r>
              </a:p>
            </p:txBody>
          </p:sp>
        </p:grpSp>
        <p:grpSp>
          <p:nvGrpSpPr>
            <p:cNvPr id="57407" name="Group 9"/>
            <p:cNvGrpSpPr>
              <a:grpSpLocks/>
            </p:cNvGrpSpPr>
            <p:nvPr/>
          </p:nvGrpSpPr>
          <p:grpSpPr bwMode="auto">
            <a:xfrm>
              <a:off x="1296" y="0"/>
              <a:ext cx="433" cy="192"/>
              <a:chOff x="0" y="0"/>
              <a:chExt cx="433" cy="192"/>
            </a:xfrm>
          </p:grpSpPr>
          <p:sp>
            <p:nvSpPr>
              <p:cNvPr id="57430" name="Rectangle 10"/>
              <p:cNvSpPr>
                <a:spLocks/>
              </p:cNvSpPr>
              <p:nvPr/>
            </p:nvSpPr>
            <p:spPr bwMode="auto">
              <a:xfrm>
                <a:off x="0" y="0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7431" name="Rectangle 11"/>
              <p:cNvSpPr>
                <a:spLocks/>
              </p:cNvSpPr>
              <p:nvPr/>
            </p:nvSpPr>
            <p:spPr bwMode="auto">
              <a:xfrm>
                <a:off x="0" y="0"/>
                <a:ext cx="433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0800" tIns="50800" bIns="50800" anchor="ctr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r>
                  <a:rPr lang="en-US" altLang="en-US" sz="1400" b="0">
                    <a:solidFill>
                      <a:srgbClr val="000066"/>
                    </a:solidFill>
                    <a:latin typeface="Courier New Bold" pitchFamily="1" charset="0"/>
                    <a:cs typeface="Courier New Bold" pitchFamily="1" charset="0"/>
                    <a:sym typeface="Courier New Bold" pitchFamily="1" charset="0"/>
                  </a:rPr>
                  <a:t>0x101</a:t>
                </a:r>
              </a:p>
            </p:txBody>
          </p:sp>
        </p:grpSp>
        <p:grpSp>
          <p:nvGrpSpPr>
            <p:cNvPr id="57408" name="Group 12"/>
            <p:cNvGrpSpPr>
              <a:grpSpLocks/>
            </p:cNvGrpSpPr>
            <p:nvPr/>
          </p:nvGrpSpPr>
          <p:grpSpPr bwMode="auto">
            <a:xfrm>
              <a:off x="1728" y="0"/>
              <a:ext cx="433" cy="192"/>
              <a:chOff x="0" y="0"/>
              <a:chExt cx="433" cy="192"/>
            </a:xfrm>
          </p:grpSpPr>
          <p:sp>
            <p:nvSpPr>
              <p:cNvPr id="57428" name="Rectangle 13"/>
              <p:cNvSpPr>
                <a:spLocks/>
              </p:cNvSpPr>
              <p:nvPr/>
            </p:nvSpPr>
            <p:spPr bwMode="auto">
              <a:xfrm>
                <a:off x="0" y="0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7429" name="Rectangle 14"/>
              <p:cNvSpPr>
                <a:spLocks/>
              </p:cNvSpPr>
              <p:nvPr/>
            </p:nvSpPr>
            <p:spPr bwMode="auto">
              <a:xfrm>
                <a:off x="0" y="0"/>
                <a:ext cx="433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0800" tIns="50800" bIns="50800" anchor="ctr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r>
                  <a:rPr lang="en-US" altLang="en-US" sz="1400" b="0">
                    <a:solidFill>
                      <a:srgbClr val="000066"/>
                    </a:solidFill>
                    <a:latin typeface="Courier New Bold" pitchFamily="1" charset="0"/>
                    <a:cs typeface="Courier New Bold" pitchFamily="1" charset="0"/>
                    <a:sym typeface="Courier New Bold" pitchFamily="1" charset="0"/>
                  </a:rPr>
                  <a:t>0x102</a:t>
                </a:r>
              </a:p>
            </p:txBody>
          </p:sp>
        </p:grpSp>
        <p:grpSp>
          <p:nvGrpSpPr>
            <p:cNvPr id="57409" name="Group 15"/>
            <p:cNvGrpSpPr>
              <a:grpSpLocks/>
            </p:cNvGrpSpPr>
            <p:nvPr/>
          </p:nvGrpSpPr>
          <p:grpSpPr bwMode="auto">
            <a:xfrm>
              <a:off x="2160" y="0"/>
              <a:ext cx="433" cy="192"/>
              <a:chOff x="0" y="0"/>
              <a:chExt cx="433" cy="192"/>
            </a:xfrm>
          </p:grpSpPr>
          <p:sp>
            <p:nvSpPr>
              <p:cNvPr id="57426" name="Rectangle 16"/>
              <p:cNvSpPr>
                <a:spLocks/>
              </p:cNvSpPr>
              <p:nvPr/>
            </p:nvSpPr>
            <p:spPr bwMode="auto">
              <a:xfrm>
                <a:off x="0" y="0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7427" name="Rectangle 17"/>
              <p:cNvSpPr>
                <a:spLocks/>
              </p:cNvSpPr>
              <p:nvPr/>
            </p:nvSpPr>
            <p:spPr bwMode="auto">
              <a:xfrm>
                <a:off x="0" y="0"/>
                <a:ext cx="433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0800" tIns="50800" bIns="50800" anchor="ctr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r>
                  <a:rPr lang="en-US" altLang="en-US" sz="1400" b="0">
                    <a:solidFill>
                      <a:srgbClr val="000066"/>
                    </a:solidFill>
                    <a:latin typeface="Courier New Bold" pitchFamily="1" charset="0"/>
                    <a:cs typeface="Courier New Bold" pitchFamily="1" charset="0"/>
                    <a:sym typeface="Courier New Bold" pitchFamily="1" charset="0"/>
                  </a:rPr>
                  <a:t>0x103</a:t>
                </a:r>
              </a:p>
            </p:txBody>
          </p:sp>
        </p:grpSp>
        <p:sp>
          <p:nvSpPr>
            <p:cNvPr id="57410" name="Rectangle 18"/>
            <p:cNvSpPr>
              <a:spLocks/>
            </p:cNvSpPr>
            <p:nvPr/>
          </p:nvSpPr>
          <p:spPr bwMode="auto">
            <a:xfrm>
              <a:off x="0" y="192"/>
              <a:ext cx="432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7411" name="Rectangle 19"/>
            <p:cNvSpPr>
              <a:spLocks/>
            </p:cNvSpPr>
            <p:nvPr/>
          </p:nvSpPr>
          <p:spPr bwMode="auto">
            <a:xfrm>
              <a:off x="432" y="192"/>
              <a:ext cx="432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grpSp>
          <p:nvGrpSpPr>
            <p:cNvPr id="57412" name="Group 20"/>
            <p:cNvGrpSpPr>
              <a:grpSpLocks/>
            </p:cNvGrpSpPr>
            <p:nvPr/>
          </p:nvGrpSpPr>
          <p:grpSpPr bwMode="auto">
            <a:xfrm>
              <a:off x="864" y="176"/>
              <a:ext cx="432" cy="224"/>
              <a:chOff x="0" y="0"/>
              <a:chExt cx="432" cy="224"/>
            </a:xfrm>
          </p:grpSpPr>
          <p:sp>
            <p:nvSpPr>
              <p:cNvPr id="57424" name="Rectangle 21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7425" name="Rectangle 22"/>
              <p:cNvSpPr>
                <a:spLocks/>
              </p:cNvSpPr>
              <p:nvPr/>
            </p:nvSpPr>
            <p:spPr bwMode="auto">
              <a:xfrm>
                <a:off x="80" y="0"/>
                <a:ext cx="271" cy="2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0800" tIns="50800" bIns="50800" anchor="ctr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r>
                  <a:rPr lang="en-US" altLang="en-US" b="0">
                    <a:solidFill>
                      <a:srgbClr val="FFFFFF"/>
                    </a:solidFill>
                    <a:latin typeface="Courier New Bold" pitchFamily="1" charset="0"/>
                    <a:cs typeface="Courier New Bold" pitchFamily="1" charset="0"/>
                    <a:sym typeface="Courier New Bold" pitchFamily="1" charset="0"/>
                  </a:rPr>
                  <a:t>01</a:t>
                </a:r>
              </a:p>
            </p:txBody>
          </p:sp>
        </p:grpSp>
        <p:grpSp>
          <p:nvGrpSpPr>
            <p:cNvPr id="57413" name="Group 23"/>
            <p:cNvGrpSpPr>
              <a:grpSpLocks/>
            </p:cNvGrpSpPr>
            <p:nvPr/>
          </p:nvGrpSpPr>
          <p:grpSpPr bwMode="auto">
            <a:xfrm>
              <a:off x="1296" y="176"/>
              <a:ext cx="432" cy="224"/>
              <a:chOff x="0" y="0"/>
              <a:chExt cx="432" cy="224"/>
            </a:xfrm>
          </p:grpSpPr>
          <p:sp>
            <p:nvSpPr>
              <p:cNvPr id="57422" name="Rectangle 24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7423" name="Rectangle 25"/>
              <p:cNvSpPr>
                <a:spLocks/>
              </p:cNvSpPr>
              <p:nvPr/>
            </p:nvSpPr>
            <p:spPr bwMode="auto">
              <a:xfrm>
                <a:off x="80" y="0"/>
                <a:ext cx="271" cy="2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0800" tIns="50800" bIns="50800" anchor="ctr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r>
                  <a:rPr lang="en-US" altLang="en-US" b="0">
                    <a:solidFill>
                      <a:srgbClr val="FFFFFF"/>
                    </a:solidFill>
                    <a:latin typeface="Courier New Bold" pitchFamily="1" charset="0"/>
                    <a:cs typeface="Courier New Bold" pitchFamily="1" charset="0"/>
                    <a:sym typeface="Courier New Bold" pitchFamily="1" charset="0"/>
                  </a:rPr>
                  <a:t>23</a:t>
                </a:r>
              </a:p>
            </p:txBody>
          </p:sp>
        </p:grpSp>
        <p:grpSp>
          <p:nvGrpSpPr>
            <p:cNvPr id="57414" name="Group 26"/>
            <p:cNvGrpSpPr>
              <a:grpSpLocks/>
            </p:cNvGrpSpPr>
            <p:nvPr/>
          </p:nvGrpSpPr>
          <p:grpSpPr bwMode="auto">
            <a:xfrm>
              <a:off x="1728" y="176"/>
              <a:ext cx="432" cy="224"/>
              <a:chOff x="0" y="0"/>
              <a:chExt cx="432" cy="224"/>
            </a:xfrm>
          </p:grpSpPr>
          <p:sp>
            <p:nvSpPr>
              <p:cNvPr id="57420" name="Rectangle 27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7421" name="Rectangle 28"/>
              <p:cNvSpPr>
                <a:spLocks/>
              </p:cNvSpPr>
              <p:nvPr/>
            </p:nvSpPr>
            <p:spPr bwMode="auto">
              <a:xfrm>
                <a:off x="80" y="0"/>
                <a:ext cx="271" cy="2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0800" tIns="50800" bIns="50800" anchor="ctr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r>
                  <a:rPr lang="en-US" altLang="en-US" b="0">
                    <a:solidFill>
                      <a:srgbClr val="FFFFFF"/>
                    </a:solidFill>
                    <a:latin typeface="Courier New Bold" pitchFamily="1" charset="0"/>
                    <a:cs typeface="Courier New Bold" pitchFamily="1" charset="0"/>
                    <a:sym typeface="Courier New Bold" pitchFamily="1" charset="0"/>
                  </a:rPr>
                  <a:t>45</a:t>
                </a:r>
              </a:p>
            </p:txBody>
          </p:sp>
        </p:grpSp>
        <p:grpSp>
          <p:nvGrpSpPr>
            <p:cNvPr id="57415" name="Group 29"/>
            <p:cNvGrpSpPr>
              <a:grpSpLocks/>
            </p:cNvGrpSpPr>
            <p:nvPr/>
          </p:nvGrpSpPr>
          <p:grpSpPr bwMode="auto">
            <a:xfrm>
              <a:off x="2160" y="176"/>
              <a:ext cx="432" cy="224"/>
              <a:chOff x="0" y="0"/>
              <a:chExt cx="432" cy="224"/>
            </a:xfrm>
          </p:grpSpPr>
          <p:sp>
            <p:nvSpPr>
              <p:cNvPr id="57418" name="Rectangle 30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7419" name="Rectangle 31"/>
              <p:cNvSpPr>
                <a:spLocks/>
              </p:cNvSpPr>
              <p:nvPr/>
            </p:nvSpPr>
            <p:spPr bwMode="auto">
              <a:xfrm>
                <a:off x="80" y="0"/>
                <a:ext cx="271" cy="2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0800" tIns="50800" bIns="50800" anchor="ctr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r>
                  <a:rPr lang="en-US" altLang="en-US" b="0">
                    <a:solidFill>
                      <a:srgbClr val="FFFFFF"/>
                    </a:solidFill>
                    <a:latin typeface="Courier New Bold" pitchFamily="1" charset="0"/>
                    <a:cs typeface="Courier New Bold" pitchFamily="1" charset="0"/>
                    <a:sym typeface="Courier New Bold" pitchFamily="1" charset="0"/>
                  </a:rPr>
                  <a:t>67</a:t>
                </a:r>
              </a:p>
            </p:txBody>
          </p:sp>
        </p:grpSp>
        <p:sp>
          <p:nvSpPr>
            <p:cNvPr id="57416" name="Rectangle 32"/>
            <p:cNvSpPr>
              <a:spLocks/>
            </p:cNvSpPr>
            <p:nvPr/>
          </p:nvSpPr>
          <p:spPr bwMode="auto">
            <a:xfrm>
              <a:off x="2592" y="192"/>
              <a:ext cx="432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7417" name="Rectangle 33"/>
            <p:cNvSpPr>
              <a:spLocks/>
            </p:cNvSpPr>
            <p:nvPr/>
          </p:nvSpPr>
          <p:spPr bwMode="auto">
            <a:xfrm>
              <a:off x="3024" y="192"/>
              <a:ext cx="432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</p:grpSp>
      <p:grpSp>
        <p:nvGrpSpPr>
          <p:cNvPr id="57349" name="Group 34"/>
          <p:cNvGrpSpPr>
            <a:grpSpLocks/>
          </p:cNvGrpSpPr>
          <p:nvPr/>
        </p:nvGrpSpPr>
        <p:grpSpPr bwMode="auto">
          <a:xfrm>
            <a:off x="3581400" y="4318000"/>
            <a:ext cx="5486400" cy="635000"/>
            <a:chOff x="0" y="0"/>
            <a:chExt cx="3456" cy="400"/>
          </a:xfrm>
        </p:grpSpPr>
        <p:grpSp>
          <p:nvGrpSpPr>
            <p:cNvPr id="57378" name="Group 35"/>
            <p:cNvGrpSpPr>
              <a:grpSpLocks/>
            </p:cNvGrpSpPr>
            <p:nvPr/>
          </p:nvGrpSpPr>
          <p:grpSpPr bwMode="auto">
            <a:xfrm>
              <a:off x="864" y="0"/>
              <a:ext cx="433" cy="192"/>
              <a:chOff x="0" y="0"/>
              <a:chExt cx="433" cy="192"/>
            </a:xfrm>
          </p:grpSpPr>
          <p:sp>
            <p:nvSpPr>
              <p:cNvPr id="57404" name="Rectangle 36"/>
              <p:cNvSpPr>
                <a:spLocks/>
              </p:cNvSpPr>
              <p:nvPr/>
            </p:nvSpPr>
            <p:spPr bwMode="auto">
              <a:xfrm>
                <a:off x="0" y="0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7405" name="Rectangle 37"/>
              <p:cNvSpPr>
                <a:spLocks/>
              </p:cNvSpPr>
              <p:nvPr/>
            </p:nvSpPr>
            <p:spPr bwMode="auto">
              <a:xfrm>
                <a:off x="0" y="0"/>
                <a:ext cx="433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0800" tIns="50800" bIns="50800" anchor="ctr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r>
                  <a:rPr lang="en-US" altLang="en-US" sz="1400" b="0">
                    <a:solidFill>
                      <a:srgbClr val="000066"/>
                    </a:solidFill>
                    <a:latin typeface="Courier New Bold" pitchFamily="1" charset="0"/>
                    <a:cs typeface="Courier New Bold" pitchFamily="1" charset="0"/>
                    <a:sym typeface="Courier New Bold" pitchFamily="1" charset="0"/>
                  </a:rPr>
                  <a:t>0x100</a:t>
                </a:r>
              </a:p>
            </p:txBody>
          </p:sp>
        </p:grpSp>
        <p:grpSp>
          <p:nvGrpSpPr>
            <p:cNvPr id="57379" name="Group 38"/>
            <p:cNvGrpSpPr>
              <a:grpSpLocks/>
            </p:cNvGrpSpPr>
            <p:nvPr/>
          </p:nvGrpSpPr>
          <p:grpSpPr bwMode="auto">
            <a:xfrm>
              <a:off x="1296" y="0"/>
              <a:ext cx="433" cy="192"/>
              <a:chOff x="0" y="0"/>
              <a:chExt cx="433" cy="192"/>
            </a:xfrm>
          </p:grpSpPr>
          <p:sp>
            <p:nvSpPr>
              <p:cNvPr id="57402" name="Rectangle 39"/>
              <p:cNvSpPr>
                <a:spLocks/>
              </p:cNvSpPr>
              <p:nvPr/>
            </p:nvSpPr>
            <p:spPr bwMode="auto">
              <a:xfrm>
                <a:off x="0" y="0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7403" name="Rectangle 40"/>
              <p:cNvSpPr>
                <a:spLocks/>
              </p:cNvSpPr>
              <p:nvPr/>
            </p:nvSpPr>
            <p:spPr bwMode="auto">
              <a:xfrm>
                <a:off x="0" y="0"/>
                <a:ext cx="433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0800" tIns="50800" bIns="50800" anchor="ctr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r>
                  <a:rPr lang="en-US" altLang="en-US" sz="1400" b="0">
                    <a:solidFill>
                      <a:srgbClr val="000066"/>
                    </a:solidFill>
                    <a:latin typeface="Courier New Bold" pitchFamily="1" charset="0"/>
                    <a:cs typeface="Courier New Bold" pitchFamily="1" charset="0"/>
                    <a:sym typeface="Courier New Bold" pitchFamily="1" charset="0"/>
                  </a:rPr>
                  <a:t>0x101</a:t>
                </a:r>
              </a:p>
            </p:txBody>
          </p:sp>
        </p:grpSp>
        <p:grpSp>
          <p:nvGrpSpPr>
            <p:cNvPr id="57380" name="Group 41"/>
            <p:cNvGrpSpPr>
              <a:grpSpLocks/>
            </p:cNvGrpSpPr>
            <p:nvPr/>
          </p:nvGrpSpPr>
          <p:grpSpPr bwMode="auto">
            <a:xfrm>
              <a:off x="1728" y="0"/>
              <a:ext cx="433" cy="192"/>
              <a:chOff x="0" y="0"/>
              <a:chExt cx="433" cy="192"/>
            </a:xfrm>
          </p:grpSpPr>
          <p:sp>
            <p:nvSpPr>
              <p:cNvPr id="57400" name="Rectangle 42"/>
              <p:cNvSpPr>
                <a:spLocks/>
              </p:cNvSpPr>
              <p:nvPr/>
            </p:nvSpPr>
            <p:spPr bwMode="auto">
              <a:xfrm>
                <a:off x="0" y="0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7401" name="Rectangle 43"/>
              <p:cNvSpPr>
                <a:spLocks/>
              </p:cNvSpPr>
              <p:nvPr/>
            </p:nvSpPr>
            <p:spPr bwMode="auto">
              <a:xfrm>
                <a:off x="0" y="0"/>
                <a:ext cx="433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0800" tIns="50800" bIns="50800" anchor="ctr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r>
                  <a:rPr lang="en-US" altLang="en-US" sz="1400" b="0">
                    <a:solidFill>
                      <a:srgbClr val="000066"/>
                    </a:solidFill>
                    <a:latin typeface="Courier New Bold" pitchFamily="1" charset="0"/>
                    <a:cs typeface="Courier New Bold" pitchFamily="1" charset="0"/>
                    <a:sym typeface="Courier New Bold" pitchFamily="1" charset="0"/>
                  </a:rPr>
                  <a:t>0x102</a:t>
                </a:r>
              </a:p>
            </p:txBody>
          </p:sp>
        </p:grpSp>
        <p:grpSp>
          <p:nvGrpSpPr>
            <p:cNvPr id="57381" name="Group 44"/>
            <p:cNvGrpSpPr>
              <a:grpSpLocks/>
            </p:cNvGrpSpPr>
            <p:nvPr/>
          </p:nvGrpSpPr>
          <p:grpSpPr bwMode="auto">
            <a:xfrm>
              <a:off x="2160" y="0"/>
              <a:ext cx="433" cy="192"/>
              <a:chOff x="0" y="0"/>
              <a:chExt cx="433" cy="192"/>
            </a:xfrm>
          </p:grpSpPr>
          <p:sp>
            <p:nvSpPr>
              <p:cNvPr id="57398" name="Rectangle 45"/>
              <p:cNvSpPr>
                <a:spLocks/>
              </p:cNvSpPr>
              <p:nvPr/>
            </p:nvSpPr>
            <p:spPr bwMode="auto">
              <a:xfrm>
                <a:off x="0" y="0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7399" name="Rectangle 46"/>
              <p:cNvSpPr>
                <a:spLocks/>
              </p:cNvSpPr>
              <p:nvPr/>
            </p:nvSpPr>
            <p:spPr bwMode="auto">
              <a:xfrm>
                <a:off x="0" y="0"/>
                <a:ext cx="433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0800" tIns="50800" bIns="50800" anchor="ctr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r>
                  <a:rPr lang="en-US" altLang="en-US" sz="1400" b="0">
                    <a:solidFill>
                      <a:srgbClr val="000066"/>
                    </a:solidFill>
                    <a:latin typeface="Courier New Bold" pitchFamily="1" charset="0"/>
                    <a:cs typeface="Courier New Bold" pitchFamily="1" charset="0"/>
                    <a:sym typeface="Courier New Bold" pitchFamily="1" charset="0"/>
                  </a:rPr>
                  <a:t>0x103</a:t>
                </a:r>
              </a:p>
            </p:txBody>
          </p:sp>
        </p:grpSp>
        <p:sp>
          <p:nvSpPr>
            <p:cNvPr id="57382" name="Rectangle 47"/>
            <p:cNvSpPr>
              <a:spLocks/>
            </p:cNvSpPr>
            <p:nvPr/>
          </p:nvSpPr>
          <p:spPr bwMode="auto">
            <a:xfrm>
              <a:off x="0" y="192"/>
              <a:ext cx="432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7383" name="Rectangle 48"/>
            <p:cNvSpPr>
              <a:spLocks/>
            </p:cNvSpPr>
            <p:nvPr/>
          </p:nvSpPr>
          <p:spPr bwMode="auto">
            <a:xfrm>
              <a:off x="432" y="192"/>
              <a:ext cx="432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grpSp>
          <p:nvGrpSpPr>
            <p:cNvPr id="57384" name="Group 49"/>
            <p:cNvGrpSpPr>
              <a:grpSpLocks/>
            </p:cNvGrpSpPr>
            <p:nvPr/>
          </p:nvGrpSpPr>
          <p:grpSpPr bwMode="auto">
            <a:xfrm>
              <a:off x="864" y="176"/>
              <a:ext cx="432" cy="224"/>
              <a:chOff x="0" y="0"/>
              <a:chExt cx="432" cy="224"/>
            </a:xfrm>
          </p:grpSpPr>
          <p:sp>
            <p:nvSpPr>
              <p:cNvPr id="57396" name="Rectangle 50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7397" name="Rectangle 51"/>
              <p:cNvSpPr>
                <a:spLocks/>
              </p:cNvSpPr>
              <p:nvPr/>
            </p:nvSpPr>
            <p:spPr bwMode="auto">
              <a:xfrm>
                <a:off x="80" y="0"/>
                <a:ext cx="271" cy="2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0800" tIns="50800" bIns="50800" anchor="ctr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r>
                  <a:rPr lang="en-US" altLang="en-US" b="0">
                    <a:solidFill>
                      <a:srgbClr val="FFFFFF"/>
                    </a:solidFill>
                    <a:latin typeface="Courier New Bold" pitchFamily="1" charset="0"/>
                    <a:cs typeface="Courier New Bold" pitchFamily="1" charset="0"/>
                    <a:sym typeface="Courier New Bold" pitchFamily="1" charset="0"/>
                  </a:rPr>
                  <a:t>67</a:t>
                </a:r>
              </a:p>
            </p:txBody>
          </p:sp>
        </p:grpSp>
        <p:grpSp>
          <p:nvGrpSpPr>
            <p:cNvPr id="57385" name="Group 52"/>
            <p:cNvGrpSpPr>
              <a:grpSpLocks/>
            </p:cNvGrpSpPr>
            <p:nvPr/>
          </p:nvGrpSpPr>
          <p:grpSpPr bwMode="auto">
            <a:xfrm>
              <a:off x="1296" y="176"/>
              <a:ext cx="432" cy="224"/>
              <a:chOff x="0" y="0"/>
              <a:chExt cx="432" cy="224"/>
            </a:xfrm>
          </p:grpSpPr>
          <p:sp>
            <p:nvSpPr>
              <p:cNvPr id="57394" name="Rectangle 53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7395" name="Rectangle 54"/>
              <p:cNvSpPr>
                <a:spLocks/>
              </p:cNvSpPr>
              <p:nvPr/>
            </p:nvSpPr>
            <p:spPr bwMode="auto">
              <a:xfrm>
                <a:off x="80" y="0"/>
                <a:ext cx="271" cy="2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0800" tIns="50800" bIns="50800" anchor="ctr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r>
                  <a:rPr lang="en-US" altLang="en-US" b="0">
                    <a:solidFill>
                      <a:srgbClr val="FFFFFF"/>
                    </a:solidFill>
                    <a:latin typeface="Courier New Bold" pitchFamily="1" charset="0"/>
                    <a:cs typeface="Courier New Bold" pitchFamily="1" charset="0"/>
                    <a:sym typeface="Courier New Bold" pitchFamily="1" charset="0"/>
                  </a:rPr>
                  <a:t>45</a:t>
                </a:r>
              </a:p>
            </p:txBody>
          </p:sp>
        </p:grpSp>
        <p:grpSp>
          <p:nvGrpSpPr>
            <p:cNvPr id="57386" name="Group 55"/>
            <p:cNvGrpSpPr>
              <a:grpSpLocks/>
            </p:cNvGrpSpPr>
            <p:nvPr/>
          </p:nvGrpSpPr>
          <p:grpSpPr bwMode="auto">
            <a:xfrm>
              <a:off x="1728" y="176"/>
              <a:ext cx="432" cy="224"/>
              <a:chOff x="0" y="0"/>
              <a:chExt cx="432" cy="224"/>
            </a:xfrm>
          </p:grpSpPr>
          <p:sp>
            <p:nvSpPr>
              <p:cNvPr id="57392" name="Rectangle 56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7393" name="Rectangle 57"/>
              <p:cNvSpPr>
                <a:spLocks/>
              </p:cNvSpPr>
              <p:nvPr/>
            </p:nvSpPr>
            <p:spPr bwMode="auto">
              <a:xfrm>
                <a:off x="80" y="0"/>
                <a:ext cx="271" cy="2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0800" tIns="50800" bIns="50800" anchor="ctr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r>
                  <a:rPr lang="en-US" altLang="en-US" b="0">
                    <a:solidFill>
                      <a:srgbClr val="FFFFFF"/>
                    </a:solidFill>
                    <a:latin typeface="Courier New Bold" pitchFamily="1" charset="0"/>
                    <a:cs typeface="Courier New Bold" pitchFamily="1" charset="0"/>
                    <a:sym typeface="Courier New Bold" pitchFamily="1" charset="0"/>
                  </a:rPr>
                  <a:t>23</a:t>
                </a:r>
              </a:p>
            </p:txBody>
          </p:sp>
        </p:grpSp>
        <p:grpSp>
          <p:nvGrpSpPr>
            <p:cNvPr id="57387" name="Group 58"/>
            <p:cNvGrpSpPr>
              <a:grpSpLocks/>
            </p:cNvGrpSpPr>
            <p:nvPr/>
          </p:nvGrpSpPr>
          <p:grpSpPr bwMode="auto">
            <a:xfrm>
              <a:off x="2160" y="176"/>
              <a:ext cx="432" cy="224"/>
              <a:chOff x="0" y="0"/>
              <a:chExt cx="432" cy="224"/>
            </a:xfrm>
          </p:grpSpPr>
          <p:sp>
            <p:nvSpPr>
              <p:cNvPr id="57390" name="Rectangle 59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7391" name="Rectangle 60"/>
              <p:cNvSpPr>
                <a:spLocks/>
              </p:cNvSpPr>
              <p:nvPr/>
            </p:nvSpPr>
            <p:spPr bwMode="auto">
              <a:xfrm>
                <a:off x="80" y="0"/>
                <a:ext cx="271" cy="2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0800" tIns="50800" bIns="50800" anchor="ctr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r>
                  <a:rPr lang="en-US" altLang="en-US" b="0">
                    <a:solidFill>
                      <a:srgbClr val="FFFFFF"/>
                    </a:solidFill>
                    <a:latin typeface="Courier New Bold" pitchFamily="1" charset="0"/>
                    <a:cs typeface="Courier New Bold" pitchFamily="1" charset="0"/>
                    <a:sym typeface="Courier New Bold" pitchFamily="1" charset="0"/>
                  </a:rPr>
                  <a:t>01</a:t>
                </a:r>
              </a:p>
            </p:txBody>
          </p:sp>
        </p:grpSp>
        <p:sp>
          <p:nvSpPr>
            <p:cNvPr id="57388" name="Rectangle 61"/>
            <p:cNvSpPr>
              <a:spLocks/>
            </p:cNvSpPr>
            <p:nvPr/>
          </p:nvSpPr>
          <p:spPr bwMode="auto">
            <a:xfrm>
              <a:off x="2592" y="192"/>
              <a:ext cx="432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7389" name="Rectangle 62"/>
            <p:cNvSpPr>
              <a:spLocks/>
            </p:cNvSpPr>
            <p:nvPr/>
          </p:nvSpPr>
          <p:spPr bwMode="auto">
            <a:xfrm>
              <a:off x="3024" y="192"/>
              <a:ext cx="432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</p:grpSp>
      <p:sp>
        <p:nvSpPr>
          <p:cNvPr id="57350" name="Rectangle 63"/>
          <p:cNvSpPr>
            <a:spLocks/>
          </p:cNvSpPr>
          <p:nvPr/>
        </p:nvSpPr>
        <p:spPr bwMode="auto">
          <a:xfrm>
            <a:off x="2362200" y="3403600"/>
            <a:ext cx="179070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5400" tIns="25400" rIns="63500" bIns="25400"/>
          <a:lstStyle>
            <a:lvl1pPr marL="12700"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>
              <a:lnSpc>
                <a:spcPct val="95000"/>
              </a:lnSpc>
            </a:pPr>
            <a:r>
              <a:rPr lang="en-US" altLang="en-US">
                <a:solidFill>
                  <a:srgbClr val="980002"/>
                </a:solidFill>
                <a:cs typeface="Helvetica" pitchFamily="-124" charset="0"/>
                <a:sym typeface="Helvetica" pitchFamily="-124" charset="0"/>
              </a:rPr>
              <a:t>Big Endian</a:t>
            </a:r>
          </a:p>
        </p:txBody>
      </p:sp>
      <p:sp>
        <p:nvSpPr>
          <p:cNvPr id="57351" name="Rectangle 64"/>
          <p:cNvSpPr>
            <a:spLocks/>
          </p:cNvSpPr>
          <p:nvPr/>
        </p:nvSpPr>
        <p:spPr bwMode="auto">
          <a:xfrm>
            <a:off x="2362200" y="4241800"/>
            <a:ext cx="179070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5400" tIns="25400" rIns="63500" bIns="25400"/>
          <a:lstStyle>
            <a:lvl1pPr marL="12700"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>
              <a:lnSpc>
                <a:spcPct val="95000"/>
              </a:lnSpc>
            </a:pPr>
            <a:r>
              <a:rPr lang="en-US" altLang="en-US">
                <a:solidFill>
                  <a:srgbClr val="980002"/>
                </a:solidFill>
                <a:cs typeface="Helvetica" pitchFamily="-124" charset="0"/>
                <a:sym typeface="Helvetica" pitchFamily="-124" charset="0"/>
              </a:rPr>
              <a:t>Little Endian</a:t>
            </a:r>
          </a:p>
        </p:txBody>
      </p:sp>
      <p:grpSp>
        <p:nvGrpSpPr>
          <p:cNvPr id="57352" name="Group 65"/>
          <p:cNvGrpSpPr>
            <a:grpSpLocks/>
          </p:cNvGrpSpPr>
          <p:nvPr/>
        </p:nvGrpSpPr>
        <p:grpSpPr bwMode="auto">
          <a:xfrm>
            <a:off x="4953000" y="3757615"/>
            <a:ext cx="2743200" cy="358775"/>
            <a:chOff x="0" y="-1"/>
            <a:chExt cx="1728" cy="226"/>
          </a:xfrm>
        </p:grpSpPr>
        <p:grpSp>
          <p:nvGrpSpPr>
            <p:cNvPr id="57366" name="Group 66"/>
            <p:cNvGrpSpPr>
              <a:grpSpLocks/>
            </p:cNvGrpSpPr>
            <p:nvPr/>
          </p:nvGrpSpPr>
          <p:grpSpPr bwMode="auto">
            <a:xfrm>
              <a:off x="0" y="-1"/>
              <a:ext cx="432" cy="226"/>
              <a:chOff x="0" y="-1"/>
              <a:chExt cx="432" cy="226"/>
            </a:xfrm>
          </p:grpSpPr>
          <p:sp>
            <p:nvSpPr>
              <p:cNvPr id="57376" name="Rectangle 67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7377" name="Rectangle 68"/>
              <p:cNvSpPr>
                <a:spLocks/>
              </p:cNvSpPr>
              <p:nvPr/>
            </p:nvSpPr>
            <p:spPr bwMode="auto">
              <a:xfrm>
                <a:off x="98" y="-1"/>
                <a:ext cx="235" cy="2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0800" tIns="50800" rIns="45720" bIns="50800" anchor="ctr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r>
                  <a:rPr lang="en-US" altLang="en-US" b="0">
                    <a:solidFill>
                      <a:srgbClr val="000066"/>
                    </a:solidFill>
                    <a:latin typeface="Courier New Bold" pitchFamily="1" charset="0"/>
                    <a:cs typeface="Courier New Bold" pitchFamily="1" charset="0"/>
                    <a:sym typeface="Courier New Bold" pitchFamily="1" charset="0"/>
                  </a:rPr>
                  <a:t>01</a:t>
                </a:r>
              </a:p>
            </p:txBody>
          </p:sp>
        </p:grpSp>
        <p:grpSp>
          <p:nvGrpSpPr>
            <p:cNvPr id="57367" name="Group 69"/>
            <p:cNvGrpSpPr>
              <a:grpSpLocks/>
            </p:cNvGrpSpPr>
            <p:nvPr/>
          </p:nvGrpSpPr>
          <p:grpSpPr bwMode="auto">
            <a:xfrm>
              <a:off x="432" y="-1"/>
              <a:ext cx="432" cy="226"/>
              <a:chOff x="0" y="-1"/>
              <a:chExt cx="432" cy="226"/>
            </a:xfrm>
          </p:grpSpPr>
          <p:sp>
            <p:nvSpPr>
              <p:cNvPr id="57374" name="Rectangle 70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7375" name="Rectangle 71"/>
              <p:cNvSpPr>
                <a:spLocks/>
              </p:cNvSpPr>
              <p:nvPr/>
            </p:nvSpPr>
            <p:spPr bwMode="auto">
              <a:xfrm>
                <a:off x="98" y="-1"/>
                <a:ext cx="235" cy="2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0800" tIns="50800" rIns="45720" bIns="50800" anchor="ctr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r>
                  <a:rPr lang="en-US" altLang="en-US" b="0">
                    <a:solidFill>
                      <a:srgbClr val="000066"/>
                    </a:solidFill>
                    <a:latin typeface="Courier New Bold" pitchFamily="1" charset="0"/>
                    <a:cs typeface="Courier New Bold" pitchFamily="1" charset="0"/>
                    <a:sym typeface="Courier New Bold" pitchFamily="1" charset="0"/>
                  </a:rPr>
                  <a:t>23</a:t>
                </a:r>
              </a:p>
            </p:txBody>
          </p:sp>
        </p:grpSp>
        <p:grpSp>
          <p:nvGrpSpPr>
            <p:cNvPr id="57368" name="Group 72"/>
            <p:cNvGrpSpPr>
              <a:grpSpLocks/>
            </p:cNvGrpSpPr>
            <p:nvPr/>
          </p:nvGrpSpPr>
          <p:grpSpPr bwMode="auto">
            <a:xfrm>
              <a:off x="864" y="-1"/>
              <a:ext cx="432" cy="226"/>
              <a:chOff x="0" y="-1"/>
              <a:chExt cx="432" cy="226"/>
            </a:xfrm>
          </p:grpSpPr>
          <p:sp>
            <p:nvSpPr>
              <p:cNvPr id="57372" name="Rectangle 73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7373" name="Rectangle 74"/>
              <p:cNvSpPr>
                <a:spLocks/>
              </p:cNvSpPr>
              <p:nvPr/>
            </p:nvSpPr>
            <p:spPr bwMode="auto">
              <a:xfrm>
                <a:off x="98" y="-1"/>
                <a:ext cx="235" cy="2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0800" tIns="50800" rIns="45720" bIns="50800" anchor="ctr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r>
                  <a:rPr lang="en-US" altLang="en-US" b="0">
                    <a:solidFill>
                      <a:srgbClr val="000066"/>
                    </a:solidFill>
                    <a:latin typeface="Courier New Bold" pitchFamily="1" charset="0"/>
                    <a:cs typeface="Courier New Bold" pitchFamily="1" charset="0"/>
                    <a:sym typeface="Courier New Bold" pitchFamily="1" charset="0"/>
                  </a:rPr>
                  <a:t>45</a:t>
                </a:r>
              </a:p>
            </p:txBody>
          </p:sp>
        </p:grpSp>
        <p:grpSp>
          <p:nvGrpSpPr>
            <p:cNvPr id="57369" name="Group 75"/>
            <p:cNvGrpSpPr>
              <a:grpSpLocks/>
            </p:cNvGrpSpPr>
            <p:nvPr/>
          </p:nvGrpSpPr>
          <p:grpSpPr bwMode="auto">
            <a:xfrm>
              <a:off x="1296" y="-1"/>
              <a:ext cx="432" cy="226"/>
              <a:chOff x="0" y="-1"/>
              <a:chExt cx="432" cy="226"/>
            </a:xfrm>
          </p:grpSpPr>
          <p:sp>
            <p:nvSpPr>
              <p:cNvPr id="57370" name="Rectangle 76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7371" name="Rectangle 77"/>
              <p:cNvSpPr>
                <a:spLocks/>
              </p:cNvSpPr>
              <p:nvPr/>
            </p:nvSpPr>
            <p:spPr bwMode="auto">
              <a:xfrm>
                <a:off x="98" y="-1"/>
                <a:ext cx="235" cy="2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0800" tIns="50800" rIns="45720" bIns="50800" anchor="ctr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r>
                  <a:rPr lang="en-US" altLang="en-US" b="0">
                    <a:solidFill>
                      <a:srgbClr val="000066"/>
                    </a:solidFill>
                    <a:latin typeface="Courier New Bold" pitchFamily="1" charset="0"/>
                    <a:cs typeface="Courier New Bold" pitchFamily="1" charset="0"/>
                    <a:sym typeface="Courier New Bold" pitchFamily="1" charset="0"/>
                  </a:rPr>
                  <a:t>67</a:t>
                </a:r>
              </a:p>
            </p:txBody>
          </p:sp>
        </p:grpSp>
      </p:grpSp>
      <p:grpSp>
        <p:nvGrpSpPr>
          <p:cNvPr id="57353" name="Group 78"/>
          <p:cNvGrpSpPr>
            <a:grpSpLocks/>
          </p:cNvGrpSpPr>
          <p:nvPr/>
        </p:nvGrpSpPr>
        <p:grpSpPr bwMode="auto">
          <a:xfrm>
            <a:off x="4953000" y="4595815"/>
            <a:ext cx="2743200" cy="358775"/>
            <a:chOff x="0" y="-1"/>
            <a:chExt cx="1728" cy="226"/>
          </a:xfrm>
        </p:grpSpPr>
        <p:grpSp>
          <p:nvGrpSpPr>
            <p:cNvPr id="57354" name="Group 79"/>
            <p:cNvGrpSpPr>
              <a:grpSpLocks/>
            </p:cNvGrpSpPr>
            <p:nvPr/>
          </p:nvGrpSpPr>
          <p:grpSpPr bwMode="auto">
            <a:xfrm>
              <a:off x="0" y="-1"/>
              <a:ext cx="432" cy="226"/>
              <a:chOff x="0" y="-1"/>
              <a:chExt cx="432" cy="226"/>
            </a:xfrm>
          </p:grpSpPr>
          <p:sp>
            <p:nvSpPr>
              <p:cNvPr id="57364" name="Rectangle 80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7365" name="Rectangle 81"/>
              <p:cNvSpPr>
                <a:spLocks/>
              </p:cNvSpPr>
              <p:nvPr/>
            </p:nvSpPr>
            <p:spPr bwMode="auto">
              <a:xfrm>
                <a:off x="98" y="-1"/>
                <a:ext cx="235" cy="2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0800" tIns="50800" rIns="45720" bIns="50800" anchor="ctr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r>
                  <a:rPr lang="en-US" altLang="en-US" b="0">
                    <a:solidFill>
                      <a:srgbClr val="000066"/>
                    </a:solidFill>
                    <a:latin typeface="Courier New Bold" pitchFamily="1" charset="0"/>
                    <a:cs typeface="Courier New Bold" pitchFamily="1" charset="0"/>
                    <a:sym typeface="Courier New Bold" pitchFamily="1" charset="0"/>
                  </a:rPr>
                  <a:t>67</a:t>
                </a:r>
              </a:p>
            </p:txBody>
          </p:sp>
        </p:grpSp>
        <p:grpSp>
          <p:nvGrpSpPr>
            <p:cNvPr id="57355" name="Group 82"/>
            <p:cNvGrpSpPr>
              <a:grpSpLocks/>
            </p:cNvGrpSpPr>
            <p:nvPr/>
          </p:nvGrpSpPr>
          <p:grpSpPr bwMode="auto">
            <a:xfrm>
              <a:off x="432" y="-1"/>
              <a:ext cx="432" cy="226"/>
              <a:chOff x="0" y="-1"/>
              <a:chExt cx="432" cy="226"/>
            </a:xfrm>
          </p:grpSpPr>
          <p:sp>
            <p:nvSpPr>
              <p:cNvPr id="57362" name="Rectangle 83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7363" name="Rectangle 84"/>
              <p:cNvSpPr>
                <a:spLocks/>
              </p:cNvSpPr>
              <p:nvPr/>
            </p:nvSpPr>
            <p:spPr bwMode="auto">
              <a:xfrm>
                <a:off x="98" y="-1"/>
                <a:ext cx="235" cy="2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0800" tIns="50800" rIns="45720" bIns="50800" anchor="ctr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r>
                  <a:rPr lang="en-US" altLang="en-US" b="0">
                    <a:solidFill>
                      <a:srgbClr val="000066"/>
                    </a:solidFill>
                    <a:latin typeface="Courier New Bold" pitchFamily="1" charset="0"/>
                    <a:cs typeface="Courier New Bold" pitchFamily="1" charset="0"/>
                    <a:sym typeface="Courier New Bold" pitchFamily="1" charset="0"/>
                  </a:rPr>
                  <a:t>45</a:t>
                </a:r>
              </a:p>
            </p:txBody>
          </p:sp>
        </p:grpSp>
        <p:grpSp>
          <p:nvGrpSpPr>
            <p:cNvPr id="57356" name="Group 85"/>
            <p:cNvGrpSpPr>
              <a:grpSpLocks/>
            </p:cNvGrpSpPr>
            <p:nvPr/>
          </p:nvGrpSpPr>
          <p:grpSpPr bwMode="auto">
            <a:xfrm>
              <a:off x="864" y="-1"/>
              <a:ext cx="432" cy="226"/>
              <a:chOff x="0" y="-1"/>
              <a:chExt cx="432" cy="226"/>
            </a:xfrm>
          </p:grpSpPr>
          <p:sp>
            <p:nvSpPr>
              <p:cNvPr id="57360" name="Rectangle 86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7361" name="Rectangle 87"/>
              <p:cNvSpPr>
                <a:spLocks/>
              </p:cNvSpPr>
              <p:nvPr/>
            </p:nvSpPr>
            <p:spPr bwMode="auto">
              <a:xfrm>
                <a:off x="98" y="-1"/>
                <a:ext cx="235" cy="2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0800" tIns="50800" rIns="45720" bIns="50800" anchor="ctr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r>
                  <a:rPr lang="en-US" altLang="en-US" b="0">
                    <a:solidFill>
                      <a:srgbClr val="000066"/>
                    </a:solidFill>
                    <a:latin typeface="Courier New Bold" pitchFamily="1" charset="0"/>
                    <a:cs typeface="Courier New Bold" pitchFamily="1" charset="0"/>
                    <a:sym typeface="Courier New Bold" pitchFamily="1" charset="0"/>
                  </a:rPr>
                  <a:t>23</a:t>
                </a:r>
              </a:p>
            </p:txBody>
          </p:sp>
        </p:grpSp>
        <p:grpSp>
          <p:nvGrpSpPr>
            <p:cNvPr id="57357" name="Group 88"/>
            <p:cNvGrpSpPr>
              <a:grpSpLocks/>
            </p:cNvGrpSpPr>
            <p:nvPr/>
          </p:nvGrpSpPr>
          <p:grpSpPr bwMode="auto">
            <a:xfrm>
              <a:off x="1296" y="-1"/>
              <a:ext cx="432" cy="226"/>
              <a:chOff x="0" y="-1"/>
              <a:chExt cx="432" cy="226"/>
            </a:xfrm>
          </p:grpSpPr>
          <p:sp>
            <p:nvSpPr>
              <p:cNvPr id="57358" name="Rectangle 89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7359" name="Rectangle 90"/>
              <p:cNvSpPr>
                <a:spLocks/>
              </p:cNvSpPr>
              <p:nvPr/>
            </p:nvSpPr>
            <p:spPr bwMode="auto">
              <a:xfrm>
                <a:off x="98" y="-1"/>
                <a:ext cx="235" cy="2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0800" tIns="50800" rIns="45720" bIns="50800" anchor="ctr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r>
                  <a:rPr lang="en-US" altLang="en-US" b="0">
                    <a:solidFill>
                      <a:srgbClr val="000066"/>
                    </a:solidFill>
                    <a:latin typeface="Courier New Bold" pitchFamily="1" charset="0"/>
                    <a:cs typeface="Courier New Bold" pitchFamily="1" charset="0"/>
                    <a:sym typeface="Courier New Bold" pitchFamily="1" charset="0"/>
                  </a:rPr>
                  <a:t>01</a:t>
                </a:r>
              </a:p>
            </p:txBody>
          </p:sp>
        </p:grpSp>
      </p:grpSp>
      <p:sp>
        <p:nvSpPr>
          <p:cNvPr id="2" name="Speech Bubble: Oval 1">
            <a:extLst>
              <a:ext uri="{FF2B5EF4-FFF2-40B4-BE49-F238E27FC236}">
                <a16:creationId xmlns:a16="http://schemas.microsoft.com/office/drawing/2014/main" id="{F90FDEEE-CF91-4D80-B499-1A43F08A432F}"/>
              </a:ext>
            </a:extLst>
          </p:cNvPr>
          <p:cNvSpPr/>
          <p:nvPr/>
        </p:nvSpPr>
        <p:spPr bwMode="auto">
          <a:xfrm>
            <a:off x="2404454" y="5233181"/>
            <a:ext cx="1760671" cy="1256750"/>
          </a:xfrm>
          <a:prstGeom prst="wedgeEllipseCallout">
            <a:avLst>
              <a:gd name="adj1" fmla="val 102372"/>
              <a:gd name="adj2" fmla="val -63469"/>
            </a:avLst>
          </a:prstGeom>
          <a:solidFill>
            <a:schemeClr val="bg2">
              <a:lumMod val="20000"/>
              <a:lumOff val="80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elvetica" pitchFamily="-124" charset="0"/>
              </a:rPr>
              <a:t>This is what we use in 105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BAEE2505-E929-46C7-9EFA-A02282DA7095}"/>
              </a:ext>
            </a:extLst>
          </p:cNvPr>
          <p:cNvSpPr/>
          <p:nvPr/>
        </p:nvSpPr>
        <p:spPr bwMode="auto">
          <a:xfrm>
            <a:off x="7555890" y="5233181"/>
            <a:ext cx="2041572" cy="1256750"/>
          </a:xfrm>
          <a:prstGeom prst="ellipse">
            <a:avLst/>
          </a:prstGeom>
          <a:solidFill>
            <a:schemeClr val="bg2">
              <a:lumMod val="20000"/>
              <a:lumOff val="80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elvetica" pitchFamily="-124" charset="0"/>
              </a:rPr>
              <a:t>And it will drive you nuts!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/>
          </p:cNvSpPr>
          <p:nvPr/>
        </p:nvSpPr>
        <p:spPr bwMode="auto">
          <a:xfrm>
            <a:off x="6515100" y="1206500"/>
            <a:ext cx="3911600" cy="457200"/>
          </a:xfrm>
          <a:prstGeom prst="rect">
            <a:avLst/>
          </a:prstGeom>
          <a:solidFill>
            <a:srgbClr val="FFFF99"/>
          </a:solidFill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127000" dist="76199" dir="2700000" algn="ctr" rotWithShape="0">
              <a:srgbClr val="000000">
                <a:alpha val="75000"/>
              </a:srgbClr>
            </a:outerShdw>
          </a:effectLst>
        </p:spPr>
        <p:txBody>
          <a:bodyPr lIns="25400" tIns="25400" rIns="65086" bIns="25400"/>
          <a:lstStyle/>
          <a:p>
            <a:pPr marL="398463" indent="-385763" eaLnBrk="1" hangingPunct="1">
              <a:lnSpc>
                <a:spcPct val="95000"/>
              </a:lnSpc>
              <a:spcBef>
                <a:spcPts val="1150"/>
              </a:spcBef>
              <a:defRPr/>
            </a:pPr>
            <a:r>
              <a:rPr lang="en-US" sz="2000" b="0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Monaco" charset="0"/>
                <a:cs typeface="Courier New"/>
                <a:sym typeface="Monaco" charset="0"/>
              </a:rPr>
              <a:t>char S[6] = "15213";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 altLang="en-US"/>
              <a:t>Representing Strings</a:t>
            </a:r>
          </a:p>
        </p:txBody>
      </p:sp>
      <p:sp>
        <p:nvSpPr>
          <p:cNvPr id="55301" name="Rectangle 4"/>
          <p:cNvSpPr>
            <a:spLocks noGrp="1" noChangeArrowheads="1"/>
          </p:cNvSpPr>
          <p:nvPr>
            <p:ph idx="1"/>
          </p:nvPr>
        </p:nvSpPr>
        <p:spPr>
          <a:xfrm>
            <a:off x="1920878" y="1428750"/>
            <a:ext cx="7896225" cy="49720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Strings in C</a:t>
            </a:r>
          </a:p>
          <a:p>
            <a:pPr marL="552450" lvl="1" eaLnBrk="1" hangingPunct="1">
              <a:defRPr/>
            </a:pPr>
            <a:r>
              <a:rPr lang="en-US" dirty="0"/>
              <a:t>Represented by array of characters</a:t>
            </a:r>
          </a:p>
          <a:p>
            <a:pPr marL="552450" lvl="1" eaLnBrk="1" hangingPunct="1">
              <a:defRPr/>
            </a:pPr>
            <a:r>
              <a:rPr lang="en-US" dirty="0"/>
              <a:t>Each character encoded in ASCII format</a:t>
            </a:r>
          </a:p>
          <a:p>
            <a:pPr marL="838200" lvl="2" eaLnBrk="1" hangingPunct="1">
              <a:defRPr/>
            </a:pPr>
            <a:r>
              <a:rPr lang="en-US" dirty="0"/>
              <a:t>Standard 7-bit encoding of character set</a:t>
            </a:r>
          </a:p>
          <a:p>
            <a:pPr marL="838200" lvl="2" eaLnBrk="1" hangingPunct="1">
              <a:defRPr/>
            </a:pPr>
            <a:r>
              <a:rPr lang="en-US" dirty="0"/>
              <a:t>Character “0” has code 0x30</a:t>
            </a:r>
          </a:p>
          <a:p>
            <a:pPr marL="1181100" lvl="3" eaLnBrk="1" hangingPunct="1">
              <a:defRPr/>
            </a:pPr>
            <a:r>
              <a:rPr lang="en-US" dirty="0"/>
              <a:t>Digit </a:t>
            </a:r>
            <a:r>
              <a:rPr lang="en-US" i="1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i</a:t>
            </a:r>
            <a:r>
              <a:rPr lang="en-US" dirty="0"/>
              <a:t>  has code 0x30+</a:t>
            </a:r>
            <a:r>
              <a:rPr lang="en-US" i="1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i</a:t>
            </a:r>
            <a:endParaRPr lang="en-US" i="1" dirty="0"/>
          </a:p>
          <a:p>
            <a:pPr marL="552450" lvl="1" eaLnBrk="1" hangingPunct="1">
              <a:defRPr/>
            </a:pPr>
            <a:r>
              <a:rPr lang="en-US" dirty="0"/>
              <a:t>String should be null-terminated</a:t>
            </a:r>
          </a:p>
          <a:p>
            <a:pPr marL="838200" lvl="2" eaLnBrk="1" hangingPunct="1">
              <a:defRPr/>
            </a:pPr>
            <a:r>
              <a:rPr lang="en-US" dirty="0"/>
              <a:t>Final character = 0</a:t>
            </a:r>
          </a:p>
          <a:p>
            <a:pPr eaLnBrk="1" hangingPunct="1">
              <a:defRPr/>
            </a:pPr>
            <a:r>
              <a:rPr lang="en-US" dirty="0"/>
              <a:t>Compatibility</a:t>
            </a:r>
          </a:p>
          <a:p>
            <a:pPr marL="552450" lvl="1" eaLnBrk="1" hangingPunct="1">
              <a:defRPr/>
            </a:pPr>
            <a:r>
              <a:rPr lang="en-US" dirty="0"/>
              <a:t>Byte ordering not an issue</a:t>
            </a:r>
          </a:p>
        </p:txBody>
      </p:sp>
      <p:sp>
        <p:nvSpPr>
          <p:cNvPr id="58373" name="Rectangle 5"/>
          <p:cNvSpPr>
            <a:spLocks/>
          </p:cNvSpPr>
          <p:nvPr/>
        </p:nvSpPr>
        <p:spPr bwMode="auto">
          <a:xfrm>
            <a:off x="7779192" y="2246315"/>
            <a:ext cx="630942" cy="3518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0800" tIns="50800" bIns="5080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0066"/>
                </a:solidFill>
                <a:cs typeface="Helvetica" pitchFamily="-124" charset="0"/>
                <a:sym typeface="Helvetica" pitchFamily="-124" charset="0"/>
              </a:rPr>
              <a:t>IA32</a:t>
            </a:r>
          </a:p>
        </p:txBody>
      </p:sp>
      <p:sp>
        <p:nvSpPr>
          <p:cNvPr id="58374" name="Rectangle 6"/>
          <p:cNvSpPr>
            <a:spLocks/>
          </p:cNvSpPr>
          <p:nvPr/>
        </p:nvSpPr>
        <p:spPr bwMode="auto">
          <a:xfrm>
            <a:off x="9421709" y="2246315"/>
            <a:ext cx="579646" cy="3518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0800" tIns="50800" bIns="5080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0066"/>
                </a:solidFill>
                <a:cs typeface="Helvetica" pitchFamily="-124" charset="0"/>
                <a:sym typeface="Helvetica" pitchFamily="-124" charset="0"/>
              </a:rPr>
              <a:t>Sun</a:t>
            </a:r>
          </a:p>
        </p:txBody>
      </p:sp>
      <p:grpSp>
        <p:nvGrpSpPr>
          <p:cNvPr id="58375" name="Group 7"/>
          <p:cNvGrpSpPr>
            <a:grpSpLocks/>
          </p:cNvGrpSpPr>
          <p:nvPr/>
        </p:nvGrpSpPr>
        <p:grpSpPr bwMode="auto">
          <a:xfrm>
            <a:off x="8459788" y="2832100"/>
            <a:ext cx="914400" cy="1906588"/>
            <a:chOff x="0" y="0"/>
            <a:chExt cx="576" cy="1201"/>
          </a:xfrm>
        </p:grpSpPr>
        <p:sp>
          <p:nvSpPr>
            <p:cNvPr id="58408" name="Line 8"/>
            <p:cNvSpPr>
              <a:spLocks noChangeShapeType="1"/>
            </p:cNvSpPr>
            <p:nvPr/>
          </p:nvSpPr>
          <p:spPr bwMode="auto">
            <a:xfrm>
              <a:off x="0" y="0"/>
              <a:ext cx="576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8409" name="Line 9"/>
            <p:cNvSpPr>
              <a:spLocks noChangeShapeType="1"/>
            </p:cNvSpPr>
            <p:nvPr/>
          </p:nvSpPr>
          <p:spPr bwMode="auto">
            <a:xfrm>
              <a:off x="0" y="240"/>
              <a:ext cx="576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8410" name="Line 10"/>
            <p:cNvSpPr>
              <a:spLocks noChangeShapeType="1"/>
            </p:cNvSpPr>
            <p:nvPr/>
          </p:nvSpPr>
          <p:spPr bwMode="auto">
            <a:xfrm>
              <a:off x="0" y="480"/>
              <a:ext cx="576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8411" name="Line 11"/>
            <p:cNvSpPr>
              <a:spLocks noChangeShapeType="1"/>
            </p:cNvSpPr>
            <p:nvPr/>
          </p:nvSpPr>
          <p:spPr bwMode="auto">
            <a:xfrm>
              <a:off x="0" y="720"/>
              <a:ext cx="576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8412" name="Line 12"/>
            <p:cNvSpPr>
              <a:spLocks noChangeShapeType="1"/>
            </p:cNvSpPr>
            <p:nvPr/>
          </p:nvSpPr>
          <p:spPr bwMode="auto">
            <a:xfrm>
              <a:off x="0" y="960"/>
              <a:ext cx="576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8413" name="Line 13"/>
            <p:cNvSpPr>
              <a:spLocks noChangeShapeType="1"/>
            </p:cNvSpPr>
            <p:nvPr/>
          </p:nvSpPr>
          <p:spPr bwMode="auto">
            <a:xfrm>
              <a:off x="0" y="1200"/>
              <a:ext cx="576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  <p:graphicFrame>
        <p:nvGraphicFramePr>
          <p:cNvPr id="20494" name="Group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3523956"/>
              </p:ext>
            </p:extLst>
          </p:nvPr>
        </p:nvGraphicFramePr>
        <p:xfrm>
          <a:off x="7815263" y="2667000"/>
          <a:ext cx="635000" cy="2286000"/>
        </p:xfrm>
        <a:graphic>
          <a:graphicData uri="http://schemas.openxmlformats.org/drawingml/2006/table">
            <a:tbl>
              <a:tblPr/>
              <a:tblGrid>
                <a:gridCol w="63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31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35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32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31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33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00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20520" name="Group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5798165"/>
              </p:ext>
            </p:extLst>
          </p:nvPr>
        </p:nvGraphicFramePr>
        <p:xfrm>
          <a:off x="9390063" y="2667000"/>
          <a:ext cx="635000" cy="2286000"/>
        </p:xfrm>
        <a:graphic>
          <a:graphicData uri="http://schemas.openxmlformats.org/drawingml/2006/table">
            <a:tbl>
              <a:tblPr/>
              <a:tblGrid>
                <a:gridCol w="63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31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35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32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31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33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00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Notes: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Work groups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You must work in pairs on all labs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>
                <a:solidFill>
                  <a:srgbClr val="FF0000"/>
                </a:solidFill>
              </a:rPr>
              <a:t>Honor-code violation to work without your partner!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>
                <a:solidFill>
                  <a:srgbClr val="FF0000"/>
                </a:solidFill>
              </a:rPr>
              <a:t>Corollary: showing up late doesn’t harm only you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 err="1"/>
              <a:t>Handins</a:t>
            </a:r>
            <a:endParaRPr lang="en-US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Check calendar for due dates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Electronic submissions only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Grading Characteristics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Lab scores tend to be high</a:t>
            </a:r>
          </a:p>
          <a:p>
            <a:pPr lvl="2" eaLnBrk="1" hangingPunct="1">
              <a:lnSpc>
                <a:spcPct val="97000"/>
              </a:lnSpc>
              <a:defRPr/>
            </a:pPr>
            <a:r>
              <a:rPr lang="en-US" dirty="0"/>
              <a:t>Serious handicap if you don’t hand a lab in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Tests &amp; quizzes typically have a wider range of scores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dirty="0"/>
              <a:t>I.e., they’re have major effect on your grade</a:t>
            </a:r>
          </a:p>
          <a:p>
            <a:pPr lvl="3" eaLnBrk="1" hangingPunct="1">
              <a:lnSpc>
                <a:spcPct val="90000"/>
              </a:lnSpc>
              <a:defRPr/>
            </a:pPr>
            <a:r>
              <a:rPr lang="en-US" dirty="0">
                <a:solidFill>
                  <a:schemeClr val="folHlink"/>
                </a:solidFill>
              </a:rPr>
              <a:t>…but not the ONLY one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Do your share of lab work and reading, or bomb tests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Do practice problems in book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Facilities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dirty="0"/>
              <a:t>Assignments will use Intel computer systems</a:t>
            </a:r>
          </a:p>
          <a:p>
            <a:pPr lvl="1" eaLnBrk="1" hangingPunct="1">
              <a:defRPr/>
            </a:pPr>
            <a:r>
              <a:rPr lang="en-US" sz="2400" dirty="0"/>
              <a:t>Not all machines are created alike</a:t>
            </a:r>
          </a:p>
          <a:p>
            <a:pPr lvl="2" eaLnBrk="1" hangingPunct="1">
              <a:defRPr/>
            </a:pPr>
            <a:r>
              <a:rPr lang="en-US" sz="2000" dirty="0"/>
              <a:t>Performance varies (and matters sometimes in 105)</a:t>
            </a:r>
          </a:p>
          <a:p>
            <a:pPr lvl="2" eaLnBrk="1" hangingPunct="1">
              <a:defRPr/>
            </a:pPr>
            <a:r>
              <a:rPr lang="en-US" sz="2000" dirty="0"/>
              <a:t>Security settings vary and can matter</a:t>
            </a:r>
          </a:p>
          <a:p>
            <a:pPr lvl="1" eaLnBrk="1" hangingPunct="1">
              <a:defRPr/>
            </a:pPr>
            <a:r>
              <a:rPr lang="en-US" sz="2400" dirty="0"/>
              <a:t>Wilkes: x86/Linux specifically set up for this class</a:t>
            </a:r>
          </a:p>
          <a:p>
            <a:pPr lvl="1" eaLnBrk="1" hangingPunct="1">
              <a:defRPr/>
            </a:pPr>
            <a:r>
              <a:rPr lang="en-US" sz="2400" dirty="0"/>
              <a:t>Log in on a Mac, then </a:t>
            </a:r>
            <a:r>
              <a:rPr lang="en-US" sz="2400" dirty="0" err="1"/>
              <a:t>ssh</a:t>
            </a:r>
            <a:r>
              <a:rPr lang="en-US" sz="2400" dirty="0"/>
              <a:t> to Wilkes</a:t>
            </a:r>
          </a:p>
          <a:p>
            <a:pPr lvl="2" eaLnBrk="1" hangingPunct="1">
              <a:defRPr/>
            </a:pPr>
            <a:r>
              <a:rPr lang="en-US" sz="2000" dirty="0"/>
              <a:t>If you want fancy programs, start X11 first</a:t>
            </a:r>
          </a:p>
          <a:p>
            <a:pPr lvl="2" eaLnBrk="1" hangingPunct="1">
              <a:defRPr/>
            </a:pPr>
            <a:r>
              <a:rPr lang="en-US" sz="2000" dirty="0"/>
              <a:t>Directories are cross-mounted, so you can edit on Knuth or your Mac, and Wilkes will see your files</a:t>
            </a:r>
          </a:p>
          <a:p>
            <a:pPr lvl="1" eaLnBrk="1" hangingPunct="1">
              <a:defRPr/>
            </a:pPr>
            <a:r>
              <a:rPr lang="en-US" sz="2400" dirty="0"/>
              <a:t>…or </a:t>
            </a:r>
            <a:r>
              <a:rPr lang="en-US" sz="2400" dirty="0" err="1"/>
              <a:t>ssh</a:t>
            </a:r>
            <a:r>
              <a:rPr lang="en-US" sz="2400" dirty="0"/>
              <a:t> into Wilkes from wherever you are</a:t>
            </a:r>
          </a:p>
          <a:p>
            <a:pPr lvl="1" eaLnBrk="1" hangingPunct="1">
              <a:defRPr/>
            </a:pPr>
            <a:r>
              <a:rPr lang="en-US" sz="2400" dirty="0"/>
              <a:t>All programs </a:t>
            </a:r>
            <a:r>
              <a:rPr lang="en-US" sz="2400" i="1" dirty="0"/>
              <a:t>must </a:t>
            </a:r>
            <a:r>
              <a:rPr lang="en-US" sz="2400" dirty="0"/>
              <a:t>run on Wilkes: we grade there</a:t>
            </a:r>
          </a:p>
          <a:p>
            <a:pPr lvl="1" eaLnBrk="1" hangingPunct="1">
              <a:defRPr/>
            </a:pPr>
            <a:r>
              <a:rPr lang="en-US" sz="2400" dirty="0"/>
              <a:t>Have lecture slides (and textbook) available when working on labs!</a:t>
            </a:r>
          </a:p>
          <a:p>
            <a:pPr eaLnBrk="1" hangingPunct="1">
              <a:defRPr/>
            </a:pPr>
            <a:endParaRPr lang="en-US" dirty="0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111503" y="152403"/>
            <a:ext cx="6143625" cy="887413"/>
          </a:xfrm>
          <a:noFill/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rgbClr val="969696"/>
                  </a:outerShdw>
                </a:effectLst>
              </a14:hiddenEffects>
            </a:ext>
          </a:extLst>
        </p:spPr>
        <p:txBody>
          <a:bodyPr vert="horz" wrap="none" lIns="63500" tIns="25400" rIns="63500" bIns="25400" numCol="1" anchor="t" anchorCtr="0" compatLnSpc="1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altLang="en-US"/>
              <a:t>CS 105 </a:t>
            </a:r>
            <a:br>
              <a:rPr lang="en-US" altLang="en-US"/>
            </a:br>
            <a:r>
              <a:rPr lang="en-US" altLang="en-US" sz="2500" i="1"/>
              <a:t>“Tour of the Black Holes of Computing”</a:t>
            </a:r>
            <a:endParaRPr lang="en-US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19400" y="2438400"/>
            <a:ext cx="7162800" cy="3365500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dirty="0"/>
              <a:t>Topics</a:t>
            </a:r>
          </a:p>
          <a:p>
            <a:pPr lvl="1" eaLnBrk="1" hangingPunct="1">
              <a:defRPr/>
            </a:pPr>
            <a:r>
              <a:rPr lang="en-US" dirty="0"/>
              <a:t>Representing information as bits</a:t>
            </a:r>
          </a:p>
          <a:p>
            <a:pPr lvl="1" eaLnBrk="1" hangingPunct="1">
              <a:defRPr/>
            </a:pPr>
            <a:r>
              <a:rPr lang="en-US" dirty="0"/>
              <a:t>Bit-level manipulations</a:t>
            </a:r>
          </a:p>
          <a:p>
            <a:pPr lvl="1" eaLnBrk="1" hangingPunct="1">
              <a:defRPr/>
            </a:pPr>
            <a:r>
              <a:rPr lang="en-US" dirty="0"/>
              <a:t>Integers</a:t>
            </a:r>
          </a:p>
          <a:p>
            <a:pPr lvl="2" eaLnBrk="1" hangingPunct="1">
              <a:defRPr/>
            </a:pPr>
            <a:r>
              <a:rPr lang="en-US" dirty="0"/>
              <a:t>Representation, unsigned and signed</a:t>
            </a:r>
          </a:p>
          <a:p>
            <a:pPr lvl="2" eaLnBrk="1" hangingPunct="1">
              <a:defRPr/>
            </a:pPr>
            <a:r>
              <a:rPr lang="en-US" dirty="0"/>
              <a:t>Conversion, Casting</a:t>
            </a:r>
          </a:p>
          <a:p>
            <a:pPr lvl="2" eaLnBrk="1" hangingPunct="1">
              <a:defRPr/>
            </a:pPr>
            <a:r>
              <a:rPr lang="en-US" dirty="0"/>
              <a:t>Expanding, truncating</a:t>
            </a:r>
          </a:p>
          <a:p>
            <a:pPr lvl="2" eaLnBrk="1" hangingPunct="1">
              <a:defRPr/>
            </a:pPr>
            <a:r>
              <a:rPr lang="en-US" dirty="0"/>
              <a:t>Addition, negation, multiplication, shifting</a:t>
            </a:r>
          </a:p>
          <a:p>
            <a:pPr lvl="1" eaLnBrk="1" hangingPunct="1">
              <a:defRPr/>
            </a:pPr>
            <a:r>
              <a:rPr lang="en-US" dirty="0"/>
              <a:t>Representations in memory, pointers, strings</a:t>
            </a: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9080503" y="6573838"/>
            <a:ext cx="633413" cy="2159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200" b="0"/>
              <a:t>CS 105</a:t>
            </a:r>
          </a:p>
        </p:txBody>
      </p:sp>
      <p:sp>
        <p:nvSpPr>
          <p:cNvPr id="9221" name="Rectangle 6"/>
          <p:cNvSpPr>
            <a:spLocks noChangeArrowheads="1"/>
          </p:cNvSpPr>
          <p:nvPr/>
        </p:nvSpPr>
        <p:spPr bwMode="auto">
          <a:xfrm>
            <a:off x="2922591" y="1219203"/>
            <a:ext cx="6473825" cy="1095375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69696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>
              <a:lnSpc>
                <a:spcPct val="87000"/>
              </a:lnSpc>
            </a:pPr>
            <a:r>
              <a:rPr lang="en-US" altLang="en-US" sz="3800">
                <a:solidFill>
                  <a:schemeClr val="hlink"/>
                </a:solidFill>
              </a:rPr>
              <a:t>Bits, Bytes, Integers</a:t>
            </a:r>
            <a:br>
              <a:rPr lang="en-US" altLang="en-US" sz="3800">
                <a:solidFill>
                  <a:schemeClr val="hlink"/>
                </a:solidFill>
              </a:rPr>
            </a:br>
            <a:endParaRPr lang="en-US" altLang="en-US" sz="3800">
              <a:solidFill>
                <a:schemeClr val="hlink"/>
              </a:solidFill>
            </a:endParaRP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Everything is bits</a:t>
            </a:r>
          </a:p>
        </p:txBody>
      </p:sp>
      <p:sp>
        <p:nvSpPr>
          <p:cNvPr id="9243" name="Rectangle 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  <a:defRPr/>
            </a:pPr>
            <a:r>
              <a:rPr lang="en-US" dirty="0"/>
              <a:t>Each bit is 0 or 1</a:t>
            </a:r>
          </a:p>
          <a:p>
            <a:pPr>
              <a:lnSpc>
                <a:spcPct val="100000"/>
              </a:lnSpc>
              <a:defRPr/>
            </a:pPr>
            <a:r>
              <a:rPr lang="en-US" dirty="0"/>
              <a:t>By encoding/interpreting sets of bits in various ways</a:t>
            </a:r>
          </a:p>
          <a:p>
            <a:pPr lvl="1">
              <a:defRPr/>
            </a:pPr>
            <a:r>
              <a:rPr lang="en-US" dirty="0"/>
              <a:t>Computers determine what to do (instructions)</a:t>
            </a:r>
          </a:p>
          <a:p>
            <a:pPr lvl="1">
              <a:defRPr/>
            </a:pPr>
            <a:r>
              <a:rPr lang="en-US" dirty="0"/>
              <a:t>… and represent and manipulate numbers, sets, strings, etc…</a:t>
            </a:r>
          </a:p>
          <a:p>
            <a:pPr>
              <a:lnSpc>
                <a:spcPct val="100000"/>
              </a:lnSpc>
              <a:defRPr/>
            </a:pPr>
            <a:r>
              <a:rPr lang="en-US" dirty="0"/>
              <a:t>Why bits?  Electronic implementation</a:t>
            </a:r>
          </a:p>
          <a:p>
            <a:pPr lvl="1">
              <a:defRPr/>
            </a:pPr>
            <a:r>
              <a:rPr lang="en-US" dirty="0"/>
              <a:t>Easy to store with </a:t>
            </a:r>
            <a:r>
              <a:rPr lang="en-US" dirty="0" err="1"/>
              <a:t>bistable</a:t>
            </a:r>
            <a:r>
              <a:rPr lang="en-US" dirty="0"/>
              <a:t> elements</a:t>
            </a:r>
          </a:p>
          <a:p>
            <a:pPr lvl="1">
              <a:defRPr/>
            </a:pPr>
            <a:r>
              <a:rPr lang="en-US" dirty="0"/>
              <a:t>Reliably transmitted on noisy and inaccurate wires </a:t>
            </a:r>
          </a:p>
        </p:txBody>
      </p:sp>
      <p:grpSp>
        <p:nvGrpSpPr>
          <p:cNvPr id="10244" name="Group 4"/>
          <p:cNvGrpSpPr>
            <a:grpSpLocks/>
          </p:cNvGrpSpPr>
          <p:nvPr/>
        </p:nvGrpSpPr>
        <p:grpSpPr bwMode="auto">
          <a:xfrm>
            <a:off x="2416177" y="4495802"/>
            <a:ext cx="6854825" cy="2181225"/>
            <a:chOff x="2" y="0"/>
            <a:chExt cx="4318" cy="1374"/>
          </a:xfrm>
        </p:grpSpPr>
        <p:sp>
          <p:nvSpPr>
            <p:cNvPr id="10245" name="Rectangle 5"/>
            <p:cNvSpPr>
              <a:spLocks/>
            </p:cNvSpPr>
            <p:nvPr/>
          </p:nvSpPr>
          <p:spPr bwMode="auto">
            <a:xfrm>
              <a:off x="575" y="1008"/>
              <a:ext cx="3745" cy="240"/>
            </a:xfrm>
            <a:prstGeom prst="rect">
              <a:avLst/>
            </a:prstGeom>
            <a:solidFill>
              <a:srgbClr val="00F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0246" name="Rectangle 6"/>
            <p:cNvSpPr>
              <a:spLocks/>
            </p:cNvSpPr>
            <p:nvPr/>
          </p:nvSpPr>
          <p:spPr bwMode="auto">
            <a:xfrm>
              <a:off x="575" y="384"/>
              <a:ext cx="3745" cy="240"/>
            </a:xfrm>
            <a:prstGeom prst="rect">
              <a:avLst/>
            </a:prstGeom>
            <a:solidFill>
              <a:srgbClr val="00F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0247" name="Freeform 7"/>
            <p:cNvSpPr>
              <a:spLocks/>
            </p:cNvSpPr>
            <p:nvPr/>
          </p:nvSpPr>
          <p:spPr bwMode="auto">
            <a:xfrm>
              <a:off x="576" y="484"/>
              <a:ext cx="3732" cy="716"/>
            </a:xfrm>
            <a:custGeom>
              <a:avLst/>
              <a:gdLst>
                <a:gd name="T0" fmla="*/ 0 w 21600"/>
                <a:gd name="T1" fmla="*/ 706 h 21600"/>
                <a:gd name="T2" fmla="*/ 164 w 21600"/>
                <a:gd name="T3" fmla="*/ 653 h 21600"/>
                <a:gd name="T4" fmla="*/ 307 w 21600"/>
                <a:gd name="T5" fmla="*/ 643 h 21600"/>
                <a:gd name="T6" fmla="*/ 571 w 21600"/>
                <a:gd name="T7" fmla="*/ 685 h 21600"/>
                <a:gd name="T8" fmla="*/ 801 w 21600"/>
                <a:gd name="T9" fmla="*/ 653 h 21600"/>
                <a:gd name="T10" fmla="*/ 932 w 21600"/>
                <a:gd name="T11" fmla="*/ 632 h 21600"/>
                <a:gd name="T12" fmla="*/ 1065 w 21600"/>
                <a:gd name="T13" fmla="*/ 664 h 21600"/>
                <a:gd name="T14" fmla="*/ 1229 w 21600"/>
                <a:gd name="T15" fmla="*/ 674 h 21600"/>
                <a:gd name="T16" fmla="*/ 1328 w 21600"/>
                <a:gd name="T17" fmla="*/ 664 h 21600"/>
                <a:gd name="T18" fmla="*/ 1361 w 21600"/>
                <a:gd name="T19" fmla="*/ 653 h 21600"/>
                <a:gd name="T20" fmla="*/ 1405 w 21600"/>
                <a:gd name="T21" fmla="*/ 569 h 21600"/>
                <a:gd name="T22" fmla="*/ 1526 w 21600"/>
                <a:gd name="T23" fmla="*/ 253 h 21600"/>
                <a:gd name="T24" fmla="*/ 1614 w 21600"/>
                <a:gd name="T25" fmla="*/ 116 h 21600"/>
                <a:gd name="T26" fmla="*/ 1713 w 21600"/>
                <a:gd name="T27" fmla="*/ 53 h 21600"/>
                <a:gd name="T28" fmla="*/ 1910 w 21600"/>
                <a:gd name="T29" fmla="*/ 21 h 21600"/>
                <a:gd name="T30" fmla="*/ 2118 w 21600"/>
                <a:gd name="T31" fmla="*/ 32 h 21600"/>
                <a:gd name="T32" fmla="*/ 2162 w 21600"/>
                <a:gd name="T33" fmla="*/ 42 h 21600"/>
                <a:gd name="T34" fmla="*/ 2349 w 21600"/>
                <a:gd name="T35" fmla="*/ 11 h 21600"/>
                <a:gd name="T36" fmla="*/ 2415 w 21600"/>
                <a:gd name="T37" fmla="*/ 42 h 21600"/>
                <a:gd name="T38" fmla="*/ 2492 w 21600"/>
                <a:gd name="T39" fmla="*/ 53 h 21600"/>
                <a:gd name="T40" fmla="*/ 2667 w 21600"/>
                <a:gd name="T41" fmla="*/ 42 h 21600"/>
                <a:gd name="T42" fmla="*/ 2733 w 21600"/>
                <a:gd name="T43" fmla="*/ 64 h 21600"/>
                <a:gd name="T44" fmla="*/ 2832 w 21600"/>
                <a:gd name="T45" fmla="*/ 11 h 21600"/>
                <a:gd name="T46" fmla="*/ 2887 w 21600"/>
                <a:gd name="T47" fmla="*/ 0 h 21600"/>
                <a:gd name="T48" fmla="*/ 3172 w 21600"/>
                <a:gd name="T49" fmla="*/ 411 h 21600"/>
                <a:gd name="T50" fmla="*/ 3293 w 21600"/>
                <a:gd name="T51" fmla="*/ 643 h 21600"/>
                <a:gd name="T52" fmla="*/ 3491 w 21600"/>
                <a:gd name="T53" fmla="*/ 716 h 21600"/>
                <a:gd name="T54" fmla="*/ 3589 w 21600"/>
                <a:gd name="T55" fmla="*/ 706 h 21600"/>
                <a:gd name="T56" fmla="*/ 3611 w 21600"/>
                <a:gd name="T57" fmla="*/ 674 h 21600"/>
                <a:gd name="T58" fmla="*/ 3732 w 21600"/>
                <a:gd name="T59" fmla="*/ 653 h 2160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21600"/>
                <a:gd name="T91" fmla="*/ 0 h 21600"/>
                <a:gd name="T92" fmla="*/ 21600 w 21600"/>
                <a:gd name="T93" fmla="*/ 21600 h 21600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21600" h="21600">
                  <a:moveTo>
                    <a:pt x="0" y="21298"/>
                  </a:moveTo>
                  <a:cubicBezTo>
                    <a:pt x="326" y="20936"/>
                    <a:pt x="610" y="19820"/>
                    <a:pt x="948" y="19699"/>
                  </a:cubicBezTo>
                  <a:cubicBezTo>
                    <a:pt x="1219" y="19579"/>
                    <a:pt x="1497" y="19488"/>
                    <a:pt x="1775" y="19398"/>
                  </a:cubicBezTo>
                  <a:cubicBezTo>
                    <a:pt x="2276" y="19850"/>
                    <a:pt x="2789" y="20212"/>
                    <a:pt x="3302" y="20665"/>
                  </a:cubicBezTo>
                  <a:cubicBezTo>
                    <a:pt x="3791" y="19760"/>
                    <a:pt x="3984" y="19911"/>
                    <a:pt x="4636" y="19699"/>
                  </a:cubicBezTo>
                  <a:cubicBezTo>
                    <a:pt x="4781" y="19549"/>
                    <a:pt x="5282" y="19066"/>
                    <a:pt x="5397" y="19066"/>
                  </a:cubicBezTo>
                  <a:cubicBezTo>
                    <a:pt x="5663" y="19066"/>
                    <a:pt x="5898" y="19880"/>
                    <a:pt x="6164" y="20031"/>
                  </a:cubicBezTo>
                  <a:cubicBezTo>
                    <a:pt x="6478" y="20182"/>
                    <a:pt x="6792" y="20212"/>
                    <a:pt x="7111" y="20333"/>
                  </a:cubicBezTo>
                  <a:cubicBezTo>
                    <a:pt x="7299" y="20212"/>
                    <a:pt x="7492" y="20182"/>
                    <a:pt x="7685" y="20031"/>
                  </a:cubicBezTo>
                  <a:cubicBezTo>
                    <a:pt x="7751" y="19971"/>
                    <a:pt x="7836" y="19941"/>
                    <a:pt x="7878" y="19699"/>
                  </a:cubicBezTo>
                  <a:cubicBezTo>
                    <a:pt x="7993" y="18945"/>
                    <a:pt x="8023" y="17950"/>
                    <a:pt x="8132" y="17165"/>
                  </a:cubicBezTo>
                  <a:cubicBezTo>
                    <a:pt x="8548" y="13937"/>
                    <a:pt x="8566" y="10921"/>
                    <a:pt x="8832" y="7632"/>
                  </a:cubicBezTo>
                  <a:cubicBezTo>
                    <a:pt x="8935" y="6305"/>
                    <a:pt x="9176" y="4616"/>
                    <a:pt x="9339" y="3499"/>
                  </a:cubicBezTo>
                  <a:cubicBezTo>
                    <a:pt x="9466" y="2594"/>
                    <a:pt x="9689" y="1810"/>
                    <a:pt x="9913" y="1599"/>
                  </a:cubicBezTo>
                  <a:cubicBezTo>
                    <a:pt x="10287" y="1207"/>
                    <a:pt x="11054" y="634"/>
                    <a:pt x="11054" y="634"/>
                  </a:cubicBezTo>
                  <a:cubicBezTo>
                    <a:pt x="11452" y="724"/>
                    <a:pt x="11856" y="784"/>
                    <a:pt x="12261" y="965"/>
                  </a:cubicBezTo>
                  <a:cubicBezTo>
                    <a:pt x="12345" y="996"/>
                    <a:pt x="12424" y="1267"/>
                    <a:pt x="12514" y="1267"/>
                  </a:cubicBezTo>
                  <a:cubicBezTo>
                    <a:pt x="12859" y="1267"/>
                    <a:pt x="13245" y="603"/>
                    <a:pt x="13595" y="332"/>
                  </a:cubicBezTo>
                  <a:cubicBezTo>
                    <a:pt x="13728" y="513"/>
                    <a:pt x="13837" y="1056"/>
                    <a:pt x="13975" y="1267"/>
                  </a:cubicBezTo>
                  <a:cubicBezTo>
                    <a:pt x="14114" y="1478"/>
                    <a:pt x="14271" y="1478"/>
                    <a:pt x="14422" y="1599"/>
                  </a:cubicBezTo>
                  <a:cubicBezTo>
                    <a:pt x="14790" y="1086"/>
                    <a:pt x="15050" y="935"/>
                    <a:pt x="15436" y="1267"/>
                  </a:cubicBezTo>
                  <a:cubicBezTo>
                    <a:pt x="15563" y="1478"/>
                    <a:pt x="15684" y="2142"/>
                    <a:pt x="15817" y="1931"/>
                  </a:cubicBezTo>
                  <a:cubicBezTo>
                    <a:pt x="16022" y="1569"/>
                    <a:pt x="16173" y="543"/>
                    <a:pt x="16390" y="332"/>
                  </a:cubicBezTo>
                  <a:cubicBezTo>
                    <a:pt x="16493" y="211"/>
                    <a:pt x="16601" y="91"/>
                    <a:pt x="16710" y="0"/>
                  </a:cubicBezTo>
                  <a:cubicBezTo>
                    <a:pt x="17682" y="4857"/>
                    <a:pt x="17851" y="5038"/>
                    <a:pt x="18358" y="12399"/>
                  </a:cubicBezTo>
                  <a:cubicBezTo>
                    <a:pt x="18539" y="15023"/>
                    <a:pt x="18527" y="18010"/>
                    <a:pt x="19058" y="19398"/>
                  </a:cubicBezTo>
                  <a:cubicBezTo>
                    <a:pt x="19855" y="18674"/>
                    <a:pt x="19445" y="17799"/>
                    <a:pt x="20205" y="21600"/>
                  </a:cubicBezTo>
                  <a:cubicBezTo>
                    <a:pt x="20393" y="21479"/>
                    <a:pt x="20592" y="21600"/>
                    <a:pt x="20773" y="21298"/>
                  </a:cubicBezTo>
                  <a:cubicBezTo>
                    <a:pt x="20839" y="21147"/>
                    <a:pt x="20839" y="20544"/>
                    <a:pt x="20900" y="20333"/>
                  </a:cubicBezTo>
                  <a:cubicBezTo>
                    <a:pt x="21063" y="19669"/>
                    <a:pt x="21401" y="19699"/>
                    <a:pt x="21600" y="19699"/>
                  </a:cubicBezTo>
                </a:path>
              </a:pathLst>
            </a:custGeom>
            <a:noFill/>
            <a:ln w="254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0248" name="Line 8"/>
            <p:cNvSpPr>
              <a:spLocks noChangeShapeType="1"/>
            </p:cNvSpPr>
            <p:nvPr/>
          </p:nvSpPr>
          <p:spPr bwMode="auto">
            <a:xfrm flipH="1">
              <a:off x="432" y="1248"/>
              <a:ext cx="144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0249" name="Line 9"/>
            <p:cNvSpPr>
              <a:spLocks noChangeShapeType="1"/>
            </p:cNvSpPr>
            <p:nvPr/>
          </p:nvSpPr>
          <p:spPr bwMode="auto">
            <a:xfrm flipH="1">
              <a:off x="432" y="384"/>
              <a:ext cx="144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0250" name="Rectangle 10"/>
            <p:cNvSpPr>
              <a:spLocks/>
            </p:cNvSpPr>
            <p:nvPr/>
          </p:nvSpPr>
          <p:spPr bwMode="auto">
            <a:xfrm>
              <a:off x="2" y="1152"/>
              <a:ext cx="389" cy="2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0.0V</a:t>
              </a:r>
            </a:p>
          </p:txBody>
        </p:sp>
        <p:sp>
          <p:nvSpPr>
            <p:cNvPr id="10251" name="Rectangle 11"/>
            <p:cNvSpPr>
              <a:spLocks/>
            </p:cNvSpPr>
            <p:nvPr/>
          </p:nvSpPr>
          <p:spPr bwMode="auto">
            <a:xfrm>
              <a:off x="4" y="912"/>
              <a:ext cx="389" cy="2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0.2V</a:t>
              </a:r>
            </a:p>
          </p:txBody>
        </p:sp>
        <p:sp>
          <p:nvSpPr>
            <p:cNvPr id="10252" name="Rectangle 12"/>
            <p:cNvSpPr>
              <a:spLocks/>
            </p:cNvSpPr>
            <p:nvPr/>
          </p:nvSpPr>
          <p:spPr bwMode="auto">
            <a:xfrm>
              <a:off x="4" y="528"/>
              <a:ext cx="389" cy="2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0.9V</a:t>
              </a:r>
            </a:p>
          </p:txBody>
        </p:sp>
        <p:sp>
          <p:nvSpPr>
            <p:cNvPr id="10253" name="Rectangle 13"/>
            <p:cNvSpPr>
              <a:spLocks/>
            </p:cNvSpPr>
            <p:nvPr/>
          </p:nvSpPr>
          <p:spPr bwMode="auto">
            <a:xfrm>
              <a:off x="4" y="288"/>
              <a:ext cx="389" cy="2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1.1V</a:t>
              </a:r>
            </a:p>
          </p:txBody>
        </p:sp>
        <p:sp>
          <p:nvSpPr>
            <p:cNvPr id="10254" name="Line 14"/>
            <p:cNvSpPr>
              <a:spLocks noChangeShapeType="1"/>
            </p:cNvSpPr>
            <p:nvPr/>
          </p:nvSpPr>
          <p:spPr bwMode="auto">
            <a:xfrm>
              <a:off x="576" y="96"/>
              <a:ext cx="1392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0255" name="Line 15"/>
            <p:cNvSpPr>
              <a:spLocks noChangeShapeType="1"/>
            </p:cNvSpPr>
            <p:nvPr/>
          </p:nvSpPr>
          <p:spPr bwMode="auto">
            <a:xfrm>
              <a:off x="2160" y="96"/>
              <a:ext cx="1440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0256" name="Line 16"/>
            <p:cNvSpPr>
              <a:spLocks noChangeShapeType="1"/>
            </p:cNvSpPr>
            <p:nvPr/>
          </p:nvSpPr>
          <p:spPr bwMode="auto">
            <a:xfrm>
              <a:off x="3792" y="96"/>
              <a:ext cx="480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0257" name="Line 17"/>
            <p:cNvSpPr>
              <a:spLocks noChangeShapeType="1"/>
            </p:cNvSpPr>
            <p:nvPr/>
          </p:nvSpPr>
          <p:spPr bwMode="auto">
            <a:xfrm>
              <a:off x="1968" y="48"/>
              <a:ext cx="1" cy="1008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0258" name="Line 18"/>
            <p:cNvSpPr>
              <a:spLocks noChangeShapeType="1"/>
            </p:cNvSpPr>
            <p:nvPr/>
          </p:nvSpPr>
          <p:spPr bwMode="auto">
            <a:xfrm>
              <a:off x="2160" y="48"/>
              <a:ext cx="1" cy="576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0259" name="Line 19"/>
            <p:cNvSpPr>
              <a:spLocks noChangeShapeType="1"/>
            </p:cNvSpPr>
            <p:nvPr/>
          </p:nvSpPr>
          <p:spPr bwMode="auto">
            <a:xfrm>
              <a:off x="3600" y="48"/>
              <a:ext cx="1" cy="576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0260" name="Line 20"/>
            <p:cNvSpPr>
              <a:spLocks noChangeShapeType="1"/>
            </p:cNvSpPr>
            <p:nvPr/>
          </p:nvSpPr>
          <p:spPr bwMode="auto">
            <a:xfrm>
              <a:off x="3792" y="48"/>
              <a:ext cx="1" cy="96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0261" name="Rectangle 21"/>
            <p:cNvSpPr>
              <a:spLocks/>
            </p:cNvSpPr>
            <p:nvPr/>
          </p:nvSpPr>
          <p:spPr bwMode="auto">
            <a:xfrm>
              <a:off x="1105" y="0"/>
              <a:ext cx="304" cy="2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50800" tIns="50800" bIns="5080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0</a:t>
              </a:r>
            </a:p>
          </p:txBody>
        </p:sp>
        <p:sp>
          <p:nvSpPr>
            <p:cNvPr id="10262" name="Rectangle 22"/>
            <p:cNvSpPr>
              <a:spLocks/>
            </p:cNvSpPr>
            <p:nvPr/>
          </p:nvSpPr>
          <p:spPr bwMode="auto">
            <a:xfrm>
              <a:off x="2641" y="0"/>
              <a:ext cx="304" cy="2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50800" tIns="50800" bIns="5080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1</a:t>
              </a:r>
            </a:p>
          </p:txBody>
        </p:sp>
        <p:sp>
          <p:nvSpPr>
            <p:cNvPr id="10263" name="Rectangle 23"/>
            <p:cNvSpPr>
              <a:spLocks/>
            </p:cNvSpPr>
            <p:nvPr/>
          </p:nvSpPr>
          <p:spPr bwMode="auto">
            <a:xfrm>
              <a:off x="3936" y="0"/>
              <a:ext cx="200" cy="2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50800" tIns="50800" bIns="5080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0</a:t>
              </a:r>
            </a:p>
          </p:txBody>
        </p:sp>
        <p:sp>
          <p:nvSpPr>
            <p:cNvPr id="10264" name="Line 24"/>
            <p:cNvSpPr>
              <a:spLocks noChangeShapeType="1"/>
            </p:cNvSpPr>
            <p:nvPr/>
          </p:nvSpPr>
          <p:spPr bwMode="auto">
            <a:xfrm flipH="1">
              <a:off x="432" y="1008"/>
              <a:ext cx="144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0265" name="Line 25"/>
            <p:cNvSpPr>
              <a:spLocks noChangeShapeType="1"/>
            </p:cNvSpPr>
            <p:nvPr/>
          </p:nvSpPr>
          <p:spPr bwMode="auto">
            <a:xfrm flipH="1">
              <a:off x="432" y="624"/>
              <a:ext cx="144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class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class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-12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-124" charset="0"/>
          </a:defRPr>
        </a:defPPr>
      </a:lstStyle>
    </a:lnDef>
  </a:objectDefaults>
  <a:extraClrSchemeLst>
    <a:extraClrScheme>
      <a:clrScheme name="class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C:\Shared Files\Classes\CS 213 F'02\Lectures\class02.ppt</Template>
  <TotalTime>45338</TotalTime>
  <Pages>35</Pages>
  <Words>4599</Words>
  <Application>Microsoft Office PowerPoint</Application>
  <PresentationFormat>Widescreen</PresentationFormat>
  <Paragraphs>1198</Paragraphs>
  <Slides>55</Slides>
  <Notes>55</Notes>
  <HiddenSlides>0</HiddenSlides>
  <MMClips>0</MMClips>
  <ScaleCrop>false</ScaleCrop>
  <HeadingPairs>
    <vt:vector size="10" baseType="variant">
      <vt:variant>
        <vt:lpstr>Fonts Used</vt:lpstr>
      </vt:variant>
      <vt:variant>
        <vt:i4>16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55</vt:i4>
      </vt:variant>
      <vt:variant>
        <vt:lpstr>Custom Shows</vt:lpstr>
      </vt:variant>
      <vt:variant>
        <vt:i4>2</vt:i4>
      </vt:variant>
    </vt:vector>
  </HeadingPairs>
  <TitlesOfParts>
    <vt:vector size="76" baseType="lpstr">
      <vt:lpstr>Arial</vt:lpstr>
      <vt:lpstr>Calibri</vt:lpstr>
      <vt:lpstr>Calibri Bold</vt:lpstr>
      <vt:lpstr>Calibri Italic</vt:lpstr>
      <vt:lpstr>Century Gothic</vt:lpstr>
      <vt:lpstr>Courier New</vt:lpstr>
      <vt:lpstr>Courier New Bold</vt:lpstr>
      <vt:lpstr>Courier New Bold Italic</vt:lpstr>
      <vt:lpstr>Gill Sans</vt:lpstr>
      <vt:lpstr>Helvetica</vt:lpstr>
      <vt:lpstr>Monaco</vt:lpstr>
      <vt:lpstr>Symbol</vt:lpstr>
      <vt:lpstr>Times</vt:lpstr>
      <vt:lpstr>Times New Roman</vt:lpstr>
      <vt:lpstr>Wingdings</vt:lpstr>
      <vt:lpstr>Wingdings 2</vt:lpstr>
      <vt:lpstr>class02</vt:lpstr>
      <vt:lpstr>Equation</vt:lpstr>
      <vt:lpstr>Document</vt:lpstr>
      <vt:lpstr> Computer Systems Introduction</vt:lpstr>
      <vt:lpstr>Living on Zoom</vt:lpstr>
      <vt:lpstr>Course Theme</vt:lpstr>
      <vt:lpstr>Textbooks</vt:lpstr>
      <vt:lpstr>Syllabus</vt:lpstr>
      <vt:lpstr>Notes:</vt:lpstr>
      <vt:lpstr>Facilities</vt:lpstr>
      <vt:lpstr>CS 105  “Tour of the Black Holes of Computing”</vt:lpstr>
      <vt:lpstr>Everything is bits</vt:lpstr>
      <vt:lpstr>Encoding Byte Values</vt:lpstr>
      <vt:lpstr>Example Data Sizes</vt:lpstr>
      <vt:lpstr>Boolean Algebra</vt:lpstr>
      <vt:lpstr>General Boolean Algebras</vt:lpstr>
      <vt:lpstr>Example: Representing &amp; Manipulating Sets</vt:lpstr>
      <vt:lpstr>Bit-Level Operations in C</vt:lpstr>
      <vt:lpstr>Contrast: Logic Operations in C</vt:lpstr>
      <vt:lpstr>Contrast: Logic Operations in C</vt:lpstr>
      <vt:lpstr>Shift Operations</vt:lpstr>
      <vt:lpstr>C Puzzles</vt:lpstr>
      <vt:lpstr>Encoding Integers</vt:lpstr>
      <vt:lpstr>Encoding Integers (Cont.)</vt:lpstr>
      <vt:lpstr>Numeric Ranges</vt:lpstr>
      <vt:lpstr>Values for Different Word Sizes</vt:lpstr>
      <vt:lpstr>An Important Detail</vt:lpstr>
      <vt:lpstr>Unsigned &amp; Signed Numeric Values</vt:lpstr>
      <vt:lpstr>Mapping Between Signed &amp; Unsigned</vt:lpstr>
      <vt:lpstr>Mapping Signed  Unsigned</vt:lpstr>
      <vt:lpstr>Mapping Signed  Unsigned</vt:lpstr>
      <vt:lpstr>Casting Signed to Unsigned</vt:lpstr>
      <vt:lpstr>Relation Between Signed &amp; Unsigned</vt:lpstr>
      <vt:lpstr>Conversion Visualized</vt:lpstr>
      <vt:lpstr>Signed vs. Unsigned in C</vt:lpstr>
      <vt:lpstr>Casting Surprises</vt:lpstr>
      <vt:lpstr>Casting Surprises</vt:lpstr>
      <vt:lpstr>Summary: Casting Signed ↔ Unsigned: Basic Rules</vt:lpstr>
      <vt:lpstr>Sign Extension</vt:lpstr>
      <vt:lpstr>Sign Extension Example</vt:lpstr>
      <vt:lpstr>Negating with Complement &amp; Increment</vt:lpstr>
      <vt:lpstr>Unsigned Addition</vt:lpstr>
      <vt:lpstr>Two’s-Complement Addition</vt:lpstr>
      <vt:lpstr>Detecting 2’s-Complement Overflow</vt:lpstr>
      <vt:lpstr>A Fun Fact</vt:lpstr>
      <vt:lpstr>Multiplication</vt:lpstr>
      <vt:lpstr>Power-of-2 Multiply by Shifting</vt:lpstr>
      <vt:lpstr>Unsigned Power-of-2 Divide by Shifting</vt:lpstr>
      <vt:lpstr>Arithmetic: Basic Rules</vt:lpstr>
      <vt:lpstr>Why Should I Use Unsigned?</vt:lpstr>
      <vt:lpstr>Counting Down with Unsigned</vt:lpstr>
      <vt:lpstr>Why Should I Use Unsigned? (cont.)</vt:lpstr>
      <vt:lpstr>Byte-Oriented Memory Organization</vt:lpstr>
      <vt:lpstr>Machine Words</vt:lpstr>
      <vt:lpstr>Word-Oriented Memory Organization</vt:lpstr>
      <vt:lpstr>Byte Ordering</vt:lpstr>
      <vt:lpstr>Byte Ordering Example</vt:lpstr>
      <vt:lpstr>Representing Strings</vt:lpstr>
      <vt:lpstr>For handouts</vt:lpstr>
      <vt:lpstr>For screen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Integer Arithmetic</dc:title>
  <dc:subject/>
  <dc:creator>Randal E. Bryant and David R. O'Hallaron</dc:creator>
  <cp:keywords/>
  <dc:description/>
  <cp:lastModifiedBy>Geoffrey Kuenning</cp:lastModifiedBy>
  <cp:revision>154</cp:revision>
  <cp:lastPrinted>2020-08-24T00:08:41Z</cp:lastPrinted>
  <dcterms:created xsi:type="dcterms:W3CDTF">1998-08-11T09:19:24Z</dcterms:created>
  <dcterms:modified xsi:type="dcterms:W3CDTF">2021-01-05T22:15:26Z</dcterms:modified>
</cp:coreProperties>
</file>