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42" r:id="rId2"/>
    <p:sldId id="373" r:id="rId3"/>
    <p:sldId id="391" r:id="rId4"/>
    <p:sldId id="392" r:id="rId5"/>
    <p:sldId id="393" r:id="rId6"/>
    <p:sldId id="394" r:id="rId7"/>
    <p:sldId id="344" r:id="rId8"/>
    <p:sldId id="347" r:id="rId9"/>
    <p:sldId id="395" r:id="rId10"/>
    <p:sldId id="396" r:id="rId11"/>
    <p:sldId id="349" r:id="rId12"/>
    <p:sldId id="397" r:id="rId13"/>
    <p:sldId id="398" r:id="rId14"/>
    <p:sldId id="376" r:id="rId15"/>
    <p:sldId id="377" r:id="rId16"/>
    <p:sldId id="378" r:id="rId17"/>
    <p:sldId id="379" r:id="rId18"/>
    <p:sldId id="399" r:id="rId19"/>
    <p:sldId id="381" r:id="rId20"/>
    <p:sldId id="382" r:id="rId21"/>
    <p:sldId id="383" r:id="rId22"/>
    <p:sldId id="400" r:id="rId23"/>
    <p:sldId id="401" r:id="rId24"/>
    <p:sldId id="384" r:id="rId25"/>
    <p:sldId id="385" r:id="rId26"/>
    <p:sldId id="386" r:id="rId27"/>
    <p:sldId id="387" r:id="rId28"/>
    <p:sldId id="402" r:id="rId29"/>
    <p:sldId id="403" r:id="rId30"/>
    <p:sldId id="367" r:id="rId31"/>
    <p:sldId id="390" r:id="rId32"/>
    <p:sldId id="370" r:id="rId33"/>
    <p:sldId id="369" r:id="rId34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28B6CBB-1E16-4325-B4C0-305277A209D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754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EFFD700-17EA-4111-AB34-C5032AA4B5D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8338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3317875"/>
            <a:ext cx="7416800" cy="3143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1053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892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4101" y="304800"/>
            <a:ext cx="278976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304800"/>
            <a:ext cx="8166100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9487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4453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6120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3630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7080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7909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8431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9113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7566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9753600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77250200-460B-4801-A6A6-93B5F4C4774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6601" y="1905000"/>
            <a:ext cx="3343275" cy="1060450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Floating Point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5" y="3833814"/>
            <a:ext cx="5227638" cy="20605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IEEE Floating-Point Standard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Rounding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Floating-Point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Mathematical Properties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89275" y="762001"/>
            <a:ext cx="62499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CS 105</a:t>
            </a:r>
            <a:br>
              <a:rPr lang="en-US" altLang="en-US" sz="3800">
                <a:solidFill>
                  <a:schemeClr val="hlink"/>
                </a:solidFill>
              </a:rPr>
            </a:br>
            <a:r>
              <a:rPr lang="en-US" altLang="en-US" sz="2500" i="1">
                <a:solidFill>
                  <a:schemeClr val="hlink"/>
                </a:solidFill>
              </a:rPr>
              <a:t>“Tour of the Black Holes of Computing!”</a:t>
            </a: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–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r>
              <a:rPr lang="en-US" dirty="0"/>
              <a:t>Significand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7400776" y="533400"/>
            <a:ext cx="2077813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9007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Normalized Encoding Example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Value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float f = 15213.0;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= 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× 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Significand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1800" b="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1101101101101</a:t>
            </a:r>
            <a:r>
              <a:rPr lang="en-US" sz="1800" b="0" baseline="-25000" dirty="0"/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frac	= 	  </a:t>
            </a:r>
            <a:r>
              <a:rPr lang="en-US" sz="1800" u="sng" dirty="0">
                <a:latin typeface="Courier New" pitchFamily="49" charset="0"/>
              </a:rPr>
              <a:t>1101101101101</a:t>
            </a:r>
            <a:r>
              <a:rPr lang="en-US" sz="1800" dirty="0">
                <a:latin typeface="Courier New" pitchFamily="49" charset="0"/>
              </a:rPr>
              <a:t>0000000000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Exponent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	</a:t>
            </a:r>
            <a:r>
              <a:rPr lang="en-US" sz="1800" dirty="0"/>
              <a:t> 	= 	13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Bias</a:t>
            </a:r>
            <a:r>
              <a:rPr lang="en-US" sz="1800" dirty="0"/>
              <a:t> 	= 	127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Exp</a:t>
            </a:r>
            <a:r>
              <a:rPr lang="en-US" sz="1800" dirty="0"/>
              <a:t> 	= 	140 	=	</a:t>
            </a:r>
            <a:r>
              <a:rPr lang="en-US" sz="1800" dirty="0">
                <a:latin typeface="Courier New" pitchFamily="49" charset="0"/>
              </a:rPr>
              <a:t>10001100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14600" y="4711700"/>
            <a:ext cx="6781800" cy="19177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Floating-Point Representation (Class 02):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Hex:</a:t>
            </a:r>
            <a:r>
              <a:rPr lang="en-US" altLang="en-US" dirty="0">
                <a:latin typeface="Courier New" pitchFamily="49" charset="0"/>
              </a:rPr>
              <a:t>  	  4    6    6    D    B    4    0    0    </a:t>
            </a:r>
            <a:r>
              <a:rPr lang="en-US" altLang="en-US" dirty="0"/>
              <a:t>Binary:</a:t>
            </a:r>
            <a:r>
              <a:rPr lang="en-US" altLang="en-US" dirty="0">
                <a:latin typeface="Courier New" pitchFamily="49" charset="0"/>
              </a:rPr>
              <a:t>  	0100 0110 0110 1101 1011 0100 0000 0000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140:</a:t>
            </a:r>
            <a:r>
              <a:rPr lang="en-US" altLang="en-US" dirty="0">
                <a:latin typeface="Courier New" pitchFamily="49" charset="0"/>
              </a:rPr>
              <a:t>  	 100 0110 0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15213:</a:t>
            </a:r>
            <a:r>
              <a:rPr lang="en-US" altLang="en-US" dirty="0">
                <a:latin typeface="Courier New" pitchFamily="49" charset="0"/>
              </a:rPr>
              <a:t>  	          </a:t>
            </a:r>
            <a:r>
              <a:rPr lang="en-US" altLang="en-US" i="1" dirty="0">
                <a:latin typeface="Courier New" pitchFamily="49" charset="0"/>
              </a:rPr>
              <a:t>1</a:t>
            </a:r>
            <a:r>
              <a:rPr lang="en-US" altLang="en-US" dirty="0">
                <a:latin typeface="Courier New" pitchFamily="49" charset="0"/>
              </a:rPr>
              <a:t>110 1101 1011 01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CE1C60F-B6A7-4868-9923-66D7CEABF423}"/>
              </a:ext>
            </a:extLst>
          </p:cNvPr>
          <p:cNvCxnSpPr/>
          <p:nvPr/>
        </p:nvCxnSpPr>
        <p:spPr bwMode="auto">
          <a:xfrm flipH="1">
            <a:off x="3581400" y="2146300"/>
            <a:ext cx="1752600" cy="4445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0A4713F-862C-457B-A2B5-DE11F6EC142A}"/>
              </a:ext>
            </a:extLst>
          </p:cNvPr>
          <p:cNvCxnSpPr/>
          <p:nvPr/>
        </p:nvCxnSpPr>
        <p:spPr bwMode="auto">
          <a:xfrm>
            <a:off x="6705600" y="2146300"/>
            <a:ext cx="0" cy="166370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6072F5-7300-4C4D-A3EE-81F7A086B9AB}"/>
              </a:ext>
            </a:extLst>
          </p:cNvPr>
          <p:cNvCxnSpPr/>
          <p:nvPr/>
        </p:nvCxnSpPr>
        <p:spPr bwMode="auto">
          <a:xfrm flipH="1">
            <a:off x="2743200" y="3810000"/>
            <a:ext cx="3962400" cy="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4226" y="540603"/>
            <a:ext cx="2077813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7756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87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Visualization: Floating-Point Encodings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362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362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67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67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791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9677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677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0210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828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828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828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362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9296401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18" charset="0"/>
              </a:rPr>
              <a:t>+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2239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486401" y="3273426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7391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261100" y="2447926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7620000" y="2447926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572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572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927350" y="2447926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248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019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448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2667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5791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 flipV="1">
            <a:off x="6019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6096000" y="3276601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Tiny Floating-Point Example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8-bit floating-point representation</a:t>
            </a:r>
          </a:p>
          <a:p>
            <a:pPr lvl="1" eaLnBrk="1" hangingPunct="1">
              <a:defRPr/>
            </a:pPr>
            <a:r>
              <a:rPr lang="en-US" dirty="0"/>
              <a:t>The sign bit is in the most significant bit.</a:t>
            </a:r>
          </a:p>
          <a:p>
            <a:pPr lvl="1" eaLnBrk="1" hangingPunct="1">
              <a:defRPr/>
            </a:pPr>
            <a:r>
              <a:rPr lang="en-US" dirty="0"/>
              <a:t>The next four bits are the exponent, with a bias of 7.</a:t>
            </a:r>
          </a:p>
          <a:p>
            <a:pPr lvl="1" eaLnBrk="1" hangingPunct="1">
              <a:defRPr/>
            </a:pPr>
            <a:r>
              <a:rPr lang="en-US" dirty="0"/>
              <a:t>The last three bits are the </a:t>
            </a:r>
            <a:r>
              <a:rPr lang="en-US" dirty="0">
                <a:latin typeface="Courier New" pitchFamily="49" charset="0"/>
              </a:rPr>
              <a:t>frac</a:t>
            </a:r>
            <a:endParaRPr lang="en-US" dirty="0"/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/>
              <a:t>Same general form as IEEE format</a:t>
            </a:r>
          </a:p>
          <a:p>
            <a:pPr lvl="1" eaLnBrk="1" hangingPunct="1">
              <a:defRPr/>
            </a:pPr>
            <a:r>
              <a:rPr lang="en-US" dirty="0"/>
              <a:t>Normalized, denormalized</a:t>
            </a:r>
          </a:p>
          <a:p>
            <a:pPr lvl="1" eaLnBrk="1" hangingPunct="1">
              <a:defRPr/>
            </a:pPr>
            <a:r>
              <a:rPr lang="en-US" dirty="0"/>
              <a:t>Representation of 0, </a:t>
            </a:r>
            <a:r>
              <a:rPr lang="en-US" dirty="0" err="1"/>
              <a:t>NaN</a:t>
            </a:r>
            <a:r>
              <a:rPr lang="en-US" dirty="0"/>
              <a:t>, infinity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56025" y="4572000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060825" y="4572000"/>
            <a:ext cx="1752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813425" y="4572000"/>
            <a:ext cx="1828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489826" y="42656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0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8134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848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0068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6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7782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Related to the Exponent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657600" y="1143000"/>
            <a:ext cx="50419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	exp	E	2</a:t>
            </a:r>
            <a:r>
              <a:rPr lang="en-US" altLang="en-US" baseline="30000">
                <a:latin typeface="Courier New" pitchFamily="49" charset="0"/>
              </a:rPr>
              <a:t>E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	0000	-6 	1/64	(denorms)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	0001	-6	1/64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2	0010	-5	1/32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3	0011	-4	1/16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4	0100	-3	1/8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5	0101	-2	1/4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6	0110	-1	1/2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7	0111	 0	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8	1000	+1	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9	1001	+2	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10	1010	+3	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11	1011	+4	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12	1100	+5	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13	1101	+6	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14	1110	+7	128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15	1111	n/a		(inf, NaN)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Range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00400" y="892176"/>
            <a:ext cx="504689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itchFamily="49" charset="0"/>
              </a:rPr>
              <a:t>s exp 	frac	</a:t>
            </a:r>
            <a:r>
              <a:rPr lang="en-US" altLang="en-US" i="1" dirty="0"/>
              <a:t>E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Value</a:t>
            </a:r>
            <a:r>
              <a:rPr lang="en-US" altLang="en-US" dirty="0">
                <a:latin typeface="Courier New" pitchFamily="49" charset="0"/>
              </a:rPr>
              <a:t>	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endParaRPr lang="en-US" altLang="en-US" dirty="0">
              <a:latin typeface="Courier New" pitchFamily="49" charset="0"/>
            </a:endParaRP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000	-6	0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001	-6	1/8*1/64 = 1/512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010	-6	2/8*1/64 = 2/512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110	-6	6/8*1/64 = 6/512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111	-6	7/8*1/64 = 7/512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0001	000	-6	8/8*1/64 = 8/512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0001	001  	-6	9/8*1/64 = 9/512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0110	110	-1	14/8*1/2 = 14/16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0110	111	-1	15/8*1/2 = 15/16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000	0	8/8*1    = 1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001	0	9/8*1    = 9/8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010	0	10/8*1   = 10/8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1110	110	7	14/8*128 = 224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1110	111	7	15/8*128 = 240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1111	000	n/a	inf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99475" y="1676401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zero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5598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denorm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559800" y="3048001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smallest norm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559800" y="4114801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below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559800" y="4662488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above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8305801" y="1828801"/>
            <a:ext cx="269875" cy="4092575"/>
            <a:chOff x="3792" y="1152"/>
            <a:chExt cx="650" cy="2578"/>
          </a:xfrm>
        </p:grpSpPr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H="1">
              <a:off x="3792" y="115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 flipH="1">
              <a:off x="3818" y="18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 flipH="1">
              <a:off x="3818" y="2041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 flipH="1">
              <a:off x="3818" y="2713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 flipH="1">
              <a:off x="3818" y="30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15"/>
            <p:cNvSpPr>
              <a:spLocks noChangeShapeType="1"/>
            </p:cNvSpPr>
            <p:nvPr/>
          </p:nvSpPr>
          <p:spPr bwMode="auto">
            <a:xfrm flipH="1">
              <a:off x="3818" y="3730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8559800" y="57292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norm</a:t>
            </a: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1524000" y="1981200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Denormalized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1658938" y="4343400"/>
            <a:ext cx="141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1981200" y="3095625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2133600" y="615315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4201" y="228601"/>
            <a:ext cx="2419463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1905000" y="4419601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19601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6998379" y="3810001"/>
            <a:ext cx="1106393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8 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32456"/>
              </p:ext>
            </p:extLst>
          </p:nvPr>
        </p:nvGraphicFramePr>
        <p:xfrm>
          <a:off x="5715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flipH="1">
            <a:off x="6096000" y="3976200"/>
            <a:ext cx="902378" cy="443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719724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Distribution of Values (close-up view)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6-bit IEEE-like format</a:t>
            </a:r>
          </a:p>
          <a:p>
            <a:pPr lvl="1" eaLnBrk="1" hangingPunct="1">
              <a:defRPr/>
            </a:pPr>
            <a:r>
              <a:rPr lang="en-US" dirty="0"/>
              <a:t>e = 3 exponent bits</a:t>
            </a:r>
          </a:p>
          <a:p>
            <a:pPr lvl="1" eaLnBrk="1" hangingPunct="1">
              <a:defRPr/>
            </a:pPr>
            <a:r>
              <a:rPr lang="en-US" dirty="0"/>
              <a:t>f = 2 fraction bits</a:t>
            </a:r>
          </a:p>
          <a:p>
            <a:pPr lvl="1" eaLnBrk="1" hangingPunct="1">
              <a:defRPr/>
            </a:pPr>
            <a:r>
              <a:rPr lang="en-US" dirty="0"/>
              <a:t>Bias is 3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928813" y="37719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Worksheet" r:id="rId3" imgW="8334756" imgH="1076554" progId="Excel.Sheet.8">
                  <p:embed/>
                </p:oleObj>
              </mc:Choice>
              <mc:Fallback>
                <p:oleObj name="Worksheet" r:id="rId3" imgW="8334756" imgH="10765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37719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Puzzles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defTabSz="895350" eaLnBrk="1" hangingPunct="1"/>
            <a:r>
              <a:rPr lang="en-US" altLang="en-US" sz="1800" dirty="0"/>
              <a:t>For each of the following C expressions, either: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Argue that it is true for all argument values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Explain why it is not true, ideally with an example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70375" y="2135189"/>
            <a:ext cx="5254625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)(float)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)(double)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09675" y="2655889"/>
            <a:ext cx="2613025" cy="12144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float f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double d = </a:t>
            </a:r>
            <a:r>
              <a:rPr lang="en-US" altLang="en-US" dirty="0" err="1">
                <a:latin typeface="Courier New" pitchFamily="49" charset="0"/>
              </a:rPr>
              <a:t>baz</a:t>
            </a:r>
            <a:r>
              <a:rPr lang="en-US" altLang="en-US" dirty="0">
                <a:latin typeface="Courier New" pitchFamily="49" charset="0"/>
              </a:rPr>
              <a:t>();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358900" y="4321176"/>
            <a:ext cx="191398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373187" y="5076826"/>
            <a:ext cx="19526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a 32-bit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machine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Interesting Numbers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dirty="0"/>
              <a:t>Description	</a:t>
            </a:r>
            <a:r>
              <a:rPr lang="en-US" sz="1800" dirty="0" err="1">
                <a:latin typeface="Courier New" pitchFamily="49" charset="0"/>
              </a:rPr>
              <a:t>exp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frac</a:t>
            </a:r>
            <a:r>
              <a:rPr lang="en-US" sz="1800" dirty="0"/>
              <a:t>	Numeric Value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Zero	00…00	00…00	0.0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</a:t>
            </a:r>
            <a:r>
              <a:rPr lang="en-US" sz="1800" b="0" dirty="0" err="1"/>
              <a:t>Denorm</a:t>
            </a:r>
            <a:r>
              <a:rPr lang="en-US" sz="1800" b="0" dirty="0"/>
              <a:t>.	00…00	00…01	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{23,52}</a:t>
            </a:r>
            <a:r>
              <a:rPr lang="en-US" sz="1800" b="0" dirty="0"/>
              <a:t>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1.4 X 10</a:t>
            </a:r>
            <a:r>
              <a:rPr lang="en-US" b="0" baseline="30000" dirty="0"/>
              <a:t>–45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4.9 X 10</a:t>
            </a:r>
            <a:r>
              <a:rPr lang="en-US" b="0" baseline="30000" dirty="0"/>
              <a:t>–324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Largest </a:t>
            </a:r>
            <a:r>
              <a:rPr lang="en-US" sz="1800" b="0" dirty="0" err="1"/>
              <a:t>Denormalized</a:t>
            </a:r>
            <a:r>
              <a:rPr lang="en-US" sz="1800" b="0" dirty="0"/>
              <a:t>	00…00	11…11	(1.0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1.18 X 10</a:t>
            </a:r>
            <a:r>
              <a:rPr lang="en-US" b="0" baseline="30000" dirty="0"/>
              <a:t>–38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2.2 X 10</a:t>
            </a:r>
            <a:r>
              <a:rPr lang="en-US" b="0" baseline="30000" dirty="0"/>
              <a:t>–308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Normalized	00…01	00…00	1.0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Just larger than largest </a:t>
            </a:r>
            <a:r>
              <a:rPr lang="en-US" b="0" dirty="0" err="1"/>
              <a:t>denormalized</a:t>
            </a:r>
            <a:endParaRPr lang="en-US" sz="1600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One	01…11	00…00	1.0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 Largest Normalized	11…10	11…11	(2.0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{127,1023}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3.4 X 10</a:t>
            </a:r>
            <a:r>
              <a:rPr lang="en-US" b="0" baseline="30000" dirty="0"/>
              <a:t>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1.8 X 10</a:t>
            </a:r>
            <a:r>
              <a:rPr lang="en-US" b="0" baseline="30000" dirty="0"/>
              <a:t>308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Special Properties of Encoding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FP zero same as integer zero</a:t>
            </a:r>
          </a:p>
          <a:p>
            <a:pPr lvl="1" eaLnBrk="1" hangingPunct="1">
              <a:defRPr/>
            </a:pPr>
            <a:r>
              <a:rPr lang="en-US"/>
              <a:t>All bits = 0</a:t>
            </a:r>
          </a:p>
          <a:p>
            <a:pPr eaLnBrk="1" hangingPunct="1">
              <a:defRPr/>
            </a:pPr>
            <a:r>
              <a:rPr lang="en-US"/>
              <a:t>Can (almost) use unsigned integer comparison</a:t>
            </a:r>
          </a:p>
          <a:p>
            <a:pPr lvl="1" eaLnBrk="1" hangingPunct="1">
              <a:defRPr/>
            </a:pPr>
            <a:r>
              <a:rPr lang="en-US"/>
              <a:t>Must first compare sign bits</a:t>
            </a:r>
          </a:p>
          <a:p>
            <a:pPr lvl="1" eaLnBrk="1" hangingPunct="1">
              <a:defRPr/>
            </a:pPr>
            <a:r>
              <a:rPr lang="en-US"/>
              <a:t>Must consider -0 = 0</a:t>
            </a:r>
          </a:p>
          <a:p>
            <a:pPr lvl="1" eaLnBrk="1" hangingPunct="1">
              <a:defRPr/>
            </a:pPr>
            <a:r>
              <a:rPr lang="en-US"/>
              <a:t>NaNs problematic</a:t>
            </a:r>
          </a:p>
          <a:p>
            <a:pPr lvl="2" eaLnBrk="1" hangingPunct="1">
              <a:defRPr/>
            </a:pPr>
            <a:r>
              <a:rPr lang="en-US"/>
              <a:t>Will be greater than any other values</a:t>
            </a:r>
          </a:p>
          <a:p>
            <a:pPr lvl="2" eaLnBrk="1" hangingPunct="1">
              <a:defRPr/>
            </a:pPr>
            <a:r>
              <a:rPr lang="en-US"/>
              <a:t>What should comparison yield?</a:t>
            </a:r>
          </a:p>
          <a:p>
            <a:pPr lvl="1" eaLnBrk="1" hangingPunct="1">
              <a:defRPr/>
            </a:pPr>
            <a:r>
              <a:rPr lang="en-US"/>
              <a:t> Otherwise OK</a:t>
            </a:r>
          </a:p>
          <a:p>
            <a:pPr lvl="2" eaLnBrk="1" hangingPunct="1">
              <a:defRPr/>
            </a:pPr>
            <a:r>
              <a:rPr lang="en-US"/>
              <a:t>Denormalized vs. normalized</a:t>
            </a:r>
          </a:p>
          <a:p>
            <a:pPr lvl="2" eaLnBrk="1" hangingPunct="1">
              <a:defRPr/>
            </a:pPr>
            <a:r>
              <a:rPr lang="en-US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0127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(illustrated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317875" algn="l"/>
                <a:tab pos="4346575" algn="l"/>
                <a:tab pos="5311775" algn="l"/>
                <a:tab pos="6288088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	$1.40	$1.60	$1.50	$2.50	–$1.50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1657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Closer Look at Round-To-Even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Default rounding mode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Hard to get any other kind without dropping into assembly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All others are statistically biased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Sum of set of positive numbers will consistently be over- or under-estimated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Need randomness</a:t>
            </a:r>
          </a:p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Applying to other decimal places / bit positions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When exactly halfway between two possible values: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Round so that least significant digit is even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E.g., round to nearest hundredth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1.2349999	1.23	(Less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1.2350001	1.24	(Greater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1.2350000	1.24	(Half way—round up)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1.2450000	1.24	(Half way—round down)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Rounding Binary Numbers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Binary fractional numbers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“Even” when least significant bit is </a:t>
            </a:r>
            <a:r>
              <a:rPr lang="en-US">
                <a:latin typeface="Courier New" pitchFamily="49" charset="0"/>
              </a:rPr>
              <a:t>0</a:t>
            </a: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Halfway when bits to right of rounding position = </a:t>
            </a:r>
            <a:r>
              <a:rPr lang="en-US">
                <a:latin typeface="Courier New" pitchFamily="49" charset="0"/>
              </a:rPr>
              <a:t>100</a:t>
            </a:r>
            <a:r>
              <a:rPr lang="en-US"/>
              <a:t>…</a:t>
            </a:r>
            <a:r>
              <a:rPr lang="en-US" baseline="-25000">
                <a:latin typeface="Courier New" pitchFamily="49" charset="0"/>
              </a:rPr>
              <a:t>2</a:t>
            </a:r>
          </a:p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Examples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Round to nearest 1/4 (2 bits right of binary point)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Value	Binary	Rounded	Action	Rounded Value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3/32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011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(&lt;1/2—down)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3/16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(&gt;1/2—up)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1/4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7/8	</a:t>
            </a:r>
            <a:r>
              <a:rPr lang="en-US">
                <a:latin typeface="Courier New" pitchFamily="49" charset="0"/>
              </a:rPr>
              <a:t>10.11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11.00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3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5/8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Multiplication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    </a:t>
            </a:r>
            <a:r>
              <a:rPr lang="en-US" baseline="30000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b="0" i="1" baseline="30000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: 	</a:t>
            </a:r>
            <a:r>
              <a:rPr lang="en-US" b="0" i="1" dirty="0"/>
              <a:t>s1</a:t>
            </a:r>
            <a:r>
              <a:rPr lang="en-US" b="0" dirty="0"/>
              <a:t> ^ </a:t>
            </a:r>
            <a:r>
              <a:rPr lang="en-US" b="0" i="1" dirty="0"/>
              <a:t>s2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Significand </a:t>
            </a:r>
            <a:r>
              <a:rPr lang="en-US" b="0" i="1" dirty="0"/>
              <a:t>M</a:t>
            </a:r>
            <a:r>
              <a:rPr lang="en-US" dirty="0"/>
              <a:t>: 	</a:t>
            </a:r>
            <a:r>
              <a:rPr lang="en-US" b="0" i="1" dirty="0"/>
              <a:t>M1</a:t>
            </a:r>
            <a:r>
              <a:rPr lang="en-US" b="0" dirty="0"/>
              <a:t> * </a:t>
            </a:r>
            <a:r>
              <a:rPr lang="en-US" b="0" i="1" dirty="0"/>
              <a:t>M2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  <a:r>
              <a:rPr lang="en-US" b="0" dirty="0"/>
              <a:t> + </a:t>
            </a:r>
            <a:r>
              <a:rPr lang="en-US" b="0" i="1" dirty="0"/>
              <a:t>E2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 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  <a:p>
            <a:pPr eaLnBrk="1" hangingPunct="1">
              <a:defRPr/>
            </a:pPr>
            <a:r>
              <a:rPr lang="en-US" dirty="0"/>
              <a:t>Implementation</a:t>
            </a:r>
          </a:p>
          <a:p>
            <a:pPr lvl="1" eaLnBrk="1" hangingPunct="1">
              <a:defRPr/>
            </a:pPr>
            <a:r>
              <a:rPr lang="en-US" dirty="0"/>
              <a:t>Biggest chore is multiplying significands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Addition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lvl="1" eaLnBrk="1" hangingPunct="1">
              <a:defRPr/>
            </a:pPr>
            <a:r>
              <a:rPr lang="en-US" dirty="0"/>
              <a:t>Assume </a:t>
            </a:r>
            <a:r>
              <a:rPr lang="en-US" b="0" i="1" dirty="0"/>
              <a:t>E1</a:t>
            </a:r>
            <a:r>
              <a:rPr lang="en-US" dirty="0"/>
              <a:t> &gt; </a:t>
            </a:r>
            <a:r>
              <a:rPr lang="en-US" b="0" i="1" dirty="0"/>
              <a:t>E2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, significand </a:t>
            </a:r>
            <a:r>
              <a:rPr lang="en-US" b="0" i="1" dirty="0"/>
              <a:t>M</a:t>
            </a:r>
            <a:r>
              <a:rPr lang="en-US" dirty="0"/>
              <a:t>: </a:t>
            </a:r>
          </a:p>
          <a:p>
            <a:pPr lvl="2" eaLnBrk="1" hangingPunct="1">
              <a:defRPr/>
            </a:pPr>
            <a:r>
              <a:rPr lang="en-US" dirty="0"/>
              <a:t>Result of signed align &amp; add</a:t>
            </a:r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&lt; 1,</a:t>
            </a:r>
            <a:r>
              <a:rPr lang="en-US" dirty="0"/>
              <a:t> shift </a:t>
            </a:r>
            <a:r>
              <a:rPr lang="en-US" b="0" i="1" dirty="0"/>
              <a:t>M</a:t>
            </a:r>
            <a:r>
              <a:rPr lang="en-US" dirty="0"/>
              <a:t> left </a:t>
            </a:r>
            <a:r>
              <a:rPr lang="en-US" b="0" i="1" dirty="0"/>
              <a:t>k</a:t>
            </a:r>
            <a:r>
              <a:rPr lang="en-US" dirty="0"/>
              <a:t> positions, decrement </a:t>
            </a:r>
            <a:r>
              <a:rPr lang="en-US" b="0" i="1" dirty="0"/>
              <a:t>E</a:t>
            </a:r>
            <a:r>
              <a:rPr lang="en-US" dirty="0"/>
              <a:t> by </a:t>
            </a:r>
            <a:r>
              <a:rPr lang="en-US" b="0" i="1" dirty="0"/>
              <a:t>k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overflow, </a:t>
            </a:r>
            <a:r>
              <a:rPr lang="en-US" dirty="0" err="1"/>
              <a:t>denormalize</a:t>
            </a:r>
            <a:r>
              <a:rPr lang="en-US" dirty="0"/>
              <a:t>, or generate 0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727700" y="1395414"/>
            <a:ext cx="4089400" cy="1944687"/>
            <a:chOff x="2648" y="879"/>
            <a:chExt cx="2576" cy="122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792" y="1112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s1</a:t>
              </a:r>
              <a:r>
                <a:rPr lang="en-US" altLang="en-US" b="0" i="1">
                  <a:solidFill>
                    <a:schemeClr val="hlink"/>
                  </a:solidFill>
                </a:rPr>
                <a:t> M1 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896" y="1448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s2</a:t>
              </a:r>
              <a:r>
                <a:rPr lang="en-US" altLang="en-US" b="0" i="1">
                  <a:solidFill>
                    <a:schemeClr val="hlink"/>
                  </a:solidFill>
                </a:rPr>
                <a:t> M2 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4080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5184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088" y="960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407" y="879"/>
              <a:ext cx="45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 i="1"/>
                <a:t>E1</a:t>
              </a:r>
              <a:r>
                <a:rPr lang="en-US" altLang="en-US" sz="1400" b="0"/>
                <a:t>–</a:t>
              </a:r>
              <a:r>
                <a:rPr lang="en-US" altLang="en-US" sz="1400" b="0" i="1"/>
                <a:t>E2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679" y="1474"/>
              <a:ext cx="1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648" y="1824"/>
              <a:ext cx="2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840" y="1928"/>
              <a:ext cx="233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</a:t>
              </a:r>
              <a:r>
                <a:rPr lang="en-US" altLang="en-US" b="0" i="1">
                  <a:solidFill>
                    <a:schemeClr val="hlink"/>
                  </a:solidFill>
                </a:rPr>
                <a:t> M 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6993604" y="16891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6996779" y="23622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7014241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6993982" y="2738919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7012237" y="4145623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7012237" y="5358831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78665372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7831804" y="1655853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7831804" y="2382749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7832182" y="274320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7831804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7832182" y="416617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7850437" y="5653357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3207115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B77ECDC4-C761-421E-A335-1F9207BA4A97}"/>
              </a:ext>
            </a:extLst>
          </p:cNvPr>
          <p:cNvSpPr/>
          <p:nvPr/>
        </p:nvSpPr>
        <p:spPr bwMode="auto">
          <a:xfrm rot="5400000">
            <a:off x="2565374" y="1531620"/>
            <a:ext cx="198438" cy="365760"/>
          </a:xfrm>
          <a:prstGeom prst="rightBrac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1A3180ED-57E3-4E20-B037-86C243E1F10A}"/>
              </a:ext>
            </a:extLst>
          </p:cNvPr>
          <p:cNvSpPr/>
          <p:nvPr/>
        </p:nvSpPr>
        <p:spPr bwMode="auto">
          <a:xfrm rot="5400000">
            <a:off x="1909251" y="1440180"/>
            <a:ext cx="198438" cy="548640"/>
          </a:xfrm>
          <a:prstGeom prst="rightBrac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60EE53-92E6-4CCF-AC0D-B6E01E591481}"/>
              </a:ext>
            </a:extLst>
          </p:cNvPr>
          <p:cNvCxnSpPr>
            <a:stCxn id="2" idx="1"/>
          </p:cNvCxnSpPr>
          <p:nvPr/>
        </p:nvCxnSpPr>
        <p:spPr bwMode="auto">
          <a:xfrm>
            <a:off x="2664593" y="1813719"/>
            <a:ext cx="2407" cy="54848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63A8D-5A11-4DC1-A5A4-C20B5E6DF1C4}"/>
              </a:ext>
            </a:extLst>
          </p:cNvPr>
          <p:cNvCxnSpPr/>
          <p:nvPr/>
        </p:nvCxnSpPr>
        <p:spPr bwMode="auto">
          <a:xfrm>
            <a:off x="2008470" y="1813719"/>
            <a:ext cx="0" cy="1020763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479276-6330-4017-BBD2-E748C436D212}"/>
              </a:ext>
            </a:extLst>
          </p:cNvPr>
          <p:cNvCxnSpPr/>
          <p:nvPr/>
        </p:nvCxnSpPr>
        <p:spPr bwMode="auto">
          <a:xfrm>
            <a:off x="2008470" y="2823731"/>
            <a:ext cx="1877730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33BB4A3-1B91-47E7-9612-0833A690FDD8}"/>
              </a:ext>
            </a:extLst>
          </p:cNvPr>
          <p:cNvCxnSpPr/>
          <p:nvPr/>
        </p:nvCxnSpPr>
        <p:spPr bwMode="auto">
          <a:xfrm>
            <a:off x="2664593" y="2362200"/>
            <a:ext cx="1221607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781A0D7-1CBC-4F9B-9A0C-292D994FA360}"/>
              </a:ext>
            </a:extLst>
          </p:cNvPr>
          <p:cNvSpPr txBox="1"/>
          <p:nvPr/>
        </p:nvSpPr>
        <p:spPr>
          <a:xfrm>
            <a:off x="3977743" y="2623268"/>
            <a:ext cx="51071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AA0E43-686C-4608-B3C6-A69C8FD2A13B}"/>
              </a:ext>
            </a:extLst>
          </p:cNvPr>
          <p:cNvSpPr txBox="1"/>
          <p:nvPr/>
        </p:nvSpPr>
        <p:spPr>
          <a:xfrm>
            <a:off x="3926767" y="2147668"/>
            <a:ext cx="61266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734328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6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 Guarantees Two Levels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	single precision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	double precision</a:t>
            </a:r>
          </a:p>
          <a:p>
            <a:pPr eaLnBrk="1" hangingPunct="1">
              <a:defRPr/>
            </a:pPr>
            <a:r>
              <a:rPr lang="en-US"/>
              <a:t>Conversions</a:t>
            </a:r>
          </a:p>
          <a:p>
            <a:pPr lvl="1" eaLnBrk="1" hangingPunct="1">
              <a:defRPr/>
            </a:pPr>
            <a:r>
              <a:rPr lang="en-US"/>
              <a:t>Casting between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changes numeric values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int</a:t>
            </a:r>
            <a:endParaRPr lang="en-US"/>
          </a:p>
          <a:p>
            <a:pPr lvl="2" eaLnBrk="1" hangingPunct="1">
              <a:defRPr/>
            </a:pPr>
            <a:r>
              <a:rPr lang="en-US"/>
              <a:t>Truncates fractional part</a:t>
            </a:r>
          </a:p>
          <a:p>
            <a:pPr lvl="2" eaLnBrk="1" hangingPunct="1">
              <a:defRPr/>
            </a:pPr>
            <a:r>
              <a:rPr lang="en-US"/>
              <a:t>Like rounding toward zero</a:t>
            </a:r>
          </a:p>
          <a:p>
            <a:pPr lvl="2" eaLnBrk="1" hangingPunct="1">
              <a:defRPr/>
            </a:pPr>
            <a:r>
              <a:rPr lang="en-US"/>
              <a:t>Not defined when out of range</a:t>
            </a:r>
          </a:p>
          <a:p>
            <a:pPr lvl="3" eaLnBrk="1" hangingPunct="1">
              <a:defRPr/>
            </a:pPr>
            <a:r>
              <a:rPr lang="en-US"/>
              <a:t>Generally saturates to TMin or TMax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double</a:t>
            </a:r>
            <a:endParaRPr lang="en-US"/>
          </a:p>
          <a:p>
            <a:pPr lvl="2" eaLnBrk="1" hangingPunct="1">
              <a:defRPr/>
            </a:pPr>
            <a:r>
              <a:rPr lang="en-US"/>
              <a:t>Exact conversion, as long as int has </a:t>
            </a:r>
            <a:r>
              <a:rPr lang="en-US">
                <a:latin typeface="Courier New" pitchFamily="49" charset="0"/>
              </a:rPr>
              <a:t>≤</a:t>
            </a:r>
            <a:r>
              <a:rPr lang="en-US"/>
              <a:t> 53-bit word size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float</a:t>
            </a:r>
            <a:endParaRPr lang="en-US"/>
          </a:p>
          <a:p>
            <a:pPr lvl="2" eaLnBrk="1" hangingPunct="1">
              <a:defRPr/>
            </a:pPr>
            <a:r>
              <a:rPr lang="en-US"/>
              <a:t>Will round according to rounding mode</a:t>
            </a:r>
          </a:p>
          <a:p>
            <a:pPr eaLnBrk="1" hangingPunct="1">
              <a:defRPr/>
            </a:pPr>
            <a:endParaRPr lang="en-US" sz="1800" b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39E90E18-BF10-4D62-BD68-B4F89F016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No: 24 bit significand</a:t>
            </a:r>
            <a:endParaRPr lang="en-US" altLang="en-US" dirty="0">
              <a:latin typeface="Courier New" pitchFamily="49" charset="0"/>
            </a:endParaRPr>
          </a:p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Yes: 53 bit significand</a:t>
            </a:r>
            <a:endParaRPr lang="en-US" altLang="en-US" dirty="0">
              <a:latin typeface="Courier New" pitchFamily="49" charset="0"/>
            </a:endParaRPr>
          </a:p>
          <a:p>
            <a:pPr marL="3200400" lvl="7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Yes: increases precision</a:t>
            </a:r>
            <a:endParaRPr lang="en-US" altLang="en-US" dirty="0">
              <a:latin typeface="Courier New" pitchFamily="49" charset="0"/>
            </a:endParaRPr>
          </a:p>
          <a:p>
            <a:pPr lvl="4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loses precision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 			</a:t>
            </a:r>
            <a:r>
              <a:rPr lang="en-US" altLang="en-US" dirty="0"/>
              <a:t>Yes: Just change sign bit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2/3 == 0</a:t>
            </a:r>
            <a:endParaRPr lang="en-US" altLang="en-US" dirty="0">
              <a:latin typeface="Courier New" pitchFamily="49" charset="0"/>
            </a:endParaRPr>
          </a:p>
          <a:p>
            <a:pPr lvl="7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2286000" lvl="5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Not associative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(int)(float)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(int)(double)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 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 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Answers to Floating-Point Puzzles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1" y="1027112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34000" y="12192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d</a:t>
            </a:r>
            <a:r>
              <a:rPr lang="en-US" altLang="en-US" dirty="0"/>
              <a:t> nor </a:t>
            </a:r>
            <a:r>
              <a:rPr lang="en-US" altLang="en-US" dirty="0">
                <a:latin typeface="Courier New" pitchFamily="49" charset="0"/>
              </a:rPr>
              <a:t>f</a:t>
            </a:r>
            <a:r>
              <a:rPr lang="en-US" altLang="en-US" dirty="0"/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Ariane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Exploded 37 seconds after liftoff</a:t>
            </a:r>
          </a:p>
          <a:p>
            <a:pPr lvl="1" eaLnBrk="1" hangingPunct="1">
              <a:defRPr/>
            </a:pPr>
            <a:r>
              <a:rPr lang="en-US" dirty="0"/>
              <a:t>Cargo worth $500 million</a:t>
            </a:r>
          </a:p>
          <a:p>
            <a:pPr eaLnBrk="1" hangingPunct="1">
              <a:defRPr/>
            </a:pPr>
            <a:r>
              <a:rPr lang="en-US" dirty="0"/>
              <a:t>Why</a:t>
            </a:r>
          </a:p>
          <a:p>
            <a:pPr lvl="1" eaLnBrk="1" hangingPunct="1">
              <a:defRPr/>
            </a:pPr>
            <a:r>
              <a:rPr lang="en-US" dirty="0"/>
              <a:t>Computed horizontal velocity as </a:t>
            </a:r>
            <a:br>
              <a:rPr lang="en-US" dirty="0"/>
            </a:br>
            <a:r>
              <a:rPr lang="en-US" dirty="0"/>
              <a:t>floating-point number</a:t>
            </a:r>
          </a:p>
          <a:p>
            <a:pPr lvl="1" eaLnBrk="1" hangingPunct="1">
              <a:defRPr/>
            </a:pPr>
            <a:r>
              <a:rPr lang="en-US" dirty="0"/>
              <a:t>Converted to 16-bit integer</a:t>
            </a:r>
          </a:p>
          <a:p>
            <a:pPr lvl="1" eaLnBrk="1" hangingPunct="1">
              <a:defRPr/>
            </a:pPr>
            <a:r>
              <a:rPr lang="en-US" dirty="0"/>
              <a:t>Worked OK for Ariane 4</a:t>
            </a:r>
          </a:p>
          <a:p>
            <a:pPr lvl="1" eaLnBrk="1" hangingPunct="1">
              <a:defRPr/>
            </a:pPr>
            <a:r>
              <a:rPr lang="en-US" dirty="0"/>
              <a:t>Overflowed for Ariane 5</a:t>
            </a:r>
          </a:p>
          <a:p>
            <a:pPr lvl="2" eaLnBrk="1" hangingPunct="1">
              <a:defRPr/>
            </a:pPr>
            <a:r>
              <a:rPr lang="en-US" dirty="0"/>
              <a:t>Used same software</a:t>
            </a:r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32772" name="Picture 4" descr="arian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4160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/>
              <a:t>IEEE floating point has clear mathematical  properties</a:t>
            </a:r>
          </a:p>
          <a:p>
            <a:pPr lvl="1" eaLnBrk="1" hangingPunct="1">
              <a:defRPr/>
            </a:pPr>
            <a:r>
              <a:rPr lang="en-US"/>
              <a:t>Represents numbers of form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 b="0"/>
              <a:t>X</a:t>
            </a:r>
            <a:r>
              <a:rPr lang="en-US"/>
              <a:t> 2</a:t>
            </a:r>
            <a:r>
              <a:rPr lang="en-US" i="1" baseline="30000"/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Can reason about operations independent of implementation</a:t>
            </a:r>
          </a:p>
          <a:p>
            <a:pPr lvl="2" eaLnBrk="1" hangingPunct="1">
              <a:defRPr/>
            </a:pPr>
            <a:r>
              <a:rPr lang="en-US"/>
              <a:t>As if computed with perfect precision and then rounded</a:t>
            </a:r>
          </a:p>
          <a:p>
            <a:pPr lvl="1" eaLnBrk="1" hangingPunct="1">
              <a:defRPr/>
            </a:pPr>
            <a:r>
              <a:rPr lang="en-US"/>
              <a:t>Not the same as real arithmetic</a:t>
            </a:r>
          </a:p>
          <a:p>
            <a:pPr lvl="2" eaLnBrk="1" hangingPunct="1">
              <a:defRPr/>
            </a:pPr>
            <a:r>
              <a:rPr lang="en-US"/>
              <a:t>Violates associativity/distributivity</a:t>
            </a:r>
          </a:p>
          <a:p>
            <a:pPr lvl="2" eaLnBrk="1" hangingPunct="1">
              <a:defRPr/>
            </a:pPr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5638800" y="1079501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5105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58771"/>
              </p:ext>
            </p:extLst>
          </p:nvPr>
        </p:nvGraphicFramePr>
        <p:xfrm>
          <a:off x="2425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7729539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5564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5029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4479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3302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2552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3635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5822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5810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5808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5799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5865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2553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762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  <p:extLst>
      <p:ext uri="{BB962C8B-B14F-4D97-AF65-F5344CB8AC3E}">
        <p14:creationId xmlns:p14="http://schemas.microsoft.com/office/powerpoint/2010/main" val="15585872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		Decimal 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	0.333333333…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0.200000000…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0.100000000…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IEEE Standard 754</a:t>
            </a:r>
          </a:p>
          <a:p>
            <a:pPr lvl="1" eaLnBrk="1" hangingPunct="1">
              <a:defRPr/>
            </a:pPr>
            <a:r>
              <a:rPr lang="en-US"/>
              <a:t>Established in 1985 as uniform standard for floating-point arithmetic</a:t>
            </a:r>
          </a:p>
          <a:p>
            <a:pPr lvl="2" eaLnBrk="1" hangingPunct="1">
              <a:defRPr/>
            </a:pPr>
            <a:r>
              <a:rPr lang="en-US"/>
              <a:t>Before that, many idiosyncratic formats</a:t>
            </a:r>
          </a:p>
          <a:p>
            <a:pPr lvl="1" eaLnBrk="1" hangingPunct="1">
              <a:defRPr/>
            </a:pPr>
            <a:r>
              <a:rPr lang="en-US"/>
              <a:t>Supported by all major CPUs</a:t>
            </a:r>
          </a:p>
          <a:p>
            <a:pPr eaLnBrk="1" hangingPunct="1">
              <a:defRPr/>
            </a:pPr>
            <a:r>
              <a:rPr lang="en-US"/>
              <a:t>Driven by numerical concerns</a:t>
            </a:r>
          </a:p>
          <a:p>
            <a:pPr lvl="1" eaLnBrk="1" hangingPunct="1">
              <a:defRPr/>
            </a:pPr>
            <a:r>
              <a:rPr lang="en-US"/>
              <a:t>Nice standards for rounding, overflow, underflow</a:t>
            </a:r>
          </a:p>
          <a:p>
            <a:pPr lvl="1" eaLnBrk="1" hangingPunct="1">
              <a:defRPr/>
            </a:pPr>
            <a:r>
              <a:rPr lang="en-US"/>
              <a:t>Hard to make go fast</a:t>
            </a:r>
          </a:p>
          <a:p>
            <a:pPr lvl="2" eaLnBrk="1" hangingPunct="1">
              <a:defRPr/>
            </a:pPr>
            <a:r>
              <a:rPr lang="en-US"/>
              <a:t>Numerical analysts predominated over hardware types in defining standard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Representation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Numerical Form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–</a:t>
            </a:r>
            <a:r>
              <a:rPr lang="en-US" b="0" dirty="0">
                <a:solidFill>
                  <a:schemeClr val="hlink"/>
                </a:solidFill>
              </a:rPr>
              <a:t>1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 bit </a:t>
            </a:r>
            <a:r>
              <a:rPr lang="en-US" i="1" dirty="0">
                <a:solidFill>
                  <a:schemeClr val="hlink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determines whether number is negative or positive (negative zero representable)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Significand </a:t>
            </a:r>
            <a:r>
              <a:rPr lang="en-US" i="1" dirty="0">
                <a:solidFill>
                  <a:schemeClr val="hlink"/>
                </a:solidFill>
              </a:rPr>
              <a:t>M  </a:t>
            </a:r>
            <a:r>
              <a:rPr lang="en-US" dirty="0">
                <a:solidFill>
                  <a:schemeClr val="tx1"/>
                </a:solidFill>
              </a:rPr>
              <a:t>normally a fractional value in range [1.0, 2.0).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Exponent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weights value by a power of two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Encoding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endParaRPr lang="en-US" dirty="0"/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/>
              <a:t>MSB</a:t>
            </a:r>
            <a:r>
              <a:rPr lang="en-US" dirty="0"/>
              <a:t> is sign bit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exp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hlink"/>
                </a:solidFill>
              </a:rPr>
              <a:t> (emphasis on “encodes”)</a:t>
            </a:r>
            <a:endParaRPr lang="en-US" i="1" dirty="0">
              <a:solidFill>
                <a:schemeClr val="hlink"/>
              </a:solidFill>
            </a:endParaRP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frac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M</a:t>
            </a:r>
            <a:r>
              <a:rPr lang="en-US" dirty="0">
                <a:solidFill>
                  <a:schemeClr val="hlink"/>
                </a:solidFill>
              </a:rPr>
              <a:t> (likewise)</a:t>
            </a:r>
            <a:endParaRPr lang="en-US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819400" y="3378200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200400" y="3378200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334000" y="3378200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Precision Options (Not to Scale)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80398"/>
              </p:ext>
            </p:extLst>
          </p:nvPr>
        </p:nvGraphicFramePr>
        <p:xfrm>
          <a:off x="2400300" y="1993900"/>
          <a:ext cx="5448300" cy="1016000"/>
        </p:xfrm>
        <a:graphic>
          <a:graphicData uri="http://schemas.openxmlformats.org/drawingml/2006/table">
            <a:tbl>
              <a:tblPr/>
              <a:tblGrid>
                <a:gridCol w="281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 8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59738"/>
              </p:ext>
            </p:extLst>
          </p:nvPr>
        </p:nvGraphicFramePr>
        <p:xfrm>
          <a:off x="2400300" y="3505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50035"/>
              </p:ext>
            </p:extLst>
          </p:nvPr>
        </p:nvGraphicFramePr>
        <p:xfrm>
          <a:off x="2400300" y="5105400"/>
          <a:ext cx="84963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629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11549</TotalTime>
  <Pages>35</Pages>
  <Words>2773</Words>
  <Application>Microsoft Office PowerPoint</Application>
  <PresentationFormat>Widescreen</PresentationFormat>
  <Paragraphs>518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Calibri</vt:lpstr>
      <vt:lpstr>Calibri Bold</vt:lpstr>
      <vt:lpstr>Calibri Bold Italic</vt:lpstr>
      <vt:lpstr>Calibri Italic</vt:lpstr>
      <vt:lpstr>Century Gothic</vt:lpstr>
      <vt:lpstr>Courier New</vt:lpstr>
      <vt:lpstr>Courier New Bold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Worksheet</vt:lpstr>
      <vt:lpstr>Floating Point </vt:lpstr>
      <vt:lpstr>Floating-Point Puzzles</vt:lpstr>
      <vt:lpstr>Fractional binary numbers</vt:lpstr>
      <vt:lpstr>Fractional Binary Numbers</vt:lpstr>
      <vt:lpstr>Fractional Binary Numbers: Examples</vt:lpstr>
      <vt:lpstr>Representable Numbers</vt:lpstr>
      <vt:lpstr>IEEE Floating Point</vt:lpstr>
      <vt:lpstr>Floating-Point Representation</vt:lpstr>
      <vt:lpstr>Precision Options (Not to Scale)</vt:lpstr>
      <vt:lpstr>“Normalized” Values</vt:lpstr>
      <vt:lpstr>Normalized Encoding Example </vt:lpstr>
      <vt:lpstr>Denormalized Values</vt:lpstr>
      <vt:lpstr>Special Values</vt:lpstr>
      <vt:lpstr>Visualization: Floating-Point Encodings</vt:lpstr>
      <vt:lpstr>Tiny Floating-Point Example</vt:lpstr>
      <vt:lpstr>Values Related to the Exponent</vt:lpstr>
      <vt:lpstr>Dynamic Range</vt:lpstr>
      <vt:lpstr>Distribution of Values</vt:lpstr>
      <vt:lpstr>Distribution of Values (close-up view)</vt:lpstr>
      <vt:lpstr>Interesting Numbers</vt:lpstr>
      <vt:lpstr>Special Properties of Encoding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FP Addition</vt:lpstr>
      <vt:lpstr>Mathematical Properties of FP Add</vt:lpstr>
      <vt:lpstr>Mathematical Properties of FP Mult</vt:lpstr>
      <vt:lpstr>Floating Point in C</vt:lpstr>
      <vt:lpstr>Answers to Floating-Point Puzzles</vt:lpstr>
      <vt:lpstr>Ariane 5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subject/>
  <dc:creator>Randal E. Bryant and David R. O'Hallaron</dc:creator>
  <cp:keywords/>
  <dc:description/>
  <cp:lastModifiedBy>Geoffrey Kuenning</cp:lastModifiedBy>
  <cp:revision>99</cp:revision>
  <cp:lastPrinted>2020-08-31T06:08:13Z</cp:lastPrinted>
  <dcterms:created xsi:type="dcterms:W3CDTF">1998-08-11T09:19:24Z</dcterms:created>
  <dcterms:modified xsi:type="dcterms:W3CDTF">2021-01-06T19:26:58Z</dcterms:modified>
</cp:coreProperties>
</file>