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343" r:id="rId2"/>
    <p:sldId id="344" r:id="rId3"/>
    <p:sldId id="387" r:id="rId4"/>
    <p:sldId id="345" r:id="rId5"/>
    <p:sldId id="346" r:id="rId6"/>
    <p:sldId id="347" r:id="rId7"/>
    <p:sldId id="388" r:id="rId8"/>
    <p:sldId id="350" r:id="rId9"/>
    <p:sldId id="349" r:id="rId10"/>
    <p:sldId id="389" r:id="rId11"/>
    <p:sldId id="352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60" r:id="rId22"/>
    <p:sldId id="399" r:id="rId23"/>
    <p:sldId id="400" r:id="rId24"/>
    <p:sldId id="402" r:id="rId25"/>
    <p:sldId id="403" r:id="rId26"/>
    <p:sldId id="404" r:id="rId27"/>
    <p:sldId id="405" r:id="rId28"/>
    <p:sldId id="406" r:id="rId29"/>
    <p:sldId id="363" r:id="rId30"/>
    <p:sldId id="386" r:id="rId31"/>
    <p:sldId id="364" r:id="rId32"/>
    <p:sldId id="407" r:id="rId33"/>
    <p:sldId id="408" r:id="rId34"/>
    <p:sldId id="409" r:id="rId35"/>
    <p:sldId id="410" r:id="rId36"/>
    <p:sldId id="411" r:id="rId37"/>
  </p:sldIdLst>
  <p:sldSz cx="12192000" cy="6858000"/>
  <p:notesSz cx="9271000" cy="69850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49" autoAdjust="0"/>
  </p:normalViewPr>
  <p:slideViewPr>
    <p:cSldViewPr>
      <p:cViewPr varScale="1">
        <p:scale>
          <a:sx n="68" d="100"/>
          <a:sy n="68" d="100"/>
        </p:scale>
        <p:origin x="492" y="102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43B10237-8A62-40B9-A127-A961C63DE67D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616472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86E7D796-55B4-4B83-8ACF-275D1C171B36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272528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98B12C5-B8B1-41C6-B29F-6FC9FEB127A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7769986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868418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1" y="228600"/>
            <a:ext cx="2815167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1" y="228600"/>
            <a:ext cx="8242300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852049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759116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436654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38779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349809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322631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174002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893329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457790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3201" y="228600"/>
            <a:ext cx="10200217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C5645F44-6419-4741-95A8-8DA46E5F3758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044557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dirty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1" y="152400"/>
            <a:ext cx="651510" cy="8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100" y="2590800"/>
            <a:ext cx="7581900" cy="13716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Machine-Level Programming I</a:t>
            </a: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4426" y="3719513"/>
            <a:ext cx="43846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Assembly Programmer’s Execution Model</a:t>
            </a:r>
          </a:p>
          <a:p>
            <a:pPr lvl="1" eaLnBrk="1" hangingPunct="1">
              <a:defRPr/>
            </a:pPr>
            <a:r>
              <a:rPr lang="en-US" dirty="0"/>
              <a:t>Accessing Information</a:t>
            </a:r>
          </a:p>
          <a:p>
            <a:pPr lvl="2" eaLnBrk="1" hangingPunct="1">
              <a:defRPr/>
            </a:pPr>
            <a:r>
              <a:rPr lang="en-US" dirty="0"/>
              <a:t>Registers</a:t>
            </a:r>
          </a:p>
          <a:p>
            <a:pPr lvl="2" eaLnBrk="1" hangingPunct="1">
              <a:defRPr/>
            </a:pPr>
            <a:r>
              <a:rPr lang="en-US" dirty="0"/>
              <a:t>Memory</a:t>
            </a:r>
          </a:p>
          <a:p>
            <a:pPr lvl="1" eaLnBrk="1" hangingPunct="1">
              <a:defRPr/>
            </a:pPr>
            <a:r>
              <a:rPr lang="en-US" dirty="0"/>
              <a:t>Arithmetic operations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066800" y="76201"/>
            <a:ext cx="10134600" cy="208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 dirty="0"/>
              <a:t>CS 105</a:t>
            </a:r>
            <a:br>
              <a:rPr lang="en-US" altLang="en-US" sz="3800" dirty="0"/>
            </a:br>
            <a:r>
              <a:rPr lang="en-US" altLang="en-US" sz="3800" dirty="0"/>
              <a:t>“Tour of the Black Holes of Computing”</a:t>
            </a:r>
            <a:br>
              <a:rPr lang="en-US" altLang="en-US" sz="3800" dirty="0"/>
            </a:br>
            <a:br>
              <a:rPr lang="en-US" altLang="en-US" sz="3800" dirty="0"/>
            </a:br>
            <a:endParaRPr lang="en-US" altLang="en-US" sz="3800" dirty="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-257175" y="508001"/>
            <a:ext cx="920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6565901" y="838201"/>
            <a:ext cx="920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93100" cy="555625"/>
          </a:xfrm>
          <a:noFill/>
          <a:ln/>
          <a:effectLst/>
        </p:spPr>
        <p:txBody>
          <a:bodyPr/>
          <a:lstStyle/>
          <a:p>
            <a:r>
              <a:rPr lang="en-US" dirty="0"/>
              <a:t>Compiling Into Assembly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46150"/>
            <a:ext cx="2438400" cy="363538"/>
          </a:xfrm>
          <a:noFill/>
          <a:ln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dirty="0"/>
              <a:t>C Code (</a:t>
            </a:r>
            <a:r>
              <a:rPr lang="en-US" dirty="0" err="1"/>
              <a:t>sum.c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609600" y="1403351"/>
            <a:ext cx="4343400" cy="20910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long plus(long x, long y); </a:t>
            </a:r>
          </a:p>
          <a:p>
            <a:pPr algn="l"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void </a:t>
            </a:r>
            <a:r>
              <a:rPr lang="en-US" dirty="0" err="1">
                <a:latin typeface="Courier New" pitchFamily="49" charset="0"/>
              </a:rPr>
              <a:t>sumstore</a:t>
            </a:r>
            <a:r>
              <a:rPr lang="en-US" dirty="0">
                <a:latin typeface="Courier New" pitchFamily="49" charset="0"/>
              </a:rPr>
              <a:t>(long x, long y, 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          long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long t = plus(x, y);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149509" name="Rectangle 5"/>
          <p:cNvSpPr>
            <a:spLocks noChangeArrowheads="1"/>
          </p:cNvSpPr>
          <p:nvPr/>
        </p:nvSpPr>
        <p:spPr bwMode="auto">
          <a:xfrm>
            <a:off x="4953000" y="91440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Generated x86-64 Assembly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5029201" y="1395413"/>
            <a:ext cx="4195763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</a:rPr>
              <a:t>sumstore</a:t>
            </a:r>
            <a:r>
              <a:rPr lang="en-US" dirty="0">
                <a:latin typeface="Courier New" pitchFamily="49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pushq</a:t>
            </a:r>
            <a:r>
              <a:rPr lang="en-US" dirty="0">
                <a:latin typeface="Courier New" pitchFamily="49" charset="0"/>
              </a:rPr>
              <a:t>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call    plus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 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popq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ret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987425" y="3638098"/>
            <a:ext cx="8237538" cy="26658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Obtain (on Wilkes) with command</a:t>
            </a:r>
          </a:p>
          <a:p>
            <a:pPr lvl="1" algn="l">
              <a:lnSpc>
                <a:spcPct val="100000"/>
              </a:lnSpc>
              <a:spcBef>
                <a:spcPct val="50000"/>
              </a:spcBef>
            </a:pPr>
            <a:r>
              <a:rPr lang="en-US" dirty="0" err="1">
                <a:latin typeface="Courier New" pitchFamily="49" charset="0"/>
              </a:rPr>
              <a:t>gcc</a:t>
            </a:r>
            <a:r>
              <a:rPr lang="en-US" dirty="0">
                <a:latin typeface="Courier New" pitchFamily="49" charset="0"/>
              </a:rPr>
              <a:t> –</a:t>
            </a:r>
            <a:r>
              <a:rPr lang="en-US" dirty="0" err="1">
                <a:latin typeface="Courier New" pitchFamily="49" charset="0"/>
              </a:rPr>
              <a:t>Og</a:t>
            </a:r>
            <a:r>
              <a:rPr lang="en-US" dirty="0">
                <a:latin typeface="Courier New" pitchFamily="49" charset="0"/>
              </a:rPr>
              <a:t> -g –S </a:t>
            </a:r>
            <a:r>
              <a:rPr lang="en-US" dirty="0" err="1">
                <a:latin typeface="Courier New" pitchFamily="49" charset="0"/>
              </a:rPr>
              <a:t>sum.c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Produces file </a:t>
            </a:r>
            <a:r>
              <a:rPr lang="en-US" dirty="0" err="1">
                <a:latin typeface="Courier New" pitchFamily="49" charset="0"/>
              </a:rPr>
              <a:t>sum.s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(Note: we’re removed a bunch of irrelevant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pseudo-ops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intended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 the assembler)</a:t>
            </a:r>
          </a:p>
          <a:p>
            <a:pPr algn="l">
              <a:spcBef>
                <a:spcPct val="50000"/>
              </a:spcBef>
            </a:pPr>
            <a:r>
              <a:rPr lang="en-US" i="1" dirty="0">
                <a:solidFill>
                  <a:srgbClr val="FF0000"/>
                </a:solidFill>
                <a:latin typeface="Calibri" pitchFamily="34" charset="0"/>
              </a:rPr>
              <a:t>Warning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: May get very different results on other machines (Knuth, Mac OS-X, …) due to different versions of </a:t>
            </a:r>
            <a:r>
              <a:rPr lang="en-US" dirty="0" err="1">
                <a:solidFill>
                  <a:srgbClr val="FF0000"/>
                </a:solidFill>
                <a:latin typeface="Calibri" pitchFamily="34" charset="0"/>
              </a:rPr>
              <a:t>gcc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 and different compiler settings.</a:t>
            </a: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83889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Assembly Characteristics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Minimal data types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Integer data of 1, 2, 4, or 8 bytes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Data values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Addresses (</a:t>
            </a:r>
            <a:r>
              <a:rPr lang="en-US" dirty="0" err="1"/>
              <a:t>untyped</a:t>
            </a:r>
            <a:r>
              <a:rPr lang="en-US" dirty="0"/>
              <a:t> pointers)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Floating-point data of 4, 8, or 10 bytes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No aggregate types such as arrays or structures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Just contiguously allocated bytes in memory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Code is also just byte sequences encoding instructions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Primitive operations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Perform arithmetic function on register or memory data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Transfer data between memory and register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Load data from memory into register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Store register data into memory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Transfer control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Unconditional jumps to/from procedures</a:t>
            </a:r>
          </a:p>
          <a:p>
            <a:pPr lvl="2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/>
              <a:t>Conditional branches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685800" y="914400"/>
            <a:ext cx="41910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Sample code for </a:t>
            </a:r>
            <a:r>
              <a:rPr lang="en-US" sz="2400" dirty="0" err="1">
                <a:latin typeface="Courier New" pitchFamily="49" charset="0"/>
              </a:rPr>
              <a:t>sumstore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1066800" y="1447800"/>
            <a:ext cx="2511425" cy="38361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0x0400595: 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0x53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0xd3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0xe8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0xf2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0x03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0x5b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0xc3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200900" cy="573088"/>
          </a:xfrm>
        </p:spPr>
        <p:txBody>
          <a:bodyPr/>
          <a:lstStyle/>
          <a:p>
            <a:r>
              <a:rPr lang="en-US" dirty="0"/>
              <a:t>Object Code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495800" y="1143000"/>
            <a:ext cx="6781800" cy="5486400"/>
          </a:xfrm>
        </p:spPr>
        <p:txBody>
          <a:bodyPr/>
          <a:lstStyle/>
          <a:p>
            <a:r>
              <a:rPr lang="en-US" dirty="0"/>
              <a:t>Assembler</a:t>
            </a:r>
          </a:p>
          <a:p>
            <a:pPr lvl="1"/>
            <a:r>
              <a:rPr lang="en-US" dirty="0"/>
              <a:t>Translates </a:t>
            </a:r>
            <a:r>
              <a:rPr lang="en-US" dirty="0">
                <a:latin typeface="Courier New" pitchFamily="49" charset="0"/>
              </a:rPr>
              <a:t>.s</a:t>
            </a:r>
            <a:r>
              <a:rPr lang="en-US" dirty="0"/>
              <a:t> into </a:t>
            </a:r>
            <a:r>
              <a:rPr lang="en-US" dirty="0">
                <a:latin typeface="Courier New" pitchFamily="49" charset="0"/>
              </a:rPr>
              <a:t>.o</a:t>
            </a:r>
          </a:p>
          <a:p>
            <a:pPr lvl="1"/>
            <a:r>
              <a:rPr lang="en-US" dirty="0"/>
              <a:t>Binary encoding of each instruction</a:t>
            </a:r>
          </a:p>
          <a:p>
            <a:pPr lvl="1"/>
            <a:r>
              <a:rPr lang="en-US" dirty="0"/>
              <a:t>Nearly-complete image of executable code</a:t>
            </a:r>
          </a:p>
          <a:p>
            <a:pPr lvl="1"/>
            <a:r>
              <a:rPr lang="en-US" dirty="0"/>
              <a:t>Missing linkages between code in different files</a:t>
            </a:r>
          </a:p>
          <a:p>
            <a:r>
              <a:rPr lang="en-US" dirty="0"/>
              <a:t>Linker</a:t>
            </a:r>
          </a:p>
          <a:p>
            <a:pPr lvl="1"/>
            <a:r>
              <a:rPr lang="en-US" dirty="0"/>
              <a:t>Resolves references between files</a:t>
            </a:r>
          </a:p>
          <a:p>
            <a:pPr lvl="1"/>
            <a:r>
              <a:rPr lang="en-US" dirty="0"/>
              <a:t>Combines with static run-time libraries</a:t>
            </a:r>
          </a:p>
          <a:p>
            <a:pPr lvl="2"/>
            <a:r>
              <a:rPr lang="en-US" dirty="0"/>
              <a:t>E.g., code for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printf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lvl="1"/>
            <a:r>
              <a:rPr lang="en-US" dirty="0"/>
              <a:t>Some libraries are </a:t>
            </a:r>
            <a:r>
              <a:rPr lang="en-US" i="1" dirty="0"/>
              <a:t>dynamically linked</a:t>
            </a:r>
          </a:p>
          <a:p>
            <a:pPr lvl="2"/>
            <a:r>
              <a:rPr lang="en-US" dirty="0"/>
              <a:t>Linking occurs when program begins execution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2017711" y="5181600"/>
            <a:ext cx="23622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Total of 14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Each instruction 1, 3, or 5 bytes</a:t>
            </a:r>
          </a:p>
          <a:p>
            <a:pPr marL="560388" lvl="1" indent="-222250" algn="l" defTabSz="895350">
              <a:spcBef>
                <a:spcPct val="30000"/>
              </a:spcBef>
              <a:buFontTx/>
              <a:buChar char="•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Starts at address </a:t>
            </a:r>
            <a:r>
              <a:rPr lang="en-US" dirty="0">
                <a:solidFill>
                  <a:srgbClr val="C00000"/>
                </a:solidFill>
                <a:latin typeface="Courier New" pitchFamily="49" charset="0"/>
              </a:rPr>
              <a:t>0x0400595</a:t>
            </a:r>
          </a:p>
        </p:txBody>
      </p:sp>
    </p:spTree>
    <p:extLst>
      <p:ext uri="{BB962C8B-B14F-4D97-AF65-F5344CB8AC3E}">
        <p14:creationId xmlns:p14="http://schemas.microsoft.com/office/powerpoint/2010/main" val="104858657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573088"/>
          </a:xfrm>
        </p:spPr>
        <p:txBody>
          <a:bodyPr/>
          <a:lstStyle/>
          <a:p>
            <a:r>
              <a:rPr lang="en-US" dirty="0"/>
              <a:t>Machine Instruction Example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57800" y="838200"/>
            <a:ext cx="5638800" cy="5791200"/>
          </a:xfrm>
        </p:spPr>
        <p:txBody>
          <a:bodyPr/>
          <a:lstStyle/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C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 value </a:t>
            </a:r>
            <a:r>
              <a:rPr lang="en-US" b="1" dirty="0">
                <a:latin typeface="Courier New"/>
                <a:cs typeface="Courier New"/>
              </a:rPr>
              <a:t>t</a:t>
            </a:r>
            <a:r>
              <a:rPr lang="en-US" dirty="0"/>
              <a:t> where designated by </a:t>
            </a:r>
            <a:r>
              <a:rPr lang="en-US" b="1" dirty="0" err="1">
                <a:latin typeface="Courier New"/>
                <a:cs typeface="Courier New"/>
              </a:rPr>
              <a:t>dest</a:t>
            </a:r>
            <a:endParaRPr lang="en-US" b="1" dirty="0">
              <a:latin typeface="Courier New"/>
              <a:cs typeface="Courier New"/>
            </a:endParaRPr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Assembly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Move 8-byte value to memory</a:t>
            </a:r>
          </a:p>
          <a:p>
            <a:pPr marL="839788" lvl="2" indent="-165100" defTabSz="895350">
              <a:tabLst>
                <a:tab pos="1603375" algn="l"/>
                <a:tab pos="2514600" algn="l"/>
              </a:tabLst>
            </a:pPr>
            <a:r>
              <a:rPr lang="en-US" i="1" dirty="0"/>
              <a:t>Quad words</a:t>
            </a:r>
            <a:r>
              <a:rPr lang="en-US" dirty="0"/>
              <a:t> in x86-64 parlance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Operands:</a:t>
            </a: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t</a:t>
            </a:r>
            <a:r>
              <a:rPr lang="en-US" b="1" dirty="0"/>
              <a:t>:	</a:t>
            </a:r>
            <a:r>
              <a:rPr lang="en-US" dirty="0"/>
              <a:t>Register	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 err="1">
                <a:latin typeface="Courier New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	Register	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endParaRPr lang="en-US" b="1" dirty="0">
              <a:solidFill>
                <a:schemeClr val="tx1"/>
              </a:solidFill>
              <a:latin typeface="Courier New" pitchFamily="49" charset="0"/>
            </a:endParaRPr>
          </a:p>
          <a:p>
            <a:pPr marL="839788" lvl="2" indent="-165100" defTabSz="895350">
              <a:buNone/>
              <a:tabLst>
                <a:tab pos="1603375" algn="l"/>
                <a:tab pos="2514600" algn="l"/>
              </a:tabLst>
            </a:pPr>
            <a:r>
              <a:rPr lang="en-US" b="1" dirty="0">
                <a:latin typeface="Courier New" pitchFamily="49" charset="0"/>
              </a:rPr>
              <a:t>*</a:t>
            </a:r>
            <a:r>
              <a:rPr lang="en-US" b="1" dirty="0" err="1">
                <a:latin typeface="Courier New" pitchFamily="49" charset="0"/>
              </a:rPr>
              <a:t>dest</a:t>
            </a:r>
            <a:r>
              <a:rPr lang="en-US" b="1" dirty="0"/>
              <a:t>:</a:t>
            </a:r>
            <a:r>
              <a:rPr lang="en-US" dirty="0"/>
              <a:t> 	Memory	</a:t>
            </a:r>
            <a:r>
              <a:rPr lang="en-US" b="1" dirty="0"/>
              <a:t>M[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%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rbx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]</a:t>
            </a:r>
            <a:endParaRPr lang="en-US" b="1" dirty="0"/>
          </a:p>
          <a:p>
            <a:pPr marL="223838" indent="-223838" defTabSz="895350">
              <a:tabLst>
                <a:tab pos="1603375" algn="l"/>
                <a:tab pos="2514600" algn="l"/>
              </a:tabLst>
            </a:pPr>
            <a:r>
              <a:rPr lang="en-US" dirty="0"/>
              <a:t>Object Code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3-byte instruction</a:t>
            </a:r>
          </a:p>
          <a:p>
            <a:pPr marL="560388" lvl="1" indent="-222250" defTabSz="895350">
              <a:tabLst>
                <a:tab pos="1603375" algn="l"/>
                <a:tab pos="2514600" algn="l"/>
              </a:tabLst>
            </a:pPr>
            <a:r>
              <a:rPr lang="en-US" dirty="0"/>
              <a:t>Stored at address </a:t>
            </a:r>
            <a:r>
              <a:rPr lang="en-US" b="1" dirty="0">
                <a:latin typeface="Courier New" pitchFamily="49" charset="0"/>
              </a:rPr>
              <a:t>0x40059e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812801" y="1143000"/>
            <a:ext cx="3883025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812800" y="22860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549400" algn="l"/>
              </a:tabLst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 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809625" y="4648200"/>
            <a:ext cx="3886200" cy="37623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92100" algn="l"/>
              </a:tabLst>
            </a:pPr>
            <a:r>
              <a:rPr lang="en-US" dirty="0">
                <a:latin typeface="Courier New" pitchFamily="49" charset="0"/>
              </a:rPr>
              <a:t>0x40059e:  48 89 03</a:t>
            </a:r>
          </a:p>
        </p:txBody>
      </p:sp>
    </p:spTree>
    <p:extLst>
      <p:ext uri="{BB962C8B-B14F-4D97-AF65-F5344CB8AC3E}">
        <p14:creationId xmlns:p14="http://schemas.microsoft.com/office/powerpoint/2010/main" val="153482711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685800" y="1035050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Disassembling Object Code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Disassembler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objdump</a:t>
            </a:r>
            <a:r>
              <a:rPr lang="en-US" b="1" dirty="0">
                <a:latin typeface="Courier New" pitchFamily="49" charset="0"/>
              </a:rPr>
              <a:t> –d sum</a:t>
            </a:r>
          </a:p>
          <a:p>
            <a:pPr lvl="1"/>
            <a:r>
              <a:rPr lang="en-US" dirty="0"/>
              <a:t>Useful tool for examining object code</a:t>
            </a:r>
          </a:p>
          <a:p>
            <a:pPr lvl="1"/>
            <a:r>
              <a:rPr lang="en-US" dirty="0"/>
              <a:t>Analyzes bit patterns of series of instructions</a:t>
            </a:r>
          </a:p>
          <a:p>
            <a:pPr lvl="1"/>
            <a:r>
              <a:rPr lang="en-US" dirty="0"/>
              <a:t>Produces approximate rendition of assembly code</a:t>
            </a:r>
          </a:p>
          <a:p>
            <a:pPr lvl="1"/>
            <a:r>
              <a:rPr lang="en-US" dirty="0"/>
              <a:t>Can be run on either </a:t>
            </a:r>
            <a:r>
              <a:rPr lang="en-US" dirty="0" err="1">
                <a:latin typeface="Courier New" pitchFamily="49" charset="0"/>
              </a:rPr>
              <a:t>a.out</a:t>
            </a:r>
            <a:r>
              <a:rPr lang="en-US" dirty="0"/>
              <a:t> (complete executable) or </a:t>
            </a:r>
            <a:r>
              <a:rPr lang="en-US" dirty="0">
                <a:latin typeface="Courier New" pitchFamily="49" charset="0"/>
              </a:rPr>
              <a:t>.o</a:t>
            </a:r>
            <a:r>
              <a:rPr lang="en-US" dirty="0"/>
              <a:t> file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89000" y="1628839"/>
            <a:ext cx="7493000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0000000000400595 &lt;</a:t>
            </a:r>
            <a:r>
              <a:rPr lang="en-US" dirty="0" err="1">
                <a:latin typeface="Courier New" pitchFamily="49" charset="0"/>
              </a:rPr>
              <a:t>sumstore</a:t>
            </a:r>
            <a:r>
              <a:rPr lang="en-US" dirty="0">
                <a:latin typeface="Courier New" pitchFamily="49" charset="0"/>
              </a:rPr>
              <a:t>&gt;: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400595:  53               push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400596:  48 89 d3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400599:  e8 f2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ff</a:t>
            </a: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callq</a:t>
            </a:r>
            <a:r>
              <a:rPr lang="en-US" dirty="0">
                <a:latin typeface="Courier New" pitchFamily="49" charset="0"/>
              </a:rPr>
              <a:t>  400590 &lt;plus&gt;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40059e:  48 89 03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4005a1:  5b               pop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4005a2:  c3               </a:t>
            </a:r>
            <a:r>
              <a:rPr lang="en-US" dirty="0" err="1">
                <a:latin typeface="Courier New" pitchFamily="49" charset="0"/>
              </a:rPr>
              <a:t>retq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25818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5105399" y="1027112"/>
            <a:ext cx="26035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Disassembled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3211513" y="1524000"/>
            <a:ext cx="6846887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Dump of assembler code for function </a:t>
            </a:r>
            <a:r>
              <a:rPr lang="en-US" dirty="0" err="1">
                <a:latin typeface="Courier New" pitchFamily="49" charset="0"/>
              </a:rPr>
              <a:t>sumstore</a:t>
            </a:r>
            <a:r>
              <a:rPr lang="en-US" dirty="0">
                <a:latin typeface="Courier New" pitchFamily="49" charset="0"/>
              </a:rPr>
              <a:t>: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0x0000000000400595 &lt;+0&gt;: push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0x0000000000400596 &lt;+1&gt;: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0x0000000000400599 &lt;+4&gt;: </a:t>
            </a:r>
            <a:r>
              <a:rPr lang="en-US" dirty="0" err="1">
                <a:latin typeface="Courier New" pitchFamily="49" charset="0"/>
              </a:rPr>
              <a:t>callq</a:t>
            </a:r>
            <a:r>
              <a:rPr lang="en-US" dirty="0">
                <a:latin typeface="Courier New" pitchFamily="49" charset="0"/>
              </a:rPr>
              <a:t>  0x400590 &lt;plus&gt;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0x000000000040059e &lt;+9&gt;: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,(%</a:t>
            </a:r>
            <a:r>
              <a:rPr lang="en-US" dirty="0" err="1">
                <a:latin typeface="Courier New" pitchFamily="49" charset="0"/>
              </a:rPr>
              <a:t>rbx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0x00000000004005a1 &lt;+12&gt;:pop    %</a:t>
            </a:r>
            <a:r>
              <a:rPr lang="en-US" dirty="0" err="1">
                <a:latin typeface="Courier New" pitchFamily="49" charset="0"/>
              </a:rPr>
              <a:t>rbx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0x00000000004005a2 &lt;+13&gt;:</a:t>
            </a:r>
            <a:r>
              <a:rPr lang="en-US" dirty="0" err="1">
                <a:latin typeface="Courier New" pitchFamily="49" charset="0"/>
              </a:rPr>
              <a:t>retq</a:t>
            </a:r>
            <a:r>
              <a:rPr lang="en-US" dirty="0">
                <a:latin typeface="Courier New" pitchFamily="49" charset="0"/>
              </a:rPr>
              <a:t> 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17512"/>
            <a:ext cx="7848600" cy="573088"/>
          </a:xfrm>
        </p:spPr>
        <p:txBody>
          <a:bodyPr/>
          <a:lstStyle/>
          <a:p>
            <a:r>
              <a:rPr lang="en-US" dirty="0"/>
              <a:t>Alternate Disassembly</a:t>
            </a:r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11513" y="3552762"/>
            <a:ext cx="7608887" cy="3152838"/>
          </a:xfrm>
        </p:spPr>
        <p:txBody>
          <a:bodyPr/>
          <a:lstStyle/>
          <a:p>
            <a:r>
              <a:rPr lang="en-US" dirty="0"/>
              <a:t>Within </a:t>
            </a:r>
            <a:r>
              <a:rPr lang="en-US" dirty="0" err="1"/>
              <a:t>gdb</a:t>
            </a:r>
            <a:r>
              <a:rPr lang="en-US" dirty="0"/>
              <a:t> Debugger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gdb</a:t>
            </a:r>
            <a:r>
              <a:rPr lang="en-US" b="1" dirty="0">
                <a:latin typeface="Courier New" pitchFamily="49" charset="0"/>
              </a:rPr>
              <a:t> sum</a:t>
            </a: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disassemble </a:t>
            </a:r>
            <a:r>
              <a:rPr lang="en-US" b="1" dirty="0" err="1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Disassembles procedure named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sumstore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x/14xb </a:t>
            </a:r>
            <a:r>
              <a:rPr lang="en-US" b="1" dirty="0" err="1">
                <a:latin typeface="Courier New" pitchFamily="49" charset="0"/>
              </a:rPr>
              <a:t>sumstore</a:t>
            </a:r>
            <a:endParaRPr lang="en-US" b="1" dirty="0">
              <a:latin typeface="Courier New" pitchFamily="49" charset="0"/>
            </a:endParaRPr>
          </a:p>
          <a:p>
            <a:pPr lvl="1"/>
            <a:r>
              <a:rPr lang="en-US" dirty="0"/>
              <a:t>Examines the 14 hex bytes starting at </a:t>
            </a:r>
            <a:r>
              <a:rPr lang="en-US" dirty="0" err="1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marL="498475" lvl="1" indent="0">
              <a:buNone/>
            </a:pPr>
            <a:r>
              <a:rPr lang="en-US" dirty="0">
                <a:latin typeface="Courier New" pitchFamily="49" charset="0"/>
              </a:rPr>
              <a:t>x/6i </a:t>
            </a:r>
            <a:r>
              <a:rPr lang="en-US" dirty="0" err="1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Disassembles 6 </a:t>
            </a:r>
            <a:r>
              <a:rPr lang="en-US" dirty="0" err="1"/>
              <a:t>insructions</a:t>
            </a:r>
            <a:r>
              <a:rPr lang="en-US" dirty="0"/>
              <a:t> starting at </a:t>
            </a:r>
            <a:r>
              <a:rPr lang="en-US" dirty="0" err="1">
                <a:latin typeface="Courier New" pitchFamily="49" charset="0"/>
              </a:rPr>
              <a:t>sumstore</a:t>
            </a:r>
            <a:endParaRPr lang="en-US" dirty="0">
              <a:latin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990600" y="1066800"/>
            <a:ext cx="13081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algn="l" defTabSz="895350">
              <a:spcBef>
                <a:spcPct val="30000"/>
              </a:spcBef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Object</a:t>
            </a:r>
          </a:p>
          <a:p>
            <a:pPr marL="223838" indent="-223838" defTabSz="895350">
              <a:lnSpc>
                <a:spcPct val="100000"/>
              </a:lnSpc>
            </a:pP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609600" y="1524001"/>
            <a:ext cx="1828800" cy="4244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0x0400595: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0x53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0xd3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0xe8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0xf2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0x48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0x89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0x03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0x5b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 0xc3</a:t>
            </a:r>
          </a:p>
        </p:txBody>
      </p:sp>
      <p:sp>
        <p:nvSpPr>
          <p:cNvPr id="8" name="Freeform 7"/>
          <p:cNvSpPr/>
          <p:nvPr/>
        </p:nvSpPr>
        <p:spPr bwMode="auto">
          <a:xfrm>
            <a:off x="3505200" y="4572000"/>
            <a:ext cx="168598" cy="341632"/>
          </a:xfrm>
          <a:custGeom>
            <a:avLst/>
            <a:gdLst>
              <a:gd name="connsiteX0" fmla="*/ 236324 w 246598"/>
              <a:gd name="connsiteY0" fmla="*/ 411461 h 411461"/>
              <a:gd name="connsiteX1" fmla="*/ 18 w 246598"/>
              <a:gd name="connsiteY1" fmla="*/ 164881 h 411461"/>
              <a:gd name="connsiteX2" fmla="*/ 246598 w 246598"/>
              <a:gd name="connsiteY2" fmla="*/ 494 h 41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598" h="411461">
                <a:moveTo>
                  <a:pt x="236324" y="411461"/>
                </a:moveTo>
                <a:cubicBezTo>
                  <a:pt x="117315" y="322418"/>
                  <a:pt x="-1694" y="233375"/>
                  <a:pt x="18" y="164881"/>
                </a:cubicBezTo>
                <a:cubicBezTo>
                  <a:pt x="1730" y="96387"/>
                  <a:pt x="195227" y="-8068"/>
                  <a:pt x="246598" y="494"/>
                </a:cubicBezTo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7C5FBE91-1F29-44C8-BA92-8949113B0EC8}"/>
              </a:ext>
            </a:extLst>
          </p:cNvPr>
          <p:cNvSpPr/>
          <p:nvPr/>
        </p:nvSpPr>
        <p:spPr bwMode="auto">
          <a:xfrm>
            <a:off x="3505200" y="5297168"/>
            <a:ext cx="168598" cy="341632"/>
          </a:xfrm>
          <a:custGeom>
            <a:avLst/>
            <a:gdLst>
              <a:gd name="connsiteX0" fmla="*/ 236324 w 246598"/>
              <a:gd name="connsiteY0" fmla="*/ 411461 h 411461"/>
              <a:gd name="connsiteX1" fmla="*/ 18 w 246598"/>
              <a:gd name="connsiteY1" fmla="*/ 164881 h 411461"/>
              <a:gd name="connsiteX2" fmla="*/ 246598 w 246598"/>
              <a:gd name="connsiteY2" fmla="*/ 494 h 41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598" h="411461">
                <a:moveTo>
                  <a:pt x="236324" y="411461"/>
                </a:moveTo>
                <a:cubicBezTo>
                  <a:pt x="117315" y="322418"/>
                  <a:pt x="-1694" y="233375"/>
                  <a:pt x="18" y="164881"/>
                </a:cubicBezTo>
                <a:cubicBezTo>
                  <a:pt x="1730" y="96387"/>
                  <a:pt x="195227" y="-8068"/>
                  <a:pt x="246598" y="494"/>
                </a:cubicBezTo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EA510283-9F1B-4B6B-B795-7C67F05738D7}"/>
              </a:ext>
            </a:extLst>
          </p:cNvPr>
          <p:cNvSpPr/>
          <p:nvPr/>
        </p:nvSpPr>
        <p:spPr bwMode="auto">
          <a:xfrm>
            <a:off x="3505200" y="6135368"/>
            <a:ext cx="168598" cy="341632"/>
          </a:xfrm>
          <a:custGeom>
            <a:avLst/>
            <a:gdLst>
              <a:gd name="connsiteX0" fmla="*/ 236324 w 246598"/>
              <a:gd name="connsiteY0" fmla="*/ 411461 h 411461"/>
              <a:gd name="connsiteX1" fmla="*/ 18 w 246598"/>
              <a:gd name="connsiteY1" fmla="*/ 164881 h 411461"/>
              <a:gd name="connsiteX2" fmla="*/ 246598 w 246598"/>
              <a:gd name="connsiteY2" fmla="*/ 494 h 41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598" h="411461">
                <a:moveTo>
                  <a:pt x="236324" y="411461"/>
                </a:moveTo>
                <a:cubicBezTo>
                  <a:pt x="117315" y="322418"/>
                  <a:pt x="-1694" y="233375"/>
                  <a:pt x="18" y="164881"/>
                </a:cubicBezTo>
                <a:cubicBezTo>
                  <a:pt x="1730" y="96387"/>
                  <a:pt x="195227" y="-8068"/>
                  <a:pt x="246598" y="494"/>
                </a:cubicBezTo>
              </a:path>
            </a:pathLst>
          </a:cu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3698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Can be Disassembled?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Anything that can be interpreted as executable code</a:t>
            </a:r>
          </a:p>
          <a:p>
            <a:r>
              <a:rPr lang="en-US" dirty="0" err="1"/>
              <a:t>Disassembler</a:t>
            </a:r>
            <a:r>
              <a:rPr lang="en-US" dirty="0"/>
              <a:t> examines bytes and reconstructs assembly source</a:t>
            </a:r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2057400" y="1585912"/>
            <a:ext cx="8153400" cy="36718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% </a:t>
            </a:r>
            <a:r>
              <a:rPr lang="en-US" dirty="0" err="1">
                <a:latin typeface="Courier New" pitchFamily="49" charset="0"/>
              </a:rPr>
              <a:t>objdump</a:t>
            </a:r>
            <a:r>
              <a:rPr lang="en-US" dirty="0">
                <a:latin typeface="Courier New" pitchFamily="49" charset="0"/>
              </a:rPr>
              <a:t> -</a:t>
            </a:r>
            <a:r>
              <a:rPr lang="en-US" dirty="0" err="1">
                <a:latin typeface="Courier New" pitchFamily="49" charset="0"/>
              </a:rPr>
              <a:t>d</a:t>
            </a:r>
            <a:r>
              <a:rPr lang="en-US" dirty="0">
                <a:latin typeface="Courier New" pitchFamily="49" charset="0"/>
              </a:rPr>
              <a:t> WINWORD.EXE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WINWORD.EXE:   file format pei-i386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No symbols in "WINWORD.EXE".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Disassembly of section .text: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30001000 &lt;.text&gt;: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30001000:  55             push   %</a:t>
            </a:r>
            <a:r>
              <a:rPr lang="en-US" dirty="0" err="1">
                <a:latin typeface="Courier New" pitchFamily="49" charset="0"/>
              </a:rPr>
              <a:t>ebp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30001001:  8b </a:t>
            </a:r>
            <a:r>
              <a:rPr lang="en-US" dirty="0" err="1">
                <a:latin typeface="Courier New" pitchFamily="49" charset="0"/>
              </a:rPr>
              <a:t>ec</a:t>
            </a:r>
            <a:r>
              <a:rPr lang="en-US" dirty="0">
                <a:latin typeface="Courier New" pitchFamily="49" charset="0"/>
              </a:rPr>
              <a:t>          </a:t>
            </a:r>
            <a:r>
              <a:rPr lang="en-US" dirty="0" err="1">
                <a:latin typeface="Courier New" pitchFamily="49" charset="0"/>
              </a:rPr>
              <a:t>mov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esp,%ebp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30001003:  6a ff          push   $0xffffffff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30001005:  68 90 10 00 30 push   $0x30001090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3000100a:  68 91 dc 4c 30 push   $0x304cdc91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3657600" y="3858425"/>
            <a:ext cx="53340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Reverse engineering forbidden by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Microsoft End User License Agreement</a:t>
            </a:r>
          </a:p>
        </p:txBody>
      </p:sp>
    </p:spTree>
    <p:extLst>
      <p:ext uri="{BB962C8B-B14F-4D97-AF65-F5344CB8AC3E}">
        <p14:creationId xmlns:p14="http://schemas.microsoft.com/office/powerpoint/2010/main" val="3420236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2286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%rax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2286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%rbx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2286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%rcx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2286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%rdx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2286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%rsi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2286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%rdi</a:t>
            </a:r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2286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%rsp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2286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%rbp</a:t>
            </a:r>
          </a:p>
        </p:txBody>
      </p:sp>
      <p:sp>
        <p:nvSpPr>
          <p:cNvPr id="27853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x86-64 Integer Registers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4029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4029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%ebx</a:t>
            </a: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4029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4029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%edx</a:t>
            </a: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4029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4029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%edi</a:t>
            </a:r>
          </a:p>
        </p:txBody>
      </p:sp>
      <p:sp>
        <p:nvSpPr>
          <p:cNvPr id="278546" name="Rectangle 18"/>
          <p:cNvSpPr>
            <a:spLocks noChangeArrowheads="1"/>
          </p:cNvSpPr>
          <p:nvPr/>
        </p:nvSpPr>
        <p:spPr bwMode="auto">
          <a:xfrm>
            <a:off x="4029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4029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%ebp</a:t>
            </a:r>
          </a:p>
        </p:txBody>
      </p:sp>
      <p:sp>
        <p:nvSpPr>
          <p:cNvPr id="278548" name="Rectangle 20"/>
          <p:cNvSpPr>
            <a:spLocks noChangeArrowheads="1"/>
          </p:cNvSpPr>
          <p:nvPr/>
        </p:nvSpPr>
        <p:spPr bwMode="auto">
          <a:xfrm>
            <a:off x="6248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%r8</a:t>
            </a:r>
          </a:p>
        </p:txBody>
      </p:sp>
      <p:sp>
        <p:nvSpPr>
          <p:cNvPr id="278549" name="Rectangle 21"/>
          <p:cNvSpPr>
            <a:spLocks noChangeArrowheads="1"/>
          </p:cNvSpPr>
          <p:nvPr/>
        </p:nvSpPr>
        <p:spPr bwMode="auto">
          <a:xfrm>
            <a:off x="6248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%r9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6248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%r10</a:t>
            </a:r>
          </a:p>
        </p:txBody>
      </p: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6248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%r11</a:t>
            </a:r>
          </a:p>
        </p:txBody>
      </p:sp>
      <p:sp>
        <p:nvSpPr>
          <p:cNvPr id="278552" name="Rectangle 24"/>
          <p:cNvSpPr>
            <a:spLocks noChangeArrowheads="1"/>
          </p:cNvSpPr>
          <p:nvPr/>
        </p:nvSpPr>
        <p:spPr bwMode="auto">
          <a:xfrm>
            <a:off x="6248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%r12</a:t>
            </a:r>
          </a:p>
        </p:txBody>
      </p:sp>
      <p:sp>
        <p:nvSpPr>
          <p:cNvPr id="278553" name="Rectangle 25"/>
          <p:cNvSpPr>
            <a:spLocks noChangeArrowheads="1"/>
          </p:cNvSpPr>
          <p:nvPr/>
        </p:nvSpPr>
        <p:spPr bwMode="auto">
          <a:xfrm>
            <a:off x="6248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%r13</a:t>
            </a:r>
          </a:p>
        </p:txBody>
      </p:sp>
      <p:sp>
        <p:nvSpPr>
          <p:cNvPr id="278554" name="Rectangle 26"/>
          <p:cNvSpPr>
            <a:spLocks noChangeArrowheads="1"/>
          </p:cNvSpPr>
          <p:nvPr/>
        </p:nvSpPr>
        <p:spPr bwMode="auto">
          <a:xfrm>
            <a:off x="6248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%r14</a:t>
            </a:r>
          </a:p>
        </p:txBody>
      </p:sp>
      <p:sp>
        <p:nvSpPr>
          <p:cNvPr id="278555" name="Rectangle 27"/>
          <p:cNvSpPr>
            <a:spLocks noChangeArrowheads="1"/>
          </p:cNvSpPr>
          <p:nvPr/>
        </p:nvSpPr>
        <p:spPr bwMode="auto">
          <a:xfrm>
            <a:off x="6248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7991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7991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7991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7991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7991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7991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7991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7991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%r15d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905375" y="1219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%ax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914900" y="1828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bx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914900" y="2438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%cx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4914900" y="30480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%dx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4914900" y="36576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si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914900" y="4267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%di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914900" y="4876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sp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914900" y="5486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bp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8877300" y="1219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%r8w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8877300" y="1828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%r9w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8877300" y="2438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%r10w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877300" y="30480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%r11w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8877300" y="36576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%r12w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8877300" y="42672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%r13w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8877300" y="48768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%r14w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8877300" y="5486400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%r15w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905375" y="30588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%dx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4905375" y="36684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si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905375" y="42780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%di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905375" y="48876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sp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905375" y="54972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</a:t>
            </a:r>
            <a:r>
              <a:rPr lang="en-US" dirty="0" err="1">
                <a:latin typeface="Helvetica" pitchFamily="34" charset="0"/>
              </a:rPr>
              <a:t>bp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8867775" y="12300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%r8w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8867775" y="18396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%r9w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8867775" y="24492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%r10w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8867775" y="30588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%r11w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8867775" y="3668486"/>
            <a:ext cx="876300" cy="381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%r12w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914901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ah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5362576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al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4914901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bh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5362576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bl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4914901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ch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5362576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cl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4914901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dh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5362576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dl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5362576" y="36576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sil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362576" y="4267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dil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5362576" y="4876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spl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5362576" y="5486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 err="1">
                <a:latin typeface="Helvetica" pitchFamily="34" charset="0"/>
              </a:rPr>
              <a:t>bpl</a:t>
            </a:r>
            <a:endParaRPr lang="en-US" dirty="0">
              <a:latin typeface="Helvetica" pitchFamily="34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9324976" y="1219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r8b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9324976" y="1828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latin typeface="Helvetica" pitchFamily="34" charset="0"/>
              </a:rPr>
              <a:t>r9b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9324976" y="2438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r10b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9324976" y="30480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r11b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9324976" y="36576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r12b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9324976" y="42672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r13b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9324976" y="48768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r14b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9324976" y="5486400"/>
            <a:ext cx="428625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vert="horz" wrap="none" lIns="45720" tIns="45720" rIns="4572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latin typeface="Helvetica" pitchFamily="34" charset="0"/>
              </a:rPr>
              <a:t>r15b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78548" y="1168872"/>
            <a:ext cx="2234907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Oh.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023432" y="2921472"/>
            <a:ext cx="2145139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My.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602644" y="4674072"/>
            <a:ext cx="2986715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God.</a:t>
            </a:r>
          </a:p>
        </p:txBody>
      </p:sp>
    </p:spTree>
    <p:extLst>
      <p:ext uri="{BB962C8B-B14F-4D97-AF65-F5344CB8AC3E}">
        <p14:creationId xmlns:p14="http://schemas.microsoft.com/office/powerpoint/2010/main" val="1403756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4" grpId="0"/>
      <p:bldP spid="94" grpId="0"/>
      <p:bldP spid="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22860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%rax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22860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%rbx</a:t>
            </a:r>
          </a:p>
        </p:txBody>
      </p:sp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22860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%rcx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22860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%rdx</a:t>
            </a:r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22860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%rsi</a:t>
            </a:r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22860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%rdi</a:t>
            </a:r>
          </a:p>
        </p:txBody>
      </p:sp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2286000" y="4800600"/>
            <a:ext cx="3505200" cy="5334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%rsp</a:t>
            </a:r>
          </a:p>
        </p:txBody>
      </p:sp>
      <p:sp>
        <p:nvSpPr>
          <p:cNvPr id="278537" name="Rectangle 9"/>
          <p:cNvSpPr>
            <a:spLocks noChangeArrowheads="1"/>
          </p:cNvSpPr>
          <p:nvPr/>
        </p:nvSpPr>
        <p:spPr bwMode="auto">
          <a:xfrm>
            <a:off x="22860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%rbp</a:t>
            </a:r>
          </a:p>
        </p:txBody>
      </p:sp>
      <p:sp>
        <p:nvSpPr>
          <p:cNvPr id="27853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x86-64 Integer Registers</a:t>
            </a:r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40290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%eax</a:t>
            </a: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40290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%ebx</a:t>
            </a:r>
          </a:p>
        </p:txBody>
      </p:sp>
      <p:sp>
        <p:nvSpPr>
          <p:cNvPr id="278542" name="Rectangle 14"/>
          <p:cNvSpPr>
            <a:spLocks noChangeArrowheads="1"/>
          </p:cNvSpPr>
          <p:nvPr/>
        </p:nvSpPr>
        <p:spPr bwMode="auto">
          <a:xfrm>
            <a:off x="40290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%ecx</a:t>
            </a:r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40290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charset="0"/>
                <a:ea typeface="+mn-ea"/>
              </a:rPr>
              <a:t>%edx</a:t>
            </a:r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40290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%esi</a:t>
            </a:r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40290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%edi</a:t>
            </a:r>
          </a:p>
        </p:txBody>
      </p:sp>
      <p:sp>
        <p:nvSpPr>
          <p:cNvPr id="278546" name="Rectangle 18"/>
          <p:cNvSpPr>
            <a:spLocks noChangeArrowheads="1"/>
          </p:cNvSpPr>
          <p:nvPr/>
        </p:nvSpPr>
        <p:spPr bwMode="auto">
          <a:xfrm>
            <a:off x="4029075" y="4876800"/>
            <a:ext cx="1752600" cy="381000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%esp</a:t>
            </a:r>
          </a:p>
        </p:txBody>
      </p:sp>
      <p:sp>
        <p:nvSpPr>
          <p:cNvPr id="278547" name="Rectangle 19"/>
          <p:cNvSpPr>
            <a:spLocks noChangeArrowheads="1"/>
          </p:cNvSpPr>
          <p:nvPr/>
        </p:nvSpPr>
        <p:spPr bwMode="auto">
          <a:xfrm>
            <a:off x="40290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%ebp</a:t>
            </a:r>
          </a:p>
        </p:txBody>
      </p:sp>
      <p:sp>
        <p:nvSpPr>
          <p:cNvPr id="278548" name="Rectangle 20"/>
          <p:cNvSpPr>
            <a:spLocks noChangeArrowheads="1"/>
          </p:cNvSpPr>
          <p:nvPr/>
        </p:nvSpPr>
        <p:spPr bwMode="auto">
          <a:xfrm>
            <a:off x="6248400" y="1143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%r8</a:t>
            </a:r>
          </a:p>
        </p:txBody>
      </p:sp>
      <p:sp>
        <p:nvSpPr>
          <p:cNvPr id="278549" name="Rectangle 21"/>
          <p:cNvSpPr>
            <a:spLocks noChangeArrowheads="1"/>
          </p:cNvSpPr>
          <p:nvPr/>
        </p:nvSpPr>
        <p:spPr bwMode="auto">
          <a:xfrm>
            <a:off x="6248400" y="1752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%r9</a:t>
            </a:r>
          </a:p>
        </p:txBody>
      </p:sp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6248400" y="2362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%r10</a:t>
            </a:r>
          </a:p>
        </p:txBody>
      </p: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6248400" y="29718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%r11</a:t>
            </a:r>
          </a:p>
        </p:txBody>
      </p:sp>
      <p:sp>
        <p:nvSpPr>
          <p:cNvPr id="278552" name="Rectangle 24"/>
          <p:cNvSpPr>
            <a:spLocks noChangeArrowheads="1"/>
          </p:cNvSpPr>
          <p:nvPr/>
        </p:nvSpPr>
        <p:spPr bwMode="auto">
          <a:xfrm>
            <a:off x="6248400" y="35814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%r12</a:t>
            </a:r>
          </a:p>
        </p:txBody>
      </p:sp>
      <p:sp>
        <p:nvSpPr>
          <p:cNvPr id="278553" name="Rectangle 25"/>
          <p:cNvSpPr>
            <a:spLocks noChangeArrowheads="1"/>
          </p:cNvSpPr>
          <p:nvPr/>
        </p:nvSpPr>
        <p:spPr bwMode="auto">
          <a:xfrm>
            <a:off x="6248400" y="41910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%r13</a:t>
            </a:r>
          </a:p>
        </p:txBody>
      </p:sp>
      <p:sp>
        <p:nvSpPr>
          <p:cNvPr id="278554" name="Rectangle 26"/>
          <p:cNvSpPr>
            <a:spLocks noChangeArrowheads="1"/>
          </p:cNvSpPr>
          <p:nvPr/>
        </p:nvSpPr>
        <p:spPr bwMode="auto">
          <a:xfrm>
            <a:off x="6248400" y="48006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%r14</a:t>
            </a:r>
          </a:p>
        </p:txBody>
      </p:sp>
      <p:sp>
        <p:nvSpPr>
          <p:cNvPr id="278555" name="Rectangle 27"/>
          <p:cNvSpPr>
            <a:spLocks noChangeArrowheads="1"/>
          </p:cNvSpPr>
          <p:nvPr/>
        </p:nvSpPr>
        <p:spPr bwMode="auto">
          <a:xfrm>
            <a:off x="6248400" y="5410200"/>
            <a:ext cx="3505200" cy="533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%r15</a:t>
            </a:r>
          </a:p>
        </p:txBody>
      </p:sp>
      <p:sp>
        <p:nvSpPr>
          <p:cNvPr id="278556" name="Rectangle 28"/>
          <p:cNvSpPr>
            <a:spLocks noChangeArrowheads="1"/>
          </p:cNvSpPr>
          <p:nvPr/>
        </p:nvSpPr>
        <p:spPr bwMode="auto">
          <a:xfrm>
            <a:off x="7991475" y="1219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%r8d</a:t>
            </a:r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7991475" y="1828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%r9d</a:t>
            </a:r>
          </a:p>
        </p:txBody>
      </p: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7991475" y="2438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%r10d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7991475" y="30480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%r11d</a:t>
            </a:r>
          </a:p>
        </p:txBody>
      </p:sp>
      <p:sp>
        <p:nvSpPr>
          <p:cNvPr id="278560" name="Rectangle 32"/>
          <p:cNvSpPr>
            <a:spLocks noChangeArrowheads="1"/>
          </p:cNvSpPr>
          <p:nvPr/>
        </p:nvSpPr>
        <p:spPr bwMode="auto">
          <a:xfrm>
            <a:off x="7991475" y="36576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%r12d</a:t>
            </a:r>
          </a:p>
        </p:txBody>
      </p:sp>
      <p:sp>
        <p:nvSpPr>
          <p:cNvPr id="278561" name="Rectangle 33"/>
          <p:cNvSpPr>
            <a:spLocks noChangeArrowheads="1"/>
          </p:cNvSpPr>
          <p:nvPr/>
        </p:nvSpPr>
        <p:spPr bwMode="auto">
          <a:xfrm>
            <a:off x="7991475" y="42672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%r13d</a:t>
            </a:r>
          </a:p>
        </p:txBody>
      </p:sp>
      <p:sp>
        <p:nvSpPr>
          <p:cNvPr id="278562" name="Rectangle 34"/>
          <p:cNvSpPr>
            <a:spLocks noChangeArrowheads="1"/>
          </p:cNvSpPr>
          <p:nvPr/>
        </p:nvSpPr>
        <p:spPr bwMode="auto">
          <a:xfrm>
            <a:off x="7991475" y="48768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%r14d</a:t>
            </a:r>
          </a:p>
        </p:txBody>
      </p: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7991475" y="5486400"/>
            <a:ext cx="17526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defRPr/>
            </a:pPr>
            <a:r>
              <a:rPr lang="en-US">
                <a:latin typeface="Courier New" pitchFamily="49" charset="0"/>
                <a:ea typeface="+mn-ea"/>
              </a:rPr>
              <a:t>%r15d</a:t>
            </a:r>
          </a:p>
        </p:txBody>
      </p:sp>
    </p:spTree>
    <p:extLst>
      <p:ext uri="{BB962C8B-B14F-4D97-AF65-F5344CB8AC3E}">
        <p14:creationId xmlns:p14="http://schemas.microsoft.com/office/powerpoint/2010/main" val="273103333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Data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Moving Data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movq</a:t>
            </a:r>
            <a:r>
              <a:rPr lang="en-US" b="1" dirty="0"/>
              <a:t> </a:t>
            </a:r>
            <a:r>
              <a:rPr lang="en-US" b="1" i="1" dirty="0"/>
              <a:t>Source</a:t>
            </a:r>
            <a:r>
              <a:rPr lang="en-US" b="1" dirty="0"/>
              <a:t>, </a:t>
            </a:r>
            <a:r>
              <a:rPr lang="en-US" b="1" i="1" dirty="0" err="1"/>
              <a:t>Dest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Operand Types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Immediate:</a:t>
            </a:r>
            <a:r>
              <a:rPr lang="en-US" dirty="0"/>
              <a:t> Constant integer data</a:t>
            </a:r>
          </a:p>
          <a:p>
            <a:pPr lvl="2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</a:rPr>
              <a:t>$0x400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$-533</a:t>
            </a:r>
            <a:endParaRPr lang="en-US" dirty="0"/>
          </a:p>
          <a:p>
            <a:pPr lvl="2"/>
            <a:r>
              <a:rPr lang="en-US" dirty="0"/>
              <a:t>Like C constant, but prefixed with </a:t>
            </a:r>
            <a:r>
              <a:rPr lang="en-US" b="1" dirty="0">
                <a:latin typeface="Courier New" pitchFamily="49" charset="0"/>
              </a:rPr>
              <a:t>‘$’</a:t>
            </a:r>
          </a:p>
          <a:p>
            <a:pPr lvl="2"/>
            <a:r>
              <a:rPr lang="en-US" dirty="0"/>
              <a:t>Encoded with 1, 2,  4, or 8 bytes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Register: </a:t>
            </a:r>
            <a:r>
              <a:rPr lang="en-US" dirty="0"/>
              <a:t>One of 16 integer registers</a:t>
            </a:r>
          </a:p>
          <a:p>
            <a:pPr lvl="2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rax</a:t>
            </a:r>
            <a:r>
              <a:rPr lang="en-US" b="1" dirty="0">
                <a:latin typeface="Courier New" pitchFamily="49" charset="0"/>
              </a:rPr>
              <a:t>, %r13</a:t>
            </a:r>
          </a:p>
          <a:p>
            <a:pPr lvl="2"/>
            <a:r>
              <a:rPr lang="en-US" dirty="0"/>
              <a:t>But </a:t>
            </a:r>
            <a:r>
              <a:rPr lang="en-US" b="1" dirty="0">
                <a:latin typeface="Courier New" pitchFamily="49" charset="0"/>
              </a:rPr>
              <a:t>%</a:t>
            </a:r>
            <a:r>
              <a:rPr lang="en-US" b="1" dirty="0" err="1">
                <a:latin typeface="Courier New" pitchFamily="49" charset="0"/>
              </a:rPr>
              <a:t>rsp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reserved for special use</a:t>
            </a:r>
          </a:p>
          <a:p>
            <a:pPr lvl="2"/>
            <a:r>
              <a:rPr lang="en-US" dirty="0"/>
              <a:t>Others have special uses for particular instructions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Memory:</a:t>
            </a:r>
            <a:r>
              <a:rPr lang="en-US" dirty="0"/>
              <a:t> 8 consecutive bytes of memory at some address</a:t>
            </a:r>
          </a:p>
          <a:p>
            <a:pPr lvl="2"/>
            <a:r>
              <a:rPr lang="en-US" dirty="0"/>
              <a:t>Simplest example: </a:t>
            </a:r>
            <a:r>
              <a:rPr lang="en-US" b="1" dirty="0">
                <a:latin typeface="Courier New" pitchFamily="49" charset="0"/>
              </a:rPr>
              <a:t>(%</a:t>
            </a:r>
            <a:r>
              <a:rPr lang="en-US" b="1" dirty="0" err="1">
                <a:latin typeface="Courier New" pitchFamily="49" charset="0"/>
              </a:rPr>
              <a:t>rax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/>
              <a:t> means “some address” comes from register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dirty="0"/>
              <a:t>Various other “address modes”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91416" y="609600"/>
            <a:ext cx="2519384" cy="4267200"/>
            <a:chOff x="6167416" y="609600"/>
            <a:chExt cx="2519384" cy="4267200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6172200" y="609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6172200" y="1066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6172200" y="1524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6172200" y="19812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6172200" y="24384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6172200" y="28956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6172200" y="3352800"/>
              <a:ext cx="2514600" cy="3810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6172200" y="38100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rbp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6167416" y="4495800"/>
              <a:ext cx="2514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rN</a:t>
              </a:r>
              <a:endParaRPr lang="en-US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1101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Intel x86 (IA32/64) Processors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Totally Dominate Computer Market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Evolutionary Design</a:t>
            </a:r>
          </a:p>
          <a:p>
            <a:pPr lvl="1" eaLnBrk="1" hangingPunct="1">
              <a:defRPr/>
            </a:pPr>
            <a:r>
              <a:rPr lang="en-US" dirty="0"/>
              <a:t>Starting in 1978 with 8086 (really 1971 with 4004)</a:t>
            </a:r>
          </a:p>
          <a:p>
            <a:pPr lvl="1" eaLnBrk="1" hangingPunct="1">
              <a:defRPr/>
            </a:pPr>
            <a:r>
              <a:rPr lang="en-US" dirty="0"/>
              <a:t>Added more features as time went on</a:t>
            </a:r>
          </a:p>
          <a:p>
            <a:pPr lvl="1" eaLnBrk="1" hangingPunct="1">
              <a:defRPr/>
            </a:pPr>
            <a:r>
              <a:rPr lang="en-US" dirty="0"/>
              <a:t>Still support old features, although obsolete</a:t>
            </a:r>
          </a:p>
          <a:p>
            <a:pPr eaLnBrk="1" hangingPunct="1">
              <a:defRPr/>
            </a:pPr>
            <a:r>
              <a:rPr lang="en-US" dirty="0"/>
              <a:t>Complex Instruction Set Computer (</a:t>
            </a:r>
            <a:r>
              <a:rPr lang="en-US" dirty="0" err="1"/>
              <a:t>CISC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r>
              <a:rPr lang="en-US" dirty="0"/>
              <a:t>Many different instructions with many different formats</a:t>
            </a:r>
          </a:p>
          <a:p>
            <a:pPr lvl="2" eaLnBrk="1" hangingPunct="1">
              <a:defRPr/>
            </a:pPr>
            <a:r>
              <a:rPr lang="en-US" dirty="0"/>
              <a:t>But only small subset encountered with Linux programs</a:t>
            </a:r>
          </a:p>
          <a:p>
            <a:pPr lvl="1" eaLnBrk="1" hangingPunct="1">
              <a:defRPr/>
            </a:pPr>
            <a:r>
              <a:rPr lang="en-US" dirty="0"/>
              <a:t>Hard to match performance of Reduced Instruction Set Computers (RISC)</a:t>
            </a:r>
          </a:p>
          <a:p>
            <a:pPr lvl="1" eaLnBrk="1" hangingPunct="1">
              <a:defRPr/>
            </a:pPr>
            <a:r>
              <a:rPr lang="en-US" dirty="0"/>
              <a:t>But Intel has done just that!</a:t>
            </a:r>
          </a:p>
          <a:p>
            <a:pPr lvl="2" eaLnBrk="1" hangingPunct="1">
              <a:defRPr/>
            </a:pPr>
            <a:r>
              <a:rPr lang="en-US" dirty="0"/>
              <a:t>Well…in terms of speed; less so for low power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/>
              <a:t> Operand Combinations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5578180"/>
            <a:ext cx="11076516" cy="867070"/>
          </a:xfrm>
          <a:noFill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i="1" dirty="0">
                <a:solidFill>
                  <a:srgbClr val="C00000"/>
                </a:solidFill>
              </a:rPr>
              <a:t>Cannot do memory-memory transfer with a single instruction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1143000" y="3543300"/>
            <a:ext cx="93627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ourier New" pitchFamily="49" charset="0"/>
              </a:rPr>
              <a:t>movq</a:t>
            </a:r>
            <a:endParaRPr lang="en-US" sz="2400" dirty="0">
              <a:latin typeface="Courier New" pitchFamily="49" charset="0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2514600" y="2476500"/>
            <a:ext cx="7601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Imm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2514600" y="35433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2514600" y="4686299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3733800" y="2247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3733800" y="2705099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3733800" y="33909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3733800" y="3836987"/>
            <a:ext cx="8763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Mem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3733800" y="4686300"/>
            <a:ext cx="66588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i="1" dirty="0" err="1">
                <a:latin typeface="Calibri" pitchFamily="34" charset="0"/>
              </a:rPr>
              <a:t>Reg</a:t>
            </a:r>
            <a:endParaRPr lang="en-US" sz="2400" i="1" dirty="0">
              <a:latin typeface="Calibri" pitchFamily="34" charset="0"/>
            </a:endParaRP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2362201" y="1524000"/>
            <a:ext cx="104913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Source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3733801" y="1524000"/>
            <a:ext cx="76149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Dest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57716" name="AutoShape 20"/>
          <p:cNvSpPr>
            <a:spLocks/>
          </p:cNvSpPr>
          <p:nvPr/>
        </p:nvSpPr>
        <p:spPr bwMode="auto">
          <a:xfrm>
            <a:off x="2209800" y="2400299"/>
            <a:ext cx="304800" cy="2743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7" name="AutoShape 21"/>
          <p:cNvSpPr>
            <a:spLocks/>
          </p:cNvSpPr>
          <p:nvPr/>
        </p:nvSpPr>
        <p:spPr bwMode="auto">
          <a:xfrm>
            <a:off x="3429000" y="2324099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8" name="AutoShape 22"/>
          <p:cNvSpPr>
            <a:spLocks/>
          </p:cNvSpPr>
          <p:nvPr/>
        </p:nvSpPr>
        <p:spPr bwMode="auto">
          <a:xfrm>
            <a:off x="3429000" y="3467099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8382000" y="1524000"/>
            <a:ext cx="130676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solidFill>
                  <a:schemeClr val="tx1">
                    <a:lumMod val="40000"/>
                    <a:lumOff val="60000"/>
                  </a:schemeClr>
                </a:solidFill>
                <a:latin typeface="Calibri" pitchFamily="34" charset="0"/>
              </a:rPr>
              <a:t>C Analog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4648201" y="2278062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$0x4,%rax</a:t>
            </a: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8197850" y="2278063"/>
            <a:ext cx="18605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temp = 0x4;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4648201" y="2735262"/>
            <a:ext cx="280119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$-147,(%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8197850" y="27352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*p = -147;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4648201" y="3421062"/>
            <a:ext cx="233945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,%</a:t>
            </a:r>
            <a:r>
              <a:rPr lang="en-US" sz="2000" dirty="0" err="1">
                <a:latin typeface="Courier New" pitchFamily="49" charset="0"/>
              </a:rPr>
              <a:t>rdx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8197850" y="3421063"/>
            <a:ext cx="23177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temp2 = temp1;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4648201" y="3867149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,(%</a:t>
            </a:r>
            <a:r>
              <a:rPr lang="en-US" sz="2000" dirty="0" err="1">
                <a:latin typeface="Courier New" pitchFamily="49" charset="0"/>
              </a:rPr>
              <a:t>rdx</a:t>
            </a:r>
            <a:r>
              <a:rPr lang="en-US" sz="2000" dirty="0">
                <a:latin typeface="Courier New" pitchFamily="49" charset="0"/>
              </a:rPr>
              <a:t>)</a:t>
            </a: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8197850" y="3867150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*p = temp;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4648201" y="4716462"/>
            <a:ext cx="2647279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ourier New" pitchFamily="49" charset="0"/>
              </a:rPr>
              <a:t>movq</a:t>
            </a:r>
            <a:r>
              <a:rPr lang="en-US" sz="2000" dirty="0">
                <a:latin typeface="Courier New" pitchFamily="49" charset="0"/>
              </a:rPr>
              <a:t> (%</a:t>
            </a:r>
            <a:r>
              <a:rPr lang="en-US" sz="2000" dirty="0" err="1">
                <a:latin typeface="Courier New" pitchFamily="49" charset="0"/>
              </a:rPr>
              <a:t>rax</a:t>
            </a:r>
            <a:r>
              <a:rPr lang="en-US" sz="2000" dirty="0">
                <a:latin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</a:rPr>
              <a:t>rdx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157724" name="Text Box 28"/>
          <p:cNvSpPr txBox="1">
            <a:spLocks noChangeArrowheads="1"/>
          </p:cNvSpPr>
          <p:nvPr/>
        </p:nvSpPr>
        <p:spPr bwMode="auto">
          <a:xfrm>
            <a:off x="8197850" y="4716463"/>
            <a:ext cx="17081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solidFill>
                  <a:schemeClr val="tx1">
                    <a:lumMod val="40000"/>
                    <a:lumOff val="60000"/>
                  </a:schemeClr>
                </a:solidFill>
                <a:latin typeface="Courier New" pitchFamily="49" charset="0"/>
              </a:rPr>
              <a:t>temp = *p;</a:t>
            </a:r>
          </a:p>
        </p:txBody>
      </p:sp>
      <p:sp>
        <p:nvSpPr>
          <p:cNvPr id="157725" name="Text Box 29"/>
          <p:cNvSpPr txBox="1">
            <a:spLocks noChangeArrowheads="1"/>
          </p:cNvSpPr>
          <p:nvPr/>
        </p:nvSpPr>
        <p:spPr bwMode="auto">
          <a:xfrm>
            <a:off x="5486401" y="1524000"/>
            <a:ext cx="1220399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 err="1">
                <a:latin typeface="Calibri" pitchFamily="34" charset="0"/>
              </a:rPr>
              <a:t>Src,Dest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596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11" grpId="0"/>
      <p:bldP spid="157720" grpId="0"/>
      <p:bldP spid="157712" grpId="0"/>
      <p:bldP spid="157721" grpId="0"/>
      <p:bldP spid="157713" grpId="0"/>
      <p:bldP spid="157722" grpId="0"/>
      <p:bldP spid="157714" grpId="0"/>
      <p:bldP spid="157723" grpId="0"/>
      <p:bldP spid="157715" grpId="0"/>
      <p:bldP spid="1577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Direct	A	Mem[A]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Memory address A is directly specified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Mostly used for static and global variables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0x804acb8,%eax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rdi,my_data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Indirect	(R)	Mem[Reg[R]]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Register R specifies memory address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Aha! Pointer dereferencing in C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(%</a:t>
            </a:r>
            <a:r>
              <a:rPr lang="en-US" dirty="0" err="1">
                <a:latin typeface="Courier New" pitchFamily="49" charset="0"/>
              </a:rPr>
              <a:t>rcx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Displacement	D(R)	Mem[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Register R specifies start of memory region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Constant displacement D specifies offset (can be symbolic)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8(%</a:t>
            </a:r>
            <a:r>
              <a:rPr lang="en-US" dirty="0" err="1">
                <a:latin typeface="Courier New" pitchFamily="49" charset="0"/>
              </a:rPr>
              <a:t>rbp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/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Simple Addressing Modes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758952" y="1298448"/>
            <a:ext cx="420624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void swap(long* 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, long* 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long t0 =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long t1 =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956048" y="4800600"/>
            <a:ext cx="4191000" cy="1613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ro-RO" dirty="0">
                <a:latin typeface="Courier New" pitchFamily="49" charset="0"/>
              </a:rPr>
              <a:t>ret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229081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855822" y="1780988"/>
            <a:ext cx="1752600" cy="1752600"/>
            <a:chOff x="9111129" y="1790700"/>
            <a:chExt cx="1752600" cy="1752600"/>
          </a:xfrm>
        </p:grpSpPr>
        <p:sp>
          <p:nvSpPr>
            <p:cNvPr id="56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57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58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59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0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762000" y="1295400"/>
            <a:ext cx="420624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void swap(long* 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, long* 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)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long t0 =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long t1 =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xp</a:t>
            </a:r>
            <a:r>
              <a:rPr lang="en-US" dirty="0">
                <a:latin typeface="Courier New" pitchFamily="49" charset="0"/>
              </a:rPr>
              <a:t> = t1;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yp</a:t>
            </a:r>
            <a:r>
              <a:rPr lang="en-US" dirty="0">
                <a:latin typeface="Courier New" pitchFamily="49" charset="0"/>
              </a:rPr>
              <a:t> = t0;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8614371" y="833736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1600200" y="4114800"/>
            <a:ext cx="2438400" cy="167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alibri" pitchFamily="34" charset="0"/>
              </a:rPr>
              <a:t>Register	Value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xp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yp</a:t>
            </a:r>
            <a:endParaRPr lang="en-US" dirty="0">
              <a:latin typeface="Courier New" pitchFamily="49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	t0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  <a:tabLst>
                <a:tab pos="1206500" algn="l"/>
              </a:tabLst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	t1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4953000" y="48006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040400" y="1219201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cxnSp>
        <p:nvCxnSpPr>
          <p:cNvPr id="3" name="Straight Arrow Connector 2"/>
          <p:cNvCxnSpPr>
            <a:endCxn id="34" idx="1"/>
          </p:cNvCxnSpPr>
          <p:nvPr/>
        </p:nvCxnSpPr>
        <p:spPr bwMode="auto">
          <a:xfrm flipV="1">
            <a:off x="7239000" y="1647176"/>
            <a:ext cx="1466178" cy="334025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7239001" y="2438400"/>
            <a:ext cx="1451237" cy="685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7162800" y="19050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7162800" y="2362200"/>
            <a:ext cx="152400" cy="152400"/>
          </a:xfrm>
          <a:prstGeom prst="ellipse">
            <a:avLst/>
          </a:prstGeom>
          <a:solidFill>
            <a:srgbClr val="FF0000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705178" y="1456675"/>
            <a:ext cx="1066800" cy="1905000"/>
            <a:chOff x="7181178" y="1456675"/>
            <a:chExt cx="1066800" cy="1905000"/>
          </a:xfrm>
        </p:grpSpPr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7181178" y="1456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7181178" y="1837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7181178" y="2218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7181178" y="2599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7181178" y="2980675"/>
              <a:ext cx="10668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7347016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54"/>
          <p:cNvSpPr>
            <a:spLocks noChangeArrowheads="1"/>
          </p:cNvSpPr>
          <p:nvPr/>
        </p:nvSpPr>
        <p:spPr bwMode="auto">
          <a:xfrm>
            <a:off x="3320623" y="27285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28" name="Rectangle 54"/>
          <p:cNvSpPr>
            <a:spLocks noChangeArrowheads="1"/>
          </p:cNvSpPr>
          <p:nvPr/>
        </p:nvSpPr>
        <p:spPr bwMode="auto">
          <a:xfrm>
            <a:off x="3323304" y="2727758"/>
            <a:ext cx="1066800" cy="381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123</a:t>
            </a:r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477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6477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6477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6477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477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sp>
        <p:nvSpPr>
          <p:cNvPr id="65" name="Rectangle 43"/>
          <p:cNvSpPr>
            <a:spLocks noChangeArrowheads="1"/>
          </p:cNvSpPr>
          <p:nvPr/>
        </p:nvSpPr>
        <p:spPr bwMode="auto">
          <a:xfrm>
            <a:off x="2634823" y="18141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6" name="Rectangle 44"/>
          <p:cNvSpPr>
            <a:spLocks noChangeArrowheads="1"/>
          </p:cNvSpPr>
          <p:nvPr/>
        </p:nvSpPr>
        <p:spPr bwMode="auto">
          <a:xfrm>
            <a:off x="2634823" y="22713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7" name="Rectangle 45"/>
          <p:cNvSpPr>
            <a:spLocks noChangeArrowheads="1"/>
          </p:cNvSpPr>
          <p:nvPr/>
        </p:nvSpPr>
        <p:spPr bwMode="auto">
          <a:xfrm>
            <a:off x="2634823" y="27285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8" name="Rectangle 46"/>
          <p:cNvSpPr>
            <a:spLocks noChangeArrowheads="1"/>
          </p:cNvSpPr>
          <p:nvPr/>
        </p:nvSpPr>
        <p:spPr bwMode="auto">
          <a:xfrm>
            <a:off x="2634823" y="318571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69" name="Rectangle 52"/>
          <p:cNvSpPr>
            <a:spLocks noChangeArrowheads="1"/>
          </p:cNvSpPr>
          <p:nvPr/>
        </p:nvSpPr>
        <p:spPr bwMode="auto">
          <a:xfrm>
            <a:off x="3320623" y="18141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0x120</a:t>
            </a:r>
          </a:p>
        </p:txBody>
      </p:sp>
      <p:sp>
        <p:nvSpPr>
          <p:cNvPr id="70" name="Rectangle 53"/>
          <p:cNvSpPr>
            <a:spLocks noChangeArrowheads="1"/>
          </p:cNvSpPr>
          <p:nvPr/>
        </p:nvSpPr>
        <p:spPr bwMode="auto">
          <a:xfrm>
            <a:off x="3320623" y="22713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0x100</a:t>
            </a:r>
          </a:p>
        </p:txBody>
      </p:sp>
      <p:sp>
        <p:nvSpPr>
          <p:cNvPr id="72" name="Rectangle 55"/>
          <p:cNvSpPr>
            <a:spLocks noChangeArrowheads="1"/>
          </p:cNvSpPr>
          <p:nvPr/>
        </p:nvSpPr>
        <p:spPr bwMode="auto">
          <a:xfrm>
            <a:off x="3320623" y="318571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819401" y="1252323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340384" y="1032634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53" idx="1"/>
            <a:endCxn id="71" idx="3"/>
          </p:cNvCxnSpPr>
          <p:nvPr/>
        </p:nvCxnSpPr>
        <p:spPr bwMode="auto">
          <a:xfrm flipH="1">
            <a:off x="4387424" y="1852210"/>
            <a:ext cx="2089577" cy="10668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2971800" y="41148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</a:t>
            </a:r>
            <a:r>
              <a:rPr lang="ro-RO" dirty="0">
                <a:solidFill>
                  <a:srgbClr val="FF0000"/>
                </a:solidFill>
                <a:latin typeface="Courier New" pitchFamily="49" charset="0"/>
              </a:rPr>
              <a:t>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620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94502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477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123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6477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6477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6477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477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2634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819401" y="1252323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340384" y="1032634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58" idx="1"/>
            <a:endCxn id="72" idx="3"/>
          </p:cNvCxnSpPr>
          <p:nvPr/>
        </p:nvCxnSpPr>
        <p:spPr bwMode="auto">
          <a:xfrm flipH="1">
            <a:off x="4387424" y="3376210"/>
            <a:ext cx="2089577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2971800" y="41148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</a:t>
            </a:r>
            <a:r>
              <a:rPr lang="ro-RO" dirty="0">
                <a:solidFill>
                  <a:srgbClr val="FF0000"/>
                </a:solidFill>
                <a:latin typeface="Courier New" pitchFamily="49" charset="0"/>
              </a:rPr>
              <a:t>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7620000" y="1414046"/>
            <a:ext cx="1219200" cy="2190764"/>
            <a:chOff x="6096000" y="1414046"/>
            <a:chExt cx="1219200" cy="2190764"/>
          </a:xfrm>
        </p:grpSpPr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3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4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5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6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7768555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477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6477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6477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6477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477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2634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819401" y="1252323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340384" y="1032634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72" idx="3"/>
            <a:endCxn id="53" idx="1"/>
          </p:cNvCxnSpPr>
          <p:nvPr/>
        </p:nvCxnSpPr>
        <p:spPr bwMode="auto">
          <a:xfrm flipV="1">
            <a:off x="4387424" y="1852210"/>
            <a:ext cx="2089577" cy="15240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2971800" y="41148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</a:t>
            </a:r>
            <a:r>
              <a:rPr lang="ro-RO" dirty="0">
                <a:solidFill>
                  <a:srgbClr val="FF0000"/>
                </a:solidFill>
                <a:latin typeface="Courier New" pitchFamily="49" charset="0"/>
              </a:rPr>
              <a:t>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620000" y="1414046"/>
            <a:ext cx="1219200" cy="2190764"/>
            <a:chOff x="6096000" y="1414046"/>
            <a:chExt cx="1219200" cy="2190764"/>
          </a:xfrm>
        </p:grpSpPr>
        <p:sp>
          <p:nvSpPr>
            <p:cNvPr id="31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2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3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4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6594198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</a:t>
            </a:r>
            <a:r>
              <a:rPr lang="en-US" dirty="0">
                <a:latin typeface="Courier New"/>
                <a:cs typeface="Courier New"/>
              </a:rPr>
              <a:t>Swap</a:t>
            </a:r>
            <a:r>
              <a:rPr lang="en-US" dirty="0"/>
              <a:t>()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6477000" y="1661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456</a:t>
            </a:r>
          </a:p>
        </p:txBody>
      </p:sp>
      <p:sp>
        <p:nvSpPr>
          <p:cNvPr id="55" name="Rectangle 9"/>
          <p:cNvSpPr>
            <a:spLocks noChangeArrowheads="1"/>
          </p:cNvSpPr>
          <p:nvPr/>
        </p:nvSpPr>
        <p:spPr bwMode="auto">
          <a:xfrm>
            <a:off x="6477000" y="2042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56" name="Rectangle 10"/>
          <p:cNvSpPr>
            <a:spLocks noChangeArrowheads="1"/>
          </p:cNvSpPr>
          <p:nvPr/>
        </p:nvSpPr>
        <p:spPr bwMode="auto">
          <a:xfrm>
            <a:off x="6477000" y="2423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7" name="Rectangle 11"/>
          <p:cNvSpPr>
            <a:spLocks noChangeArrowheads="1"/>
          </p:cNvSpPr>
          <p:nvPr/>
        </p:nvSpPr>
        <p:spPr bwMode="auto">
          <a:xfrm>
            <a:off x="6477000" y="2804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477000" y="318571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123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2634823" y="1814110"/>
            <a:ext cx="1752600" cy="1752600"/>
            <a:chOff x="9111129" y="1790700"/>
            <a:chExt cx="1752600" cy="1752600"/>
          </a:xfrm>
        </p:grpSpPr>
        <p:sp>
          <p:nvSpPr>
            <p:cNvPr id="65" name="Rectangle 43"/>
            <p:cNvSpPr>
              <a:spLocks noChangeArrowheads="1"/>
            </p:cNvSpPr>
            <p:nvPr/>
          </p:nvSpPr>
          <p:spPr bwMode="auto">
            <a:xfrm>
              <a:off x="9111129" y="17907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6" name="Rectangle 44"/>
            <p:cNvSpPr>
              <a:spLocks noChangeArrowheads="1"/>
            </p:cNvSpPr>
            <p:nvPr/>
          </p:nvSpPr>
          <p:spPr bwMode="auto">
            <a:xfrm>
              <a:off x="9111129" y="22479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7" name="Rectangle 45"/>
            <p:cNvSpPr>
              <a:spLocks noChangeArrowheads="1"/>
            </p:cNvSpPr>
            <p:nvPr/>
          </p:nvSpPr>
          <p:spPr bwMode="auto">
            <a:xfrm>
              <a:off x="9111129" y="27051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8" name="Rectangle 46"/>
            <p:cNvSpPr>
              <a:spLocks noChangeArrowheads="1"/>
            </p:cNvSpPr>
            <p:nvPr/>
          </p:nvSpPr>
          <p:spPr bwMode="auto">
            <a:xfrm>
              <a:off x="9111129" y="3162300"/>
              <a:ext cx="685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9796929" y="17907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</a:t>
              </a:r>
            </a:p>
          </p:txBody>
        </p:sp>
        <p:sp>
          <p:nvSpPr>
            <p:cNvPr id="70" name="Rectangle 53"/>
            <p:cNvSpPr>
              <a:spLocks noChangeArrowheads="1"/>
            </p:cNvSpPr>
            <p:nvPr/>
          </p:nvSpPr>
          <p:spPr bwMode="auto">
            <a:xfrm>
              <a:off x="9796929" y="22479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</a:t>
              </a:r>
            </a:p>
          </p:txBody>
        </p:sp>
        <p:sp>
          <p:nvSpPr>
            <p:cNvPr id="71" name="Rectangle 54"/>
            <p:cNvSpPr>
              <a:spLocks noChangeArrowheads="1"/>
            </p:cNvSpPr>
            <p:nvPr/>
          </p:nvSpPr>
          <p:spPr bwMode="auto">
            <a:xfrm>
              <a:off x="9796929" y="27051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123</a:t>
              </a:r>
            </a:p>
          </p:txBody>
        </p:sp>
        <p:sp>
          <p:nvSpPr>
            <p:cNvPr id="72" name="Rectangle 55"/>
            <p:cNvSpPr>
              <a:spLocks noChangeArrowheads="1"/>
            </p:cNvSpPr>
            <p:nvPr/>
          </p:nvSpPr>
          <p:spPr bwMode="auto">
            <a:xfrm>
              <a:off x="9796929" y="3162300"/>
              <a:ext cx="10668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456</a:t>
              </a:r>
            </a:p>
          </p:txBody>
        </p:sp>
      </p:grpSp>
      <p:sp>
        <p:nvSpPr>
          <p:cNvPr id="73" name="Text Box 5"/>
          <p:cNvSpPr txBox="1">
            <a:spLocks noChangeArrowheads="1"/>
          </p:cNvSpPr>
          <p:nvPr/>
        </p:nvSpPr>
        <p:spPr bwMode="auto">
          <a:xfrm>
            <a:off x="2819401" y="1252323"/>
            <a:ext cx="135100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Registers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6340384" y="1032634"/>
            <a:ext cx="127961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Memory</a:t>
            </a:r>
          </a:p>
        </p:txBody>
      </p:sp>
      <p:cxnSp>
        <p:nvCxnSpPr>
          <p:cNvPr id="78" name="Straight Arrow Connector 77"/>
          <p:cNvCxnSpPr>
            <a:stCxn id="71" idx="3"/>
          </p:cNvCxnSpPr>
          <p:nvPr/>
        </p:nvCxnSpPr>
        <p:spPr bwMode="auto">
          <a:xfrm>
            <a:off x="4387423" y="2919010"/>
            <a:ext cx="2074636" cy="41910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4"/>
          <p:cNvSpPr>
            <a:spLocks noChangeArrowheads="1"/>
          </p:cNvSpPr>
          <p:nvPr/>
        </p:nvSpPr>
        <p:spPr bwMode="auto">
          <a:xfrm>
            <a:off x="2971800" y="4114801"/>
            <a:ext cx="5867400" cy="1620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swap: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ro-RO" dirty="0">
                <a:latin typeface="Courier New" pitchFamily="49" charset="0"/>
              </a:rPr>
              <a:t> movq    (%rdi), %rax  # t0 = *xp  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(%rsi), %rdx  # t1 = *yp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movq    %rdx, (%rdi)  # *xp = t1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</a:t>
            </a:r>
            <a:r>
              <a:rPr lang="ro-RO" dirty="0">
                <a:solidFill>
                  <a:srgbClr val="FF0000"/>
                </a:solidFill>
                <a:latin typeface="Courier New" pitchFamily="49" charset="0"/>
              </a:rPr>
              <a:t>movq    %rax, (%rsi)  # *yp = t0</a:t>
            </a:r>
          </a:p>
          <a:p>
            <a:pPr algn="l">
              <a:tabLst>
                <a:tab pos="347663" algn="l"/>
                <a:tab pos="1312863" algn="l"/>
              </a:tabLst>
            </a:pPr>
            <a:r>
              <a:rPr lang="ro-RO" dirty="0">
                <a:latin typeface="Courier New" pitchFamily="49" charset="0"/>
              </a:rPr>
              <a:t>   ret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7620000" y="1414046"/>
            <a:ext cx="1219200" cy="2190764"/>
            <a:chOff x="6096000" y="1414046"/>
            <a:chExt cx="1219200" cy="2190764"/>
          </a:xfrm>
        </p:grpSpPr>
        <p:sp>
          <p:nvSpPr>
            <p:cNvPr id="29" name="Text Box 34"/>
            <p:cNvSpPr txBox="1">
              <a:spLocks noChangeArrowheads="1"/>
            </p:cNvSpPr>
            <p:nvPr/>
          </p:nvSpPr>
          <p:spPr bwMode="auto">
            <a:xfrm>
              <a:off x="6096000" y="165694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0x120 </a:t>
              </a:r>
            </a:p>
          </p:txBody>
        </p:sp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6096000" y="2052235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0x118</a:t>
              </a: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6096000" y="2447523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0x110 </a:t>
              </a:r>
            </a:p>
          </p:txBody>
        </p:sp>
        <p:sp>
          <p:nvSpPr>
            <p:cNvPr id="32" name="Text Box 37"/>
            <p:cNvSpPr txBox="1">
              <a:spLocks noChangeArrowheads="1"/>
            </p:cNvSpPr>
            <p:nvPr/>
          </p:nvSpPr>
          <p:spPr bwMode="auto">
            <a:xfrm>
              <a:off x="6096000" y="2842810"/>
              <a:ext cx="121920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0x108 </a:t>
              </a:r>
            </a:p>
          </p:txBody>
        </p:sp>
        <p:sp>
          <p:nvSpPr>
            <p:cNvPr id="33" name="Text Box 38"/>
            <p:cNvSpPr txBox="1">
              <a:spLocks noChangeArrowheads="1"/>
            </p:cNvSpPr>
            <p:nvPr/>
          </p:nvSpPr>
          <p:spPr bwMode="auto">
            <a:xfrm>
              <a:off x="6096000" y="3238098"/>
              <a:ext cx="1219200" cy="3667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0x100 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6096000" y="1414046"/>
              <a:ext cx="1219200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600" dirty="0">
                  <a:latin typeface="Calibri"/>
                  <a:cs typeface="Calibri"/>
                </a:rPr>
                <a:t>Address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9973126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Addressing Modes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Direct	A	Mem[A]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Memory address A is directly specified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Mostly used for static and global variables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0x804acb8,%eax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%</a:t>
            </a:r>
            <a:r>
              <a:rPr lang="en-US" dirty="0" err="1">
                <a:latin typeface="Courier New" pitchFamily="49" charset="0"/>
              </a:rPr>
              <a:t>rdi,my_data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Indirect	(R)	Mem[Reg[R]]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Register R specifies memory address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Aha! Pointer dereferencing in C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(%</a:t>
            </a:r>
            <a:r>
              <a:rPr lang="en-US" dirty="0" err="1">
                <a:latin typeface="Courier New" pitchFamily="49" charset="0"/>
              </a:rPr>
              <a:t>rcx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Displacement	D(R)	Mem[</a:t>
            </a:r>
            <a:r>
              <a:rPr lang="en-US" dirty="0" err="1"/>
              <a:t>Reg</a:t>
            </a:r>
            <a:r>
              <a:rPr lang="en-US" dirty="0"/>
              <a:t>[R]+D]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Register R specifies start of memory region</a:t>
            </a:r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r>
              <a:rPr lang="en-US" dirty="0"/>
              <a:t>Constant displacement D specifies offset (can be symbolic)</a:t>
            </a:r>
          </a:p>
          <a:p>
            <a:pPr marL="560388" lvl="1" indent="-222250" defTabSz="895350" eaLnBrk="1" hangingPunct="1">
              <a:buNone/>
              <a:tabLst>
                <a:tab pos="2349500" algn="l"/>
                <a:tab pos="41148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8(%</a:t>
            </a:r>
            <a:r>
              <a:rPr lang="en-US" dirty="0" err="1">
                <a:latin typeface="Courier New" pitchFamily="49" charset="0"/>
              </a:rPr>
              <a:t>rbp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/>
          </a:p>
          <a:p>
            <a:pPr marL="560388" lvl="1" indent="-222250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/>
          </a:p>
          <a:p>
            <a:pPr marL="223838" indent="-223838" defTabSz="895350" eaLnBrk="1" hangingPunct="1">
              <a:tabLst>
                <a:tab pos="2349500" algn="l"/>
                <a:tab pos="4114800" algn="l"/>
              </a:tabLs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9094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Complete Addressing Modes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947738"/>
            <a:ext cx="11076516" cy="5224462"/>
          </a:xfrm>
        </p:spPr>
        <p:txBody>
          <a:bodyPr/>
          <a:lstStyle/>
          <a:p>
            <a:pPr marL="223838" indent="-223838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Most General Form</a:t>
            </a:r>
          </a:p>
          <a:p>
            <a:pPr marL="223838" indent="-223838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D(</a:t>
            </a:r>
            <a:r>
              <a:rPr lang="en-US" dirty="0" err="1"/>
              <a:t>Rb,Ri,S</a:t>
            </a:r>
            <a:r>
              <a:rPr lang="en-US" dirty="0"/>
              <a:t>)	Mem[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Rb</a:t>
            </a:r>
            <a:r>
              <a:rPr lang="en-US" dirty="0"/>
              <a:t>]+S*</a:t>
            </a:r>
            <a:r>
              <a:rPr lang="en-US" dirty="0" err="1"/>
              <a:t>Reg</a:t>
            </a:r>
            <a:r>
              <a:rPr lang="en-US" dirty="0"/>
              <a:t>[</a:t>
            </a:r>
            <a:r>
              <a:rPr lang="en-US" dirty="0" err="1"/>
              <a:t>Ri</a:t>
            </a:r>
            <a:r>
              <a:rPr lang="en-US" dirty="0"/>
              <a:t>]+ D]</a:t>
            </a: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D: 	Constant “displacement” 1, 2, or 4 bytes (but not 8)</a:t>
            </a:r>
          </a:p>
          <a:p>
            <a:pPr marL="962025" lvl="2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Can be small (offset) or large (address in first 4GB)</a:t>
            </a: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err="1"/>
              <a:t>Rb</a:t>
            </a:r>
            <a:r>
              <a:rPr lang="en-US" dirty="0"/>
              <a:t>: 	Base register: Any of 16 integer registers</a:t>
            </a: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 err="1"/>
              <a:t>Ri</a:t>
            </a:r>
            <a:r>
              <a:rPr lang="en-US" dirty="0"/>
              <a:t>:	Index register: Any, except for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  <a:p>
            <a:pPr marL="560388" lvl="1" indent="-222250" defTabSz="895350" eaLnBrk="1" hangingPunct="1">
              <a:tabLst>
                <a:tab pos="1206500" algn="l"/>
                <a:tab pos="3657600" algn="l"/>
              </a:tabLst>
              <a:defRPr/>
            </a:pPr>
            <a:r>
              <a:rPr lang="en-US" dirty="0"/>
              <a:t>S: 	Scale: 1, 2, 4, or 8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Special Cases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(</a:t>
            </a:r>
            <a:r>
              <a:rPr lang="en-US" dirty="0" err="1"/>
              <a:t>Rb,Ri</a:t>
            </a:r>
            <a:r>
              <a:rPr lang="en-US" dirty="0"/>
              <a:t>)	Mem[Reg[</a:t>
            </a:r>
            <a:r>
              <a:rPr lang="en-US" dirty="0" err="1"/>
              <a:t>Rb</a:t>
            </a:r>
            <a:r>
              <a:rPr lang="en-US" dirty="0"/>
              <a:t>]+Reg[Ri]]		= 0(Rb,Ri,1)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D(</a:t>
            </a:r>
            <a:r>
              <a:rPr lang="en-US" dirty="0" err="1"/>
              <a:t>Rb,Ri</a:t>
            </a:r>
            <a:r>
              <a:rPr lang="en-US" dirty="0"/>
              <a:t>)	Mem[Reg[</a:t>
            </a:r>
            <a:r>
              <a:rPr lang="en-US" dirty="0" err="1"/>
              <a:t>Rb</a:t>
            </a:r>
            <a:r>
              <a:rPr lang="en-US" dirty="0"/>
              <a:t>]+Reg[Ri]+D]	= D(Rb,Ri,1)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(</a:t>
            </a:r>
            <a:r>
              <a:rPr lang="en-US" dirty="0" err="1"/>
              <a:t>Rb,Ri,S</a:t>
            </a:r>
            <a:r>
              <a:rPr lang="en-US" dirty="0"/>
              <a:t>)	Mem[Reg[</a:t>
            </a:r>
            <a:r>
              <a:rPr lang="en-US" dirty="0" err="1"/>
              <a:t>Rb</a:t>
            </a:r>
            <a:r>
              <a:rPr lang="en-US" dirty="0"/>
              <a:t>]+S*Reg[Ri]]	= 0(</a:t>
            </a:r>
            <a:r>
              <a:rPr lang="en-US" dirty="0" err="1"/>
              <a:t>Rb,Ri,S</a:t>
            </a:r>
            <a:r>
              <a:rPr lang="en-US" dirty="0"/>
              <a:t>)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D	Mem[D]				= D(,,1)</a:t>
            </a:r>
          </a:p>
          <a:p>
            <a:pPr marL="223838" indent="-223838" defTabSz="895350" eaLnBrk="1" hangingPunct="1">
              <a:lnSpc>
                <a:spcPct val="85000"/>
              </a:lnSpc>
              <a:spcBef>
                <a:spcPts val="1200"/>
              </a:spcBef>
              <a:tabLst>
                <a:tab pos="1206500" algn="l"/>
                <a:tab pos="3657600" algn="l"/>
              </a:tabLst>
              <a:defRPr/>
            </a:pPr>
            <a:r>
              <a:rPr lang="en-US" dirty="0"/>
              <a:t>		(,</a:t>
            </a:r>
            <a:r>
              <a:rPr lang="en-US" dirty="0" err="1"/>
              <a:t>Ri,S</a:t>
            </a:r>
            <a:r>
              <a:rPr lang="en-US" dirty="0"/>
              <a:t>)	Mem[S*Reg[Ri]]			= 0(,</a:t>
            </a:r>
            <a:r>
              <a:rPr lang="en-US" dirty="0" err="1"/>
              <a:t>Ri,S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 Evolution: Milestones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	Name	Date	Transistors		Frequency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4004	1971	2.3K			108 KHz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4-bit processor.  First 1-chip microprocessor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Didn’t even have interrupts!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8008	1972	3.3K			200-800 KHz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Like 4004, but with 8-bit </a:t>
            </a:r>
            <a:r>
              <a:rPr lang="en-US" dirty="0" err="1"/>
              <a:t>ALU</a:t>
            </a:r>
            <a:endParaRPr lang="en-US" dirty="0"/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8080	1974	6K			2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Compatible at source level with 8008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Processor in first “kit” computers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Pricing caused it to beat similar processors with better programming models</a:t>
            </a:r>
          </a:p>
          <a:p>
            <a:pPr marL="839788" lvl="2" indent="-16510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Motorola 6800 (best of the bunch, IMO)</a:t>
            </a:r>
          </a:p>
          <a:p>
            <a:pPr marL="839788" lvl="2" indent="-16510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MOS Technologies (MOSTEK) 6502 (used in Apple II)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Address Computation Examples</a:t>
            </a:r>
          </a:p>
        </p:txBody>
      </p:sp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5334000" y="160020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%</a:t>
            </a:r>
            <a:r>
              <a:rPr lang="en-US" altLang="en-US" dirty="0" err="1">
                <a:latin typeface="Courier New" pitchFamily="49" charset="0"/>
              </a:rPr>
              <a:t>rdx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5334000" y="2057400"/>
            <a:ext cx="685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%</a:t>
            </a:r>
            <a:r>
              <a:rPr lang="en-US" altLang="en-US" dirty="0" err="1">
                <a:latin typeface="Courier New" pitchFamily="49" charset="0"/>
              </a:rPr>
              <a:t>rcx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32773" name="Rectangle 15"/>
          <p:cNvSpPr>
            <a:spLocks noChangeArrowheads="1"/>
          </p:cNvSpPr>
          <p:nvPr/>
        </p:nvSpPr>
        <p:spPr bwMode="auto">
          <a:xfrm>
            <a:off x="6019800" y="16002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0xf000</a:t>
            </a:r>
          </a:p>
        </p:txBody>
      </p:sp>
      <p:sp>
        <p:nvSpPr>
          <p:cNvPr id="32774" name="Rectangle 16"/>
          <p:cNvSpPr>
            <a:spLocks noChangeArrowheads="1"/>
          </p:cNvSpPr>
          <p:nvPr/>
        </p:nvSpPr>
        <p:spPr bwMode="auto">
          <a:xfrm>
            <a:off x="6019800" y="2057400"/>
            <a:ext cx="10668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0x100</a:t>
            </a:r>
          </a:p>
        </p:txBody>
      </p:sp>
      <p:graphicFrame>
        <p:nvGraphicFramePr>
          <p:cNvPr id="187509" name="Group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252333"/>
              </p:ext>
            </p:extLst>
          </p:nvPr>
        </p:nvGraphicFramePr>
        <p:xfrm>
          <a:off x="2590800" y="3124200"/>
          <a:ext cx="6934200" cy="2540000"/>
        </p:xfrm>
        <a:graphic>
          <a:graphicData uri="http://schemas.openxmlformats.org/drawingml/2006/table">
            <a:tbl>
              <a:tblPr/>
              <a:tblGrid>
                <a:gridCol w="2671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1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-124" charset="0"/>
                        </a:rPr>
                        <a:t>Expression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-124" charset="0"/>
                        </a:rPr>
                        <a:t>Computation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Helvetica" pitchFamily="-124" charset="0"/>
                        </a:rPr>
                        <a:t>Address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0x8(%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rdx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0xf000 + 0x8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(%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rdx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,%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rcx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0xf000 + 0x100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(%rdx,%rcx,4)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0xf000 + 4*0x100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0xf400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0x80(,%rdx,2)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2*0xf000 + 0x80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urier New" pitchFamily="49" charset="0"/>
                        </a:rPr>
                        <a:t>0x1e080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Address Computation Instruction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/>
              <a:t> </a:t>
            </a:r>
            <a:r>
              <a:rPr lang="en-US" i="1" dirty="0" err="1"/>
              <a:t>Src</a:t>
            </a:r>
            <a:r>
              <a:rPr lang="en-US" dirty="0" err="1"/>
              <a:t>,</a:t>
            </a:r>
            <a:r>
              <a:rPr lang="en-US" i="1" dirty="0" err="1"/>
              <a:t>Dest</a:t>
            </a:r>
            <a:endParaRPr lang="en-US" dirty="0"/>
          </a:p>
          <a:p>
            <a:pPr lvl="1" eaLnBrk="1" hangingPunct="1">
              <a:defRPr/>
            </a:pPr>
            <a:r>
              <a:rPr lang="en-US" i="1" dirty="0" err="1"/>
              <a:t>Src</a:t>
            </a:r>
            <a:r>
              <a:rPr lang="en-US" dirty="0"/>
              <a:t> is address mode expression</a:t>
            </a:r>
          </a:p>
          <a:p>
            <a:pPr lvl="1" eaLnBrk="1" hangingPunct="1">
              <a:defRPr/>
            </a:pPr>
            <a:r>
              <a:rPr lang="en-US" dirty="0"/>
              <a:t>Set </a:t>
            </a:r>
            <a:r>
              <a:rPr lang="en-US" i="1" dirty="0" err="1"/>
              <a:t>Dest</a:t>
            </a:r>
            <a:r>
              <a:rPr lang="en-US" dirty="0"/>
              <a:t> to address denoted by expression</a:t>
            </a:r>
          </a:p>
          <a:p>
            <a:pPr eaLnBrk="1" hangingPunct="1">
              <a:defRPr/>
            </a:pPr>
            <a:r>
              <a:rPr lang="en-US" dirty="0"/>
              <a:t>Uses</a:t>
            </a:r>
          </a:p>
          <a:p>
            <a:pPr lvl="1" eaLnBrk="1" hangingPunct="1">
              <a:defRPr/>
            </a:pPr>
            <a:r>
              <a:rPr lang="en-US" dirty="0"/>
              <a:t>Computing address without doing memory reference</a:t>
            </a:r>
          </a:p>
          <a:p>
            <a:pPr lvl="2" eaLnBrk="1" hangingPunct="1">
              <a:defRPr/>
            </a:pPr>
            <a:r>
              <a:rPr lang="en-US" dirty="0"/>
              <a:t>E.g., translation of </a:t>
            </a:r>
            <a:r>
              <a:rPr lang="en-US" dirty="0">
                <a:latin typeface="Courier New" pitchFamily="49" charset="0"/>
              </a:rPr>
              <a:t>p = &amp;x[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];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Computing arithmetic expressions of the form x + k*y</a:t>
            </a:r>
          </a:p>
          <a:p>
            <a:pPr lvl="2" eaLnBrk="1" hangingPunct="1">
              <a:defRPr/>
            </a:pPr>
            <a:r>
              <a:rPr lang="en-US" dirty="0"/>
              <a:t>k = 1, 2, 4, or 8.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C0000"/>
                </a:solidFill>
              </a:rPr>
              <a:t>LEARN THIS INSTRUCTION!!!</a:t>
            </a:r>
          </a:p>
          <a:p>
            <a:pPr lvl="1" eaLnBrk="1" hangingPunct="1">
              <a:defRPr/>
            </a:pPr>
            <a:r>
              <a:rPr lang="en-US" dirty="0"/>
              <a:t>Used heavily by compiler</a:t>
            </a:r>
          </a:p>
          <a:p>
            <a:pPr lvl="1" eaLnBrk="1" hangingPunct="1">
              <a:defRPr/>
            </a:pPr>
            <a:r>
              <a:rPr lang="en-US" dirty="0"/>
              <a:t>Appears regularly on labs, quizzes, &amp; exams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leaq</a:t>
            </a:r>
            <a:r>
              <a:rPr lang="en-US" altLang="en-US" dirty="0"/>
              <a:t> vs. </a:t>
            </a:r>
            <a:r>
              <a:rPr lang="en-US" altLang="en-US" dirty="0" err="1"/>
              <a:t>movq</a:t>
            </a:r>
            <a:endParaRPr lang="en-US" alt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Assume </a:t>
            </a:r>
            <a:r>
              <a:rPr lang="en-US" dirty="0" err="1"/>
              <a:t>dest</a:t>
            </a:r>
            <a:r>
              <a:rPr lang="en-US" dirty="0"/>
              <a:t> is %</a:t>
            </a:r>
            <a:r>
              <a:rPr lang="en-US" dirty="0" err="1"/>
              <a:t>rax</a:t>
            </a:r>
            <a:r>
              <a:rPr lang="en-US" dirty="0"/>
              <a:t>: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%</a:t>
            </a:r>
            <a:r>
              <a:rPr lang="en-US" dirty="0" err="1"/>
              <a:t>rdi</a:t>
            </a:r>
            <a:r>
              <a:rPr lang="en-US" dirty="0"/>
              <a:t> = 0xF000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%</a:t>
            </a:r>
            <a:r>
              <a:rPr lang="en-US" dirty="0" err="1"/>
              <a:t>rsi</a:t>
            </a:r>
            <a:r>
              <a:rPr lang="en-US" dirty="0"/>
              <a:t> = 0x8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Memory at 0xF000 = 0x12345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Memory at 0xF008 = 0x6789A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	Memory at 0xF010 = 0xBCDEF</a:t>
            </a:r>
          </a:p>
          <a:p>
            <a:pPr eaLnBrk="1" hangingPunct="1">
              <a:defRPr/>
            </a:pP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Src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			</a:t>
            </a: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leaq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src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,%</a:t>
            </a: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rax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		</a:t>
            </a: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movq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src</a:t>
            </a:r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</a:rPr>
              <a:t>,%</a:t>
            </a:r>
            <a:r>
              <a:rPr lang="en-US" dirty="0" err="1">
                <a:solidFill>
                  <a:schemeClr val="tx1">
                    <a:lumMod val="40000"/>
                    <a:lumOff val="60000"/>
                  </a:schemeClr>
                </a:solidFill>
              </a:rPr>
              <a:t>rax</a:t>
            </a:r>
            <a:endParaRPr lang="en-US" dirty="0">
              <a:solidFill>
                <a:schemeClr val="tx1">
                  <a:lumMod val="40000"/>
                  <a:lumOff val="60000"/>
                </a:schemeClr>
              </a:solidFill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(%</a:t>
            </a:r>
            <a:r>
              <a:rPr lang="en-US" dirty="0" err="1"/>
              <a:t>rdi</a:t>
            </a:r>
            <a:r>
              <a:rPr lang="en-US" dirty="0"/>
              <a:t>)			0xF000			0x12345	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8(%</a:t>
            </a:r>
            <a:r>
              <a:rPr lang="en-US" dirty="0" err="1"/>
              <a:t>rdi</a:t>
            </a:r>
            <a:r>
              <a:rPr lang="en-US" dirty="0"/>
              <a:t>)		0xF008			0x6789A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(%</a:t>
            </a:r>
            <a:r>
              <a:rPr lang="en-US" dirty="0" err="1"/>
              <a:t>rdi</a:t>
            </a:r>
            <a:r>
              <a:rPr lang="en-US" dirty="0"/>
              <a:t>,%</a:t>
            </a:r>
            <a:r>
              <a:rPr lang="en-US" dirty="0" err="1"/>
              <a:t>rsi</a:t>
            </a:r>
            <a:r>
              <a:rPr lang="en-US" dirty="0"/>
              <a:t>)		0xF008			0x6789A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(%rdi,%rsi,2)	0xF010			0xBCDEF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/>
              <a:t>%</a:t>
            </a:r>
            <a:r>
              <a:rPr lang="en-US" dirty="0" err="1"/>
              <a:t>rdi</a:t>
            </a:r>
            <a:r>
              <a:rPr lang="en-US" dirty="0"/>
              <a:t>			</a:t>
            </a:r>
            <a:r>
              <a:rPr lang="en-US" i="1" dirty="0"/>
              <a:t>Illegal!		</a:t>
            </a:r>
            <a:r>
              <a:rPr lang="en-US" dirty="0"/>
              <a:t>	0xF000</a:t>
            </a:r>
          </a:p>
        </p:txBody>
      </p:sp>
    </p:spTree>
    <p:extLst>
      <p:ext uri="{BB962C8B-B14F-4D97-AF65-F5344CB8AC3E}">
        <p14:creationId xmlns:p14="http://schemas.microsoft.com/office/powerpoint/2010/main" val="12151904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Some Arithmetic Operations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259715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Two-Operand Instructions:</a:t>
            </a:r>
          </a:p>
          <a:p>
            <a:pPr marL="0" lvl="1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Format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Computation</a:t>
            </a:r>
            <a:endParaRPr lang="en-US" dirty="0">
              <a:solidFill>
                <a:srgbClr val="980002"/>
              </a:solidFill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addq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+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subq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/>
              <a:t>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imulq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*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salq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&lt;&lt;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Also called </a:t>
            </a:r>
            <a:r>
              <a:rPr lang="en-US" dirty="0" err="1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shlq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sarq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Arithmetic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shrq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&gt;&gt; </a:t>
            </a:r>
            <a:r>
              <a:rPr lang="en-US" dirty="0" err="1"/>
              <a:t>Src</a:t>
            </a:r>
            <a:r>
              <a:rPr lang="en-US" dirty="0"/>
              <a:t>	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Logical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xorq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^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andq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&amp; </a:t>
            </a:r>
            <a:r>
              <a:rPr lang="en-US" dirty="0" err="1"/>
              <a:t>Src</a:t>
            </a:r>
            <a:endParaRPr lang="en-US" dirty="0"/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orq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Src,Dest</a:t>
            </a:r>
            <a:r>
              <a:rPr lang="en-US" dirty="0"/>
              <a:t>	</a:t>
            </a:r>
            <a:r>
              <a:rPr lang="en-US" dirty="0" err="1"/>
              <a:t>Dest</a:t>
            </a:r>
            <a:r>
              <a:rPr lang="en-US" dirty="0"/>
              <a:t> = </a:t>
            </a:r>
            <a:r>
              <a:rPr lang="en-US" dirty="0" err="1"/>
              <a:t>Dest</a:t>
            </a:r>
            <a:r>
              <a:rPr lang="en-US" dirty="0"/>
              <a:t> | </a:t>
            </a:r>
            <a:r>
              <a:rPr lang="en-US" dirty="0" err="1"/>
              <a:t>Src</a:t>
            </a:r>
            <a:endParaRPr lang="en-US" dirty="0"/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Watch out for argument order!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No distinction between signed and unsigned </a:t>
            </a:r>
            <a:r>
              <a:rPr lang="en-US" dirty="0" err="1"/>
              <a:t>int</a:t>
            </a:r>
            <a:r>
              <a:rPr lang="en-US" dirty="0"/>
              <a:t> (why?)</a:t>
            </a:r>
          </a:p>
          <a:p>
            <a:pPr>
              <a:tabLst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409700" algn="l"/>
                <a:tab pos="1604963" algn="l"/>
              </a:tabLst>
            </a:pPr>
            <a:r>
              <a:rPr lang="en-US" dirty="0"/>
              <a:t>Note: immediate source limited to 4 bytes (sigh)</a:t>
            </a:r>
          </a:p>
        </p:txBody>
      </p:sp>
    </p:spTree>
    <p:extLst>
      <p:ext uri="{BB962C8B-B14F-4D97-AF65-F5344CB8AC3E}">
        <p14:creationId xmlns:p14="http://schemas.microsoft.com/office/powerpoint/2010/main" val="21767536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Some Arithmetic Operations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One-Operand Instructions</a:t>
            </a: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+ 1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decq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1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negq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Symbol"/>
              </a:rPr>
              <a:t> 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 marL="285750" lvl="2" indent="0">
              <a:buNone/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notq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Italic" charset="0"/>
                <a:sym typeface="Calibri Italic" charset="0"/>
              </a:rPr>
              <a:t>	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 = ~</a:t>
            </a:r>
            <a:r>
              <a:rPr lang="en-US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Dest</a:t>
            </a:r>
            <a:endParaRPr lang="en-US" dirty="0">
              <a:latin typeface="Calibri Italic" charset="0"/>
              <a:sym typeface="Calibri Italic" charset="0"/>
            </a:endParaRPr>
          </a:p>
          <a:p>
            <a:pPr>
              <a:spcBef>
                <a:spcPts val="3500"/>
              </a:spcBef>
              <a:tabLst>
                <a:tab pos="1409700" algn="l"/>
                <a:tab pos="1409700" algn="l"/>
                <a:tab pos="1409700" algn="l"/>
                <a:tab pos="1409700" algn="l"/>
              </a:tabLst>
            </a:pPr>
            <a:r>
              <a:rPr lang="en-US" dirty="0"/>
              <a:t>See textbook for more instructions</a:t>
            </a:r>
          </a:p>
        </p:txBody>
      </p:sp>
    </p:spTree>
    <p:extLst>
      <p:ext uri="{BB962C8B-B14F-4D97-AF65-F5344CB8AC3E}">
        <p14:creationId xmlns:p14="http://schemas.microsoft.com/office/powerpoint/2010/main" val="17651762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Arithmetic Expression Example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10200" y="3505200"/>
            <a:ext cx="4406900" cy="2828925"/>
          </a:xfrm>
        </p:spPr>
        <p:txBody>
          <a:bodyPr/>
          <a:lstStyle/>
          <a:p>
            <a:pPr marL="0" indent="0"/>
            <a:r>
              <a:rPr lang="en-US" dirty="0"/>
              <a:t>Interesting Instructions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leaq</a:t>
            </a:r>
            <a:r>
              <a:rPr lang="en-US" dirty="0"/>
              <a:t>: address computation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salq</a:t>
            </a:r>
            <a:r>
              <a:rPr lang="en-US" dirty="0"/>
              <a:t>: shift</a:t>
            </a:r>
          </a:p>
          <a:p>
            <a:pPr lvl="1" indent="-342900"/>
            <a:r>
              <a:rPr lang="en-US" b="1" dirty="0" err="1">
                <a:latin typeface="Courier New"/>
                <a:cs typeface="Courier New"/>
              </a:rPr>
              <a:t>imulq</a:t>
            </a:r>
            <a:r>
              <a:rPr lang="en-US" dirty="0"/>
              <a:t>: multiplication</a:t>
            </a:r>
          </a:p>
          <a:p>
            <a:pPr lvl="2" indent="-342900"/>
            <a:r>
              <a:rPr lang="en-US" dirty="0"/>
              <a:t>But only used once!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673352" y="1755648"/>
            <a:ext cx="35814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5330952" y="1193800"/>
            <a:ext cx="41275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(%rsi,%rsi,2),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$4,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4(%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</a:p>
        </p:txBody>
      </p:sp>
    </p:spTree>
    <p:extLst>
      <p:ext uri="{BB962C8B-B14F-4D97-AF65-F5344CB8AC3E}">
        <p14:creationId xmlns:p14="http://schemas.microsoft.com/office/powerpoint/2010/main" val="27364301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Understanding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arith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1676400" y="1752600"/>
            <a:ext cx="3505200" cy="3429000"/>
          </a:xfrm>
          <a:prstGeom prst="rect">
            <a:avLst/>
          </a:prstGeom>
          <a:solidFill>
            <a:srgbClr val="F6F5BD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0799" dir="5400000" algn="ctr" rotWithShape="0">
              <a:schemeClr val="bg2">
                <a:alpha val="50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long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(long x, long y, long z)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{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t1 =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x+y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t2 = z+t1;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t3 = x+4;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t4 = y * 48;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t5 = t3 + t4;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long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= t2 * t5;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return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;</a:t>
            </a:r>
          </a:p>
          <a:p>
            <a:pPr algn="l">
              <a:tabLst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}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5334000" y="1193800"/>
            <a:ext cx="5181600" cy="24638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arith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: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rsi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# t1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addq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t2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(%rsi,%rsi,2),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salq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$4,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  # t4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4(%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rdx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),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# t5</a:t>
            </a: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imulq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rcx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,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rax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        #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rval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Monaco" charset="0"/>
            </a:endParaRPr>
          </a:p>
          <a:p>
            <a:pPr algn="l">
              <a:tabLst>
                <a:tab pos="346075" algn="l"/>
                <a:tab pos="457200" algn="l"/>
                <a:tab pos="1201738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Monaco" charset="0"/>
              </a:rPr>
              <a:t>  ret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635565"/>
              </p:ext>
            </p:extLst>
          </p:nvPr>
        </p:nvGraphicFramePr>
        <p:xfrm>
          <a:off x="6172200" y="3733800"/>
          <a:ext cx="3352800" cy="2667000"/>
        </p:xfrm>
        <a:graphic>
          <a:graphicData uri="http://schemas.openxmlformats.org/drawingml/2006/table">
            <a:tbl>
              <a:tblPr firstRow="1" bandRow="1"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Register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Use(s)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x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rsi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y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dirty="0">
                          <a:latin typeface="Calibri"/>
                          <a:cs typeface="Calibri"/>
                        </a:rPr>
                        <a:t>Argument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z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rax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t1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lang="en-US" baseline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b="1" i="0" dirty="0">
                          <a:latin typeface="Courier New"/>
                          <a:cs typeface="Courier New"/>
                        </a:rPr>
                        <a:t>t2</a:t>
                      </a:r>
                      <a:r>
                        <a:rPr lang="en-US" baseline="0" dirty="0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b="1" i="0" baseline="0" dirty="0" err="1">
                          <a:latin typeface="Courier New"/>
                          <a:cs typeface="Courier New"/>
                        </a:rPr>
                        <a:t>rval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rdx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t4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%</a:t>
                      </a:r>
                      <a:r>
                        <a:rPr lang="en-US" b="1" i="0" dirty="0" err="1">
                          <a:latin typeface="Courier New"/>
                          <a:cs typeface="Courier New"/>
                        </a:rPr>
                        <a:t>rcx</a:t>
                      </a:r>
                      <a:endParaRPr lang="en-US" b="1" i="0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 Bold"/>
                          <a:ea typeface="ヒラギノ角ゴ ProN W6"/>
                          <a:cs typeface="ヒラギノ角ゴ ProN W6"/>
                        </a:defRPr>
                      </a:lvl9pPr>
                    </a:lstStyle>
                    <a:p>
                      <a:r>
                        <a:rPr lang="en-US" b="1" i="0" dirty="0">
                          <a:latin typeface="Courier New"/>
                          <a:cs typeface="Courier New"/>
                        </a:rPr>
                        <a:t>t5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E557BAB-AC0A-43A4-9A18-E616A626E886}"/>
              </a:ext>
            </a:extLst>
          </p:cNvPr>
          <p:cNvCxnSpPr/>
          <p:nvPr/>
        </p:nvCxnSpPr>
        <p:spPr bwMode="auto">
          <a:xfrm flipV="1">
            <a:off x="3967089" y="1600200"/>
            <a:ext cx="1595511" cy="1044526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5F8D9F-B5F2-40FA-9E7B-01D2D67683BE}"/>
              </a:ext>
            </a:extLst>
          </p:cNvPr>
          <p:cNvCxnSpPr/>
          <p:nvPr/>
        </p:nvCxnSpPr>
        <p:spPr bwMode="auto">
          <a:xfrm flipV="1">
            <a:off x="4079631" y="1905000"/>
            <a:ext cx="1482969" cy="992945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854413A-726C-43A0-804B-53373ED5E88A}"/>
              </a:ext>
            </a:extLst>
          </p:cNvPr>
          <p:cNvCxnSpPr/>
          <p:nvPr/>
        </p:nvCxnSpPr>
        <p:spPr bwMode="auto">
          <a:xfrm flipV="1">
            <a:off x="4331368" y="2362200"/>
            <a:ext cx="1231232" cy="1006642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1E47EAF-71E5-40FE-84E9-1F864AC9D7F4}"/>
              </a:ext>
            </a:extLst>
          </p:cNvPr>
          <p:cNvCxnSpPr/>
          <p:nvPr/>
        </p:nvCxnSpPr>
        <p:spPr bwMode="auto">
          <a:xfrm flipV="1">
            <a:off x="4495800" y="2667000"/>
            <a:ext cx="1066800" cy="99060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523EAC9-B41D-46F2-A2FF-B9CF103C9533}"/>
              </a:ext>
            </a:extLst>
          </p:cNvPr>
          <p:cNvCxnSpPr/>
          <p:nvPr/>
        </p:nvCxnSpPr>
        <p:spPr bwMode="auto">
          <a:xfrm flipV="1">
            <a:off x="4740812" y="2895600"/>
            <a:ext cx="821788" cy="1001151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C21B41E-7A04-401F-9415-03CE19A2BADD}"/>
              </a:ext>
            </a:extLst>
          </p:cNvPr>
          <p:cNvCxnSpPr/>
          <p:nvPr/>
        </p:nvCxnSpPr>
        <p:spPr bwMode="auto">
          <a:xfrm flipV="1">
            <a:off x="3938954" y="2667000"/>
            <a:ext cx="1623646" cy="484163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8EEC2CB-B4B9-4060-AFEA-3C8321A3302C}"/>
              </a:ext>
            </a:extLst>
          </p:cNvPr>
          <p:cNvCxnSpPr/>
          <p:nvPr/>
        </p:nvCxnSpPr>
        <p:spPr bwMode="auto">
          <a:xfrm flipV="1">
            <a:off x="4331368" y="2133600"/>
            <a:ext cx="1231232" cy="1235242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9671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 Evolution: Milestones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	Name	Date	Transistors		Frequency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8086	1978	29K			5-10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16-bit processor.  Basis for IBM PC &amp; DOS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Limited to 1MB address space.  DOS only gives you 640K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80286	1982	134K			4-12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Added elaborate, but not very useful, addressing scheme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Basis for IBM PC-AT and Windows</a:t>
            </a:r>
          </a:p>
          <a:p>
            <a:pPr marL="223838" indent="-223838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386	1985	275K			16-33 MHz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Extended to 32 bits.  Added “flat addressing”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Capable of running Unix</a:t>
            </a:r>
          </a:p>
          <a:p>
            <a:pPr marL="560388" lvl="1" indent="-222250" defTabSz="895350" eaLnBrk="1" hangingPunct="1">
              <a:tabLst>
                <a:tab pos="2120900" algn="l"/>
                <a:tab pos="3606800" algn="l"/>
              </a:tabLst>
              <a:defRPr/>
            </a:pPr>
            <a:r>
              <a:rPr lang="en-US" dirty="0"/>
              <a:t>By default, Linux/</a:t>
            </a:r>
            <a:r>
              <a:rPr lang="en-US" dirty="0" err="1"/>
              <a:t>gcc</a:t>
            </a:r>
            <a:r>
              <a:rPr lang="en-US" dirty="0"/>
              <a:t> compiling for 32-bit x86 machines use no instructions introduced in later models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X86 Evolution: Milestones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	Name	Date	Transistors		Frequency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486	1989	1.9M			16-150 MHz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Pentium P5	1993	3.1M			60-66 MHz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Pentium 4E	2004	125M			2.8-3.8 GHz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First 64-bit Intel x86 processor</a:t>
            </a:r>
          </a:p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Core 2	2006	291M			1.0-3.5 GHz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First multi-core Intel processor</a:t>
            </a:r>
          </a:p>
          <a:p>
            <a:pPr marL="201613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Core i7	2008	731M			1.7-3.9 GHz</a:t>
            </a:r>
          </a:p>
          <a:p>
            <a:pPr marL="201613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Ivy Bridge	2012	0.6-4.3B		3.2-4.0 GHz	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Transistor counts are going crazy here…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…but max GHz has  been stuck since 2004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X86 Evolution: Clones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23838" indent="-223838" defTabSz="895350" eaLnBrk="1" hangingPunct="1">
              <a:tabLst>
                <a:tab pos="2349500" algn="l"/>
              </a:tabLst>
              <a:defRPr/>
            </a:pPr>
            <a:r>
              <a:rPr lang="en-US" dirty="0"/>
              <a:t>Advanced Micro Devices (AMD)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Historically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AMD has followed just behind Intel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A little bit slower, a lot cheaper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Late 1990s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Recruited top circuit designers from Digital Equipment Corp.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Exploited fact that Intel distracted by Itanium</a:t>
            </a:r>
          </a:p>
          <a:p>
            <a:pPr marL="839788" lvl="2" indent="-16510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Became close competitors to Intel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Developed own extension to 64 bits (called x86_64)</a:t>
            </a:r>
          </a:p>
          <a:p>
            <a:pPr marL="560388" lvl="1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Intel adopted in early 2000’s after Itanium bombed</a:t>
            </a:r>
          </a:p>
          <a:p>
            <a:pPr marL="962025" lvl="2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Has recovered lead in semiconductor technology</a:t>
            </a:r>
          </a:p>
          <a:p>
            <a:pPr marL="962025" lvl="2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AMD has fallen behind again</a:t>
            </a:r>
          </a:p>
          <a:p>
            <a:pPr marL="962025" lvl="2" indent="-222250" defTabSz="895350" eaLnBrk="1" hangingPunct="1">
              <a:tabLst>
                <a:tab pos="2349500" algn="l"/>
              </a:tabLst>
              <a:defRPr/>
            </a:pPr>
            <a:r>
              <a:rPr lang="en-US" dirty="0"/>
              <a:t>But in recent years ARM has been rising due to smartphones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C00000"/>
                </a:solidFill>
              </a:rPr>
              <a:t>Architecture:</a:t>
            </a:r>
            <a:r>
              <a:rPr lang="en-US" dirty="0"/>
              <a:t> (also ISA: instruction set architecture) The parts of a processor design that one needs to understand or write assembly/machine code. </a:t>
            </a:r>
          </a:p>
          <a:p>
            <a:pPr lvl="1"/>
            <a:r>
              <a:rPr lang="en-US" dirty="0"/>
              <a:t>Examples: 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instruction set specification, registers.</a:t>
            </a:r>
          </a:p>
          <a:p>
            <a:r>
              <a:rPr lang="en-US" dirty="0" err="1">
                <a:solidFill>
                  <a:srgbClr val="C00000"/>
                </a:solidFill>
              </a:rPr>
              <a:t>Microarchitecture</a:t>
            </a:r>
            <a:r>
              <a:rPr lang="en-US" dirty="0">
                <a:solidFill>
                  <a:srgbClr val="C00000"/>
                </a:solidFill>
              </a:rPr>
              <a:t>:</a:t>
            </a:r>
            <a:r>
              <a:rPr lang="en-US" dirty="0"/>
              <a:t> Implementation of the architecture.</a:t>
            </a:r>
          </a:p>
          <a:p>
            <a:pPr lvl="1"/>
            <a:r>
              <a:rPr lang="en-US" dirty="0"/>
              <a:t>Examples: cache sizes and core frequency.</a:t>
            </a:r>
          </a:p>
          <a:p>
            <a:r>
              <a:rPr lang="en-US" dirty="0"/>
              <a:t>Code Forms: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Machine (or Object) Code</a:t>
            </a:r>
            <a:r>
              <a:rPr lang="en-US" dirty="0"/>
              <a:t>: The byte-level programs that a processor executes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Assembly Code</a:t>
            </a:r>
            <a:r>
              <a:rPr lang="en-US" dirty="0"/>
              <a:t>: A text representation of machine code</a:t>
            </a:r>
          </a:p>
          <a:p>
            <a:pPr eaLnBrk="1" hangingPunct="1"/>
            <a:r>
              <a:rPr lang="en-US" dirty="0"/>
              <a:t>Example ISAs: </a:t>
            </a:r>
          </a:p>
          <a:p>
            <a:pPr lvl="1"/>
            <a:r>
              <a:rPr lang="en-US" dirty="0"/>
              <a:t>Intel: x86, IA32, Itanium, x86-64</a:t>
            </a:r>
          </a:p>
          <a:p>
            <a:pPr lvl="1"/>
            <a:r>
              <a:rPr lang="en-US" dirty="0"/>
              <a:t>ARM: Used in almost all smartphones</a:t>
            </a:r>
          </a:p>
        </p:txBody>
      </p:sp>
    </p:spTree>
    <p:extLst>
      <p:ext uri="{BB962C8B-B14F-4D97-AF65-F5344CB8AC3E}">
        <p14:creationId xmlns:p14="http://schemas.microsoft.com/office/powerpoint/2010/main" val="69564783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482851" y="2813050"/>
            <a:ext cx="7270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text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482851" y="4027489"/>
            <a:ext cx="72707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text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09801" y="5094289"/>
            <a:ext cx="10001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binary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209801" y="6161089"/>
            <a:ext cx="10001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/>
              <a:t>binary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513388" y="3271838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819774" y="3389314"/>
            <a:ext cx="3997326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/>
              <a:t>Compiler (</a:t>
            </a:r>
            <a:r>
              <a:rPr lang="en-US" altLang="en-US" dirty="0" err="1">
                <a:latin typeface="Courier New" pitchFamily="49" charset="0"/>
              </a:rPr>
              <a:t>gcc</a:t>
            </a:r>
            <a:r>
              <a:rPr lang="en-US" altLang="en-US" dirty="0">
                <a:latin typeface="Courier New" pitchFamily="49" charset="0"/>
              </a:rPr>
              <a:t> –Wall -g -</a:t>
            </a:r>
            <a:r>
              <a:rPr lang="en-US" altLang="en-US" dirty="0" err="1">
                <a:latin typeface="Courier New" pitchFamily="49" charset="0"/>
              </a:rPr>
              <a:t>Og</a:t>
            </a:r>
            <a:r>
              <a:rPr lang="en-US" altLang="en-US" dirty="0">
                <a:latin typeface="Courier New" pitchFamily="49" charset="0"/>
              </a:rPr>
              <a:t> -S</a:t>
            </a:r>
            <a:r>
              <a:rPr lang="en-US" altLang="en-US" dirty="0"/>
              <a:t>)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5803900" y="4532314"/>
            <a:ext cx="304800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Assembler (</a:t>
            </a:r>
            <a:r>
              <a:rPr lang="en-US" altLang="en-US">
                <a:latin typeface="Courier New" pitchFamily="49" charset="0"/>
              </a:rPr>
              <a:t>gcc</a:t>
            </a:r>
            <a:r>
              <a:rPr lang="en-US" altLang="en-US"/>
              <a:t> or </a:t>
            </a:r>
            <a:r>
              <a:rPr lang="en-US" altLang="en-US">
                <a:latin typeface="Courier New" pitchFamily="49" charset="0"/>
              </a:rPr>
              <a:t>as</a:t>
            </a:r>
            <a:r>
              <a:rPr lang="en-US" altLang="en-US"/>
              <a:t>)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200401" y="5627689"/>
            <a:ext cx="26384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Linker (</a:t>
            </a:r>
            <a:r>
              <a:rPr lang="en-US" altLang="en-US">
                <a:latin typeface="Courier New" pitchFamily="49" charset="0"/>
              </a:rPr>
              <a:t>gcc</a:t>
            </a:r>
            <a:r>
              <a:rPr lang="en-US" altLang="en-US"/>
              <a:t> or</a:t>
            </a:r>
            <a:r>
              <a:rPr lang="en-US" altLang="en-US">
                <a:latin typeface="Courier" pitchFamily="49" charset="0"/>
              </a:rPr>
              <a:t> </a:t>
            </a:r>
            <a:r>
              <a:rPr lang="en-US" altLang="en-US">
                <a:latin typeface="Courier New" pitchFamily="49" charset="0"/>
              </a:rPr>
              <a:t>ld</a:t>
            </a:r>
            <a:r>
              <a:rPr lang="en-US" altLang="en-US"/>
              <a:t>)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881438" y="2797176"/>
            <a:ext cx="3263900" cy="36676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 program (</a:t>
            </a:r>
            <a:r>
              <a:rPr lang="en-US" altLang="en-US">
                <a:latin typeface="Courier New" pitchFamily="49" charset="0"/>
              </a:rPr>
              <a:t>p1.c p2.c</a:t>
            </a:r>
            <a:r>
              <a:rPr lang="en-US" altLang="en-US"/>
              <a:t>)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3767138" y="3875088"/>
            <a:ext cx="3492500" cy="366767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Asm program (</a:t>
            </a:r>
            <a:r>
              <a:rPr lang="en-US" altLang="en-US">
                <a:latin typeface="Courier New" pitchFamily="49" charset="0"/>
              </a:rPr>
              <a:t>p1.s p2.s</a:t>
            </a:r>
            <a:r>
              <a:rPr lang="en-US" altLang="en-US"/>
              <a:t>)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652838" y="5018088"/>
            <a:ext cx="3721100" cy="366767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Object program (</a:t>
            </a:r>
            <a:r>
              <a:rPr lang="en-US" altLang="en-US">
                <a:latin typeface="Courier New" pitchFamily="49" charset="0"/>
              </a:rPr>
              <a:t>p1.o p2.o</a:t>
            </a:r>
            <a:r>
              <a:rPr lang="en-US" altLang="en-US"/>
              <a:t>)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3657600" y="6161088"/>
            <a:ext cx="3748088" cy="366767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Executable program (</a:t>
            </a:r>
            <a:r>
              <a:rPr lang="en-US" altLang="en-US">
                <a:latin typeface="Courier New" pitchFamily="49" charset="0"/>
              </a:rPr>
              <a:t>p</a:t>
            </a:r>
            <a:r>
              <a:rPr lang="en-US" altLang="en-US"/>
              <a:t>)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5513388" y="4414838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5513388" y="5557838"/>
            <a:ext cx="0" cy="584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7772400" y="5018088"/>
            <a:ext cx="2044700" cy="666750"/>
          </a:xfrm>
          <a:prstGeom prst="rect">
            <a:avLst/>
          </a:prstGeom>
          <a:solidFill>
            <a:srgbClr val="CCFF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Static libraries (</a:t>
            </a:r>
            <a:r>
              <a:rPr lang="en-US" altLang="en-US">
                <a:latin typeface="Courier New" pitchFamily="49" charset="0"/>
              </a:rPr>
              <a:t>.a</a:t>
            </a:r>
            <a:r>
              <a:rPr lang="en-US" altLang="en-US"/>
              <a:t>)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6781800" y="5246688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  <p:sp>
        <p:nvSpPr>
          <p:cNvPr id="1128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Turning C into Object Code</a:t>
            </a:r>
          </a:p>
        </p:txBody>
      </p:sp>
      <p:sp>
        <p:nvSpPr>
          <p:cNvPr id="11283" name="Rectangle 1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60388" lvl="1" indent="-22225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/>
              <a:t>Code in files 	</a:t>
            </a:r>
            <a:r>
              <a:rPr lang="en-US" altLang="en-US" dirty="0">
                <a:latin typeface="Courier New" pitchFamily="49" charset="0"/>
              </a:rPr>
              <a:t>p1.c p2.c</a:t>
            </a:r>
            <a:endParaRPr lang="en-US" altLang="en-US" dirty="0">
              <a:latin typeface="Courier" pitchFamily="49" charset="0"/>
            </a:endParaRPr>
          </a:p>
          <a:p>
            <a:pPr marL="560388" lvl="1" indent="-22225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/>
              <a:t>Compile with command: 	        </a:t>
            </a:r>
            <a:r>
              <a:rPr lang="en-US" altLang="en-US" dirty="0" err="1">
                <a:latin typeface="Courier New" pitchFamily="49" charset="0"/>
              </a:rPr>
              <a:t>gcc</a:t>
            </a:r>
            <a:r>
              <a:rPr lang="en-US" altLang="en-US" dirty="0">
                <a:latin typeface="Courier New" pitchFamily="49" charset="0"/>
              </a:rPr>
              <a:t> –Wall -g -</a:t>
            </a:r>
            <a:r>
              <a:rPr lang="en-US" altLang="en-US" dirty="0" err="1">
                <a:latin typeface="Courier New" pitchFamily="49" charset="0"/>
              </a:rPr>
              <a:t>Og</a:t>
            </a:r>
            <a:r>
              <a:rPr lang="en-US" altLang="en-US" dirty="0">
                <a:latin typeface="Courier New" pitchFamily="49" charset="0"/>
              </a:rPr>
              <a:t> p1.c p2.c -o p</a:t>
            </a:r>
            <a:endParaRPr lang="en-US" altLang="en-US" dirty="0">
              <a:latin typeface="Courier" pitchFamily="49" charset="0"/>
            </a:endParaRPr>
          </a:p>
          <a:p>
            <a:pPr marL="839788" lvl="2" indent="-16510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/>
              <a:t>Use basic, debugging-friendly optimizations (</a:t>
            </a:r>
            <a:r>
              <a:rPr lang="en-US" altLang="en-US" dirty="0">
                <a:solidFill>
                  <a:schemeClr val="tx1"/>
                </a:solidFill>
                <a:latin typeface="Courier New" pitchFamily="49" charset="0"/>
              </a:rPr>
              <a:t>-</a:t>
            </a:r>
            <a:r>
              <a:rPr lang="en-US" altLang="en-US" dirty="0" err="1">
                <a:solidFill>
                  <a:schemeClr val="tx1"/>
                </a:solidFill>
                <a:latin typeface="Courier New" pitchFamily="49" charset="0"/>
              </a:rPr>
              <a:t>Og</a:t>
            </a:r>
            <a:r>
              <a:rPr lang="en-US" altLang="en-US" dirty="0"/>
              <a:t>)</a:t>
            </a:r>
          </a:p>
          <a:p>
            <a:pPr marL="839788" lvl="2" indent="-165100" defTabSz="895350" eaLnBrk="1" hangingPunct="1">
              <a:tabLst>
                <a:tab pos="2286000" algn="l"/>
                <a:tab pos="3543300" algn="l"/>
              </a:tabLst>
            </a:pPr>
            <a:r>
              <a:rPr lang="en-US" altLang="en-US" dirty="0"/>
              <a:t>Put resulting binary in file </a:t>
            </a:r>
            <a:r>
              <a:rPr lang="en-US" altLang="en-US" dirty="0">
                <a:solidFill>
                  <a:schemeClr val="tx1"/>
                </a:solidFill>
                <a:latin typeface="Courier New" pitchFamily="49" charset="0"/>
              </a:rPr>
              <a:t>p</a:t>
            </a:r>
            <a:endParaRPr lang="en-US" alt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85750"/>
            <a:ext cx="9220201" cy="573088"/>
          </a:xfrm>
        </p:spPr>
        <p:txBody>
          <a:bodyPr/>
          <a:lstStyle/>
          <a:p>
            <a:pPr eaLnBrk="1" hangingPunct="1"/>
            <a:r>
              <a:rPr lang="en-US" altLang="en-US" dirty="0"/>
              <a:t>Assembly Programmer’s View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14514" y="3760788"/>
            <a:ext cx="4357687" cy="2684462"/>
          </a:xfrm>
        </p:spPr>
        <p:txBody>
          <a:bodyPr/>
          <a:lstStyle/>
          <a:p>
            <a:pPr marL="0" indent="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2000" dirty="0"/>
              <a:t>Programmer-Visible State</a:t>
            </a:r>
          </a:p>
          <a:p>
            <a:pPr marL="560388" lvl="1" indent="-22225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800" dirty="0"/>
              <a:t>RIP (Program Counter)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/>
              <a:t>Address of next instruction</a:t>
            </a:r>
          </a:p>
          <a:p>
            <a:pPr marL="560388" lvl="1" indent="-22225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800" dirty="0"/>
              <a:t>Register File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/>
              <a:t>Heavily used program data</a:t>
            </a:r>
          </a:p>
          <a:p>
            <a:pPr marL="560388" lvl="1" indent="-22225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800" dirty="0"/>
              <a:t>Condition Codes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/>
              <a:t>Store status information about most recent arithmetic operation</a:t>
            </a:r>
          </a:p>
          <a:p>
            <a:pPr marL="839788" lvl="2" indent="-165100" defTabSz="895350" eaLnBrk="1" hangingPunct="1">
              <a:tabLst>
                <a:tab pos="1371600" algn="l"/>
                <a:tab pos="4572000" algn="l"/>
              </a:tabLst>
              <a:defRPr/>
            </a:pPr>
            <a:r>
              <a:rPr lang="en-US" sz="1600" dirty="0"/>
              <a:t>Used for conditional branching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124200" y="1600200"/>
            <a:ext cx="381000" cy="14478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dirty="0"/>
              <a:t>R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I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P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886200" y="1447800"/>
            <a:ext cx="1371600" cy="7620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Registers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590800" y="990600"/>
            <a:ext cx="3200400" cy="2209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CPU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543800" y="990600"/>
            <a:ext cx="2286000" cy="3810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Memory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543800" y="1676401"/>
            <a:ext cx="2286000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dirty="0"/>
              <a:t>Object Code</a:t>
            </a:r>
          </a:p>
          <a:p>
            <a:pPr>
              <a:lnSpc>
                <a:spcPct val="100000"/>
              </a:lnSpc>
            </a:pPr>
            <a:r>
              <a:rPr lang="en-US" altLang="en-US" b="0" dirty="0"/>
              <a:t>Program Data</a:t>
            </a:r>
          </a:p>
          <a:p>
            <a:pPr>
              <a:lnSpc>
                <a:spcPct val="100000"/>
              </a:lnSpc>
            </a:pPr>
            <a:r>
              <a:rPr lang="en-US" altLang="en-US" b="0" dirty="0"/>
              <a:t>OS Code &amp; Data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791200" y="17526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5791200" y="22860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5791200" y="2819400"/>
            <a:ext cx="175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791200" y="1346200"/>
            <a:ext cx="17526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Addresses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791200" y="1905000"/>
            <a:ext cx="17526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Data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867400" y="2438400"/>
            <a:ext cx="16764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Instructions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8001000" y="2971800"/>
            <a:ext cx="990600" cy="1371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Stack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886200" y="2362200"/>
            <a:ext cx="1371600" cy="6858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Condition</a:t>
            </a:r>
          </a:p>
          <a:p>
            <a:pPr>
              <a:lnSpc>
                <a:spcPct val="100000"/>
              </a:lnSpc>
            </a:pPr>
            <a:r>
              <a:rPr lang="en-US" altLang="en-US"/>
              <a:t>Codes</a:t>
            </a:r>
          </a:p>
        </p:txBody>
      </p:sp>
      <p:sp>
        <p:nvSpPr>
          <p:cNvPr id="147473" name="Rectangle 17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4876800"/>
            <a:ext cx="4510086" cy="156845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1800" dirty="0"/>
              <a:t>Memory</a:t>
            </a:r>
          </a:p>
          <a:p>
            <a:pPr lvl="2" eaLnBrk="1" hangingPunct="1">
              <a:defRPr/>
            </a:pPr>
            <a:r>
              <a:rPr lang="en-US" sz="1600" dirty="0"/>
              <a:t>Byte-addressable array</a:t>
            </a:r>
          </a:p>
          <a:p>
            <a:pPr lvl="2" eaLnBrk="1" hangingPunct="1">
              <a:defRPr/>
            </a:pPr>
            <a:r>
              <a:rPr lang="en-US" sz="1600" dirty="0"/>
              <a:t>Code, user data, (most) OS data</a:t>
            </a:r>
          </a:p>
          <a:p>
            <a:pPr lvl="2" eaLnBrk="1" hangingPunct="1">
              <a:defRPr/>
            </a:pPr>
            <a:r>
              <a:rPr lang="en-US" sz="1600" dirty="0"/>
              <a:t>Includes stack used to support procedures</a:t>
            </a:r>
          </a:p>
          <a:p>
            <a:pPr marL="0" indent="0" eaLnBrk="1" hangingPunct="1"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10198</TotalTime>
  <Pages>35</Pages>
  <Words>3679</Words>
  <Application>Microsoft Office PowerPoint</Application>
  <PresentationFormat>Widescreen</PresentationFormat>
  <Paragraphs>769</Paragraphs>
  <Slides>36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  <vt:variant>
        <vt:lpstr>Custom Shows</vt:lpstr>
      </vt:variant>
      <vt:variant>
        <vt:i4>2</vt:i4>
      </vt:variant>
    </vt:vector>
  </HeadingPairs>
  <TitlesOfParts>
    <vt:vector size="48" baseType="lpstr">
      <vt:lpstr>Calibri</vt:lpstr>
      <vt:lpstr>Calibri Bold Italic</vt:lpstr>
      <vt:lpstr>Calibri Italic</vt:lpstr>
      <vt:lpstr>Century Gothic</vt:lpstr>
      <vt:lpstr>Courier</vt:lpstr>
      <vt:lpstr>Courier New</vt:lpstr>
      <vt:lpstr>Helvetica</vt:lpstr>
      <vt:lpstr>Times New Roman</vt:lpstr>
      <vt:lpstr>Wingdings</vt:lpstr>
      <vt:lpstr>class02</vt:lpstr>
      <vt:lpstr>Machine-Level Programming I  </vt:lpstr>
      <vt:lpstr>Intel x86 (IA32/64) Processors</vt:lpstr>
      <vt:lpstr>X86 Evolution: Milestones</vt:lpstr>
      <vt:lpstr>X86 Evolution: Milestones</vt:lpstr>
      <vt:lpstr>X86 Evolution: Milestones</vt:lpstr>
      <vt:lpstr>X86 Evolution: Clones</vt:lpstr>
      <vt:lpstr>Definitions</vt:lpstr>
      <vt:lpstr>Turning C into Object Code</vt:lpstr>
      <vt:lpstr>Assembly Programmer’s View</vt:lpstr>
      <vt:lpstr>Compiling Into Assembly</vt:lpstr>
      <vt:lpstr>Assembly Characteristics</vt:lpstr>
      <vt:lpstr>Object Code</vt:lpstr>
      <vt:lpstr>Machine Instruction Example</vt:lpstr>
      <vt:lpstr>Disassembling Object Code</vt:lpstr>
      <vt:lpstr>Alternate Disassembly</vt:lpstr>
      <vt:lpstr>What Can be Disassembled?</vt:lpstr>
      <vt:lpstr>x86-64 Integer Registers</vt:lpstr>
      <vt:lpstr>x86-64 Integer Registers</vt:lpstr>
      <vt:lpstr>Moving Data</vt:lpstr>
      <vt:lpstr>movq Operand Combinations</vt:lpstr>
      <vt:lpstr>Simple Addressing Modes</vt:lpstr>
      <vt:lpstr>Example of Simple Addressing Modes</vt:lpstr>
      <vt:lpstr>Understanding Swap()</vt:lpstr>
      <vt:lpstr>Understanding Swap()</vt:lpstr>
      <vt:lpstr>Understanding Swap()</vt:lpstr>
      <vt:lpstr>Understanding Swap()</vt:lpstr>
      <vt:lpstr>Understanding Swap()</vt:lpstr>
      <vt:lpstr>Simple Addressing Modes</vt:lpstr>
      <vt:lpstr>Complete Addressing Modes</vt:lpstr>
      <vt:lpstr>Address Computation Examples</vt:lpstr>
      <vt:lpstr>Address Computation Instruction</vt:lpstr>
      <vt:lpstr>leaq vs. movq</vt:lpstr>
      <vt:lpstr>Some Arithmetic Operations</vt:lpstr>
      <vt:lpstr>Some Arithmetic Operations</vt:lpstr>
      <vt:lpstr>Arithmetic Expression Example</vt:lpstr>
      <vt:lpstr>Understanding arith</vt:lpstr>
      <vt:lpstr>For screen</vt:lpstr>
      <vt:lpstr>For printing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Machine Level Programming I</dc:title>
  <dc:subject/>
  <dc:creator>Randal E. Bryant and David R. O'Hallaron</dc:creator>
  <cp:keywords/>
  <dc:description/>
  <cp:lastModifiedBy>Geoffrey Kuenning</cp:lastModifiedBy>
  <cp:revision>147</cp:revision>
  <cp:lastPrinted>2020-09-07T00:49:58Z</cp:lastPrinted>
  <dcterms:created xsi:type="dcterms:W3CDTF">1998-08-11T09:19:24Z</dcterms:created>
  <dcterms:modified xsi:type="dcterms:W3CDTF">2021-07-24T23:05:50Z</dcterms:modified>
</cp:coreProperties>
</file>