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38"/>
  </p:notesMasterIdLst>
  <p:handoutMasterIdLst>
    <p:handoutMasterId r:id="rId39"/>
  </p:handoutMasterIdLst>
  <p:sldIdLst>
    <p:sldId id="343" r:id="rId2"/>
    <p:sldId id="344" r:id="rId3"/>
    <p:sldId id="387" r:id="rId4"/>
    <p:sldId id="345" r:id="rId5"/>
    <p:sldId id="346" r:id="rId6"/>
    <p:sldId id="347" r:id="rId7"/>
    <p:sldId id="388" r:id="rId8"/>
    <p:sldId id="350" r:id="rId9"/>
    <p:sldId id="349" r:id="rId10"/>
    <p:sldId id="389" r:id="rId11"/>
    <p:sldId id="352" r:id="rId12"/>
    <p:sldId id="390" r:id="rId13"/>
    <p:sldId id="391" r:id="rId14"/>
    <p:sldId id="392" r:id="rId15"/>
    <p:sldId id="393" r:id="rId16"/>
    <p:sldId id="394" r:id="rId17"/>
    <p:sldId id="395" r:id="rId18"/>
    <p:sldId id="396" r:id="rId19"/>
    <p:sldId id="397" r:id="rId20"/>
    <p:sldId id="398" r:id="rId21"/>
    <p:sldId id="360" r:id="rId22"/>
    <p:sldId id="399" r:id="rId23"/>
    <p:sldId id="400" r:id="rId24"/>
    <p:sldId id="402" r:id="rId25"/>
    <p:sldId id="403" r:id="rId26"/>
    <p:sldId id="404" r:id="rId27"/>
    <p:sldId id="405" r:id="rId28"/>
    <p:sldId id="406" r:id="rId29"/>
    <p:sldId id="363" r:id="rId30"/>
    <p:sldId id="386" r:id="rId31"/>
    <p:sldId id="364" r:id="rId32"/>
    <p:sldId id="407" r:id="rId33"/>
    <p:sldId id="408" r:id="rId34"/>
    <p:sldId id="409" r:id="rId35"/>
    <p:sldId id="410" r:id="rId36"/>
    <p:sldId id="411" r:id="rId37"/>
  </p:sldIdLst>
  <p:sldSz cx="12192000" cy="6858000"/>
  <p:notesSz cx="9271000" cy="6985000"/>
  <p:custShowLst>
    <p:custShow name="For screen" id="0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  <p:custShow name="For printing" id="1">
      <p:sldLst>
        <p:sld r:id="rId2"/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</p:sldLst>
    </p:custShow>
  </p:custShowLst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-12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6" userDrawn="1">
          <p15:clr>
            <a:srgbClr val="A4A3A4"/>
          </p15:clr>
        </p15:guide>
        <p15:guide id="2" pos="74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FF"/>
    <a:srgbClr val="CCFF33"/>
    <a:srgbClr val="00CCFF"/>
    <a:srgbClr val="FF00FF"/>
    <a:srgbClr val="CC0000"/>
    <a:srgbClr val="FFFF99"/>
    <a:srgbClr val="9403B9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49" autoAdjust="0"/>
  </p:normalViewPr>
  <p:slideViewPr>
    <p:cSldViewPr>
      <p:cViewPr varScale="1">
        <p:scale>
          <a:sx n="68" d="100"/>
          <a:sy n="68" d="100"/>
        </p:scale>
        <p:origin x="492" y="102"/>
      </p:cViewPr>
      <p:guideLst>
        <p:guide orient="horz" pos="96"/>
        <p:guide pos="74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1584" y="-104"/>
      </p:cViewPr>
      <p:guideLst>
        <p:guide orient="horz" pos="2200"/>
        <p:guide pos="292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4254500" y="6651625"/>
            <a:ext cx="76517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43B10237-8A62-40B9-A127-A961C63DE67D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6164725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5075" y="3319463"/>
            <a:ext cx="6800850" cy="314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048" tIns="44726" rIns="91048" bIns="44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Body Text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4230688" y="6651625"/>
            <a:ext cx="8096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853" tIns="44726" rIns="87853" bIns="44726">
            <a:spAutoFit/>
          </a:bodyPr>
          <a:lstStyle>
            <a:lvl1pPr defTabSz="868363"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 defTabSz="868363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defTabSz="86836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200" b="0">
                <a:latin typeface="Century Gothic" pitchFamily="34" charset="0"/>
              </a:rPr>
              <a:t>Page </a:t>
            </a:r>
            <a:fld id="{86E7D796-55B4-4B83-8ACF-275D1C171B36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>
              <a:latin typeface="Century Gothic" pitchFamily="34" charset="0"/>
            </a:endParaRPr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316163" y="527050"/>
            <a:ext cx="4638675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272528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xfrm>
            <a:off x="5252223" y="6634535"/>
            <a:ext cx="4016762" cy="3493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98B12C5-B8B1-41C6-B29F-6FC9FEB127A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6163" y="527050"/>
            <a:ext cx="4638675" cy="2609850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latin typeface="Century Gothic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2501900"/>
            <a:ext cx="85344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365125"/>
            <a:ext cx="103632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77699866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868418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1" y="228600"/>
            <a:ext cx="2815167" cy="62166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3201" y="228600"/>
            <a:ext cx="8242300" cy="62166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3852049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7591160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4366540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7351" y="1220788"/>
            <a:ext cx="54356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6151" y="1220788"/>
            <a:ext cx="5437716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838779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6349809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322631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1740020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8933295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4577906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1" y="1220788"/>
            <a:ext cx="11076516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03201" y="228600"/>
            <a:ext cx="10200217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90021" y="6399772"/>
            <a:ext cx="608490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chemeClr val="hlink"/>
                </a:solidFill>
              </a:rPr>
              <a:t>– </a:t>
            </a:r>
            <a:fld id="{C5645F44-6419-4741-95A8-8DA46E5F3758}" type="slidenum">
              <a:rPr 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sz="1400" b="0">
                <a:solidFill>
                  <a:schemeClr val="hlink"/>
                </a:solidFill>
              </a:rPr>
              <a:t> –</a:t>
            </a:r>
            <a:endParaRPr lang="en-US" sz="1400" b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11044557" y="6390247"/>
            <a:ext cx="690243" cy="286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defRPr/>
            </a:pPr>
            <a:r>
              <a:rPr lang="en-US" altLang="en-US" sz="1400" b="0" dirty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4401" y="152400"/>
            <a:ext cx="651510" cy="8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-12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5100" y="2590800"/>
            <a:ext cx="7581900" cy="1371600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dirty="0"/>
              <a:t>Machine-Level Programming I</a:t>
            </a:r>
            <a:br>
              <a:rPr lang="en-US" altLang="en-US" dirty="0"/>
            </a:br>
            <a:br>
              <a:rPr lang="en-US" altLang="en-US" dirty="0"/>
            </a:br>
            <a:endParaRPr lang="en-US" altLang="en-US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4426" y="3719513"/>
            <a:ext cx="4384675" cy="2462212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Topics</a:t>
            </a:r>
          </a:p>
          <a:p>
            <a:pPr lvl="1" eaLnBrk="1" hangingPunct="1">
              <a:defRPr/>
            </a:pPr>
            <a:r>
              <a:rPr lang="en-US" dirty="0"/>
              <a:t>Assembly Programmer’s Execution Model</a:t>
            </a:r>
          </a:p>
          <a:p>
            <a:pPr lvl="1" eaLnBrk="1" hangingPunct="1">
              <a:defRPr/>
            </a:pPr>
            <a:r>
              <a:rPr lang="en-US" dirty="0"/>
              <a:t>Accessing Information</a:t>
            </a:r>
          </a:p>
          <a:p>
            <a:pPr lvl="2" eaLnBrk="1" hangingPunct="1">
              <a:defRPr/>
            </a:pPr>
            <a:r>
              <a:rPr lang="en-US" dirty="0"/>
              <a:t>Registers</a:t>
            </a:r>
          </a:p>
          <a:p>
            <a:pPr lvl="2" eaLnBrk="1" hangingPunct="1">
              <a:defRPr/>
            </a:pPr>
            <a:r>
              <a:rPr lang="en-US" dirty="0"/>
              <a:t>Memory</a:t>
            </a:r>
          </a:p>
          <a:p>
            <a:pPr lvl="1" eaLnBrk="1" hangingPunct="1">
              <a:defRPr/>
            </a:pPr>
            <a:r>
              <a:rPr lang="en-US" dirty="0"/>
              <a:t>Arithmetic operations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066800" y="76201"/>
            <a:ext cx="10134600" cy="2086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 dirty="0"/>
              <a:t>CS 105</a:t>
            </a:r>
            <a:br>
              <a:rPr lang="en-US" altLang="en-US" sz="3800" dirty="0"/>
            </a:br>
            <a:r>
              <a:rPr lang="en-US" altLang="en-US" sz="3800" dirty="0"/>
              <a:t>“Tour of the Black Holes of Computing”</a:t>
            </a:r>
            <a:br>
              <a:rPr lang="en-US" altLang="en-US" sz="3800" dirty="0"/>
            </a:br>
            <a:br>
              <a:rPr lang="en-US" altLang="en-US" sz="3800" dirty="0"/>
            </a:br>
            <a:endParaRPr lang="en-US" altLang="en-US" sz="3800" dirty="0"/>
          </a:p>
        </p:txBody>
      </p:sp>
      <p:sp>
        <p:nvSpPr>
          <p:cNvPr id="3077" name="Rectangle 6"/>
          <p:cNvSpPr>
            <a:spLocks noChangeArrowheads="1"/>
          </p:cNvSpPr>
          <p:nvPr/>
        </p:nvSpPr>
        <p:spPr bwMode="auto">
          <a:xfrm>
            <a:off x="-257175" y="5080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  <p:sp>
        <p:nvSpPr>
          <p:cNvPr id="3078" name="Rectangle 7"/>
          <p:cNvSpPr>
            <a:spLocks noChangeArrowheads="1"/>
          </p:cNvSpPr>
          <p:nvPr/>
        </p:nvSpPr>
        <p:spPr bwMode="auto">
          <a:xfrm>
            <a:off x="6565901" y="838201"/>
            <a:ext cx="92075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293100" cy="555625"/>
          </a:xfrm>
          <a:noFill/>
          <a:ln/>
          <a:effectLst/>
        </p:spPr>
        <p:txBody>
          <a:bodyPr/>
          <a:lstStyle/>
          <a:p>
            <a:r>
              <a:rPr lang="en-US" dirty="0"/>
              <a:t>Compiling Into Assembly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946150"/>
            <a:ext cx="2438400" cy="363538"/>
          </a:xfrm>
          <a:noFill/>
          <a:ln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en-US" dirty="0"/>
              <a:t>C Code (</a:t>
            </a:r>
            <a:r>
              <a:rPr lang="en-US" dirty="0" err="1"/>
              <a:t>sum.c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609600" y="1403351"/>
            <a:ext cx="4343400" cy="2091085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long plus(long x, long y); </a:t>
            </a:r>
          </a:p>
          <a:p>
            <a:pPr algn="l"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(long x, long y, 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          long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long t = plus(x, y);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 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953000" y="914400"/>
            <a:ext cx="41148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Generated x86-64 Assembly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029201" y="1395413"/>
            <a:ext cx="4195763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pushq</a:t>
            </a:r>
            <a:r>
              <a:rPr lang="en-US" dirty="0">
                <a:latin typeface="Courier New" pitchFamily="49" charset="0"/>
              </a:rPr>
              <a:t>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call    plus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popq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ret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987425" y="3638098"/>
            <a:ext cx="8237538" cy="266585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Obtain (on Wilkes) with command</a:t>
            </a:r>
          </a:p>
          <a:p>
            <a:pPr lvl="1" algn="l">
              <a:lnSpc>
                <a:spcPct val="100000"/>
              </a:lnSpc>
              <a:spcBef>
                <a:spcPct val="50000"/>
              </a:spcBef>
            </a:pPr>
            <a:r>
              <a:rPr lang="en-US" dirty="0" err="1">
                <a:latin typeface="Courier New" pitchFamily="49" charset="0"/>
              </a:rPr>
              <a:t>gcc</a:t>
            </a:r>
            <a:r>
              <a:rPr lang="en-US" dirty="0">
                <a:latin typeface="Courier New" pitchFamily="49" charset="0"/>
              </a:rPr>
              <a:t> –</a:t>
            </a:r>
            <a:r>
              <a:rPr lang="en-US" dirty="0" err="1">
                <a:latin typeface="Courier New" pitchFamily="49" charset="0"/>
              </a:rPr>
              <a:t>Og</a:t>
            </a:r>
            <a:r>
              <a:rPr lang="en-US" dirty="0">
                <a:latin typeface="Courier New" pitchFamily="49" charset="0"/>
              </a:rPr>
              <a:t> -g –S </a:t>
            </a:r>
            <a:r>
              <a:rPr lang="en-US" dirty="0" err="1">
                <a:latin typeface="Courier New" pitchFamily="49" charset="0"/>
              </a:rPr>
              <a:t>sum.c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itchFamily="34" charset="0"/>
              </a:rPr>
              <a:t>Produces file </a:t>
            </a:r>
            <a:r>
              <a:rPr lang="en-US" dirty="0" err="1">
                <a:latin typeface="Courier New" pitchFamily="49" charset="0"/>
              </a:rPr>
              <a:t>sum.s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(Note: we’re removed a bunch of irrelevant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pseudo-ops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intended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for the assembler)</a:t>
            </a:r>
          </a:p>
          <a:p>
            <a:pPr algn="l">
              <a:spcBef>
                <a:spcPct val="50000"/>
              </a:spcBef>
            </a:pPr>
            <a:r>
              <a:rPr lang="en-US" i="1" dirty="0">
                <a:solidFill>
                  <a:srgbClr val="FF0000"/>
                </a:solidFill>
                <a:latin typeface="Calibri" pitchFamily="34" charset="0"/>
              </a:rPr>
              <a:t>Warning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: May get very different results on other machines (Knuth, Mac OS-X, …) due to different versions of </a:t>
            </a:r>
            <a:r>
              <a:rPr lang="en-US" dirty="0" err="1">
                <a:solidFill>
                  <a:srgbClr val="FF0000"/>
                </a:solidFill>
                <a:latin typeface="Calibri" pitchFamily="34" charset="0"/>
              </a:rPr>
              <a:t>gcc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 and different compiler settings.</a:t>
            </a: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83889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Assembly Characteristics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Minimal data types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Integer data of 1, 2, 4, or 8 bytes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Data values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Addresses (</a:t>
            </a:r>
            <a:r>
              <a:rPr lang="en-US" dirty="0" err="1"/>
              <a:t>untyped</a:t>
            </a:r>
            <a:r>
              <a:rPr lang="en-US" dirty="0"/>
              <a:t> pointers)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Floating-point data of 4, 8, or 10 bytes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No aggregate types such as arrays or structures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Just contiguously allocated bytes in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Code is also just byte sequences encoding instructions</a:t>
            </a:r>
          </a:p>
          <a:p>
            <a:pPr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Primitive operations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Perform arithmetic function on register or memory data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data between memory and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Load data from memory into register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Store register data into memory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en-US" dirty="0"/>
              <a:t>Transfer control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Unconditional jumps to/from procedures</a:t>
            </a:r>
          </a:p>
          <a:p>
            <a:pPr lvl="2" eaLnBrk="1" hangingPunct="1">
              <a:lnSpc>
                <a:spcPct val="100000"/>
              </a:lnSpc>
              <a:spcBef>
                <a:spcPts val="0"/>
              </a:spcBef>
              <a:defRPr/>
            </a:pPr>
            <a:r>
              <a:rPr lang="en-US" dirty="0"/>
              <a:t>Conditional branches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ChangeArrowheads="1"/>
          </p:cNvSpPr>
          <p:nvPr/>
        </p:nvSpPr>
        <p:spPr bwMode="auto">
          <a:xfrm>
            <a:off x="685800" y="914400"/>
            <a:ext cx="41910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Sample code for </a:t>
            </a:r>
            <a:r>
              <a:rPr lang="en-US" sz="2400" dirty="0" err="1">
                <a:latin typeface="Courier New" pitchFamily="49" charset="0"/>
              </a:rPr>
              <a:t>sumstore</a:t>
            </a: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1066800" y="1447800"/>
            <a:ext cx="2511425" cy="383617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151556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00900" cy="573088"/>
          </a:xfrm>
        </p:spPr>
        <p:txBody>
          <a:bodyPr/>
          <a:lstStyle/>
          <a:p>
            <a:r>
              <a:rPr lang="en-US" dirty="0"/>
              <a:t>Object Code</a:t>
            </a:r>
          </a:p>
        </p:txBody>
      </p:sp>
      <p:sp>
        <p:nvSpPr>
          <p:cNvPr id="1515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495800" y="1143000"/>
            <a:ext cx="6781800" cy="5486400"/>
          </a:xfrm>
        </p:spPr>
        <p:txBody>
          <a:bodyPr/>
          <a:lstStyle/>
          <a:p>
            <a:r>
              <a:rPr lang="en-US" dirty="0"/>
              <a:t>Assembler</a:t>
            </a:r>
          </a:p>
          <a:p>
            <a:pPr lvl="1"/>
            <a:r>
              <a:rPr lang="en-US" dirty="0"/>
              <a:t>Translates </a:t>
            </a:r>
            <a:r>
              <a:rPr lang="en-US" dirty="0">
                <a:latin typeface="Courier New" pitchFamily="49" charset="0"/>
              </a:rPr>
              <a:t>.s</a:t>
            </a:r>
            <a:r>
              <a:rPr lang="en-US" dirty="0"/>
              <a:t> into </a:t>
            </a:r>
            <a:r>
              <a:rPr lang="en-US" dirty="0">
                <a:latin typeface="Courier New" pitchFamily="49" charset="0"/>
              </a:rPr>
              <a:t>.o</a:t>
            </a:r>
          </a:p>
          <a:p>
            <a:pPr lvl="1"/>
            <a:r>
              <a:rPr lang="en-US" dirty="0"/>
              <a:t>Binary encoding of each instruction</a:t>
            </a:r>
          </a:p>
          <a:p>
            <a:pPr lvl="1"/>
            <a:r>
              <a:rPr lang="en-US" dirty="0"/>
              <a:t>Nearly-complete image of executable code</a:t>
            </a:r>
          </a:p>
          <a:p>
            <a:pPr lvl="1"/>
            <a:r>
              <a:rPr lang="en-US" dirty="0"/>
              <a:t>Missing linkages between code in different files</a:t>
            </a:r>
          </a:p>
          <a:p>
            <a:r>
              <a:rPr lang="en-US" dirty="0"/>
              <a:t>Linker</a:t>
            </a:r>
          </a:p>
          <a:p>
            <a:pPr lvl="1"/>
            <a:r>
              <a:rPr lang="en-US" dirty="0"/>
              <a:t>Resolves references between files</a:t>
            </a:r>
          </a:p>
          <a:p>
            <a:pPr lvl="1"/>
            <a:r>
              <a:rPr lang="en-US" dirty="0"/>
              <a:t>Combines with static run-time libraries</a:t>
            </a:r>
          </a:p>
          <a:p>
            <a:pPr lvl="2"/>
            <a:r>
              <a:rPr lang="en-US" dirty="0"/>
              <a:t>E.g., code for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malloc</a:t>
            </a:r>
            <a:r>
              <a:rPr lang="en-US" b="1" dirty="0"/>
              <a:t>, 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printf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lvl="1"/>
            <a:r>
              <a:rPr lang="en-US" dirty="0"/>
              <a:t>Some libraries are </a:t>
            </a:r>
            <a:r>
              <a:rPr lang="en-US" i="1" dirty="0"/>
              <a:t>dynamically linked</a:t>
            </a:r>
          </a:p>
          <a:p>
            <a:pPr lvl="2"/>
            <a:r>
              <a:rPr lang="en-US" dirty="0"/>
              <a:t>Linking occurs when program begins execution</a:t>
            </a:r>
          </a:p>
        </p:txBody>
      </p:sp>
      <p:sp>
        <p:nvSpPr>
          <p:cNvPr id="151558" name="Text Box 6"/>
          <p:cNvSpPr txBox="1">
            <a:spLocks noChangeArrowheads="1"/>
          </p:cNvSpPr>
          <p:nvPr/>
        </p:nvSpPr>
        <p:spPr bwMode="auto">
          <a:xfrm>
            <a:off x="2017711" y="5181600"/>
            <a:ext cx="2362200" cy="1524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Total of 14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Each instruction 1, 3, or 5 bytes</a:t>
            </a:r>
          </a:p>
          <a:p>
            <a:pPr marL="560388" lvl="1" indent="-222250" algn="l" defTabSz="895350">
              <a:spcBef>
                <a:spcPct val="30000"/>
              </a:spcBef>
              <a:buFontTx/>
              <a:buChar char="•"/>
            </a:pPr>
            <a:r>
              <a:rPr lang="en-US" dirty="0">
                <a:solidFill>
                  <a:srgbClr val="C00000"/>
                </a:solidFill>
                <a:latin typeface="Calibri" pitchFamily="34" charset="0"/>
              </a:rPr>
              <a:t>Starts at address </a:t>
            </a:r>
            <a:r>
              <a:rPr lang="en-US" dirty="0">
                <a:solidFill>
                  <a:srgbClr val="C00000"/>
                </a:solidFill>
                <a:latin typeface="Courier New" pitchFamily="49" charset="0"/>
              </a:rPr>
              <a:t>0x0400595</a:t>
            </a:r>
          </a:p>
        </p:txBody>
      </p:sp>
    </p:spTree>
    <p:extLst>
      <p:ext uri="{BB962C8B-B14F-4D97-AF65-F5344CB8AC3E}">
        <p14:creationId xmlns:p14="http://schemas.microsoft.com/office/powerpoint/2010/main" val="1048586578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772400" cy="573088"/>
          </a:xfrm>
        </p:spPr>
        <p:txBody>
          <a:bodyPr/>
          <a:lstStyle/>
          <a:p>
            <a:r>
              <a:rPr lang="en-US" dirty="0"/>
              <a:t>Machine Instruction Example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57800" y="838200"/>
            <a:ext cx="5638800" cy="5791200"/>
          </a:xfrm>
        </p:spPr>
        <p:txBody>
          <a:bodyPr/>
          <a:lstStyle/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C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 value </a:t>
            </a:r>
            <a:r>
              <a:rPr lang="en-US" b="1" dirty="0">
                <a:latin typeface="Courier New"/>
                <a:cs typeface="Courier New"/>
              </a:rPr>
              <a:t>t</a:t>
            </a:r>
            <a:r>
              <a:rPr lang="en-US" dirty="0"/>
              <a:t> where designated by </a:t>
            </a:r>
            <a:r>
              <a:rPr lang="en-US" b="1" dirty="0" err="1">
                <a:latin typeface="Courier New"/>
                <a:cs typeface="Courier New"/>
              </a:rPr>
              <a:t>dest</a:t>
            </a:r>
            <a:endParaRPr lang="en-US" b="1" dirty="0">
              <a:latin typeface="Courier New"/>
              <a:cs typeface="Courier New"/>
            </a:endParaRPr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Assembly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Move 8-byte value to memory</a:t>
            </a:r>
          </a:p>
          <a:p>
            <a:pPr marL="839788" lvl="2" indent="-165100" defTabSz="895350">
              <a:tabLst>
                <a:tab pos="1603375" algn="l"/>
                <a:tab pos="2514600" algn="l"/>
              </a:tabLst>
            </a:pPr>
            <a:r>
              <a:rPr lang="en-US" i="1" dirty="0"/>
              <a:t>Quad words</a:t>
            </a:r>
            <a:r>
              <a:rPr lang="en-US" dirty="0"/>
              <a:t> in x86-64 parlance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Operands:</a:t>
            </a: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t</a:t>
            </a:r>
            <a:r>
              <a:rPr lang="en-US" b="1" dirty="0"/>
              <a:t>:	</a:t>
            </a:r>
            <a:r>
              <a:rPr lang="en-US" dirty="0"/>
              <a:t>Register	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	Register	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endParaRPr lang="en-US" b="1" dirty="0">
              <a:solidFill>
                <a:schemeClr val="tx1"/>
              </a:solidFill>
              <a:latin typeface="Courier New" pitchFamily="49" charset="0"/>
            </a:endParaRPr>
          </a:p>
          <a:p>
            <a:pPr marL="839788" lvl="2" indent="-165100" defTabSz="895350">
              <a:buNone/>
              <a:tabLst>
                <a:tab pos="1603375" algn="l"/>
                <a:tab pos="2514600" algn="l"/>
              </a:tabLst>
            </a:pPr>
            <a:r>
              <a:rPr lang="en-US" b="1" dirty="0">
                <a:latin typeface="Courier New" pitchFamily="49" charset="0"/>
              </a:rPr>
              <a:t>*</a:t>
            </a:r>
            <a:r>
              <a:rPr lang="en-US" b="1" dirty="0" err="1">
                <a:latin typeface="Courier New" pitchFamily="49" charset="0"/>
              </a:rPr>
              <a:t>dest</a:t>
            </a:r>
            <a:r>
              <a:rPr lang="en-US" b="1" dirty="0"/>
              <a:t>:</a:t>
            </a:r>
            <a:r>
              <a:rPr lang="en-US" dirty="0"/>
              <a:t> 	Memory	</a:t>
            </a:r>
            <a:r>
              <a:rPr lang="en-US" b="1" dirty="0"/>
              <a:t>M[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%</a:t>
            </a:r>
            <a:r>
              <a:rPr lang="en-US" b="1" dirty="0" err="1">
                <a:solidFill>
                  <a:schemeClr val="tx1"/>
                </a:solidFill>
                <a:latin typeface="Courier New" pitchFamily="49" charset="0"/>
              </a:rPr>
              <a:t>rbx</a:t>
            </a:r>
            <a:r>
              <a:rPr lang="en-US" b="1" dirty="0">
                <a:solidFill>
                  <a:schemeClr val="tx1"/>
                </a:solidFill>
                <a:latin typeface="Courier New" pitchFamily="49" charset="0"/>
              </a:rPr>
              <a:t>]</a:t>
            </a:r>
            <a:endParaRPr lang="en-US" b="1" dirty="0"/>
          </a:p>
          <a:p>
            <a:pPr marL="223838" indent="-223838" defTabSz="895350">
              <a:tabLst>
                <a:tab pos="1603375" algn="l"/>
                <a:tab pos="2514600" algn="l"/>
              </a:tabLst>
            </a:pPr>
            <a:r>
              <a:rPr lang="en-US" dirty="0"/>
              <a:t>Object Code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3-byte instruction</a:t>
            </a:r>
          </a:p>
          <a:p>
            <a:pPr marL="560388" lvl="1" indent="-222250" defTabSz="895350">
              <a:tabLst>
                <a:tab pos="1603375" algn="l"/>
                <a:tab pos="2514600" algn="l"/>
              </a:tabLst>
            </a:pPr>
            <a:r>
              <a:rPr lang="en-US" dirty="0"/>
              <a:t>Stored at address </a:t>
            </a:r>
            <a:r>
              <a:rPr lang="en-US" b="1" dirty="0">
                <a:latin typeface="Courier New" pitchFamily="49" charset="0"/>
              </a:rPr>
              <a:t>0x40059e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812801" y="1143000"/>
            <a:ext cx="3883025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</a:rPr>
              <a:t>dest</a:t>
            </a:r>
            <a:r>
              <a:rPr lang="en-US" dirty="0">
                <a:latin typeface="Courier New" pitchFamily="49" charset="0"/>
              </a:rPr>
              <a:t> = t;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812800" y="22860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549400" algn="l"/>
              </a:tabLst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 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809625" y="4648200"/>
            <a:ext cx="3886200" cy="37623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292100" algn="l"/>
              </a:tabLst>
            </a:pPr>
            <a:r>
              <a:rPr lang="en-US" dirty="0">
                <a:latin typeface="Courier New" pitchFamily="49" charset="0"/>
              </a:rPr>
              <a:t>0x40059e:  48 89 03</a:t>
            </a:r>
          </a:p>
        </p:txBody>
      </p:sp>
    </p:spTree>
    <p:extLst>
      <p:ext uri="{BB962C8B-B14F-4D97-AF65-F5344CB8AC3E}">
        <p14:creationId xmlns:p14="http://schemas.microsoft.com/office/powerpoint/2010/main" val="1534827111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ChangeArrowheads="1"/>
          </p:cNvSpPr>
          <p:nvPr/>
        </p:nvSpPr>
        <p:spPr bwMode="auto">
          <a:xfrm>
            <a:off x="685800" y="1035050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360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Disassembling Object Code</a:t>
            </a:r>
          </a:p>
        </p:txBody>
      </p:sp>
      <p:sp>
        <p:nvSpPr>
          <p:cNvPr id="15360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Disassembler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objdump</a:t>
            </a:r>
            <a:r>
              <a:rPr lang="en-US" b="1" dirty="0">
                <a:latin typeface="Courier New" pitchFamily="49" charset="0"/>
              </a:rPr>
              <a:t> –d sum</a:t>
            </a:r>
          </a:p>
          <a:p>
            <a:pPr lvl="1"/>
            <a:r>
              <a:rPr lang="en-US" dirty="0"/>
              <a:t>Useful tool for examining object code</a:t>
            </a:r>
          </a:p>
          <a:p>
            <a:pPr lvl="1"/>
            <a:r>
              <a:rPr lang="en-US" dirty="0"/>
              <a:t>Analyzes bit patterns of series of instructions</a:t>
            </a:r>
          </a:p>
          <a:p>
            <a:pPr lvl="1"/>
            <a:r>
              <a:rPr lang="en-US" dirty="0"/>
              <a:t>Produces approximate rendition of assembly code</a:t>
            </a:r>
          </a:p>
          <a:p>
            <a:pPr lvl="1"/>
            <a:r>
              <a:rPr lang="en-US" dirty="0"/>
              <a:t>Can be run on either </a:t>
            </a:r>
            <a:r>
              <a:rPr lang="en-US" dirty="0" err="1">
                <a:latin typeface="Courier New" pitchFamily="49" charset="0"/>
              </a:rPr>
              <a:t>a.out</a:t>
            </a:r>
            <a:r>
              <a:rPr lang="en-US" dirty="0"/>
              <a:t> (complete executable) or </a:t>
            </a:r>
            <a:r>
              <a:rPr lang="en-US" dirty="0">
                <a:latin typeface="Courier New" pitchFamily="49" charset="0"/>
              </a:rPr>
              <a:t>.o</a:t>
            </a:r>
            <a:r>
              <a:rPr lang="en-US" dirty="0"/>
              <a:t> file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889000" y="1628839"/>
            <a:ext cx="7493000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0000000000400595 &lt;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&gt;: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400595:  53              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400596:  48 89 d3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400599:  e8 f2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</a:rPr>
              <a:t>ff</a:t>
            </a:r>
            <a:r>
              <a:rPr lang="en-US" dirty="0">
                <a:latin typeface="Courier New" pitchFamily="49" charset="0"/>
              </a:rPr>
              <a:t>  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40059e:  48 89 03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4005a1:  5b               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4005a2:  c3               </a:t>
            </a:r>
            <a:r>
              <a:rPr lang="en-US" dirty="0" err="1">
                <a:latin typeface="Courier New" pitchFamily="49" charset="0"/>
              </a:rPr>
              <a:t>retq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25818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ChangeArrowheads="1"/>
          </p:cNvSpPr>
          <p:nvPr/>
        </p:nvSpPr>
        <p:spPr bwMode="auto">
          <a:xfrm>
            <a:off x="5105399" y="1027112"/>
            <a:ext cx="26035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Disassembled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3211513" y="1524000"/>
            <a:ext cx="6846887" cy="184178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Dump of assembler code for function </a:t>
            </a:r>
            <a:r>
              <a:rPr lang="en-US" dirty="0" err="1">
                <a:latin typeface="Courier New" pitchFamily="49" charset="0"/>
              </a:rPr>
              <a:t>sumstore</a:t>
            </a:r>
            <a:r>
              <a:rPr lang="en-US" dirty="0">
                <a:latin typeface="Courier New" pitchFamily="49" charset="0"/>
              </a:rPr>
              <a:t>: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0x0000000000400595 &lt;+0&gt;: push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0x0000000000400596 &lt;+1&gt;: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,%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0x0000000000400599 &lt;+4&gt;: </a:t>
            </a:r>
            <a:r>
              <a:rPr lang="en-US" dirty="0" err="1">
                <a:latin typeface="Courier New" pitchFamily="49" charset="0"/>
              </a:rPr>
              <a:t>callq</a:t>
            </a:r>
            <a:r>
              <a:rPr lang="en-US" dirty="0">
                <a:latin typeface="Courier New" pitchFamily="49" charset="0"/>
              </a:rPr>
              <a:t>  0x400590 &lt;plus&gt;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0x000000000040059e &lt;+9&gt;: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,(%</a:t>
            </a:r>
            <a:r>
              <a:rPr lang="en-US" dirty="0" err="1">
                <a:latin typeface="Courier New" pitchFamily="49" charset="0"/>
              </a:rPr>
              <a:t>rbx</a:t>
            </a:r>
            <a:r>
              <a:rPr lang="en-US" dirty="0">
                <a:latin typeface="Courier New" pitchFamily="49" charset="0"/>
              </a:rPr>
              <a:t>)</a:t>
            </a: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0x00000000004005a1 &lt;+12&gt;:pop    %</a:t>
            </a:r>
            <a:r>
              <a:rPr lang="en-US" dirty="0" err="1">
                <a:latin typeface="Courier New" pitchFamily="49" charset="0"/>
              </a:rPr>
              <a:t>rbx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0x00000000004005a2 &lt;+13&gt;:</a:t>
            </a:r>
            <a:r>
              <a:rPr lang="en-US" dirty="0" err="1">
                <a:latin typeface="Courier New" pitchFamily="49" charset="0"/>
              </a:rPr>
              <a:t>retq</a:t>
            </a:r>
            <a:r>
              <a:rPr lang="en-US" dirty="0">
                <a:latin typeface="Courier New" pitchFamily="49" charset="0"/>
              </a:rPr>
              <a:t> </a:t>
            </a:r>
            <a:endParaRPr lang="en-US" i="1" dirty="0">
              <a:latin typeface="Courier New" pitchFamily="49" charset="0"/>
            </a:endParaRPr>
          </a:p>
        </p:txBody>
      </p:sp>
      <p:sp>
        <p:nvSpPr>
          <p:cNvPr id="1546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17512"/>
            <a:ext cx="7848600" cy="573088"/>
          </a:xfrm>
        </p:spPr>
        <p:txBody>
          <a:bodyPr/>
          <a:lstStyle/>
          <a:p>
            <a:r>
              <a:rPr lang="en-US" dirty="0"/>
              <a:t>Alternate Disassembly</a:t>
            </a:r>
          </a:p>
        </p:txBody>
      </p:sp>
      <p:sp>
        <p:nvSpPr>
          <p:cNvPr id="15462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211513" y="3552762"/>
            <a:ext cx="7608887" cy="3152838"/>
          </a:xfrm>
        </p:spPr>
        <p:txBody>
          <a:bodyPr/>
          <a:lstStyle/>
          <a:p>
            <a:r>
              <a:rPr lang="en-US" dirty="0"/>
              <a:t>Within </a:t>
            </a:r>
            <a:r>
              <a:rPr lang="en-US" dirty="0" err="1"/>
              <a:t>gdb</a:t>
            </a:r>
            <a:r>
              <a:rPr lang="en-US" dirty="0"/>
              <a:t> Debugger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gdb</a:t>
            </a:r>
            <a:r>
              <a:rPr lang="en-US" b="1" dirty="0">
                <a:latin typeface="Courier New" pitchFamily="49" charset="0"/>
              </a:rPr>
              <a:t> sum</a:t>
            </a: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disassemble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Disassembles procedure named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sumstore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" pitchFamily="2" charset="2"/>
              <a:buNone/>
            </a:pPr>
            <a:r>
              <a:rPr lang="en-US" b="1" dirty="0">
                <a:latin typeface="Courier New" pitchFamily="49" charset="0"/>
              </a:rPr>
              <a:t>x/14xb </a:t>
            </a:r>
            <a:r>
              <a:rPr lang="en-US" b="1" dirty="0" err="1">
                <a:latin typeface="Courier New" pitchFamily="49" charset="0"/>
              </a:rPr>
              <a:t>sumstore</a:t>
            </a:r>
            <a:endParaRPr lang="en-US" b="1" dirty="0">
              <a:latin typeface="Courier New" pitchFamily="49" charset="0"/>
            </a:endParaRPr>
          </a:p>
          <a:p>
            <a:pPr lvl="1"/>
            <a:r>
              <a:rPr lang="en-US" dirty="0"/>
              <a:t>Examines the 14 hex bytes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marL="498475" lvl="1" indent="0">
              <a:buNone/>
            </a:pPr>
            <a:r>
              <a:rPr lang="en-US" dirty="0">
                <a:latin typeface="Courier New" pitchFamily="49" charset="0"/>
              </a:rPr>
              <a:t>x/6i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r>
              <a:rPr lang="en-US" dirty="0"/>
              <a:t>Disassembles 6 </a:t>
            </a:r>
            <a:r>
              <a:rPr lang="en-US" dirty="0" err="1"/>
              <a:t>insructions</a:t>
            </a:r>
            <a:r>
              <a:rPr lang="en-US" dirty="0"/>
              <a:t> starting at </a:t>
            </a:r>
            <a:r>
              <a:rPr lang="en-US" dirty="0" err="1">
                <a:latin typeface="Courier New" pitchFamily="49" charset="0"/>
              </a:rPr>
              <a:t>sumstore</a:t>
            </a:r>
            <a:endParaRPr lang="en-US" dirty="0">
              <a:latin typeface="Courier New" pitchFamily="49" charset="0"/>
            </a:endParaRPr>
          </a:p>
          <a:p>
            <a:pPr lvl="1"/>
            <a:endParaRPr lang="en-US" dirty="0"/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990600" y="1066800"/>
            <a:ext cx="130810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  <a:latin typeface="Calibri" pitchFamily="34" charset="0"/>
              </a:rPr>
              <a:t>Object</a:t>
            </a:r>
          </a:p>
          <a:p>
            <a:pPr marL="223838" indent="-223838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609600" y="1524001"/>
            <a:ext cx="1828800" cy="42447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0x0400595: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0xd3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0xe8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0xf2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0x48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0x89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0x03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0x5b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 0xc3</a:t>
            </a:r>
          </a:p>
        </p:txBody>
      </p:sp>
      <p:sp>
        <p:nvSpPr>
          <p:cNvPr id="8" name="Freeform 7"/>
          <p:cNvSpPr/>
          <p:nvPr/>
        </p:nvSpPr>
        <p:spPr bwMode="auto">
          <a:xfrm>
            <a:off x="3505200" y="4572000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7C5FBE91-1F29-44C8-BA92-8949113B0EC8}"/>
              </a:ext>
            </a:extLst>
          </p:cNvPr>
          <p:cNvSpPr/>
          <p:nvPr/>
        </p:nvSpPr>
        <p:spPr bwMode="auto">
          <a:xfrm>
            <a:off x="3505200" y="52971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EA510283-9F1B-4B6B-B795-7C67F05738D7}"/>
              </a:ext>
            </a:extLst>
          </p:cNvPr>
          <p:cNvSpPr/>
          <p:nvPr/>
        </p:nvSpPr>
        <p:spPr bwMode="auto">
          <a:xfrm>
            <a:off x="3505200" y="6135368"/>
            <a:ext cx="168598" cy="341632"/>
          </a:xfrm>
          <a:custGeom>
            <a:avLst/>
            <a:gdLst>
              <a:gd name="connsiteX0" fmla="*/ 236324 w 246598"/>
              <a:gd name="connsiteY0" fmla="*/ 411461 h 411461"/>
              <a:gd name="connsiteX1" fmla="*/ 18 w 246598"/>
              <a:gd name="connsiteY1" fmla="*/ 164881 h 411461"/>
              <a:gd name="connsiteX2" fmla="*/ 246598 w 246598"/>
              <a:gd name="connsiteY2" fmla="*/ 494 h 4114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6598" h="411461">
                <a:moveTo>
                  <a:pt x="236324" y="411461"/>
                </a:moveTo>
                <a:cubicBezTo>
                  <a:pt x="117315" y="322418"/>
                  <a:pt x="-1694" y="233375"/>
                  <a:pt x="18" y="164881"/>
                </a:cubicBezTo>
                <a:cubicBezTo>
                  <a:pt x="1730" y="96387"/>
                  <a:pt x="195227" y="-8068"/>
                  <a:pt x="246598" y="494"/>
                </a:cubicBezTo>
              </a:path>
            </a:pathLst>
          </a:custGeom>
          <a:noFill/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stealth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vert="horz" wrap="square" lIns="45720" tIns="45720" rIns="4572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436984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Can be Disassembled?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Anything that can be interpreted as executable code</a:t>
            </a:r>
          </a:p>
          <a:p>
            <a:r>
              <a:rPr lang="en-US" dirty="0" err="1"/>
              <a:t>Disassembler</a:t>
            </a:r>
            <a:r>
              <a:rPr lang="en-US" dirty="0"/>
              <a:t> examines bytes and reconstructs assembly source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2057400" y="1585912"/>
            <a:ext cx="8153400" cy="3671888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% </a:t>
            </a:r>
            <a:r>
              <a:rPr lang="en-US" dirty="0" err="1">
                <a:latin typeface="Courier New" pitchFamily="49" charset="0"/>
              </a:rPr>
              <a:t>objdump</a:t>
            </a:r>
            <a:r>
              <a:rPr lang="en-US" dirty="0">
                <a:latin typeface="Courier New" pitchFamily="49" charset="0"/>
              </a:rPr>
              <a:t> -</a:t>
            </a:r>
            <a:r>
              <a:rPr lang="en-US" dirty="0" err="1">
                <a:latin typeface="Courier New" pitchFamily="49" charset="0"/>
              </a:rPr>
              <a:t>d</a:t>
            </a:r>
            <a:r>
              <a:rPr lang="en-US" dirty="0">
                <a:latin typeface="Courier New" pitchFamily="49" charset="0"/>
              </a:rPr>
              <a:t> WINWORD.EXE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WINWORD.EXE:   file format pei-i386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No symbols in "WINWORD.EXE".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Disassembly of section .text: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 &lt;.text&gt;: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30001000:  55             push   %</a:t>
            </a:r>
            <a:r>
              <a:rPr lang="en-US" dirty="0" err="1">
                <a:latin typeface="Courier New" pitchFamily="49" charset="0"/>
              </a:rPr>
              <a:t>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30001001:  8b </a:t>
            </a:r>
            <a:r>
              <a:rPr lang="en-US" dirty="0" err="1">
                <a:latin typeface="Courier New" pitchFamily="49" charset="0"/>
              </a:rPr>
              <a:t>ec</a:t>
            </a:r>
            <a:r>
              <a:rPr lang="en-US" dirty="0">
                <a:latin typeface="Courier New" pitchFamily="49" charset="0"/>
              </a:rPr>
              <a:t>          </a:t>
            </a:r>
            <a:r>
              <a:rPr lang="en-US" dirty="0" err="1">
                <a:latin typeface="Courier New" pitchFamily="49" charset="0"/>
              </a:rPr>
              <a:t>mov</a:t>
            </a:r>
            <a:r>
              <a:rPr lang="en-US" dirty="0">
                <a:latin typeface="Courier New" pitchFamily="49" charset="0"/>
              </a:rPr>
              <a:t>    %</a:t>
            </a:r>
            <a:r>
              <a:rPr lang="en-US" dirty="0" err="1">
                <a:latin typeface="Courier New" pitchFamily="49" charset="0"/>
              </a:rPr>
              <a:t>esp,%ebp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30001003:  6a ff          push   $0xffffffff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30001005:  68 90 10 00 30 push   $0x30001090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3000100a:  68 91 dc 4c 30 push   $0x304cdc91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657600" y="3858425"/>
            <a:ext cx="5334000" cy="1371600"/>
          </a:xfrm>
          <a:prstGeom prst="rect">
            <a:avLst/>
          </a:prstGeom>
          <a:solidFill>
            <a:schemeClr val="bg1">
              <a:lumMod val="8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Reverse engineering forbidden by</a:t>
            </a:r>
          </a:p>
          <a:p>
            <a:pPr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Microsoft End User License Agreement</a:t>
            </a:r>
          </a:p>
        </p:txBody>
      </p:sp>
    </p:spTree>
    <p:extLst>
      <p:ext uri="{BB962C8B-B14F-4D97-AF65-F5344CB8AC3E}">
        <p14:creationId xmlns:p14="http://schemas.microsoft.com/office/powerpoint/2010/main" val="3420236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905375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%ax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49149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bx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49149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%cx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49149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49149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1" name="Rectangle 40"/>
          <p:cNvSpPr/>
          <p:nvPr/>
        </p:nvSpPr>
        <p:spPr bwMode="auto">
          <a:xfrm>
            <a:off x="49149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49149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49149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44" name="Rectangle 43"/>
          <p:cNvSpPr/>
          <p:nvPr/>
        </p:nvSpPr>
        <p:spPr bwMode="auto">
          <a:xfrm>
            <a:off x="8877300" y="1219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45" name="Rectangle 44"/>
          <p:cNvSpPr/>
          <p:nvPr/>
        </p:nvSpPr>
        <p:spPr bwMode="auto">
          <a:xfrm>
            <a:off x="8877300" y="1828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46" name="Rectangle 45"/>
          <p:cNvSpPr/>
          <p:nvPr/>
        </p:nvSpPr>
        <p:spPr bwMode="auto">
          <a:xfrm>
            <a:off x="8877300" y="2438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8877300" y="30480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48" name="Rectangle 47"/>
          <p:cNvSpPr/>
          <p:nvPr/>
        </p:nvSpPr>
        <p:spPr bwMode="auto">
          <a:xfrm>
            <a:off x="8877300" y="36576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8877300" y="42672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%r13w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8877300" y="48768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%r14w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8877300" y="5486400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%r15w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49053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%dx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49053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si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4905375" y="4278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%di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4905375" y="4887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sp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4905375" y="5497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</a:t>
            </a:r>
            <a:r>
              <a:rPr lang="en-US" dirty="0" err="1">
                <a:latin typeface="Helvetica" pitchFamily="34" charset="0"/>
              </a:rPr>
              <a:t>bp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8867775" y="12300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%r8w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8867775" y="18396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%r9w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8867775" y="24492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%r10w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8867775" y="30588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%r11w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8867775" y="3668486"/>
            <a:ext cx="876300" cy="381000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%r12w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4914901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ah</a:t>
            </a:r>
          </a:p>
        </p:txBody>
      </p:sp>
      <p:sp>
        <p:nvSpPr>
          <p:cNvPr id="74" name="Rectangle 73"/>
          <p:cNvSpPr/>
          <p:nvPr/>
        </p:nvSpPr>
        <p:spPr bwMode="auto">
          <a:xfrm>
            <a:off x="53625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al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4914901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53625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4914901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ch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>
            <a:off x="53625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cl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4914901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dh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53625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dl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53625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2" name="Rectangle 81"/>
          <p:cNvSpPr/>
          <p:nvPr/>
        </p:nvSpPr>
        <p:spPr bwMode="auto">
          <a:xfrm>
            <a:off x="53625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dil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3" name="Rectangle 82"/>
          <p:cNvSpPr/>
          <p:nvPr/>
        </p:nvSpPr>
        <p:spPr bwMode="auto">
          <a:xfrm>
            <a:off x="53625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spl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53625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 err="1">
                <a:latin typeface="Helvetica" pitchFamily="34" charset="0"/>
              </a:rPr>
              <a:t>bpl</a:t>
            </a:r>
            <a:endParaRPr lang="en-US" dirty="0">
              <a:latin typeface="Helvetica" pitchFamily="34" charset="0"/>
            </a:endParaRPr>
          </a:p>
        </p:txBody>
      </p:sp>
      <p:sp>
        <p:nvSpPr>
          <p:cNvPr id="85" name="Rectangle 84"/>
          <p:cNvSpPr/>
          <p:nvPr/>
        </p:nvSpPr>
        <p:spPr bwMode="auto">
          <a:xfrm>
            <a:off x="9324976" y="1219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r8b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9324976" y="1828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latin typeface="Helvetica" pitchFamily="34" charset="0"/>
              </a:rPr>
              <a:t>r9b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9324976" y="2438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r10b</a:t>
            </a:r>
          </a:p>
        </p:txBody>
      </p:sp>
      <p:sp>
        <p:nvSpPr>
          <p:cNvPr id="88" name="Rectangle 87"/>
          <p:cNvSpPr/>
          <p:nvPr/>
        </p:nvSpPr>
        <p:spPr bwMode="auto">
          <a:xfrm>
            <a:off x="9324976" y="30480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r11b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9324976" y="36576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r12b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9324976" y="42672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r13b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9324976" y="48768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r14b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9324976" y="5486400"/>
            <a:ext cx="428625" cy="381000"/>
          </a:xfrm>
          <a:prstGeom prst="rect">
            <a:avLst/>
          </a:prstGeom>
          <a:solidFill>
            <a:schemeClr val="accent3">
              <a:lumMod val="75000"/>
            </a:schemeClr>
          </a:solidFill>
          <a:ln w="190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sm" len="sm"/>
          </a:ln>
          <a:effectLst/>
        </p:spPr>
        <p:txBody>
          <a:bodyPr vert="horz" wrap="none" lIns="45720" tIns="45720" rIns="4572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latin typeface="Helvetica" pitchFamily="34" charset="0"/>
              </a:rPr>
              <a:t>r15b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8548" y="1168872"/>
            <a:ext cx="2234907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Oh.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5023432" y="2921472"/>
            <a:ext cx="2145139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My.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4602644" y="4674072"/>
            <a:ext cx="2986715" cy="14219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God.</a:t>
            </a:r>
          </a:p>
        </p:txBody>
      </p:sp>
    </p:spTree>
    <p:extLst>
      <p:ext uri="{BB962C8B-B14F-4D97-AF65-F5344CB8AC3E}">
        <p14:creationId xmlns:p14="http://schemas.microsoft.com/office/powerpoint/2010/main" val="140375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4" grpId="0"/>
      <p:bldP spid="94" grpId="0"/>
      <p:bldP spid="9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0" name="Rectangle 2"/>
          <p:cNvSpPr>
            <a:spLocks noChangeArrowheads="1"/>
          </p:cNvSpPr>
          <p:nvPr/>
        </p:nvSpPr>
        <p:spPr bwMode="auto">
          <a:xfrm>
            <a:off x="22860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%rax</a:t>
            </a:r>
          </a:p>
        </p:txBody>
      </p:sp>
      <p:sp>
        <p:nvSpPr>
          <p:cNvPr id="278531" name="Rectangle 3"/>
          <p:cNvSpPr>
            <a:spLocks noChangeArrowheads="1"/>
          </p:cNvSpPr>
          <p:nvPr/>
        </p:nvSpPr>
        <p:spPr bwMode="auto">
          <a:xfrm>
            <a:off x="22860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%rbx</a:t>
            </a:r>
          </a:p>
        </p:txBody>
      </p:sp>
      <p:sp>
        <p:nvSpPr>
          <p:cNvPr id="278532" name="Rectangle 4"/>
          <p:cNvSpPr>
            <a:spLocks noChangeArrowheads="1"/>
          </p:cNvSpPr>
          <p:nvPr/>
        </p:nvSpPr>
        <p:spPr bwMode="auto">
          <a:xfrm>
            <a:off x="22860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%rcx</a:t>
            </a:r>
          </a:p>
        </p:txBody>
      </p:sp>
      <p:sp>
        <p:nvSpPr>
          <p:cNvPr id="278533" name="Rectangle 5"/>
          <p:cNvSpPr>
            <a:spLocks noChangeArrowheads="1"/>
          </p:cNvSpPr>
          <p:nvPr/>
        </p:nvSpPr>
        <p:spPr bwMode="auto">
          <a:xfrm>
            <a:off x="22860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%rdx</a:t>
            </a:r>
          </a:p>
        </p:txBody>
      </p:sp>
      <p:sp>
        <p:nvSpPr>
          <p:cNvPr id="278534" name="Rectangle 6"/>
          <p:cNvSpPr>
            <a:spLocks noChangeArrowheads="1"/>
          </p:cNvSpPr>
          <p:nvPr/>
        </p:nvSpPr>
        <p:spPr bwMode="auto">
          <a:xfrm>
            <a:off x="22860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%rsi</a:t>
            </a:r>
          </a:p>
        </p:txBody>
      </p:sp>
      <p:sp>
        <p:nvSpPr>
          <p:cNvPr id="278535" name="Rectangle 7"/>
          <p:cNvSpPr>
            <a:spLocks noChangeArrowheads="1"/>
          </p:cNvSpPr>
          <p:nvPr/>
        </p:nvSpPr>
        <p:spPr bwMode="auto">
          <a:xfrm>
            <a:off x="22860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%rdi</a:t>
            </a:r>
          </a:p>
        </p:txBody>
      </p:sp>
      <p:sp>
        <p:nvSpPr>
          <p:cNvPr id="278536" name="Rectangle 8"/>
          <p:cNvSpPr>
            <a:spLocks noChangeArrowheads="1"/>
          </p:cNvSpPr>
          <p:nvPr/>
        </p:nvSpPr>
        <p:spPr bwMode="auto">
          <a:xfrm>
            <a:off x="2286000" y="4800600"/>
            <a:ext cx="3505200" cy="533400"/>
          </a:xfrm>
          <a:prstGeom prst="rect">
            <a:avLst/>
          </a:prstGeom>
          <a:solidFill>
            <a:srgbClr val="EFBFBF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%rsp</a:t>
            </a:r>
          </a:p>
        </p:txBody>
      </p:sp>
      <p:sp>
        <p:nvSpPr>
          <p:cNvPr id="278537" name="Rectangle 9"/>
          <p:cNvSpPr>
            <a:spLocks noChangeArrowheads="1"/>
          </p:cNvSpPr>
          <p:nvPr/>
        </p:nvSpPr>
        <p:spPr bwMode="auto">
          <a:xfrm>
            <a:off x="22860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%rbp</a:t>
            </a:r>
          </a:p>
        </p:txBody>
      </p:sp>
      <p:sp>
        <p:nvSpPr>
          <p:cNvPr id="278538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x86-64 Integer Registers</a:t>
            </a:r>
          </a:p>
        </p:txBody>
      </p:sp>
      <p:sp>
        <p:nvSpPr>
          <p:cNvPr id="278540" name="Rectangle 12"/>
          <p:cNvSpPr>
            <a:spLocks noChangeArrowheads="1"/>
          </p:cNvSpPr>
          <p:nvPr/>
        </p:nvSpPr>
        <p:spPr bwMode="auto">
          <a:xfrm>
            <a:off x="40290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%eax</a:t>
            </a:r>
          </a:p>
        </p:txBody>
      </p:sp>
      <p:sp>
        <p:nvSpPr>
          <p:cNvPr id="278541" name="Rectangle 13"/>
          <p:cNvSpPr>
            <a:spLocks noChangeArrowheads="1"/>
          </p:cNvSpPr>
          <p:nvPr/>
        </p:nvSpPr>
        <p:spPr bwMode="auto">
          <a:xfrm>
            <a:off x="40290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%ebx</a:t>
            </a:r>
          </a:p>
        </p:txBody>
      </p:sp>
      <p:sp>
        <p:nvSpPr>
          <p:cNvPr id="278542" name="Rectangle 14"/>
          <p:cNvSpPr>
            <a:spLocks noChangeArrowheads="1"/>
          </p:cNvSpPr>
          <p:nvPr/>
        </p:nvSpPr>
        <p:spPr bwMode="auto">
          <a:xfrm>
            <a:off x="40290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%ecx</a:t>
            </a:r>
          </a:p>
        </p:txBody>
      </p:sp>
      <p:sp>
        <p:nvSpPr>
          <p:cNvPr id="278543" name="Rectangle 15"/>
          <p:cNvSpPr>
            <a:spLocks noChangeArrowheads="1"/>
          </p:cNvSpPr>
          <p:nvPr/>
        </p:nvSpPr>
        <p:spPr bwMode="auto">
          <a:xfrm>
            <a:off x="40290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charset="0"/>
                <a:ea typeface="+mn-ea"/>
              </a:rPr>
              <a:t>%edx</a:t>
            </a:r>
          </a:p>
        </p:txBody>
      </p:sp>
      <p:sp>
        <p:nvSpPr>
          <p:cNvPr id="278544" name="Rectangle 16"/>
          <p:cNvSpPr>
            <a:spLocks noChangeArrowheads="1"/>
          </p:cNvSpPr>
          <p:nvPr/>
        </p:nvSpPr>
        <p:spPr bwMode="auto">
          <a:xfrm>
            <a:off x="40290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%esi</a:t>
            </a:r>
          </a:p>
        </p:txBody>
      </p:sp>
      <p:sp>
        <p:nvSpPr>
          <p:cNvPr id="278545" name="Rectangle 17"/>
          <p:cNvSpPr>
            <a:spLocks noChangeArrowheads="1"/>
          </p:cNvSpPr>
          <p:nvPr/>
        </p:nvSpPr>
        <p:spPr bwMode="auto">
          <a:xfrm>
            <a:off x="40290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%edi</a:t>
            </a:r>
          </a:p>
        </p:txBody>
      </p:sp>
      <p:sp>
        <p:nvSpPr>
          <p:cNvPr id="278546" name="Rectangle 18"/>
          <p:cNvSpPr>
            <a:spLocks noChangeArrowheads="1"/>
          </p:cNvSpPr>
          <p:nvPr/>
        </p:nvSpPr>
        <p:spPr bwMode="auto">
          <a:xfrm>
            <a:off x="4029075" y="4876800"/>
            <a:ext cx="1752600" cy="3810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%esp</a:t>
            </a:r>
          </a:p>
        </p:txBody>
      </p:sp>
      <p:sp>
        <p:nvSpPr>
          <p:cNvPr id="278547" name="Rectangle 19"/>
          <p:cNvSpPr>
            <a:spLocks noChangeArrowheads="1"/>
          </p:cNvSpPr>
          <p:nvPr/>
        </p:nvSpPr>
        <p:spPr bwMode="auto">
          <a:xfrm>
            <a:off x="40290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%ebp</a:t>
            </a:r>
          </a:p>
        </p:txBody>
      </p:sp>
      <p:sp>
        <p:nvSpPr>
          <p:cNvPr id="278548" name="Rectangle 20"/>
          <p:cNvSpPr>
            <a:spLocks noChangeArrowheads="1"/>
          </p:cNvSpPr>
          <p:nvPr/>
        </p:nvSpPr>
        <p:spPr bwMode="auto">
          <a:xfrm>
            <a:off x="6248400" y="1143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%r8</a:t>
            </a:r>
          </a:p>
        </p:txBody>
      </p:sp>
      <p:sp>
        <p:nvSpPr>
          <p:cNvPr id="278549" name="Rectangle 21"/>
          <p:cNvSpPr>
            <a:spLocks noChangeArrowheads="1"/>
          </p:cNvSpPr>
          <p:nvPr/>
        </p:nvSpPr>
        <p:spPr bwMode="auto">
          <a:xfrm>
            <a:off x="6248400" y="1752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%r9</a:t>
            </a:r>
          </a:p>
        </p:txBody>
      </p:sp>
      <p:sp>
        <p:nvSpPr>
          <p:cNvPr id="278550" name="Rectangle 22"/>
          <p:cNvSpPr>
            <a:spLocks noChangeArrowheads="1"/>
          </p:cNvSpPr>
          <p:nvPr/>
        </p:nvSpPr>
        <p:spPr bwMode="auto">
          <a:xfrm>
            <a:off x="6248400" y="2362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%r10</a:t>
            </a:r>
          </a:p>
        </p:txBody>
      </p:sp>
      <p:sp>
        <p:nvSpPr>
          <p:cNvPr id="278551" name="Rectangle 23"/>
          <p:cNvSpPr>
            <a:spLocks noChangeArrowheads="1"/>
          </p:cNvSpPr>
          <p:nvPr/>
        </p:nvSpPr>
        <p:spPr bwMode="auto">
          <a:xfrm>
            <a:off x="6248400" y="29718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%r11</a:t>
            </a:r>
          </a:p>
        </p:txBody>
      </p:sp>
      <p:sp>
        <p:nvSpPr>
          <p:cNvPr id="278552" name="Rectangle 24"/>
          <p:cNvSpPr>
            <a:spLocks noChangeArrowheads="1"/>
          </p:cNvSpPr>
          <p:nvPr/>
        </p:nvSpPr>
        <p:spPr bwMode="auto">
          <a:xfrm>
            <a:off x="6248400" y="35814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%r12</a:t>
            </a:r>
          </a:p>
        </p:txBody>
      </p:sp>
      <p:sp>
        <p:nvSpPr>
          <p:cNvPr id="278553" name="Rectangle 25"/>
          <p:cNvSpPr>
            <a:spLocks noChangeArrowheads="1"/>
          </p:cNvSpPr>
          <p:nvPr/>
        </p:nvSpPr>
        <p:spPr bwMode="auto">
          <a:xfrm>
            <a:off x="6248400" y="41910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%r13</a:t>
            </a:r>
          </a:p>
        </p:txBody>
      </p:sp>
      <p:sp>
        <p:nvSpPr>
          <p:cNvPr id="278554" name="Rectangle 26"/>
          <p:cNvSpPr>
            <a:spLocks noChangeArrowheads="1"/>
          </p:cNvSpPr>
          <p:nvPr/>
        </p:nvSpPr>
        <p:spPr bwMode="auto">
          <a:xfrm>
            <a:off x="6248400" y="48006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%r14</a:t>
            </a:r>
          </a:p>
        </p:txBody>
      </p:sp>
      <p:sp>
        <p:nvSpPr>
          <p:cNvPr id="278555" name="Rectangle 27"/>
          <p:cNvSpPr>
            <a:spLocks noChangeArrowheads="1"/>
          </p:cNvSpPr>
          <p:nvPr/>
        </p:nvSpPr>
        <p:spPr bwMode="auto">
          <a:xfrm>
            <a:off x="6248400" y="5410200"/>
            <a:ext cx="3505200" cy="533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l">
              <a:lnSpc>
                <a:spcPct val="100000"/>
              </a:lnSpc>
            </a:pPr>
            <a:r>
              <a:rPr lang="en-US">
                <a:latin typeface="Courier New" pitchFamily="49" charset="0"/>
              </a:rPr>
              <a:t>%r15</a:t>
            </a:r>
          </a:p>
        </p:txBody>
      </p:sp>
      <p:sp>
        <p:nvSpPr>
          <p:cNvPr id="278556" name="Rectangle 28"/>
          <p:cNvSpPr>
            <a:spLocks noChangeArrowheads="1"/>
          </p:cNvSpPr>
          <p:nvPr/>
        </p:nvSpPr>
        <p:spPr bwMode="auto">
          <a:xfrm>
            <a:off x="7991475" y="1219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%r8d</a:t>
            </a:r>
          </a:p>
        </p:txBody>
      </p:sp>
      <p:sp>
        <p:nvSpPr>
          <p:cNvPr id="278557" name="Rectangle 29"/>
          <p:cNvSpPr>
            <a:spLocks noChangeArrowheads="1"/>
          </p:cNvSpPr>
          <p:nvPr/>
        </p:nvSpPr>
        <p:spPr bwMode="auto">
          <a:xfrm>
            <a:off x="7991475" y="1828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%r9d</a:t>
            </a:r>
          </a:p>
        </p:txBody>
      </p:sp>
      <p:sp>
        <p:nvSpPr>
          <p:cNvPr id="278558" name="Rectangle 30"/>
          <p:cNvSpPr>
            <a:spLocks noChangeArrowheads="1"/>
          </p:cNvSpPr>
          <p:nvPr/>
        </p:nvSpPr>
        <p:spPr bwMode="auto">
          <a:xfrm>
            <a:off x="7991475" y="2438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%r10d</a:t>
            </a:r>
          </a:p>
        </p:txBody>
      </p:sp>
      <p:sp>
        <p:nvSpPr>
          <p:cNvPr id="278559" name="Rectangle 31"/>
          <p:cNvSpPr>
            <a:spLocks noChangeArrowheads="1"/>
          </p:cNvSpPr>
          <p:nvPr/>
        </p:nvSpPr>
        <p:spPr bwMode="auto">
          <a:xfrm>
            <a:off x="7991475" y="30480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%r11d</a:t>
            </a:r>
          </a:p>
        </p:txBody>
      </p:sp>
      <p:sp>
        <p:nvSpPr>
          <p:cNvPr id="278560" name="Rectangle 32"/>
          <p:cNvSpPr>
            <a:spLocks noChangeArrowheads="1"/>
          </p:cNvSpPr>
          <p:nvPr/>
        </p:nvSpPr>
        <p:spPr bwMode="auto">
          <a:xfrm>
            <a:off x="7991475" y="36576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%r12d</a:t>
            </a:r>
          </a:p>
        </p:txBody>
      </p:sp>
      <p:sp>
        <p:nvSpPr>
          <p:cNvPr id="278561" name="Rectangle 33"/>
          <p:cNvSpPr>
            <a:spLocks noChangeArrowheads="1"/>
          </p:cNvSpPr>
          <p:nvPr/>
        </p:nvSpPr>
        <p:spPr bwMode="auto">
          <a:xfrm>
            <a:off x="7991475" y="42672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%r13d</a:t>
            </a:r>
          </a:p>
        </p:txBody>
      </p:sp>
      <p:sp>
        <p:nvSpPr>
          <p:cNvPr id="278562" name="Rectangle 34"/>
          <p:cNvSpPr>
            <a:spLocks noChangeArrowheads="1"/>
          </p:cNvSpPr>
          <p:nvPr/>
        </p:nvSpPr>
        <p:spPr bwMode="auto">
          <a:xfrm>
            <a:off x="7991475" y="48768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%r14d</a:t>
            </a:r>
          </a:p>
        </p:txBody>
      </p:sp>
      <p:sp>
        <p:nvSpPr>
          <p:cNvPr id="278563" name="Rectangle 35"/>
          <p:cNvSpPr>
            <a:spLocks noChangeArrowheads="1"/>
          </p:cNvSpPr>
          <p:nvPr/>
        </p:nvSpPr>
        <p:spPr bwMode="auto">
          <a:xfrm>
            <a:off x="7991475" y="5486400"/>
            <a:ext cx="17526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  <a:defRPr/>
            </a:pPr>
            <a:r>
              <a:rPr lang="en-US">
                <a:latin typeface="Courier New" pitchFamily="49" charset="0"/>
                <a:ea typeface="+mn-ea"/>
              </a:rPr>
              <a:t>%r15d</a:t>
            </a:r>
          </a:p>
        </p:txBody>
      </p:sp>
    </p:spTree>
    <p:extLst>
      <p:ext uri="{BB962C8B-B14F-4D97-AF65-F5344CB8AC3E}">
        <p14:creationId xmlns:p14="http://schemas.microsoft.com/office/powerpoint/2010/main" val="2731033331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Moving Data</a:t>
            </a:r>
          </a:p>
          <a:p>
            <a:pPr lvl="1">
              <a:buFont typeface="Wingdings" pitchFamily="2" charset="2"/>
              <a:buNone/>
            </a:pPr>
            <a:r>
              <a:rPr lang="en-US" b="1" dirty="0" err="1">
                <a:latin typeface="Courier New" pitchFamily="49" charset="0"/>
              </a:rPr>
              <a:t>movq</a:t>
            </a:r>
            <a:r>
              <a:rPr lang="en-US" b="1" dirty="0"/>
              <a:t> </a:t>
            </a:r>
            <a:r>
              <a:rPr lang="en-US" b="1" i="1" dirty="0"/>
              <a:t>Source</a:t>
            </a:r>
            <a:r>
              <a:rPr lang="en-US" b="1" dirty="0"/>
              <a:t>, </a:t>
            </a:r>
            <a:r>
              <a:rPr lang="en-US" b="1" i="1" dirty="0" err="1"/>
              <a:t>Dest</a:t>
            </a:r>
            <a:endParaRPr lang="en-US" dirty="0"/>
          </a:p>
          <a:p>
            <a:pPr>
              <a:spcBef>
                <a:spcPts val="1800"/>
              </a:spcBef>
            </a:pPr>
            <a:r>
              <a:rPr lang="en-US" dirty="0"/>
              <a:t>Operand Types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Immediate:</a:t>
            </a:r>
            <a:r>
              <a:rPr lang="en-US" dirty="0"/>
              <a:t> Constant integer data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$0x400</a:t>
            </a:r>
            <a:r>
              <a:rPr lang="en-US" b="1" dirty="0"/>
              <a:t>, </a:t>
            </a:r>
            <a:r>
              <a:rPr lang="en-US" b="1" dirty="0">
                <a:latin typeface="Courier New" pitchFamily="49" charset="0"/>
              </a:rPr>
              <a:t>$-533</a:t>
            </a:r>
            <a:endParaRPr lang="en-US" dirty="0"/>
          </a:p>
          <a:p>
            <a:pPr lvl="2"/>
            <a:r>
              <a:rPr lang="en-US" dirty="0"/>
              <a:t>Like C constant, but prefixed with </a:t>
            </a:r>
            <a:r>
              <a:rPr lang="en-US" b="1" dirty="0">
                <a:latin typeface="Courier New" pitchFamily="49" charset="0"/>
              </a:rPr>
              <a:t>‘$’</a:t>
            </a:r>
          </a:p>
          <a:p>
            <a:pPr lvl="2"/>
            <a:r>
              <a:rPr lang="en-US" dirty="0"/>
              <a:t>Encoded with 1, 2,  4, or 8 bytes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Register: </a:t>
            </a:r>
            <a:r>
              <a:rPr lang="en-US" dirty="0"/>
              <a:t>One of 16 integer registers</a:t>
            </a:r>
          </a:p>
          <a:p>
            <a:pPr lvl="2"/>
            <a:r>
              <a:rPr lang="en-US" dirty="0"/>
              <a:t>Example: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, %r13</a:t>
            </a:r>
          </a:p>
          <a:p>
            <a:pPr lvl="2"/>
            <a:r>
              <a:rPr lang="en-US" dirty="0"/>
              <a:t>But </a:t>
            </a:r>
            <a:r>
              <a:rPr lang="en-US" b="1" dirty="0">
                <a:latin typeface="Courier New" pitchFamily="49" charset="0"/>
              </a:rPr>
              <a:t>%</a:t>
            </a:r>
            <a:r>
              <a:rPr lang="en-US" b="1" dirty="0" err="1">
                <a:latin typeface="Courier New" pitchFamily="49" charset="0"/>
              </a:rPr>
              <a:t>rsp</a:t>
            </a:r>
            <a:r>
              <a:rPr lang="en-US" b="1" dirty="0">
                <a:latin typeface="Courier New" pitchFamily="49" charset="0"/>
              </a:rPr>
              <a:t> </a:t>
            </a:r>
            <a:r>
              <a:rPr lang="en-US" dirty="0"/>
              <a:t>reserved for special use</a:t>
            </a:r>
          </a:p>
          <a:p>
            <a:pPr lvl="2"/>
            <a:r>
              <a:rPr lang="en-US" dirty="0"/>
              <a:t>Others have special uses for particular instructions</a:t>
            </a:r>
          </a:p>
          <a:p>
            <a:pPr lvl="1"/>
            <a:r>
              <a:rPr lang="en-US" b="1" i="1" dirty="0">
                <a:solidFill>
                  <a:srgbClr val="C00000"/>
                </a:solidFill>
              </a:rPr>
              <a:t>Memory:</a:t>
            </a:r>
            <a:r>
              <a:rPr lang="en-US" dirty="0"/>
              <a:t> 8 consecutive bytes of memory at some address</a:t>
            </a:r>
          </a:p>
          <a:p>
            <a:pPr lvl="2"/>
            <a:r>
              <a:rPr lang="en-US" dirty="0"/>
              <a:t>Simplest example: </a:t>
            </a:r>
            <a:r>
              <a:rPr lang="en-US" b="1" dirty="0">
                <a:latin typeface="Courier New" pitchFamily="49" charset="0"/>
              </a:rPr>
              <a:t>(%</a:t>
            </a:r>
            <a:r>
              <a:rPr lang="en-US" b="1" dirty="0" err="1">
                <a:latin typeface="Courier New" pitchFamily="49" charset="0"/>
              </a:rPr>
              <a:t>rax</a:t>
            </a:r>
            <a:r>
              <a:rPr lang="en-US" b="1" dirty="0">
                <a:latin typeface="Courier New" pitchFamily="49" charset="0"/>
              </a:rPr>
              <a:t>)</a:t>
            </a:r>
            <a:r>
              <a:rPr lang="en-US" b="1" dirty="0"/>
              <a:t> means “some address” comes from register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%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rax</a:t>
            </a:r>
            <a:endParaRPr lang="en-US" b="1" dirty="0">
              <a:latin typeface="Courier New" pitchFamily="49" charset="0"/>
            </a:endParaRPr>
          </a:p>
          <a:p>
            <a:pPr lvl="2"/>
            <a:r>
              <a:rPr lang="en-US" dirty="0"/>
              <a:t>Various other “address modes”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7691416" y="609600"/>
            <a:ext cx="2519384" cy="4267200"/>
            <a:chOff x="6167416" y="609600"/>
            <a:chExt cx="2519384" cy="4267200"/>
          </a:xfrm>
        </p:grpSpPr>
        <p:sp>
          <p:nvSpPr>
            <p:cNvPr id="156676" name="Rectangle 4"/>
            <p:cNvSpPr>
              <a:spLocks noChangeArrowheads="1"/>
            </p:cNvSpPr>
            <p:nvPr/>
          </p:nvSpPr>
          <p:spPr bwMode="auto">
            <a:xfrm>
              <a:off x="6172200" y="609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7" name="Rectangle 5"/>
            <p:cNvSpPr>
              <a:spLocks noChangeArrowheads="1"/>
            </p:cNvSpPr>
            <p:nvPr/>
          </p:nvSpPr>
          <p:spPr bwMode="auto">
            <a:xfrm>
              <a:off x="6172200" y="1066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rcx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8" name="Rectangle 6"/>
            <p:cNvSpPr>
              <a:spLocks noChangeArrowheads="1"/>
            </p:cNvSpPr>
            <p:nvPr/>
          </p:nvSpPr>
          <p:spPr bwMode="auto">
            <a:xfrm>
              <a:off x="6172200" y="1524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79" name="Rectangle 7"/>
            <p:cNvSpPr>
              <a:spLocks noChangeArrowheads="1"/>
            </p:cNvSpPr>
            <p:nvPr/>
          </p:nvSpPr>
          <p:spPr bwMode="auto">
            <a:xfrm>
              <a:off x="6172200" y="19812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0" name="Rectangle 8"/>
            <p:cNvSpPr>
              <a:spLocks noChangeArrowheads="1"/>
            </p:cNvSpPr>
            <p:nvPr/>
          </p:nvSpPr>
          <p:spPr bwMode="auto">
            <a:xfrm>
              <a:off x="6172200" y="24384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1" name="Rectangle 9"/>
            <p:cNvSpPr>
              <a:spLocks noChangeArrowheads="1"/>
            </p:cNvSpPr>
            <p:nvPr/>
          </p:nvSpPr>
          <p:spPr bwMode="auto">
            <a:xfrm>
              <a:off x="6172200" y="28956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2" name="Rectangle 10"/>
            <p:cNvSpPr>
              <a:spLocks noChangeArrowheads="1"/>
            </p:cNvSpPr>
            <p:nvPr/>
          </p:nvSpPr>
          <p:spPr bwMode="auto">
            <a:xfrm>
              <a:off x="6172200" y="3352800"/>
              <a:ext cx="2514600" cy="381000"/>
            </a:xfrm>
            <a:prstGeom prst="rect">
              <a:avLst/>
            </a:prstGeom>
            <a:solidFill>
              <a:srgbClr val="EFBFBF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56683" name="Rectangle 11"/>
            <p:cNvSpPr>
              <a:spLocks noChangeArrowheads="1"/>
            </p:cNvSpPr>
            <p:nvPr/>
          </p:nvSpPr>
          <p:spPr bwMode="auto">
            <a:xfrm>
              <a:off x="6172200" y="38100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rbp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6167416" y="4495800"/>
              <a:ext cx="25146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rN</a:t>
              </a:r>
              <a:endParaRPr lang="en-US" dirty="0">
                <a:latin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51101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en-US" dirty="0"/>
              <a:t>Intel x86 (IA32/64) Processors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 dirty="0"/>
              <a:t>Totally Dominate Computer Market</a:t>
            </a:r>
          </a:p>
          <a:p>
            <a:pPr eaLnBrk="1" hangingPunct="1">
              <a:defRPr/>
            </a:pPr>
            <a:endParaRPr lang="en-US" dirty="0"/>
          </a:p>
          <a:p>
            <a:pPr eaLnBrk="1" hangingPunct="1">
              <a:defRPr/>
            </a:pPr>
            <a:r>
              <a:rPr lang="en-US" dirty="0"/>
              <a:t>Evolutionary Design</a:t>
            </a:r>
          </a:p>
          <a:p>
            <a:pPr lvl="1" eaLnBrk="1" hangingPunct="1">
              <a:defRPr/>
            </a:pPr>
            <a:r>
              <a:rPr lang="en-US" dirty="0"/>
              <a:t>Starting in 1978 with 8086 (really 1971 with 4004)</a:t>
            </a:r>
          </a:p>
          <a:p>
            <a:pPr lvl="1" eaLnBrk="1" hangingPunct="1">
              <a:defRPr/>
            </a:pPr>
            <a:r>
              <a:rPr lang="en-US" dirty="0"/>
              <a:t>Added more features as time went on</a:t>
            </a:r>
          </a:p>
          <a:p>
            <a:pPr lvl="1" eaLnBrk="1" hangingPunct="1">
              <a:defRPr/>
            </a:pPr>
            <a:r>
              <a:rPr lang="en-US" dirty="0"/>
              <a:t>Still support old features, although obsolete</a:t>
            </a:r>
          </a:p>
          <a:p>
            <a:pPr eaLnBrk="1" hangingPunct="1">
              <a:defRPr/>
            </a:pPr>
            <a:r>
              <a:rPr lang="en-US" dirty="0"/>
              <a:t>Complex Instruction Set Computer (</a:t>
            </a:r>
            <a:r>
              <a:rPr lang="en-US" dirty="0" err="1"/>
              <a:t>CISC</a:t>
            </a:r>
            <a:r>
              <a:rPr lang="en-US" dirty="0"/>
              <a:t>)</a:t>
            </a:r>
          </a:p>
          <a:p>
            <a:pPr lvl="1" eaLnBrk="1" hangingPunct="1">
              <a:defRPr/>
            </a:pPr>
            <a:r>
              <a:rPr lang="en-US" dirty="0"/>
              <a:t>Many different instructions with many different formats</a:t>
            </a:r>
          </a:p>
          <a:p>
            <a:pPr lvl="2" eaLnBrk="1" hangingPunct="1">
              <a:defRPr/>
            </a:pPr>
            <a:r>
              <a:rPr lang="en-US" dirty="0"/>
              <a:t>But only small subset encountered with Linux programs</a:t>
            </a:r>
          </a:p>
          <a:p>
            <a:pPr lvl="1" eaLnBrk="1" hangingPunct="1">
              <a:defRPr/>
            </a:pPr>
            <a:r>
              <a:rPr lang="en-US" dirty="0"/>
              <a:t>Hard to match performance of Reduced Instruction Set Computers (RISC)</a:t>
            </a:r>
          </a:p>
          <a:p>
            <a:pPr lvl="1" eaLnBrk="1" hangingPunct="1">
              <a:defRPr/>
            </a:pPr>
            <a:r>
              <a:rPr lang="en-US" dirty="0"/>
              <a:t>But Intel has done just that!</a:t>
            </a:r>
          </a:p>
          <a:p>
            <a:pPr lvl="2" eaLnBrk="1" hangingPunct="1">
              <a:defRPr/>
            </a:pPr>
            <a:r>
              <a:rPr lang="en-US" dirty="0"/>
              <a:t>Well…in terms of speed; less so for low power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/>
              <a:t> Operand Combinations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5578180"/>
            <a:ext cx="11076516" cy="867070"/>
          </a:xfrm>
          <a:noFill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i="1" dirty="0">
                <a:solidFill>
                  <a:srgbClr val="C00000"/>
                </a:solidFill>
              </a:rPr>
              <a:t>Cannot do memory-memory transfer with a single instruction</a:t>
            </a: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1143000" y="3543300"/>
            <a:ext cx="93627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ourier New" pitchFamily="49" charset="0"/>
              </a:rPr>
              <a:t>movq</a:t>
            </a:r>
            <a:endParaRPr lang="en-US" sz="2400" dirty="0">
              <a:latin typeface="Courier New" pitchFamily="49" charset="0"/>
            </a:endParaRPr>
          </a:p>
        </p:txBody>
      </p:sp>
      <p:sp>
        <p:nvSpPr>
          <p:cNvPr id="157701" name="Text Box 5"/>
          <p:cNvSpPr txBox="1">
            <a:spLocks noChangeArrowheads="1"/>
          </p:cNvSpPr>
          <p:nvPr/>
        </p:nvSpPr>
        <p:spPr bwMode="auto">
          <a:xfrm>
            <a:off x="2514600" y="2476500"/>
            <a:ext cx="760144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Imm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2514600" y="3543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3" name="Text Box 7"/>
          <p:cNvSpPr txBox="1">
            <a:spLocks noChangeArrowheads="1"/>
          </p:cNvSpPr>
          <p:nvPr/>
        </p:nvSpPr>
        <p:spPr bwMode="auto">
          <a:xfrm>
            <a:off x="2514600" y="46862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3733800" y="2247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5" name="Text Box 9"/>
          <p:cNvSpPr txBox="1">
            <a:spLocks noChangeArrowheads="1"/>
          </p:cNvSpPr>
          <p:nvPr/>
        </p:nvSpPr>
        <p:spPr bwMode="auto">
          <a:xfrm>
            <a:off x="3733800" y="2705099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3733800" y="33909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3733800" y="3836987"/>
            <a:ext cx="876300" cy="4572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Mem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3733800" y="4686300"/>
            <a:ext cx="66588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i="1" dirty="0" err="1">
                <a:latin typeface="Calibri" pitchFamily="34" charset="0"/>
              </a:rPr>
              <a:t>Reg</a:t>
            </a:r>
            <a:endParaRPr lang="en-US" sz="2400" i="1" dirty="0">
              <a:latin typeface="Calibri" pitchFamily="34" charset="0"/>
            </a:endParaRP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2362201" y="1524000"/>
            <a:ext cx="1049133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Source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3733801" y="1524000"/>
            <a:ext cx="76149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Dest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157716" name="AutoShape 20"/>
          <p:cNvSpPr>
            <a:spLocks/>
          </p:cNvSpPr>
          <p:nvPr/>
        </p:nvSpPr>
        <p:spPr bwMode="auto">
          <a:xfrm>
            <a:off x="2209800" y="2400299"/>
            <a:ext cx="304800" cy="2743200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7" name="AutoShape 21"/>
          <p:cNvSpPr>
            <a:spLocks/>
          </p:cNvSpPr>
          <p:nvPr/>
        </p:nvSpPr>
        <p:spPr bwMode="auto">
          <a:xfrm>
            <a:off x="3429000" y="2324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8" name="AutoShape 22"/>
          <p:cNvSpPr>
            <a:spLocks/>
          </p:cNvSpPr>
          <p:nvPr/>
        </p:nvSpPr>
        <p:spPr bwMode="auto">
          <a:xfrm>
            <a:off x="3429000" y="3467099"/>
            <a:ext cx="304800" cy="762000"/>
          </a:xfrm>
          <a:prstGeom prst="leftBrace">
            <a:avLst>
              <a:gd name="adj1" fmla="val 20833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157719" name="Text Box 23"/>
          <p:cNvSpPr txBox="1">
            <a:spLocks noChangeArrowheads="1"/>
          </p:cNvSpPr>
          <p:nvPr/>
        </p:nvSpPr>
        <p:spPr bwMode="auto">
          <a:xfrm>
            <a:off x="8382000" y="1524000"/>
            <a:ext cx="1306768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solidFill>
                  <a:schemeClr val="tx1">
                    <a:lumMod val="40000"/>
                    <a:lumOff val="60000"/>
                  </a:schemeClr>
                </a:solidFill>
                <a:latin typeface="Calibri" pitchFamily="34" charset="0"/>
              </a:rPr>
              <a:t>C Analog</a:t>
            </a:r>
          </a:p>
        </p:txBody>
      </p:sp>
      <p:sp>
        <p:nvSpPr>
          <p:cNvPr id="157711" name="Text Box 15"/>
          <p:cNvSpPr txBox="1">
            <a:spLocks noChangeArrowheads="1"/>
          </p:cNvSpPr>
          <p:nvPr/>
        </p:nvSpPr>
        <p:spPr bwMode="auto">
          <a:xfrm>
            <a:off x="4648201" y="2278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$0x4,%rax</a:t>
            </a:r>
          </a:p>
        </p:txBody>
      </p:sp>
      <p:sp>
        <p:nvSpPr>
          <p:cNvPr id="157720" name="Text Box 24"/>
          <p:cNvSpPr txBox="1">
            <a:spLocks noChangeArrowheads="1"/>
          </p:cNvSpPr>
          <p:nvPr/>
        </p:nvSpPr>
        <p:spPr bwMode="auto">
          <a:xfrm>
            <a:off x="8197850" y="2278063"/>
            <a:ext cx="18605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0x4;</a:t>
            </a:r>
          </a:p>
        </p:txBody>
      </p:sp>
      <p:sp>
        <p:nvSpPr>
          <p:cNvPr id="157712" name="Text Box 16"/>
          <p:cNvSpPr txBox="1">
            <a:spLocks noChangeArrowheads="1"/>
          </p:cNvSpPr>
          <p:nvPr/>
        </p:nvSpPr>
        <p:spPr bwMode="auto">
          <a:xfrm>
            <a:off x="4648201" y="2735262"/>
            <a:ext cx="280119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$-147,(%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1" name="Text Box 25"/>
          <p:cNvSpPr txBox="1">
            <a:spLocks noChangeArrowheads="1"/>
          </p:cNvSpPr>
          <p:nvPr/>
        </p:nvSpPr>
        <p:spPr bwMode="auto">
          <a:xfrm>
            <a:off x="8197850" y="27352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-147;</a:t>
            </a:r>
          </a:p>
        </p:txBody>
      </p:sp>
      <p:sp>
        <p:nvSpPr>
          <p:cNvPr id="157713" name="Text Box 17"/>
          <p:cNvSpPr txBox="1">
            <a:spLocks noChangeArrowheads="1"/>
          </p:cNvSpPr>
          <p:nvPr/>
        </p:nvSpPr>
        <p:spPr bwMode="auto">
          <a:xfrm>
            <a:off x="4648201" y="3421062"/>
            <a:ext cx="2339453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8197850" y="3421063"/>
            <a:ext cx="23177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temp2 = temp1;</a:t>
            </a:r>
          </a:p>
        </p:txBody>
      </p:sp>
      <p:sp>
        <p:nvSpPr>
          <p:cNvPr id="157714" name="Text Box 18"/>
          <p:cNvSpPr txBox="1">
            <a:spLocks noChangeArrowheads="1"/>
          </p:cNvSpPr>
          <p:nvPr/>
        </p:nvSpPr>
        <p:spPr bwMode="auto">
          <a:xfrm>
            <a:off x="4648201" y="3867149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,(%</a:t>
            </a:r>
            <a:r>
              <a:rPr lang="en-US" sz="2000" dirty="0" err="1">
                <a:latin typeface="Courier New" pitchFamily="49" charset="0"/>
              </a:rPr>
              <a:t>rdx</a:t>
            </a:r>
            <a:r>
              <a:rPr lang="en-US" sz="2000" dirty="0">
                <a:latin typeface="Courier New" pitchFamily="49" charset="0"/>
              </a:rPr>
              <a:t>)</a:t>
            </a:r>
          </a:p>
        </p:txBody>
      </p:sp>
      <p:sp>
        <p:nvSpPr>
          <p:cNvPr id="157723" name="Text Box 27"/>
          <p:cNvSpPr txBox="1">
            <a:spLocks noChangeArrowheads="1"/>
          </p:cNvSpPr>
          <p:nvPr/>
        </p:nvSpPr>
        <p:spPr bwMode="auto">
          <a:xfrm>
            <a:off x="8197850" y="3867150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*p = temp;</a:t>
            </a:r>
          </a:p>
        </p:txBody>
      </p:sp>
      <p:sp>
        <p:nvSpPr>
          <p:cNvPr id="157715" name="Text Box 19"/>
          <p:cNvSpPr txBox="1">
            <a:spLocks noChangeArrowheads="1"/>
          </p:cNvSpPr>
          <p:nvPr/>
        </p:nvSpPr>
        <p:spPr bwMode="auto">
          <a:xfrm>
            <a:off x="4648201" y="4716462"/>
            <a:ext cx="2647279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ourier New" pitchFamily="49" charset="0"/>
              </a:rPr>
              <a:t>movq</a:t>
            </a:r>
            <a:r>
              <a:rPr lang="en-US" sz="2000" dirty="0">
                <a:latin typeface="Courier New" pitchFamily="49" charset="0"/>
              </a:rPr>
              <a:t> (%</a:t>
            </a:r>
            <a:r>
              <a:rPr lang="en-US" sz="2000" dirty="0" err="1">
                <a:latin typeface="Courier New" pitchFamily="49" charset="0"/>
              </a:rPr>
              <a:t>rax</a:t>
            </a:r>
            <a:r>
              <a:rPr lang="en-US" sz="2000" dirty="0">
                <a:latin typeface="Courier New" pitchFamily="49" charset="0"/>
              </a:rPr>
              <a:t>),%</a:t>
            </a:r>
            <a:r>
              <a:rPr lang="en-US" sz="2000" dirty="0" err="1">
                <a:latin typeface="Courier New" pitchFamily="49" charset="0"/>
              </a:rPr>
              <a:t>rdx</a:t>
            </a:r>
            <a:endParaRPr lang="en-US" sz="2000" dirty="0">
              <a:latin typeface="Courier New" pitchFamily="49" charset="0"/>
            </a:endParaRPr>
          </a:p>
        </p:txBody>
      </p:sp>
      <p:sp>
        <p:nvSpPr>
          <p:cNvPr id="157724" name="Text Box 28"/>
          <p:cNvSpPr txBox="1">
            <a:spLocks noChangeArrowheads="1"/>
          </p:cNvSpPr>
          <p:nvPr/>
        </p:nvSpPr>
        <p:spPr bwMode="auto">
          <a:xfrm>
            <a:off x="8197850" y="4716463"/>
            <a:ext cx="1708150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>
                <a:solidFill>
                  <a:schemeClr val="tx1">
                    <a:lumMod val="40000"/>
                    <a:lumOff val="60000"/>
                  </a:schemeClr>
                </a:solidFill>
                <a:latin typeface="Courier New" pitchFamily="49" charset="0"/>
              </a:rPr>
              <a:t>temp = *p;</a:t>
            </a:r>
          </a:p>
        </p:txBody>
      </p:sp>
      <p:sp>
        <p:nvSpPr>
          <p:cNvPr id="157725" name="Text Box 29"/>
          <p:cNvSpPr txBox="1">
            <a:spLocks noChangeArrowheads="1"/>
          </p:cNvSpPr>
          <p:nvPr/>
        </p:nvSpPr>
        <p:spPr bwMode="auto">
          <a:xfrm>
            <a:off x="5486401" y="1524000"/>
            <a:ext cx="1220399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 err="1">
                <a:latin typeface="Calibri" pitchFamily="34" charset="0"/>
              </a:rPr>
              <a:t>Src,Dest</a:t>
            </a:r>
            <a:endParaRPr lang="en-US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65964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711" grpId="0"/>
      <p:bldP spid="157720" grpId="0"/>
      <p:bldP spid="157712" grpId="0"/>
      <p:bldP spid="157721" grpId="0"/>
      <p:bldP spid="157713" grpId="0"/>
      <p:bldP spid="157722" grpId="0"/>
      <p:bldP spid="157714" grpId="0"/>
      <p:bldP spid="157723" grpId="0"/>
      <p:bldP spid="157715" grpId="0"/>
      <p:bldP spid="15772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rdi,my_data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Indirect	(R)	Mem[Reg[R]]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 (can be symbolic)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Simple Addressing Modes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758952" y="1298448"/>
            <a:ext cx="420624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swap(long* 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long* 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4956048" y="4800600"/>
            <a:ext cx="4191000" cy="16132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</a:t>
            </a:r>
            <a:endParaRPr lang="en-US" dirty="0">
              <a:latin typeface="Courier New" pitchFamily="49" charset="0"/>
            </a:endParaRP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 </a:t>
            </a:r>
            <a:r>
              <a:rPr lang="ro-RO" dirty="0">
                <a:latin typeface="Courier New" pitchFamily="49" charset="0"/>
              </a:rPr>
              <a:t>ret</a:t>
            </a:r>
            <a:endParaRPr lang="en-US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229081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5855822" y="1780988"/>
            <a:ext cx="1752600" cy="1752600"/>
            <a:chOff x="9111129" y="1790700"/>
            <a:chExt cx="1752600" cy="1752600"/>
          </a:xfrm>
        </p:grpSpPr>
        <p:sp>
          <p:nvSpPr>
            <p:cNvPr id="56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7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8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59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0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1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2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  <p:sp>
          <p:nvSpPr>
            <p:cNvPr id="63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endParaRPr lang="en-US">
                <a:latin typeface="Courier New" pitchFamily="49" charset="0"/>
              </a:endParaRPr>
            </a:p>
          </p:txBody>
        </p:sp>
      </p:grp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762000" y="1295400"/>
            <a:ext cx="4206240" cy="2028761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void swap(long* 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, long* 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) 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{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t0 =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long t1 =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xp</a:t>
            </a:r>
            <a:r>
              <a:rPr lang="en-US" dirty="0">
                <a:latin typeface="Courier New" pitchFamily="49" charset="0"/>
              </a:rPr>
              <a:t> = t1;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  *</a:t>
            </a:r>
            <a:r>
              <a:rPr lang="en-US" dirty="0" err="1">
                <a:latin typeface="Courier New" pitchFamily="49" charset="0"/>
              </a:rPr>
              <a:t>yp</a:t>
            </a:r>
            <a:r>
              <a:rPr lang="en-US" dirty="0">
                <a:latin typeface="Courier New" pitchFamily="49" charset="0"/>
              </a:rPr>
              <a:t> = t0;</a:t>
            </a:r>
          </a:p>
          <a:p>
            <a:pPr algn="l">
              <a:lnSpc>
                <a:spcPct val="100000"/>
              </a:lnSpc>
              <a:tabLst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</a:rPr>
              <a:t>}</a:t>
            </a:r>
          </a:p>
        </p:txBody>
      </p:sp>
      <p:sp>
        <p:nvSpPr>
          <p:cNvPr id="160773" name="Text Box 5"/>
          <p:cNvSpPr txBox="1">
            <a:spLocks noChangeArrowheads="1"/>
          </p:cNvSpPr>
          <p:nvPr/>
        </p:nvSpPr>
        <p:spPr bwMode="auto">
          <a:xfrm>
            <a:off x="8614371" y="833736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sp>
        <p:nvSpPr>
          <p:cNvPr id="160774" name="Text Box 6"/>
          <p:cNvSpPr txBox="1">
            <a:spLocks noChangeArrowheads="1"/>
          </p:cNvSpPr>
          <p:nvPr/>
        </p:nvSpPr>
        <p:spPr bwMode="auto">
          <a:xfrm>
            <a:off x="1600200" y="4114800"/>
            <a:ext cx="2438400" cy="16764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alibri" pitchFamily="34" charset="0"/>
              </a:rPr>
              <a:t>Register	Value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xp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yp</a:t>
            </a:r>
            <a:endParaRPr lang="en-US" dirty="0">
              <a:latin typeface="Courier New" pitchFamily="49" charset="0"/>
            </a:endParaRP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r>
              <a:rPr lang="en-US" dirty="0">
                <a:latin typeface="Courier New" pitchFamily="49" charset="0"/>
              </a:rPr>
              <a:t>	t0</a:t>
            </a:r>
          </a:p>
          <a:p>
            <a:pPr algn="l">
              <a:lnSpc>
                <a:spcPct val="70000"/>
              </a:lnSpc>
              <a:spcBef>
                <a:spcPct val="50000"/>
              </a:spcBef>
              <a:tabLst>
                <a:tab pos="1206500" algn="l"/>
              </a:tabLst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r>
              <a:rPr lang="en-US" dirty="0">
                <a:latin typeface="Courier New" pitchFamily="49" charset="0"/>
              </a:rPr>
              <a:t>	t1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4953000" y="48006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28" name="Text Box 5"/>
          <p:cNvSpPr txBox="1">
            <a:spLocks noChangeArrowheads="1"/>
          </p:cNvSpPr>
          <p:nvPr/>
        </p:nvSpPr>
        <p:spPr bwMode="auto">
          <a:xfrm>
            <a:off x="6040400" y="1219201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cxnSp>
        <p:nvCxnSpPr>
          <p:cNvPr id="3" name="Straight Arrow Connector 2"/>
          <p:cNvCxnSpPr>
            <a:endCxn id="34" idx="1"/>
          </p:cNvCxnSpPr>
          <p:nvPr/>
        </p:nvCxnSpPr>
        <p:spPr bwMode="auto">
          <a:xfrm flipV="1">
            <a:off x="7239000" y="1647176"/>
            <a:ext cx="1466178" cy="334025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>
            <a:off x="7239001" y="2438400"/>
            <a:ext cx="1451237" cy="685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" name="Oval 4"/>
          <p:cNvSpPr/>
          <p:nvPr/>
        </p:nvSpPr>
        <p:spPr bwMode="auto">
          <a:xfrm>
            <a:off x="7162800" y="19050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7162800" y="2362200"/>
            <a:ext cx="152400" cy="152400"/>
          </a:xfrm>
          <a:prstGeom prst="ellipse">
            <a:avLst/>
          </a:prstGeom>
          <a:solidFill>
            <a:srgbClr val="FF0000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8705178" y="1456675"/>
            <a:ext cx="1066800" cy="1905000"/>
            <a:chOff x="7181178" y="1456675"/>
            <a:chExt cx="1066800" cy="1905000"/>
          </a:xfrm>
        </p:grpSpPr>
        <p:sp>
          <p:nvSpPr>
            <p:cNvPr id="34" name="Rectangle 8"/>
            <p:cNvSpPr>
              <a:spLocks noChangeArrowheads="1"/>
            </p:cNvSpPr>
            <p:nvPr/>
          </p:nvSpPr>
          <p:spPr bwMode="auto">
            <a:xfrm>
              <a:off x="7181178" y="1456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5" name="Rectangle 9"/>
            <p:cNvSpPr>
              <a:spLocks noChangeArrowheads="1"/>
            </p:cNvSpPr>
            <p:nvPr/>
          </p:nvSpPr>
          <p:spPr bwMode="auto">
            <a:xfrm>
              <a:off x="7181178" y="1837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36" name="Rectangle 10"/>
            <p:cNvSpPr>
              <a:spLocks noChangeArrowheads="1"/>
            </p:cNvSpPr>
            <p:nvPr/>
          </p:nvSpPr>
          <p:spPr bwMode="auto">
            <a:xfrm>
              <a:off x="7181178" y="2218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11"/>
            <p:cNvSpPr>
              <a:spLocks noChangeArrowheads="1"/>
            </p:cNvSpPr>
            <p:nvPr/>
          </p:nvSpPr>
          <p:spPr bwMode="auto">
            <a:xfrm>
              <a:off x="7181178" y="2599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8" name="Rectangle 20"/>
            <p:cNvSpPr>
              <a:spLocks noChangeArrowheads="1"/>
            </p:cNvSpPr>
            <p:nvPr/>
          </p:nvSpPr>
          <p:spPr bwMode="auto">
            <a:xfrm>
              <a:off x="7181178" y="2980675"/>
              <a:ext cx="1066800" cy="3810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endParaRPr lang="en-US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97347016"/>
      </p:ext>
    </p:extLst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54"/>
          <p:cNvSpPr>
            <a:spLocks noChangeArrowheads="1"/>
          </p:cNvSpPr>
          <p:nvPr/>
        </p:nvSpPr>
        <p:spPr bwMode="auto">
          <a:xfrm>
            <a:off x="3320623" y="27285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solidFill>
                <a:srgbClr val="FF0000"/>
              </a:solidFill>
              <a:latin typeface="Courier New" pitchFamily="49" charset="0"/>
            </a:endParaRPr>
          </a:p>
        </p:txBody>
      </p:sp>
      <p:sp>
        <p:nvSpPr>
          <p:cNvPr id="28" name="Rectangle 54"/>
          <p:cNvSpPr>
            <a:spLocks noChangeArrowheads="1"/>
          </p:cNvSpPr>
          <p:nvPr/>
        </p:nvSpPr>
        <p:spPr bwMode="auto">
          <a:xfrm>
            <a:off x="3323304" y="2727758"/>
            <a:ext cx="1066800" cy="38100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123</a:t>
            </a:r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65" name="Rectangle 43"/>
          <p:cNvSpPr>
            <a:spLocks noChangeArrowheads="1"/>
          </p:cNvSpPr>
          <p:nvPr/>
        </p:nvSpPr>
        <p:spPr bwMode="auto">
          <a:xfrm>
            <a:off x="2634823" y="18141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6" name="Rectangle 44"/>
          <p:cNvSpPr>
            <a:spLocks noChangeArrowheads="1"/>
          </p:cNvSpPr>
          <p:nvPr/>
        </p:nvSpPr>
        <p:spPr bwMode="auto">
          <a:xfrm>
            <a:off x="2634823" y="22713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rsi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7" name="Rectangle 45"/>
          <p:cNvSpPr>
            <a:spLocks noChangeArrowheads="1"/>
          </p:cNvSpPr>
          <p:nvPr/>
        </p:nvSpPr>
        <p:spPr bwMode="auto">
          <a:xfrm>
            <a:off x="2634823" y="27285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8" name="Rectangle 46"/>
          <p:cNvSpPr>
            <a:spLocks noChangeArrowheads="1"/>
          </p:cNvSpPr>
          <p:nvPr/>
        </p:nvSpPr>
        <p:spPr bwMode="auto">
          <a:xfrm>
            <a:off x="2634823" y="318571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>
              <a:latin typeface="Courier New" pitchFamily="49" charset="0"/>
            </a:endParaRPr>
          </a:p>
        </p:txBody>
      </p:sp>
      <p:sp>
        <p:nvSpPr>
          <p:cNvPr id="69" name="Rectangle 52"/>
          <p:cNvSpPr>
            <a:spLocks noChangeArrowheads="1"/>
          </p:cNvSpPr>
          <p:nvPr/>
        </p:nvSpPr>
        <p:spPr bwMode="auto">
          <a:xfrm>
            <a:off x="3320623" y="18141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0x120</a:t>
            </a:r>
          </a:p>
        </p:txBody>
      </p:sp>
      <p:sp>
        <p:nvSpPr>
          <p:cNvPr id="70" name="Rectangle 53"/>
          <p:cNvSpPr>
            <a:spLocks noChangeArrowheads="1"/>
          </p:cNvSpPr>
          <p:nvPr/>
        </p:nvSpPr>
        <p:spPr bwMode="auto">
          <a:xfrm>
            <a:off x="3320623" y="22713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0x100</a:t>
            </a:r>
          </a:p>
        </p:txBody>
      </p:sp>
      <p:sp>
        <p:nvSpPr>
          <p:cNvPr id="72" name="Rectangle 55"/>
          <p:cNvSpPr>
            <a:spLocks noChangeArrowheads="1"/>
          </p:cNvSpPr>
          <p:nvPr/>
        </p:nvSpPr>
        <p:spPr bwMode="auto">
          <a:xfrm>
            <a:off x="3320623" y="318571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>
              <a:latin typeface="Courier New" pitchFamily="49" charset="0"/>
            </a:endParaRPr>
          </a:p>
        </p:txBody>
      </p: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3" idx="1"/>
            <a:endCxn id="71" idx="3"/>
          </p:cNvCxnSpPr>
          <p:nvPr/>
        </p:nvCxnSpPr>
        <p:spPr bwMode="auto">
          <a:xfrm flipH="1">
            <a:off x="4387424" y="1852210"/>
            <a:ext cx="2089577" cy="10668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94502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123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solidFill>
                    <a:srgbClr val="FF0000"/>
                  </a:solidFill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58" idx="1"/>
            <a:endCxn id="72" idx="3"/>
          </p:cNvCxnSpPr>
          <p:nvPr/>
        </p:nvCxnSpPr>
        <p:spPr bwMode="auto">
          <a:xfrm flipH="1">
            <a:off x="4387424" y="3376210"/>
            <a:ext cx="2089577" cy="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2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3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4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5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6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47768555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2" idx="3"/>
            <a:endCxn id="53" idx="1"/>
          </p:cNvCxnSpPr>
          <p:nvPr/>
        </p:nvCxnSpPr>
        <p:spPr bwMode="auto">
          <a:xfrm flipV="1">
            <a:off x="4387424" y="1852210"/>
            <a:ext cx="2089577" cy="15240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31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2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3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4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5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6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76594198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Understanding </a:t>
            </a:r>
            <a:r>
              <a:rPr lang="en-US" dirty="0">
                <a:latin typeface="Courier New"/>
                <a:cs typeface="Courier New"/>
              </a:rPr>
              <a:t>Swap</a:t>
            </a:r>
            <a:r>
              <a:rPr lang="en-US" dirty="0"/>
              <a:t>()</a:t>
            </a:r>
          </a:p>
        </p:txBody>
      </p:sp>
      <p:sp>
        <p:nvSpPr>
          <p:cNvPr id="53" name="Rectangle 8"/>
          <p:cNvSpPr>
            <a:spLocks noChangeArrowheads="1"/>
          </p:cNvSpPr>
          <p:nvPr/>
        </p:nvSpPr>
        <p:spPr bwMode="auto">
          <a:xfrm>
            <a:off x="6477000" y="1661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latin typeface="Courier New" pitchFamily="49" charset="0"/>
              </a:rPr>
              <a:t>456</a:t>
            </a:r>
          </a:p>
        </p:txBody>
      </p:sp>
      <p:sp>
        <p:nvSpPr>
          <p:cNvPr id="55" name="Rectangle 9"/>
          <p:cNvSpPr>
            <a:spLocks noChangeArrowheads="1"/>
          </p:cNvSpPr>
          <p:nvPr/>
        </p:nvSpPr>
        <p:spPr bwMode="auto">
          <a:xfrm>
            <a:off x="6477000" y="2042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ourier New" pitchFamily="49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6477000" y="2423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7" name="Rectangle 11"/>
          <p:cNvSpPr>
            <a:spLocks noChangeArrowheads="1"/>
          </p:cNvSpPr>
          <p:nvPr/>
        </p:nvSpPr>
        <p:spPr bwMode="auto">
          <a:xfrm>
            <a:off x="6477000" y="2804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8" name="Rectangle 20"/>
          <p:cNvSpPr>
            <a:spLocks noChangeArrowheads="1"/>
          </p:cNvSpPr>
          <p:nvPr/>
        </p:nvSpPr>
        <p:spPr bwMode="auto">
          <a:xfrm>
            <a:off x="6477000" y="3185710"/>
            <a:ext cx="1066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dirty="0">
                <a:solidFill>
                  <a:srgbClr val="FF0000"/>
                </a:solidFill>
                <a:latin typeface="Calibri" pitchFamily="34" charset="0"/>
              </a:rPr>
              <a:t>123</a:t>
            </a:r>
          </a:p>
        </p:txBody>
      </p:sp>
      <p:grpSp>
        <p:nvGrpSpPr>
          <p:cNvPr id="64" name="Group 63"/>
          <p:cNvGrpSpPr/>
          <p:nvPr/>
        </p:nvGrpSpPr>
        <p:grpSpPr>
          <a:xfrm>
            <a:off x="2634823" y="1814110"/>
            <a:ext cx="1752600" cy="1752600"/>
            <a:chOff x="9111129" y="1790700"/>
            <a:chExt cx="1752600" cy="1752600"/>
          </a:xfrm>
        </p:grpSpPr>
        <p:sp>
          <p:nvSpPr>
            <p:cNvPr id="65" name="Rectangle 43"/>
            <p:cNvSpPr>
              <a:spLocks noChangeArrowheads="1"/>
            </p:cNvSpPr>
            <p:nvPr/>
          </p:nvSpPr>
          <p:spPr bwMode="auto">
            <a:xfrm>
              <a:off x="9111129" y="17907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6" name="Rectangle 44"/>
            <p:cNvSpPr>
              <a:spLocks noChangeArrowheads="1"/>
            </p:cNvSpPr>
            <p:nvPr/>
          </p:nvSpPr>
          <p:spPr bwMode="auto">
            <a:xfrm>
              <a:off x="9111129" y="22479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rsi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7" name="Rectangle 45"/>
            <p:cNvSpPr>
              <a:spLocks noChangeArrowheads="1"/>
            </p:cNvSpPr>
            <p:nvPr/>
          </p:nvSpPr>
          <p:spPr bwMode="auto">
            <a:xfrm>
              <a:off x="9111129" y="27051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rax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8" name="Rectangle 46"/>
            <p:cNvSpPr>
              <a:spLocks noChangeArrowheads="1"/>
            </p:cNvSpPr>
            <p:nvPr/>
          </p:nvSpPr>
          <p:spPr bwMode="auto">
            <a:xfrm>
              <a:off x="9111129" y="3162300"/>
              <a:ext cx="685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%</a:t>
              </a:r>
              <a:r>
                <a:rPr lang="en-US" dirty="0" err="1">
                  <a:latin typeface="Courier New" pitchFamily="49" charset="0"/>
                </a:rPr>
                <a:t>rdx</a:t>
              </a:r>
              <a:endParaRPr lang="en-US" dirty="0">
                <a:latin typeface="Courier New" pitchFamily="49" charset="0"/>
              </a:endParaRPr>
            </a:p>
          </p:txBody>
        </p:sp>
        <p:sp>
          <p:nvSpPr>
            <p:cNvPr id="69" name="Rectangle 52"/>
            <p:cNvSpPr>
              <a:spLocks noChangeArrowheads="1"/>
            </p:cNvSpPr>
            <p:nvPr/>
          </p:nvSpPr>
          <p:spPr bwMode="auto">
            <a:xfrm>
              <a:off x="9796929" y="17907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</a:t>
              </a:r>
            </a:p>
          </p:txBody>
        </p:sp>
        <p:sp>
          <p:nvSpPr>
            <p:cNvPr id="70" name="Rectangle 53"/>
            <p:cNvSpPr>
              <a:spLocks noChangeArrowheads="1"/>
            </p:cNvSpPr>
            <p:nvPr/>
          </p:nvSpPr>
          <p:spPr bwMode="auto">
            <a:xfrm>
              <a:off x="9796929" y="22479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</a:t>
              </a:r>
            </a:p>
          </p:txBody>
        </p:sp>
        <p:sp>
          <p:nvSpPr>
            <p:cNvPr id="71" name="Rectangle 54"/>
            <p:cNvSpPr>
              <a:spLocks noChangeArrowheads="1"/>
            </p:cNvSpPr>
            <p:nvPr/>
          </p:nvSpPr>
          <p:spPr bwMode="auto">
            <a:xfrm>
              <a:off x="9796929" y="27051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123</a:t>
              </a:r>
            </a:p>
          </p:txBody>
        </p:sp>
        <p:sp>
          <p:nvSpPr>
            <p:cNvPr id="72" name="Rectangle 55"/>
            <p:cNvSpPr>
              <a:spLocks noChangeArrowheads="1"/>
            </p:cNvSpPr>
            <p:nvPr/>
          </p:nvSpPr>
          <p:spPr bwMode="auto">
            <a:xfrm>
              <a:off x="9796929" y="3162300"/>
              <a:ext cx="1066800" cy="3810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r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456</a:t>
              </a:r>
            </a:p>
          </p:txBody>
        </p:sp>
      </p:grpSp>
      <p:sp>
        <p:nvSpPr>
          <p:cNvPr id="73" name="Text Box 5"/>
          <p:cNvSpPr txBox="1">
            <a:spLocks noChangeArrowheads="1"/>
          </p:cNvSpPr>
          <p:nvPr/>
        </p:nvSpPr>
        <p:spPr bwMode="auto">
          <a:xfrm>
            <a:off x="2819401" y="1252323"/>
            <a:ext cx="1351001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Registers</a:t>
            </a:r>
          </a:p>
        </p:txBody>
      </p:sp>
      <p:sp>
        <p:nvSpPr>
          <p:cNvPr id="76" name="Text Box 5"/>
          <p:cNvSpPr txBox="1">
            <a:spLocks noChangeArrowheads="1"/>
          </p:cNvSpPr>
          <p:nvPr/>
        </p:nvSpPr>
        <p:spPr bwMode="auto">
          <a:xfrm>
            <a:off x="6340384" y="1032634"/>
            <a:ext cx="1279617" cy="46166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400" dirty="0">
                <a:latin typeface="Calibri" pitchFamily="34" charset="0"/>
              </a:rPr>
              <a:t>Memory</a:t>
            </a:r>
          </a:p>
        </p:txBody>
      </p:sp>
      <p:cxnSp>
        <p:nvCxnSpPr>
          <p:cNvPr id="78" name="Straight Arrow Connector 77"/>
          <p:cNvCxnSpPr>
            <a:stCxn id="71" idx="3"/>
          </p:cNvCxnSpPr>
          <p:nvPr/>
        </p:nvCxnSpPr>
        <p:spPr bwMode="auto">
          <a:xfrm>
            <a:off x="4387423" y="2919010"/>
            <a:ext cx="2074636" cy="419100"/>
          </a:xfrm>
          <a:prstGeom prst="straightConnector1">
            <a:avLst/>
          </a:prstGeom>
          <a:noFill/>
          <a:ln w="25400" cap="flat" cmpd="sng" algn="ctr">
            <a:solidFill>
              <a:srgbClr val="CC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0" name="Rectangle 4"/>
          <p:cNvSpPr>
            <a:spLocks noChangeArrowheads="1"/>
          </p:cNvSpPr>
          <p:nvPr/>
        </p:nvSpPr>
        <p:spPr bwMode="auto">
          <a:xfrm>
            <a:off x="2971800" y="4114801"/>
            <a:ext cx="5867400" cy="162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swap: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en-US" dirty="0">
                <a:latin typeface="Courier New" pitchFamily="49" charset="0"/>
              </a:rPr>
              <a:t>  </a:t>
            </a:r>
            <a:r>
              <a:rPr lang="ro-RO" dirty="0">
                <a:latin typeface="Courier New" pitchFamily="49" charset="0"/>
              </a:rPr>
              <a:t> movq    (%rdi), %rax  # t0 = *xp  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(%rsi), %rdx  # t1 = *yp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movq    %rdx, (%rdi)  # *xp = t1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</a:t>
            </a:r>
            <a:r>
              <a:rPr lang="ro-RO" dirty="0">
                <a:solidFill>
                  <a:srgbClr val="FF0000"/>
                </a:solidFill>
                <a:latin typeface="Courier New" pitchFamily="49" charset="0"/>
              </a:rPr>
              <a:t>movq    %rax, (%rsi)  # *yp = t0</a:t>
            </a:r>
          </a:p>
          <a:p>
            <a:pPr algn="l">
              <a:tabLst>
                <a:tab pos="347663" algn="l"/>
                <a:tab pos="1312863" algn="l"/>
              </a:tabLst>
            </a:pPr>
            <a:r>
              <a:rPr lang="ro-RO" dirty="0">
                <a:latin typeface="Courier New" pitchFamily="49" charset="0"/>
              </a:rPr>
              <a:t>   ret</a:t>
            </a:r>
            <a:endParaRPr lang="en-US" dirty="0">
              <a:latin typeface="Courier New" pitchFamily="49" charset="0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7620000" y="1414046"/>
            <a:ext cx="1219200" cy="2190764"/>
            <a:chOff x="6096000" y="1414046"/>
            <a:chExt cx="1219200" cy="2190764"/>
          </a:xfrm>
        </p:grpSpPr>
        <p:sp>
          <p:nvSpPr>
            <p:cNvPr id="29" name="Text Box 34"/>
            <p:cNvSpPr txBox="1">
              <a:spLocks noChangeArrowheads="1"/>
            </p:cNvSpPr>
            <p:nvPr/>
          </p:nvSpPr>
          <p:spPr bwMode="auto">
            <a:xfrm>
              <a:off x="6096000" y="165694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0x120 </a:t>
              </a:r>
            </a:p>
          </p:txBody>
        </p:sp>
        <p:sp>
          <p:nvSpPr>
            <p:cNvPr id="30" name="Text Box 35"/>
            <p:cNvSpPr txBox="1">
              <a:spLocks noChangeArrowheads="1"/>
            </p:cNvSpPr>
            <p:nvPr/>
          </p:nvSpPr>
          <p:spPr bwMode="auto">
            <a:xfrm>
              <a:off x="6096000" y="2052235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0x118</a:t>
              </a:r>
            </a:p>
          </p:txBody>
        </p:sp>
        <p:sp>
          <p:nvSpPr>
            <p:cNvPr id="31" name="Text Box 36"/>
            <p:cNvSpPr txBox="1">
              <a:spLocks noChangeArrowheads="1"/>
            </p:cNvSpPr>
            <p:nvPr/>
          </p:nvSpPr>
          <p:spPr bwMode="auto">
            <a:xfrm>
              <a:off x="6096000" y="2447523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0x110 </a:t>
              </a:r>
            </a:p>
          </p:txBody>
        </p:sp>
        <p:sp>
          <p:nvSpPr>
            <p:cNvPr id="32" name="Text Box 37"/>
            <p:cNvSpPr txBox="1">
              <a:spLocks noChangeArrowheads="1"/>
            </p:cNvSpPr>
            <p:nvPr/>
          </p:nvSpPr>
          <p:spPr bwMode="auto">
            <a:xfrm>
              <a:off x="6096000" y="2842810"/>
              <a:ext cx="1219200" cy="366713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0x108 </a:t>
              </a:r>
            </a:p>
          </p:txBody>
        </p:sp>
        <p:sp>
          <p:nvSpPr>
            <p:cNvPr id="33" name="Text Box 38"/>
            <p:cNvSpPr txBox="1">
              <a:spLocks noChangeArrowheads="1"/>
            </p:cNvSpPr>
            <p:nvPr/>
          </p:nvSpPr>
          <p:spPr bwMode="auto">
            <a:xfrm>
              <a:off x="6096000" y="3238098"/>
              <a:ext cx="1219200" cy="366712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dirty="0">
                  <a:latin typeface="Courier New" pitchFamily="49" charset="0"/>
                </a:rPr>
                <a:t>0x100 </a:t>
              </a:r>
            </a:p>
          </p:txBody>
        </p:sp>
        <p:sp>
          <p:nvSpPr>
            <p:cNvPr id="34" name="Text Box 34"/>
            <p:cNvSpPr txBox="1">
              <a:spLocks noChangeArrowheads="1"/>
            </p:cNvSpPr>
            <p:nvPr/>
          </p:nvSpPr>
          <p:spPr bwMode="auto">
            <a:xfrm>
              <a:off x="6096000" y="1414046"/>
              <a:ext cx="1219200" cy="338554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1600" dirty="0">
                  <a:latin typeface="Calibri"/>
                  <a:cs typeface="Calibri"/>
                </a:rPr>
                <a:t>Address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89973126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Simple Addressing Modes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Direct	A	Mem[A]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Memory address A is directly specified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Mostly used for static and global variables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movl</a:t>
            </a:r>
            <a:r>
              <a:rPr lang="en-US" dirty="0">
                <a:latin typeface="Courier New" pitchFamily="49" charset="0"/>
              </a:rPr>
              <a:t> 0x804acb8,%eax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>
                <a:latin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%</a:t>
            </a:r>
            <a:r>
              <a:rPr lang="en-US" dirty="0" err="1">
                <a:latin typeface="Courier New" pitchFamily="49" charset="0"/>
              </a:rPr>
              <a:t>rdi,my_data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Indirect	(R)	Mem[Reg[R]]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memory address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Aha! Pointer dereferencing in C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(%</a:t>
            </a:r>
            <a:r>
              <a:rPr lang="en-US" dirty="0" err="1">
                <a:latin typeface="Courier New" pitchFamily="49" charset="0"/>
              </a:rPr>
              <a:t>rcx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rax</a:t>
            </a: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Displacement	D(R)	Mem[</a:t>
            </a:r>
            <a:r>
              <a:rPr lang="en-US" dirty="0" err="1"/>
              <a:t>Reg</a:t>
            </a:r>
            <a:r>
              <a:rPr lang="en-US" dirty="0"/>
              <a:t>[R]+D]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Register R specifies start of memory region</a:t>
            </a:r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r>
              <a:rPr lang="en-US" dirty="0"/>
              <a:t>Constant displacement D specifies offset (can be symbolic)</a:t>
            </a:r>
          </a:p>
          <a:p>
            <a:pPr marL="560388" lvl="1" indent="-222250" defTabSz="895350" eaLnBrk="1" hangingPunct="1">
              <a:buNone/>
              <a:tabLst>
                <a:tab pos="2349500" algn="l"/>
                <a:tab pos="4114800" algn="l"/>
              </a:tabLst>
              <a:defRPr/>
            </a:pPr>
            <a:r>
              <a:rPr lang="en-US" dirty="0" err="1">
                <a:latin typeface="Courier New" pitchFamily="49" charset="0"/>
              </a:rPr>
              <a:t>movq</a:t>
            </a:r>
            <a:r>
              <a:rPr lang="en-US" dirty="0">
                <a:latin typeface="Courier New" pitchFamily="49" charset="0"/>
              </a:rPr>
              <a:t> 8(%</a:t>
            </a:r>
            <a:r>
              <a:rPr lang="en-US" dirty="0" err="1">
                <a:latin typeface="Courier New" pitchFamily="49" charset="0"/>
              </a:rPr>
              <a:t>rbp</a:t>
            </a:r>
            <a:r>
              <a:rPr lang="en-US" dirty="0">
                <a:latin typeface="Courier New" pitchFamily="49" charset="0"/>
              </a:rPr>
              <a:t>),%</a:t>
            </a:r>
            <a:r>
              <a:rPr lang="en-US" dirty="0" err="1">
                <a:latin typeface="Courier New" pitchFamily="49" charset="0"/>
              </a:rPr>
              <a:t>rdx</a:t>
            </a:r>
            <a:endParaRPr lang="en-US" dirty="0"/>
          </a:p>
          <a:p>
            <a:pPr marL="560388" lvl="1" indent="-222250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  <a:p>
            <a:pPr marL="223838" indent="-223838" defTabSz="895350" eaLnBrk="1" hangingPunct="1">
              <a:tabLst>
                <a:tab pos="2349500" algn="l"/>
                <a:tab pos="4114800" algn="l"/>
              </a:tabLst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094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Complete Addressing Modes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idx="1"/>
          </p:nvPr>
        </p:nvSpPr>
        <p:spPr>
          <a:xfrm>
            <a:off x="387351" y="947738"/>
            <a:ext cx="11076516" cy="5224462"/>
          </a:xfrm>
        </p:spPr>
        <p:txBody>
          <a:bodyPr/>
          <a:lstStyle/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Most General Form</a:t>
            </a:r>
          </a:p>
          <a:p>
            <a:pPr marL="223838" indent="-223838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Rb,Ri,S</a:t>
            </a:r>
            <a:r>
              <a:rPr lang="en-US" dirty="0"/>
              <a:t>)	Mem[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Rb</a:t>
            </a:r>
            <a:r>
              <a:rPr lang="en-US" dirty="0"/>
              <a:t>]+S*</a:t>
            </a:r>
            <a:r>
              <a:rPr lang="en-US" dirty="0" err="1"/>
              <a:t>Reg</a:t>
            </a:r>
            <a:r>
              <a:rPr lang="en-US" dirty="0"/>
              <a:t>[</a:t>
            </a:r>
            <a:r>
              <a:rPr lang="en-US" dirty="0" err="1"/>
              <a:t>Ri</a:t>
            </a:r>
            <a:r>
              <a:rPr lang="en-US" dirty="0"/>
              <a:t>]+ D]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D: 	Constant “displacement” 1, 2, or 4 bytes (but not 8)</a:t>
            </a:r>
          </a:p>
          <a:p>
            <a:pPr marL="962025" lvl="2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Can be small (offset) or large (address in first 4GB)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Rb</a:t>
            </a:r>
            <a:r>
              <a:rPr lang="en-US" dirty="0"/>
              <a:t>: 	Base register: Any of 16 integer registers</a:t>
            </a: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 err="1"/>
              <a:t>Ri</a:t>
            </a:r>
            <a:r>
              <a:rPr lang="en-US" dirty="0"/>
              <a:t>:	Index register: Any, except for </a:t>
            </a:r>
            <a:r>
              <a:rPr lang="en-US" dirty="0">
                <a:latin typeface="Courier New" pitchFamily="49" charset="0"/>
              </a:rPr>
              <a:t>%</a:t>
            </a:r>
            <a:r>
              <a:rPr lang="en-US" dirty="0" err="1">
                <a:latin typeface="Courier New" pitchFamily="49" charset="0"/>
              </a:rPr>
              <a:t>rsp</a:t>
            </a:r>
            <a:endParaRPr lang="en-US" dirty="0">
              <a:latin typeface="Courier New" pitchFamily="49" charset="0"/>
            </a:endParaRPr>
          </a:p>
          <a:p>
            <a:pPr marL="560388" lvl="1" indent="-222250" defTabSz="895350" eaLnBrk="1" hangingPunct="1"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S: 	Scale: 1, 2, 4, or 8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Special Cases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]+Reg[Ri]]		= 0(Rb,Ri,1)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D(</a:t>
            </a:r>
            <a:r>
              <a:rPr lang="en-US" dirty="0" err="1"/>
              <a:t>Rb,Ri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]+Reg[Ri]+D]	= D(Rb,Ri,1)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</a:t>
            </a:r>
            <a:r>
              <a:rPr lang="en-US" dirty="0" err="1"/>
              <a:t>Rb,Ri,S</a:t>
            </a:r>
            <a:r>
              <a:rPr lang="en-US" dirty="0"/>
              <a:t>)	Mem[Reg[</a:t>
            </a:r>
            <a:r>
              <a:rPr lang="en-US" dirty="0" err="1"/>
              <a:t>Rb</a:t>
            </a:r>
            <a:r>
              <a:rPr lang="en-US" dirty="0"/>
              <a:t>]+S*Reg[Ri]]	= 0(</a:t>
            </a:r>
            <a:r>
              <a:rPr lang="en-US" dirty="0" err="1"/>
              <a:t>Rb,Ri,S</a:t>
            </a:r>
            <a:r>
              <a:rPr lang="en-US" dirty="0"/>
              <a:t>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D	Mem[D]				= D(,,1)</a:t>
            </a:r>
          </a:p>
          <a:p>
            <a:pPr marL="223838" indent="-223838" defTabSz="895350" eaLnBrk="1" hangingPunct="1">
              <a:lnSpc>
                <a:spcPct val="85000"/>
              </a:lnSpc>
              <a:spcBef>
                <a:spcPts val="1200"/>
              </a:spcBef>
              <a:tabLst>
                <a:tab pos="1206500" algn="l"/>
                <a:tab pos="3657600" algn="l"/>
              </a:tabLst>
              <a:defRPr/>
            </a:pPr>
            <a:r>
              <a:rPr lang="en-US" dirty="0"/>
              <a:t>		(,</a:t>
            </a:r>
            <a:r>
              <a:rPr lang="en-US" dirty="0" err="1"/>
              <a:t>Ri,S</a:t>
            </a:r>
            <a:r>
              <a:rPr lang="en-US" dirty="0"/>
              <a:t>)	Mem[S*Reg[Ri]]			= 0(,</a:t>
            </a:r>
            <a:r>
              <a:rPr lang="en-US" dirty="0" err="1"/>
              <a:t>Ri,S</a:t>
            </a:r>
            <a:r>
              <a:rPr lang="en-US" dirty="0"/>
              <a:t>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4004	1971	2.3K			108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4-bit processor.  First 1-chip microprocessor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Didn’t even have interrupts!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8008	1972	3.3K			200-800 KHz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Like 4004, but with 8-bit </a:t>
            </a:r>
            <a:r>
              <a:rPr lang="en-US" dirty="0" err="1"/>
              <a:t>ALU</a:t>
            </a:r>
            <a:endParaRPr lang="en-US" dirty="0"/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8080	1974	6K			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Compatible at source level with 8008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Processor in first “kit” computers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Pricing caused it to beat similar processors with better programming models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Motorola 6800 (best of the bunch, IMO)</a:t>
            </a:r>
          </a:p>
          <a:p>
            <a:pPr marL="839788" lvl="2" indent="-16510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MOS Technologies (MOSTEK) 6502 (used in Apple II)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Examples</a:t>
            </a:r>
          </a:p>
        </p:txBody>
      </p:sp>
      <p:sp>
        <p:nvSpPr>
          <p:cNvPr id="32771" name="Rectangle 6"/>
          <p:cNvSpPr>
            <a:spLocks noChangeArrowheads="1"/>
          </p:cNvSpPr>
          <p:nvPr/>
        </p:nvSpPr>
        <p:spPr bwMode="auto">
          <a:xfrm>
            <a:off x="5334000" y="16002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rdx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2" name="Rectangle 7"/>
          <p:cNvSpPr>
            <a:spLocks noChangeArrowheads="1"/>
          </p:cNvSpPr>
          <p:nvPr/>
        </p:nvSpPr>
        <p:spPr bwMode="auto">
          <a:xfrm>
            <a:off x="5334000" y="20574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>
                <a:latin typeface="Courier New" pitchFamily="49" charset="0"/>
              </a:rPr>
              <a:t>%</a:t>
            </a:r>
            <a:r>
              <a:rPr lang="en-US" altLang="en-US" dirty="0" err="1">
                <a:latin typeface="Courier New" pitchFamily="49" charset="0"/>
              </a:rPr>
              <a:t>rcx</a:t>
            </a:r>
            <a:endParaRPr lang="en-US" altLang="en-US" dirty="0">
              <a:latin typeface="Courier New" pitchFamily="49" charset="0"/>
            </a:endParaRPr>
          </a:p>
        </p:txBody>
      </p:sp>
      <p:sp>
        <p:nvSpPr>
          <p:cNvPr id="32773" name="Rectangle 15"/>
          <p:cNvSpPr>
            <a:spLocks noChangeArrowheads="1"/>
          </p:cNvSpPr>
          <p:nvPr/>
        </p:nvSpPr>
        <p:spPr bwMode="auto">
          <a:xfrm>
            <a:off x="6019800" y="16002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0xf000</a:t>
            </a:r>
          </a:p>
        </p:txBody>
      </p:sp>
      <p:sp>
        <p:nvSpPr>
          <p:cNvPr id="32774" name="Rectangle 16"/>
          <p:cNvSpPr>
            <a:spLocks noChangeArrowheads="1"/>
          </p:cNvSpPr>
          <p:nvPr/>
        </p:nvSpPr>
        <p:spPr bwMode="auto">
          <a:xfrm>
            <a:off x="6019800" y="20574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>
                <a:latin typeface="Courier New" pitchFamily="49" charset="0"/>
              </a:rPr>
              <a:t>0x100</a:t>
            </a:r>
          </a:p>
        </p:txBody>
      </p:sp>
      <p:graphicFrame>
        <p:nvGraphicFramePr>
          <p:cNvPr id="187509" name="Group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252333"/>
              </p:ext>
            </p:extLst>
          </p:nvPr>
        </p:nvGraphicFramePr>
        <p:xfrm>
          <a:off x="2590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16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0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Expression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Computation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Helvetica" pitchFamily="-124" charset="0"/>
                        </a:rPr>
                        <a:t>Address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rdx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,%</a:t>
                      </a: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rcx</a:t>
                      </a: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(%rdx,%rcx,4)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0xf000 + 4*0x100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0xf400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0x80(,%rdx,2)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2*0xf000 + 0x80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ourier New" pitchFamily="49" charset="0"/>
                        </a:rPr>
                        <a:t>0x1e080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Address Computation Instruction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err="1">
                <a:latin typeface="Courier New" pitchFamily="49" charset="0"/>
              </a:rPr>
              <a:t>leaq</a:t>
            </a:r>
            <a:r>
              <a:rPr lang="en-US" dirty="0"/>
              <a:t> </a:t>
            </a:r>
            <a:r>
              <a:rPr lang="en-US" i="1" dirty="0" err="1"/>
              <a:t>Src</a:t>
            </a:r>
            <a:r>
              <a:rPr lang="en-US" dirty="0" err="1"/>
              <a:t>,</a:t>
            </a:r>
            <a:r>
              <a:rPr lang="en-US" i="1" dirty="0" err="1"/>
              <a:t>Dest</a:t>
            </a:r>
            <a:endParaRPr lang="en-US" dirty="0"/>
          </a:p>
          <a:p>
            <a:pPr lvl="1" eaLnBrk="1" hangingPunct="1">
              <a:defRPr/>
            </a:pPr>
            <a:r>
              <a:rPr lang="en-US" i="1" dirty="0" err="1"/>
              <a:t>Src</a:t>
            </a:r>
            <a:r>
              <a:rPr lang="en-US" dirty="0"/>
              <a:t> is address mode expression</a:t>
            </a:r>
          </a:p>
          <a:p>
            <a:pPr lvl="1" eaLnBrk="1" hangingPunct="1">
              <a:defRPr/>
            </a:pPr>
            <a:r>
              <a:rPr lang="en-US" dirty="0"/>
              <a:t>Set </a:t>
            </a:r>
            <a:r>
              <a:rPr lang="en-US" i="1" dirty="0" err="1"/>
              <a:t>Dest</a:t>
            </a:r>
            <a:r>
              <a:rPr lang="en-US" dirty="0"/>
              <a:t> to address denoted by expression</a:t>
            </a:r>
          </a:p>
          <a:p>
            <a:pPr eaLnBrk="1" hangingPunct="1">
              <a:defRPr/>
            </a:pPr>
            <a:r>
              <a:rPr lang="en-US" dirty="0"/>
              <a:t>Uses</a:t>
            </a:r>
          </a:p>
          <a:p>
            <a:pPr lvl="1" eaLnBrk="1" hangingPunct="1">
              <a:defRPr/>
            </a:pPr>
            <a:r>
              <a:rPr lang="en-US" dirty="0"/>
              <a:t>Computing address without doing memory reference</a:t>
            </a:r>
          </a:p>
          <a:p>
            <a:pPr lvl="2" eaLnBrk="1" hangingPunct="1">
              <a:defRPr/>
            </a:pPr>
            <a:r>
              <a:rPr lang="en-US" dirty="0"/>
              <a:t>E.g., translation of </a:t>
            </a:r>
            <a:r>
              <a:rPr lang="en-US" dirty="0">
                <a:latin typeface="Courier New" pitchFamily="49" charset="0"/>
              </a:rPr>
              <a:t>p = &amp;x[</a:t>
            </a:r>
            <a:r>
              <a:rPr lang="en-US" dirty="0" err="1">
                <a:latin typeface="Courier New" pitchFamily="49" charset="0"/>
              </a:rPr>
              <a:t>i</a:t>
            </a:r>
            <a:r>
              <a:rPr lang="en-US" dirty="0">
                <a:latin typeface="Courier New" pitchFamily="49" charset="0"/>
              </a:rPr>
              <a:t>];</a:t>
            </a:r>
            <a:endParaRPr lang="en-US" dirty="0"/>
          </a:p>
          <a:p>
            <a:pPr lvl="1" eaLnBrk="1" hangingPunct="1">
              <a:defRPr/>
            </a:pPr>
            <a:r>
              <a:rPr lang="en-US" dirty="0"/>
              <a:t>Computing arithmetic expressions of the form x + k*y</a:t>
            </a:r>
          </a:p>
          <a:p>
            <a:pPr lvl="2" eaLnBrk="1" hangingPunct="1">
              <a:defRPr/>
            </a:pPr>
            <a:r>
              <a:rPr lang="en-US" dirty="0"/>
              <a:t>k = 1, 2, 4, or 8.</a:t>
            </a:r>
          </a:p>
          <a:p>
            <a:pPr eaLnBrk="1" hangingPunct="1">
              <a:defRPr/>
            </a:pPr>
            <a:r>
              <a:rPr lang="en-US" dirty="0">
                <a:solidFill>
                  <a:srgbClr val="CC0000"/>
                </a:solidFill>
              </a:rPr>
              <a:t>LEARN THIS INSTRUCTION!!!</a:t>
            </a:r>
          </a:p>
          <a:p>
            <a:pPr lvl="1" eaLnBrk="1" hangingPunct="1">
              <a:defRPr/>
            </a:pPr>
            <a:r>
              <a:rPr lang="en-US" dirty="0"/>
              <a:t>Used heavily by compiler</a:t>
            </a:r>
          </a:p>
          <a:p>
            <a:pPr lvl="1" eaLnBrk="1" hangingPunct="1">
              <a:defRPr/>
            </a:pPr>
            <a:r>
              <a:rPr lang="en-US" dirty="0"/>
              <a:t>Appears regularly on labs, quizzes, &amp; exams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8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/>
              <a:t>leaq</a:t>
            </a:r>
            <a:r>
              <a:rPr lang="en-US" altLang="en-US" dirty="0"/>
              <a:t> vs. </a:t>
            </a:r>
            <a:r>
              <a:rPr lang="en-US" altLang="en-US" dirty="0" err="1"/>
              <a:t>movq</a:t>
            </a:r>
            <a:endParaRPr lang="en-US" altLang="en-US" dirty="0"/>
          </a:p>
        </p:txBody>
      </p:sp>
      <p:sp>
        <p:nvSpPr>
          <p:cNvPr id="162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Assume </a:t>
            </a:r>
            <a:r>
              <a:rPr lang="en-US" dirty="0" err="1"/>
              <a:t>dest</a:t>
            </a:r>
            <a:r>
              <a:rPr lang="en-US" dirty="0"/>
              <a:t> is %</a:t>
            </a:r>
            <a:r>
              <a:rPr lang="en-US" dirty="0" err="1"/>
              <a:t>rax</a:t>
            </a:r>
            <a:r>
              <a:rPr lang="en-US" dirty="0"/>
              <a:t>: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rdi</a:t>
            </a:r>
            <a:r>
              <a:rPr lang="en-US" dirty="0"/>
              <a:t> = 0xF000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%</a:t>
            </a:r>
            <a:r>
              <a:rPr lang="en-US" dirty="0" err="1"/>
              <a:t>rsi</a:t>
            </a:r>
            <a:r>
              <a:rPr lang="en-US" dirty="0"/>
              <a:t> = 0x8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0xF000 = 0x12345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0xF008 = 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	Memory at 0xF010 = 0xBCDEF</a:t>
            </a:r>
          </a:p>
          <a:p>
            <a:pPr eaLnBrk="1" hangingPunct="1">
              <a:defRPr/>
            </a:pP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leaq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,%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rax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		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movq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 </a:t>
            </a:r>
            <a:r>
              <a:rPr lang="en-US" i="1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src</a:t>
            </a:r>
            <a:r>
              <a:rPr lang="en-US" dirty="0">
                <a:solidFill>
                  <a:schemeClr val="tx1">
                    <a:lumMod val="40000"/>
                    <a:lumOff val="60000"/>
                  </a:schemeClr>
                </a:solidFill>
              </a:rPr>
              <a:t>,%</a:t>
            </a:r>
            <a:r>
              <a:rPr lang="en-US" dirty="0" err="1">
                <a:solidFill>
                  <a:schemeClr val="tx1">
                    <a:lumMod val="40000"/>
                    <a:lumOff val="60000"/>
                  </a:schemeClr>
                </a:solidFill>
              </a:rPr>
              <a:t>rax</a:t>
            </a:r>
            <a:endParaRPr lang="en-US" dirty="0">
              <a:solidFill>
                <a:schemeClr val="tx1">
                  <a:lumMod val="40000"/>
                  <a:lumOff val="60000"/>
                </a:schemeClr>
              </a:solidFill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)			0xF000			0x12345	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8(%</a:t>
            </a:r>
            <a:r>
              <a:rPr lang="en-US" dirty="0" err="1"/>
              <a:t>rdi</a:t>
            </a:r>
            <a:r>
              <a:rPr lang="en-US" dirty="0"/>
              <a:t>)		0xF008		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</a:t>
            </a:r>
            <a:r>
              <a:rPr lang="en-US" dirty="0" err="1"/>
              <a:t>rdi</a:t>
            </a:r>
            <a:r>
              <a:rPr lang="en-US" dirty="0"/>
              <a:t>,%</a:t>
            </a:r>
            <a:r>
              <a:rPr lang="en-US" dirty="0" err="1"/>
              <a:t>rsi</a:t>
            </a:r>
            <a:r>
              <a:rPr lang="en-US" dirty="0"/>
              <a:t>)		0xF008			0x6789A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(%rdi,%rsi,2)	0xF010			0xBCDEF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dirty="0"/>
              <a:t>%</a:t>
            </a:r>
            <a:r>
              <a:rPr lang="en-US" dirty="0" err="1"/>
              <a:t>rdi</a:t>
            </a:r>
            <a:r>
              <a:rPr lang="en-US" dirty="0"/>
              <a:t>			</a:t>
            </a:r>
            <a:r>
              <a:rPr lang="en-US" i="1" dirty="0"/>
              <a:t>Illegal!		</a:t>
            </a:r>
            <a:r>
              <a:rPr lang="en-US" dirty="0"/>
              <a:t>	0xF000</a:t>
            </a:r>
          </a:p>
        </p:txBody>
      </p:sp>
    </p:spTree>
    <p:extLst>
      <p:ext uri="{BB962C8B-B14F-4D97-AF65-F5344CB8AC3E}">
        <p14:creationId xmlns:p14="http://schemas.microsoft.com/office/powerpoint/2010/main" val="121519047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Two-Operand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shlq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 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/>
              <a:t>Note: immediate source limited to 4 bytes (sigh)</a:t>
            </a:r>
          </a:p>
        </p:txBody>
      </p:sp>
    </p:spTree>
    <p:extLst>
      <p:ext uri="{BB962C8B-B14F-4D97-AF65-F5344CB8AC3E}">
        <p14:creationId xmlns:p14="http://schemas.microsoft.com/office/powerpoint/2010/main" val="21767536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One-Operand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notq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textbook for more instructions</a:t>
            </a:r>
          </a:p>
        </p:txBody>
      </p:sp>
    </p:spTree>
    <p:extLst>
      <p:ext uri="{BB962C8B-B14F-4D97-AF65-F5344CB8AC3E}">
        <p14:creationId xmlns:p14="http://schemas.microsoft.com/office/powerpoint/2010/main" val="17651762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Arithmetic Expression Example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410200" y="3505200"/>
            <a:ext cx="4406900" cy="2828925"/>
          </a:xfrm>
        </p:spPr>
        <p:txBody>
          <a:bodyPr/>
          <a:lstStyle/>
          <a:p>
            <a:pPr marL="0" indent="0"/>
            <a:r>
              <a:rPr lang="en-US" dirty="0"/>
              <a:t>Interesting Instructions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leaq</a:t>
            </a:r>
            <a:r>
              <a:rPr lang="en-US" dirty="0"/>
              <a:t>: address computation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salq</a:t>
            </a:r>
            <a:r>
              <a:rPr lang="en-US" dirty="0"/>
              <a:t>: shift</a:t>
            </a:r>
          </a:p>
          <a:p>
            <a:pPr lvl="1" indent="-342900"/>
            <a:r>
              <a:rPr lang="en-US" b="1" dirty="0" err="1">
                <a:latin typeface="Courier New"/>
                <a:cs typeface="Courier New"/>
              </a:rPr>
              <a:t>imulq</a:t>
            </a:r>
            <a:r>
              <a:rPr lang="en-US" dirty="0"/>
              <a:t>: multiplication</a:t>
            </a:r>
          </a:p>
          <a:p>
            <a:pPr lvl="2" indent="-342900"/>
            <a:r>
              <a:rPr lang="en-US" dirty="0"/>
              <a:t>But only used once!</a:t>
            </a: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673352" y="1755648"/>
            <a:ext cx="35814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330952" y="1193800"/>
            <a:ext cx="41275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</p:spTree>
    <p:extLst>
      <p:ext uri="{BB962C8B-B14F-4D97-AF65-F5344CB8AC3E}">
        <p14:creationId xmlns:p14="http://schemas.microsoft.com/office/powerpoint/2010/main" val="273643019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/>
          </p:cNvSpPr>
          <p:nvPr/>
        </p:nvSpPr>
        <p:spPr bwMode="auto">
          <a:xfrm>
            <a:off x="9586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arith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676400" y="1752600"/>
            <a:ext cx="3505200" cy="342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(long x, long y, long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t1 =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t2 = z+t1;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t3 = x+4;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t4 = y * 48;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t5 = t3 + t4;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long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5334000" y="1193800"/>
            <a:ext cx="5181600" cy="2463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rsi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# t1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t2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(%rsi,%rsi,2),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$4,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  # t4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4(%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rdi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# t5</a:t>
            </a: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imulq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rcx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   # </a:t>
            </a:r>
            <a:r>
              <a:rPr lang="en-US" dirty="0" err="1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endParaRPr lang="en-US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346075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7635565"/>
              </p:ext>
            </p:extLst>
          </p:nvPr>
        </p:nvGraphicFramePr>
        <p:xfrm>
          <a:off x="6172200" y="3733800"/>
          <a:ext cx="3352800" cy="2667000"/>
        </p:xfrm>
        <a:graphic>
          <a:graphicData uri="http://schemas.openxmlformats.org/drawingml/2006/table">
            <a:tbl>
              <a:tblPr firstRow="1" bandRow="1"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Register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Use(s)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x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rsi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y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dirty="0">
                          <a:latin typeface="Calibri"/>
                          <a:cs typeface="Calibri"/>
                        </a:rPr>
                        <a:t>Argument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z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rax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t1</a:t>
                      </a:r>
                      <a:r>
                        <a:rPr lang="en-US" dirty="0">
                          <a:latin typeface="Calibri"/>
                          <a:cs typeface="Calibri"/>
                        </a:rPr>
                        <a:t>,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lang="en-US" b="1" i="0" dirty="0">
                          <a:latin typeface="Courier New"/>
                          <a:cs typeface="Courier New"/>
                        </a:rPr>
                        <a:t>t2</a:t>
                      </a:r>
                      <a:r>
                        <a:rPr lang="en-US" baseline="0" dirty="0">
                          <a:latin typeface="Calibri"/>
                          <a:cs typeface="Calibri"/>
                        </a:rPr>
                        <a:t>, </a:t>
                      </a:r>
                      <a:r>
                        <a:rPr lang="en-US" b="1" i="0" baseline="0" dirty="0" err="1">
                          <a:latin typeface="Courier New"/>
                          <a:cs typeface="Courier New"/>
                        </a:rPr>
                        <a:t>rval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rdx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t4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%</a:t>
                      </a:r>
                      <a:r>
                        <a:rPr lang="en-US" b="1" i="0" dirty="0" err="1">
                          <a:latin typeface="Courier New"/>
                          <a:cs typeface="Courier New"/>
                        </a:rPr>
                        <a:t>rcx</a:t>
                      </a:r>
                      <a:endParaRPr lang="en-US" b="1" i="0" dirty="0">
                        <a:latin typeface="Courier New"/>
                        <a:cs typeface="Courier New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 Bold"/>
                          <a:ea typeface="ヒラギノ角ゴ ProN W6"/>
                          <a:cs typeface="ヒラギノ角ゴ ProN W6"/>
                        </a:defRPr>
                      </a:lvl9pPr>
                    </a:lstStyle>
                    <a:p>
                      <a:r>
                        <a:rPr lang="en-US" b="1" i="0" dirty="0">
                          <a:latin typeface="Courier New"/>
                          <a:cs typeface="Courier New"/>
                        </a:rPr>
                        <a:t>t5</a:t>
                      </a:r>
                      <a:endParaRPr lang="en-US" dirty="0"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90000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E557BAB-AC0A-43A4-9A18-E616A626E886}"/>
              </a:ext>
            </a:extLst>
          </p:cNvPr>
          <p:cNvCxnSpPr/>
          <p:nvPr/>
        </p:nvCxnSpPr>
        <p:spPr bwMode="auto">
          <a:xfrm flipV="1">
            <a:off x="3967089" y="1600200"/>
            <a:ext cx="1595511" cy="1044526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25F8D9F-B5F2-40FA-9E7B-01D2D67683BE}"/>
              </a:ext>
            </a:extLst>
          </p:cNvPr>
          <p:cNvCxnSpPr/>
          <p:nvPr/>
        </p:nvCxnSpPr>
        <p:spPr bwMode="auto">
          <a:xfrm flipV="1">
            <a:off x="4079631" y="1905000"/>
            <a:ext cx="1482969" cy="992945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5854413A-726C-43A0-804B-53373ED5E88A}"/>
              </a:ext>
            </a:extLst>
          </p:cNvPr>
          <p:cNvCxnSpPr/>
          <p:nvPr/>
        </p:nvCxnSpPr>
        <p:spPr bwMode="auto">
          <a:xfrm flipV="1">
            <a:off x="4331368" y="2362200"/>
            <a:ext cx="1231232" cy="10066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1E47EAF-71E5-40FE-84E9-1F864AC9D7F4}"/>
              </a:ext>
            </a:extLst>
          </p:cNvPr>
          <p:cNvCxnSpPr/>
          <p:nvPr/>
        </p:nvCxnSpPr>
        <p:spPr bwMode="auto">
          <a:xfrm flipV="1">
            <a:off x="4495800" y="2667000"/>
            <a:ext cx="1066800" cy="990600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523EAC9-B41D-46F2-A2FF-B9CF103C9533}"/>
              </a:ext>
            </a:extLst>
          </p:cNvPr>
          <p:cNvCxnSpPr/>
          <p:nvPr/>
        </p:nvCxnSpPr>
        <p:spPr bwMode="auto">
          <a:xfrm flipV="1">
            <a:off x="4740812" y="2895600"/>
            <a:ext cx="821788" cy="1001151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9C21B41E-7A04-401F-9415-03CE19A2BADD}"/>
              </a:ext>
            </a:extLst>
          </p:cNvPr>
          <p:cNvCxnSpPr/>
          <p:nvPr/>
        </p:nvCxnSpPr>
        <p:spPr bwMode="auto">
          <a:xfrm flipV="1">
            <a:off x="3938954" y="2667000"/>
            <a:ext cx="1623646" cy="484163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8EEC2CB-B4B9-4060-AFEA-3C8321A3302C}"/>
              </a:ext>
            </a:extLst>
          </p:cNvPr>
          <p:cNvCxnSpPr/>
          <p:nvPr/>
        </p:nvCxnSpPr>
        <p:spPr bwMode="auto">
          <a:xfrm flipV="1">
            <a:off x="4331368" y="2133600"/>
            <a:ext cx="1231232" cy="1235242"/>
          </a:xfrm>
          <a:prstGeom prst="lin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9671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8086	1978	29K			5-10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16-bit processor.  Basis for IBM PC &amp; DOS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Limited to 1MB address space.  DOS only gives you 640K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80286	1982	134K			4-12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Added elaborate, but not very useful, addressing scheme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Basis for IBM PC-AT and Windows</a:t>
            </a:r>
          </a:p>
          <a:p>
            <a:pPr marL="223838" indent="-223838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386	1985	275K			16-33 MHz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Extended to 32 bits.  Added “flat addressing”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Capable of running Unix</a:t>
            </a:r>
          </a:p>
          <a:p>
            <a:pPr marL="560388" lvl="1" indent="-222250" defTabSz="895350" eaLnBrk="1" hangingPunct="1">
              <a:tabLst>
                <a:tab pos="2120900" algn="l"/>
                <a:tab pos="3606800" algn="l"/>
              </a:tabLst>
              <a:defRPr/>
            </a:pPr>
            <a:r>
              <a:rPr lang="en-US" dirty="0"/>
              <a:t>By default, Linux/</a:t>
            </a:r>
            <a:r>
              <a:rPr lang="en-US" dirty="0" err="1"/>
              <a:t>gcc</a:t>
            </a:r>
            <a:r>
              <a:rPr lang="en-US" dirty="0"/>
              <a:t> compiling for 32-bit x86 machines use no instructions introduced in later models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X86 Evolution: Milestones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	Name	Date	Transistors		Frequency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486	1989	1.9M			16-150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P5	1993	3.1M			60-66 MHz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Pentium 4E	2004	125M			2.8-3.8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64-bit Intel x86 processor</a:t>
            </a:r>
          </a:p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2	2006	291M			1.0-3.5 GHz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First multi-core Intel processor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Core i7	2008	731M			1.7-3.9 GHz</a:t>
            </a:r>
          </a:p>
          <a:p>
            <a:pPr marL="201613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Ivy Bridge	2012	0.6-4.3B		3.2-4.0 GHz	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Transistor counts are going crazy here…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…but max GHz has  been stuck since 2004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X86 Evolution: Clones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23838" indent="-223838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Advanced Micro Devices (AMD)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Historically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AMD has followed just behind Intel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 little bit slower, a lot cheaper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Late 1990s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Recruited top circuit designers from Digital Equipment Corp.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Exploited fact that Intel distracted by Itanium</a:t>
            </a:r>
          </a:p>
          <a:p>
            <a:pPr marL="839788" lvl="2" indent="-16510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Became close competitors to Intel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Developed own extension to 64 bits (called x86_64)</a:t>
            </a:r>
          </a:p>
          <a:p>
            <a:pPr marL="560388" lvl="1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Intel adopted in early 2000’s after Itanium bombed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Has recovered lead in semiconductor technology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AMD has fallen behind again</a:t>
            </a:r>
          </a:p>
          <a:p>
            <a:pPr marL="962025" lvl="2" indent="-222250" defTabSz="895350" eaLnBrk="1" hangingPunct="1">
              <a:tabLst>
                <a:tab pos="2349500" algn="l"/>
              </a:tabLst>
              <a:defRPr/>
            </a:pPr>
            <a:r>
              <a:rPr lang="en-US" dirty="0"/>
              <a:t>But in recent years ARM has been rising due to smartphones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Definitions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rgbClr val="C00000"/>
                </a:solidFill>
              </a:rPr>
              <a:t>Architecture:</a:t>
            </a:r>
            <a:r>
              <a:rPr lang="en-US" dirty="0"/>
              <a:t> (also ISA: instruction set architecture) The parts of a processor design that one needs to understand or write assembly/machine code. </a:t>
            </a:r>
          </a:p>
          <a:p>
            <a:pPr lvl="1"/>
            <a:r>
              <a:rPr lang="en-US" dirty="0"/>
              <a:t>Examples: 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instruction set specification, registers.</a:t>
            </a:r>
          </a:p>
          <a:p>
            <a:r>
              <a:rPr lang="en-US" dirty="0" err="1">
                <a:solidFill>
                  <a:srgbClr val="C00000"/>
                </a:solidFill>
              </a:rPr>
              <a:t>Microarchitecture</a:t>
            </a:r>
            <a:r>
              <a:rPr lang="en-US" dirty="0">
                <a:solidFill>
                  <a:srgbClr val="C00000"/>
                </a:solidFill>
              </a:rPr>
              <a:t>:</a:t>
            </a:r>
            <a:r>
              <a:rPr lang="en-US" dirty="0"/>
              <a:t> Implementation of the architecture.</a:t>
            </a:r>
          </a:p>
          <a:p>
            <a:pPr lvl="1"/>
            <a:r>
              <a:rPr lang="en-US" dirty="0"/>
              <a:t>Examples: cache sizes and core frequency.</a:t>
            </a:r>
          </a:p>
          <a:p>
            <a:r>
              <a:rPr lang="en-US" dirty="0"/>
              <a:t>Code Forms: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Machine (or Object) Code</a:t>
            </a:r>
            <a:r>
              <a:rPr lang="en-US" dirty="0"/>
              <a:t>: The byte-level programs that a processor executes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Assembly Code</a:t>
            </a:r>
            <a:r>
              <a:rPr lang="en-US" dirty="0"/>
              <a:t>: A text representation of machine code</a:t>
            </a:r>
          </a:p>
          <a:p>
            <a:pPr eaLnBrk="1" hangingPunct="1"/>
            <a:r>
              <a:rPr lang="en-US" dirty="0"/>
              <a:t>Example ISAs: </a:t>
            </a:r>
          </a:p>
          <a:p>
            <a:pPr lvl="1"/>
            <a:r>
              <a:rPr lang="en-US" dirty="0"/>
              <a:t>Intel: x86, IA32, Itanium, x86-64</a:t>
            </a:r>
          </a:p>
          <a:p>
            <a:pPr lvl="1"/>
            <a:r>
              <a:rPr lang="en-US" dirty="0"/>
              <a:t>ARM: Used in almost all smartphones</a:t>
            </a:r>
          </a:p>
        </p:txBody>
      </p:sp>
    </p:spTree>
    <p:extLst>
      <p:ext uri="{BB962C8B-B14F-4D97-AF65-F5344CB8AC3E}">
        <p14:creationId xmlns:p14="http://schemas.microsoft.com/office/powerpoint/2010/main" val="69564783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482851" y="2813050"/>
            <a:ext cx="7270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482851" y="4027489"/>
            <a:ext cx="7270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text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2209801" y="50942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2209801" y="6161089"/>
            <a:ext cx="10001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r">
              <a:lnSpc>
                <a:spcPct val="100000"/>
              </a:lnSpc>
            </a:pPr>
            <a:r>
              <a:rPr lang="en-US" altLang="en-US"/>
              <a:t>binary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5513388" y="3271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5819774" y="3389314"/>
            <a:ext cx="3997326" cy="366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dirty="0"/>
              <a:t>Compiler (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–Wall -g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-S</a:t>
            </a:r>
            <a:r>
              <a:rPr lang="en-US" altLang="en-US" dirty="0"/>
              <a:t>)</a:t>
            </a: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03900" y="4532314"/>
            <a:ext cx="3048000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Assembler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 </a:t>
            </a:r>
            <a:r>
              <a:rPr lang="en-US" altLang="en-US">
                <a:latin typeface="Courier New" pitchFamily="49" charset="0"/>
              </a:rPr>
              <a:t>as</a:t>
            </a:r>
            <a:r>
              <a:rPr lang="en-US" altLang="en-US"/>
              <a:t>)</a:t>
            </a: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3200401" y="5627689"/>
            <a:ext cx="263842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/>
              <a:t>Linker (</a:t>
            </a:r>
            <a:r>
              <a:rPr lang="en-US" altLang="en-US">
                <a:latin typeface="Courier New" pitchFamily="49" charset="0"/>
              </a:rPr>
              <a:t>gcc</a:t>
            </a:r>
            <a:r>
              <a:rPr lang="en-US" altLang="en-US"/>
              <a:t> or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>
                <a:latin typeface="Courier New" pitchFamily="49" charset="0"/>
              </a:rPr>
              <a:t>ld</a:t>
            </a:r>
            <a:r>
              <a:rPr lang="en-US" altLang="en-US"/>
              <a:t>)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3881438" y="2797176"/>
            <a:ext cx="32639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 program (</a:t>
            </a:r>
            <a:r>
              <a:rPr lang="en-US" altLang="en-US">
                <a:latin typeface="Courier New" pitchFamily="49" charset="0"/>
              </a:rPr>
              <a:t>p1.c p2.c</a:t>
            </a:r>
            <a:r>
              <a:rPr lang="en-US" altLang="en-US"/>
              <a:t>)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3767138" y="3875088"/>
            <a:ext cx="3492500" cy="366767"/>
          </a:xfrm>
          <a:prstGeom prst="re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Asm program (</a:t>
            </a:r>
            <a:r>
              <a:rPr lang="en-US" altLang="en-US">
                <a:latin typeface="Courier New" pitchFamily="49" charset="0"/>
              </a:rPr>
              <a:t>p1.s p2.s</a:t>
            </a:r>
            <a:r>
              <a:rPr lang="en-US" altLang="en-US"/>
              <a:t>)</a:t>
            </a:r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3652838" y="5018088"/>
            <a:ext cx="3721100" cy="366767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Object program (</a:t>
            </a:r>
            <a:r>
              <a:rPr lang="en-US" altLang="en-US">
                <a:latin typeface="Courier New" pitchFamily="49" charset="0"/>
              </a:rPr>
              <a:t>p1.o p2.o</a:t>
            </a:r>
            <a:r>
              <a:rPr lang="en-US" altLang="en-US"/>
              <a:t>)</a:t>
            </a:r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3657600" y="6161088"/>
            <a:ext cx="3748088" cy="366767"/>
          </a:xfrm>
          <a:prstGeom prst="re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Executable program (</a:t>
            </a:r>
            <a:r>
              <a:rPr lang="en-US" altLang="en-US">
                <a:latin typeface="Courier New" pitchFamily="49" charset="0"/>
              </a:rPr>
              <a:t>p</a:t>
            </a:r>
            <a:r>
              <a:rPr lang="en-US" altLang="en-US"/>
              <a:t>)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>
            <a:off x="5513388" y="4414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>
            <a:off x="5513388" y="5557838"/>
            <a:ext cx="0" cy="584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7772400" y="5018088"/>
            <a:ext cx="2044700" cy="666750"/>
          </a:xfrm>
          <a:prstGeom prst="rect">
            <a:avLst/>
          </a:prstGeom>
          <a:solidFill>
            <a:srgbClr val="CC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Static libraries (</a:t>
            </a:r>
            <a:r>
              <a:rPr lang="en-US" altLang="en-US">
                <a:latin typeface="Courier New" pitchFamily="49" charset="0"/>
              </a:rPr>
              <a:t>.a</a:t>
            </a:r>
            <a:r>
              <a:rPr lang="en-US" altLang="en-US"/>
              <a:t>)</a:t>
            </a:r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 flipH="1">
            <a:off x="6781800" y="5246688"/>
            <a:ext cx="9906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endParaRPr lang="en-US"/>
          </a:p>
        </p:txBody>
      </p:sp>
      <p:sp>
        <p:nvSpPr>
          <p:cNvPr id="11282" name="Rectangle 1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Turning C into Object Code</a:t>
            </a:r>
          </a:p>
        </p:txBody>
      </p:sp>
      <p:sp>
        <p:nvSpPr>
          <p:cNvPr id="11283" name="Rectangle 19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Code in files 	</a:t>
            </a:r>
            <a:r>
              <a:rPr lang="en-US" altLang="en-US" dirty="0">
                <a:latin typeface="Courier New" pitchFamily="49" charset="0"/>
              </a:rPr>
              <a:t>p1.c p2.c</a:t>
            </a:r>
            <a:endParaRPr lang="en-US" altLang="en-US" dirty="0">
              <a:latin typeface="Courier" pitchFamily="49" charset="0"/>
            </a:endParaRPr>
          </a:p>
          <a:p>
            <a:pPr marL="560388" lvl="1" indent="-22225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Compile with command: 	        </a:t>
            </a:r>
            <a:r>
              <a:rPr lang="en-US" altLang="en-US" dirty="0" err="1">
                <a:latin typeface="Courier New" pitchFamily="49" charset="0"/>
              </a:rPr>
              <a:t>gcc</a:t>
            </a:r>
            <a:r>
              <a:rPr lang="en-US" altLang="en-US" dirty="0">
                <a:latin typeface="Courier New" pitchFamily="49" charset="0"/>
              </a:rPr>
              <a:t> –Wall -g -</a:t>
            </a:r>
            <a:r>
              <a:rPr lang="en-US" altLang="en-US" dirty="0" err="1">
                <a:latin typeface="Courier New" pitchFamily="49" charset="0"/>
              </a:rPr>
              <a:t>Og</a:t>
            </a:r>
            <a:r>
              <a:rPr lang="en-US" altLang="en-US" dirty="0">
                <a:latin typeface="Courier New" pitchFamily="49" charset="0"/>
              </a:rPr>
              <a:t> p1.c p2.c -o p</a:t>
            </a:r>
            <a:endParaRPr lang="en-US" altLang="en-US" dirty="0">
              <a:latin typeface="Courier" pitchFamily="49" charset="0"/>
            </a:endParaRP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Use basic, debugging-friendly optimizations (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-</a:t>
            </a:r>
            <a:r>
              <a:rPr lang="en-US" altLang="en-US" dirty="0" err="1">
                <a:solidFill>
                  <a:schemeClr val="tx1"/>
                </a:solidFill>
                <a:latin typeface="Courier New" pitchFamily="49" charset="0"/>
              </a:rPr>
              <a:t>Og</a:t>
            </a:r>
            <a:r>
              <a:rPr lang="en-US" altLang="en-US" dirty="0"/>
              <a:t>)</a:t>
            </a:r>
          </a:p>
          <a:p>
            <a:pPr marL="839788" lvl="2" indent="-165100" defTabSz="895350" eaLnBrk="1" hangingPunct="1">
              <a:tabLst>
                <a:tab pos="2286000" algn="l"/>
                <a:tab pos="3543300" algn="l"/>
              </a:tabLst>
            </a:pPr>
            <a:r>
              <a:rPr lang="en-US" altLang="en-US" dirty="0"/>
              <a:t>Put resulting binary in file </a:t>
            </a:r>
            <a:r>
              <a:rPr lang="en-US" altLang="en-US" dirty="0">
                <a:solidFill>
                  <a:schemeClr val="tx1"/>
                </a:solidFill>
                <a:latin typeface="Courier New" pitchFamily="49" charset="0"/>
              </a:rPr>
              <a:t>p</a:t>
            </a:r>
            <a:endParaRPr lang="en-US" alt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85750"/>
            <a:ext cx="9220201" cy="573088"/>
          </a:xfrm>
        </p:spPr>
        <p:txBody>
          <a:bodyPr/>
          <a:lstStyle/>
          <a:p>
            <a:pPr eaLnBrk="1" hangingPunct="1"/>
            <a:r>
              <a:rPr lang="en-US" altLang="en-US" dirty="0"/>
              <a:t>Assembly Programmer’s View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14514" y="3760788"/>
            <a:ext cx="4357687" cy="2684462"/>
          </a:xfrm>
        </p:spPr>
        <p:txBody>
          <a:bodyPr/>
          <a:lstStyle/>
          <a:p>
            <a:pPr marL="0" indent="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2000" dirty="0"/>
              <a:t>Programmer-Visible State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RIP (Program Counter)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Address of next instruction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Register File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Heavily used program data</a:t>
            </a:r>
          </a:p>
          <a:p>
            <a:pPr marL="560388" lvl="1" indent="-22225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800" dirty="0"/>
              <a:t>Condition Codes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Store status information about most recent arithmetic operation</a:t>
            </a:r>
          </a:p>
          <a:p>
            <a:pPr marL="839788" lvl="2" indent="-165100" defTabSz="895350" eaLnBrk="1" hangingPunct="1">
              <a:tabLst>
                <a:tab pos="1371600" algn="l"/>
                <a:tab pos="4572000" algn="l"/>
              </a:tabLst>
              <a:defRPr/>
            </a:pPr>
            <a:r>
              <a:rPr lang="en-US" sz="1600" dirty="0"/>
              <a:t>Used for conditional branching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124200" y="1600200"/>
            <a:ext cx="381000" cy="1447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dirty="0"/>
              <a:t>R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I</a:t>
            </a:r>
          </a:p>
          <a:p>
            <a:pPr>
              <a:lnSpc>
                <a:spcPct val="100000"/>
              </a:lnSpc>
            </a:pPr>
            <a:r>
              <a:rPr lang="en-US" altLang="en-US" dirty="0"/>
              <a:t>P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886200" y="1447800"/>
            <a:ext cx="1371600" cy="7620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Registers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2590800" y="990600"/>
            <a:ext cx="3200400" cy="22098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CPU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7543800" y="990600"/>
            <a:ext cx="2286000" cy="3810000"/>
          </a:xfrm>
          <a:prstGeom prst="rect">
            <a:avLst/>
          </a:prstGeom>
          <a:solidFill>
            <a:srgbClr val="FFFF99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Ctr="1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Memory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7543800" y="1676401"/>
            <a:ext cx="2286000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 dirty="0"/>
              <a:t>Object Code</a:t>
            </a:r>
          </a:p>
          <a:p>
            <a:pPr>
              <a:lnSpc>
                <a:spcPct val="100000"/>
              </a:lnSpc>
            </a:pPr>
            <a:r>
              <a:rPr lang="en-US" altLang="en-US" b="0" dirty="0"/>
              <a:t>Program Data</a:t>
            </a:r>
          </a:p>
          <a:p>
            <a:pPr>
              <a:lnSpc>
                <a:spcPct val="100000"/>
              </a:lnSpc>
            </a:pPr>
            <a:r>
              <a:rPr lang="en-US" altLang="en-US" b="0" dirty="0"/>
              <a:t>OS Code &amp; Data</a:t>
            </a:r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5791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5791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5791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5791200" y="13462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Addresses</a:t>
            </a: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5791200" y="1905000"/>
            <a:ext cx="17526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Data</a:t>
            </a: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67400" y="2438400"/>
            <a:ext cx="1676400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b="0"/>
              <a:t>Instructions</a:t>
            </a:r>
          </a:p>
        </p:txBody>
      </p:sp>
      <p:sp>
        <p:nvSpPr>
          <p:cNvPr id="10255" name="Rectangle 15"/>
          <p:cNvSpPr>
            <a:spLocks noChangeArrowheads="1"/>
          </p:cNvSpPr>
          <p:nvPr/>
        </p:nvSpPr>
        <p:spPr bwMode="auto">
          <a:xfrm>
            <a:off x="8001000" y="2971800"/>
            <a:ext cx="990600" cy="1371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Stack</a:t>
            </a: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886200" y="2362200"/>
            <a:ext cx="1371600" cy="685800"/>
          </a:xfrm>
          <a:prstGeom prst="rect">
            <a:avLst/>
          </a:prstGeom>
          <a:solidFill>
            <a:srgbClr val="00CC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-12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-12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-12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-12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/>
              <a:t>Condition</a:t>
            </a:r>
          </a:p>
          <a:p>
            <a:pPr>
              <a:lnSpc>
                <a:spcPct val="100000"/>
              </a:lnSpc>
            </a:pPr>
            <a:r>
              <a:rPr lang="en-US" altLang="en-US"/>
              <a:t>Codes</a:t>
            </a:r>
          </a:p>
        </p:txBody>
      </p:sp>
      <p:sp>
        <p:nvSpPr>
          <p:cNvPr id="147473" name="Rectangle 17"/>
          <p:cNvSpPr>
            <a:spLocks noGrp="1" noChangeArrowheads="1"/>
          </p:cNvSpPr>
          <p:nvPr>
            <p:ph type="body" sz="half" idx="2"/>
          </p:nvPr>
        </p:nvSpPr>
        <p:spPr>
          <a:xfrm>
            <a:off x="5867400" y="4876800"/>
            <a:ext cx="4510086" cy="1568450"/>
          </a:xfrm>
        </p:spPr>
        <p:txBody>
          <a:bodyPr/>
          <a:lstStyle/>
          <a:p>
            <a:pPr lvl="1" eaLnBrk="1" hangingPunct="1">
              <a:defRPr/>
            </a:pPr>
            <a:r>
              <a:rPr lang="en-US" sz="1800" dirty="0"/>
              <a:t>Memory</a:t>
            </a:r>
          </a:p>
          <a:p>
            <a:pPr lvl="2" eaLnBrk="1" hangingPunct="1">
              <a:defRPr/>
            </a:pPr>
            <a:r>
              <a:rPr lang="en-US" sz="1600" dirty="0"/>
              <a:t>Byte-addressable array</a:t>
            </a:r>
          </a:p>
          <a:p>
            <a:pPr lvl="2" eaLnBrk="1" hangingPunct="1">
              <a:defRPr/>
            </a:pPr>
            <a:r>
              <a:rPr lang="en-US" sz="1600" dirty="0"/>
              <a:t>Code, user data, (most) OS data</a:t>
            </a:r>
          </a:p>
          <a:p>
            <a:pPr lvl="2" eaLnBrk="1" hangingPunct="1">
              <a:defRPr/>
            </a:pPr>
            <a:r>
              <a:rPr lang="en-US" sz="1600" dirty="0"/>
              <a:t>Includes stack used to support procedures</a:t>
            </a:r>
          </a:p>
          <a:p>
            <a:pPr marL="0" indent="0" eaLnBrk="1" hangingPunct="1">
              <a:defRPr/>
            </a:pP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0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0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-124" charset="0"/>
          </a:defRPr>
        </a:defPPr>
      </a:lstStyle>
    </a:lnDef>
  </a:objectDefaults>
  <a:extraClrSchemeLst>
    <a:extraClrScheme>
      <a:clrScheme name="class0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0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0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C:\Shared Files\Classes\CS 213 F'02\Lectures\class02.ppt</Template>
  <TotalTime>10198</TotalTime>
  <Pages>35</Pages>
  <Words>3679</Words>
  <Application>Microsoft Office PowerPoint</Application>
  <PresentationFormat>Widescreen</PresentationFormat>
  <Paragraphs>769</Paragraphs>
  <Slides>36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  <vt:variant>
        <vt:lpstr>Custom Shows</vt:lpstr>
      </vt:variant>
      <vt:variant>
        <vt:i4>2</vt:i4>
      </vt:variant>
    </vt:vector>
  </HeadingPairs>
  <TitlesOfParts>
    <vt:vector size="48" baseType="lpstr">
      <vt:lpstr>Calibri</vt:lpstr>
      <vt:lpstr>Calibri Bold Italic</vt:lpstr>
      <vt:lpstr>Calibri Italic</vt:lpstr>
      <vt:lpstr>Century Gothic</vt:lpstr>
      <vt:lpstr>Courier</vt:lpstr>
      <vt:lpstr>Courier New</vt:lpstr>
      <vt:lpstr>Helvetica</vt:lpstr>
      <vt:lpstr>Times New Roman</vt:lpstr>
      <vt:lpstr>Wingdings</vt:lpstr>
      <vt:lpstr>class02</vt:lpstr>
      <vt:lpstr>Machine-Level Programming I  </vt:lpstr>
      <vt:lpstr>Intel x86 (IA32/64) Processors</vt:lpstr>
      <vt:lpstr>X86 Evolution: Milestones</vt:lpstr>
      <vt:lpstr>X86 Evolution: Milestones</vt:lpstr>
      <vt:lpstr>X86 Evolution: Milestones</vt:lpstr>
      <vt:lpstr>X86 Evolution: Clones</vt:lpstr>
      <vt:lpstr>Definitions</vt:lpstr>
      <vt:lpstr>Turning C into Object Code</vt:lpstr>
      <vt:lpstr>Assembly Programmer’s View</vt:lpstr>
      <vt:lpstr>Compiling Into Assembly</vt:lpstr>
      <vt:lpstr>Assembly Characteristics</vt:lpstr>
      <vt:lpstr>Object Code</vt:lpstr>
      <vt:lpstr>Machine Instruction Example</vt:lpstr>
      <vt:lpstr>Disassembling Object Code</vt:lpstr>
      <vt:lpstr>Alternate Disassembly</vt:lpstr>
      <vt:lpstr>What Can be Disassembled?</vt:lpstr>
      <vt:lpstr>x86-64 Integer Registers</vt:lpstr>
      <vt:lpstr>x86-64 Integer Registers</vt:lpstr>
      <vt:lpstr>Moving Data</vt:lpstr>
      <vt:lpstr>movq Operand Combinations</vt:lpstr>
      <vt:lpstr>Simple Addressing Modes</vt:lpstr>
      <vt:lpstr>Example of Simple Addressing Modes</vt:lpstr>
      <vt:lpstr>Understanding Swap()</vt:lpstr>
      <vt:lpstr>Understanding Swap()</vt:lpstr>
      <vt:lpstr>Understanding Swap()</vt:lpstr>
      <vt:lpstr>Understanding Swap()</vt:lpstr>
      <vt:lpstr>Understanding Swap()</vt:lpstr>
      <vt:lpstr>Simple Addressing Modes</vt:lpstr>
      <vt:lpstr>Complete Addressing Modes</vt:lpstr>
      <vt:lpstr>Address Computation Examples</vt:lpstr>
      <vt:lpstr>Address Computation Instruction</vt:lpstr>
      <vt:lpstr>leaq vs. movq</vt:lpstr>
      <vt:lpstr>Some Arithmetic Operations</vt:lpstr>
      <vt:lpstr>Some Arithmetic Operations</vt:lpstr>
      <vt:lpstr>Arithmetic Expression Example</vt:lpstr>
      <vt:lpstr>Understanding arith</vt:lpstr>
      <vt:lpstr>For screen</vt:lpstr>
      <vt:lpstr>For printing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 -  Machine Level Programming I</dc:title>
  <dc:subject/>
  <dc:creator>Randal E. Bryant and David R. O'Hallaron</dc:creator>
  <cp:keywords/>
  <dc:description/>
  <cp:lastModifiedBy>Geoffrey Kuenning</cp:lastModifiedBy>
  <cp:revision>147</cp:revision>
  <cp:lastPrinted>2020-09-07T00:49:58Z</cp:lastPrinted>
  <dcterms:created xsi:type="dcterms:W3CDTF">1998-08-11T09:19:24Z</dcterms:created>
  <dcterms:modified xsi:type="dcterms:W3CDTF">2021-07-24T23:05:50Z</dcterms:modified>
</cp:coreProperties>
</file>