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343" r:id="rId2"/>
    <p:sldId id="345" r:id="rId3"/>
    <p:sldId id="346" r:id="rId4"/>
    <p:sldId id="347" r:id="rId5"/>
    <p:sldId id="348" r:id="rId6"/>
    <p:sldId id="380" r:id="rId7"/>
    <p:sldId id="349" r:id="rId8"/>
    <p:sldId id="350" r:id="rId9"/>
    <p:sldId id="351" r:id="rId10"/>
    <p:sldId id="352" r:id="rId11"/>
    <p:sldId id="381" r:id="rId12"/>
    <p:sldId id="382" r:id="rId13"/>
    <p:sldId id="383" r:id="rId14"/>
    <p:sldId id="384" r:id="rId15"/>
    <p:sldId id="385" r:id="rId16"/>
    <p:sldId id="386" r:id="rId17"/>
    <p:sldId id="387" r:id="rId18"/>
    <p:sldId id="388" r:id="rId19"/>
    <p:sldId id="389" r:id="rId20"/>
    <p:sldId id="390" r:id="rId21"/>
    <p:sldId id="391" r:id="rId22"/>
    <p:sldId id="392" r:id="rId23"/>
    <p:sldId id="393" r:id="rId24"/>
    <p:sldId id="394" r:id="rId25"/>
    <p:sldId id="395" r:id="rId26"/>
    <p:sldId id="396" r:id="rId27"/>
    <p:sldId id="365" r:id="rId28"/>
    <p:sldId id="397" r:id="rId29"/>
    <p:sldId id="398" r:id="rId30"/>
    <p:sldId id="399" r:id="rId31"/>
    <p:sldId id="400" r:id="rId32"/>
    <p:sldId id="401" r:id="rId33"/>
    <p:sldId id="402" r:id="rId34"/>
    <p:sldId id="403" r:id="rId35"/>
    <p:sldId id="404" r:id="rId36"/>
    <p:sldId id="405" r:id="rId37"/>
  </p:sldIdLst>
  <p:sldSz cx="12192000" cy="6858000"/>
  <p:notesSz cx="9271000" cy="6985000"/>
  <p:custShowLst>
    <p:custShow name="For display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FF99"/>
    <a:srgbClr val="FFFFCC"/>
    <a:srgbClr val="CC99FF"/>
    <a:srgbClr val="CC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4254500" y="6651625"/>
            <a:ext cx="766763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D4F12C21-2DFA-488A-B9D9-4FE2CA03EDAD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792900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3D06EA72-162F-4A82-BF16-8CF9D24B2538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986293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5188121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55494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162952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979482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146353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081303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87867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945324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64196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996557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325375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6667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15A12912-6DF7-4D6B-81BE-524D33D366A2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2578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152401"/>
            <a:ext cx="708660" cy="909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1836739"/>
            <a:ext cx="77724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Machine-Level Programming II:</a:t>
            </a:r>
            <a:br>
              <a:rPr lang="en-US" altLang="en-US"/>
            </a:br>
            <a:r>
              <a:rPr lang="en-US" altLang="en-US"/>
              <a:t>Control Flow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6" y="3719513"/>
            <a:ext cx="43846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Condition codes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Conditional branches</a:t>
            </a:r>
            <a:endParaRPr lang="en-US" sz="16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Loops</a:t>
            </a:r>
          </a:p>
          <a:p>
            <a:pPr lvl="1" eaLnBrk="1" hangingPunct="1">
              <a:lnSpc>
                <a:spcPct val="97000"/>
              </a:lnSpc>
              <a:defRPr/>
            </a:pPr>
            <a:r>
              <a:rPr lang="en-US" sz="1800" dirty="0"/>
              <a:t>Switch statements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44839" y="762001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Expressing with </a:t>
            </a:r>
            <a:r>
              <a:rPr lang="en-US" altLang="en-US" dirty="0" err="1"/>
              <a:t>Goto</a:t>
            </a:r>
            <a:r>
              <a:rPr lang="en-US" altLang="en-US" dirty="0"/>
              <a:t> Code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1143000" y="2616200"/>
            <a:ext cx="4051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685800" y="1066800"/>
            <a:ext cx="815340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C allows </a:t>
            </a:r>
            <a:r>
              <a:rPr lang="en-US" kern="0" dirty="0" err="1">
                <a:latin typeface="Courier New"/>
                <a:cs typeface="Courier New"/>
              </a:rPr>
              <a:t>goto</a:t>
            </a:r>
            <a:r>
              <a:rPr lang="en-US" kern="0" dirty="0"/>
              <a:t> statement</a:t>
            </a:r>
          </a:p>
          <a:p>
            <a:r>
              <a:rPr lang="en-US" kern="0" dirty="0"/>
              <a:t>Jump to position designated by label</a:t>
            </a:r>
          </a:p>
          <a:p>
            <a:endParaRPr lang="en-US" kern="0" dirty="0"/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6553200" y="2616200"/>
            <a:ext cx="41910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x &lt;= 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67600" y="1411069"/>
            <a:ext cx="1779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Sinful!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1066800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1233487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i="1" dirty="0"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: </a:t>
            </a:r>
            <a:r>
              <a:rPr lang="en-US" sz="2000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1081087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1157287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</a:t>
            </a:r>
            <a:r>
              <a:rPr lang="en-US" i="1" dirty="0"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Else: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539752" y="247650"/>
            <a:ext cx="10280648" cy="666750"/>
          </a:xfrm>
          <a:ln/>
        </p:spPr>
        <p:txBody>
          <a:bodyPr/>
          <a:lstStyle/>
          <a:p>
            <a:pPr marL="119063" indent="-119063"/>
            <a:r>
              <a:rPr lang="en-US" dirty="0"/>
              <a:t>General Conditional Expression Translation (Using Branches)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5154613" y="4038600"/>
            <a:ext cx="4432300" cy="1219200"/>
          </a:xfrm>
          <a:ln/>
        </p:spPr>
        <p:txBody>
          <a:bodyPr/>
          <a:lstStyle/>
          <a:p>
            <a:pPr marL="552450" lvl="1"/>
            <a:r>
              <a:rPr lang="en-US" dirty="0"/>
              <a:t>Create 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893887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  <p:extLst>
      <p:ext uri="{BB962C8B-B14F-4D97-AF65-F5344CB8AC3E}">
        <p14:creationId xmlns:p14="http://schemas.microsoft.com/office/powerpoint/2010/main" val="55473652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7912100" y="16764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7912100" y="21336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i="1" dirty="0"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: </a:t>
            </a:r>
            <a:r>
              <a:rPr lang="en-US" sz="2000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7835900" y="3352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7835900" y="38100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result = </a:t>
            </a:r>
            <a:r>
              <a:rPr lang="en-US" i="1" dirty="0" err="1">
                <a:latin typeface="Calibri"/>
                <a:ea typeface="Monaco" charset="0"/>
                <a:cs typeface="Calibri"/>
                <a:sym typeface="Courier New Bold" charset="0"/>
              </a:rPr>
              <a:t>Then_Expr</a:t>
            </a:r>
            <a:r>
              <a:rPr lang="en-US" sz="2400" dirty="0"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i="1" dirty="0" err="1">
                <a:latin typeface="Calibri"/>
                <a:ea typeface="Monaco" charset="0"/>
                <a:cs typeface="Calibri"/>
                <a:sym typeface="Courier New Bold" charset="0"/>
              </a:rPr>
              <a:t>Else_Expr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!</a:t>
            </a:r>
            <a:r>
              <a:rPr lang="en-US" i="1" dirty="0">
                <a:latin typeface="Calibri"/>
                <a:ea typeface="Monaco" charset="0"/>
                <a:cs typeface="Calibri"/>
                <a:sym typeface="Courier New Bold" charset="0"/>
              </a:rPr>
              <a:t>Test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result = </a:t>
            </a:r>
            <a:r>
              <a:rPr lang="en-US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dirty="0"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Using Conditional Moves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6851649" cy="4341812"/>
          </a:xfrm>
          <a:ln/>
        </p:spPr>
        <p:txBody>
          <a:bodyPr/>
          <a:lstStyle/>
          <a:p>
            <a:pPr marL="292100"/>
            <a:r>
              <a:rPr lang="en-US" dirty="0"/>
              <a:t>Conditional Move Instructions</a:t>
            </a:r>
          </a:p>
          <a:p>
            <a:pPr marL="552450" lvl="1"/>
            <a:r>
              <a:rPr lang="en-US" dirty="0"/>
              <a:t>Instruction supports:</a:t>
            </a:r>
          </a:p>
          <a:p>
            <a:pPr marL="838200" lvl="2">
              <a:buNone/>
            </a:pPr>
            <a:r>
              <a:rPr lang="en-US" dirty="0"/>
              <a:t>if (Test)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 </a:t>
            </a:r>
            <a:r>
              <a:rPr lang="en-US" dirty="0" err="1">
                <a:sym typeface="Wingdings" pitchFamily="2" charset="2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Supported in post-1995 x86 processors</a:t>
            </a:r>
          </a:p>
          <a:p>
            <a:pPr marL="552450" lvl="1"/>
            <a:r>
              <a:rPr lang="en-US" dirty="0"/>
              <a:t>GCC tries to use them</a:t>
            </a:r>
          </a:p>
          <a:p>
            <a:pPr marL="838200" lvl="2"/>
            <a:r>
              <a:rPr lang="en-US" dirty="0"/>
              <a:t>But, only when known to be safe</a:t>
            </a:r>
          </a:p>
          <a:p>
            <a:pPr marL="292100"/>
            <a:r>
              <a:rPr lang="en-US" dirty="0"/>
              <a:t>Why?</a:t>
            </a:r>
          </a:p>
          <a:p>
            <a:pPr marL="552450" lvl="1"/>
            <a:r>
              <a:rPr lang="en-US" dirty="0"/>
              <a:t>Branches are disruptive to instruction flow through pipelines</a:t>
            </a:r>
          </a:p>
          <a:p>
            <a:pPr marL="552450" lvl="1"/>
            <a:r>
              <a:rPr lang="en-US" dirty="0"/>
              <a:t>Branches can kill performance</a:t>
            </a:r>
          </a:p>
          <a:p>
            <a:pPr marL="552450" lvl="1"/>
            <a:r>
              <a:rPr lang="en-US" dirty="0"/>
              <a:t>Conditional moves do not require control transfer</a:t>
            </a:r>
          </a:p>
        </p:txBody>
      </p:sp>
    </p:spTree>
    <p:extLst>
      <p:ext uri="{BB962C8B-B14F-4D97-AF65-F5344CB8AC3E}">
        <p14:creationId xmlns:p14="http://schemas.microsoft.com/office/powerpoint/2010/main" val="175834311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 Example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8140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3810000" y="4413250"/>
            <a:ext cx="6642100" cy="198755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r>
              <a:rPr lang="tr-TR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tr-TR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cmovle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&lt;=,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endParaRPr lang="tr-TR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838200" y="1600200"/>
            <a:ext cx="4584700" cy="2438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346386"/>
              </p:ext>
            </p:extLst>
          </p:nvPr>
        </p:nvGraphicFramePr>
        <p:xfrm>
          <a:off x="6248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6457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/>
          </p:cNvSpPr>
          <p:nvPr/>
        </p:nvSpPr>
        <p:spPr bwMode="auto">
          <a:xfrm>
            <a:off x="914400" y="990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Bad Cases for Conditional Move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990600" y="1465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hard_1(x)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: hard_2(x);</a:t>
            </a: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914400" y="2895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1371600" y="39036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Both values get computed</a:t>
            </a:r>
          </a:p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May have undesirable effects</a:t>
            </a:r>
            <a:endParaRPr lang="en-US" sz="2000" b="0" kern="0" dirty="0">
              <a:latin typeface="+mn-lt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990600" y="3370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914400" y="4783138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1371600" y="5791200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Both values get computed</a:t>
            </a:r>
          </a:p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Must be side-effect free</a:t>
            </a:r>
            <a:endParaRPr lang="en-US" sz="2000" b="0" kern="0" dirty="0">
              <a:latin typeface="+mn-lt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990600" y="5257800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*= 7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: x += 3;</a:t>
            </a: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2F8AA45B-4D15-47DB-BC36-72CDA601B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981200"/>
            <a:ext cx="701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Both values get computed</a:t>
            </a:r>
          </a:p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Only makes sense when computations are very simple</a:t>
            </a:r>
          </a:p>
        </p:txBody>
      </p:sp>
    </p:spTree>
    <p:extLst>
      <p:ext uri="{BB962C8B-B14F-4D97-AF65-F5344CB8AC3E}">
        <p14:creationId xmlns:p14="http://schemas.microsoft.com/office/powerpoint/2010/main" val="3104554852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838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838200" y="1863724"/>
            <a:ext cx="4343400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5943601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5943601" y="1863725"/>
            <a:ext cx="4648199" cy="26320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4953000"/>
            <a:ext cx="9982200" cy="1282700"/>
          </a:xfrm>
          <a:ln/>
        </p:spPr>
        <p:txBody>
          <a:bodyPr/>
          <a:lstStyle/>
          <a:p>
            <a:r>
              <a:rPr lang="en-US" dirty="0"/>
              <a:t>Count number of 1’s in argument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(“</a:t>
            </a:r>
            <a:r>
              <a:rPr lang="en-US" dirty="0" err="1"/>
              <a:t>popcount</a:t>
            </a:r>
            <a:r>
              <a:rPr lang="en-US" dirty="0"/>
              <a:t>” or “</a:t>
            </a:r>
            <a:r>
              <a:rPr lang="en-US" dirty="0" err="1"/>
              <a:t>bitcount</a:t>
            </a:r>
            <a:r>
              <a:rPr lang="en-US" dirty="0"/>
              <a:t>”)</a:t>
            </a:r>
          </a:p>
          <a:p>
            <a:r>
              <a:rPr lang="en-US" dirty="0"/>
              <a:t>Use conditional branch to either continue looping or to exit loop</a:t>
            </a:r>
          </a:p>
        </p:txBody>
      </p:sp>
    </p:spTree>
    <p:extLst>
      <p:ext uri="{BB962C8B-B14F-4D97-AF65-F5344CB8AC3E}">
        <p14:creationId xmlns:p14="http://schemas.microsoft.com/office/powerpoint/2010/main" val="330989148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990600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3657600" y="4343400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			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loop: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t =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	#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endParaRPr lang="cs-CZ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6"/>
          <p:cNvSpPr>
            <a:spLocks/>
          </p:cNvSpPr>
          <p:nvPr/>
        </p:nvSpPr>
        <p:spPr bwMode="auto">
          <a:xfrm>
            <a:off x="1081088" y="1524001"/>
            <a:ext cx="4633912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851567"/>
              </p:ext>
            </p:extLst>
          </p:nvPr>
        </p:nvGraphicFramePr>
        <p:xfrm>
          <a:off x="6248400" y="190500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838419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/>
          </p:cNvSpPr>
          <p:nvPr/>
        </p:nvSpPr>
        <p:spPr bwMode="auto">
          <a:xfrm>
            <a:off x="901700" y="122872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9906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5334000" y="12192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5410200" y="1631950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3035300"/>
            <a:ext cx="8382000" cy="2057400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2082800" y="3146425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aseline="-25000" dirty="0"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aseline="-25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    …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2000" dirty="0" err="1">
                <a:latin typeface="Courier New"/>
                <a:ea typeface="Monaco" charset="0"/>
                <a:cs typeface="Courier New"/>
                <a:sym typeface="Monaco" charset="0"/>
              </a:rPr>
              <a:t>Statement</a:t>
            </a:r>
            <a:r>
              <a:rPr lang="en-US" sz="2000" baseline="-25000" dirty="0" err="1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536465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1828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1905000" y="35052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“Jump-to-middle” translation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-</a:t>
            </a:r>
            <a:r>
              <a:rPr lang="en-US" b="1" dirty="0" err="1">
                <a:latin typeface="Courier New"/>
                <a:cs typeface="Courier New"/>
              </a:rPr>
              <a:t>Og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705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6781800" y="2514600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5181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0588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10668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1139824" y="1863724"/>
            <a:ext cx="4727575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6324603" y="1447800"/>
            <a:ext cx="3276600" cy="4017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Jump-to-Middle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6324603" y="1863724"/>
            <a:ext cx="5181597" cy="28606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#1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990600" y="5118100"/>
            <a:ext cx="8382000" cy="1282700"/>
          </a:xfrm>
          <a:ln/>
        </p:spPr>
        <p:txBody>
          <a:bodyPr/>
          <a:lstStyle/>
          <a:p>
            <a:r>
              <a:rPr lang="en-US" dirty="0"/>
              <a:t>Compare to do-while version of function</a:t>
            </a:r>
          </a:p>
          <a:p>
            <a:r>
              <a:rPr lang="en-US" dirty="0"/>
              <a:t>Initial </a:t>
            </a:r>
            <a:r>
              <a:rPr lang="en-US" dirty="0" err="1"/>
              <a:t>goto</a:t>
            </a:r>
            <a:r>
              <a:rPr lang="en-US" dirty="0"/>
              <a:t> starts loop at test</a:t>
            </a:r>
          </a:p>
        </p:txBody>
      </p:sp>
    </p:spTree>
    <p:extLst>
      <p:ext uri="{BB962C8B-B14F-4D97-AF65-F5344CB8AC3E}">
        <p14:creationId xmlns:p14="http://schemas.microsoft.com/office/powerpoint/2010/main" val="282760350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Condition Codes (Implicit Setting)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Single-bit registers</a:t>
            </a:r>
          </a:p>
          <a:p>
            <a:pPr marL="560388" lvl="1" indent="-22225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>
                <a:latin typeface="Courier New" pitchFamily="49" charset="0"/>
              </a:rPr>
              <a:t>CF</a:t>
            </a:r>
            <a:r>
              <a:rPr lang="en-US" dirty="0"/>
              <a:t>	Carry Flag (for unsigned)	</a:t>
            </a:r>
            <a:r>
              <a:rPr lang="en-US" dirty="0">
                <a:latin typeface="Courier New" pitchFamily="49" charset="0"/>
              </a:rPr>
              <a:t>SF</a:t>
            </a:r>
            <a:r>
              <a:rPr lang="en-US" dirty="0"/>
              <a:t>	Sign Flag (for signed)</a:t>
            </a:r>
          </a:p>
          <a:p>
            <a:pPr marL="560388" lvl="1" indent="-22225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err="1">
                <a:latin typeface="Courier New" pitchFamily="49" charset="0"/>
              </a:rPr>
              <a:t>ZF</a:t>
            </a:r>
            <a:r>
              <a:rPr lang="en-US" dirty="0"/>
              <a:t>	Zero Flag		</a:t>
            </a:r>
            <a:r>
              <a:rPr lang="en-US" dirty="0">
                <a:latin typeface="Courier New" pitchFamily="49" charset="0"/>
              </a:rPr>
              <a:t>OF</a:t>
            </a:r>
            <a:r>
              <a:rPr lang="en-US" dirty="0"/>
              <a:t>	Overflow Flag (signed)</a:t>
            </a:r>
          </a:p>
          <a:p>
            <a:pPr marL="223838" indent="-223838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Implicitly set (as side effect) by arithmetic operations</a:t>
            </a:r>
          </a:p>
          <a:p>
            <a:pPr marL="560388" lvl="1" indent="-22225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		</a:t>
            </a:r>
          </a:p>
          <a:p>
            <a:pPr marL="560388" lvl="1" indent="-22225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C analog: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+= </a:t>
            </a:r>
            <a:r>
              <a:rPr lang="en-US" dirty="0" err="1">
                <a:latin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CF set if carry out from most significant bit</a:t>
            </a:r>
          </a:p>
          <a:p>
            <a:pPr marL="839788" lvl="2" indent="-16510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Detects unsigned overflow; also used for </a:t>
            </a:r>
            <a:r>
              <a:rPr lang="en-US" dirty="0" err="1"/>
              <a:t>multiprecision</a:t>
            </a:r>
            <a:r>
              <a:rPr lang="en-US" dirty="0"/>
              <a:t> arithmetic</a:t>
            </a:r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err="1"/>
              <a:t>ZF</a:t>
            </a:r>
            <a:r>
              <a:rPr lang="en-US" dirty="0"/>
              <a:t> set if </a:t>
            </a:r>
            <a:r>
              <a:rPr lang="en-US" dirty="0" err="1">
                <a:latin typeface="Courier New" pitchFamily="49" charset="0"/>
              </a:rPr>
              <a:t>src+dest</a:t>
            </a:r>
            <a:r>
              <a:rPr lang="en-US" dirty="0">
                <a:latin typeface="Courier New" pitchFamily="49" charset="0"/>
              </a:rPr>
              <a:t> == 0</a:t>
            </a:r>
            <a:endParaRPr lang="en-US" dirty="0"/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SF set if </a:t>
            </a:r>
            <a:r>
              <a:rPr lang="en-US" dirty="0" err="1">
                <a:latin typeface="Courier New" pitchFamily="49" charset="0"/>
              </a:rPr>
              <a:t>src+dest</a:t>
            </a:r>
            <a:r>
              <a:rPr lang="en-US" dirty="0">
                <a:latin typeface="Courier New" pitchFamily="49" charset="0"/>
              </a:rPr>
              <a:t> &lt; 0</a:t>
            </a:r>
            <a:endParaRPr lang="en-US" dirty="0"/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OF set if two’s complement overflow</a:t>
            </a:r>
          </a:p>
          <a:p>
            <a:pPr marL="839788" lvl="2" indent="-16510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</a:rPr>
              <a:t> &gt; 0 &amp;&amp; 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&gt; 0 &amp;&amp; </a:t>
            </a:r>
            <a:r>
              <a:rPr lang="en-US" dirty="0" err="1">
                <a:latin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</a:rPr>
              <a:t> + 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&lt; 0) \</a:t>
            </a:r>
          </a:p>
          <a:p>
            <a:pPr marL="839788" lvl="2" indent="-16510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>
                <a:latin typeface="Courier New" pitchFamily="49" charset="0"/>
              </a:rPr>
              <a:t>  || (</a:t>
            </a:r>
            <a:r>
              <a:rPr lang="en-US" dirty="0" err="1">
                <a:latin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</a:rPr>
              <a:t> &lt; 0 &amp;&amp; 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&lt; 0 &amp;&amp; </a:t>
            </a:r>
            <a:r>
              <a:rPr lang="en-US" dirty="0" err="1">
                <a:latin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</a:rPr>
              <a:t> + 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&gt;= 0)</a:t>
            </a:r>
          </a:p>
          <a:p>
            <a:pPr marL="223838" indent="-223838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i="1" dirty="0"/>
              <a:t>Not</a:t>
            </a:r>
            <a:r>
              <a:rPr lang="en-US" dirty="0"/>
              <a:t> set by </a:t>
            </a: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/>
              <a:t> instruction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2057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2133600" y="2006601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2057400" y="3687764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1981200" y="4106864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91200" y="1752601"/>
            <a:ext cx="4419600" cy="3992563"/>
          </a:xfrm>
        </p:spPr>
        <p:txBody>
          <a:bodyPr/>
          <a:lstStyle/>
          <a:p>
            <a:r>
              <a:rPr lang="en-US" dirty="0"/>
              <a:t>“Do-while” conversion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–O1 and above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781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6858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2895600" y="2878139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5562600" y="4178301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88859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9906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1063624" y="1863724"/>
            <a:ext cx="4727575" cy="22764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64008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6400800" y="1863724"/>
            <a:ext cx="5029197" cy="28606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#2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914400" y="5118100"/>
            <a:ext cx="8382000" cy="1282700"/>
          </a:xfrm>
          <a:ln/>
        </p:spPr>
        <p:txBody>
          <a:bodyPr/>
          <a:lstStyle/>
          <a:p>
            <a:r>
              <a:rPr lang="en-US" dirty="0"/>
              <a:t>Compare to do-while version of function</a:t>
            </a:r>
          </a:p>
          <a:p>
            <a:r>
              <a:rPr lang="en-US" dirty="0"/>
              <a:t>Initial conditional guards entrance to loop</a:t>
            </a:r>
          </a:p>
        </p:txBody>
      </p:sp>
    </p:spTree>
    <p:extLst>
      <p:ext uri="{BB962C8B-B14F-4D97-AF65-F5344CB8AC3E}">
        <p14:creationId xmlns:p14="http://schemas.microsoft.com/office/powerpoint/2010/main" val="3734224945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Form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990600" y="1676400"/>
            <a:ext cx="4800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/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/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/>
              <a:t>Update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99060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General Form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990600" y="2819400"/>
            <a:ext cx="4800600" cy="3657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(long)</a:t>
            </a:r>
          </a:p>
          <a:p>
            <a:pPr algn="l"/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(x &gt;&gt;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6553200" y="1676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6553200" y="2590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6553200" y="3581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6553200" y="45720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unsigned bit = (x &gt;&gt;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6553200" y="1219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6553200" y="2178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6553200" y="3168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553200" y="4159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3263961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</a:t>
            </a:r>
            <a:r>
              <a:rPr lang="en-US" dirty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838200" y="1592108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971550" y="1058708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For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905000" y="3878109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>
                <a:latin typeface="+mj-lt"/>
              </a:rPr>
              <a:t>Init</a:t>
            </a:r>
            <a:r>
              <a:rPr lang="en-US" sz="2400" i="1" dirty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while (</a:t>
            </a:r>
            <a:r>
              <a:rPr lang="en-US" sz="2400" i="1" dirty="0">
                <a:latin typeface="+mj-lt"/>
              </a:rPr>
              <a:t>Test </a:t>
            </a:r>
            <a:r>
              <a:rPr lang="en-US" sz="2400" dirty="0">
                <a:latin typeface="Courier New" charset="0"/>
              </a:rPr>
              <a:t>) {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  <a:endParaRPr lang="en-US" sz="2400" i="1" dirty="0"/>
          </a:p>
          <a:p>
            <a:pPr algn="l">
              <a:spcBef>
                <a:spcPct val="50000"/>
              </a:spcBef>
            </a:pP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047750" y="3344708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While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3429000" y="2811309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3481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For-While Conversion</a:t>
            </a: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5943600" y="1752600"/>
            <a:ext cx="5334000" cy="3276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pcount_for_while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(x &gt;&gt; 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762000" y="1676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762000" y="2590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762000" y="36258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762000" y="4572000"/>
            <a:ext cx="4495800" cy="1143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(x &gt;&gt; 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762000" y="1219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762000" y="2178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762000" y="3168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762000" y="4159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1078085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990600" y="12017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</a:t>
            </a:r>
            <a:r>
              <a:rPr lang="en-US" dirty="0">
                <a:sym typeface="Wingdings"/>
              </a:rPr>
              <a:t> Do-While Conversion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990600" y="5524500"/>
            <a:ext cx="4191000" cy="876300"/>
          </a:xfrm>
          <a:ln/>
        </p:spPr>
        <p:txBody>
          <a:bodyPr/>
          <a:lstStyle/>
          <a:p>
            <a:r>
              <a:rPr lang="en-US" dirty="0"/>
              <a:t>Initial test can often be optimized away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838200" y="1752600"/>
            <a:ext cx="4751288" cy="27717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(x &gt;&gt;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667000" y="9906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5943600" y="1371600"/>
            <a:ext cx="5562600" cy="4648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pcount_for_goto_dw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(x &gt;&gt;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76064" y="2362200"/>
            <a:ext cx="530915" cy="341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Init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40574" y="2548004"/>
            <a:ext cx="788422" cy="3475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i="1" dirty="0">
                <a:latin typeface="+mj-lt"/>
              </a:rPr>
              <a:t>Test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25253" y="3925568"/>
            <a:ext cx="761747" cy="341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Body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34200" y="4230368"/>
            <a:ext cx="966932" cy="341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522923" y="4866007"/>
            <a:ext cx="650563" cy="341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Test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553200" y="2638864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700413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6146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477000" y="1803400"/>
            <a:ext cx="3810000" cy="2844800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Fall-through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609600" y="533400"/>
            <a:ext cx="5283200" cy="5715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 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4450067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Jump Table Structure</a:t>
            </a:r>
          </a:p>
        </p:txBody>
      </p:sp>
      <p:grpSp>
        <p:nvGrpSpPr>
          <p:cNvPr id="24579" name="Group 35"/>
          <p:cNvGrpSpPr>
            <a:grpSpLocks/>
          </p:cNvGrpSpPr>
          <p:nvPr/>
        </p:nvGrpSpPr>
        <p:grpSpPr bwMode="auto">
          <a:xfrm>
            <a:off x="7086600" y="1371600"/>
            <a:ext cx="2895600" cy="4953000"/>
            <a:chOff x="3504" y="864"/>
            <a:chExt cx="1824" cy="3120"/>
          </a:xfrm>
        </p:grpSpPr>
        <p:grpSp>
          <p:nvGrpSpPr>
            <p:cNvPr id="24593" name="Group 33"/>
            <p:cNvGrpSpPr>
              <a:grpSpLocks/>
            </p:cNvGrpSpPr>
            <p:nvPr/>
          </p:nvGrpSpPr>
          <p:grpSpPr bwMode="auto">
            <a:xfrm>
              <a:off x="3696" y="864"/>
              <a:ext cx="1632" cy="528"/>
              <a:chOff x="3696" y="864"/>
              <a:chExt cx="1632" cy="528"/>
            </a:xfrm>
          </p:grpSpPr>
          <p:sp>
            <p:nvSpPr>
              <p:cNvPr id="24604" name="Rectangle 5"/>
              <p:cNvSpPr>
                <a:spLocks noChangeArrowheads="1"/>
              </p:cNvSpPr>
              <p:nvPr/>
            </p:nvSpPr>
            <p:spPr bwMode="auto">
              <a:xfrm>
                <a:off x="4320" y="864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/>
                  <a:t>0</a:t>
                </a:r>
              </a:p>
            </p:txBody>
          </p:sp>
          <p:sp>
            <p:nvSpPr>
              <p:cNvPr id="24605" name="Rectangle 6"/>
              <p:cNvSpPr>
                <a:spLocks noChangeArrowheads="1"/>
              </p:cNvSpPr>
              <p:nvPr/>
            </p:nvSpPr>
            <p:spPr bwMode="auto">
              <a:xfrm>
                <a:off x="3696" y="864"/>
                <a:ext cx="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Targ0:</a:t>
                </a:r>
              </a:p>
            </p:txBody>
          </p:sp>
        </p:grpSp>
        <p:grpSp>
          <p:nvGrpSpPr>
            <p:cNvPr id="24594" name="Group 32"/>
            <p:cNvGrpSpPr>
              <a:grpSpLocks/>
            </p:cNvGrpSpPr>
            <p:nvPr/>
          </p:nvGrpSpPr>
          <p:grpSpPr bwMode="auto">
            <a:xfrm>
              <a:off x="3696" y="1488"/>
              <a:ext cx="1632" cy="528"/>
              <a:chOff x="3696" y="1488"/>
              <a:chExt cx="1632" cy="528"/>
            </a:xfrm>
          </p:grpSpPr>
          <p:sp>
            <p:nvSpPr>
              <p:cNvPr id="24602" name="Rectangle 8"/>
              <p:cNvSpPr>
                <a:spLocks noChangeArrowheads="1"/>
              </p:cNvSpPr>
              <p:nvPr/>
            </p:nvSpPr>
            <p:spPr bwMode="auto">
              <a:xfrm>
                <a:off x="4320" y="1488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/>
                  <a:t>1</a:t>
                </a:r>
              </a:p>
            </p:txBody>
          </p:sp>
          <p:sp>
            <p:nvSpPr>
              <p:cNvPr id="24603" name="Rectangle 9"/>
              <p:cNvSpPr>
                <a:spLocks noChangeArrowheads="1"/>
              </p:cNvSpPr>
              <p:nvPr/>
            </p:nvSpPr>
            <p:spPr bwMode="auto">
              <a:xfrm>
                <a:off x="3696" y="1488"/>
                <a:ext cx="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Targ1:</a:t>
                </a:r>
              </a:p>
            </p:txBody>
          </p:sp>
        </p:grpSp>
        <p:grpSp>
          <p:nvGrpSpPr>
            <p:cNvPr id="24595" name="Group 31"/>
            <p:cNvGrpSpPr>
              <a:grpSpLocks/>
            </p:cNvGrpSpPr>
            <p:nvPr/>
          </p:nvGrpSpPr>
          <p:grpSpPr bwMode="auto">
            <a:xfrm>
              <a:off x="3696" y="2112"/>
              <a:ext cx="1632" cy="528"/>
              <a:chOff x="3696" y="2112"/>
              <a:chExt cx="1632" cy="528"/>
            </a:xfrm>
          </p:grpSpPr>
          <p:sp>
            <p:nvSpPr>
              <p:cNvPr id="24600" name="Rectangle 11"/>
              <p:cNvSpPr>
                <a:spLocks noChangeArrowheads="1"/>
              </p:cNvSpPr>
              <p:nvPr/>
            </p:nvSpPr>
            <p:spPr bwMode="auto">
              <a:xfrm>
                <a:off x="4320" y="2112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/>
                  <a:t>2</a:t>
                </a:r>
              </a:p>
            </p:txBody>
          </p:sp>
          <p:sp>
            <p:nvSpPr>
              <p:cNvPr id="24601" name="Rectangle 12"/>
              <p:cNvSpPr>
                <a:spLocks noChangeArrowheads="1"/>
              </p:cNvSpPr>
              <p:nvPr/>
            </p:nvSpPr>
            <p:spPr bwMode="auto">
              <a:xfrm>
                <a:off x="3696" y="2112"/>
                <a:ext cx="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Targ2:</a:t>
                </a:r>
              </a:p>
            </p:txBody>
          </p:sp>
        </p:grpSp>
        <p:grpSp>
          <p:nvGrpSpPr>
            <p:cNvPr id="24596" name="Group 30"/>
            <p:cNvGrpSpPr>
              <a:grpSpLocks/>
            </p:cNvGrpSpPr>
            <p:nvPr/>
          </p:nvGrpSpPr>
          <p:grpSpPr bwMode="auto">
            <a:xfrm>
              <a:off x="3504" y="3456"/>
              <a:ext cx="1804" cy="528"/>
              <a:chOff x="3504" y="3456"/>
              <a:chExt cx="1804" cy="528"/>
            </a:xfrm>
          </p:grpSpPr>
          <p:sp>
            <p:nvSpPr>
              <p:cNvPr id="24598" name="Rectangle 14"/>
              <p:cNvSpPr>
                <a:spLocks noChangeArrowheads="1"/>
              </p:cNvSpPr>
              <p:nvPr/>
            </p:nvSpPr>
            <p:spPr bwMode="auto">
              <a:xfrm>
                <a:off x="4300" y="3456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 i="1"/>
                  <a:t>n</a:t>
                </a:r>
                <a:r>
                  <a:rPr lang="en-US" altLang="en-US"/>
                  <a:t>–1</a:t>
                </a:r>
              </a:p>
            </p:txBody>
          </p:sp>
          <p:sp>
            <p:nvSpPr>
              <p:cNvPr id="24599" name="Rectangle 15"/>
              <p:cNvSpPr>
                <a:spLocks noChangeArrowheads="1"/>
              </p:cNvSpPr>
              <p:nvPr/>
            </p:nvSpPr>
            <p:spPr bwMode="auto">
              <a:xfrm>
                <a:off x="3504" y="3456"/>
                <a:ext cx="8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</a:t>
                </a:r>
                <a:r>
                  <a:rPr lang="en-US" altLang="en-US" i="1">
                    <a:latin typeface="Courier New" pitchFamily="49" charset="0"/>
                  </a:rPr>
                  <a:t>n</a:t>
                </a:r>
                <a:r>
                  <a:rPr lang="en-US" altLang="en-US">
                    <a:latin typeface="Courier New" pitchFamily="49" charset="0"/>
                  </a:rPr>
                  <a:t>-1:</a:t>
                </a:r>
              </a:p>
            </p:txBody>
          </p:sp>
        </p:grpSp>
        <p:sp>
          <p:nvSpPr>
            <p:cNvPr id="24597" name="Rectangle 16"/>
            <p:cNvSpPr>
              <a:spLocks noChangeArrowheads="1"/>
            </p:cNvSpPr>
            <p:nvPr/>
          </p:nvSpPr>
          <p:spPr bwMode="auto">
            <a:xfrm>
              <a:off x="4320" y="2736"/>
              <a:ext cx="1008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</p:txBody>
        </p:sp>
      </p:grpSp>
      <p:grpSp>
        <p:nvGrpSpPr>
          <p:cNvPr id="24580" name="Group 17"/>
          <p:cNvGrpSpPr>
            <a:grpSpLocks/>
          </p:cNvGrpSpPr>
          <p:nvPr/>
        </p:nvGrpSpPr>
        <p:grpSpPr bwMode="auto">
          <a:xfrm>
            <a:off x="4114800" y="1447800"/>
            <a:ext cx="2590800" cy="2438400"/>
            <a:chOff x="1632" y="912"/>
            <a:chExt cx="1632" cy="1536"/>
          </a:xfrm>
        </p:grpSpPr>
        <p:sp>
          <p:nvSpPr>
            <p:cNvPr id="24587" name="Rectangle 18"/>
            <p:cNvSpPr>
              <a:spLocks noChangeArrowheads="1"/>
            </p:cNvSpPr>
            <p:nvPr/>
          </p:nvSpPr>
          <p:spPr bwMode="auto">
            <a:xfrm>
              <a:off x="2256" y="912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Targ0</a:t>
              </a:r>
            </a:p>
          </p:txBody>
        </p:sp>
        <p:sp>
          <p:nvSpPr>
            <p:cNvPr id="24588" name="Rectangle 19"/>
            <p:cNvSpPr>
              <a:spLocks noChangeArrowheads="1"/>
            </p:cNvSpPr>
            <p:nvPr/>
          </p:nvSpPr>
          <p:spPr bwMode="auto">
            <a:xfrm>
              <a:off x="2256" y="1152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Targ1</a:t>
              </a:r>
            </a:p>
          </p:txBody>
        </p:sp>
        <p:sp>
          <p:nvSpPr>
            <p:cNvPr id="24589" name="Rectangle 20"/>
            <p:cNvSpPr>
              <a:spLocks noChangeArrowheads="1"/>
            </p:cNvSpPr>
            <p:nvPr/>
          </p:nvSpPr>
          <p:spPr bwMode="auto">
            <a:xfrm>
              <a:off x="2256" y="1392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Targ2</a:t>
              </a:r>
            </a:p>
          </p:txBody>
        </p:sp>
        <p:sp>
          <p:nvSpPr>
            <p:cNvPr id="24590" name="Rectangle 21"/>
            <p:cNvSpPr>
              <a:spLocks noChangeArrowheads="1"/>
            </p:cNvSpPr>
            <p:nvPr/>
          </p:nvSpPr>
          <p:spPr bwMode="auto">
            <a:xfrm>
              <a:off x="2256" y="2208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</a:t>
              </a:r>
              <a:r>
                <a:rPr lang="en-US" altLang="en-US" i="1">
                  <a:latin typeface="Courier New" pitchFamily="49" charset="0"/>
                </a:rPr>
                <a:t>n</a:t>
              </a:r>
              <a:r>
                <a:rPr lang="en-US" altLang="en-US">
                  <a:latin typeface="Courier New" pitchFamily="49" charset="0"/>
                </a:rPr>
                <a:t>-1</a:t>
              </a:r>
            </a:p>
          </p:txBody>
        </p:sp>
        <p:sp>
          <p:nvSpPr>
            <p:cNvPr id="24591" name="Rectangle 22"/>
            <p:cNvSpPr>
              <a:spLocks noChangeArrowheads="1"/>
            </p:cNvSpPr>
            <p:nvPr/>
          </p:nvSpPr>
          <p:spPr bwMode="auto">
            <a:xfrm>
              <a:off x="2256" y="1632"/>
              <a:ext cx="1008" cy="5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</p:txBody>
        </p:sp>
        <p:sp>
          <p:nvSpPr>
            <p:cNvPr id="24592" name="Rectangle 23"/>
            <p:cNvSpPr>
              <a:spLocks noChangeArrowheads="1"/>
            </p:cNvSpPr>
            <p:nvPr/>
          </p:nvSpPr>
          <p:spPr bwMode="auto">
            <a:xfrm>
              <a:off x="1632" y="912"/>
              <a:ext cx="5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dirty="0" err="1">
                  <a:latin typeface="Courier New" pitchFamily="49" charset="0"/>
                </a:rPr>
                <a:t>jtab</a:t>
              </a:r>
              <a:r>
                <a:rPr lang="en-US" altLang="en-US" dirty="0">
                  <a:latin typeface="Courier New" pitchFamily="49" charset="0"/>
                </a:rPr>
                <a:t>:</a:t>
              </a:r>
            </a:p>
          </p:txBody>
        </p:sp>
      </p:grpSp>
      <p:sp>
        <p:nvSpPr>
          <p:cNvPr id="24581" name="Rectangle 24"/>
          <p:cNvSpPr>
            <a:spLocks noChangeArrowheads="1"/>
          </p:cNvSpPr>
          <p:nvPr/>
        </p:nvSpPr>
        <p:spPr bwMode="auto">
          <a:xfrm>
            <a:off x="1295399" y="4876801"/>
            <a:ext cx="2971800" cy="366767"/>
          </a:xfrm>
          <a:prstGeom prst="rect">
            <a:avLst/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goto</a:t>
            </a:r>
            <a:r>
              <a:rPr lang="en-US" altLang="en-US" dirty="0">
                <a:latin typeface="Courier New" pitchFamily="49" charset="0"/>
              </a:rPr>
              <a:t> *</a:t>
            </a:r>
            <a:r>
              <a:rPr lang="en-US" altLang="en-US" dirty="0" err="1">
                <a:latin typeface="Courier New" pitchFamily="49" charset="0"/>
              </a:rPr>
              <a:t>Jtab</a:t>
            </a:r>
            <a:r>
              <a:rPr lang="en-US" altLang="en-US" dirty="0">
                <a:latin typeface="Courier New" pitchFamily="49" charset="0"/>
              </a:rPr>
              <a:t>[x];</a:t>
            </a:r>
          </a:p>
        </p:txBody>
      </p:sp>
      <p:sp>
        <p:nvSpPr>
          <p:cNvPr id="24582" name="Rectangle 25"/>
          <p:cNvSpPr>
            <a:spLocks noChangeArrowheads="1"/>
          </p:cNvSpPr>
          <p:nvPr/>
        </p:nvSpPr>
        <p:spPr bwMode="auto">
          <a:xfrm>
            <a:off x="1219199" y="1447800"/>
            <a:ext cx="2286000" cy="257333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Switch (x) 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case val_0: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i="1" dirty="0"/>
              <a:t>Block</a:t>
            </a:r>
            <a:r>
              <a:rPr lang="en-US" altLang="en-US" dirty="0"/>
              <a:t> 0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case val_1: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i="1" dirty="0"/>
              <a:t>Block</a:t>
            </a:r>
            <a:r>
              <a:rPr lang="en-US" altLang="en-US" dirty="0"/>
              <a:t> 1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• • •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case val_</a:t>
            </a:r>
            <a:r>
              <a:rPr lang="en-US" altLang="en-US" i="1" dirty="0">
                <a:latin typeface="Courier New" pitchFamily="49" charset="0"/>
              </a:rPr>
              <a:t>n</a:t>
            </a:r>
            <a:r>
              <a:rPr lang="en-US" altLang="en-US" dirty="0">
                <a:latin typeface="Courier New" pitchFamily="49" charset="0"/>
              </a:rPr>
              <a:t>-1: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i="1" dirty="0"/>
              <a:t>Block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–1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24583" name="Rectangle 26"/>
          <p:cNvSpPr>
            <a:spLocks noChangeArrowheads="1"/>
          </p:cNvSpPr>
          <p:nvPr/>
        </p:nvSpPr>
        <p:spPr bwMode="auto">
          <a:xfrm>
            <a:off x="1143000" y="914400"/>
            <a:ext cx="2011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Switch Form</a:t>
            </a:r>
          </a:p>
        </p:txBody>
      </p:sp>
      <p:sp>
        <p:nvSpPr>
          <p:cNvPr id="24584" name="Rectangle 27"/>
          <p:cNvSpPr>
            <a:spLocks noChangeArrowheads="1"/>
          </p:cNvSpPr>
          <p:nvPr/>
        </p:nvSpPr>
        <p:spPr bwMode="auto">
          <a:xfrm>
            <a:off x="1295399" y="4419601"/>
            <a:ext cx="37920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 dirty="0"/>
              <a:t>Approximate Translation</a:t>
            </a:r>
          </a:p>
        </p:txBody>
      </p:sp>
      <p:sp>
        <p:nvSpPr>
          <p:cNvPr id="24585" name="Rectangle 28"/>
          <p:cNvSpPr>
            <a:spLocks noChangeArrowheads="1"/>
          </p:cNvSpPr>
          <p:nvPr/>
        </p:nvSpPr>
        <p:spPr bwMode="auto">
          <a:xfrm>
            <a:off x="4876801" y="914400"/>
            <a:ext cx="1876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Jump Table</a:t>
            </a:r>
          </a:p>
        </p:txBody>
      </p:sp>
      <p:sp>
        <p:nvSpPr>
          <p:cNvPr id="24586" name="Rectangle 29"/>
          <p:cNvSpPr>
            <a:spLocks noChangeArrowheads="1"/>
          </p:cNvSpPr>
          <p:nvPr/>
        </p:nvSpPr>
        <p:spPr bwMode="auto">
          <a:xfrm>
            <a:off x="7924801" y="838200"/>
            <a:ext cx="2182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Jump Targets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14605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762000" y="1422400"/>
            <a:ext cx="5575300" cy="215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 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13716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$6, %rdi   # x:6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.L8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20" name="Straight Arrow Connector 19"/>
          <p:cNvCxnSpPr>
            <a:cxnSpLocks/>
          </p:cNvCxnSpPr>
          <p:nvPr/>
        </p:nvCxnSpPr>
        <p:spPr bwMode="auto">
          <a:xfrm flipH="1" flipV="1">
            <a:off x="2286000" y="5181600"/>
            <a:ext cx="1066800" cy="762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905000" y="5943600"/>
            <a:ext cx="34290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range of values takes default option?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9000" y="4272070"/>
            <a:ext cx="25146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 is not initialized here!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178114"/>
              </p:ext>
            </p:extLst>
          </p:nvPr>
        </p:nvGraphicFramePr>
        <p:xfrm>
          <a:off x="7239000" y="2209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997042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3810000" y="5825931"/>
            <a:ext cx="860813" cy="575542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 rot="13500000">
            <a:off x="3135999" y="5577788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7696176" y="1524000"/>
            <a:ext cx="1246239" cy="3539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7772400" y="1904999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A31DF81F-9F35-459D-9D92-8C762B5D508E}"/>
              </a:ext>
            </a:extLst>
          </p:cNvPr>
          <p:cNvSpPr>
            <a:spLocks/>
          </p:cNvSpPr>
          <p:nvPr/>
        </p:nvSpPr>
        <p:spPr bwMode="auto">
          <a:xfrm>
            <a:off x="14605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5FE68D9D-91F4-4B37-B3C5-0103D2E7DBA7}"/>
              </a:ext>
            </a:extLst>
          </p:cNvPr>
          <p:cNvSpPr>
            <a:spLocks/>
          </p:cNvSpPr>
          <p:nvPr/>
        </p:nvSpPr>
        <p:spPr bwMode="auto">
          <a:xfrm>
            <a:off x="13716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$6, %rdi   # x:6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.L8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6FBC190B-7EA3-4E95-B27A-C4C92EDB4376}"/>
              </a:ext>
            </a:extLst>
          </p:cNvPr>
          <p:cNvSpPr>
            <a:spLocks/>
          </p:cNvSpPr>
          <p:nvPr/>
        </p:nvSpPr>
        <p:spPr bwMode="auto">
          <a:xfrm>
            <a:off x="762000" y="1422400"/>
            <a:ext cx="5575300" cy="215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 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0199936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Condition Codes (Explicit Setting)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Explicit setting by Compare instruction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cmpq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i="1" dirty="0"/>
              <a:t>Src2</a:t>
            </a:r>
            <a:r>
              <a:rPr lang="en-US" dirty="0"/>
              <a:t>,</a:t>
            </a:r>
            <a:r>
              <a:rPr lang="en-US" i="1" dirty="0"/>
              <a:t>Src1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cmpq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b,a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like computing</a:t>
            </a:r>
            <a:r>
              <a:rPr lang="en-US" dirty="0">
                <a:latin typeface="Courier New" pitchFamily="49" charset="0"/>
              </a:rPr>
              <a:t> a-b</a:t>
            </a:r>
            <a:r>
              <a:rPr lang="en-US" dirty="0"/>
              <a:t> without setting destination</a:t>
            </a:r>
          </a:p>
          <a:p>
            <a:pPr lvl="2" eaLnBrk="1" hangingPunct="1">
              <a:defRPr/>
            </a:pPr>
            <a:r>
              <a:rPr lang="en-US" dirty="0"/>
              <a:t>Note reversed operand order!</a:t>
            </a:r>
          </a:p>
          <a:p>
            <a:pPr lvl="1" eaLnBrk="1" hangingPunct="1">
              <a:defRPr/>
            </a:pPr>
            <a:r>
              <a:rPr lang="en-US" dirty="0"/>
              <a:t>CF set if carry out from most significant bit</a:t>
            </a:r>
          </a:p>
          <a:p>
            <a:pPr lvl="2" eaLnBrk="1" hangingPunct="1">
              <a:defRPr/>
            </a:pPr>
            <a:r>
              <a:rPr lang="en-US" dirty="0"/>
              <a:t>Used for unsigned comparisons</a:t>
            </a:r>
          </a:p>
          <a:p>
            <a:pPr lvl="2" eaLnBrk="1" hangingPunct="1">
              <a:defRPr/>
            </a:pPr>
            <a:r>
              <a:rPr lang="en-US" dirty="0"/>
              <a:t>Also good for multi-precision arithmetic (at assembly level)</a:t>
            </a:r>
          </a:p>
          <a:p>
            <a:pPr lvl="1" eaLnBrk="1" hangingPunct="1">
              <a:defRPr/>
            </a:pPr>
            <a:r>
              <a:rPr lang="en-US" dirty="0" err="1"/>
              <a:t>ZF</a:t>
            </a:r>
            <a:r>
              <a:rPr lang="en-US" dirty="0"/>
              <a:t> set if </a:t>
            </a:r>
            <a:r>
              <a:rPr lang="en-US" dirty="0">
                <a:latin typeface="Courier New" pitchFamily="49" charset="0"/>
              </a:rPr>
              <a:t>a == b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SF set if </a:t>
            </a:r>
            <a:r>
              <a:rPr lang="en-US" dirty="0">
                <a:latin typeface="Courier New" pitchFamily="49" charset="0"/>
              </a:rPr>
              <a:t>(a-b) &lt; 0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OF set if two’s complement overflow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(a &gt; 0 &amp;&amp; b &lt; 0 &amp;&amp; (a - b) &lt; 0) || (a &lt; 0 &amp;&amp; b &gt; 0 &amp;&amp; (a - b) &gt; 0)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8 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.L8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.L8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*.L4(,%rdi,8)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dirty="0"/>
          </a:p>
          <a:p>
            <a:pPr marL="552450" lvl="1"/>
            <a:r>
              <a:rPr lang="en-US" dirty="0"/>
              <a:t>Must scale by factor of 8 (addresses are 8 bytes)</a:t>
            </a:r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 + x*8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7696200" y="1522921"/>
            <a:ext cx="1246239" cy="3539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7773768" y="1905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086236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/>
          <p:cNvSpPr>
            <a:spLocks/>
          </p:cNvSpPr>
          <p:nvPr/>
        </p:nvSpPr>
        <p:spPr bwMode="auto">
          <a:xfrm>
            <a:off x="1371600" y="16002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533400" y="990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660900" y="1219201"/>
            <a:ext cx="4432300" cy="4419599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 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.L3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.L5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.L9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.L7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.L8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822700" y="2362200"/>
            <a:ext cx="1358900" cy="2514601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810000" y="1647032"/>
            <a:ext cx="1371600" cy="854868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898901" y="2501901"/>
            <a:ext cx="1295399" cy="142079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898899" y="2895601"/>
            <a:ext cx="1295401" cy="292099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898898" y="3094833"/>
            <a:ext cx="1295399" cy="1781968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898898" y="3294065"/>
            <a:ext cx="1304928" cy="843756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898898" y="3505200"/>
            <a:ext cx="1295402" cy="63262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55126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1)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6540500" y="1524000"/>
            <a:ext cx="4737100" cy="1371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pt-BR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*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z</a:t>
            </a:r>
            <a:endParaRPr lang="pt-BR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066800" y="1524000"/>
            <a:ext cx="3898900" cy="167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switch 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case 1:	  // .L3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20101"/>
              </p:ext>
            </p:extLst>
          </p:nvPr>
        </p:nvGraphicFramePr>
        <p:xfrm>
          <a:off x="3276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709545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Handling Fall-Through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663700" y="1524000"/>
            <a:ext cx="3670300" cy="3276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 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7696200" y="4514850"/>
            <a:ext cx="2743200" cy="66675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case 3: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5715000" y="2293034"/>
            <a:ext cx="2743200" cy="83116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 err="1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merge;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7696200" y="5181600"/>
            <a:ext cx="2743200" cy="66675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merge: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>
            <a:cxnSpLocks/>
            <a:endCxn id="17" idx="1"/>
          </p:cNvCxnSpPr>
          <p:nvPr/>
        </p:nvCxnSpPr>
        <p:spPr bwMode="auto">
          <a:xfrm flipV="1">
            <a:off x="3276600" y="2708617"/>
            <a:ext cx="2438400" cy="3458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cxnSpLocks/>
            <a:endCxn id="16" idx="1"/>
          </p:cNvCxnSpPr>
          <p:nvPr/>
        </p:nvCxnSpPr>
        <p:spPr bwMode="auto">
          <a:xfrm>
            <a:off x="3276600" y="3429000"/>
            <a:ext cx="4419600" cy="141922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  <a:stCxn id="17" idx="2"/>
          </p:cNvCxnSpPr>
          <p:nvPr/>
        </p:nvCxnSpPr>
        <p:spPr bwMode="auto">
          <a:xfrm>
            <a:off x="7086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43661674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2, x == 3)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5486400" y="1295400"/>
            <a:ext cx="5041900" cy="3048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.L5:                  # Case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idivq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/z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.L6       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.L9:                  # Case 3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.L6:                  #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+=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ret</a:t>
            </a: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914400" y="1524000"/>
            <a:ext cx="3670300" cy="3200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 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639381"/>
              </p:ext>
            </p:extLst>
          </p:nvPr>
        </p:nvGraphicFramePr>
        <p:xfrm>
          <a:off x="5334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191768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5, x == 6, default)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5791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.L7:               # Case 5,6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$1,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-=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.L8:               # Default: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$2,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990600" y="1295400"/>
            <a:ext cx="38989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switch 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5:  // .L7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// .L7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default: // .L8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2; </a:t>
            </a: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034488"/>
              </p:ext>
            </p:extLst>
          </p:nvPr>
        </p:nvGraphicFramePr>
        <p:xfrm>
          <a:off x="5334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678018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Switches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What if jump table is too large?</a:t>
            </a:r>
          </a:p>
          <a:p>
            <a:pPr marL="701675" lvl="1" indent="-342900">
              <a:buFont typeface="Wingdings" panose="05000000000000000000" pitchFamily="2" charset="2"/>
              <a:buChar char=""/>
            </a:pPr>
            <a:r>
              <a:rPr lang="en-US" dirty="0"/>
              <a:t>Compiler uses if-then-else structure</a:t>
            </a:r>
          </a:p>
          <a:p>
            <a:pPr marL="701675" lvl="1" indent="-342900">
              <a:buFont typeface="Wingdings" panose="05000000000000000000" pitchFamily="2" charset="2"/>
              <a:buChar char=""/>
            </a:pPr>
            <a:r>
              <a:rPr lang="en-US" dirty="0"/>
              <a:t>Ternary tree gives O(log n) performance</a:t>
            </a:r>
          </a:p>
          <a:p>
            <a:pPr marL="701675" lvl="1" indent="-342900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01592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Condition Codes (Explicit Setting)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Explicit setting by Test instruction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testq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i="1" dirty="0"/>
              <a:t>Src1</a:t>
            </a:r>
            <a:r>
              <a:rPr lang="en-US" dirty="0"/>
              <a:t>,</a:t>
            </a:r>
            <a:r>
              <a:rPr lang="en-US" i="1" dirty="0"/>
              <a:t>Src2</a:t>
            </a:r>
          </a:p>
          <a:p>
            <a:pPr lvl="1" eaLnBrk="1" hangingPunct="1">
              <a:defRPr/>
            </a:pPr>
            <a:r>
              <a:rPr lang="en-US" dirty="0"/>
              <a:t>Sets condition codes based on value of </a:t>
            </a:r>
            <a:r>
              <a:rPr lang="en-US" i="1" dirty="0"/>
              <a:t>Src1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&amp;</a:t>
            </a:r>
            <a:r>
              <a:rPr lang="en-US" dirty="0"/>
              <a:t> </a:t>
            </a:r>
            <a:r>
              <a:rPr lang="en-US" i="1" dirty="0"/>
              <a:t>Src2</a:t>
            </a:r>
          </a:p>
          <a:p>
            <a:pPr lvl="2" eaLnBrk="1" hangingPunct="1">
              <a:defRPr/>
            </a:pPr>
            <a:r>
              <a:rPr lang="en-US" dirty="0"/>
              <a:t>Intel thought it useful to have one operand be a mask</a:t>
            </a:r>
          </a:p>
          <a:p>
            <a:pPr lvl="2" eaLnBrk="1" hangingPunct="1">
              <a:defRPr/>
            </a:pPr>
            <a:r>
              <a:rPr lang="en-US" dirty="0"/>
              <a:t>Compiler usually sets </a:t>
            </a:r>
            <a:r>
              <a:rPr lang="en-US" i="1" dirty="0"/>
              <a:t>Src1</a:t>
            </a:r>
            <a:r>
              <a:rPr lang="en-US" dirty="0"/>
              <a:t> and </a:t>
            </a:r>
            <a:r>
              <a:rPr lang="en-US" i="1" dirty="0"/>
              <a:t>Src2</a:t>
            </a:r>
            <a:r>
              <a:rPr lang="en-US" dirty="0"/>
              <a:t> the same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testq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a,b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like computing </a:t>
            </a:r>
            <a:r>
              <a:rPr lang="en-US" dirty="0" err="1">
                <a:latin typeface="Courier New" pitchFamily="49" charset="0"/>
              </a:rPr>
              <a:t>a&amp;b</a:t>
            </a:r>
            <a:r>
              <a:rPr lang="en-US" dirty="0"/>
              <a:t> without setting destination </a:t>
            </a:r>
          </a:p>
          <a:p>
            <a:pPr lvl="1" eaLnBrk="1" hangingPunct="1">
              <a:defRPr/>
            </a:pPr>
            <a:r>
              <a:rPr lang="en-US" dirty="0" err="1"/>
              <a:t>ZF</a:t>
            </a:r>
            <a:r>
              <a:rPr lang="en-US" dirty="0"/>
              <a:t> set when </a:t>
            </a:r>
            <a:r>
              <a:rPr lang="en-US" dirty="0" err="1">
                <a:latin typeface="Courier New" pitchFamily="49" charset="0"/>
              </a:rPr>
              <a:t>a&amp;b</a:t>
            </a:r>
            <a:r>
              <a:rPr lang="en-US" dirty="0">
                <a:latin typeface="Courier New" pitchFamily="49" charset="0"/>
              </a:rPr>
              <a:t> == 0</a:t>
            </a:r>
          </a:p>
          <a:p>
            <a:pPr lvl="1" eaLnBrk="1" hangingPunct="1">
              <a:defRPr/>
            </a:pPr>
            <a:r>
              <a:rPr lang="en-US" dirty="0"/>
              <a:t>SF set when </a:t>
            </a:r>
            <a:r>
              <a:rPr lang="en-US" dirty="0" err="1">
                <a:latin typeface="Courier New" pitchFamily="49" charset="0"/>
              </a:rPr>
              <a:t>a&amp;b</a:t>
            </a:r>
            <a:r>
              <a:rPr lang="en-US" dirty="0">
                <a:latin typeface="Courier New" pitchFamily="49" charset="0"/>
              </a:rPr>
              <a:t> &lt; 0</a:t>
            </a:r>
          </a:p>
          <a:p>
            <a:pPr lvl="1" eaLnBrk="1" hangingPunct="1">
              <a:defRPr/>
            </a:pPr>
            <a:r>
              <a:rPr lang="en-US" dirty="0"/>
              <a:t>CF, OF unaffected (not cleared!)</a:t>
            </a:r>
          </a:p>
          <a:p>
            <a:pPr lvl="1"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Most common usage: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/>
          </a:p>
          <a:p>
            <a:pPr lvl="2" eaLnBrk="1" hangingPunct="1">
              <a:defRPr/>
            </a:pPr>
            <a:r>
              <a:rPr lang="en-US" dirty="0"/>
              <a:t>Sets ZF 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== 0</a:t>
            </a:r>
            <a:r>
              <a:rPr lang="en-US" dirty="0"/>
              <a:t>, SF 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 0</a:t>
            </a:r>
          </a:p>
          <a:p>
            <a:pPr lvl="2" eaLnBrk="1" hangingPunct="1">
              <a:defRPr/>
            </a:pPr>
            <a:r>
              <a:rPr lang="en-US" dirty="0">
                <a:cs typeface="Courier New" pitchFamily="49" charset="0"/>
              </a:rPr>
              <a:t>I.e., “Is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dirty="0">
                <a:cs typeface="Courier New" pitchFamily="49" charset="0"/>
              </a:rPr>
              <a:t> zero, negative, or positive?”</a:t>
            </a:r>
          </a:p>
          <a:p>
            <a:pPr lvl="1" eaLnBrk="1" hangingPunct="1">
              <a:defRPr/>
            </a:pPr>
            <a:r>
              <a:rPr lang="en-US" dirty="0">
                <a:cs typeface="Courier New" pitchFamily="49" charset="0"/>
              </a:rPr>
              <a:t>Usually immediately precedes jump instruction (covered in a few minutes)</a:t>
            </a:r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3662E1B4-DA04-4B18-A88F-AE7C9E4D7811}"/>
              </a:ext>
            </a:extLst>
          </p:cNvPr>
          <p:cNvSpPr/>
          <p:nvPr/>
        </p:nvSpPr>
        <p:spPr bwMode="auto">
          <a:xfrm>
            <a:off x="7391400" y="3962400"/>
            <a:ext cx="2118444" cy="590931"/>
          </a:xfrm>
          <a:prstGeom prst="wedgeRectCallout">
            <a:avLst>
              <a:gd name="adj1" fmla="val -99510"/>
              <a:gd name="adj2" fmla="val 152769"/>
            </a:avLst>
          </a:prstGeom>
          <a:solidFill>
            <a:schemeClr val="bg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-124" charset="0"/>
              </a:rPr>
              <a:t>This is the one that matters!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 Condition Codes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idx="1"/>
          </p:nvPr>
        </p:nvSpPr>
        <p:spPr>
          <a:xfrm>
            <a:off x="387351" y="990600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lvl="1" eaLnBrk="1" hangingPunct="1">
              <a:defRPr/>
            </a:pPr>
            <a:r>
              <a:rPr lang="en-US" dirty="0"/>
              <a:t>Set single byte based on combinations of condition codes</a:t>
            </a:r>
          </a:p>
          <a:p>
            <a:pPr lvl="1" eaLnBrk="1" hangingPunct="1">
              <a:defRPr/>
            </a:pPr>
            <a:r>
              <a:rPr lang="en-US" dirty="0"/>
              <a:t>Remaining 7 bytes unaltered!</a:t>
            </a:r>
          </a:p>
          <a:p>
            <a:pPr eaLnBrk="1" hangingPunct="1">
              <a:defRPr/>
            </a:pPr>
            <a:endParaRPr lang="en-US" dirty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036915"/>
              </p:ext>
            </p:extLst>
          </p:nvPr>
        </p:nvGraphicFramePr>
        <p:xfrm>
          <a:off x="2057401" y="2314576"/>
          <a:ext cx="8202613" cy="469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29748" imgH="4724924" progId="Word.Document.8">
                  <p:embed/>
                </p:oleObj>
              </mc:Choice>
              <mc:Fallback>
                <p:oleObj name="Document" r:id="rId2" imgW="8229748" imgH="4724924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1" y="2314576"/>
                        <a:ext cx="8202613" cy="469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2286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idx="1"/>
          </p:nvPr>
        </p:nvSpPr>
        <p:spPr>
          <a:xfrm>
            <a:off x="387351" y="6019800"/>
            <a:ext cx="11076516" cy="425450"/>
          </a:xfrm>
          <a:ln/>
        </p:spPr>
        <p:txBody>
          <a:bodyPr/>
          <a:lstStyle/>
          <a:p>
            <a:pPr lvl="1"/>
            <a:r>
              <a:rPr lang="en-US" dirty="0"/>
              <a:t>Can reference low-order byte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1816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%al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51816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bl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51816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%cl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51816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%dl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51816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sil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51816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dil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5173651" y="4838700"/>
            <a:ext cx="655649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spl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5181600" y="54356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bpl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91440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%r8b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91440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%r9b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91440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%r10b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91440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%r11b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91440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%r12b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91440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%r13b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9144000" y="4838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%r14b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9144000" y="5448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%r15b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6248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6248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6248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6248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6248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6248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6248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6248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2286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2286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2286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2286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2286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2286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2286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  <p:extLst>
      <p:ext uri="{BB962C8B-B14F-4D97-AF65-F5344CB8AC3E}">
        <p14:creationId xmlns:p14="http://schemas.microsoft.com/office/powerpoint/2010/main" val="317764579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 Condition Codes (Cont.)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066800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lvl="1" eaLnBrk="1" hangingPunct="1">
              <a:defRPr/>
            </a:pPr>
            <a:r>
              <a:rPr lang="en-US" dirty="0"/>
              <a:t>Set single byte based on combinations of condition codes</a:t>
            </a:r>
          </a:p>
          <a:p>
            <a:pPr eaLnBrk="1" hangingPunct="1">
              <a:defRPr/>
            </a:pPr>
            <a:r>
              <a:rPr lang="en-US" dirty="0"/>
              <a:t>One of 8 addressable </a:t>
            </a:r>
            <a:r>
              <a:rPr lang="en-US" i="1" dirty="0"/>
              <a:t>byte</a:t>
            </a:r>
            <a:r>
              <a:rPr lang="en-US" dirty="0"/>
              <a:t> registers</a:t>
            </a:r>
          </a:p>
          <a:p>
            <a:pPr lvl="1" eaLnBrk="1" hangingPunct="1">
              <a:defRPr/>
            </a:pPr>
            <a:r>
              <a:rPr lang="en-US" dirty="0"/>
              <a:t>Does not alter remaining 7 bytes!</a:t>
            </a:r>
          </a:p>
          <a:p>
            <a:pPr lvl="1" eaLnBrk="1" hangingPunct="1">
              <a:defRPr/>
            </a:pPr>
            <a:r>
              <a:rPr lang="en-US" dirty="0"/>
              <a:t>Typically use </a:t>
            </a:r>
            <a:r>
              <a:rPr lang="en-US" dirty="0" err="1">
                <a:latin typeface="Courier New" pitchFamily="49" charset="0"/>
              </a:rPr>
              <a:t>movzbl</a:t>
            </a:r>
            <a:r>
              <a:rPr lang="en-US" dirty="0"/>
              <a:t> to finish job</a:t>
            </a:r>
          </a:p>
          <a:p>
            <a:pPr lvl="2" eaLnBrk="1" hangingPunct="1">
              <a:defRPr/>
            </a:pPr>
            <a:r>
              <a:rPr lang="en-US" dirty="0"/>
              <a:t>“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dirty="0"/>
              <a:t>” instructions also set upper 32 bits (of 64) to 0</a:t>
            </a:r>
          </a:p>
          <a:p>
            <a:pPr lvl="1" eaLnBrk="1" hangingPunct="1">
              <a:defRPr/>
            </a:pPr>
            <a:endParaRPr lang="en-US" dirty="0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2590800" y="3657600"/>
            <a:ext cx="3814763" cy="12001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gt</a:t>
            </a:r>
            <a:r>
              <a:rPr lang="en-US" altLang="en-US" dirty="0">
                <a:latin typeface="Courier New" pitchFamily="49" charset="0"/>
              </a:rPr>
              <a:t> (long x, long y)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return x &gt; y;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1828800" y="5105400"/>
            <a:ext cx="6477000" cy="108696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cmpq   %rsi,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%rdi	# Compare x:y</a:t>
            </a: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setg    %al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			# Set when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x&gt;y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movzbl  %al, %eax	# Zero rest of %rax</a:t>
            </a: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ret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H="1">
            <a:off x="7559675" y="5257800"/>
            <a:ext cx="1127125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8686801" y="5105401"/>
            <a:ext cx="138747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Note inverted ordering!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627181"/>
              </p:ext>
            </p:extLst>
          </p:nvPr>
        </p:nvGraphicFramePr>
        <p:xfrm>
          <a:off x="7162800" y="3505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Jumping</a:t>
            </a:r>
          </a:p>
        </p:txBody>
      </p:sp>
      <p:sp>
        <p:nvSpPr>
          <p:cNvPr id="195588" name="Rectangle 4"/>
          <p:cNvSpPr>
            <a:spLocks noGrp="1" noChangeArrowheads="1"/>
          </p:cNvSpPr>
          <p:nvPr>
            <p:ph idx="1"/>
          </p:nvPr>
        </p:nvSpPr>
        <p:spPr>
          <a:xfrm>
            <a:off x="387351" y="838200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jX</a:t>
            </a:r>
            <a:r>
              <a:rPr lang="en-US" dirty="0"/>
              <a:t> instructions</a:t>
            </a:r>
          </a:p>
          <a:p>
            <a:pPr lvl="1" eaLnBrk="1" hangingPunct="1">
              <a:defRPr/>
            </a:pPr>
            <a:r>
              <a:rPr lang="en-US" dirty="0"/>
              <a:t>Jump to different part of code depending on condition codes</a:t>
            </a:r>
          </a:p>
          <a:p>
            <a:pPr eaLnBrk="1" hangingPunct="1">
              <a:defRPr/>
            </a:pPr>
            <a:endParaRPr lang="en-US" dirty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559561"/>
              </p:ext>
            </p:extLst>
          </p:nvPr>
        </p:nvGraphicFramePr>
        <p:xfrm>
          <a:off x="2136776" y="1778000"/>
          <a:ext cx="8175625" cy="485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29748" imgH="4893285" progId="Word.Document.8">
                  <p:embed/>
                </p:oleObj>
              </mc:Choice>
              <mc:Fallback>
                <p:oleObj name="Document" r:id="rId2" imgW="8229748" imgH="489328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6" y="1778000"/>
                        <a:ext cx="8175625" cy="485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Conditional-Branch Example (Old Style)</a:t>
            </a:r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1371600" y="2057400"/>
            <a:ext cx="40386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&gt;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2" name="Rectangle 5"/>
          <p:cNvSpPr>
            <a:spLocks/>
          </p:cNvSpPr>
          <p:nvPr/>
        </p:nvSpPr>
        <p:spPr bwMode="auto">
          <a:xfrm>
            <a:off x="5969000" y="2120900"/>
            <a:ext cx="4394200" cy="262890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.L4:       # x &lt;=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609600" y="1066800"/>
            <a:ext cx="8153400" cy="1041400"/>
          </a:xfrm>
          <a:prstGeom prst="rect">
            <a:avLst/>
          </a:prstGeom>
        </p:spPr>
        <p:txBody>
          <a:bodyPr/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Generation</a:t>
            </a:r>
          </a:p>
          <a:p>
            <a:pPr marL="279400" lvl="1" indent="0">
              <a:lnSpc>
                <a:spcPct val="100000"/>
              </a:lnSpc>
              <a:buNone/>
            </a:pP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wilkes</a:t>
            </a:r>
            <a:r>
              <a:rPr lang="en-US" kern="0" dirty="0">
                <a:solidFill>
                  <a:srgbClr val="800000"/>
                </a:solidFill>
                <a:latin typeface="Courier New"/>
                <a:cs typeface="Courier New"/>
              </a:rPr>
              <a:t>&gt; </a:t>
            </a: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kern="0" dirty="0">
                <a:solidFill>
                  <a:srgbClr val="800000"/>
                </a:solidFill>
                <a:latin typeface="Courier New"/>
                <a:cs typeface="Courier New"/>
              </a:rPr>
              <a:t> –</a:t>
            </a: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Og</a:t>
            </a:r>
            <a:r>
              <a:rPr lang="en-US" kern="0" dirty="0">
                <a:solidFill>
                  <a:srgbClr val="800000"/>
                </a:solidFill>
                <a:latin typeface="Courier New"/>
                <a:cs typeface="Courier New"/>
              </a:rPr>
              <a:t> -S –</a:t>
            </a: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fno</a:t>
            </a:r>
            <a:r>
              <a:rPr lang="en-US" kern="0" dirty="0">
                <a:solidFill>
                  <a:srgbClr val="800000"/>
                </a:solidFill>
                <a:latin typeface="Courier New"/>
                <a:cs typeface="Courier New"/>
              </a:rPr>
              <a:t>-if-conversion </a:t>
            </a: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kern="0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661152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16090</TotalTime>
  <Pages>35</Pages>
  <Words>3754</Words>
  <Application>Microsoft Office PowerPoint</Application>
  <PresentationFormat>Widescreen</PresentationFormat>
  <Paragraphs>804</Paragraphs>
  <Slides>36</Slides>
  <Notes>0</Notes>
  <HiddenSlides>0</HiddenSlides>
  <MMClips>0</MMClips>
  <ScaleCrop>false</ScaleCrop>
  <HeadingPairs>
    <vt:vector size="10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  <vt:variant>
        <vt:lpstr>Custom Shows</vt:lpstr>
      </vt:variant>
      <vt:variant>
        <vt:i4>2</vt:i4>
      </vt:variant>
    </vt:vector>
  </HeadingPairs>
  <TitlesOfParts>
    <vt:vector size="50" baseType="lpstr">
      <vt:lpstr>Calibri</vt:lpstr>
      <vt:lpstr>Calibri Bold</vt:lpstr>
      <vt:lpstr>Calibri Bold Italic</vt:lpstr>
      <vt:lpstr>Century Gothic</vt:lpstr>
      <vt:lpstr>Courier New</vt:lpstr>
      <vt:lpstr>Courier New Bold</vt:lpstr>
      <vt:lpstr>Helvetica</vt:lpstr>
      <vt:lpstr>Times New Roman</vt:lpstr>
      <vt:lpstr>Wingdings</vt:lpstr>
      <vt:lpstr>Wingdings 2</vt:lpstr>
      <vt:lpstr>class02</vt:lpstr>
      <vt:lpstr>Document</vt:lpstr>
      <vt:lpstr>Machine-Level Programming II: Control Flow</vt:lpstr>
      <vt:lpstr>Condition Codes (Implicit Setting)</vt:lpstr>
      <vt:lpstr>Condition Codes (Explicit Setting)</vt:lpstr>
      <vt:lpstr>Condition Codes (Explicit Setting)</vt:lpstr>
      <vt:lpstr>Reading Condition Codes</vt:lpstr>
      <vt:lpstr>x86-64 Integer Registers</vt:lpstr>
      <vt:lpstr>Reading Condition Codes (Cont.)</vt:lpstr>
      <vt:lpstr>Jumping</vt:lpstr>
      <vt:lpstr>Conditional-Branch Example (Old Style)</vt:lpstr>
      <vt:lpstr>Expressing with Goto Code</vt:lpstr>
      <vt:lpstr>General Conditional Expression Translation (Using Branches)</vt:lpstr>
      <vt:lpstr>Using Conditional Moves</vt:lpstr>
      <vt:lpstr>Conditional Move Example</vt:lpstr>
      <vt:lpstr>Bad Cases for Conditional Move</vt:lpstr>
      <vt:lpstr>“Do-While” Loop Example</vt:lpstr>
      <vt:lpstr>“Do-While” Loop Compilation</vt:lpstr>
      <vt:lpstr>General “Do-While” Translation</vt:lpstr>
      <vt:lpstr>General “While” Translation #1</vt:lpstr>
      <vt:lpstr>While Loop Example #1</vt:lpstr>
      <vt:lpstr>General “While” Translation #2</vt:lpstr>
      <vt:lpstr>While Loop Example #2</vt:lpstr>
      <vt:lpstr>“For” Loop Form</vt:lpstr>
      <vt:lpstr>“For” Loop  While Loop</vt:lpstr>
      <vt:lpstr>For-While Conversion</vt:lpstr>
      <vt:lpstr>“For” Loop Do-While Conversion</vt:lpstr>
      <vt:lpstr>Switch Statement Example</vt:lpstr>
      <vt:lpstr>Jump Table Structure</vt:lpstr>
      <vt:lpstr>Switch Statement Example</vt:lpstr>
      <vt:lpstr>Switch Statement Example</vt:lpstr>
      <vt:lpstr>Assembly Setup Explanation</vt:lpstr>
      <vt:lpstr>Jump Table</vt:lpstr>
      <vt:lpstr>Code Blocks (x == 1)</vt:lpstr>
      <vt:lpstr>Handling Fall-Through</vt:lpstr>
      <vt:lpstr>Code Blocks (x == 2, x == 3)</vt:lpstr>
      <vt:lpstr>Code Blocks (x == 5, x == 6, default)</vt:lpstr>
      <vt:lpstr>Sparse Switches</vt:lpstr>
      <vt:lpstr>For display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II</dc:title>
  <dc:subject/>
  <dc:creator>Randal E. Bryant and David R. O'Hallaron</dc:creator>
  <cp:keywords/>
  <dc:description/>
  <cp:lastModifiedBy>Geoffrey Kuenning</cp:lastModifiedBy>
  <cp:revision>141</cp:revision>
  <cp:lastPrinted>2020-09-08T21:51:12Z</cp:lastPrinted>
  <dcterms:created xsi:type="dcterms:W3CDTF">1998-08-11T09:19:24Z</dcterms:created>
  <dcterms:modified xsi:type="dcterms:W3CDTF">2021-07-24T23:13:38Z</dcterms:modified>
</cp:coreProperties>
</file>