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343" r:id="rId2"/>
    <p:sldId id="345" r:id="rId3"/>
    <p:sldId id="346" r:id="rId4"/>
    <p:sldId id="347" r:id="rId5"/>
    <p:sldId id="348" r:id="rId6"/>
    <p:sldId id="380" r:id="rId7"/>
    <p:sldId id="349" r:id="rId8"/>
    <p:sldId id="350" r:id="rId9"/>
    <p:sldId id="351" r:id="rId10"/>
    <p:sldId id="352" r:id="rId11"/>
    <p:sldId id="381" r:id="rId12"/>
    <p:sldId id="382" r:id="rId13"/>
    <p:sldId id="383" r:id="rId14"/>
    <p:sldId id="384" r:id="rId15"/>
    <p:sldId id="385" r:id="rId16"/>
    <p:sldId id="386" r:id="rId17"/>
    <p:sldId id="387" r:id="rId18"/>
    <p:sldId id="388" r:id="rId19"/>
    <p:sldId id="389" r:id="rId20"/>
    <p:sldId id="390" r:id="rId21"/>
    <p:sldId id="391" r:id="rId22"/>
    <p:sldId id="392" r:id="rId23"/>
    <p:sldId id="393" r:id="rId24"/>
    <p:sldId id="394" r:id="rId25"/>
    <p:sldId id="395" r:id="rId26"/>
    <p:sldId id="396" r:id="rId27"/>
    <p:sldId id="365" r:id="rId28"/>
    <p:sldId id="397" r:id="rId29"/>
    <p:sldId id="398" r:id="rId30"/>
    <p:sldId id="399" r:id="rId31"/>
    <p:sldId id="400" r:id="rId32"/>
    <p:sldId id="401" r:id="rId33"/>
    <p:sldId id="402" r:id="rId34"/>
    <p:sldId id="403" r:id="rId35"/>
    <p:sldId id="404" r:id="rId36"/>
    <p:sldId id="405" r:id="rId37"/>
  </p:sldIdLst>
  <p:sldSz cx="12192000" cy="6858000"/>
  <p:notesSz cx="9271000" cy="6985000"/>
  <p:custShowLst>
    <p:custShow name="For display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</p:sldLst>
    </p:custShow>
    <p:custShow name="For printing" id="1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</p:sldLst>
    </p:custShow>
  </p:custShowLst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0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66FF"/>
    <a:srgbClr val="CCFF33"/>
    <a:srgbClr val="00CCFF"/>
    <a:srgbClr val="FFFF99"/>
    <a:srgbClr val="FFFFCC"/>
    <a:srgbClr val="CC99FF"/>
    <a:srgbClr val="CC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>
      <p:cViewPr varScale="1">
        <p:scale>
          <a:sx n="68" d="100"/>
          <a:sy n="68" d="100"/>
        </p:scale>
        <p:origin x="492" y="78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4254500" y="6651625"/>
            <a:ext cx="766763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D4F12C21-2DFA-488A-B9D9-4FE2CA03EDAD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792900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8" tIns="44726" rIns="91048" bIns="44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4230688" y="6651625"/>
            <a:ext cx="8096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3D06EA72-162F-4A82-BF16-8CF9D24B2538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6163" y="527050"/>
            <a:ext cx="4638675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986293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5188121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155494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47650"/>
            <a:ext cx="2768600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47650"/>
            <a:ext cx="8104716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2162952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979482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146353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081303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878670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945324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64196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996557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325375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2" y="247650"/>
            <a:ext cx="9518649" cy="6667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1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chemeClr val="hlink"/>
                </a:solidFill>
              </a:rPr>
              <a:t>– </a:t>
            </a:r>
            <a:fld id="{15A12912-6DF7-4D6B-81BE-524D33D366A2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2578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152401"/>
            <a:ext cx="708660" cy="909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1836739"/>
            <a:ext cx="77724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Machine-Level Programming II:</a:t>
            </a:r>
            <a:br>
              <a:rPr lang="en-US" altLang="en-US"/>
            </a:br>
            <a:r>
              <a:rPr lang="en-US" altLang="en-US"/>
              <a:t>Control Flow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4426" y="3719513"/>
            <a:ext cx="4384675" cy="246221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 dirty="0"/>
              <a:t>Topics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Condition codes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Conditional branches</a:t>
            </a:r>
            <a:endParaRPr lang="en-US" sz="16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Loops</a:t>
            </a:r>
          </a:p>
          <a:p>
            <a:pPr lvl="1" eaLnBrk="1" hangingPunct="1">
              <a:lnSpc>
                <a:spcPct val="97000"/>
              </a:lnSpc>
              <a:defRPr/>
            </a:pPr>
            <a:r>
              <a:rPr lang="en-US" sz="1800" dirty="0"/>
              <a:t>Switch statements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144839" y="762001"/>
            <a:ext cx="6142037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Computing”</a:t>
            </a:r>
            <a:endParaRPr lang="en-US" altLang="en-US" sz="38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Expressing with </a:t>
            </a:r>
            <a:r>
              <a:rPr lang="en-US" altLang="en-US" dirty="0" err="1"/>
              <a:t>Goto</a:t>
            </a:r>
            <a:r>
              <a:rPr lang="en-US" altLang="en-US" dirty="0"/>
              <a:t> Code</a:t>
            </a: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1143000" y="2616200"/>
            <a:ext cx="40513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if (x &gt; y)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else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685800" y="1066800"/>
            <a:ext cx="8153400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2451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C allows </a:t>
            </a:r>
            <a:r>
              <a:rPr lang="en-US" kern="0" dirty="0" err="1">
                <a:latin typeface="Courier New"/>
                <a:cs typeface="Courier New"/>
              </a:rPr>
              <a:t>goto</a:t>
            </a:r>
            <a:r>
              <a:rPr lang="en-US" kern="0" dirty="0"/>
              <a:t> statement</a:t>
            </a:r>
          </a:p>
          <a:p>
            <a:r>
              <a:rPr lang="en-US" kern="0" dirty="0"/>
              <a:t>Jump to position designated by label</a:t>
            </a:r>
          </a:p>
          <a:p>
            <a:endParaRPr lang="en-US" kern="0" dirty="0"/>
          </a:p>
        </p:txBody>
      </p:sp>
      <p:sp>
        <p:nvSpPr>
          <p:cNvPr id="11" name="Rectangle 4"/>
          <p:cNvSpPr>
            <a:spLocks/>
          </p:cNvSpPr>
          <p:nvPr/>
        </p:nvSpPr>
        <p:spPr bwMode="auto">
          <a:xfrm>
            <a:off x="6553200" y="2616200"/>
            <a:ext cx="41910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x &lt;= y;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Else;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Else: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467600" y="1411069"/>
            <a:ext cx="1779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Sinful!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/>
          </p:cNvSpPr>
          <p:nvPr/>
        </p:nvSpPr>
        <p:spPr bwMode="auto">
          <a:xfrm>
            <a:off x="1066800" y="1416050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1233487" y="1887538"/>
            <a:ext cx="5715000" cy="419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i="1" dirty="0"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2000" i="1" dirty="0" err="1"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: </a:t>
            </a:r>
            <a:r>
              <a:rPr lang="en-US" sz="2000" i="1" dirty="0" err="1"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1081087" y="339725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1157287" y="3816350"/>
            <a:ext cx="3746500" cy="23558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!</a:t>
            </a:r>
            <a:r>
              <a:rPr lang="en-US" i="1" dirty="0"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if (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i="1" dirty="0" err="1"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Done;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Else: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i="1" dirty="0" err="1"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. . .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539752" y="247650"/>
            <a:ext cx="10280648" cy="666750"/>
          </a:xfrm>
          <a:ln/>
        </p:spPr>
        <p:txBody>
          <a:bodyPr/>
          <a:lstStyle/>
          <a:p>
            <a:pPr marL="119063" indent="-119063"/>
            <a:r>
              <a:rPr lang="en-US" dirty="0"/>
              <a:t>General Conditional Expression Translation (Using Branches)</a:t>
            </a:r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5154613" y="4038600"/>
            <a:ext cx="4432300" cy="1219200"/>
          </a:xfrm>
          <a:ln/>
        </p:spPr>
        <p:txBody>
          <a:bodyPr/>
          <a:lstStyle/>
          <a:p>
            <a:pPr marL="552450" lvl="1"/>
            <a:r>
              <a:rPr lang="en-US" dirty="0"/>
              <a:t>Create separate code regions for then &amp; else expressions</a:t>
            </a:r>
          </a:p>
          <a:p>
            <a:pPr marL="552450" lvl="1"/>
            <a:r>
              <a:rPr lang="en-US" dirty="0"/>
              <a:t>Execute appropriate one</a:t>
            </a:r>
          </a:p>
        </p:txBody>
      </p:sp>
      <p:sp>
        <p:nvSpPr>
          <p:cNvPr id="49161" name="Rectangle 9"/>
          <p:cNvSpPr>
            <a:spLocks/>
          </p:cNvSpPr>
          <p:nvPr/>
        </p:nvSpPr>
        <p:spPr bwMode="auto">
          <a:xfrm>
            <a:off x="1893887" y="2540000"/>
            <a:ext cx="3149600" cy="355600"/>
          </a:xfrm>
          <a:prstGeom prst="rect">
            <a:avLst/>
          </a:prstGeom>
          <a:solidFill>
            <a:srgbClr val="99CC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x&gt;y ? x-y : y-x;</a:t>
            </a:r>
          </a:p>
        </p:txBody>
      </p:sp>
    </p:spTree>
    <p:extLst>
      <p:ext uri="{BB962C8B-B14F-4D97-AF65-F5344CB8AC3E}">
        <p14:creationId xmlns:p14="http://schemas.microsoft.com/office/powerpoint/2010/main" val="554736529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/>
          </p:cNvSpPr>
          <p:nvPr/>
        </p:nvSpPr>
        <p:spPr bwMode="auto">
          <a:xfrm>
            <a:off x="7912100" y="1676400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7912100" y="2133600"/>
            <a:ext cx="2514600" cy="1160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i="1" dirty="0"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? </a:t>
            </a:r>
            <a:r>
              <a:rPr lang="en-US" sz="2000" i="1" dirty="0" err="1"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: </a:t>
            </a:r>
            <a:r>
              <a:rPr lang="en-US" sz="2000" i="1" dirty="0" err="1"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7835900" y="3352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7835900" y="3810000"/>
            <a:ext cx="3746500" cy="15938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result = </a:t>
            </a:r>
            <a:r>
              <a:rPr lang="en-US" i="1" dirty="0" err="1">
                <a:latin typeface="Calibri"/>
                <a:ea typeface="Monaco" charset="0"/>
                <a:cs typeface="Calibri"/>
                <a:sym typeface="Courier New Bold" charset="0"/>
              </a:rPr>
              <a:t>Then_Expr</a:t>
            </a:r>
            <a:r>
              <a:rPr lang="en-US" sz="2400" dirty="0">
                <a:latin typeface="Courier New" pitchFamily="49" charset="0"/>
                <a:ea typeface="Monaco" charset="0"/>
                <a:cs typeface="Courier New" pitchFamily="49" charset="0"/>
                <a:sym typeface="Arial Narrow Bold" charset="0"/>
              </a:rPr>
              <a:t>;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eval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i="1" dirty="0" err="1">
                <a:latin typeface="Calibri"/>
                <a:ea typeface="Monaco" charset="0"/>
                <a:cs typeface="Calibri"/>
                <a:sym typeface="Courier New Bold" charset="0"/>
              </a:rPr>
              <a:t>Else_Expr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!</a:t>
            </a:r>
            <a:r>
              <a:rPr lang="en-US" i="1" dirty="0">
                <a:latin typeface="Calibri"/>
                <a:ea typeface="Monaco" charset="0"/>
                <a:cs typeface="Calibri"/>
                <a:sym typeface="Courier New Bold" charset="0"/>
              </a:rPr>
              <a:t>Test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if (</a:t>
            </a:r>
            <a:r>
              <a:rPr lang="en-US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 result = </a:t>
            </a:r>
            <a:r>
              <a:rPr lang="en-US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eval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return result;</a:t>
            </a:r>
            <a:endParaRPr lang="en-US" sz="2400" dirty="0">
              <a:latin typeface="Courier New" pitchFamily="49" charset="0"/>
              <a:ea typeface="Monaco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Using Conditional Moves</a:t>
            </a:r>
          </a:p>
        </p:txBody>
      </p:sp>
      <p:sp>
        <p:nvSpPr>
          <p:cNvPr id="49160" name="Rectangle 8"/>
          <p:cNvSpPr>
            <a:spLocks noGrp="1" noChangeArrowheads="1"/>
          </p:cNvSpPr>
          <p:nvPr>
            <p:ph idx="1"/>
          </p:nvPr>
        </p:nvSpPr>
        <p:spPr>
          <a:xfrm>
            <a:off x="387351" y="1220788"/>
            <a:ext cx="6851649" cy="4341812"/>
          </a:xfrm>
          <a:ln/>
        </p:spPr>
        <p:txBody>
          <a:bodyPr/>
          <a:lstStyle/>
          <a:p>
            <a:pPr marL="292100"/>
            <a:r>
              <a:rPr lang="en-US" dirty="0"/>
              <a:t>Conditional Move Instructions</a:t>
            </a:r>
          </a:p>
          <a:p>
            <a:pPr marL="552450" lvl="1"/>
            <a:r>
              <a:rPr lang="en-US" dirty="0"/>
              <a:t>Instruction supports:</a:t>
            </a:r>
          </a:p>
          <a:p>
            <a:pPr marL="838200" lvl="2">
              <a:buNone/>
            </a:pPr>
            <a:r>
              <a:rPr lang="en-US" dirty="0"/>
              <a:t>if (Test) </a:t>
            </a:r>
            <a:r>
              <a:rPr lang="en-US" dirty="0" err="1"/>
              <a:t>Dest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 </a:t>
            </a:r>
            <a:r>
              <a:rPr lang="en-US" dirty="0" err="1">
                <a:sym typeface="Wingdings" pitchFamily="2" charset="2"/>
              </a:rPr>
              <a:t>Src</a:t>
            </a:r>
            <a:endParaRPr lang="en-US" dirty="0"/>
          </a:p>
          <a:p>
            <a:pPr marL="552450" lvl="1"/>
            <a:r>
              <a:rPr lang="en-US" dirty="0"/>
              <a:t>Supported in post-1995 x86 processors</a:t>
            </a:r>
          </a:p>
          <a:p>
            <a:pPr marL="552450" lvl="1"/>
            <a:r>
              <a:rPr lang="en-US" dirty="0"/>
              <a:t>GCC tries to use them</a:t>
            </a:r>
          </a:p>
          <a:p>
            <a:pPr marL="838200" lvl="2"/>
            <a:r>
              <a:rPr lang="en-US" dirty="0"/>
              <a:t>But, only when known to be safe</a:t>
            </a:r>
          </a:p>
          <a:p>
            <a:pPr marL="292100"/>
            <a:r>
              <a:rPr lang="en-US" dirty="0"/>
              <a:t>Why?</a:t>
            </a:r>
          </a:p>
          <a:p>
            <a:pPr marL="552450" lvl="1"/>
            <a:r>
              <a:rPr lang="en-US" dirty="0"/>
              <a:t>Branches are disruptive to instruction flow through pipelines</a:t>
            </a:r>
          </a:p>
          <a:p>
            <a:pPr marL="552450" lvl="1"/>
            <a:r>
              <a:rPr lang="en-US" dirty="0"/>
              <a:t>Branches can kill performance</a:t>
            </a:r>
          </a:p>
          <a:p>
            <a:pPr marL="552450" lvl="1"/>
            <a:r>
              <a:rPr lang="en-US" dirty="0"/>
              <a:t>Conditional moves do not require control transfer</a:t>
            </a:r>
          </a:p>
        </p:txBody>
      </p:sp>
    </p:spTree>
    <p:extLst>
      <p:ext uri="{BB962C8B-B14F-4D97-AF65-F5344CB8AC3E}">
        <p14:creationId xmlns:p14="http://schemas.microsoft.com/office/powerpoint/2010/main" val="1758343115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Move Example</a:t>
            </a:r>
          </a:p>
        </p:txBody>
      </p:sp>
      <p:sp>
        <p:nvSpPr>
          <p:cNvPr id="50186" name="Rectangle 10"/>
          <p:cNvSpPr>
            <a:spLocks/>
          </p:cNvSpPr>
          <p:nvPr/>
        </p:nvSpPr>
        <p:spPr bwMode="auto">
          <a:xfrm>
            <a:off x="8140700" y="1752600"/>
            <a:ext cx="2286000" cy="19812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3810000" y="4413250"/>
            <a:ext cx="6642100" cy="198755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x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tr-TR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x-y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tr-TR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eval</a:t>
            </a:r>
            <a:r>
              <a:rPr lang="tr-TR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y-x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tr-TR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cmovle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%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if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&lt;=, 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tr-TR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eval</a:t>
            </a:r>
            <a:endParaRPr lang="tr-TR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838200" y="1600200"/>
            <a:ext cx="4584700" cy="2438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if (x &gt; y)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else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346386"/>
              </p:ext>
            </p:extLst>
          </p:nvPr>
        </p:nvGraphicFramePr>
        <p:xfrm>
          <a:off x="6248400" y="19050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64571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2227" name="Rectangle 3"/>
          <p:cNvSpPr>
            <a:spLocks/>
          </p:cNvSpPr>
          <p:nvPr/>
        </p:nvSpPr>
        <p:spPr bwMode="auto">
          <a:xfrm>
            <a:off x="914400" y="9906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Expensive Computations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Bad Cases for Conditional Move</a:t>
            </a:r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990600" y="14652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test(x)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hard_1(x)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: hard_2(x);</a:t>
            </a:r>
          </a:p>
        </p:txBody>
      </p:sp>
      <p:sp>
        <p:nvSpPr>
          <p:cNvPr id="10" name="Rectangle 3"/>
          <p:cNvSpPr>
            <a:spLocks/>
          </p:cNvSpPr>
          <p:nvPr/>
        </p:nvSpPr>
        <p:spPr bwMode="auto">
          <a:xfrm>
            <a:off x="914400" y="28956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Risky Computations</a:t>
            </a:r>
          </a:p>
        </p:txBody>
      </p:sp>
      <p:sp>
        <p:nvSpPr>
          <p:cNvPr id="11" name="Rectangle 7"/>
          <p:cNvSpPr txBox="1">
            <a:spLocks noChangeArrowheads="1"/>
          </p:cNvSpPr>
          <p:nvPr/>
        </p:nvSpPr>
        <p:spPr bwMode="auto">
          <a:xfrm>
            <a:off x="1371600" y="3903662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indent="-254000" algn="l" eaLnBrk="1" hangingPunct="1"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buSzPct val="60000"/>
              <a:buFont typeface="Wingdings 2" charset="2"/>
              <a:buChar char="¢"/>
              <a:defRPr/>
            </a:pPr>
            <a:r>
              <a:rPr lang="en-US" sz="2000" kern="0" dirty="0">
                <a:latin typeface="+mn-lt"/>
                <a:sym typeface="Calibri Bold" charset="0"/>
              </a:rPr>
              <a:t>Both values get computed</a:t>
            </a:r>
          </a:p>
          <a:p>
            <a:pPr marL="254000" indent="-254000" algn="l" eaLnBrk="1" hangingPunct="1"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buSzPct val="60000"/>
              <a:buFont typeface="Wingdings 2" charset="2"/>
              <a:buChar char="¢"/>
              <a:defRPr/>
            </a:pPr>
            <a:r>
              <a:rPr lang="en-US" sz="2000" kern="0" dirty="0">
                <a:latin typeface="+mn-lt"/>
                <a:sym typeface="Calibri Bold" charset="0"/>
              </a:rPr>
              <a:t>May have undesirable effects</a:t>
            </a:r>
            <a:endParaRPr lang="en-US" sz="2000" b="0" kern="0" dirty="0">
              <a:latin typeface="+mn-lt"/>
              <a:sym typeface="Calibri Bold" charset="0"/>
            </a:endParaRPr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990600" y="33702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p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*p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: 0;</a:t>
            </a:r>
          </a:p>
        </p:txBody>
      </p:sp>
      <p:sp>
        <p:nvSpPr>
          <p:cNvPr id="13" name="Rectangle 3"/>
          <p:cNvSpPr>
            <a:spLocks/>
          </p:cNvSpPr>
          <p:nvPr/>
        </p:nvSpPr>
        <p:spPr bwMode="auto">
          <a:xfrm>
            <a:off x="914400" y="4783138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Computations with side effects</a:t>
            </a:r>
          </a:p>
        </p:txBody>
      </p:sp>
      <p:sp>
        <p:nvSpPr>
          <p:cNvPr id="14" name="Rectangle 7"/>
          <p:cNvSpPr txBox="1">
            <a:spLocks noChangeArrowheads="1"/>
          </p:cNvSpPr>
          <p:nvPr/>
        </p:nvSpPr>
        <p:spPr bwMode="auto">
          <a:xfrm>
            <a:off x="1371600" y="5791200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indent="-254000" algn="l" eaLnBrk="1" hangingPunct="1"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buSzPct val="60000"/>
              <a:buFont typeface="Wingdings 2" charset="2"/>
              <a:buChar char="¢"/>
              <a:defRPr/>
            </a:pPr>
            <a:r>
              <a:rPr lang="en-US" sz="2000" kern="0" dirty="0">
                <a:latin typeface="+mn-lt"/>
                <a:sym typeface="Calibri Bold" charset="0"/>
              </a:rPr>
              <a:t>Both values get computed</a:t>
            </a:r>
          </a:p>
          <a:p>
            <a:pPr marL="254000" indent="-254000" algn="l" eaLnBrk="1" hangingPunct="1"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buSzPct val="60000"/>
              <a:buFont typeface="Wingdings 2" charset="2"/>
              <a:buChar char="¢"/>
              <a:defRPr/>
            </a:pPr>
            <a:r>
              <a:rPr lang="en-US" sz="2000" kern="0" dirty="0">
                <a:latin typeface="+mn-lt"/>
                <a:sym typeface="Calibri Bold" charset="0"/>
              </a:rPr>
              <a:t>Must be side-effect free</a:t>
            </a:r>
            <a:endParaRPr lang="en-US" sz="2000" b="0" kern="0" dirty="0">
              <a:latin typeface="+mn-lt"/>
              <a:sym typeface="Calibri Bold" charset="0"/>
            </a:endParaRPr>
          </a:p>
        </p:txBody>
      </p:sp>
      <p:sp>
        <p:nvSpPr>
          <p:cNvPr id="15" name="Rectangle 8"/>
          <p:cNvSpPr>
            <a:spLocks/>
          </p:cNvSpPr>
          <p:nvPr/>
        </p:nvSpPr>
        <p:spPr bwMode="auto">
          <a:xfrm>
            <a:off x="990600" y="5257800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 &gt; 0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 *= 7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: x += 3;</a:t>
            </a:r>
          </a:p>
        </p:txBody>
      </p:sp>
      <p:sp>
        <p:nvSpPr>
          <p:cNvPr id="16" name="Rectangle 7">
            <a:extLst>
              <a:ext uri="{FF2B5EF4-FFF2-40B4-BE49-F238E27FC236}">
                <a16:creationId xmlns:a16="http://schemas.microsoft.com/office/drawing/2014/main" id="{2F8AA45B-4D15-47DB-BC36-72CDA601B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981200"/>
            <a:ext cx="7010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indent="-254000" algn="l" eaLnBrk="1" hangingPunct="1"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buSzPct val="60000"/>
              <a:buFont typeface="Wingdings 2" charset="2"/>
              <a:buChar char="¢"/>
              <a:defRPr/>
            </a:pPr>
            <a:r>
              <a:rPr lang="en-US" sz="2000" kern="0" dirty="0">
                <a:latin typeface="+mn-lt"/>
                <a:sym typeface="Calibri Bold" charset="0"/>
              </a:rPr>
              <a:t>Both values get computed</a:t>
            </a:r>
          </a:p>
          <a:p>
            <a:pPr marL="254000" indent="-254000" algn="l" eaLnBrk="1" hangingPunct="1"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buSzPct val="60000"/>
              <a:buFont typeface="Wingdings 2" charset="2"/>
              <a:buChar char="¢"/>
              <a:defRPr/>
            </a:pPr>
            <a:r>
              <a:rPr lang="en-US" sz="2000" kern="0" dirty="0">
                <a:latin typeface="+mn-lt"/>
                <a:sym typeface="Calibri Bold" charset="0"/>
              </a:rPr>
              <a:t>Only makes sense when computations are very simple</a:t>
            </a:r>
          </a:p>
        </p:txBody>
      </p:sp>
    </p:spTree>
    <p:extLst>
      <p:ext uri="{BB962C8B-B14F-4D97-AF65-F5344CB8AC3E}">
        <p14:creationId xmlns:p14="http://schemas.microsoft.com/office/powerpoint/2010/main" val="3104554852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8382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838200" y="1863724"/>
            <a:ext cx="4343400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pcount_do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do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} while (x);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5943601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5943601" y="1863725"/>
            <a:ext cx="4648199" cy="263207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(x)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“Do-While” Loop Example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4953000"/>
            <a:ext cx="9982200" cy="1282700"/>
          </a:xfrm>
          <a:ln/>
        </p:spPr>
        <p:txBody>
          <a:bodyPr/>
          <a:lstStyle/>
          <a:p>
            <a:r>
              <a:rPr lang="en-US" dirty="0"/>
              <a:t>Count number of 1’s in argument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(“</a:t>
            </a:r>
            <a:r>
              <a:rPr lang="en-US" dirty="0" err="1"/>
              <a:t>popcount</a:t>
            </a:r>
            <a:r>
              <a:rPr lang="en-US" dirty="0"/>
              <a:t>” or “</a:t>
            </a:r>
            <a:r>
              <a:rPr lang="en-US" dirty="0" err="1"/>
              <a:t>bitcount</a:t>
            </a:r>
            <a:r>
              <a:rPr lang="en-US" dirty="0"/>
              <a:t>”)</a:t>
            </a:r>
          </a:p>
          <a:p>
            <a:r>
              <a:rPr lang="en-US" dirty="0"/>
              <a:t>Use conditional branch to either continue looping or to exit loop</a:t>
            </a:r>
          </a:p>
        </p:txBody>
      </p:sp>
    </p:spTree>
    <p:extLst>
      <p:ext uri="{BB962C8B-B14F-4D97-AF65-F5344CB8AC3E}">
        <p14:creationId xmlns:p14="http://schemas.microsoft.com/office/powerpoint/2010/main" val="3309891483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5303" name="Rectangle 7"/>
          <p:cNvSpPr>
            <a:spLocks/>
          </p:cNvSpPr>
          <p:nvPr/>
        </p:nvSpPr>
        <p:spPr bwMode="auto">
          <a:xfrm>
            <a:off x="990600" y="1066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spcBef>
                <a:spcPts val="863"/>
              </a:spcBef>
            </a:pP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“Do-While” Loop Compilation</a:t>
            </a:r>
          </a:p>
        </p:txBody>
      </p:sp>
      <p:sp>
        <p:nvSpPr>
          <p:cNvPr id="55307" name="Rectangle 11"/>
          <p:cNvSpPr>
            <a:spLocks/>
          </p:cNvSpPr>
          <p:nvPr/>
        </p:nvSpPr>
        <p:spPr bwMode="auto">
          <a:xfrm>
            <a:off x="3657600" y="4343400"/>
            <a:ext cx="5791200" cy="2057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$0, %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#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0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			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	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# loop: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%rdi, %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$1, %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#  t =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&amp; 0x1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+= t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shrq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		#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&gt;&gt;= 1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jne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.L2		#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if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(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goto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loop</a:t>
            </a:r>
            <a:endParaRPr lang="cs-CZ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rep</a:t>
            </a:r>
            <a:r>
              <a:rPr lang="cs-CZ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 ret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9" name="Rectangle 6"/>
          <p:cNvSpPr>
            <a:spLocks/>
          </p:cNvSpPr>
          <p:nvPr/>
        </p:nvSpPr>
        <p:spPr bwMode="auto">
          <a:xfrm>
            <a:off x="1081088" y="1524001"/>
            <a:ext cx="4633912" cy="2590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(x)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851567"/>
              </p:ext>
            </p:extLst>
          </p:nvPr>
        </p:nvGraphicFramePr>
        <p:xfrm>
          <a:off x="6248400" y="1905000"/>
          <a:ext cx="33528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838419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6323" name="Rectangle 3"/>
          <p:cNvSpPr>
            <a:spLocks/>
          </p:cNvSpPr>
          <p:nvPr/>
        </p:nvSpPr>
        <p:spPr bwMode="auto">
          <a:xfrm>
            <a:off x="901700" y="1228725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990600" y="1641475"/>
            <a:ext cx="2895600" cy="1219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do 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while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5334000" y="12192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5410200" y="1631950"/>
            <a:ext cx="2743200" cy="168592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General “Do-While” Translation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3035300"/>
            <a:ext cx="8382000" cy="2057400"/>
          </a:xfrm>
          <a:ln/>
        </p:spPr>
        <p:txBody>
          <a:bodyPr/>
          <a:lstStyle/>
          <a:p>
            <a:r>
              <a:rPr lang="en-US" dirty="0"/>
              <a:t>Body:</a:t>
            </a:r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endParaRPr lang="en-US" dirty="0"/>
          </a:p>
        </p:txBody>
      </p:sp>
      <p:sp>
        <p:nvSpPr>
          <p:cNvPr id="56329" name="Rectangle 9"/>
          <p:cNvSpPr>
            <a:spLocks/>
          </p:cNvSpPr>
          <p:nvPr/>
        </p:nvSpPr>
        <p:spPr bwMode="auto">
          <a:xfrm>
            <a:off x="2082800" y="3146425"/>
            <a:ext cx="2222500" cy="2260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{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  Statement</a:t>
            </a:r>
            <a:r>
              <a:rPr lang="en-US" sz="2000" baseline="-25000" dirty="0">
                <a:latin typeface="Courier New"/>
                <a:ea typeface="Monaco" charset="0"/>
                <a:cs typeface="Courier New"/>
                <a:sym typeface="Monaco" charset="0"/>
              </a:rPr>
              <a:t>1</a:t>
            </a:r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  Statement</a:t>
            </a:r>
            <a:r>
              <a:rPr lang="en-US" sz="2000" baseline="-25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    …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2000" dirty="0" err="1">
                <a:latin typeface="Courier New"/>
                <a:ea typeface="Monaco" charset="0"/>
                <a:cs typeface="Courier New"/>
                <a:sym typeface="Monaco" charset="0"/>
              </a:rPr>
              <a:t>Statement</a:t>
            </a:r>
            <a:r>
              <a:rPr lang="en-US" sz="2000" baseline="-25000" dirty="0" err="1">
                <a:latin typeface="Courier New"/>
                <a:ea typeface="Monaco" charset="0"/>
                <a:cs typeface="Courier New"/>
                <a:sym typeface="Monaco" charset="0"/>
              </a:rPr>
              <a:t>n</a:t>
            </a:r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/>
            <a:r>
              <a:rPr lang="en-US" sz="2000" dirty="0"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5364659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/>
          </p:cNvSpPr>
          <p:nvPr/>
        </p:nvSpPr>
        <p:spPr bwMode="auto">
          <a:xfrm>
            <a:off x="1828800" y="30861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1905000" y="3505200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“While” Translation #1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“Jump-to-middle” translation</a:t>
            </a:r>
          </a:p>
          <a:p>
            <a:r>
              <a:rPr lang="en-US" dirty="0"/>
              <a:t>Used with </a:t>
            </a:r>
            <a:r>
              <a:rPr lang="en-US" b="1" dirty="0">
                <a:latin typeface="Courier New"/>
                <a:cs typeface="Courier New"/>
              </a:rPr>
              <a:t>-</a:t>
            </a:r>
            <a:r>
              <a:rPr lang="en-US" b="1" dirty="0" err="1">
                <a:latin typeface="Courier New"/>
                <a:cs typeface="Courier New"/>
              </a:rPr>
              <a:t>Og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6705600" y="2095501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6781800" y="2514600"/>
            <a:ext cx="34290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5181600" y="3048000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005887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10668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1139824" y="1863724"/>
            <a:ext cx="4727575" cy="2632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pcount_while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while (x)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6324603" y="1447800"/>
            <a:ext cx="3276600" cy="4017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Jump-to-Middle 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6324603" y="1863724"/>
            <a:ext cx="5181597" cy="28606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pcount_goto_jtm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(x)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While Loop Example #1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990600" y="5118100"/>
            <a:ext cx="8382000" cy="1282700"/>
          </a:xfrm>
          <a:ln/>
        </p:spPr>
        <p:txBody>
          <a:bodyPr/>
          <a:lstStyle/>
          <a:p>
            <a:r>
              <a:rPr lang="en-US" dirty="0"/>
              <a:t>Compare to do-while version of function</a:t>
            </a:r>
          </a:p>
          <a:p>
            <a:r>
              <a:rPr lang="en-US" dirty="0"/>
              <a:t>Initial </a:t>
            </a:r>
            <a:r>
              <a:rPr lang="en-US" dirty="0" err="1"/>
              <a:t>goto</a:t>
            </a:r>
            <a:r>
              <a:rPr lang="en-US" dirty="0"/>
              <a:t> starts loop at test</a:t>
            </a:r>
          </a:p>
        </p:txBody>
      </p:sp>
    </p:spTree>
    <p:extLst>
      <p:ext uri="{BB962C8B-B14F-4D97-AF65-F5344CB8AC3E}">
        <p14:creationId xmlns:p14="http://schemas.microsoft.com/office/powerpoint/2010/main" val="282760350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Condition Codes (Implicit Setting)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/>
              <a:t>Single-bit registers</a:t>
            </a:r>
          </a:p>
          <a:p>
            <a:pPr marL="560388" lvl="1" indent="-222250" defTabSz="895350" eaLnBrk="1" hangingPunct="1">
              <a:buNone/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>
                <a:latin typeface="Courier New" pitchFamily="49" charset="0"/>
              </a:rPr>
              <a:t>CF</a:t>
            </a:r>
            <a:r>
              <a:rPr lang="en-US" dirty="0"/>
              <a:t>	Carry Flag (for unsigned)	</a:t>
            </a:r>
            <a:r>
              <a:rPr lang="en-US" dirty="0">
                <a:latin typeface="Courier New" pitchFamily="49" charset="0"/>
              </a:rPr>
              <a:t>SF</a:t>
            </a:r>
            <a:r>
              <a:rPr lang="en-US" dirty="0"/>
              <a:t>	Sign Flag (for signed)</a:t>
            </a:r>
          </a:p>
          <a:p>
            <a:pPr marL="560388" lvl="1" indent="-222250" defTabSz="895350" eaLnBrk="1" hangingPunct="1">
              <a:buNone/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 err="1">
                <a:latin typeface="Courier New" pitchFamily="49" charset="0"/>
              </a:rPr>
              <a:t>ZF</a:t>
            </a:r>
            <a:r>
              <a:rPr lang="en-US" dirty="0"/>
              <a:t>	Zero Flag		</a:t>
            </a:r>
            <a:r>
              <a:rPr lang="en-US" dirty="0">
                <a:latin typeface="Courier New" pitchFamily="49" charset="0"/>
              </a:rPr>
              <a:t>OF</a:t>
            </a:r>
            <a:r>
              <a:rPr lang="en-US" dirty="0"/>
              <a:t>	Overflow Flag (signed)</a:t>
            </a:r>
          </a:p>
          <a:p>
            <a:pPr marL="223838" indent="-223838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/>
              <a:t>Implicitly set (as side effect) by arithmetic operations</a:t>
            </a:r>
          </a:p>
          <a:p>
            <a:pPr marL="560388" lvl="1" indent="-222250" defTabSz="895350" eaLnBrk="1" hangingPunct="1">
              <a:buNone/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 err="1">
                <a:latin typeface="Courier New" pitchFamily="49" charset="0"/>
              </a:rPr>
              <a:t>addq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i="1" dirty="0" err="1"/>
              <a:t>Src</a:t>
            </a:r>
            <a:r>
              <a:rPr lang="en-US" dirty="0" err="1"/>
              <a:t>,</a:t>
            </a:r>
            <a:r>
              <a:rPr lang="en-US" i="1" dirty="0" err="1"/>
              <a:t>Dest</a:t>
            </a:r>
            <a:r>
              <a:rPr lang="en-US" dirty="0">
                <a:latin typeface="Courier New" pitchFamily="49" charset="0"/>
              </a:rPr>
              <a:t>		</a:t>
            </a:r>
          </a:p>
          <a:p>
            <a:pPr marL="560388" lvl="1" indent="-222250" defTabSz="895350" eaLnBrk="1" hangingPunct="1">
              <a:buNone/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/>
              <a:t>C analog: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+= </a:t>
            </a:r>
            <a:r>
              <a:rPr lang="en-US" dirty="0" err="1">
                <a:latin typeface="Courier New" pitchFamily="49" charset="0"/>
              </a:rPr>
              <a:t>src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marL="560388" lvl="1" indent="-222250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/>
              <a:t>CF set if carry out from most significant bit</a:t>
            </a:r>
          </a:p>
          <a:p>
            <a:pPr marL="839788" lvl="2" indent="-165100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/>
              <a:t>Detects unsigned overflow; also used for </a:t>
            </a:r>
            <a:r>
              <a:rPr lang="en-US" dirty="0" err="1"/>
              <a:t>multiprecision</a:t>
            </a:r>
            <a:r>
              <a:rPr lang="en-US" dirty="0"/>
              <a:t> arithmetic</a:t>
            </a:r>
          </a:p>
          <a:p>
            <a:pPr marL="560388" lvl="1" indent="-222250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 err="1"/>
              <a:t>ZF</a:t>
            </a:r>
            <a:r>
              <a:rPr lang="en-US" dirty="0"/>
              <a:t> set if </a:t>
            </a:r>
            <a:r>
              <a:rPr lang="en-US" dirty="0" err="1">
                <a:latin typeface="Courier New" pitchFamily="49" charset="0"/>
              </a:rPr>
              <a:t>src+dest</a:t>
            </a:r>
            <a:r>
              <a:rPr lang="en-US" dirty="0">
                <a:latin typeface="Courier New" pitchFamily="49" charset="0"/>
              </a:rPr>
              <a:t> == 0</a:t>
            </a:r>
            <a:endParaRPr lang="en-US" dirty="0"/>
          </a:p>
          <a:p>
            <a:pPr marL="560388" lvl="1" indent="-222250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/>
              <a:t>SF set if </a:t>
            </a:r>
            <a:r>
              <a:rPr lang="en-US" dirty="0" err="1">
                <a:latin typeface="Courier New" pitchFamily="49" charset="0"/>
              </a:rPr>
              <a:t>src+dest</a:t>
            </a:r>
            <a:r>
              <a:rPr lang="en-US" dirty="0">
                <a:latin typeface="Courier New" pitchFamily="49" charset="0"/>
              </a:rPr>
              <a:t> &lt; 0</a:t>
            </a:r>
            <a:endParaRPr lang="en-US" dirty="0"/>
          </a:p>
          <a:p>
            <a:pPr marL="560388" lvl="1" indent="-222250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/>
              <a:t>OF set if two’s complement overflow</a:t>
            </a:r>
          </a:p>
          <a:p>
            <a:pPr marL="839788" lvl="2" indent="-165100" defTabSz="895350" eaLnBrk="1" hangingPunct="1">
              <a:buNone/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src</a:t>
            </a:r>
            <a:r>
              <a:rPr lang="en-US" dirty="0">
                <a:latin typeface="Courier New" pitchFamily="49" charset="0"/>
              </a:rPr>
              <a:t> &gt; 0 &amp;&amp; 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&gt; 0 &amp;&amp; </a:t>
            </a:r>
            <a:r>
              <a:rPr lang="en-US" dirty="0" err="1">
                <a:latin typeface="Courier New" pitchFamily="49" charset="0"/>
              </a:rPr>
              <a:t>src</a:t>
            </a:r>
            <a:r>
              <a:rPr lang="en-US" dirty="0">
                <a:latin typeface="Courier New" pitchFamily="49" charset="0"/>
              </a:rPr>
              <a:t> + 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&lt; 0) \</a:t>
            </a:r>
          </a:p>
          <a:p>
            <a:pPr marL="839788" lvl="2" indent="-165100" defTabSz="895350" eaLnBrk="1" hangingPunct="1">
              <a:buNone/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dirty="0">
                <a:latin typeface="Courier New" pitchFamily="49" charset="0"/>
              </a:rPr>
              <a:t>  || (</a:t>
            </a:r>
            <a:r>
              <a:rPr lang="en-US" dirty="0" err="1">
                <a:latin typeface="Courier New" pitchFamily="49" charset="0"/>
              </a:rPr>
              <a:t>src</a:t>
            </a:r>
            <a:r>
              <a:rPr lang="en-US" dirty="0">
                <a:latin typeface="Courier New" pitchFamily="49" charset="0"/>
              </a:rPr>
              <a:t> &lt; 0 &amp;&amp; 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&lt; 0 &amp;&amp; </a:t>
            </a:r>
            <a:r>
              <a:rPr lang="en-US" dirty="0" err="1">
                <a:latin typeface="Courier New" pitchFamily="49" charset="0"/>
              </a:rPr>
              <a:t>src</a:t>
            </a:r>
            <a:r>
              <a:rPr lang="en-US" dirty="0">
                <a:latin typeface="Courier New" pitchFamily="49" charset="0"/>
              </a:rPr>
              <a:t> + 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&gt;= 0)</a:t>
            </a:r>
          </a:p>
          <a:p>
            <a:pPr marL="223838" indent="-223838" defTabSz="895350" eaLnBrk="1" hangingPunct="1">
              <a:tabLst>
                <a:tab pos="1085850" algn="l"/>
                <a:tab pos="4057650" algn="l"/>
                <a:tab pos="4743450" algn="l"/>
              </a:tabLst>
              <a:defRPr/>
            </a:pPr>
            <a:r>
              <a:rPr lang="en-US" i="1" dirty="0"/>
              <a:t>Not</a:t>
            </a:r>
            <a:r>
              <a:rPr lang="en-US" dirty="0"/>
              <a:t> set by </a:t>
            </a:r>
            <a:r>
              <a:rPr lang="en-US" dirty="0" err="1">
                <a:latin typeface="Courier New" pitchFamily="49" charset="0"/>
              </a:rPr>
              <a:t>leaq</a:t>
            </a:r>
            <a:r>
              <a:rPr lang="en-US" dirty="0"/>
              <a:t> instruction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/>
          </p:cNvSpPr>
          <p:nvPr/>
        </p:nvSpPr>
        <p:spPr bwMode="auto">
          <a:xfrm>
            <a:off x="2057400" y="1524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2133600" y="2006601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2057400" y="3687764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Do-While Version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1981200" y="4106864"/>
            <a:ext cx="3048000" cy="22050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do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while(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“While” Translation #2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91200" y="1752601"/>
            <a:ext cx="4419600" cy="3992563"/>
          </a:xfrm>
        </p:spPr>
        <p:txBody>
          <a:bodyPr/>
          <a:lstStyle/>
          <a:p>
            <a:r>
              <a:rPr lang="en-US" dirty="0"/>
              <a:t>“Do-while” conversion</a:t>
            </a:r>
          </a:p>
          <a:p>
            <a:r>
              <a:rPr lang="en-US" dirty="0"/>
              <a:t>Used with </a:t>
            </a:r>
            <a:r>
              <a:rPr lang="en-US" b="1" dirty="0">
                <a:latin typeface="Courier New"/>
                <a:cs typeface="Courier New"/>
              </a:rPr>
              <a:t>–O1 and above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6781800" y="3352800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6858000" y="3771899"/>
            <a:ext cx="34290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2" name="AutoShape 10"/>
          <p:cNvSpPr>
            <a:spLocks/>
          </p:cNvSpPr>
          <p:nvPr/>
        </p:nvSpPr>
        <p:spPr bwMode="auto">
          <a:xfrm>
            <a:off x="2895600" y="2878139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5562600" y="4178301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88859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/>
          </p:cNvSpPr>
          <p:nvPr/>
        </p:nvSpPr>
        <p:spPr bwMode="auto">
          <a:xfrm>
            <a:off x="990600" y="1447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1063624" y="1863724"/>
            <a:ext cx="4727575" cy="22764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pcount_while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while (x)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6400800" y="1447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Do-While 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6400800" y="1863724"/>
            <a:ext cx="5029197" cy="28606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pcount_goto_dw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(!x)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(x)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While Loop Example #2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914400" y="5118100"/>
            <a:ext cx="8382000" cy="1282700"/>
          </a:xfrm>
          <a:ln/>
        </p:spPr>
        <p:txBody>
          <a:bodyPr/>
          <a:lstStyle/>
          <a:p>
            <a:r>
              <a:rPr lang="en-US" dirty="0"/>
              <a:t>Compare to do-while version of function</a:t>
            </a:r>
          </a:p>
          <a:p>
            <a:r>
              <a:rPr lang="en-US" dirty="0"/>
              <a:t>Initial conditional guards entrance to loop</a:t>
            </a:r>
          </a:p>
        </p:txBody>
      </p:sp>
    </p:spTree>
    <p:extLst>
      <p:ext uri="{BB962C8B-B14F-4D97-AF65-F5344CB8AC3E}">
        <p14:creationId xmlns:p14="http://schemas.microsoft.com/office/powerpoint/2010/main" val="3734224945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“For” Loop Form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990600" y="1676400"/>
            <a:ext cx="4800600" cy="1013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for (</a:t>
            </a:r>
            <a:r>
              <a:rPr lang="en-US" sz="2400" i="1" dirty="0"/>
              <a:t>Init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/>
              <a:t>Test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/>
              <a:t>Update </a:t>
            </a:r>
            <a:r>
              <a:rPr lang="en-US" sz="2400" dirty="0">
                <a:latin typeface="Courier New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/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990600" y="1143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General Form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24" name="Rectangle 4"/>
          <p:cNvSpPr>
            <a:spLocks/>
          </p:cNvSpPr>
          <p:nvPr/>
        </p:nvSpPr>
        <p:spPr bwMode="auto">
          <a:xfrm>
            <a:off x="990600" y="2819400"/>
            <a:ext cx="4800600" cy="3657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#define WSIZE 8*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sizeof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(long)</a:t>
            </a:r>
          </a:p>
          <a:p>
            <a:pPr algn="l"/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for (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unsigned bit = (x &gt;&gt;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5" name="Rectangle 4"/>
          <p:cNvSpPr>
            <a:spLocks/>
          </p:cNvSpPr>
          <p:nvPr/>
        </p:nvSpPr>
        <p:spPr bwMode="auto">
          <a:xfrm>
            <a:off x="6553200" y="1676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0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6553200" y="25908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6553200" y="3581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</a:p>
        </p:txBody>
      </p:sp>
      <p:sp>
        <p:nvSpPr>
          <p:cNvPr id="28" name="Rectangle 4"/>
          <p:cNvSpPr>
            <a:spLocks/>
          </p:cNvSpPr>
          <p:nvPr/>
        </p:nvSpPr>
        <p:spPr bwMode="auto">
          <a:xfrm>
            <a:off x="6553200" y="45720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unsigned bit = (x &gt;&gt;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bit;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6553200" y="12192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Init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6553200" y="21780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Test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6553200" y="31686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Update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6553200" y="41592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Body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3263961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“For” Loop </a:t>
            </a:r>
            <a:r>
              <a:rPr lang="en-US" dirty="0">
                <a:sym typeface="Wingdings" pitchFamily="2" charset="2"/>
              </a:rPr>
              <a:t> While Loop</a:t>
            </a:r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838200" y="1592108"/>
            <a:ext cx="4419600" cy="1013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for (</a:t>
            </a:r>
            <a:r>
              <a:rPr lang="en-US" sz="2400" i="1" dirty="0">
                <a:latin typeface="+mj-lt"/>
              </a:rPr>
              <a:t>Init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Test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Update</a:t>
            </a:r>
            <a:r>
              <a:rPr lang="en-US" sz="2400" i="1" dirty="0"/>
              <a:t> </a:t>
            </a:r>
            <a:r>
              <a:rPr lang="en-US" sz="2400" dirty="0">
                <a:latin typeface="Courier New" charset="0"/>
              </a:rPr>
              <a:t>)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>
                <a:latin typeface="+mj-lt"/>
              </a:rPr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971550" y="1058708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For Version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1905000" y="3878109"/>
            <a:ext cx="2819400" cy="26750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i="1" dirty="0">
                <a:latin typeface="+mj-lt"/>
              </a:rPr>
              <a:t>Init</a:t>
            </a:r>
            <a:r>
              <a:rPr lang="en-US" sz="2400" i="1" dirty="0">
                <a:latin typeface="Courier New" charset="0"/>
              </a:rPr>
              <a:t>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while (</a:t>
            </a:r>
            <a:r>
              <a:rPr lang="en-US" sz="2400" i="1" dirty="0">
                <a:latin typeface="+mj-lt"/>
              </a:rPr>
              <a:t>Test </a:t>
            </a:r>
            <a:r>
              <a:rPr lang="en-US" sz="2400" dirty="0">
                <a:latin typeface="Courier New" charset="0"/>
              </a:rPr>
              <a:t>) {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>
                <a:latin typeface="+mj-lt"/>
              </a:rPr>
              <a:t>Body</a:t>
            </a:r>
            <a:endParaRPr lang="en-US" sz="2400" i="1" dirty="0"/>
          </a:p>
          <a:p>
            <a:pPr algn="l">
              <a:spcBef>
                <a:spcPct val="50000"/>
              </a:spcBef>
            </a:pPr>
            <a:r>
              <a:rPr lang="en-US" sz="2400" i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i="1" dirty="0">
                <a:latin typeface="+mj-lt"/>
              </a:rPr>
              <a:t>Update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>
              <a:spcBef>
                <a:spcPct val="50000"/>
              </a:spcBef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047750" y="3344708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While Version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9" name="AutoShape 10"/>
          <p:cNvSpPr>
            <a:spLocks/>
          </p:cNvSpPr>
          <p:nvPr/>
        </p:nvSpPr>
        <p:spPr bwMode="auto">
          <a:xfrm>
            <a:off x="3429000" y="2811309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34817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For-While Conversion</a:t>
            </a:r>
          </a:p>
        </p:txBody>
      </p:sp>
      <p:sp>
        <p:nvSpPr>
          <p:cNvPr id="24" name="Rectangle 4"/>
          <p:cNvSpPr>
            <a:spLocks/>
          </p:cNvSpPr>
          <p:nvPr/>
        </p:nvSpPr>
        <p:spPr bwMode="auto">
          <a:xfrm>
            <a:off x="5943600" y="1752600"/>
            <a:ext cx="5334000" cy="3276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pcount_for_while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while (</a:t>
            </a:r>
            <a:r>
              <a:rPr lang="en-US" dirty="0" err="1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bit = (x &gt;&gt; </a:t>
            </a:r>
            <a:r>
              <a:rPr lang="en-US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5" name="Rectangle 4"/>
          <p:cNvSpPr>
            <a:spLocks/>
          </p:cNvSpPr>
          <p:nvPr/>
        </p:nvSpPr>
        <p:spPr bwMode="auto">
          <a:xfrm>
            <a:off x="762000" y="1676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762000" y="25908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762000" y="362585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</a:p>
        </p:txBody>
      </p:sp>
      <p:sp>
        <p:nvSpPr>
          <p:cNvPr id="28" name="Rectangle 4"/>
          <p:cNvSpPr>
            <a:spLocks/>
          </p:cNvSpPr>
          <p:nvPr/>
        </p:nvSpPr>
        <p:spPr bwMode="auto">
          <a:xfrm>
            <a:off x="762000" y="4572000"/>
            <a:ext cx="4495800" cy="1143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bit = (x &gt;&gt; </a:t>
            </a:r>
            <a:r>
              <a:rPr lang="en-US" dirty="0" err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+= bit;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762000" y="12192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Init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762000" y="21780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Test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762000" y="31686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Update</a:t>
            </a: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762000" y="41592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Body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1078085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51" name="Rectangle 7"/>
          <p:cNvSpPr>
            <a:spLocks/>
          </p:cNvSpPr>
          <p:nvPr/>
        </p:nvSpPr>
        <p:spPr bwMode="auto">
          <a:xfrm>
            <a:off x="990600" y="1201738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“For” Loop</a:t>
            </a:r>
            <a:r>
              <a:rPr lang="en-US" dirty="0">
                <a:sym typeface="Wingdings"/>
              </a:rPr>
              <a:t> Do-While Conversion</a:t>
            </a:r>
            <a:endParaRPr lang="en-US" dirty="0"/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990600" y="5524500"/>
            <a:ext cx="4191000" cy="876300"/>
          </a:xfrm>
          <a:ln/>
        </p:spPr>
        <p:txBody>
          <a:bodyPr/>
          <a:lstStyle/>
          <a:p>
            <a:r>
              <a:rPr lang="en-US" dirty="0"/>
              <a:t>Initial test can often be optimized away</a:t>
            </a:r>
          </a:p>
        </p:txBody>
      </p:sp>
      <p:sp>
        <p:nvSpPr>
          <p:cNvPr id="15" name="Rectangle 4"/>
          <p:cNvSpPr>
            <a:spLocks/>
          </p:cNvSpPr>
          <p:nvPr/>
        </p:nvSpPr>
        <p:spPr bwMode="auto">
          <a:xfrm>
            <a:off x="838200" y="1752600"/>
            <a:ext cx="4751288" cy="2771775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for (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unsigned bit = (x &gt;&gt;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667000" y="9906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5943600" y="1371600"/>
            <a:ext cx="5562600" cy="4648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pcount_for_goto_dw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0;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(!(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&lt; WSIZE))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unsigned bit = (x &gt;&gt;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++;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&lt; WSIZE)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loop;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76064" y="2362200"/>
            <a:ext cx="530915" cy="3416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Init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840574" y="2548004"/>
            <a:ext cx="788422" cy="3475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i="1" dirty="0">
                <a:latin typeface="+mj-lt"/>
              </a:rPr>
              <a:t>Test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525253" y="3925568"/>
            <a:ext cx="761747" cy="3416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Body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34200" y="4230368"/>
            <a:ext cx="966932" cy="3416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Update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522923" y="4866007"/>
            <a:ext cx="650563" cy="3416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Test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553200" y="2638864"/>
            <a:ext cx="2209800" cy="533400"/>
            <a:chOff x="5029200" y="2743200"/>
            <a:chExt cx="2209800" cy="533400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0700413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6146800" y="254000"/>
            <a:ext cx="4140200" cy="1143000"/>
          </a:xfrm>
          <a:ln/>
        </p:spPr>
        <p:txBody>
          <a:bodyPr/>
          <a:lstStyle/>
          <a:p>
            <a:pPr marL="119063" indent="-119063"/>
            <a:r>
              <a:rPr lang="en-US"/>
              <a:t>Switch Statement Example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477000" y="1803400"/>
            <a:ext cx="3810000" cy="2844800"/>
          </a:xfrm>
          <a:ln/>
        </p:spPr>
        <p:txBody>
          <a:bodyPr/>
          <a:lstStyle/>
          <a:p>
            <a:r>
              <a:rPr lang="en-US" dirty="0"/>
              <a:t>Multiple case labels</a:t>
            </a:r>
          </a:p>
          <a:p>
            <a:pPr marL="552450" lvl="1"/>
            <a:r>
              <a:rPr lang="en-US" dirty="0"/>
              <a:t>Here: 5 &amp; 6</a:t>
            </a:r>
          </a:p>
          <a:p>
            <a:r>
              <a:rPr lang="en-US" dirty="0"/>
              <a:t>Fall-through cases</a:t>
            </a:r>
          </a:p>
          <a:p>
            <a:pPr marL="552450" lvl="1"/>
            <a:r>
              <a:rPr lang="en-US" dirty="0"/>
              <a:t>Here: 2</a:t>
            </a:r>
          </a:p>
          <a:p>
            <a:r>
              <a:rPr lang="en-US" dirty="0"/>
              <a:t>Missing cases</a:t>
            </a:r>
          </a:p>
          <a:p>
            <a:pPr marL="552450" lvl="1"/>
            <a:r>
              <a:rPr lang="en-US" dirty="0"/>
              <a:t>Here: 4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609600" y="533400"/>
            <a:ext cx="5283200" cy="5715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y, long z)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switch (x)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1: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3: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5: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6: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default: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= 2;</a:t>
            </a: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44500678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Jump Table Structure</a:t>
            </a:r>
          </a:p>
        </p:txBody>
      </p:sp>
      <p:grpSp>
        <p:nvGrpSpPr>
          <p:cNvPr id="24579" name="Group 35"/>
          <p:cNvGrpSpPr>
            <a:grpSpLocks/>
          </p:cNvGrpSpPr>
          <p:nvPr/>
        </p:nvGrpSpPr>
        <p:grpSpPr bwMode="auto">
          <a:xfrm>
            <a:off x="7086600" y="1371600"/>
            <a:ext cx="2895600" cy="4953000"/>
            <a:chOff x="3504" y="864"/>
            <a:chExt cx="1824" cy="3120"/>
          </a:xfrm>
        </p:grpSpPr>
        <p:grpSp>
          <p:nvGrpSpPr>
            <p:cNvPr id="24593" name="Group 33"/>
            <p:cNvGrpSpPr>
              <a:grpSpLocks/>
            </p:cNvGrpSpPr>
            <p:nvPr/>
          </p:nvGrpSpPr>
          <p:grpSpPr bwMode="auto">
            <a:xfrm>
              <a:off x="3696" y="864"/>
              <a:ext cx="1632" cy="528"/>
              <a:chOff x="3696" y="864"/>
              <a:chExt cx="1632" cy="528"/>
            </a:xfrm>
          </p:grpSpPr>
          <p:sp>
            <p:nvSpPr>
              <p:cNvPr id="24604" name="Rectangle 5"/>
              <p:cNvSpPr>
                <a:spLocks noChangeArrowheads="1"/>
              </p:cNvSpPr>
              <p:nvPr/>
            </p:nvSpPr>
            <p:spPr bwMode="auto">
              <a:xfrm>
                <a:off x="4320" y="864"/>
                <a:ext cx="1008" cy="528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/>
                  <a:t>Code Block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/>
                  <a:t>0</a:t>
                </a:r>
              </a:p>
            </p:txBody>
          </p:sp>
          <p:sp>
            <p:nvSpPr>
              <p:cNvPr id="24605" name="Rectangle 6"/>
              <p:cNvSpPr>
                <a:spLocks noChangeArrowheads="1"/>
              </p:cNvSpPr>
              <p:nvPr/>
            </p:nvSpPr>
            <p:spPr bwMode="auto">
              <a:xfrm>
                <a:off x="3696" y="864"/>
                <a:ext cx="6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Targ0:</a:t>
                </a:r>
              </a:p>
            </p:txBody>
          </p:sp>
        </p:grpSp>
        <p:grpSp>
          <p:nvGrpSpPr>
            <p:cNvPr id="24594" name="Group 32"/>
            <p:cNvGrpSpPr>
              <a:grpSpLocks/>
            </p:cNvGrpSpPr>
            <p:nvPr/>
          </p:nvGrpSpPr>
          <p:grpSpPr bwMode="auto">
            <a:xfrm>
              <a:off x="3696" y="1488"/>
              <a:ext cx="1632" cy="528"/>
              <a:chOff x="3696" y="1488"/>
              <a:chExt cx="1632" cy="528"/>
            </a:xfrm>
          </p:grpSpPr>
          <p:sp>
            <p:nvSpPr>
              <p:cNvPr id="24602" name="Rectangle 8"/>
              <p:cNvSpPr>
                <a:spLocks noChangeArrowheads="1"/>
              </p:cNvSpPr>
              <p:nvPr/>
            </p:nvSpPr>
            <p:spPr bwMode="auto">
              <a:xfrm>
                <a:off x="4320" y="1488"/>
                <a:ext cx="1008" cy="528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/>
                  <a:t>Code Block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/>
                  <a:t>1</a:t>
                </a:r>
              </a:p>
            </p:txBody>
          </p:sp>
          <p:sp>
            <p:nvSpPr>
              <p:cNvPr id="24603" name="Rectangle 9"/>
              <p:cNvSpPr>
                <a:spLocks noChangeArrowheads="1"/>
              </p:cNvSpPr>
              <p:nvPr/>
            </p:nvSpPr>
            <p:spPr bwMode="auto">
              <a:xfrm>
                <a:off x="3696" y="1488"/>
                <a:ext cx="6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Targ1:</a:t>
                </a:r>
              </a:p>
            </p:txBody>
          </p:sp>
        </p:grpSp>
        <p:grpSp>
          <p:nvGrpSpPr>
            <p:cNvPr id="24595" name="Group 31"/>
            <p:cNvGrpSpPr>
              <a:grpSpLocks/>
            </p:cNvGrpSpPr>
            <p:nvPr/>
          </p:nvGrpSpPr>
          <p:grpSpPr bwMode="auto">
            <a:xfrm>
              <a:off x="3696" y="2112"/>
              <a:ext cx="1632" cy="528"/>
              <a:chOff x="3696" y="2112"/>
              <a:chExt cx="1632" cy="528"/>
            </a:xfrm>
          </p:grpSpPr>
          <p:sp>
            <p:nvSpPr>
              <p:cNvPr id="24600" name="Rectangle 11"/>
              <p:cNvSpPr>
                <a:spLocks noChangeArrowheads="1"/>
              </p:cNvSpPr>
              <p:nvPr/>
            </p:nvSpPr>
            <p:spPr bwMode="auto">
              <a:xfrm>
                <a:off x="4320" y="2112"/>
                <a:ext cx="1008" cy="528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/>
                  <a:t>Code Block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/>
                  <a:t>2</a:t>
                </a:r>
              </a:p>
            </p:txBody>
          </p:sp>
          <p:sp>
            <p:nvSpPr>
              <p:cNvPr id="24601" name="Rectangle 12"/>
              <p:cNvSpPr>
                <a:spLocks noChangeArrowheads="1"/>
              </p:cNvSpPr>
              <p:nvPr/>
            </p:nvSpPr>
            <p:spPr bwMode="auto">
              <a:xfrm>
                <a:off x="3696" y="2112"/>
                <a:ext cx="6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Targ2:</a:t>
                </a:r>
              </a:p>
            </p:txBody>
          </p:sp>
        </p:grpSp>
        <p:grpSp>
          <p:nvGrpSpPr>
            <p:cNvPr id="24596" name="Group 30"/>
            <p:cNvGrpSpPr>
              <a:grpSpLocks/>
            </p:cNvGrpSpPr>
            <p:nvPr/>
          </p:nvGrpSpPr>
          <p:grpSpPr bwMode="auto">
            <a:xfrm>
              <a:off x="3504" y="3456"/>
              <a:ext cx="1804" cy="528"/>
              <a:chOff x="3504" y="3456"/>
              <a:chExt cx="1804" cy="528"/>
            </a:xfrm>
          </p:grpSpPr>
          <p:sp>
            <p:nvSpPr>
              <p:cNvPr id="24598" name="Rectangle 14"/>
              <p:cNvSpPr>
                <a:spLocks noChangeArrowheads="1"/>
              </p:cNvSpPr>
              <p:nvPr/>
            </p:nvSpPr>
            <p:spPr bwMode="auto">
              <a:xfrm>
                <a:off x="4300" y="3456"/>
                <a:ext cx="1008" cy="528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/>
                  <a:t>Code Block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 i="1"/>
                  <a:t>n</a:t>
                </a:r>
                <a:r>
                  <a:rPr lang="en-US" altLang="en-US"/>
                  <a:t>–1</a:t>
                </a:r>
              </a:p>
            </p:txBody>
          </p:sp>
          <p:sp>
            <p:nvSpPr>
              <p:cNvPr id="24599" name="Rectangle 15"/>
              <p:cNvSpPr>
                <a:spLocks noChangeArrowheads="1"/>
              </p:cNvSpPr>
              <p:nvPr/>
            </p:nvSpPr>
            <p:spPr bwMode="auto">
              <a:xfrm>
                <a:off x="3504" y="3456"/>
                <a:ext cx="8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Targ</a:t>
                </a:r>
                <a:r>
                  <a:rPr lang="en-US" altLang="en-US" i="1">
                    <a:latin typeface="Courier New" pitchFamily="49" charset="0"/>
                  </a:rPr>
                  <a:t>n</a:t>
                </a:r>
                <a:r>
                  <a:rPr lang="en-US" altLang="en-US">
                    <a:latin typeface="Courier New" pitchFamily="49" charset="0"/>
                  </a:rPr>
                  <a:t>-1:</a:t>
                </a:r>
              </a:p>
            </p:txBody>
          </p:sp>
        </p:grpSp>
        <p:sp>
          <p:nvSpPr>
            <p:cNvPr id="24597" name="Rectangle 16"/>
            <p:cNvSpPr>
              <a:spLocks noChangeArrowheads="1"/>
            </p:cNvSpPr>
            <p:nvPr/>
          </p:nvSpPr>
          <p:spPr bwMode="auto">
            <a:xfrm>
              <a:off x="4320" y="2736"/>
              <a:ext cx="1008" cy="5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•</a:t>
              </a:r>
            </a:p>
          </p:txBody>
        </p:sp>
      </p:grpSp>
      <p:grpSp>
        <p:nvGrpSpPr>
          <p:cNvPr id="24580" name="Group 17"/>
          <p:cNvGrpSpPr>
            <a:grpSpLocks/>
          </p:cNvGrpSpPr>
          <p:nvPr/>
        </p:nvGrpSpPr>
        <p:grpSpPr bwMode="auto">
          <a:xfrm>
            <a:off x="4114800" y="1447800"/>
            <a:ext cx="2590800" cy="2438400"/>
            <a:chOff x="1632" y="912"/>
            <a:chExt cx="1632" cy="1536"/>
          </a:xfrm>
        </p:grpSpPr>
        <p:sp>
          <p:nvSpPr>
            <p:cNvPr id="24587" name="Rectangle 18"/>
            <p:cNvSpPr>
              <a:spLocks noChangeArrowheads="1"/>
            </p:cNvSpPr>
            <p:nvPr/>
          </p:nvSpPr>
          <p:spPr bwMode="auto">
            <a:xfrm>
              <a:off x="2256" y="912"/>
              <a:ext cx="100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Targ0</a:t>
              </a:r>
            </a:p>
          </p:txBody>
        </p:sp>
        <p:sp>
          <p:nvSpPr>
            <p:cNvPr id="24588" name="Rectangle 19"/>
            <p:cNvSpPr>
              <a:spLocks noChangeArrowheads="1"/>
            </p:cNvSpPr>
            <p:nvPr/>
          </p:nvSpPr>
          <p:spPr bwMode="auto">
            <a:xfrm>
              <a:off x="2256" y="1152"/>
              <a:ext cx="100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Targ1</a:t>
              </a:r>
            </a:p>
          </p:txBody>
        </p:sp>
        <p:sp>
          <p:nvSpPr>
            <p:cNvPr id="24589" name="Rectangle 20"/>
            <p:cNvSpPr>
              <a:spLocks noChangeArrowheads="1"/>
            </p:cNvSpPr>
            <p:nvPr/>
          </p:nvSpPr>
          <p:spPr bwMode="auto">
            <a:xfrm>
              <a:off x="2256" y="1392"/>
              <a:ext cx="100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Targ2</a:t>
              </a:r>
            </a:p>
          </p:txBody>
        </p:sp>
        <p:sp>
          <p:nvSpPr>
            <p:cNvPr id="24590" name="Rectangle 21"/>
            <p:cNvSpPr>
              <a:spLocks noChangeArrowheads="1"/>
            </p:cNvSpPr>
            <p:nvPr/>
          </p:nvSpPr>
          <p:spPr bwMode="auto">
            <a:xfrm>
              <a:off x="2256" y="2208"/>
              <a:ext cx="100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Targ</a:t>
              </a:r>
              <a:r>
                <a:rPr lang="en-US" altLang="en-US" i="1">
                  <a:latin typeface="Courier New" pitchFamily="49" charset="0"/>
                </a:rPr>
                <a:t>n</a:t>
              </a:r>
              <a:r>
                <a:rPr lang="en-US" altLang="en-US">
                  <a:latin typeface="Courier New" pitchFamily="49" charset="0"/>
                </a:rPr>
                <a:t>-1</a:t>
              </a:r>
            </a:p>
          </p:txBody>
        </p:sp>
        <p:sp>
          <p:nvSpPr>
            <p:cNvPr id="24591" name="Rectangle 22"/>
            <p:cNvSpPr>
              <a:spLocks noChangeArrowheads="1"/>
            </p:cNvSpPr>
            <p:nvPr/>
          </p:nvSpPr>
          <p:spPr bwMode="auto">
            <a:xfrm>
              <a:off x="2256" y="1632"/>
              <a:ext cx="1008" cy="5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•</a:t>
              </a:r>
            </a:p>
          </p:txBody>
        </p:sp>
        <p:sp>
          <p:nvSpPr>
            <p:cNvPr id="24592" name="Rectangle 23"/>
            <p:cNvSpPr>
              <a:spLocks noChangeArrowheads="1"/>
            </p:cNvSpPr>
            <p:nvPr/>
          </p:nvSpPr>
          <p:spPr bwMode="auto">
            <a:xfrm>
              <a:off x="1632" y="912"/>
              <a:ext cx="54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dirty="0" err="1">
                  <a:latin typeface="Courier New" pitchFamily="49" charset="0"/>
                </a:rPr>
                <a:t>jtab</a:t>
              </a:r>
              <a:r>
                <a:rPr lang="en-US" altLang="en-US" dirty="0">
                  <a:latin typeface="Courier New" pitchFamily="49" charset="0"/>
                </a:rPr>
                <a:t>:</a:t>
              </a:r>
            </a:p>
          </p:txBody>
        </p:sp>
      </p:grpSp>
      <p:sp>
        <p:nvSpPr>
          <p:cNvPr id="24581" name="Rectangle 24"/>
          <p:cNvSpPr>
            <a:spLocks noChangeArrowheads="1"/>
          </p:cNvSpPr>
          <p:nvPr/>
        </p:nvSpPr>
        <p:spPr bwMode="auto">
          <a:xfrm>
            <a:off x="1295399" y="4876801"/>
            <a:ext cx="2971800" cy="366767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goto</a:t>
            </a:r>
            <a:r>
              <a:rPr lang="en-US" altLang="en-US" dirty="0">
                <a:latin typeface="Courier New" pitchFamily="49" charset="0"/>
              </a:rPr>
              <a:t> *</a:t>
            </a:r>
            <a:r>
              <a:rPr lang="en-US" altLang="en-US" dirty="0" err="1">
                <a:latin typeface="Courier New" pitchFamily="49" charset="0"/>
              </a:rPr>
              <a:t>Jtab</a:t>
            </a:r>
            <a:r>
              <a:rPr lang="en-US" altLang="en-US" dirty="0">
                <a:latin typeface="Courier New" pitchFamily="49" charset="0"/>
              </a:rPr>
              <a:t>[x];</a:t>
            </a:r>
          </a:p>
        </p:txBody>
      </p:sp>
      <p:sp>
        <p:nvSpPr>
          <p:cNvPr id="24582" name="Rectangle 25"/>
          <p:cNvSpPr>
            <a:spLocks noChangeArrowheads="1"/>
          </p:cNvSpPr>
          <p:nvPr/>
        </p:nvSpPr>
        <p:spPr bwMode="auto">
          <a:xfrm>
            <a:off x="1219199" y="1447800"/>
            <a:ext cx="2286000" cy="257333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Switch (x) {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case val_0: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i="1" dirty="0"/>
              <a:t>Block</a:t>
            </a:r>
            <a:r>
              <a:rPr lang="en-US" altLang="en-US" dirty="0"/>
              <a:t> 0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case val_1: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i="1" dirty="0"/>
              <a:t>Block</a:t>
            </a:r>
            <a:r>
              <a:rPr lang="en-US" altLang="en-US" dirty="0"/>
              <a:t> 1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• • •</a:t>
            </a:r>
            <a:endParaRPr lang="en-US" altLang="en-US" dirty="0"/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case val_</a:t>
            </a:r>
            <a:r>
              <a:rPr lang="en-US" altLang="en-US" i="1" dirty="0">
                <a:latin typeface="Courier New" pitchFamily="49" charset="0"/>
              </a:rPr>
              <a:t>n</a:t>
            </a:r>
            <a:r>
              <a:rPr lang="en-US" altLang="en-US" dirty="0">
                <a:latin typeface="Courier New" pitchFamily="49" charset="0"/>
              </a:rPr>
              <a:t>-1: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i="1" dirty="0"/>
              <a:t>Block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–1</a:t>
            </a: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24583" name="Rectangle 26"/>
          <p:cNvSpPr>
            <a:spLocks noChangeArrowheads="1"/>
          </p:cNvSpPr>
          <p:nvPr/>
        </p:nvSpPr>
        <p:spPr bwMode="auto">
          <a:xfrm>
            <a:off x="1143000" y="914400"/>
            <a:ext cx="2011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Switch Form</a:t>
            </a:r>
          </a:p>
        </p:txBody>
      </p:sp>
      <p:sp>
        <p:nvSpPr>
          <p:cNvPr id="24584" name="Rectangle 27"/>
          <p:cNvSpPr>
            <a:spLocks noChangeArrowheads="1"/>
          </p:cNvSpPr>
          <p:nvPr/>
        </p:nvSpPr>
        <p:spPr bwMode="auto">
          <a:xfrm>
            <a:off x="1295399" y="4419601"/>
            <a:ext cx="37920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 dirty="0"/>
              <a:t>Approximate Translation</a:t>
            </a:r>
          </a:p>
        </p:txBody>
      </p:sp>
      <p:sp>
        <p:nvSpPr>
          <p:cNvPr id="24585" name="Rectangle 28"/>
          <p:cNvSpPr>
            <a:spLocks noChangeArrowheads="1"/>
          </p:cNvSpPr>
          <p:nvPr/>
        </p:nvSpPr>
        <p:spPr bwMode="auto">
          <a:xfrm>
            <a:off x="4876801" y="914400"/>
            <a:ext cx="1876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Jump Table</a:t>
            </a:r>
          </a:p>
        </p:txBody>
      </p:sp>
      <p:sp>
        <p:nvSpPr>
          <p:cNvPr id="24586" name="Rectangle 29"/>
          <p:cNvSpPr>
            <a:spLocks noChangeArrowheads="1"/>
          </p:cNvSpPr>
          <p:nvPr/>
        </p:nvSpPr>
        <p:spPr bwMode="auto">
          <a:xfrm>
            <a:off x="7924801" y="838200"/>
            <a:ext cx="2182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Jump Targets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Switch Statement Example</a:t>
            </a:r>
          </a:p>
        </p:txBody>
      </p:sp>
      <p:sp>
        <p:nvSpPr>
          <p:cNvPr id="23562" name="Rectangle 10"/>
          <p:cNvSpPr>
            <a:spLocks/>
          </p:cNvSpPr>
          <p:nvPr/>
        </p:nvSpPr>
        <p:spPr bwMode="auto">
          <a:xfrm>
            <a:off x="1460500" y="381635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Setup:</a:t>
            </a:r>
          </a:p>
        </p:txBody>
      </p:sp>
      <p:sp>
        <p:nvSpPr>
          <p:cNvPr id="23563" name="Rectangle 11"/>
          <p:cNvSpPr>
            <a:spLocks/>
          </p:cNvSpPr>
          <p:nvPr/>
        </p:nvSpPr>
        <p:spPr bwMode="auto">
          <a:xfrm>
            <a:off x="762000" y="1422400"/>
            <a:ext cx="5575300" cy="215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y, long z)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switch (x)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8" name="Rectangle 1"/>
          <p:cNvSpPr>
            <a:spLocks/>
          </p:cNvSpPr>
          <p:nvPr/>
        </p:nvSpPr>
        <p:spPr bwMode="auto">
          <a:xfrm>
            <a:off x="1371600" y="4267200"/>
            <a:ext cx="7620000" cy="2159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cs-CZ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$6, %rdi   # x:6</a:t>
            </a:r>
          </a:p>
          <a:p>
            <a:pPr algn="l"/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.L8</a:t>
            </a:r>
          </a:p>
          <a:p>
            <a:pPr algn="l"/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*.L4(,%rdi,8)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cxnSp>
        <p:nvCxnSpPr>
          <p:cNvPr id="20" name="Straight Arrow Connector 19"/>
          <p:cNvCxnSpPr>
            <a:cxnSpLocks/>
          </p:cNvCxnSpPr>
          <p:nvPr/>
        </p:nvCxnSpPr>
        <p:spPr bwMode="auto">
          <a:xfrm flipH="1" flipV="1">
            <a:off x="2286000" y="5181600"/>
            <a:ext cx="1066800" cy="762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4F81BD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905000" y="5943600"/>
            <a:ext cx="34290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range of values takes default option?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39000" y="4272070"/>
            <a:ext cx="25146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Calibri" pitchFamily="34" charset="0"/>
              </a:rPr>
              <a:t>Note that </a:t>
            </a:r>
            <a:r>
              <a:rPr lang="en-US" sz="24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dirty="0">
                <a:solidFill>
                  <a:srgbClr val="C00000"/>
                </a:solidFill>
                <a:latin typeface="Calibri" pitchFamily="34" charset="0"/>
              </a:rPr>
              <a:t> is not initialized here!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178114"/>
              </p:ext>
            </p:extLst>
          </p:nvPr>
        </p:nvGraphicFramePr>
        <p:xfrm>
          <a:off x="7239000" y="22098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4997042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Switch Statement Example</a:t>
            </a:r>
          </a:p>
        </p:txBody>
      </p:sp>
      <p:sp>
        <p:nvSpPr>
          <p:cNvPr id="24581" name="Rectangle 5"/>
          <p:cNvSpPr>
            <a:spLocks/>
          </p:cNvSpPr>
          <p:nvPr/>
        </p:nvSpPr>
        <p:spPr bwMode="auto">
          <a:xfrm>
            <a:off x="3810000" y="5825931"/>
            <a:ext cx="860813" cy="575542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Indirect </a:t>
            </a:r>
            <a:br>
              <a:rPr lang="en-US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</a:br>
            <a:r>
              <a:rPr lang="en-US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jump</a:t>
            </a:r>
          </a:p>
        </p:txBody>
      </p:sp>
      <p:sp>
        <p:nvSpPr>
          <p:cNvPr id="24582" name="AutoShape 6"/>
          <p:cNvSpPr>
            <a:spLocks/>
          </p:cNvSpPr>
          <p:nvPr/>
        </p:nvSpPr>
        <p:spPr bwMode="auto">
          <a:xfrm rot="13500000">
            <a:off x="3135999" y="5577788"/>
            <a:ext cx="631825" cy="381000"/>
          </a:xfrm>
          <a:prstGeom prst="rightArrow">
            <a:avLst>
              <a:gd name="adj1" fmla="val 50000"/>
              <a:gd name="adj2" fmla="val 50019"/>
            </a:avLst>
          </a:prstGeom>
          <a:solidFill>
            <a:srgbClr val="C00000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583" name="Rectangle 7"/>
          <p:cNvSpPr>
            <a:spLocks/>
          </p:cNvSpPr>
          <p:nvPr/>
        </p:nvSpPr>
        <p:spPr bwMode="auto">
          <a:xfrm>
            <a:off x="7696176" y="1524000"/>
            <a:ext cx="1246239" cy="3539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4584" name="Rectangle 8"/>
          <p:cNvSpPr>
            <a:spLocks/>
          </p:cNvSpPr>
          <p:nvPr/>
        </p:nvSpPr>
        <p:spPr bwMode="auto">
          <a:xfrm>
            <a:off x="7772400" y="1904999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400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A31DF81F-9F35-459D-9D92-8C762B5D508E}"/>
              </a:ext>
            </a:extLst>
          </p:cNvPr>
          <p:cNvSpPr>
            <a:spLocks/>
          </p:cNvSpPr>
          <p:nvPr/>
        </p:nvSpPr>
        <p:spPr bwMode="auto">
          <a:xfrm>
            <a:off x="1460500" y="381635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Setup:</a:t>
            </a: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5FE68D9D-91F4-4B37-B3C5-0103D2E7DBA7}"/>
              </a:ext>
            </a:extLst>
          </p:cNvPr>
          <p:cNvSpPr>
            <a:spLocks/>
          </p:cNvSpPr>
          <p:nvPr/>
        </p:nvSpPr>
        <p:spPr bwMode="auto">
          <a:xfrm>
            <a:off x="1371600" y="4267200"/>
            <a:ext cx="7620000" cy="2159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cs-CZ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$6, %rdi   # x:6</a:t>
            </a:r>
          </a:p>
          <a:p>
            <a:pPr algn="l"/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.L8</a:t>
            </a:r>
          </a:p>
          <a:p>
            <a:pPr algn="l"/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*.L4(,%rdi,8)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6FBC190B-7EA3-4E95-B27A-C4C92EDB4376}"/>
              </a:ext>
            </a:extLst>
          </p:cNvPr>
          <p:cNvSpPr>
            <a:spLocks/>
          </p:cNvSpPr>
          <p:nvPr/>
        </p:nvSpPr>
        <p:spPr bwMode="auto">
          <a:xfrm>
            <a:off x="762000" y="1422400"/>
            <a:ext cx="5575300" cy="215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y, long z)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switch (x)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0199936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Condition Codes (Explicit Setting)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Explicit setting by Compare instruction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</a:rPr>
              <a:t>cmpq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i="1" dirty="0"/>
              <a:t>Src2</a:t>
            </a:r>
            <a:r>
              <a:rPr lang="en-US" dirty="0"/>
              <a:t>,</a:t>
            </a:r>
            <a:r>
              <a:rPr lang="en-US" i="1" dirty="0"/>
              <a:t>Src1</a:t>
            </a:r>
            <a:endParaRPr lang="en-US" dirty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/>
              <a:t> </a:t>
            </a:r>
            <a:r>
              <a:rPr lang="en-US" dirty="0" err="1">
                <a:latin typeface="Courier New" pitchFamily="49" charset="0"/>
              </a:rPr>
              <a:t>cmpq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b,a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like computing</a:t>
            </a:r>
            <a:r>
              <a:rPr lang="en-US" dirty="0">
                <a:latin typeface="Courier New" pitchFamily="49" charset="0"/>
              </a:rPr>
              <a:t> a-b</a:t>
            </a:r>
            <a:r>
              <a:rPr lang="en-US" dirty="0"/>
              <a:t> without setting destination</a:t>
            </a:r>
          </a:p>
          <a:p>
            <a:pPr lvl="2" eaLnBrk="1" hangingPunct="1">
              <a:defRPr/>
            </a:pPr>
            <a:r>
              <a:rPr lang="en-US" dirty="0"/>
              <a:t>Note reversed operand order!</a:t>
            </a:r>
          </a:p>
          <a:p>
            <a:pPr lvl="1" eaLnBrk="1" hangingPunct="1">
              <a:defRPr/>
            </a:pPr>
            <a:r>
              <a:rPr lang="en-US" dirty="0"/>
              <a:t>CF set if carry out from most significant bit</a:t>
            </a:r>
          </a:p>
          <a:p>
            <a:pPr lvl="2" eaLnBrk="1" hangingPunct="1">
              <a:defRPr/>
            </a:pPr>
            <a:r>
              <a:rPr lang="en-US" dirty="0"/>
              <a:t>Used for unsigned comparisons</a:t>
            </a:r>
          </a:p>
          <a:p>
            <a:pPr lvl="2" eaLnBrk="1" hangingPunct="1">
              <a:defRPr/>
            </a:pPr>
            <a:r>
              <a:rPr lang="en-US" dirty="0"/>
              <a:t>Also good for multi-precision arithmetic (at assembly level)</a:t>
            </a:r>
          </a:p>
          <a:p>
            <a:pPr lvl="1" eaLnBrk="1" hangingPunct="1">
              <a:defRPr/>
            </a:pPr>
            <a:r>
              <a:rPr lang="en-US" dirty="0" err="1"/>
              <a:t>ZF</a:t>
            </a:r>
            <a:r>
              <a:rPr lang="en-US" dirty="0"/>
              <a:t> set if </a:t>
            </a:r>
            <a:r>
              <a:rPr lang="en-US" dirty="0">
                <a:latin typeface="Courier New" pitchFamily="49" charset="0"/>
              </a:rPr>
              <a:t>a == b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SF set if </a:t>
            </a:r>
            <a:r>
              <a:rPr lang="en-US" dirty="0">
                <a:latin typeface="Courier New" pitchFamily="49" charset="0"/>
              </a:rPr>
              <a:t>(a-b) &lt; 0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OF set if two’s complement overflow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(a &gt; 0 &amp;&amp; b &lt; 0 &amp;&amp; (a - b) &lt; 0) || (a &lt; 0 &amp;&amp; b &gt; 0 &amp;&amp; (a - b) &gt; 0)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Assembly Setup Explanation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Table Structure</a:t>
            </a:r>
          </a:p>
          <a:p>
            <a:pPr marL="552450" lvl="1"/>
            <a:r>
              <a:rPr lang="en-US" dirty="0"/>
              <a:t>Each target requires 8 bytes</a:t>
            </a:r>
          </a:p>
          <a:p>
            <a:pPr marL="552450" lvl="1"/>
            <a:r>
              <a:rPr lang="en-US" dirty="0"/>
              <a:t>Base address at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.L4</a:t>
            </a:r>
            <a:endParaRPr lang="en-US" dirty="0"/>
          </a:p>
          <a:p>
            <a:endParaRPr lang="en-US" dirty="0"/>
          </a:p>
          <a:p>
            <a:r>
              <a:rPr lang="en-US" dirty="0"/>
              <a:t>Jumping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Direct:</a:t>
            </a: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.L8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Jump target is denoted by label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.L8</a:t>
            </a:r>
            <a:endParaRPr lang="en-US" dirty="0"/>
          </a:p>
          <a:p>
            <a:pPr marL="552450" lvl="1"/>
            <a:endParaRPr lang="en-US" dirty="0"/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Indirect:</a:t>
            </a: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*.L4(,%rdi,8)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Start of jump table: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.L4</a:t>
            </a:r>
            <a:endParaRPr lang="en-US" dirty="0"/>
          </a:p>
          <a:p>
            <a:pPr marL="552450" lvl="1"/>
            <a:r>
              <a:rPr lang="en-US" dirty="0"/>
              <a:t>Must scale by factor of 8 (addresses are 8 bytes)</a:t>
            </a:r>
          </a:p>
          <a:p>
            <a:pPr marL="552450" lvl="1"/>
            <a:r>
              <a:rPr lang="en-US" dirty="0"/>
              <a:t>Fetch target from effective address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.L4 + x*8</a:t>
            </a:r>
            <a:endParaRPr lang="en-US" dirty="0"/>
          </a:p>
          <a:p>
            <a:pPr marL="838200" lvl="2"/>
            <a:r>
              <a:rPr lang="en-US" dirty="0"/>
              <a:t>Only for  0 ≤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r>
              <a:rPr lang="en-US" dirty="0"/>
              <a:t> ≤ 6</a:t>
            </a:r>
          </a:p>
        </p:txBody>
      </p:sp>
      <p:sp>
        <p:nvSpPr>
          <p:cNvPr id="25606" name="Rectangle 6"/>
          <p:cNvSpPr>
            <a:spLocks/>
          </p:cNvSpPr>
          <p:nvPr/>
        </p:nvSpPr>
        <p:spPr bwMode="auto">
          <a:xfrm>
            <a:off x="7696200" y="1522921"/>
            <a:ext cx="1246239" cy="3539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7773768" y="19050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400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086236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8"/>
          <p:cNvSpPr>
            <a:spLocks/>
          </p:cNvSpPr>
          <p:nvPr/>
        </p:nvSpPr>
        <p:spPr bwMode="auto">
          <a:xfrm>
            <a:off x="1371600" y="16002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dirty="0"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400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662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 Table</a:t>
            </a:r>
          </a:p>
        </p:txBody>
      </p:sp>
      <p:sp>
        <p:nvSpPr>
          <p:cNvPr id="26629" name="Rectangle 5"/>
          <p:cNvSpPr>
            <a:spLocks/>
          </p:cNvSpPr>
          <p:nvPr/>
        </p:nvSpPr>
        <p:spPr bwMode="auto">
          <a:xfrm>
            <a:off x="533400" y="99060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6630" name="Rectangle 6"/>
          <p:cNvSpPr>
            <a:spLocks/>
          </p:cNvSpPr>
          <p:nvPr/>
        </p:nvSpPr>
        <p:spPr bwMode="auto">
          <a:xfrm>
            <a:off x="4660900" y="1219201"/>
            <a:ext cx="4432300" cy="4419599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switch (x)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1:      // .L3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2:      // .L5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3:      // .L9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5: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6:      // .L7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default:     // .L8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= 2;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3822700" y="2362200"/>
            <a:ext cx="1358900" cy="2514601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rot="10800000" flipH="1">
            <a:off x="3810000" y="1647032"/>
            <a:ext cx="1371600" cy="854868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rot="10800000" flipH="1">
            <a:off x="3898901" y="2501901"/>
            <a:ext cx="1295399" cy="142079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3898899" y="2895601"/>
            <a:ext cx="1295401" cy="292099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3898898" y="3094833"/>
            <a:ext cx="1295399" cy="1781968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3898898" y="3294065"/>
            <a:ext cx="1304928" cy="843756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3898898" y="3505200"/>
            <a:ext cx="1295402" cy="63262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55126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(x == 1)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6540500" y="1524000"/>
            <a:ext cx="4737100" cy="13716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.L3: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endParaRPr lang="pt-BR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*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z</a:t>
            </a:r>
            <a:endParaRPr lang="pt-BR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1066800" y="1524000"/>
            <a:ext cx="3898900" cy="167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switch (x)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case 1:	  // .L3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. . .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20101"/>
              </p:ext>
            </p:extLst>
          </p:nvPr>
        </p:nvGraphicFramePr>
        <p:xfrm>
          <a:off x="3276600" y="41148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709545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Handling Fall-Through</a:t>
            </a:r>
          </a:p>
        </p:txBody>
      </p:sp>
      <p:sp>
        <p:nvSpPr>
          <p:cNvPr id="26630" name="Rectangle 6"/>
          <p:cNvSpPr>
            <a:spLocks/>
          </p:cNvSpPr>
          <p:nvPr/>
        </p:nvSpPr>
        <p:spPr bwMode="auto">
          <a:xfrm>
            <a:off x="1663700" y="1524000"/>
            <a:ext cx="3670300" cy="3276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switch (x)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	. . .	</a:t>
            </a: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3: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	. . .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sp>
        <p:nvSpPr>
          <p:cNvPr id="16" name="Rectangle 6"/>
          <p:cNvSpPr>
            <a:spLocks/>
          </p:cNvSpPr>
          <p:nvPr/>
        </p:nvSpPr>
        <p:spPr bwMode="auto">
          <a:xfrm>
            <a:off x="7696200" y="4514850"/>
            <a:ext cx="2743200" cy="66675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case 3:</a:t>
            </a: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w = 1;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17" name="Rectangle 6"/>
          <p:cNvSpPr>
            <a:spLocks/>
          </p:cNvSpPr>
          <p:nvPr/>
        </p:nvSpPr>
        <p:spPr bwMode="auto">
          <a:xfrm>
            <a:off x="5715000" y="2293034"/>
            <a:ext cx="2743200" cy="83116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dirty="0" err="1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merge;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18" name="Rectangle 6"/>
          <p:cNvSpPr>
            <a:spLocks/>
          </p:cNvSpPr>
          <p:nvPr/>
        </p:nvSpPr>
        <p:spPr bwMode="auto">
          <a:xfrm>
            <a:off x="7696200" y="5181600"/>
            <a:ext cx="2743200" cy="66675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merge:</a:t>
            </a: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cxnSp>
        <p:nvCxnSpPr>
          <p:cNvPr id="20" name="Straight Arrow Connector 19"/>
          <p:cNvCxnSpPr>
            <a:cxnSpLocks/>
            <a:endCxn id="17" idx="1"/>
          </p:cNvCxnSpPr>
          <p:nvPr/>
        </p:nvCxnSpPr>
        <p:spPr bwMode="auto">
          <a:xfrm flipV="1">
            <a:off x="3276600" y="2708617"/>
            <a:ext cx="2438400" cy="3458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cxnSpLocks/>
            <a:endCxn id="16" idx="1"/>
          </p:cNvCxnSpPr>
          <p:nvPr/>
        </p:nvCxnSpPr>
        <p:spPr bwMode="auto">
          <a:xfrm>
            <a:off x="3276600" y="3429000"/>
            <a:ext cx="4419600" cy="141922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  <a:stCxn id="17" idx="2"/>
          </p:cNvCxnSpPr>
          <p:nvPr/>
        </p:nvCxnSpPr>
        <p:spPr bwMode="auto">
          <a:xfrm>
            <a:off x="7086600" y="3124200"/>
            <a:ext cx="609600" cy="2286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643661674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(x == 2, x == 3)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5486400" y="1295400"/>
            <a:ext cx="5041900" cy="3048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.L5:                  # Case 2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cqto</a:t>
            </a:r>
            <a:endParaRPr lang="cs-CZ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idivq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#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/z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.L6        #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merge</a:t>
            </a:r>
            <a:endParaRPr lang="cs-CZ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.L9:                  # Case 3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#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= 1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.L6:                  #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merge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#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+= 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ret</a:t>
            </a: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914400" y="1524000"/>
            <a:ext cx="3670300" cy="3200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switch (x)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	. . .	</a:t>
            </a: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3: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	. . .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639381"/>
              </p:ext>
            </p:extLst>
          </p:nvPr>
        </p:nvGraphicFramePr>
        <p:xfrm>
          <a:off x="5334000" y="45720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191768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(x == 5, x == 6, default)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5791200" y="1295400"/>
            <a:ext cx="4737100" cy="21336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.L7:               # Case 5,6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$1,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#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= 1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#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-= 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.L8:               # Default: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$2, %</a:t>
            </a:r>
            <a:r>
              <a:rPr lang="cs-CZ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#  2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990600" y="1295400"/>
            <a:ext cx="38989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switch (x)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. . .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5:  // .L7</a:t>
            </a: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6:  // .L7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default: // .L8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w = 2; </a:t>
            </a:r>
          </a:p>
          <a:p>
            <a:pPr algn="l">
              <a:lnSpc>
                <a:spcPts val="2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034488"/>
              </p:ext>
            </p:extLst>
          </p:nvPr>
        </p:nvGraphicFramePr>
        <p:xfrm>
          <a:off x="5334000" y="45720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678018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Switches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What if jump table is too large?</a:t>
            </a:r>
          </a:p>
          <a:p>
            <a:pPr marL="701675" lvl="1" indent="-342900">
              <a:buFont typeface="Wingdings" panose="05000000000000000000" pitchFamily="2" charset="2"/>
              <a:buChar char=""/>
            </a:pPr>
            <a:r>
              <a:rPr lang="en-US" dirty="0"/>
              <a:t>Compiler uses if-then-else structure</a:t>
            </a:r>
          </a:p>
          <a:p>
            <a:pPr marL="701675" lvl="1" indent="-342900">
              <a:buFont typeface="Wingdings" panose="05000000000000000000" pitchFamily="2" charset="2"/>
              <a:buChar char=""/>
            </a:pPr>
            <a:r>
              <a:rPr lang="en-US" dirty="0"/>
              <a:t>Ternary tree gives O(log n) performance</a:t>
            </a:r>
          </a:p>
          <a:p>
            <a:pPr marL="701675" lvl="1" indent="-342900"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01592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Condition Codes (Explicit Setting)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Explicit setting by Test instruction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</a:rPr>
              <a:t>testq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i="1" dirty="0"/>
              <a:t>Src1</a:t>
            </a:r>
            <a:r>
              <a:rPr lang="en-US" dirty="0"/>
              <a:t>,</a:t>
            </a:r>
            <a:r>
              <a:rPr lang="en-US" i="1" dirty="0"/>
              <a:t>Src2</a:t>
            </a:r>
          </a:p>
          <a:p>
            <a:pPr lvl="1" eaLnBrk="1" hangingPunct="1">
              <a:defRPr/>
            </a:pPr>
            <a:r>
              <a:rPr lang="en-US" dirty="0"/>
              <a:t>Sets condition codes based on value of </a:t>
            </a:r>
            <a:r>
              <a:rPr lang="en-US" i="1" dirty="0"/>
              <a:t>Src1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&amp;</a:t>
            </a:r>
            <a:r>
              <a:rPr lang="en-US" dirty="0"/>
              <a:t> </a:t>
            </a:r>
            <a:r>
              <a:rPr lang="en-US" i="1" dirty="0"/>
              <a:t>Src2</a:t>
            </a:r>
          </a:p>
          <a:p>
            <a:pPr lvl="2" eaLnBrk="1" hangingPunct="1">
              <a:defRPr/>
            </a:pPr>
            <a:r>
              <a:rPr lang="en-US" dirty="0"/>
              <a:t>Intel thought it useful to have one operand be a mask</a:t>
            </a:r>
          </a:p>
          <a:p>
            <a:pPr lvl="2" eaLnBrk="1" hangingPunct="1">
              <a:defRPr/>
            </a:pPr>
            <a:r>
              <a:rPr lang="en-US" dirty="0"/>
              <a:t>Compiler usually sets </a:t>
            </a:r>
            <a:r>
              <a:rPr lang="en-US" i="1" dirty="0"/>
              <a:t>Src1</a:t>
            </a:r>
            <a:r>
              <a:rPr lang="en-US" dirty="0"/>
              <a:t> and </a:t>
            </a:r>
            <a:r>
              <a:rPr lang="en-US" i="1" dirty="0"/>
              <a:t>Src2</a:t>
            </a:r>
            <a:r>
              <a:rPr lang="en-US" dirty="0"/>
              <a:t> the same</a:t>
            </a:r>
            <a:endParaRPr lang="en-US" i="1" dirty="0"/>
          </a:p>
          <a:p>
            <a:pPr lvl="1" eaLnBrk="1" hangingPunct="1">
              <a:defRPr/>
            </a:pPr>
            <a:r>
              <a:rPr lang="en-US" dirty="0"/>
              <a:t> </a:t>
            </a:r>
            <a:r>
              <a:rPr lang="en-US" dirty="0" err="1">
                <a:latin typeface="Courier New" pitchFamily="49" charset="0"/>
              </a:rPr>
              <a:t>testq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a,b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like computing </a:t>
            </a:r>
            <a:r>
              <a:rPr lang="en-US" dirty="0" err="1">
                <a:latin typeface="Courier New" pitchFamily="49" charset="0"/>
              </a:rPr>
              <a:t>a&amp;b</a:t>
            </a:r>
            <a:r>
              <a:rPr lang="en-US" dirty="0"/>
              <a:t> without setting destination </a:t>
            </a:r>
          </a:p>
          <a:p>
            <a:pPr lvl="1" eaLnBrk="1" hangingPunct="1">
              <a:defRPr/>
            </a:pPr>
            <a:r>
              <a:rPr lang="en-US" dirty="0" err="1"/>
              <a:t>ZF</a:t>
            </a:r>
            <a:r>
              <a:rPr lang="en-US" dirty="0"/>
              <a:t> set when </a:t>
            </a:r>
            <a:r>
              <a:rPr lang="en-US" dirty="0" err="1">
                <a:latin typeface="Courier New" pitchFamily="49" charset="0"/>
              </a:rPr>
              <a:t>a&amp;b</a:t>
            </a:r>
            <a:r>
              <a:rPr lang="en-US" dirty="0">
                <a:latin typeface="Courier New" pitchFamily="49" charset="0"/>
              </a:rPr>
              <a:t> == 0</a:t>
            </a:r>
          </a:p>
          <a:p>
            <a:pPr lvl="1" eaLnBrk="1" hangingPunct="1">
              <a:defRPr/>
            </a:pPr>
            <a:r>
              <a:rPr lang="en-US" dirty="0"/>
              <a:t>SF set when </a:t>
            </a:r>
            <a:r>
              <a:rPr lang="en-US" dirty="0" err="1">
                <a:latin typeface="Courier New" pitchFamily="49" charset="0"/>
              </a:rPr>
              <a:t>a&amp;b</a:t>
            </a:r>
            <a:r>
              <a:rPr lang="en-US" dirty="0">
                <a:latin typeface="Courier New" pitchFamily="49" charset="0"/>
              </a:rPr>
              <a:t> &lt; 0</a:t>
            </a:r>
          </a:p>
          <a:p>
            <a:pPr lvl="1" eaLnBrk="1" hangingPunct="1">
              <a:defRPr/>
            </a:pPr>
            <a:r>
              <a:rPr lang="en-US" dirty="0"/>
              <a:t>CF, OF unaffected (not cleared!)</a:t>
            </a:r>
          </a:p>
          <a:p>
            <a:pPr lvl="1" eaLnBrk="1" hangingPunct="1">
              <a:defRPr/>
            </a:pPr>
            <a:endParaRPr lang="en-US" dirty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/>
              <a:t>Most common usage: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dirty="0"/>
          </a:p>
          <a:p>
            <a:pPr lvl="2" eaLnBrk="1" hangingPunct="1">
              <a:defRPr/>
            </a:pPr>
            <a:r>
              <a:rPr lang="en-US" dirty="0"/>
              <a:t>Sets ZF if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== 0</a:t>
            </a:r>
            <a:r>
              <a:rPr lang="en-US" dirty="0"/>
              <a:t>, SF if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 0</a:t>
            </a:r>
          </a:p>
          <a:p>
            <a:pPr lvl="2" eaLnBrk="1" hangingPunct="1">
              <a:defRPr/>
            </a:pPr>
            <a:r>
              <a:rPr lang="en-US" dirty="0">
                <a:cs typeface="Courier New" pitchFamily="49" charset="0"/>
              </a:rPr>
              <a:t>I.e., “Is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rax</a:t>
            </a:r>
            <a:r>
              <a:rPr lang="en-US" dirty="0">
                <a:cs typeface="Courier New" pitchFamily="49" charset="0"/>
              </a:rPr>
              <a:t> zero, negative, or positive?”</a:t>
            </a:r>
          </a:p>
          <a:p>
            <a:pPr lvl="1" eaLnBrk="1" hangingPunct="1">
              <a:defRPr/>
            </a:pPr>
            <a:r>
              <a:rPr lang="en-US" dirty="0">
                <a:cs typeface="Courier New" pitchFamily="49" charset="0"/>
              </a:rPr>
              <a:t>Usually immediately precedes jump instruction (covered in a few minutes)</a:t>
            </a:r>
          </a:p>
        </p:txBody>
      </p:sp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3662E1B4-DA04-4B18-A88F-AE7C9E4D7811}"/>
              </a:ext>
            </a:extLst>
          </p:cNvPr>
          <p:cNvSpPr/>
          <p:nvPr/>
        </p:nvSpPr>
        <p:spPr bwMode="auto">
          <a:xfrm>
            <a:off x="7391400" y="3962400"/>
            <a:ext cx="2118444" cy="590931"/>
          </a:xfrm>
          <a:prstGeom prst="wedgeRectCallout">
            <a:avLst>
              <a:gd name="adj1" fmla="val -99510"/>
              <a:gd name="adj2" fmla="val 152769"/>
            </a:avLst>
          </a:prstGeom>
          <a:solidFill>
            <a:schemeClr val="bg2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-124" charset="0"/>
              </a:rPr>
              <a:t>This is the one that matters!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Reading Condition Codes</a:t>
            </a:r>
          </a:p>
        </p:txBody>
      </p:sp>
      <p:sp>
        <p:nvSpPr>
          <p:cNvPr id="193540" name="Rectangle 4"/>
          <p:cNvSpPr>
            <a:spLocks noGrp="1" noChangeArrowheads="1"/>
          </p:cNvSpPr>
          <p:nvPr>
            <p:ph idx="1"/>
          </p:nvPr>
        </p:nvSpPr>
        <p:spPr>
          <a:xfrm>
            <a:off x="387351" y="990600"/>
            <a:ext cx="11076516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SetX</a:t>
            </a:r>
            <a:r>
              <a:rPr lang="en-US" dirty="0"/>
              <a:t> instructions</a:t>
            </a:r>
          </a:p>
          <a:p>
            <a:pPr lvl="1" eaLnBrk="1" hangingPunct="1">
              <a:defRPr/>
            </a:pPr>
            <a:r>
              <a:rPr lang="en-US" dirty="0"/>
              <a:t>Set single byte based on combinations of condition codes</a:t>
            </a:r>
          </a:p>
          <a:p>
            <a:pPr lvl="1" eaLnBrk="1" hangingPunct="1">
              <a:defRPr/>
            </a:pPr>
            <a:r>
              <a:rPr lang="en-US" dirty="0"/>
              <a:t>Remaining 7 bytes unaltered!</a:t>
            </a:r>
          </a:p>
          <a:p>
            <a:pPr eaLnBrk="1" hangingPunct="1">
              <a:defRPr/>
            </a:pPr>
            <a:endParaRPr lang="en-US" dirty="0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1036915"/>
              </p:ext>
            </p:extLst>
          </p:nvPr>
        </p:nvGraphicFramePr>
        <p:xfrm>
          <a:off x="2057401" y="2314576"/>
          <a:ext cx="8202613" cy="469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29748" imgH="4724924" progId="Word.Document.8">
                  <p:embed/>
                </p:oleObj>
              </mc:Choice>
              <mc:Fallback>
                <p:oleObj name="Document" r:id="rId2" imgW="8229748" imgH="4724924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1" y="2314576"/>
                        <a:ext cx="8202613" cy="469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2286000" y="4800600"/>
            <a:ext cx="3556000" cy="533400"/>
          </a:xfrm>
          <a:prstGeom prst="rect">
            <a:avLst/>
          </a:prstGeom>
          <a:solidFill>
            <a:srgbClr val="EFBFB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%rsp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x86-64 Integer Registers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idx="1"/>
          </p:nvPr>
        </p:nvSpPr>
        <p:spPr>
          <a:xfrm>
            <a:off x="387351" y="6019800"/>
            <a:ext cx="11076516" cy="425450"/>
          </a:xfrm>
          <a:ln/>
        </p:spPr>
        <p:txBody>
          <a:bodyPr/>
          <a:lstStyle/>
          <a:p>
            <a:pPr lvl="1"/>
            <a:r>
              <a:rPr lang="en-US" dirty="0"/>
              <a:t>Can reference low-order byte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5181600" y="1181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%al</a:t>
            </a:r>
          </a:p>
        </p:txBody>
      </p:sp>
      <p:sp>
        <p:nvSpPr>
          <p:cNvPr id="27655" name="Rectangle 7"/>
          <p:cNvSpPr>
            <a:spLocks/>
          </p:cNvSpPr>
          <p:nvPr/>
        </p:nvSpPr>
        <p:spPr bwMode="auto">
          <a:xfrm>
            <a:off x="5181600" y="1790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latin typeface="Courier New Bold" charset="0"/>
                <a:cs typeface="Courier New Bold" charset="0"/>
                <a:sym typeface="Courier New Bold" charset="0"/>
              </a:rPr>
              <a:t>bl</a:t>
            </a:r>
            <a:endParaRPr lang="en-US" sz="1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6" name="Rectangle 8"/>
          <p:cNvSpPr>
            <a:spLocks/>
          </p:cNvSpPr>
          <p:nvPr/>
        </p:nvSpPr>
        <p:spPr bwMode="auto">
          <a:xfrm>
            <a:off x="5181600" y="2400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%cl</a:t>
            </a:r>
          </a:p>
        </p:txBody>
      </p:sp>
      <p:sp>
        <p:nvSpPr>
          <p:cNvPr id="27657" name="Rectangle 9"/>
          <p:cNvSpPr>
            <a:spLocks/>
          </p:cNvSpPr>
          <p:nvPr/>
        </p:nvSpPr>
        <p:spPr bwMode="auto">
          <a:xfrm>
            <a:off x="5181600" y="30099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%dl</a:t>
            </a:r>
          </a:p>
        </p:txBody>
      </p:sp>
      <p:sp>
        <p:nvSpPr>
          <p:cNvPr id="27658" name="Rectangle 10"/>
          <p:cNvSpPr>
            <a:spLocks/>
          </p:cNvSpPr>
          <p:nvPr/>
        </p:nvSpPr>
        <p:spPr bwMode="auto">
          <a:xfrm>
            <a:off x="5181600" y="36195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latin typeface="Courier New Bold" charset="0"/>
                <a:cs typeface="Courier New Bold" charset="0"/>
                <a:sym typeface="Courier New Bold" charset="0"/>
              </a:rPr>
              <a:t>sil</a:t>
            </a:r>
            <a:endParaRPr lang="en-US" sz="1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59" name="Rectangle 11"/>
          <p:cNvSpPr>
            <a:spLocks/>
          </p:cNvSpPr>
          <p:nvPr/>
        </p:nvSpPr>
        <p:spPr bwMode="auto">
          <a:xfrm>
            <a:off x="5181600" y="4229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latin typeface="Courier New Bold" charset="0"/>
                <a:cs typeface="Courier New Bold" charset="0"/>
                <a:sym typeface="Courier New Bold" charset="0"/>
              </a:rPr>
              <a:t>dil</a:t>
            </a:r>
            <a:endParaRPr lang="en-US" sz="1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0" name="Rectangle 12"/>
          <p:cNvSpPr>
            <a:spLocks/>
          </p:cNvSpPr>
          <p:nvPr/>
        </p:nvSpPr>
        <p:spPr bwMode="auto">
          <a:xfrm>
            <a:off x="5173651" y="4838700"/>
            <a:ext cx="655649" cy="444500"/>
          </a:xfrm>
          <a:prstGeom prst="rect">
            <a:avLst/>
          </a:prstGeom>
          <a:solidFill>
            <a:srgbClr val="FF99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latin typeface="Courier New Bold" charset="0"/>
                <a:cs typeface="Courier New Bold" charset="0"/>
                <a:sym typeface="Courier New Bold" charset="0"/>
              </a:rPr>
              <a:t>spl</a:t>
            </a:r>
            <a:endParaRPr lang="en-US" sz="1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1" name="Rectangle 13"/>
          <p:cNvSpPr>
            <a:spLocks/>
          </p:cNvSpPr>
          <p:nvPr/>
        </p:nvSpPr>
        <p:spPr bwMode="auto">
          <a:xfrm>
            <a:off x="5181600" y="54356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400" dirty="0" err="1">
                <a:latin typeface="Courier New Bold" charset="0"/>
                <a:cs typeface="Courier New Bold" charset="0"/>
                <a:sym typeface="Courier New Bold" charset="0"/>
              </a:rPr>
              <a:t>bpl</a:t>
            </a:r>
            <a:endParaRPr lang="en-US" sz="1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62" name="Rectangle 14"/>
          <p:cNvSpPr>
            <a:spLocks/>
          </p:cNvSpPr>
          <p:nvPr/>
        </p:nvSpPr>
        <p:spPr bwMode="auto">
          <a:xfrm>
            <a:off x="9144000" y="1181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%r8b</a:t>
            </a:r>
          </a:p>
        </p:txBody>
      </p:sp>
      <p:sp>
        <p:nvSpPr>
          <p:cNvPr id="27663" name="Rectangle 15"/>
          <p:cNvSpPr>
            <a:spLocks/>
          </p:cNvSpPr>
          <p:nvPr/>
        </p:nvSpPr>
        <p:spPr bwMode="auto">
          <a:xfrm>
            <a:off x="9144000" y="1790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%r9b</a:t>
            </a:r>
          </a:p>
        </p:txBody>
      </p:sp>
      <p:sp>
        <p:nvSpPr>
          <p:cNvPr id="27664" name="Rectangle 16"/>
          <p:cNvSpPr>
            <a:spLocks/>
          </p:cNvSpPr>
          <p:nvPr/>
        </p:nvSpPr>
        <p:spPr bwMode="auto">
          <a:xfrm>
            <a:off x="9144000" y="2400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%r10b</a:t>
            </a:r>
          </a:p>
        </p:txBody>
      </p:sp>
      <p:sp>
        <p:nvSpPr>
          <p:cNvPr id="27665" name="Rectangle 17"/>
          <p:cNvSpPr>
            <a:spLocks/>
          </p:cNvSpPr>
          <p:nvPr/>
        </p:nvSpPr>
        <p:spPr bwMode="auto">
          <a:xfrm>
            <a:off x="9144000" y="30099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%r11b</a:t>
            </a:r>
          </a:p>
        </p:txBody>
      </p:sp>
      <p:sp>
        <p:nvSpPr>
          <p:cNvPr id="27666" name="Rectangle 18"/>
          <p:cNvSpPr>
            <a:spLocks/>
          </p:cNvSpPr>
          <p:nvPr/>
        </p:nvSpPr>
        <p:spPr bwMode="auto">
          <a:xfrm>
            <a:off x="9144000" y="36195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%r12b</a:t>
            </a:r>
          </a:p>
        </p:txBody>
      </p:sp>
      <p:sp>
        <p:nvSpPr>
          <p:cNvPr id="27667" name="Rectangle 19"/>
          <p:cNvSpPr>
            <a:spLocks/>
          </p:cNvSpPr>
          <p:nvPr/>
        </p:nvSpPr>
        <p:spPr bwMode="auto">
          <a:xfrm>
            <a:off x="9144000" y="42291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%r13b</a:t>
            </a:r>
          </a:p>
        </p:txBody>
      </p:sp>
      <p:sp>
        <p:nvSpPr>
          <p:cNvPr id="27668" name="Rectangle 20"/>
          <p:cNvSpPr>
            <a:spLocks/>
          </p:cNvSpPr>
          <p:nvPr/>
        </p:nvSpPr>
        <p:spPr bwMode="auto">
          <a:xfrm>
            <a:off x="9144000" y="48387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%r14b</a:t>
            </a:r>
          </a:p>
        </p:txBody>
      </p:sp>
      <p:sp>
        <p:nvSpPr>
          <p:cNvPr id="27669" name="Rectangle 21"/>
          <p:cNvSpPr>
            <a:spLocks/>
          </p:cNvSpPr>
          <p:nvPr/>
        </p:nvSpPr>
        <p:spPr bwMode="auto">
          <a:xfrm>
            <a:off x="9144000" y="5448300"/>
            <a:ext cx="6604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400" dirty="0">
                <a:latin typeface="Courier New Bold" charset="0"/>
                <a:cs typeface="Courier New Bold" charset="0"/>
                <a:sym typeface="Courier New Bold" charset="0"/>
              </a:rPr>
              <a:t>%r15b</a:t>
            </a:r>
          </a:p>
        </p:txBody>
      </p:sp>
      <p:sp>
        <p:nvSpPr>
          <p:cNvPr id="27670" name="Rectangle 22"/>
          <p:cNvSpPr>
            <a:spLocks/>
          </p:cNvSpPr>
          <p:nvPr/>
        </p:nvSpPr>
        <p:spPr bwMode="auto">
          <a:xfrm>
            <a:off x="62484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7671" name="Rectangle 23"/>
          <p:cNvSpPr>
            <a:spLocks/>
          </p:cNvSpPr>
          <p:nvPr/>
        </p:nvSpPr>
        <p:spPr bwMode="auto">
          <a:xfrm>
            <a:off x="62484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7672" name="Rectangle 24"/>
          <p:cNvSpPr>
            <a:spLocks/>
          </p:cNvSpPr>
          <p:nvPr/>
        </p:nvSpPr>
        <p:spPr bwMode="auto">
          <a:xfrm>
            <a:off x="62484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7673" name="Rectangle 25"/>
          <p:cNvSpPr>
            <a:spLocks/>
          </p:cNvSpPr>
          <p:nvPr/>
        </p:nvSpPr>
        <p:spPr bwMode="auto">
          <a:xfrm>
            <a:off x="62484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27674" name="Rectangle 26"/>
          <p:cNvSpPr>
            <a:spLocks/>
          </p:cNvSpPr>
          <p:nvPr/>
        </p:nvSpPr>
        <p:spPr bwMode="auto">
          <a:xfrm>
            <a:off x="62484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27675" name="Rectangle 27"/>
          <p:cNvSpPr>
            <a:spLocks/>
          </p:cNvSpPr>
          <p:nvPr/>
        </p:nvSpPr>
        <p:spPr bwMode="auto">
          <a:xfrm>
            <a:off x="62484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27676" name="Rectangle 28"/>
          <p:cNvSpPr>
            <a:spLocks/>
          </p:cNvSpPr>
          <p:nvPr/>
        </p:nvSpPr>
        <p:spPr bwMode="auto">
          <a:xfrm>
            <a:off x="6248400" y="4800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  <p:sp>
        <p:nvSpPr>
          <p:cNvPr id="27677" name="Rectangle 29"/>
          <p:cNvSpPr>
            <a:spLocks/>
          </p:cNvSpPr>
          <p:nvPr/>
        </p:nvSpPr>
        <p:spPr bwMode="auto">
          <a:xfrm>
            <a:off x="62484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%r15</a:t>
            </a:r>
          </a:p>
        </p:txBody>
      </p:sp>
      <p:sp>
        <p:nvSpPr>
          <p:cNvPr id="27678" name="Rectangle 30"/>
          <p:cNvSpPr>
            <a:spLocks/>
          </p:cNvSpPr>
          <p:nvPr/>
        </p:nvSpPr>
        <p:spPr bwMode="auto">
          <a:xfrm>
            <a:off x="22860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79" name="Rectangle 31"/>
          <p:cNvSpPr>
            <a:spLocks/>
          </p:cNvSpPr>
          <p:nvPr/>
        </p:nvSpPr>
        <p:spPr bwMode="auto">
          <a:xfrm>
            <a:off x="22860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80" name="Rectangle 32"/>
          <p:cNvSpPr>
            <a:spLocks/>
          </p:cNvSpPr>
          <p:nvPr/>
        </p:nvSpPr>
        <p:spPr bwMode="auto">
          <a:xfrm>
            <a:off x="22860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%rcx</a:t>
            </a:r>
          </a:p>
        </p:txBody>
      </p:sp>
      <p:sp>
        <p:nvSpPr>
          <p:cNvPr id="27681" name="Rectangle 33"/>
          <p:cNvSpPr>
            <a:spLocks/>
          </p:cNvSpPr>
          <p:nvPr/>
        </p:nvSpPr>
        <p:spPr bwMode="auto">
          <a:xfrm>
            <a:off x="22860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%rdx</a:t>
            </a:r>
          </a:p>
        </p:txBody>
      </p:sp>
      <p:sp>
        <p:nvSpPr>
          <p:cNvPr id="27682" name="Rectangle 34"/>
          <p:cNvSpPr>
            <a:spLocks/>
          </p:cNvSpPr>
          <p:nvPr/>
        </p:nvSpPr>
        <p:spPr bwMode="auto">
          <a:xfrm>
            <a:off x="22860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%rsi</a:t>
            </a:r>
          </a:p>
        </p:txBody>
      </p:sp>
      <p:sp>
        <p:nvSpPr>
          <p:cNvPr id="27683" name="Rectangle 35"/>
          <p:cNvSpPr>
            <a:spLocks/>
          </p:cNvSpPr>
          <p:nvPr/>
        </p:nvSpPr>
        <p:spPr bwMode="auto">
          <a:xfrm>
            <a:off x="22860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%rdi</a:t>
            </a:r>
          </a:p>
        </p:txBody>
      </p:sp>
      <p:sp>
        <p:nvSpPr>
          <p:cNvPr id="27684" name="Rectangle 36"/>
          <p:cNvSpPr>
            <a:spLocks/>
          </p:cNvSpPr>
          <p:nvPr/>
        </p:nvSpPr>
        <p:spPr bwMode="auto">
          <a:xfrm>
            <a:off x="22860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latin typeface="Courier New Bold" charset="0"/>
                <a:cs typeface="Courier New Bold" charset="0"/>
                <a:sym typeface="Courier New Bold" charset="0"/>
              </a:rPr>
              <a:t>%rbp</a:t>
            </a:r>
          </a:p>
        </p:txBody>
      </p:sp>
    </p:spTree>
    <p:extLst>
      <p:ext uri="{BB962C8B-B14F-4D97-AF65-F5344CB8AC3E}">
        <p14:creationId xmlns:p14="http://schemas.microsoft.com/office/powerpoint/2010/main" val="317764579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Reading Condition Codes (Cont.)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1066800"/>
            <a:ext cx="11076516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SetX</a:t>
            </a:r>
            <a:r>
              <a:rPr lang="en-US" dirty="0"/>
              <a:t> instructions</a:t>
            </a:r>
          </a:p>
          <a:p>
            <a:pPr lvl="1" eaLnBrk="1" hangingPunct="1">
              <a:defRPr/>
            </a:pPr>
            <a:r>
              <a:rPr lang="en-US" dirty="0"/>
              <a:t>Set single byte based on combinations of condition codes</a:t>
            </a:r>
          </a:p>
          <a:p>
            <a:pPr eaLnBrk="1" hangingPunct="1">
              <a:defRPr/>
            </a:pPr>
            <a:r>
              <a:rPr lang="en-US" dirty="0"/>
              <a:t>One of 8 addressable </a:t>
            </a:r>
            <a:r>
              <a:rPr lang="en-US" i="1" dirty="0"/>
              <a:t>byte</a:t>
            </a:r>
            <a:r>
              <a:rPr lang="en-US" dirty="0"/>
              <a:t> registers</a:t>
            </a:r>
          </a:p>
          <a:p>
            <a:pPr lvl="1" eaLnBrk="1" hangingPunct="1">
              <a:defRPr/>
            </a:pPr>
            <a:r>
              <a:rPr lang="en-US" dirty="0"/>
              <a:t>Does not alter remaining 7 bytes!</a:t>
            </a:r>
          </a:p>
          <a:p>
            <a:pPr lvl="1" eaLnBrk="1" hangingPunct="1">
              <a:defRPr/>
            </a:pPr>
            <a:r>
              <a:rPr lang="en-US" dirty="0"/>
              <a:t>Typically use </a:t>
            </a:r>
            <a:r>
              <a:rPr lang="en-US" dirty="0" err="1">
                <a:latin typeface="Courier New" pitchFamily="49" charset="0"/>
              </a:rPr>
              <a:t>movzbl</a:t>
            </a:r>
            <a:r>
              <a:rPr lang="en-US" dirty="0"/>
              <a:t> to finish job</a:t>
            </a:r>
          </a:p>
          <a:p>
            <a:pPr lvl="2" eaLnBrk="1" hangingPunct="1">
              <a:defRPr/>
            </a:pPr>
            <a:r>
              <a:rPr lang="en-US" dirty="0"/>
              <a:t>“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dirty="0"/>
              <a:t>” instructions also set upper 32 bits (of 64) to 0</a:t>
            </a:r>
          </a:p>
          <a:p>
            <a:pPr lvl="1" eaLnBrk="1" hangingPunct="1">
              <a:defRPr/>
            </a:pPr>
            <a:endParaRPr lang="en-US" dirty="0"/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2590800" y="3657600"/>
            <a:ext cx="3814763" cy="12001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gt</a:t>
            </a:r>
            <a:r>
              <a:rPr lang="en-US" altLang="en-US" dirty="0">
                <a:latin typeface="Courier New" pitchFamily="49" charset="0"/>
              </a:rPr>
              <a:t> (long x, long y)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return x &gt; y;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1828800" y="5105400"/>
            <a:ext cx="6477000" cy="108696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cmpq   %rsi,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%rdi	# Compare x:y</a:t>
            </a: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setg    %al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			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			# Set when 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x&gt;y</a:t>
            </a:r>
            <a:endParaRPr lang="cs-CZ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movzbl  %al, %eax	# Zero rest of %rax</a:t>
            </a: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ret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 flipH="1">
            <a:off x="7559675" y="5257800"/>
            <a:ext cx="1127125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8686801" y="5105401"/>
            <a:ext cx="13874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Note inverted ordering!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627181"/>
              </p:ext>
            </p:extLst>
          </p:nvPr>
        </p:nvGraphicFramePr>
        <p:xfrm>
          <a:off x="7162800" y="35052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Jumping</a:t>
            </a:r>
          </a:p>
        </p:txBody>
      </p:sp>
      <p:sp>
        <p:nvSpPr>
          <p:cNvPr id="195588" name="Rectangle 4"/>
          <p:cNvSpPr>
            <a:spLocks noGrp="1" noChangeArrowheads="1"/>
          </p:cNvSpPr>
          <p:nvPr>
            <p:ph idx="1"/>
          </p:nvPr>
        </p:nvSpPr>
        <p:spPr>
          <a:xfrm>
            <a:off x="387351" y="838200"/>
            <a:ext cx="11076516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jX</a:t>
            </a:r>
            <a:r>
              <a:rPr lang="en-US" dirty="0"/>
              <a:t> instructions</a:t>
            </a:r>
          </a:p>
          <a:p>
            <a:pPr lvl="1" eaLnBrk="1" hangingPunct="1">
              <a:defRPr/>
            </a:pPr>
            <a:r>
              <a:rPr lang="en-US" dirty="0"/>
              <a:t>Jump to different part of code depending on condition codes</a:t>
            </a:r>
          </a:p>
          <a:p>
            <a:pPr eaLnBrk="1" hangingPunct="1">
              <a:defRPr/>
            </a:pPr>
            <a:endParaRPr lang="en-US" dirty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559561"/>
              </p:ext>
            </p:extLst>
          </p:nvPr>
        </p:nvGraphicFramePr>
        <p:xfrm>
          <a:off x="2136776" y="1778000"/>
          <a:ext cx="8175625" cy="485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29748" imgH="4893285" progId="Word.Document.8">
                  <p:embed/>
                </p:oleObj>
              </mc:Choice>
              <mc:Fallback>
                <p:oleObj name="Document" r:id="rId2" imgW="8229748" imgH="489328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6776" y="1778000"/>
                        <a:ext cx="8175625" cy="485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Conditional-Branch Example (Old Style)</a:t>
            </a:r>
          </a:p>
        </p:txBody>
      </p:sp>
      <p:sp>
        <p:nvSpPr>
          <p:cNvPr id="11" name="Rectangle 4"/>
          <p:cNvSpPr>
            <a:spLocks/>
          </p:cNvSpPr>
          <p:nvPr/>
        </p:nvSpPr>
        <p:spPr bwMode="auto">
          <a:xfrm>
            <a:off x="1371600" y="2057400"/>
            <a:ext cx="40386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(long x, long y)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 &gt; y)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2" name="Rectangle 5"/>
          <p:cNvSpPr>
            <a:spLocks/>
          </p:cNvSpPr>
          <p:nvPr/>
        </p:nvSpPr>
        <p:spPr bwMode="auto">
          <a:xfrm>
            <a:off x="5969000" y="2120900"/>
            <a:ext cx="4394200" cy="262890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.L4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.L4:       # x &lt;= y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609600" y="1066800"/>
            <a:ext cx="8153400" cy="1041400"/>
          </a:xfrm>
          <a:prstGeom prst="rect">
            <a:avLst/>
          </a:prstGeom>
        </p:spPr>
        <p:txBody>
          <a:bodyPr/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2451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Generation</a:t>
            </a:r>
          </a:p>
          <a:p>
            <a:pPr marL="279400" lvl="1" indent="0">
              <a:lnSpc>
                <a:spcPct val="100000"/>
              </a:lnSpc>
              <a:buNone/>
            </a:pPr>
            <a:r>
              <a:rPr lang="en-US" kern="0" dirty="0" err="1">
                <a:solidFill>
                  <a:srgbClr val="800000"/>
                </a:solidFill>
                <a:latin typeface="Courier New"/>
                <a:cs typeface="Courier New"/>
              </a:rPr>
              <a:t>wilkes</a:t>
            </a:r>
            <a:r>
              <a:rPr lang="en-US" kern="0" dirty="0">
                <a:solidFill>
                  <a:srgbClr val="800000"/>
                </a:solidFill>
                <a:latin typeface="Courier New"/>
                <a:cs typeface="Courier New"/>
              </a:rPr>
              <a:t>&gt; </a:t>
            </a:r>
            <a:r>
              <a:rPr lang="en-US" kern="0" dirty="0" err="1">
                <a:solidFill>
                  <a:srgbClr val="800000"/>
                </a:solidFill>
                <a:latin typeface="Courier New"/>
                <a:cs typeface="Courier New"/>
              </a:rPr>
              <a:t>gcc</a:t>
            </a:r>
            <a:r>
              <a:rPr lang="en-US" kern="0" dirty="0">
                <a:solidFill>
                  <a:srgbClr val="800000"/>
                </a:solidFill>
                <a:latin typeface="Courier New"/>
                <a:cs typeface="Courier New"/>
              </a:rPr>
              <a:t> –</a:t>
            </a:r>
            <a:r>
              <a:rPr lang="en-US" kern="0" dirty="0" err="1">
                <a:solidFill>
                  <a:srgbClr val="800000"/>
                </a:solidFill>
                <a:latin typeface="Courier New"/>
                <a:cs typeface="Courier New"/>
              </a:rPr>
              <a:t>Og</a:t>
            </a:r>
            <a:r>
              <a:rPr lang="en-US" kern="0" dirty="0">
                <a:solidFill>
                  <a:srgbClr val="800000"/>
                </a:solidFill>
                <a:latin typeface="Courier New"/>
                <a:cs typeface="Courier New"/>
              </a:rPr>
              <a:t> -S –</a:t>
            </a:r>
            <a:r>
              <a:rPr lang="en-US" kern="0" dirty="0" err="1">
                <a:solidFill>
                  <a:srgbClr val="800000"/>
                </a:solidFill>
                <a:latin typeface="Courier New"/>
                <a:cs typeface="Courier New"/>
              </a:rPr>
              <a:t>fno</a:t>
            </a:r>
            <a:r>
              <a:rPr lang="en-US" kern="0" dirty="0">
                <a:solidFill>
                  <a:srgbClr val="800000"/>
                </a:solidFill>
                <a:latin typeface="Courier New"/>
                <a:cs typeface="Courier New"/>
              </a:rPr>
              <a:t>-if-conversion </a:t>
            </a:r>
            <a:r>
              <a:rPr lang="en-US" kern="0" dirty="0" err="1">
                <a:solidFill>
                  <a:srgbClr val="800000"/>
                </a:solidFill>
                <a:latin typeface="Courier New"/>
                <a:cs typeface="Courier New"/>
              </a:rPr>
              <a:t>control.c</a:t>
            </a:r>
            <a:endParaRPr lang="en-US" kern="0" dirty="0">
              <a:solidFill>
                <a:srgbClr val="800000"/>
              </a:solidFill>
              <a:latin typeface="Courier New"/>
              <a:cs typeface="Courier New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661152"/>
              </p:ext>
            </p:extLst>
          </p:nvPr>
        </p:nvGraphicFramePr>
        <p:xfrm>
          <a:off x="6324600" y="50292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16090</TotalTime>
  <Pages>35</Pages>
  <Words>3754</Words>
  <Application>Microsoft Office PowerPoint</Application>
  <PresentationFormat>Widescreen</PresentationFormat>
  <Paragraphs>804</Paragraphs>
  <Slides>36</Slides>
  <Notes>0</Notes>
  <HiddenSlides>0</HiddenSlides>
  <MMClips>0</MMClips>
  <ScaleCrop>false</ScaleCrop>
  <HeadingPairs>
    <vt:vector size="10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  <vt:variant>
        <vt:lpstr>Custom Shows</vt:lpstr>
      </vt:variant>
      <vt:variant>
        <vt:i4>2</vt:i4>
      </vt:variant>
    </vt:vector>
  </HeadingPairs>
  <TitlesOfParts>
    <vt:vector size="50" baseType="lpstr">
      <vt:lpstr>Calibri</vt:lpstr>
      <vt:lpstr>Calibri Bold</vt:lpstr>
      <vt:lpstr>Calibri Bold Italic</vt:lpstr>
      <vt:lpstr>Century Gothic</vt:lpstr>
      <vt:lpstr>Courier New</vt:lpstr>
      <vt:lpstr>Courier New Bold</vt:lpstr>
      <vt:lpstr>Helvetica</vt:lpstr>
      <vt:lpstr>Times New Roman</vt:lpstr>
      <vt:lpstr>Wingdings</vt:lpstr>
      <vt:lpstr>Wingdings 2</vt:lpstr>
      <vt:lpstr>class02</vt:lpstr>
      <vt:lpstr>Document</vt:lpstr>
      <vt:lpstr>Machine-Level Programming II: Control Flow</vt:lpstr>
      <vt:lpstr>Condition Codes (Implicit Setting)</vt:lpstr>
      <vt:lpstr>Condition Codes (Explicit Setting)</vt:lpstr>
      <vt:lpstr>Condition Codes (Explicit Setting)</vt:lpstr>
      <vt:lpstr>Reading Condition Codes</vt:lpstr>
      <vt:lpstr>x86-64 Integer Registers</vt:lpstr>
      <vt:lpstr>Reading Condition Codes (Cont.)</vt:lpstr>
      <vt:lpstr>Jumping</vt:lpstr>
      <vt:lpstr>Conditional-Branch Example (Old Style)</vt:lpstr>
      <vt:lpstr>Expressing with Goto Code</vt:lpstr>
      <vt:lpstr>General Conditional Expression Translation (Using Branches)</vt:lpstr>
      <vt:lpstr>Using Conditional Moves</vt:lpstr>
      <vt:lpstr>Conditional Move Example</vt:lpstr>
      <vt:lpstr>Bad Cases for Conditional Move</vt:lpstr>
      <vt:lpstr>“Do-While” Loop Example</vt:lpstr>
      <vt:lpstr>“Do-While” Loop Compilation</vt:lpstr>
      <vt:lpstr>General “Do-While” Translation</vt:lpstr>
      <vt:lpstr>General “While” Translation #1</vt:lpstr>
      <vt:lpstr>While Loop Example #1</vt:lpstr>
      <vt:lpstr>General “While” Translation #2</vt:lpstr>
      <vt:lpstr>While Loop Example #2</vt:lpstr>
      <vt:lpstr>“For” Loop Form</vt:lpstr>
      <vt:lpstr>“For” Loop  While Loop</vt:lpstr>
      <vt:lpstr>For-While Conversion</vt:lpstr>
      <vt:lpstr>“For” Loop Do-While Conversion</vt:lpstr>
      <vt:lpstr>Switch Statement Example</vt:lpstr>
      <vt:lpstr>Jump Table Structure</vt:lpstr>
      <vt:lpstr>Switch Statement Example</vt:lpstr>
      <vt:lpstr>Switch Statement Example</vt:lpstr>
      <vt:lpstr>Assembly Setup Explanation</vt:lpstr>
      <vt:lpstr>Jump Table</vt:lpstr>
      <vt:lpstr>Code Blocks (x == 1)</vt:lpstr>
      <vt:lpstr>Handling Fall-Through</vt:lpstr>
      <vt:lpstr>Code Blocks (x == 2, x == 3)</vt:lpstr>
      <vt:lpstr>Code Blocks (x == 5, x == 6, default)</vt:lpstr>
      <vt:lpstr>Sparse Switches</vt:lpstr>
      <vt:lpstr>For display</vt:lpstr>
      <vt:lpstr>For printing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Level Programming II</dc:title>
  <dc:subject/>
  <dc:creator>Randal E. Bryant and David R. O'Hallaron</dc:creator>
  <cp:keywords/>
  <dc:description/>
  <cp:lastModifiedBy>Geoffrey Kuenning</cp:lastModifiedBy>
  <cp:revision>141</cp:revision>
  <cp:lastPrinted>2020-09-08T21:51:12Z</cp:lastPrinted>
  <dcterms:created xsi:type="dcterms:W3CDTF">1998-08-11T09:19:24Z</dcterms:created>
  <dcterms:modified xsi:type="dcterms:W3CDTF">2021-07-24T23:13:38Z</dcterms:modified>
</cp:coreProperties>
</file>