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8638"/>
            <a:ext cx="4638675" cy="260985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34A1C8-EFD9-4762-B237-9A52D6DE1E2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50705" y="200819"/>
            <a:ext cx="704850" cy="904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6739"/>
            <a:ext cx="112776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III:</a:t>
            </a:r>
            <a:br>
              <a:rPr lang="en-US" altLang="en-US" dirty="0"/>
            </a:br>
            <a:r>
              <a:rPr lang="en-US" altLang="en-US" dirty="0"/>
              <a:t>Procedures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x86-64 stack discipline</a:t>
            </a:r>
          </a:p>
          <a:p>
            <a:pPr lvl="1" eaLnBrk="1" hangingPunct="1">
              <a:defRPr/>
            </a:pPr>
            <a:r>
              <a:rPr lang="en-US" dirty="0"/>
              <a:t>Register-saving conventions</a:t>
            </a:r>
          </a:p>
          <a:p>
            <a:pPr lvl="1" eaLnBrk="1" hangingPunct="1">
              <a:defRPr/>
            </a:pPr>
            <a:r>
              <a:rPr lang="en-US" dirty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799" y="762001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330672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 dirty="0"/>
              <a:t>CS 105</a:t>
            </a:r>
          </a:p>
          <a:p>
            <a:r>
              <a:rPr lang="en-US" altLang="en-US" sz="3200" dirty="0"/>
              <a:t>“Tour of the Black Holes of Computing”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409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476500"/>
            <a:ext cx="21336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5791200"/>
            <a:ext cx="4041775" cy="334963"/>
          </a:xfrm>
        </p:spPr>
        <p:txBody>
          <a:bodyPr/>
          <a:lstStyle/>
          <a:p>
            <a:r>
              <a:rPr lang="en-US" dirty="0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606800" y="2229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606800" y="2610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3606800" y="2991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3606800" y="3372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3606800" y="3753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3606800" y="413472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3606800" y="5943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162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Diane’s Silk Dress Cost $89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2286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2286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286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2286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2286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485900"/>
            <a:ext cx="307570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Data-Flow Example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066800" y="4800600"/>
            <a:ext cx="37338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181600" y="685800"/>
            <a:ext cx="5867400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029200" y="4800600"/>
            <a:ext cx="52578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a 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a * b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  </a:t>
            </a:r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/>
              <a:t>• • •</a:t>
            </a:r>
            <a:endParaRPr lang="sk-SK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Languages That Support Recursion</a:t>
            </a:r>
          </a:p>
          <a:p>
            <a:pPr lvl="1" eaLnBrk="1" hangingPunct="1">
              <a:defRPr/>
            </a:pPr>
            <a:r>
              <a:rPr lang="en-US" dirty="0"/>
              <a:t>E.g., C, Pascal, Java, Python, Racket, Haskell, …</a:t>
            </a:r>
          </a:p>
          <a:p>
            <a:pPr lvl="1" eaLnBrk="1" hangingPunct="1">
              <a:defRPr/>
            </a:pPr>
            <a:r>
              <a:rPr lang="en-US" dirty="0"/>
              <a:t>Code must be “</a:t>
            </a:r>
            <a:r>
              <a:rPr lang="en-US" i="1" dirty="0"/>
              <a:t>reentrant</a:t>
            </a:r>
            <a:r>
              <a:rPr lang="en-US" dirty="0"/>
              <a:t>”</a:t>
            </a:r>
          </a:p>
          <a:p>
            <a:pPr lvl="2" eaLnBrk="1" hangingPunct="1">
              <a:defRPr/>
            </a:pPr>
            <a:r>
              <a:rPr lang="en-US" dirty="0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 dirty="0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 dirty="0"/>
              <a:t>Arguments</a:t>
            </a:r>
          </a:p>
          <a:p>
            <a:pPr lvl="2" eaLnBrk="1" hangingPunct="1">
              <a:defRPr/>
            </a:pPr>
            <a:r>
              <a:rPr lang="en-US" dirty="0"/>
              <a:t>Local variables</a:t>
            </a:r>
          </a:p>
          <a:p>
            <a:pPr lvl="2" eaLnBrk="1" hangingPunct="1">
              <a:defRPr/>
            </a:pPr>
            <a:r>
              <a:rPr lang="en-US" dirty="0"/>
              <a:t>Return pointer</a:t>
            </a:r>
          </a:p>
          <a:p>
            <a:pPr eaLnBrk="1" hangingPunct="1">
              <a:defRPr/>
            </a:pPr>
            <a:r>
              <a:rPr lang="en-US" dirty="0"/>
              <a:t>Stack Discipline</a:t>
            </a:r>
          </a:p>
          <a:p>
            <a:pPr lvl="1" eaLnBrk="1" hangingPunct="1">
              <a:defRPr/>
            </a:pPr>
            <a:r>
              <a:rPr lang="en-US" dirty="0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 dirty="0"/>
              <a:t>From when called to when return</a:t>
            </a:r>
          </a:p>
          <a:p>
            <a:pPr lvl="1" eaLnBrk="1" hangingPunct="1">
              <a:defRPr/>
            </a:pPr>
            <a:r>
              <a:rPr lang="en-US" dirty="0" err="1">
                <a:solidFill>
                  <a:srgbClr val="FF0000"/>
                </a:solidFill>
              </a:rPr>
              <a:t>Callee</a:t>
            </a:r>
            <a:r>
              <a:rPr lang="en-US" dirty="0">
                <a:solidFill>
                  <a:srgbClr val="FF0000"/>
                </a:solidFill>
              </a:rPr>
              <a:t> returns before caller does</a:t>
            </a:r>
          </a:p>
          <a:p>
            <a:pPr eaLnBrk="1" hangingPunct="1">
              <a:defRPr/>
            </a:pPr>
            <a:r>
              <a:rPr lang="en-US" dirty="0"/>
              <a:t>Stack Allocated in </a:t>
            </a:r>
            <a:r>
              <a:rPr lang="en-US" i="1" dirty="0"/>
              <a:t>Frames</a:t>
            </a:r>
          </a:p>
          <a:p>
            <a:pPr lvl="1" eaLnBrk="1" hangingPunct="1">
              <a:defRPr/>
            </a:pPr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17526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yoo</a:t>
            </a:r>
            <a:r>
              <a:rPr lang="en-US" altLang="en-US" sz="1800" dirty="0">
                <a:latin typeface="Courier New" pitchFamily="49" charset="0"/>
              </a:rPr>
              <a:t>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0" y="27432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91200" y="42672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7721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7935914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7935914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7924801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7935914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7935914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8240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8240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8240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8240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7612640" y="1143000"/>
            <a:ext cx="168635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387351" y="5181600"/>
            <a:ext cx="517524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 dirty="0"/>
              <a:t>Procedure </a:t>
            </a:r>
            <a:r>
              <a:rPr lang="en-US" altLang="en-US" dirty="0" err="1">
                <a:latin typeface="Courier New" pitchFamily="49" charset="0"/>
              </a:rPr>
              <a:t>amI</a:t>
            </a:r>
            <a:r>
              <a:rPr lang="en-US" altLang="en-US" dirty="0">
                <a:latin typeface="Courier New" pitchFamily="49" charset="0"/>
              </a:rPr>
              <a:t> is </a:t>
            </a:r>
            <a:r>
              <a:rPr lang="en-US" altLang="en-US" dirty="0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8602664" y="3265489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8382001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8418512" y="2267745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5970589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Contents</a:t>
            </a:r>
          </a:p>
          <a:p>
            <a:pPr marL="552450" lvl="1"/>
            <a:r>
              <a:rPr lang="en-US" dirty="0"/>
              <a:t>Return information</a:t>
            </a:r>
          </a:p>
          <a:p>
            <a:pPr marL="552450" lvl="1"/>
            <a:r>
              <a:rPr lang="en-US" dirty="0"/>
              <a:t>Local storage (if needed)</a:t>
            </a:r>
          </a:p>
          <a:p>
            <a:pPr marL="552450" lvl="1"/>
            <a:r>
              <a:rPr lang="en-US" dirty="0">
                <a:solidFill>
                  <a:srgbClr val="FF0000"/>
                </a:solidFill>
              </a:rPr>
              <a:t>Temporary space (if needed)</a:t>
            </a:r>
          </a:p>
          <a:p>
            <a:r>
              <a:rPr lang="en-US" dirty="0"/>
              <a:t>Management</a:t>
            </a:r>
          </a:p>
          <a:p>
            <a:pPr marL="552450" lvl="1"/>
            <a:r>
              <a:rPr lang="en-US" dirty="0"/>
              <a:t>Space allocated when procedure entered</a:t>
            </a:r>
          </a:p>
          <a:p>
            <a:pPr marL="838200" lvl="2"/>
            <a:r>
              <a:rPr lang="en-US" dirty="0"/>
              <a:t>“Set-up” code</a:t>
            </a:r>
          </a:p>
          <a:p>
            <a:pPr marL="838200" lvl="2"/>
            <a:r>
              <a:rPr lang="en-US" dirty="0"/>
              <a:t>Frame includes push done by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Deallocated upon return</a:t>
            </a:r>
          </a:p>
          <a:p>
            <a:pPr marL="838200" lvl="2"/>
            <a:r>
              <a:rPr lang="en-US" dirty="0"/>
              <a:t>“Finish” code</a:t>
            </a:r>
          </a:p>
          <a:p>
            <a:pPr marL="838200" lvl="2"/>
            <a:r>
              <a:rPr lang="en-US" dirty="0"/>
              <a:t>Includes pop done by </a:t>
            </a:r>
            <a:r>
              <a:rPr lang="en-US" b="1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8418511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6019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8804223" y="5575301"/>
            <a:ext cx="1560619" cy="4093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9272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8910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5972176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1727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2501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2032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7351" y="1220788"/>
            <a:ext cx="6724649" cy="52244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calling point</a:t>
            </a:r>
          </a:p>
          <a:p>
            <a:pPr>
              <a:spcBef>
                <a:spcPts val="600"/>
              </a:spcBef>
            </a:pPr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variables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  <a:p>
            <a:pPr>
              <a:spcBef>
                <a:spcPts val="600"/>
              </a:spcBef>
            </a:pPr>
            <a:r>
              <a:rPr lang="en-US" dirty="0"/>
              <a:t>Mechanisms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7315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7315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8001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6858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496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7734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7543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2501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819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2438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3124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133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1" y="4919664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2590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1" y="4056064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2209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3716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1752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1" y="2379664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955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273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1592264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21154" y="381001"/>
            <a:ext cx="755207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2349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63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be called</a:t>
            </a:r>
          </a:p>
          <a:p>
            <a:pPr marL="552450" lvl="1"/>
            <a:r>
              <a:rPr lang="en-US" dirty="0"/>
              <a:t>Local variables (if can’t keep in registers)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 (optional)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8194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4290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Registers,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Temporaries,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 Local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241925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8382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8890000" y="31242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2098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67703" y="16684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8382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993063" y="32750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6451600" y="28114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02589" y="60309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529388" y="55626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6477000" y="33528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6CB782-9E01-438B-87A5-2D0485A64520}"/>
              </a:ext>
            </a:extLst>
          </p:cNvPr>
          <p:cNvSpPr/>
          <p:nvPr/>
        </p:nvSpPr>
        <p:spPr bwMode="auto">
          <a:xfrm>
            <a:off x="10462884" y="2676334"/>
            <a:ext cx="1439133" cy="590931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callee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returns to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BB3CAE-B0B7-4DCB-94DA-42E1BD891AF4}"/>
              </a:ext>
            </a:extLst>
          </p:cNvPr>
          <p:cNvCxnSpPr>
            <a:stCxn id="3" idx="1"/>
            <a:endCxn id="62469" idx="3"/>
          </p:cNvCxnSpPr>
          <p:nvPr/>
        </p:nvCxnSpPr>
        <p:spPr bwMode="auto">
          <a:xfrm flipH="1">
            <a:off x="10160000" y="2971800"/>
            <a:ext cx="302884" cy="0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/>
              <a:t>Region of memory managed with </a:t>
            </a:r>
            <a:r>
              <a:rPr lang="en-US" altLang="en-US" i="1" dirty="0"/>
              <a:t>stack discipline</a:t>
            </a:r>
          </a:p>
          <a:p>
            <a:pPr lvl="1" eaLnBrk="1" hangingPunct="1"/>
            <a:r>
              <a:rPr lang="en-US" altLang="en-US" dirty="0"/>
              <a:t>Grows toward </a:t>
            </a:r>
            <a:r>
              <a:rPr lang="en-US" altLang="en-US" i="1" dirty="0"/>
              <a:t>lower</a:t>
            </a:r>
            <a:r>
              <a:rPr lang="en-US" altLang="en-US" dirty="0"/>
              <a:t> addresses</a:t>
            </a:r>
          </a:p>
          <a:p>
            <a:pPr lvl="1" eaLnBrk="1" hangingPunct="1"/>
            <a:r>
              <a:rPr lang="en-US" altLang="en-US" dirty="0"/>
              <a:t>Register </a:t>
            </a: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rsp</a:t>
            </a:r>
            <a:r>
              <a:rPr lang="en-US" altLang="en-US" dirty="0"/>
              <a:t> indicates numerically </a:t>
            </a:r>
            <a:r>
              <a:rPr lang="en-US" altLang="en-US" i="1" dirty="0"/>
              <a:t>lowest</a:t>
            </a:r>
            <a:r>
              <a:rPr lang="en-US" altLang="en-US" dirty="0"/>
              <a:t>  stack address</a:t>
            </a:r>
          </a:p>
          <a:p>
            <a:pPr lvl="2" eaLnBrk="1" hangingPunct="1"/>
            <a:r>
              <a:rPr lang="en-US" altLang="en-US" dirty="0"/>
              <a:t>Always holds address of </a:t>
            </a:r>
            <a:r>
              <a:rPr lang="en-US" altLang="en-US" i="1" dirty="0"/>
              <a:t>“</a:t>
            </a:r>
            <a:r>
              <a:rPr lang="en-US" altLang="en-US" i="1" dirty="0" err="1"/>
              <a:t>top”</a:t>
            </a:r>
            <a:r>
              <a:rPr lang="en-US" altLang="en-US" dirty="0" err="1"/>
              <a:t>element</a:t>
            </a:r>
            <a:endParaRPr lang="en-US" alt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6948268" y="4267201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472268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10758267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9986743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9986743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9300942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9180293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725306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9158068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9539067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4478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381481"/>
              </p:ext>
            </p:extLst>
          </p:nvPr>
        </p:nvGraphicFramePr>
        <p:xfrm>
          <a:off x="70866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226766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746004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93366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931366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931366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1366" y="5486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1366" y="5867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3753" y="61023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0167" y="58737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93366" y="36576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1366" y="41909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1366" y="51053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6766" y="57149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3179" y="54863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3494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6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7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30073" y="838200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69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6781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9342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9342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256587" y="3282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763001" y="305435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724337" y="838201"/>
            <a:ext cx="1690591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9342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9342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2296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736013" y="2667000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65582"/>
              </p:ext>
            </p:extLst>
          </p:nvPr>
        </p:nvGraphicFramePr>
        <p:xfrm>
          <a:off x="6781800" y="3886201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9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6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800602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4200" y="5257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4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524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524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v1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03950"/>
              </p:ext>
            </p:extLst>
          </p:nvPr>
        </p:nvGraphicFramePr>
        <p:xfrm>
          <a:off x="6933482" y="3352799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228882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735296" y="2285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695482" y="838200"/>
            <a:ext cx="26677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933482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933482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228882" y="5562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735296" y="533399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695482" y="4267200"/>
            <a:ext cx="225484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933482" y="4800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2284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6275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 register </a:t>
            </a:r>
            <a:r>
              <a:rPr lang="en-US" i="1" dirty="0"/>
              <a:t>x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Return value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>
                <a:cs typeface="Courier New Bold" charset="0"/>
                <a:sym typeface="Courier New Bold" charset="0"/>
              </a:rPr>
              <a:t>, ...,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Arguments (Diane’s silk dress)</a:t>
            </a: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 dirty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7536727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7536727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7536727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7079527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5715000" y="1600201"/>
            <a:ext cx="129323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7536727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7536727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7536727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7536727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7536727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7536727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5884532" y="3200401"/>
            <a:ext cx="1123706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5729221" y="5029200"/>
            <a:ext cx="1240147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7079527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9" name="Picture 10" descr="alien">
            <a:extLst>
              <a:ext uri="{FF2B5EF4-FFF2-40B4-BE49-F238E27FC236}">
                <a16:creationId xmlns:a16="http://schemas.microsoft.com/office/drawing/2014/main" id="{EF4C3F2C-C580-4225-BEA8-D06FC2573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5029200"/>
            <a:ext cx="7254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27D639D-1AD8-43F1-B49C-2846F68E91BF}"/>
              </a:ext>
            </a:extLst>
          </p:cNvPr>
          <p:cNvSpPr/>
          <p:nvPr/>
        </p:nvSpPr>
        <p:spPr bwMode="auto">
          <a:xfrm>
            <a:off x="10298164" y="3641669"/>
            <a:ext cx="1506486" cy="646331"/>
          </a:xfrm>
          <a:prstGeom prst="wedgeRectCallout">
            <a:avLst>
              <a:gd name="adj1" fmla="val -5364"/>
              <a:gd name="adj2" fmla="val 142395"/>
            </a:avLst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Remember Diane!</a:t>
            </a:r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/>
              <a:t>May be used as frame pointer or as scratch</a:t>
            </a:r>
          </a:p>
          <a:p>
            <a:pPr marL="552450" lvl="1"/>
            <a:r>
              <a:rPr lang="en-US" dirty="0"/>
              <a:t>Can mix &amp; match</a:t>
            </a: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 save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84252" y="1981200"/>
            <a:ext cx="1273810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66602" y="3429001"/>
            <a:ext cx="746999" cy="3262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Pushing: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0" dirty="0"/>
              <a:t> </a:t>
            </a:r>
            <a:r>
              <a:rPr lang="en-US" b="0" i="1" dirty="0" err="1"/>
              <a:t>Src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Fetch operand at </a:t>
            </a:r>
            <a:r>
              <a:rPr lang="en-US" i="1" dirty="0" err="1"/>
              <a:t>Src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Decrement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Then write operand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7963338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9303188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8914462" y="5961064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8474514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6950514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8103613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-8</a:t>
            </a:r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8093513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64634" y="25145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83872" y="23558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31234" y="838200"/>
            <a:ext cx="23574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69234" y="13715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69234" y="22859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69234" y="5562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69234" y="5943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91621" y="617854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98035" y="5949949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31234" y="3352800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69234" y="3886199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69234" y="4800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64634" y="5791199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71047" y="5562599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69234" y="5181599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447800" y="29718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447800" y="11430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 + 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153400" y="5921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672638" y="57628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620000" y="4245183"/>
            <a:ext cx="285328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858000" y="4778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858000" y="5692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858000" y="3025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858000" y="3406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180387" y="364193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686801" y="3413332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620000" y="816183"/>
            <a:ext cx="273196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858000" y="1349582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858000" y="2263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153400" y="3254582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659813" y="3025982"/>
            <a:ext cx="904094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858000" y="2644982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6400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61722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4876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73152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3152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990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Handled without special consideration</a:t>
            </a:r>
          </a:p>
          <a:p>
            <a:pPr lvl="1"/>
            <a:r>
              <a:rPr lang="en-US" dirty="0"/>
              <a:t>Stack frames mean that each function call has private storage</a:t>
            </a:r>
          </a:p>
          <a:p>
            <a:pPr lvl="2"/>
            <a:r>
              <a:rPr lang="en-US" dirty="0"/>
              <a:t>Saved registers &amp; local variables</a:t>
            </a:r>
          </a:p>
          <a:p>
            <a:pPr lvl="2"/>
            <a:r>
              <a:rPr lang="en-US" dirty="0"/>
              <a:t>Saved return pointer</a:t>
            </a:r>
          </a:p>
          <a:p>
            <a:pPr lvl="1"/>
            <a:r>
              <a:rPr lang="en-US" dirty="0"/>
              <a:t>Register saving conventions prevent one function call from corrupting another’s data</a:t>
            </a:r>
          </a:p>
          <a:p>
            <a:pPr lvl="2"/>
            <a:r>
              <a:rPr lang="en-US" dirty="0"/>
              <a:t>…unless the C code explicitly does so (e.g., buffer overflow in future lecture)</a:t>
            </a:r>
          </a:p>
          <a:p>
            <a:pPr lvl="1"/>
            <a:r>
              <a:rPr lang="en-US" dirty="0"/>
              <a:t>Stack discipline follows call / return pattern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2"/>
            <a:r>
              <a:rPr lang="en-US" dirty="0"/>
              <a:t>Last-In, First-Out</a:t>
            </a:r>
          </a:p>
          <a:p>
            <a:r>
              <a:rPr lang="en-US" dirty="0"/>
              <a:t>Also works for mutual recursion</a:t>
            </a:r>
          </a:p>
          <a:p>
            <a:pPr lvl="1"/>
            <a:r>
              <a:rPr lang="en-US" dirty="0"/>
              <a:t>P calls Q; Q calls P</a:t>
            </a:r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Popping: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0" dirty="0"/>
              <a:t> </a:t>
            </a:r>
            <a:r>
              <a:rPr lang="en-US" b="0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Read memory data at address given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Increment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/>
              <a:t> by 8</a:t>
            </a:r>
          </a:p>
          <a:p>
            <a:pPr lvl="1" eaLnBrk="1" hangingPunct="1">
              <a:defRPr/>
            </a:pPr>
            <a:r>
              <a:rPr lang="en-US" dirty="0"/>
              <a:t>Write to </a:t>
            </a:r>
            <a:r>
              <a:rPr lang="en-US" i="1" dirty="0" err="1"/>
              <a:t>Dest</a:t>
            </a:r>
            <a:endParaRPr lang="en-US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950514" y="3962401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>
                  <a:latin typeface="Courier New" pitchFamily="49" charset="0"/>
                </a:rPr>
                <a:t>%</a:t>
              </a:r>
              <a:r>
                <a:rPr lang="en-US" altLang="en-US" sz="1800" dirty="0" err="1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8474514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0760513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9988989" y="4111626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9988989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 dirty="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 dirty="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8914462" y="5638801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/>
              <a:t>New Stack 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8474513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9160314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9541313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7941113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8073202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/>
              <a:t>+8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8093513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8474514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9303189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7352" y="1220788"/>
            <a:ext cx="8069324" cy="5224462"/>
          </a:xfrm>
        </p:spPr>
        <p:txBody>
          <a:bodyPr/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Stack is the right data structure for procedure call &amp;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(&amp; mutual recursion) handled by normal calling conventions</a:t>
            </a:r>
          </a:p>
          <a:p>
            <a:pPr lvl="1"/>
            <a:r>
              <a:rPr lang="en-US" dirty="0"/>
              <a:t>Can safely store values in local stack frame and in </a:t>
            </a:r>
            <a:r>
              <a:rPr lang="en-US" dirty="0" err="1"/>
              <a:t>callee</a:t>
            </a:r>
            <a:r>
              <a:rPr lang="en-US" dirty="0"/>
              <a:t>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endParaRPr lang="en-US" dirty="0">
              <a:latin typeface="Courier New Bold"/>
            </a:endParaRPr>
          </a:p>
          <a:p>
            <a:r>
              <a:rPr lang="en-US" b="0" dirty="0"/>
              <a:t>Pointers are addresses of values</a:t>
            </a:r>
          </a:p>
          <a:p>
            <a:pPr lvl="1"/>
            <a:r>
              <a:rPr lang="en-US" dirty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9779000" y="29718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9779000" y="35814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9779000" y="53943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9779000" y="9906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9779000" y="32766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dirty="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9779000" y="23622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8702740" y="1820863"/>
            <a:ext cx="676211" cy="5755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9442450" y="9906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9366250" y="34274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7805738" y="32480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9366251" y="60610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7924800" y="5915025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8839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7467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7467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7467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4419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419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4419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15240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15240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5240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7467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4419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4419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4419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4419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5791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5791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5791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5791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5791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15240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15240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15240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2895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5791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0x100</a:t>
            </a: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5715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pushq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7467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7467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0x110</a:t>
            </a: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7467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>
                <a:latin typeface="Courier New" pitchFamily="49" charset="0"/>
              </a:rPr>
              <a:t>0x118</a:t>
            </a: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8839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8839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8839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8839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8763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>
                <a:latin typeface="Courier New" pitchFamily="49" charset="0"/>
              </a:rPr>
              <a:t>popq</a:t>
            </a:r>
            <a:r>
              <a:rPr lang="en-US" altLang="en-US" sz="1800" dirty="0">
                <a:latin typeface="Courier New" pitchFamily="49" charset="0"/>
              </a:rPr>
              <a:t> %</a:t>
            </a:r>
            <a:r>
              <a:rPr lang="en-US" altLang="en-US" sz="1800" dirty="0" err="1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8839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call: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b="0" dirty="0"/>
          </a:p>
          <a:p>
            <a:pPr marL="560388" lvl="1" indent="-222250" eaLnBrk="1" hangingPunct="1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>
                <a:latin typeface="Courier New" pitchFamily="49" charset="0"/>
              </a:rPr>
              <a:t>call </a:t>
            </a:r>
            <a:r>
              <a:rPr lang="en-US" i="1" dirty="0">
                <a:latin typeface="Courier New" pitchFamily="49" charset="0"/>
              </a:rPr>
              <a:t>label		</a:t>
            </a:r>
            <a:r>
              <a:rPr lang="en-US" dirty="0"/>
              <a:t>Push return address onto stack; jump to </a:t>
            </a:r>
            <a:r>
              <a:rPr lang="en-US" i="1" dirty="0">
                <a:latin typeface="Courier New" pitchFamily="49" charset="0"/>
              </a:rPr>
              <a:t>label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Address of instruction </a:t>
            </a:r>
            <a:r>
              <a:rPr lang="en-US" i="1" dirty="0"/>
              <a:t>just beyond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call</a:t>
            </a:r>
            <a:endParaRPr lang="en-US" dirty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Procedure return: 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(or</a:t>
            </a:r>
            <a:r>
              <a:rPr lang="en-US" b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rep; ret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)</a:t>
            </a:r>
            <a:endParaRPr lang="en-US" b="0" dirty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Pop address (of instruction after corresponding </a:t>
            </a:r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)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Jump to that address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6D4530D-6600-4702-9625-4045C7A5CA7A}"/>
              </a:ext>
            </a:extLst>
          </p:cNvPr>
          <p:cNvSpPr/>
          <p:nvPr/>
        </p:nvSpPr>
        <p:spPr bwMode="auto">
          <a:xfrm>
            <a:off x="2590800" y="2047280"/>
            <a:ext cx="4114800" cy="5486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00000"/>
              </a:lnSpc>
            </a:pPr>
            <a:endParaRPr lang="en-US" sz="4200" b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647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562600" y="2476500"/>
            <a:ext cx="22098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23825</TotalTime>
  <Pages>35</Pages>
  <Words>4294</Words>
  <Application>Microsoft Office PowerPoint</Application>
  <PresentationFormat>Widescreen</PresentationFormat>
  <Paragraphs>1376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4" baseType="lpstr">
      <vt:lpstr>Arial Narrow Bold</vt:lpstr>
      <vt:lpstr>Arial Unicode MS</vt:lpstr>
      <vt:lpstr>Calibri</vt:lpstr>
      <vt:lpstr>Calibri Bold</vt:lpstr>
      <vt:lpstr>Calibri Bold Italic</vt:lpstr>
      <vt:lpstr>Century Gothic</vt:lpstr>
      <vt:lpstr>Courier New</vt:lpstr>
      <vt:lpstr>Courier New Bold</vt:lpstr>
      <vt:lpstr>Gill Sans</vt:lpstr>
      <vt:lpstr>Helvetica</vt:lpstr>
      <vt:lpstr>Times New Roman</vt:lpstr>
      <vt:lpstr>Wingdings</vt:lpstr>
      <vt:lpstr>Wingdings 2</vt:lpstr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Geoffrey Kuenning</cp:lastModifiedBy>
  <cp:revision>147</cp:revision>
  <cp:lastPrinted>2020-09-14T19:42:37Z</cp:lastPrinted>
  <dcterms:created xsi:type="dcterms:W3CDTF">1998-08-11T09:19:24Z</dcterms:created>
  <dcterms:modified xsi:type="dcterms:W3CDTF">2021-01-06T22:50:17Z</dcterms:modified>
</cp:coreProperties>
</file>