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43" r:id="rId2"/>
    <p:sldId id="396" r:id="rId3"/>
    <p:sldId id="379" r:id="rId4"/>
    <p:sldId id="380" r:id="rId5"/>
    <p:sldId id="345" r:id="rId6"/>
    <p:sldId id="346" r:id="rId7"/>
    <p:sldId id="347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49" r:id="rId16"/>
    <p:sldId id="350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3D8D2B9-0C73-412F-A9C9-80C6D9539E7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78458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20366A1-9C1C-484C-BCA0-8C9B60D8EBCA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7903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15231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7133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9521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7662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9838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30107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69113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80778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33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605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1648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322ED18A-21E5-4B48-A6C5-EA2E0EFDEC5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34A1C8-EFD9-4762-B237-9A52D6DE1E2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50705" y="200819"/>
            <a:ext cx="704850" cy="904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6739"/>
            <a:ext cx="112776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III:</a:t>
            </a:r>
            <a:br>
              <a:rPr lang="en-US" altLang="en-US" dirty="0"/>
            </a:br>
            <a:r>
              <a:rPr lang="en-US" altLang="en-US" dirty="0"/>
              <a:t>Procedures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5413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x86-64 stack discipline</a:t>
            </a:r>
          </a:p>
          <a:p>
            <a:pPr lvl="1" eaLnBrk="1" hangingPunct="1">
              <a:defRPr/>
            </a:pPr>
            <a:r>
              <a:rPr lang="en-US" dirty="0"/>
              <a:t>Register-saving conventions</a:t>
            </a:r>
          </a:p>
          <a:p>
            <a:pPr lvl="1" eaLnBrk="1" hangingPunct="1">
              <a:defRPr/>
            </a:pPr>
            <a:r>
              <a:rPr lang="en-US" dirty="0"/>
              <a:t>Creating pointers to local variables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799" y="762001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330672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/>
              <a:t>CS 105</a:t>
            </a:r>
          </a:p>
          <a:p>
            <a:r>
              <a:rPr lang="en-US" altLang="en-US" sz="3200" dirty="0"/>
              <a:t>“Tour of the Black Holes of Computing”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409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476500"/>
            <a:ext cx="21336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75826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40680703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69026" y="5791200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606800" y="2229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606800" y="2610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3606800" y="2991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3606800" y="3372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3606800" y="3753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3606800" y="4134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3606800" y="5943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62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06327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Diane’s Silk Dress Cost $89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2286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286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286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286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2286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1485900"/>
            <a:ext cx="307570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0263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Example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66800" y="4800600"/>
            <a:ext cx="37338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181600" y="685800"/>
            <a:ext cx="5867400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29200" y="4800600"/>
            <a:ext cx="52578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a 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a * b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 </a:t>
            </a:r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4103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Stack-Based Languages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Languages That Support Recursion</a:t>
            </a:r>
          </a:p>
          <a:p>
            <a:pPr lvl="1" eaLnBrk="1" hangingPunct="1">
              <a:defRPr/>
            </a:pPr>
            <a:r>
              <a:rPr lang="en-US" dirty="0"/>
              <a:t>E.g., C, Pascal, Java, Python, Racket, Haskell, …</a:t>
            </a:r>
          </a:p>
          <a:p>
            <a:pPr lvl="1" eaLnBrk="1" hangingPunct="1">
              <a:defRPr/>
            </a:pPr>
            <a:r>
              <a:rPr lang="en-US" dirty="0"/>
              <a:t>Code must be “</a:t>
            </a:r>
            <a:r>
              <a:rPr lang="en-US" i="1" dirty="0"/>
              <a:t>reentrant</a:t>
            </a:r>
            <a:r>
              <a:rPr lang="en-US" dirty="0"/>
              <a:t>”</a:t>
            </a:r>
          </a:p>
          <a:p>
            <a:pPr lvl="2" eaLnBrk="1" hangingPunct="1">
              <a:defRPr/>
            </a:pPr>
            <a:r>
              <a:rPr lang="en-US" dirty="0"/>
              <a:t>Multiple simultaneous instantiations of single procedure</a:t>
            </a:r>
          </a:p>
          <a:p>
            <a:pPr lvl="1" eaLnBrk="1" hangingPunct="1">
              <a:buSzPct val="125000"/>
              <a:buFont typeface="Arial Unicode MS" pitchFamily="34" charset="-128"/>
              <a:buChar char="⇒"/>
              <a:defRPr/>
            </a:pPr>
            <a:r>
              <a:rPr lang="en-US" dirty="0"/>
              <a:t>Need some place to store state of each instantiation</a:t>
            </a:r>
          </a:p>
          <a:p>
            <a:pPr lvl="2" eaLnBrk="1" hangingPunct="1">
              <a:defRPr/>
            </a:pPr>
            <a:r>
              <a:rPr lang="en-US" dirty="0"/>
              <a:t>Arguments</a:t>
            </a:r>
          </a:p>
          <a:p>
            <a:pPr lvl="2" eaLnBrk="1" hangingPunct="1">
              <a:defRPr/>
            </a:pPr>
            <a:r>
              <a:rPr lang="en-US" dirty="0"/>
              <a:t>Local variables</a:t>
            </a:r>
          </a:p>
          <a:p>
            <a:pPr lvl="2" eaLnBrk="1" hangingPunct="1">
              <a:defRPr/>
            </a:pPr>
            <a:r>
              <a:rPr lang="en-US" dirty="0"/>
              <a:t>Return pointer</a:t>
            </a:r>
          </a:p>
          <a:p>
            <a:pPr eaLnBrk="1" hangingPunct="1">
              <a:defRPr/>
            </a:pPr>
            <a:r>
              <a:rPr lang="en-US" dirty="0"/>
              <a:t>Stack Discipline</a:t>
            </a:r>
          </a:p>
          <a:p>
            <a:pPr lvl="1" eaLnBrk="1" hangingPunct="1">
              <a:defRPr/>
            </a:pPr>
            <a:r>
              <a:rPr lang="en-US" dirty="0"/>
              <a:t>State for given procedure needed for limited time</a:t>
            </a:r>
          </a:p>
          <a:p>
            <a:pPr lvl="2" eaLnBrk="1" hangingPunct="1">
              <a:defRPr/>
            </a:pPr>
            <a:r>
              <a:rPr lang="en-US" dirty="0"/>
              <a:t>From when called to when return</a:t>
            </a:r>
          </a:p>
          <a:p>
            <a:pPr lvl="1" eaLnBrk="1" hangingPunct="1">
              <a:defRPr/>
            </a:pPr>
            <a:r>
              <a:rPr lang="en-US" dirty="0" err="1">
                <a:solidFill>
                  <a:srgbClr val="FF0000"/>
                </a:solidFill>
              </a:rPr>
              <a:t>Callee</a:t>
            </a:r>
            <a:r>
              <a:rPr lang="en-US" dirty="0">
                <a:solidFill>
                  <a:srgbClr val="FF0000"/>
                </a:solidFill>
              </a:rPr>
              <a:t> returns before caller does</a:t>
            </a:r>
          </a:p>
          <a:p>
            <a:pPr eaLnBrk="1" hangingPunct="1">
              <a:defRPr/>
            </a:pPr>
            <a:r>
              <a:rPr lang="en-US" dirty="0"/>
              <a:t>Stack Allocated in </a:t>
            </a:r>
            <a:r>
              <a:rPr lang="en-US" i="1" dirty="0"/>
              <a:t>Frames</a:t>
            </a:r>
          </a:p>
          <a:p>
            <a:pPr lvl="1" eaLnBrk="1" hangingPunct="1">
              <a:defRPr/>
            </a:pPr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Call Chain Example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Code Structure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1752600"/>
            <a:ext cx="1524000" cy="2311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yoo</a:t>
            </a:r>
            <a:r>
              <a:rPr lang="en-US" altLang="en-US" sz="1800" dirty="0">
                <a:latin typeface="Courier New" pitchFamily="49" charset="0"/>
              </a:rPr>
              <a:t>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who();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10000" y="2743200"/>
            <a:ext cx="1600200" cy="23114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91200" y="4267200"/>
            <a:ext cx="1524000" cy="23114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7721600" y="1676400"/>
            <a:ext cx="1498600" cy="3581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CECFF"/>
            </a:outerShdw>
          </a:effec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7935914" y="19050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7935914" y="25908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7924801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7935914" y="3962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7935914" y="4724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8240713" y="22098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8240713" y="28956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>
            <a:off x="8240713" y="3581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8240713" y="4343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20"/>
          <p:cNvSpPr>
            <a:spLocks noChangeArrowheads="1"/>
          </p:cNvSpPr>
          <p:nvPr/>
        </p:nvSpPr>
        <p:spPr bwMode="auto">
          <a:xfrm>
            <a:off x="7612640" y="1143000"/>
            <a:ext cx="168635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Call Chain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387351" y="5181600"/>
            <a:ext cx="517524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</a:pPr>
            <a:r>
              <a:rPr lang="en-US" altLang="en-US" dirty="0"/>
              <a:t>Procedure </a:t>
            </a:r>
            <a:r>
              <a:rPr lang="en-US" altLang="en-US" dirty="0" err="1">
                <a:latin typeface="Courier New" pitchFamily="49" charset="0"/>
              </a:rPr>
              <a:t>amI</a:t>
            </a:r>
            <a:r>
              <a:rPr lang="en-US" altLang="en-US" dirty="0">
                <a:latin typeface="Courier New" pitchFamily="49" charset="0"/>
              </a:rPr>
              <a:t> is </a:t>
            </a:r>
            <a:r>
              <a:rPr lang="en-US" altLang="en-US" dirty="0"/>
              <a:t>recursive</a:t>
            </a:r>
          </a:p>
        </p:txBody>
      </p:sp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8602664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>
            <a:off x="8382001" y="2895600"/>
            <a:ext cx="5365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8418512" y="2267745"/>
            <a:ext cx="358775" cy="3969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5970589" y="33797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>
                <a:solidFill>
                  <a:srgbClr val="FF0000"/>
                </a:solidFill>
              </a:rPr>
              <a:t>Temporary space (if needed)</a:t>
            </a:r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procedure entered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Frame includes push done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Deallocated upon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done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8418511" y="3636169"/>
            <a:ext cx="368301" cy="55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6019800" y="47482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8804223" y="5575301"/>
            <a:ext cx="1560619" cy="4093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9272587" y="5197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33528"/>
              </p:ext>
            </p:extLst>
          </p:nvPr>
        </p:nvGraphicFramePr>
        <p:xfrm>
          <a:off x="8910637" y="16922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5972176" y="36607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468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1727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2501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18584182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2032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999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7351" y="1220788"/>
            <a:ext cx="6724649" cy="52244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calling point</a:t>
            </a:r>
          </a:p>
          <a:p>
            <a:pPr>
              <a:spcBef>
                <a:spcPts val="600"/>
              </a:spcBef>
            </a:pPr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pPr>
              <a:spcBef>
                <a:spcPts val="600"/>
              </a:spcBef>
            </a:pPr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variables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pPr>
              <a:spcBef>
                <a:spcPts val="600"/>
              </a:spcBef>
            </a:pPr>
            <a:r>
              <a:rPr lang="en-US" dirty="0"/>
              <a:t>Mechanisms all implemented with machine instructions</a:t>
            </a:r>
          </a:p>
          <a:p>
            <a:pPr>
              <a:spcBef>
                <a:spcPts val="600"/>
              </a:spcBef>
            </a:pPr>
            <a:r>
              <a:rPr lang="en-US" dirty="0"/>
              <a:t>x86-64 procedures use only what’s needed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315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7315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Arc 9"/>
          <p:cNvSpPr/>
          <p:nvPr/>
        </p:nvSpPr>
        <p:spPr bwMode="auto">
          <a:xfrm>
            <a:off x="8001000" y="1905000"/>
            <a:ext cx="2209800" cy="2286000"/>
          </a:xfrm>
          <a:prstGeom prst="arc">
            <a:avLst>
              <a:gd name="adj1" fmla="val 15620407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6858000" y="21336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496300" y="1981200"/>
            <a:ext cx="22860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734300" y="19050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43800" y="4362856"/>
            <a:ext cx="1447800" cy="2286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8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2438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3124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846403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133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129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1" y="4919664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2590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137693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2209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445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65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3716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839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051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955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273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1423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2349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316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be called</a:t>
            </a:r>
          </a:p>
          <a:p>
            <a:pPr marL="552450" lvl="1"/>
            <a:r>
              <a:rPr lang="en-US" dirty="0"/>
              <a:t>Local variables (if can’t keep in registers)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8194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sz="18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4290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Registers,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Temporaries,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&amp; Local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241925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8382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8890000" y="31242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2098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67703" y="16684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8382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7993063" y="32750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6451600" y="28114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02589" y="60309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529388" y="55626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6477000" y="33528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6CB782-9E01-438B-87A5-2D0485A64520}"/>
              </a:ext>
            </a:extLst>
          </p:cNvPr>
          <p:cNvSpPr/>
          <p:nvPr/>
        </p:nvSpPr>
        <p:spPr bwMode="auto">
          <a:xfrm>
            <a:off x="10462884" y="2676334"/>
            <a:ext cx="1439133" cy="590931"/>
          </a:xfrm>
          <a:prstGeom prst="rect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callee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returns to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4BB3CAE-B0B7-4DCB-94DA-42E1BD891AF4}"/>
              </a:ext>
            </a:extLst>
          </p:cNvPr>
          <p:cNvCxnSpPr>
            <a:stCxn id="3" idx="1"/>
            <a:endCxn id="62469" idx="3"/>
          </p:cNvCxnSpPr>
          <p:nvPr/>
        </p:nvCxnSpPr>
        <p:spPr bwMode="auto">
          <a:xfrm flipH="1">
            <a:off x="10160000" y="2971800"/>
            <a:ext cx="302884" cy="0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311853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Region of memory managed with </a:t>
            </a:r>
            <a:r>
              <a:rPr lang="en-US" altLang="en-US" i="1" dirty="0"/>
              <a:t>stack discipline</a:t>
            </a:r>
          </a:p>
          <a:p>
            <a:pPr lvl="1" eaLnBrk="1" hangingPunct="1"/>
            <a:r>
              <a:rPr lang="en-US" altLang="en-US" dirty="0"/>
              <a:t>Grows toward </a:t>
            </a:r>
            <a:r>
              <a:rPr lang="en-US" altLang="en-US" i="1" dirty="0"/>
              <a:t>lower</a:t>
            </a:r>
            <a:r>
              <a:rPr lang="en-US" altLang="en-US" dirty="0"/>
              <a:t> addresses</a:t>
            </a:r>
          </a:p>
          <a:p>
            <a:pPr lvl="1" eaLnBrk="1" hangingPunct="1"/>
            <a:r>
              <a:rPr lang="en-US" altLang="en-US" dirty="0"/>
              <a:t>Register </a:t>
            </a: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rsp</a:t>
            </a:r>
            <a:r>
              <a:rPr lang="en-US" altLang="en-US" dirty="0"/>
              <a:t> indicates numerically </a:t>
            </a:r>
            <a:r>
              <a:rPr lang="en-US" altLang="en-US" i="1" dirty="0"/>
              <a:t>lowest</a:t>
            </a:r>
            <a:r>
              <a:rPr lang="en-US" altLang="en-US" dirty="0"/>
              <a:t>  stack address</a:t>
            </a:r>
          </a:p>
          <a:p>
            <a:pPr lvl="2" eaLnBrk="1" hangingPunct="1"/>
            <a:r>
              <a:rPr lang="en-US" altLang="en-US" dirty="0"/>
              <a:t>Always holds address of </a:t>
            </a:r>
            <a:r>
              <a:rPr lang="en-US" altLang="en-US" i="1" dirty="0"/>
              <a:t>“</a:t>
            </a:r>
            <a:r>
              <a:rPr lang="en-US" altLang="en-US" i="1" dirty="0" err="1"/>
              <a:t>top”</a:t>
            </a:r>
            <a:r>
              <a:rPr lang="en-US" altLang="en-US" dirty="0" err="1"/>
              <a:t>element</a:t>
            </a:r>
            <a:endParaRPr lang="en-US" altLang="en-US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6948268" y="4267201"/>
            <a:ext cx="1520825" cy="912813"/>
            <a:chOff x="2592" y="2736"/>
            <a:chExt cx="958" cy="575"/>
          </a:xfrm>
        </p:grpSpPr>
        <p:sp>
          <p:nvSpPr>
            <p:cNvPr id="4112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8472268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10758267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3" name="Rectangle 9"/>
          <p:cNvSpPr>
            <a:spLocks noChangeArrowheads="1"/>
          </p:cNvSpPr>
          <p:nvPr/>
        </p:nvSpPr>
        <p:spPr bwMode="auto">
          <a:xfrm>
            <a:off x="9986743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9986743" y="1600200"/>
            <a:ext cx="1349375" cy="1295400"/>
            <a:chOff x="3264" y="720"/>
            <a:chExt cx="850" cy="816"/>
          </a:xfrm>
        </p:grpSpPr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4105" name="Line 13"/>
          <p:cNvSpPr>
            <a:spLocks noChangeShapeType="1"/>
          </p:cNvSpPr>
          <p:nvPr/>
        </p:nvSpPr>
        <p:spPr bwMode="auto">
          <a:xfrm flipH="1" flipV="1">
            <a:off x="9300942" y="5181600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6" name="Rectangle 14"/>
          <p:cNvSpPr>
            <a:spLocks noChangeArrowheads="1"/>
          </p:cNvSpPr>
          <p:nvPr/>
        </p:nvSpPr>
        <p:spPr bwMode="auto">
          <a:xfrm>
            <a:off x="9180293" y="5638800"/>
            <a:ext cx="1501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“Top”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7253068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8" name="Rectangle 16"/>
          <p:cNvSpPr>
            <a:spLocks noChangeArrowheads="1"/>
          </p:cNvSpPr>
          <p:nvPr/>
        </p:nvSpPr>
        <p:spPr bwMode="auto">
          <a:xfrm>
            <a:off x="9158068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4109" name="Line 17"/>
          <p:cNvSpPr>
            <a:spLocks noChangeShapeType="1"/>
          </p:cNvSpPr>
          <p:nvPr/>
        </p:nvSpPr>
        <p:spPr bwMode="auto">
          <a:xfrm flipH="1">
            <a:off x="9539067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4478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81481"/>
              </p:ext>
            </p:extLst>
          </p:nvPr>
        </p:nvGraphicFramePr>
        <p:xfrm>
          <a:off x="70866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0305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226766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746004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93366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931366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931366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1366" y="5486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1366" y="5867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3753" y="61023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0167" y="58737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93366" y="36576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1366" y="41909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1366" y="5105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6766" y="57149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3179" y="54863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335904621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3494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0902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7227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0073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5658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5547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5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24337" y="838201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7000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65582"/>
              </p:ext>
            </p:extLst>
          </p:nvPr>
        </p:nvGraphicFramePr>
        <p:xfrm>
          <a:off x="6781800" y="3886201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9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6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800602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4200" y="5257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4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05972341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03950"/>
              </p:ext>
            </p:extLst>
          </p:nvPr>
        </p:nvGraphicFramePr>
        <p:xfrm>
          <a:off x="6933482" y="3352799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8882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5296" y="2285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695482" y="838200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3482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3482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228882" y="5562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735296" y="5333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695482" y="4267200"/>
            <a:ext cx="225484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933482" y="4800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427400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2284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6275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171845639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  <p:extLst>
      <p:ext uri="{BB962C8B-B14F-4D97-AF65-F5344CB8AC3E}">
        <p14:creationId xmlns:p14="http://schemas.microsoft.com/office/powerpoint/2010/main" val="373981014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 (Diane’s silk dress)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7536727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7536727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7536727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7079527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5715000" y="1600201"/>
            <a:ext cx="129323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7536727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7536727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7536727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7536727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7536727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7536727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5884532" y="3200401"/>
            <a:ext cx="1123706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5729221" y="5029200"/>
            <a:ext cx="1240147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7079527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9" name="Picture 10" descr="alien">
            <a:extLst>
              <a:ext uri="{FF2B5EF4-FFF2-40B4-BE49-F238E27FC236}">
                <a16:creationId xmlns:a16="http://schemas.microsoft.com/office/drawing/2014/main" id="{EF4C3F2C-C580-4225-BEA8-D06FC25734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5029200"/>
            <a:ext cx="7254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27D639D-1AD8-43F1-B49C-2846F68E91BF}"/>
              </a:ext>
            </a:extLst>
          </p:cNvPr>
          <p:cNvSpPr/>
          <p:nvPr/>
        </p:nvSpPr>
        <p:spPr bwMode="auto">
          <a:xfrm>
            <a:off x="10298164" y="3641669"/>
            <a:ext cx="1506486" cy="646331"/>
          </a:xfrm>
          <a:prstGeom prst="wedgeRectCallout">
            <a:avLst>
              <a:gd name="adj1" fmla="val -5364"/>
              <a:gd name="adj2" fmla="val 142395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Remember Diane!</a:t>
            </a:r>
          </a:p>
        </p:txBody>
      </p:sp>
    </p:spTree>
    <p:extLst>
      <p:ext uri="{BB962C8B-B14F-4D97-AF65-F5344CB8AC3E}">
        <p14:creationId xmlns:p14="http://schemas.microsoft.com/office/powerpoint/2010/main" val="1641516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 or as scratch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84252" y="1981200"/>
            <a:ext cx="1273810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66602" y="3429001"/>
            <a:ext cx="74699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2998671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Pushing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Pushing: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0" dirty="0"/>
              <a:t> </a:t>
            </a:r>
            <a:r>
              <a:rPr lang="en-US" b="0" i="1" dirty="0" err="1"/>
              <a:t>Src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Fetch operand at </a:t>
            </a:r>
            <a:r>
              <a:rPr lang="en-US" i="1" dirty="0" err="1"/>
              <a:t>Src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Then write operand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7963338" y="5005388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27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5129" name="Line 13"/>
          <p:cNvSpPr>
            <a:spLocks noChangeShapeType="1"/>
          </p:cNvSpPr>
          <p:nvPr/>
        </p:nvSpPr>
        <p:spPr bwMode="auto">
          <a:xfrm flipH="1" flipV="1">
            <a:off x="9303188" y="5503863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0" name="Rectangle 14"/>
          <p:cNvSpPr>
            <a:spLocks noChangeArrowheads="1"/>
          </p:cNvSpPr>
          <p:nvPr/>
        </p:nvSpPr>
        <p:spPr bwMode="auto">
          <a:xfrm>
            <a:off x="8914462" y="5961064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5131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2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8474514" y="5181600"/>
            <a:ext cx="1292225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grpSp>
        <p:nvGrpSpPr>
          <p:cNvPr id="5135" name="Group 20"/>
          <p:cNvGrpSpPr>
            <a:grpSpLocks/>
          </p:cNvGrpSpPr>
          <p:nvPr/>
        </p:nvGrpSpPr>
        <p:grpSpPr bwMode="auto">
          <a:xfrm>
            <a:off x="6950514" y="4573588"/>
            <a:ext cx="1520825" cy="912812"/>
            <a:chOff x="2592" y="2736"/>
            <a:chExt cx="958" cy="575"/>
          </a:xfrm>
        </p:grpSpPr>
        <p:sp>
          <p:nvSpPr>
            <p:cNvPr id="5138" name="Line 21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8103613" y="5021263"/>
            <a:ext cx="275076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-8</a:t>
            </a:r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8093513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64634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83872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31234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69234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69234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69234" y="5562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69234" y="5943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91621" y="61785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98035" y="59499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31234" y="33528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69234" y="38861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69234" y="4800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64634" y="57911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71047" y="55625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69234" y="5181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400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53400" y="5921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72638" y="57628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20000" y="4245183"/>
            <a:ext cx="285328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58000" y="4778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58000" y="5692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58000" y="3025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58000" y="3406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80387" y="364193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86801" y="34133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20000" y="816183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58000" y="1349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58000" y="2263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53400" y="3254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59813" y="3025982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58000" y="2644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93172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  <p:extLst>
      <p:ext uri="{BB962C8B-B14F-4D97-AF65-F5344CB8AC3E}">
        <p14:creationId xmlns:p14="http://schemas.microsoft.com/office/powerpoint/2010/main" val="2137240585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74981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8473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0406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4876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73152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315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903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34340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6557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32404"/>
              </p:ext>
            </p:extLst>
          </p:nvPr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084975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06899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53943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4567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554530961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…unless the C code explicitly does so (e.g., buffer overflow in future lecture)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2767757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Popping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Popping: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b="0" dirty="0"/>
              <a:t> </a:t>
            </a:r>
            <a:r>
              <a:rPr lang="en-US" b="0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Read memory data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Write to </a:t>
            </a:r>
            <a:r>
              <a:rPr lang="en-US" i="1" dirty="0" err="1"/>
              <a:t>Dest</a:t>
            </a:r>
            <a:endParaRPr lang="en-US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950514" y="3962401"/>
            <a:ext cx="1520825" cy="912813"/>
            <a:chOff x="2592" y="2736"/>
            <a:chExt cx="958" cy="575"/>
          </a:xfrm>
        </p:grpSpPr>
        <p:sp>
          <p:nvSpPr>
            <p:cNvPr id="6164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1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6163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 dirty="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 dirty="0"/>
                <a:t>Addresses</a:t>
              </a:r>
            </a:p>
          </p:txBody>
        </p:sp>
      </p:grpSp>
      <p:sp useBgFill="1">
        <p:nvSpPr>
          <p:cNvPr id="6153" name="Rectangle 14"/>
          <p:cNvSpPr>
            <a:spLocks noChangeArrowheads="1"/>
          </p:cNvSpPr>
          <p:nvPr/>
        </p:nvSpPr>
        <p:spPr bwMode="auto">
          <a:xfrm>
            <a:off x="8914462" y="5638801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5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>
            <a:off x="7941113" y="5029200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8073202" y="4716463"/>
            <a:ext cx="3263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+8</a:t>
            </a:r>
          </a:p>
        </p:txBody>
      </p:sp>
      <p:sp>
        <p:nvSpPr>
          <p:cNvPr id="6159" name="Line 20"/>
          <p:cNvSpPr>
            <a:spLocks noChangeShapeType="1"/>
          </p:cNvSpPr>
          <p:nvPr/>
        </p:nvSpPr>
        <p:spPr bwMode="auto">
          <a:xfrm flipV="1">
            <a:off x="8093513" y="4724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8474514" y="4876800"/>
            <a:ext cx="1292225" cy="3048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61" name="Line 13"/>
          <p:cNvSpPr>
            <a:spLocks noChangeShapeType="1"/>
          </p:cNvSpPr>
          <p:nvPr/>
        </p:nvSpPr>
        <p:spPr bwMode="auto">
          <a:xfrm flipH="1" flipV="1">
            <a:off x="9303189" y="4876800"/>
            <a:ext cx="542925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7352" y="1220788"/>
            <a:ext cx="8069324" cy="5224462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&amp;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9779000" y="29718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9779000" y="35814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9779000" y="53943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9779000" y="9906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9779000" y="32766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9779000" y="23622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8702740" y="18208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9442450" y="9906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9366250" y="34274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7805738" y="32480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9366251" y="60610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7924800" y="5915025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77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37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18" name="Rectangle 42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70" name="Rectangle 32"/>
          <p:cNvSpPr>
            <a:spLocks noChangeArrowheads="1"/>
          </p:cNvSpPr>
          <p:nvPr/>
        </p:nvSpPr>
        <p:spPr bwMode="auto">
          <a:xfrm>
            <a:off x="7467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1" name="Rectangle 34"/>
          <p:cNvSpPr>
            <a:spLocks noChangeArrowheads="1"/>
          </p:cNvSpPr>
          <p:nvPr/>
        </p:nvSpPr>
        <p:spPr bwMode="auto">
          <a:xfrm>
            <a:off x="7467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2" name="Rectangle 38"/>
          <p:cNvSpPr>
            <a:spLocks noChangeArrowheads="1"/>
          </p:cNvSpPr>
          <p:nvPr/>
        </p:nvSpPr>
        <p:spPr bwMode="auto">
          <a:xfrm>
            <a:off x="7467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419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4419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4419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6" name="Rectangle 20"/>
          <p:cNvSpPr>
            <a:spLocks noChangeArrowheads="1"/>
          </p:cNvSpPr>
          <p:nvPr/>
        </p:nvSpPr>
        <p:spPr bwMode="auto">
          <a:xfrm>
            <a:off x="15240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7" name="Rectangle 22"/>
          <p:cNvSpPr>
            <a:spLocks noChangeArrowheads="1"/>
          </p:cNvSpPr>
          <p:nvPr/>
        </p:nvSpPr>
        <p:spPr bwMode="auto">
          <a:xfrm>
            <a:off x="15240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5240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9" name="Rectangle 46"/>
          <p:cNvSpPr>
            <a:spLocks noChangeArrowheads="1"/>
          </p:cNvSpPr>
          <p:nvPr/>
        </p:nvSpPr>
        <p:spPr bwMode="auto">
          <a:xfrm>
            <a:off x="7467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1" name="Rectangle 40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4419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3" name="Rectangle 3"/>
          <p:cNvSpPr>
            <a:spLocks noChangeArrowheads="1"/>
          </p:cNvSpPr>
          <p:nvPr/>
        </p:nvSpPr>
        <p:spPr bwMode="auto">
          <a:xfrm>
            <a:off x="4419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4419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4419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6" name="Rectangle 6"/>
          <p:cNvSpPr>
            <a:spLocks noChangeArrowheads="1"/>
          </p:cNvSpPr>
          <p:nvPr/>
        </p:nvSpPr>
        <p:spPr bwMode="auto">
          <a:xfrm>
            <a:off x="5791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7" name="Rectangle 8"/>
          <p:cNvSpPr>
            <a:spLocks noChangeArrowheads="1"/>
          </p:cNvSpPr>
          <p:nvPr/>
        </p:nvSpPr>
        <p:spPr bwMode="auto">
          <a:xfrm>
            <a:off x="5791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5791200" y="33528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89" name="Rectangle 11"/>
          <p:cNvSpPr>
            <a:spLocks noChangeArrowheads="1"/>
          </p:cNvSpPr>
          <p:nvPr/>
        </p:nvSpPr>
        <p:spPr bwMode="auto">
          <a:xfrm>
            <a:off x="5791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5791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 Examples</a:t>
            </a:r>
          </a:p>
        </p:txBody>
      </p:sp>
      <p:sp>
        <p:nvSpPr>
          <p:cNvPr id="7192" name="Rectangle 16"/>
          <p:cNvSpPr>
            <a:spLocks noChangeArrowheads="1"/>
          </p:cNvSpPr>
          <p:nvPr/>
        </p:nvSpPr>
        <p:spPr bwMode="auto">
          <a:xfrm>
            <a:off x="15240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93" name="Rectangle 17"/>
          <p:cNvSpPr>
            <a:spLocks noChangeArrowheads="1"/>
          </p:cNvSpPr>
          <p:nvPr/>
        </p:nvSpPr>
        <p:spPr bwMode="auto">
          <a:xfrm>
            <a:off x="15240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15240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95" name="Rectangle 19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96" name="Rectangle 21"/>
          <p:cNvSpPr>
            <a:spLocks noChangeArrowheads="1"/>
          </p:cNvSpPr>
          <p:nvPr/>
        </p:nvSpPr>
        <p:spPr bwMode="auto">
          <a:xfrm>
            <a:off x="28956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8" name="Rectangle 24"/>
          <p:cNvSpPr>
            <a:spLocks noChangeArrowheads="1"/>
          </p:cNvSpPr>
          <p:nvPr/>
        </p:nvSpPr>
        <p:spPr bwMode="auto">
          <a:xfrm>
            <a:off x="28956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229389" name="Rectangle 13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5715000" y="1219200"/>
            <a:ext cx="1563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pushq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2" name="Rectangle 28"/>
          <p:cNvSpPr>
            <a:spLocks noChangeArrowheads="1"/>
          </p:cNvSpPr>
          <p:nvPr/>
        </p:nvSpPr>
        <p:spPr bwMode="auto">
          <a:xfrm>
            <a:off x="7467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203" name="Rectangle 29"/>
          <p:cNvSpPr>
            <a:spLocks noChangeArrowheads="1"/>
          </p:cNvSpPr>
          <p:nvPr/>
        </p:nvSpPr>
        <p:spPr bwMode="auto">
          <a:xfrm>
            <a:off x="7467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204" name="Rectangle 30"/>
          <p:cNvSpPr>
            <a:spLocks noChangeArrowheads="1"/>
          </p:cNvSpPr>
          <p:nvPr/>
        </p:nvSpPr>
        <p:spPr bwMode="auto">
          <a:xfrm>
            <a:off x="7467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205" name="Rectangle 33"/>
          <p:cNvSpPr>
            <a:spLocks noChangeArrowheads="1"/>
          </p:cNvSpPr>
          <p:nvPr/>
        </p:nvSpPr>
        <p:spPr bwMode="auto">
          <a:xfrm>
            <a:off x="8839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206" name="Rectangle 35"/>
          <p:cNvSpPr>
            <a:spLocks noChangeArrowheads="1"/>
          </p:cNvSpPr>
          <p:nvPr/>
        </p:nvSpPr>
        <p:spPr bwMode="auto">
          <a:xfrm>
            <a:off x="8839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207" name="Rectangle 36"/>
          <p:cNvSpPr>
            <a:spLocks noChangeArrowheads="1"/>
          </p:cNvSpPr>
          <p:nvPr/>
        </p:nvSpPr>
        <p:spPr bwMode="auto">
          <a:xfrm>
            <a:off x="8839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8763000" y="1219200"/>
            <a:ext cx="1425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popq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12" name="Rectangle 45"/>
          <p:cNvSpPr>
            <a:spLocks noChangeArrowheads="1"/>
          </p:cNvSpPr>
          <p:nvPr/>
        </p:nvSpPr>
        <p:spPr bwMode="auto">
          <a:xfrm>
            <a:off x="8839200" y="3352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8" grpId="0" animBg="1" autoUpdateAnimBg="0"/>
      <p:bldP spid="229386" grpId="0" animBg="1" autoUpdateAnimBg="0"/>
      <p:bldP spid="229389" grpId="0" animBg="1" autoUpdateAnimBg="0"/>
      <p:bldP spid="229403" grpId="0" build="p" autoUpdateAnimBg="0"/>
      <p:bldP spid="229407" grpId="0" animBg="1" autoUpdateAnimBg="0"/>
      <p:bldP spid="2294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Procedure Control Flow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Use stack to support procedure call and return</a:t>
            </a:r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call: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endParaRPr lang="en-US" b="0" dirty="0"/>
          </a:p>
          <a:p>
            <a:pPr marL="560388" lvl="1" indent="-222250" eaLnBrk="1" hangingPunct="1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>
                <a:latin typeface="Courier New" pitchFamily="49" charset="0"/>
              </a:rPr>
              <a:t>call </a:t>
            </a:r>
            <a:r>
              <a:rPr lang="en-US" i="1" dirty="0">
                <a:latin typeface="Courier New" pitchFamily="49" charset="0"/>
              </a:rPr>
              <a:t>label		</a:t>
            </a:r>
            <a:r>
              <a:rPr lang="en-US" dirty="0"/>
              <a:t>Push return address onto stack; jump to </a:t>
            </a:r>
            <a:r>
              <a:rPr lang="en-US" i="1" dirty="0">
                <a:latin typeface="Courier New" pitchFamily="49" charset="0"/>
              </a:rPr>
              <a:t>label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Return address value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Address of instruction </a:t>
            </a:r>
            <a:r>
              <a:rPr lang="en-US" i="1" dirty="0"/>
              <a:t>just beyond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call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return: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(or</a:t>
            </a:r>
            <a:r>
              <a:rPr lang="en-US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rep; ret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)</a:t>
            </a:r>
            <a:endParaRPr lang="en-US" b="0" dirty="0"/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Pop address (of instruction after corresponding </a:t>
            </a:r>
            <a:r>
              <a:rPr lang="en-US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) from stack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Jump to that address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6D4530D-6600-4702-9625-4045C7A5CA7A}"/>
              </a:ext>
            </a:extLst>
          </p:cNvPr>
          <p:cNvSpPr/>
          <p:nvPr/>
        </p:nvSpPr>
        <p:spPr bwMode="auto">
          <a:xfrm>
            <a:off x="2590800" y="2047280"/>
            <a:ext cx="4114800" cy="5486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22252098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647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562600" y="2476500"/>
            <a:ext cx="22098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5513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23825</TotalTime>
  <Pages>35</Pages>
  <Words>4294</Words>
  <Application>Microsoft Office PowerPoint</Application>
  <PresentationFormat>Widescreen</PresentationFormat>
  <Paragraphs>1376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Arial Narrow Bold</vt:lpstr>
      <vt:lpstr>Arial Unicode MS</vt:lpstr>
      <vt:lpstr>Calibri</vt:lpstr>
      <vt:lpstr>Calibri Bold</vt:lpstr>
      <vt:lpstr>Calibri Bold Italic</vt:lpstr>
      <vt:lpstr>Century Gothic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class02</vt:lpstr>
      <vt:lpstr>Machine-Level Programming III: Procedures </vt:lpstr>
      <vt:lpstr>Mechanisms in Procedures</vt:lpstr>
      <vt:lpstr>x86-64 Stack</vt:lpstr>
      <vt:lpstr>x86-64 Stack Pushing</vt:lpstr>
      <vt:lpstr>x86-64 Stack Popping</vt:lpstr>
      <vt:lpstr>Stack Operation Examples</vt:lpstr>
      <vt:lpstr>Procedure Control Flow</vt:lpstr>
      <vt:lpstr>Control-Flow Example #1</vt:lpstr>
      <vt:lpstr>Control-Flow Example #2</vt:lpstr>
      <vt:lpstr>Control-Flow Example #3</vt:lpstr>
      <vt:lpstr>Control-Flow Example #4</vt:lpstr>
      <vt:lpstr>Procedure Data Flow</vt:lpstr>
      <vt:lpstr>Diane’s Silk Dress Cost $89</vt:lpstr>
      <vt:lpstr>Data-Flow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subject/>
  <dc:creator>Randal E. Bryant and David R. O'Hallaron</dc:creator>
  <cp:keywords/>
  <dc:description/>
  <cp:lastModifiedBy>Geoffrey Kuenning</cp:lastModifiedBy>
  <cp:revision>147</cp:revision>
  <cp:lastPrinted>2020-09-14T19:42:37Z</cp:lastPrinted>
  <dcterms:created xsi:type="dcterms:W3CDTF">1998-08-11T09:19:24Z</dcterms:created>
  <dcterms:modified xsi:type="dcterms:W3CDTF">2021-01-06T22:50:17Z</dcterms:modified>
</cp:coreProperties>
</file>