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389" r:id="rId2"/>
    <p:sldId id="345" r:id="rId3"/>
    <p:sldId id="394" r:id="rId4"/>
    <p:sldId id="347" r:id="rId5"/>
    <p:sldId id="348" r:id="rId6"/>
    <p:sldId id="395" r:id="rId7"/>
    <p:sldId id="350" r:id="rId8"/>
    <p:sldId id="391" r:id="rId9"/>
    <p:sldId id="396" r:id="rId10"/>
    <p:sldId id="397" r:id="rId11"/>
    <p:sldId id="398" r:id="rId12"/>
    <p:sldId id="399" r:id="rId13"/>
    <p:sldId id="357" r:id="rId14"/>
    <p:sldId id="359" r:id="rId15"/>
    <p:sldId id="392" r:id="rId16"/>
    <p:sldId id="360" r:id="rId17"/>
    <p:sldId id="400" r:id="rId18"/>
    <p:sldId id="388" r:id="rId19"/>
    <p:sldId id="362" r:id="rId20"/>
    <p:sldId id="393" r:id="rId21"/>
    <p:sldId id="401" r:id="rId22"/>
    <p:sldId id="402" r:id="rId23"/>
    <p:sldId id="403" r:id="rId24"/>
    <p:sldId id="404" r:id="rId25"/>
    <p:sldId id="405" r:id="rId26"/>
    <p:sldId id="406" r:id="rId27"/>
    <p:sldId id="408" r:id="rId28"/>
    <p:sldId id="407" r:id="rId29"/>
    <p:sldId id="409" r:id="rId30"/>
    <p:sldId id="411" r:id="rId31"/>
    <p:sldId id="410" r:id="rId32"/>
    <p:sldId id="412" r:id="rId33"/>
    <p:sldId id="413" r:id="rId34"/>
    <p:sldId id="414" r:id="rId35"/>
    <p:sldId id="415" r:id="rId36"/>
    <p:sldId id="416" r:id="rId37"/>
    <p:sldId id="417" r:id="rId38"/>
    <p:sldId id="418" r:id="rId39"/>
    <p:sldId id="419" r:id="rId40"/>
    <p:sldId id="420" r:id="rId41"/>
    <p:sldId id="421" r:id="rId42"/>
    <p:sldId id="422" r:id="rId43"/>
  </p:sldIdLst>
  <p:sldSz cx="12192000" cy="6858000"/>
  <p:notesSz cx="6985000" cy="9271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10"/>
        <p:sld r:id="rId11"/>
        <p:sld r:id="rId12"/>
        <p:sld r:id="rId13"/>
        <p:sld r:id="rId14"/>
        <p:sld r:id="rId15"/>
        <p:sld r:id="rId17"/>
        <p:sld r:id="rId18"/>
        <p:sld r:id="rId19"/>
        <p:sld r:id="rId20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9"/>
        <p:sld r:id="rId10"/>
        <p:sld r:id="rId11"/>
        <p:sld r:id="rId12"/>
        <p:sld r:id="rId13"/>
        <p:sld r:id="rId14"/>
        <p:sld r:id="rId16"/>
        <p:sld r:id="rId17"/>
        <p:sld r:id="rId18"/>
        <p:sld r:id="rId19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110836" y="883062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CED42F2E-A893-4F84-A584-52CD6BDEF6A8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615244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536" y="4405833"/>
            <a:ext cx="5123928" cy="4169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088000" y="8830628"/>
            <a:ext cx="809002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887BFA82-41E2-4BED-A813-A0B6983053F5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4338" y="701675"/>
            <a:ext cx="6156325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913185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 full notes pages</a:t>
            </a:r>
          </a:p>
        </p:txBody>
      </p:sp>
    </p:spTree>
    <p:extLst>
      <p:ext uri="{BB962C8B-B14F-4D97-AF65-F5344CB8AC3E}">
        <p14:creationId xmlns:p14="http://schemas.microsoft.com/office/powerpoint/2010/main" val="2751420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52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752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184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189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396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887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083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744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475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064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815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16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097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218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18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151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896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7684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5437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6366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032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87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24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27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57154" y="8805837"/>
            <a:ext cx="3026328" cy="463627"/>
          </a:xfrm>
          <a:prstGeom prst="rect">
            <a:avLst/>
          </a:prstGeom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6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37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Board:</a:t>
            </a:r>
            <a:r>
              <a:rPr lang="en-US" baseline="0" dirty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65632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26526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2" y="152400"/>
            <a:ext cx="2815167" cy="6292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2" y="152400"/>
            <a:ext cx="8242300" cy="6292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697759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52400"/>
            <a:ext cx="10160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789731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49433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736461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271923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16120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993735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34109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089855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279843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52400"/>
            <a:ext cx="101600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2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A7924B91-2020-4260-8405-7743AA67C0FB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609285" y="6390247"/>
            <a:ext cx="390481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1524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1836741"/>
            <a:ext cx="77724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Machine-Level Programming IV:</a:t>
            </a:r>
            <a:br>
              <a:rPr lang="en-US" altLang="en-US"/>
            </a:br>
            <a:r>
              <a:rPr lang="en-US" altLang="en-US"/>
              <a:t>Structured Data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8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Topics</a:t>
            </a:r>
          </a:p>
          <a:p>
            <a:pPr lvl="1" eaLnBrk="1" hangingPunct="1">
              <a:defRPr/>
            </a:pPr>
            <a:r>
              <a:rPr lang="en-US"/>
              <a:t>Arrays</a:t>
            </a:r>
          </a:p>
          <a:p>
            <a:pPr lvl="1" eaLnBrk="1" hangingPunct="1">
              <a:defRPr/>
            </a:pPr>
            <a:r>
              <a:rPr lang="en-US"/>
              <a:t>Structs</a:t>
            </a:r>
          </a:p>
          <a:p>
            <a:pPr lvl="1" eaLnBrk="1" hangingPunct="1">
              <a:defRPr/>
            </a:pPr>
            <a:r>
              <a:rPr lang="en-US"/>
              <a:t>Unions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139801" y="762003"/>
            <a:ext cx="128305" cy="56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endParaRPr lang="en-US" altLang="en-US" sz="3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271505" y="78024"/>
            <a:ext cx="7823616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3200"/>
              <a:t>CS 105</a:t>
            </a:r>
          </a:p>
          <a:p>
            <a:r>
              <a:rPr lang="en-US" altLang="en-US" sz="3200"/>
              <a:t>“Tour of the Black Holes of Computing”</a:t>
            </a:r>
          </a:p>
          <a:p>
            <a:endParaRPr lang="en-US" altLang="en-US" sz="32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ourier New" pitchFamily="-96" charset="0"/>
              </a:rPr>
              <a:t>[</a:t>
            </a:r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ourier New" pitchFamily="-96" charset="0"/>
              </a:rPr>
              <a:t>][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ourier New" pitchFamily="-96" charset="0"/>
              </a:rPr>
              <a:t>];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2D array of data type </a:t>
            </a:r>
            <a:r>
              <a:rPr lang="en-US" i="1" dirty="0">
                <a:latin typeface="Calibri" pitchFamily="-96" charset="0"/>
              </a:rPr>
              <a:t>T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rows, 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alibri" pitchFamily="-96" charset="0"/>
              </a:rPr>
              <a:t> columns</a:t>
            </a:r>
          </a:p>
          <a:p>
            <a:pPr lvl="1"/>
            <a:r>
              <a:rPr lang="en-US" dirty="0">
                <a:latin typeface="Calibri" pitchFamily="-96" charset="0"/>
              </a:rPr>
              <a:t>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element requires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 bytes</a:t>
            </a:r>
          </a:p>
          <a:p>
            <a:r>
              <a:rPr lang="en-US" dirty="0">
                <a:latin typeface="Calibri" pitchFamily="-96" charset="0"/>
              </a:rPr>
              <a:t>Array Size</a:t>
            </a: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i="1" dirty="0">
                <a:latin typeface="Calibri" pitchFamily="-96" charset="0"/>
              </a:rPr>
              <a:t>C </a:t>
            </a:r>
            <a:r>
              <a:rPr lang="en-US" dirty="0">
                <a:latin typeface="Calibri" pitchFamily="-96" charset="0"/>
              </a:rPr>
              <a:t>* </a:t>
            </a:r>
            <a:r>
              <a:rPr lang="en-US" i="1" dirty="0">
                <a:latin typeface="Calibri" pitchFamily="-96" charset="0"/>
              </a:rPr>
              <a:t>K </a:t>
            </a:r>
            <a:r>
              <a:rPr lang="en-US" dirty="0">
                <a:latin typeface="Calibri" pitchFamily="-96" charset="0"/>
              </a:rPr>
              <a:t>bytes</a:t>
            </a:r>
          </a:p>
          <a:p>
            <a:r>
              <a:rPr lang="en-US" dirty="0">
                <a:latin typeface="Calibri" pitchFamily="-96" charset="0"/>
              </a:rPr>
              <a:t>Arrangement</a:t>
            </a:r>
          </a:p>
          <a:p>
            <a:pPr lvl="1"/>
            <a:r>
              <a:rPr lang="en-US" dirty="0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6400800" y="17526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dirty="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1829478" y="4857750"/>
            <a:ext cx="2031325" cy="37702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981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1981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10210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1981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5029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4*R*C</a:t>
            </a:r>
            <a:r>
              <a:rPr lang="en-US" b="0">
                <a:latin typeface="Calibri" pitchFamily="-96" charset="0"/>
              </a:rPr>
              <a:t>  Bytes</a:t>
            </a:r>
          </a:p>
        </p:txBody>
      </p:sp>
    </p:spTree>
    <p:extLst>
      <p:ext uri="{BB962C8B-B14F-4D97-AF65-F5344CB8AC3E}">
        <p14:creationId xmlns:p14="http://schemas.microsoft.com/office/powerpoint/2010/main" val="193006509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743226"/>
            <a:ext cx="11076516" cy="1702024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Variable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dirty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dirty="0">
                <a:latin typeface="Calibri" pitchFamily="-96" charset="0"/>
              </a:rPr>
              <a:t>Each element is an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r>
              <a:rPr lang="en-US" dirty="0">
                <a:latin typeface="Calibri" pitchFamily="-96" charset="0"/>
              </a:rPr>
              <a:t>, allocated contiguously</a:t>
            </a:r>
          </a:p>
          <a:p>
            <a:r>
              <a:rPr lang="en-US" dirty="0">
                <a:latin typeface="Calibri" pitchFamily="-96" charset="0"/>
              </a:rPr>
              <a:t>“Row-Major” ordering of all elements in memory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914400" y="1298578"/>
            <a:ext cx="4924425" cy="15924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#define PCOUNT 4</a:t>
            </a:r>
          </a:p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</a:t>
            </a:r>
            <a:r>
              <a:rPr lang="en-US" dirty="0" err="1">
                <a:latin typeface="Courier New" pitchFamily="-96" charset="0"/>
              </a:rPr>
              <a:t>PCOUNT</a:t>
            </a:r>
            <a:r>
              <a:rPr lang="en-US" dirty="0">
                <a:latin typeface="Courier New" pitchFamily="-96" charset="0"/>
              </a:rPr>
              <a:t>][5] = 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{{1, 5, 2, 0, 6},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{1, 5, 2, 1, 3 },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{1, 5, 2, 1, 7 },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1560952" y="3519491"/>
            <a:ext cx="2255398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[4][5];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739353" y="3352800"/>
            <a:ext cx="6625312" cy="1267720"/>
            <a:chOff x="1675603" y="3438525"/>
            <a:chExt cx="6625312" cy="1267720"/>
          </a:xfrm>
        </p:grpSpPr>
        <p:sp>
          <p:nvSpPr>
            <p:cNvPr id="308232" name="Line 8"/>
            <p:cNvSpPr>
              <a:spLocks noChangeShapeType="1"/>
            </p:cNvSpPr>
            <p:nvPr/>
          </p:nvSpPr>
          <p:spPr bwMode="auto">
            <a:xfrm flipV="1">
              <a:off x="1905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3" name="Text Box 9"/>
            <p:cNvSpPr txBox="1">
              <a:spLocks noChangeArrowheads="1"/>
            </p:cNvSpPr>
            <p:nvPr/>
          </p:nvSpPr>
          <p:spPr bwMode="auto">
            <a:xfrm>
              <a:off x="1675603" y="4357688"/>
              <a:ext cx="460382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76</a:t>
              </a:r>
            </a:p>
          </p:txBody>
        </p:sp>
        <p:sp>
          <p:nvSpPr>
            <p:cNvPr id="308234" name="Line 10"/>
            <p:cNvSpPr>
              <a:spLocks noChangeShapeType="1"/>
            </p:cNvSpPr>
            <p:nvPr/>
          </p:nvSpPr>
          <p:spPr bwMode="auto">
            <a:xfrm flipV="1">
              <a:off x="3429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5" name="Text Box 11"/>
            <p:cNvSpPr txBox="1">
              <a:spLocks noChangeArrowheads="1"/>
            </p:cNvSpPr>
            <p:nvPr/>
          </p:nvSpPr>
          <p:spPr bwMode="auto">
            <a:xfrm>
              <a:off x="3199603" y="4357688"/>
              <a:ext cx="460382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96</a:t>
              </a:r>
            </a:p>
          </p:txBody>
        </p:sp>
        <p:sp>
          <p:nvSpPr>
            <p:cNvPr id="308236" name="Line 12"/>
            <p:cNvSpPr>
              <a:spLocks noChangeShapeType="1"/>
            </p:cNvSpPr>
            <p:nvPr/>
          </p:nvSpPr>
          <p:spPr bwMode="auto">
            <a:xfrm flipV="1">
              <a:off x="4953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7" name="Text Box 13"/>
            <p:cNvSpPr txBox="1">
              <a:spLocks noChangeArrowheads="1"/>
            </p:cNvSpPr>
            <p:nvPr/>
          </p:nvSpPr>
          <p:spPr bwMode="auto">
            <a:xfrm>
              <a:off x="4654674" y="4357688"/>
              <a:ext cx="598241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116</a:t>
              </a:r>
            </a:p>
          </p:txBody>
        </p:sp>
        <p:sp>
          <p:nvSpPr>
            <p:cNvPr id="308238" name="Line 14"/>
            <p:cNvSpPr>
              <a:spLocks noChangeShapeType="1"/>
            </p:cNvSpPr>
            <p:nvPr/>
          </p:nvSpPr>
          <p:spPr bwMode="auto">
            <a:xfrm flipV="1">
              <a:off x="6477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9" name="Text Box 15"/>
            <p:cNvSpPr txBox="1">
              <a:spLocks noChangeArrowheads="1"/>
            </p:cNvSpPr>
            <p:nvPr/>
          </p:nvSpPr>
          <p:spPr bwMode="auto">
            <a:xfrm>
              <a:off x="6178674" y="4357688"/>
              <a:ext cx="598241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136</a:t>
              </a:r>
            </a:p>
          </p:txBody>
        </p:sp>
        <p:sp>
          <p:nvSpPr>
            <p:cNvPr id="308240" name="Line 16"/>
            <p:cNvSpPr>
              <a:spLocks noChangeShapeType="1"/>
            </p:cNvSpPr>
            <p:nvPr/>
          </p:nvSpPr>
          <p:spPr bwMode="auto">
            <a:xfrm flipV="1">
              <a:off x="8001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41" name="Text Box 17"/>
            <p:cNvSpPr txBox="1">
              <a:spLocks noChangeArrowheads="1"/>
            </p:cNvSpPr>
            <p:nvPr/>
          </p:nvSpPr>
          <p:spPr bwMode="auto">
            <a:xfrm>
              <a:off x="7702674" y="4357688"/>
              <a:ext cx="598241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156</a:t>
              </a:r>
            </a:p>
          </p:txBody>
        </p: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1905000" y="3443288"/>
              <a:ext cx="1524000" cy="762000"/>
              <a:chOff x="816" y="2640"/>
              <a:chExt cx="960" cy="480"/>
            </a:xfrm>
          </p:grpSpPr>
          <p:sp>
            <p:nvSpPr>
              <p:cNvPr id="76838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39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6840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41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76842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3429000" y="3443288"/>
              <a:ext cx="1524000" cy="762000"/>
              <a:chOff x="816" y="2640"/>
              <a:chExt cx="960" cy="480"/>
            </a:xfrm>
          </p:grpSpPr>
          <p:sp>
            <p:nvSpPr>
              <p:cNvPr id="76833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34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6835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36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37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4953000" y="3443288"/>
              <a:ext cx="1524000" cy="762000"/>
              <a:chOff x="816" y="2640"/>
              <a:chExt cx="960" cy="480"/>
            </a:xfrm>
          </p:grpSpPr>
          <p:sp>
            <p:nvSpPr>
              <p:cNvPr id="308256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08257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08258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08259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08260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6477000" y="3438525"/>
              <a:ext cx="1524000" cy="766763"/>
              <a:chOff x="816" y="2637"/>
              <a:chExt cx="960" cy="483"/>
            </a:xfrm>
          </p:grpSpPr>
          <p:sp>
            <p:nvSpPr>
              <p:cNvPr id="76823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24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6825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26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27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308267" name="Rectangle 43"/>
            <p:cNvSpPr>
              <a:spLocks noChangeArrowheads="1"/>
            </p:cNvSpPr>
            <p:nvPr/>
          </p:nvSpPr>
          <p:spPr bwMode="auto">
            <a:xfrm>
              <a:off x="1905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8268" name="Rectangle 44"/>
            <p:cNvSpPr>
              <a:spLocks noChangeArrowheads="1"/>
            </p:cNvSpPr>
            <p:nvPr/>
          </p:nvSpPr>
          <p:spPr bwMode="auto">
            <a:xfrm>
              <a:off x="3429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8269" name="Rectangle 45"/>
            <p:cNvSpPr>
              <a:spLocks noChangeArrowheads="1"/>
            </p:cNvSpPr>
            <p:nvPr/>
          </p:nvSpPr>
          <p:spPr bwMode="auto">
            <a:xfrm>
              <a:off x="4953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8270" name="Rectangle 46"/>
            <p:cNvSpPr>
              <a:spLocks noChangeArrowheads="1"/>
            </p:cNvSpPr>
            <p:nvPr/>
          </p:nvSpPr>
          <p:spPr bwMode="auto">
            <a:xfrm>
              <a:off x="6477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261749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7315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5181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</a:t>
                </a:r>
                <a:r>
                  <a:rPr lang="en-US" sz="1600" dirty="0" err="1">
                    <a:latin typeface="Courier New" pitchFamily="49" charset="0"/>
                  </a:rPr>
                  <a:t>i</a:t>
                </a:r>
                <a:r>
                  <a:rPr lang="en-US" sz="1600" dirty="0">
                    <a:latin typeface="Courier New" pitchFamily="49" charset="0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</a:t>
                </a:r>
                <a:r>
                  <a:rPr lang="en-US" sz="1600" dirty="0" err="1">
                    <a:latin typeface="Courier New" pitchFamily="49" charset="0"/>
                  </a:rPr>
                  <a:t>i</a:t>
                </a:r>
                <a:r>
                  <a:rPr lang="en-US" sz="1600" dirty="0">
                    <a:latin typeface="Courier New" pitchFamily="49" charset="0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8229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4191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1862141" y="5718178"/>
            <a:ext cx="39687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2057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5181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2057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5119688" y="5715003"/>
            <a:ext cx="1814512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err="1">
                <a:latin typeface="Courier New" pitchFamily="-96" charset="0"/>
              </a:rPr>
              <a:t>A+(i</a:t>
            </a:r>
            <a:r>
              <a:rPr lang="en-US" dirty="0">
                <a:latin typeface="Courier New" pitchFamily="-96" charset="0"/>
              </a:rPr>
              <a:t>*C*4)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8077200" y="5715003"/>
            <a:ext cx="2286000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8229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1931078" y="3429000"/>
            <a:ext cx="2031325" cy="37702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  <p:extLst>
      <p:ext uri="{BB962C8B-B14F-4D97-AF65-F5344CB8AC3E}">
        <p14:creationId xmlns:p14="http://schemas.microsoft.com/office/powerpoint/2010/main" val="345156993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9"/>
          <p:cNvSpPr>
            <a:spLocks noChangeArrowheads="1"/>
          </p:cNvSpPr>
          <p:nvPr/>
        </p:nvSpPr>
        <p:spPr bwMode="auto">
          <a:xfrm>
            <a:off x="5181600" y="3810000"/>
            <a:ext cx="2133600" cy="9906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/>
              <a:t>• • • 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Nested Array Element Access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 Array Elements 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][j]</a:t>
            </a:r>
            <a:r>
              <a:rPr lang="en-US" dirty="0"/>
              <a:t> is element of type </a:t>
            </a:r>
            <a:r>
              <a:rPr lang="en-US" b="0" i="1" dirty="0"/>
              <a:t>T,</a:t>
            </a:r>
            <a:r>
              <a:rPr lang="en-US" b="0" dirty="0"/>
              <a:t>  which requires </a:t>
            </a:r>
            <a:r>
              <a:rPr lang="en-US" b="0" i="1" dirty="0"/>
              <a:t>K</a:t>
            </a:r>
            <a:r>
              <a:rPr lang="en-US" b="0" dirty="0"/>
              <a:t> bytes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Address </a:t>
            </a:r>
            <a:r>
              <a:rPr lang="en-US" b="0" i="1" dirty="0"/>
              <a:t>A + </a:t>
            </a:r>
            <a:r>
              <a:rPr lang="en-US" b="0" i="1" dirty="0" err="1"/>
              <a:t>i</a:t>
            </a:r>
            <a:r>
              <a:rPr lang="en-US" b="0" i="1" dirty="0"/>
              <a:t> * </a:t>
            </a:r>
            <a:r>
              <a:rPr lang="en-US" b="0" dirty="0"/>
              <a:t>(</a:t>
            </a:r>
            <a:r>
              <a:rPr lang="en-US" b="0" i="1" dirty="0"/>
              <a:t>C * K</a:t>
            </a:r>
            <a:r>
              <a:rPr lang="en-US" b="0" dirty="0"/>
              <a:t>)</a:t>
            </a:r>
            <a:r>
              <a:rPr lang="en-US" b="0" i="1" dirty="0"/>
              <a:t> + j * K = A + </a:t>
            </a:r>
            <a:r>
              <a:rPr lang="en-US" b="0" dirty="0"/>
              <a:t>(</a:t>
            </a:r>
            <a:r>
              <a:rPr lang="en-US" b="0" i="1" dirty="0" err="1"/>
              <a:t>i</a:t>
            </a:r>
            <a:r>
              <a:rPr lang="en-US" b="0" i="1" dirty="0"/>
              <a:t>  </a:t>
            </a:r>
            <a:r>
              <a:rPr lang="en-US" b="0" dirty="0"/>
              <a:t>* </a:t>
            </a:r>
            <a:r>
              <a:rPr lang="en-US" b="0" i="1" dirty="0"/>
              <a:t>C </a:t>
            </a:r>
            <a:r>
              <a:rPr lang="en-US" b="0" dirty="0"/>
              <a:t>+  </a:t>
            </a:r>
            <a:r>
              <a:rPr lang="en-US" b="0" i="1" dirty="0"/>
              <a:t>j</a:t>
            </a:r>
            <a:r>
              <a:rPr lang="en-US" b="0" dirty="0"/>
              <a:t>) * </a:t>
            </a:r>
            <a:r>
              <a:rPr lang="en-US" b="0" i="1" dirty="0"/>
              <a:t>K 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7315200" y="3810000"/>
            <a:ext cx="9906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•  •  •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5943600" y="3810000"/>
            <a:ext cx="609600" cy="990600"/>
          </a:xfrm>
          <a:prstGeom prst="rect">
            <a:avLst/>
          </a:prstGeom>
          <a:solidFill>
            <a:srgbClr val="99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</a:t>
            </a:r>
          </a:p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[i]</a:t>
            </a:r>
          </a:p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[j]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5181600" y="3810000"/>
            <a:ext cx="21336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 • • •</a:t>
            </a:r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>
            <a:off x="51816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51816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0"/>
          <p:cNvSpPr>
            <a:spLocks noChangeShapeType="1"/>
          </p:cNvSpPr>
          <p:nvPr/>
        </p:nvSpPr>
        <p:spPr bwMode="auto">
          <a:xfrm>
            <a:off x="73152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1"/>
          <p:cNvSpPr>
            <a:spLocks noChangeShapeType="1"/>
          </p:cNvSpPr>
          <p:nvPr/>
        </p:nvSpPr>
        <p:spPr bwMode="auto">
          <a:xfrm>
            <a:off x="5181600" y="3505200"/>
            <a:ext cx="213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12"/>
          <p:cNvSpPr>
            <a:spLocks noChangeArrowheads="1"/>
          </p:cNvSpPr>
          <p:nvPr/>
        </p:nvSpPr>
        <p:spPr bwMode="auto">
          <a:xfrm>
            <a:off x="5867400" y="3276600"/>
            <a:ext cx="838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A[i]</a:t>
            </a:r>
            <a:endParaRPr lang="en-US" altLang="en-US" b="0"/>
          </a:p>
        </p:txBody>
      </p:sp>
      <p:grpSp>
        <p:nvGrpSpPr>
          <p:cNvPr id="17422" name="Group 13"/>
          <p:cNvGrpSpPr>
            <a:grpSpLocks/>
          </p:cNvGrpSpPr>
          <p:nvPr/>
        </p:nvGrpSpPr>
        <p:grpSpPr bwMode="auto">
          <a:xfrm>
            <a:off x="8229600" y="3276600"/>
            <a:ext cx="2133600" cy="1524000"/>
            <a:chOff x="4176" y="2064"/>
            <a:chExt cx="1344" cy="960"/>
          </a:xfrm>
        </p:grpSpPr>
        <p:grpSp>
          <p:nvGrpSpPr>
            <p:cNvPr id="17442" name="Group 14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17447" name="Rectangle 15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7448" name="Rectangle 16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[C-1]</a:t>
                </a:r>
              </a:p>
            </p:txBody>
          </p:sp>
          <p:sp>
            <p:nvSpPr>
              <p:cNvPr id="17449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/>
                  <a:t>• • •</a:t>
                </a:r>
              </a:p>
            </p:txBody>
          </p:sp>
        </p:grpSp>
        <p:sp>
          <p:nvSpPr>
            <p:cNvPr id="17443" name="Line 18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4" name="Line 19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5" name="Line 20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6" name="Rectangle 21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A[R-1]</a:t>
              </a:r>
              <a:endParaRPr lang="en-US" altLang="en-US" b="0"/>
            </a:p>
          </p:txBody>
        </p:sp>
      </p:grpSp>
      <p:sp>
        <p:nvSpPr>
          <p:cNvPr id="17423" name="Rectangle 22"/>
          <p:cNvSpPr>
            <a:spLocks noChangeArrowheads="1"/>
          </p:cNvSpPr>
          <p:nvPr/>
        </p:nvSpPr>
        <p:spPr bwMode="auto">
          <a:xfrm>
            <a:off x="4191000" y="3810000"/>
            <a:ext cx="9906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•  •  •</a:t>
            </a:r>
          </a:p>
        </p:txBody>
      </p:sp>
      <p:sp>
        <p:nvSpPr>
          <p:cNvPr id="17424" name="Text Box 23"/>
          <p:cNvSpPr txBox="1">
            <a:spLocks noChangeArrowheads="1"/>
          </p:cNvSpPr>
          <p:nvPr/>
        </p:nvSpPr>
        <p:spPr bwMode="auto">
          <a:xfrm>
            <a:off x="1981203" y="5029203"/>
            <a:ext cx="39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</a:t>
            </a:r>
          </a:p>
        </p:txBody>
      </p:sp>
      <p:sp>
        <p:nvSpPr>
          <p:cNvPr id="17425" name="Line 24"/>
          <p:cNvSpPr>
            <a:spLocks noChangeShapeType="1"/>
          </p:cNvSpPr>
          <p:nvPr/>
        </p:nvSpPr>
        <p:spPr bwMode="auto">
          <a:xfrm flipV="1">
            <a:off x="2133600" y="47863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25"/>
          <p:cNvSpPr>
            <a:spLocks noChangeShapeType="1"/>
          </p:cNvSpPr>
          <p:nvPr/>
        </p:nvSpPr>
        <p:spPr bwMode="auto">
          <a:xfrm flipV="1">
            <a:off x="5257800" y="4800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27" name="Group 26"/>
          <p:cNvGrpSpPr>
            <a:grpSpLocks/>
          </p:cNvGrpSpPr>
          <p:nvPr/>
        </p:nvGrpSpPr>
        <p:grpSpPr bwMode="auto">
          <a:xfrm>
            <a:off x="2057400" y="3276600"/>
            <a:ext cx="2133600" cy="1524000"/>
            <a:chOff x="336" y="2064"/>
            <a:chExt cx="1344" cy="960"/>
          </a:xfrm>
        </p:grpSpPr>
        <p:grpSp>
          <p:nvGrpSpPr>
            <p:cNvPr id="17434" name="Group 27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17439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7440" name="Rectangle 2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[C-1]</a:t>
                </a:r>
              </a:p>
            </p:txBody>
          </p:sp>
          <p:sp>
            <p:nvSpPr>
              <p:cNvPr id="17441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/>
                  <a:t>• • •</a:t>
                </a:r>
              </a:p>
            </p:txBody>
          </p:sp>
        </p:grpSp>
        <p:sp>
          <p:nvSpPr>
            <p:cNvPr id="17435" name="Line 31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6" name="Line 32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7" name="Rectangle 33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A[0]</a:t>
              </a:r>
              <a:endParaRPr lang="en-US" altLang="en-US" b="0"/>
            </a:p>
          </p:txBody>
        </p:sp>
        <p:sp>
          <p:nvSpPr>
            <p:cNvPr id="17438" name="Line 34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8" name="Text Box 35"/>
          <p:cNvSpPr txBox="1">
            <a:spLocks noChangeArrowheads="1"/>
          </p:cNvSpPr>
          <p:nvPr/>
        </p:nvSpPr>
        <p:spPr bwMode="auto">
          <a:xfrm>
            <a:off x="1897066" y="2667003"/>
            <a:ext cx="1830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A[R][C];</a:t>
            </a:r>
          </a:p>
        </p:txBody>
      </p:sp>
      <p:sp>
        <p:nvSpPr>
          <p:cNvPr id="17429" name="Text Box 36"/>
          <p:cNvSpPr txBox="1">
            <a:spLocks noChangeArrowheads="1"/>
          </p:cNvSpPr>
          <p:nvPr/>
        </p:nvSpPr>
        <p:spPr bwMode="auto">
          <a:xfrm>
            <a:off x="4495800" y="5105403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A+i*C*4</a:t>
            </a:r>
          </a:p>
        </p:txBody>
      </p:sp>
      <p:sp>
        <p:nvSpPr>
          <p:cNvPr id="17430" name="Text Box 37"/>
          <p:cNvSpPr txBox="1">
            <a:spLocks noChangeArrowheads="1"/>
          </p:cNvSpPr>
          <p:nvPr/>
        </p:nvSpPr>
        <p:spPr bwMode="auto">
          <a:xfrm>
            <a:off x="8077200" y="5105403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A+(R-1)*C*4</a:t>
            </a:r>
          </a:p>
        </p:txBody>
      </p:sp>
      <p:sp>
        <p:nvSpPr>
          <p:cNvPr id="17431" name="Line 38"/>
          <p:cNvSpPr>
            <a:spLocks noChangeShapeType="1"/>
          </p:cNvSpPr>
          <p:nvPr/>
        </p:nvSpPr>
        <p:spPr bwMode="auto">
          <a:xfrm flipV="1">
            <a:off x="8305800" y="4800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Line 40"/>
          <p:cNvSpPr>
            <a:spLocks noChangeShapeType="1"/>
          </p:cNvSpPr>
          <p:nvPr/>
        </p:nvSpPr>
        <p:spPr bwMode="auto">
          <a:xfrm flipV="1">
            <a:off x="6096000" y="4800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Text Box 41"/>
          <p:cNvSpPr txBox="1">
            <a:spLocks noChangeArrowheads="1"/>
          </p:cNvSpPr>
          <p:nvPr/>
        </p:nvSpPr>
        <p:spPr bwMode="auto">
          <a:xfrm>
            <a:off x="5334000" y="5486403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A+(i*C+j)*4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2819400"/>
            <a:ext cx="11076516" cy="3625850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	Reference	Address	       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[3][3]	76+20*3+4*3 = 148		2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[2][5]	76+20*2+4*5 = 136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[2][-1]	76+20*2+4*-1 = 112		3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[4][-1]	76+20*4+4*-1 = 152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[0][19]	76+20*0+4*19 = 152		1 	</a:t>
            </a:r>
            <a:endParaRPr lang="en-US" dirty="0"/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[0][-1]	76+20*0+4*-1 = 72		?? 	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Ordering of elements within array guaranteed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1619122" y="1567719"/>
            <a:ext cx="2114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pgh</a:t>
            </a:r>
            <a:r>
              <a:rPr lang="en-US" altLang="en-US" dirty="0">
                <a:latin typeface="Courier New" pitchFamily="49" charset="0"/>
              </a:rPr>
              <a:t>[4][5];</a:t>
            </a:r>
          </a:p>
        </p:txBody>
      </p:sp>
      <p:grpSp>
        <p:nvGrpSpPr>
          <p:cNvPr id="19461" name="Group 6"/>
          <p:cNvGrpSpPr>
            <a:grpSpLocks/>
          </p:cNvGrpSpPr>
          <p:nvPr/>
        </p:nvGrpSpPr>
        <p:grpSpPr bwMode="auto">
          <a:xfrm>
            <a:off x="3581400" y="1385888"/>
            <a:ext cx="6623050" cy="1281112"/>
            <a:chOff x="720" y="2640"/>
            <a:chExt cx="4172" cy="807"/>
          </a:xfrm>
        </p:grpSpPr>
        <p:sp>
          <p:nvSpPr>
            <p:cNvPr id="19468" name="Line 7"/>
            <p:cNvSpPr>
              <a:spLocks noChangeShapeType="1"/>
            </p:cNvSpPr>
            <p:nvPr/>
          </p:nvSpPr>
          <p:spPr bwMode="auto">
            <a:xfrm flipV="1">
              <a:off x="86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Text Box 8"/>
            <p:cNvSpPr txBox="1">
              <a:spLocks noChangeArrowheads="1"/>
            </p:cNvSpPr>
            <p:nvPr/>
          </p:nvSpPr>
          <p:spPr bwMode="auto">
            <a:xfrm>
              <a:off x="72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76</a:t>
              </a:r>
            </a:p>
          </p:txBody>
        </p:sp>
        <p:sp>
          <p:nvSpPr>
            <p:cNvPr id="19470" name="Line 9"/>
            <p:cNvSpPr>
              <a:spLocks noChangeShapeType="1"/>
            </p:cNvSpPr>
            <p:nvPr/>
          </p:nvSpPr>
          <p:spPr bwMode="auto">
            <a:xfrm flipV="1">
              <a:off x="182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Text Box 10"/>
            <p:cNvSpPr txBox="1">
              <a:spLocks noChangeArrowheads="1"/>
            </p:cNvSpPr>
            <p:nvPr/>
          </p:nvSpPr>
          <p:spPr bwMode="auto">
            <a:xfrm>
              <a:off x="168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96</a:t>
              </a:r>
            </a:p>
          </p:txBody>
        </p:sp>
        <p:sp>
          <p:nvSpPr>
            <p:cNvPr id="19472" name="Line 11"/>
            <p:cNvSpPr>
              <a:spLocks noChangeShapeType="1"/>
            </p:cNvSpPr>
            <p:nvPr/>
          </p:nvSpPr>
          <p:spPr bwMode="auto">
            <a:xfrm flipV="1">
              <a:off x="278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Text Box 12"/>
            <p:cNvSpPr txBox="1">
              <a:spLocks noChangeArrowheads="1"/>
            </p:cNvSpPr>
            <p:nvPr/>
          </p:nvSpPr>
          <p:spPr bwMode="auto">
            <a:xfrm>
              <a:off x="259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116</a:t>
              </a:r>
            </a:p>
          </p:txBody>
        </p:sp>
        <p:sp>
          <p:nvSpPr>
            <p:cNvPr id="19474" name="Line 13"/>
            <p:cNvSpPr>
              <a:spLocks noChangeShapeType="1"/>
            </p:cNvSpPr>
            <p:nvPr/>
          </p:nvSpPr>
          <p:spPr bwMode="auto">
            <a:xfrm flipV="1">
              <a:off x="374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Text Box 14"/>
            <p:cNvSpPr txBox="1">
              <a:spLocks noChangeArrowheads="1"/>
            </p:cNvSpPr>
            <p:nvPr/>
          </p:nvSpPr>
          <p:spPr bwMode="auto">
            <a:xfrm>
              <a:off x="355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136</a:t>
              </a:r>
            </a:p>
          </p:txBody>
        </p:sp>
        <p:sp>
          <p:nvSpPr>
            <p:cNvPr id="19476" name="Line 15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451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156</a:t>
              </a:r>
            </a:p>
          </p:txBody>
        </p:sp>
        <p:grpSp>
          <p:nvGrpSpPr>
            <p:cNvPr id="19478" name="Group 17"/>
            <p:cNvGrpSpPr>
              <a:grpSpLocks/>
            </p:cNvGrpSpPr>
            <p:nvPr/>
          </p:nvGrpSpPr>
          <p:grpSpPr bwMode="auto">
            <a:xfrm>
              <a:off x="816" y="2640"/>
              <a:ext cx="3840" cy="480"/>
              <a:chOff x="816" y="2640"/>
              <a:chExt cx="3840" cy="480"/>
            </a:xfrm>
          </p:grpSpPr>
          <p:grpSp>
            <p:nvGrpSpPr>
              <p:cNvPr id="19479" name="Group 18"/>
              <p:cNvGrpSpPr>
                <a:grpSpLocks/>
              </p:cNvGrpSpPr>
              <p:nvPr/>
            </p:nvGrpSpPr>
            <p:grpSpPr bwMode="auto">
              <a:xfrm>
                <a:off x="816" y="2640"/>
                <a:ext cx="960" cy="480"/>
                <a:chOff x="816" y="2640"/>
                <a:chExt cx="960" cy="480"/>
              </a:xfrm>
            </p:grpSpPr>
            <p:sp>
              <p:nvSpPr>
                <p:cNvPr id="19502" name="Rectangle 19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503" name="Rectangle 20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504" name="Rectangle 21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505" name="Rectangle 22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9506" name="Rectangle 23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</a:t>
                  </a:r>
                </a:p>
              </p:txBody>
            </p:sp>
          </p:grpSp>
          <p:grpSp>
            <p:nvGrpSpPr>
              <p:cNvPr id="19480" name="Group 24"/>
              <p:cNvGrpSpPr>
                <a:grpSpLocks/>
              </p:cNvGrpSpPr>
              <p:nvPr/>
            </p:nvGrpSpPr>
            <p:grpSpPr bwMode="auto">
              <a:xfrm>
                <a:off x="1776" y="2640"/>
                <a:ext cx="960" cy="480"/>
                <a:chOff x="816" y="2640"/>
                <a:chExt cx="960" cy="480"/>
              </a:xfrm>
            </p:grpSpPr>
            <p:sp>
              <p:nvSpPr>
                <p:cNvPr id="19497" name="Rectangle 25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99" name="Rectangle 27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500" name="Rectangle 28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501" name="Rectangle 29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grpSp>
            <p:nvGrpSpPr>
              <p:cNvPr id="19481" name="Group 30"/>
              <p:cNvGrpSpPr>
                <a:grpSpLocks/>
              </p:cNvGrpSpPr>
              <p:nvPr/>
            </p:nvGrpSpPr>
            <p:grpSpPr bwMode="auto">
              <a:xfrm>
                <a:off x="2736" y="2640"/>
                <a:ext cx="960" cy="480"/>
                <a:chOff x="816" y="2640"/>
                <a:chExt cx="960" cy="480"/>
              </a:xfrm>
            </p:grpSpPr>
            <p:sp>
              <p:nvSpPr>
                <p:cNvPr id="19492" name="Rectangle 31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3" name="Rectangle 32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94" name="Rectangle 33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5" name="Rectangle 34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6" name="Rectangle 35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</p:grpSp>
          <p:grpSp>
            <p:nvGrpSpPr>
              <p:cNvPr id="19482" name="Group 36"/>
              <p:cNvGrpSpPr>
                <a:grpSpLocks/>
              </p:cNvGrpSpPr>
              <p:nvPr/>
            </p:nvGrpSpPr>
            <p:grpSpPr bwMode="auto">
              <a:xfrm>
                <a:off x="3696" y="2640"/>
                <a:ext cx="960" cy="480"/>
                <a:chOff x="816" y="2640"/>
                <a:chExt cx="960" cy="480"/>
              </a:xfrm>
            </p:grpSpPr>
            <p:sp>
              <p:nvSpPr>
                <p:cNvPr id="19487" name="Rectangle 37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88" name="Rectangle 38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89" name="Rectangle 39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0" name="Rectangle 40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1" name="Rectangle 41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19483" name="Rectangle 4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4" name="Rectangle 43"/>
              <p:cNvSpPr>
                <a:spLocks noChangeArrowheads="1"/>
              </p:cNvSpPr>
              <p:nvPr/>
            </p:nvSpPr>
            <p:spPr bwMode="auto">
              <a:xfrm>
                <a:off x="177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5" name="Rectangle 44"/>
              <p:cNvSpPr>
                <a:spLocks noChangeArrowheads="1"/>
              </p:cNvSpPr>
              <p:nvPr/>
            </p:nvSpPr>
            <p:spPr bwMode="auto">
              <a:xfrm>
                <a:off x="273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6" name="Rectangle 45"/>
              <p:cNvSpPr>
                <a:spLocks noChangeArrowheads="1"/>
              </p:cNvSpPr>
              <p:nvPr/>
            </p:nvSpPr>
            <p:spPr bwMode="auto">
              <a:xfrm>
                <a:off x="369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314414" name="Rectangle 46"/>
          <p:cNvSpPr>
            <a:spLocks noChangeArrowheads="1"/>
          </p:cNvSpPr>
          <p:nvPr/>
        </p:nvSpPr>
        <p:spPr bwMode="auto">
          <a:xfrm>
            <a:off x="8294687" y="3264897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5" name="Rectangle 47"/>
          <p:cNvSpPr>
            <a:spLocks noChangeArrowheads="1"/>
          </p:cNvSpPr>
          <p:nvPr/>
        </p:nvSpPr>
        <p:spPr bwMode="auto">
          <a:xfrm>
            <a:off x="8294687" y="3660182"/>
            <a:ext cx="544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6" name="Rectangle 48"/>
          <p:cNvSpPr>
            <a:spLocks noChangeArrowheads="1"/>
          </p:cNvSpPr>
          <p:nvPr/>
        </p:nvSpPr>
        <p:spPr bwMode="auto">
          <a:xfrm>
            <a:off x="8294687" y="4055472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7" name="Rectangle 49"/>
          <p:cNvSpPr>
            <a:spLocks noChangeArrowheads="1"/>
          </p:cNvSpPr>
          <p:nvPr/>
        </p:nvSpPr>
        <p:spPr bwMode="auto">
          <a:xfrm>
            <a:off x="8294687" y="4450757"/>
            <a:ext cx="544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8" name="Rectangle 50"/>
          <p:cNvSpPr>
            <a:spLocks noChangeArrowheads="1"/>
          </p:cNvSpPr>
          <p:nvPr/>
        </p:nvSpPr>
        <p:spPr bwMode="auto">
          <a:xfrm>
            <a:off x="8294687" y="4846047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9" name="Rectangle 51"/>
          <p:cNvSpPr>
            <a:spLocks noChangeArrowheads="1"/>
          </p:cNvSpPr>
          <p:nvPr/>
        </p:nvSpPr>
        <p:spPr bwMode="auto">
          <a:xfrm>
            <a:off x="8347665" y="5241332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414" grpId="0" build="p" autoUpdateAnimBg="0"/>
      <p:bldP spid="314415" grpId="0" build="p" autoUpdateAnimBg="0"/>
      <p:bldP spid="314416" grpId="0" build="p" autoUpdateAnimBg="0"/>
      <p:bldP spid="314417" grpId="0" build="p" autoUpdateAnimBg="0"/>
      <p:bldP spid="314418" grpId="0" build="p" autoUpdateAnimBg="0"/>
      <p:bldP spid="31441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2819399"/>
            <a:ext cx="11076516" cy="3625849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	Reference	Address	       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[3][3]	76+20*3+4*3 = 148		2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[2][5]	76+20*2+4*5 = 136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[2][-1]	76+20*2+4*-1 = 112		3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[4][-1]	76+20*4+4*-1 = 152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[0][19]	76+20*0+4*19 = 152		1 	</a:t>
            </a:r>
            <a:endParaRPr lang="en-US" dirty="0"/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[0][-1]	76+20*0+4*-1 = 72		?? 	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Ordering of elements within array guaranteed</a:t>
            </a: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3581400" y="1385888"/>
            <a:ext cx="6623050" cy="1281112"/>
            <a:chOff x="720" y="2640"/>
            <a:chExt cx="4172" cy="807"/>
          </a:xfrm>
        </p:grpSpPr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 flipV="1">
              <a:off x="86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Text Box 7"/>
            <p:cNvSpPr txBox="1">
              <a:spLocks noChangeArrowheads="1"/>
            </p:cNvSpPr>
            <p:nvPr/>
          </p:nvSpPr>
          <p:spPr bwMode="auto">
            <a:xfrm>
              <a:off x="72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76</a:t>
              </a:r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 flipV="1">
              <a:off x="182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168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96</a:t>
              </a:r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 flipV="1">
              <a:off x="278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Text Box 11"/>
            <p:cNvSpPr txBox="1">
              <a:spLocks noChangeArrowheads="1"/>
            </p:cNvSpPr>
            <p:nvPr/>
          </p:nvSpPr>
          <p:spPr bwMode="auto">
            <a:xfrm>
              <a:off x="259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116</a:t>
              </a:r>
            </a:p>
          </p:txBody>
        </p:sp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 flipV="1">
              <a:off x="374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355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136</a:t>
              </a:r>
            </a:p>
          </p:txBody>
        </p:sp>
        <p:sp>
          <p:nvSpPr>
            <p:cNvPr id="20494" name="Line 14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Text Box 15"/>
            <p:cNvSpPr txBox="1">
              <a:spLocks noChangeArrowheads="1"/>
            </p:cNvSpPr>
            <p:nvPr/>
          </p:nvSpPr>
          <p:spPr bwMode="auto">
            <a:xfrm>
              <a:off x="451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156</a:t>
              </a:r>
            </a:p>
          </p:txBody>
        </p:sp>
        <p:grpSp>
          <p:nvGrpSpPr>
            <p:cNvPr id="20496" name="Group 16"/>
            <p:cNvGrpSpPr>
              <a:grpSpLocks/>
            </p:cNvGrpSpPr>
            <p:nvPr/>
          </p:nvGrpSpPr>
          <p:grpSpPr bwMode="auto">
            <a:xfrm>
              <a:off x="816" y="2640"/>
              <a:ext cx="3840" cy="480"/>
              <a:chOff x="816" y="2640"/>
              <a:chExt cx="3840" cy="480"/>
            </a:xfrm>
          </p:grpSpPr>
          <p:grpSp>
            <p:nvGrpSpPr>
              <p:cNvPr id="20497" name="Group 17"/>
              <p:cNvGrpSpPr>
                <a:grpSpLocks/>
              </p:cNvGrpSpPr>
              <p:nvPr/>
            </p:nvGrpSpPr>
            <p:grpSpPr bwMode="auto">
              <a:xfrm>
                <a:off x="816" y="2640"/>
                <a:ext cx="960" cy="480"/>
                <a:chOff x="816" y="2640"/>
                <a:chExt cx="960" cy="480"/>
              </a:xfrm>
            </p:grpSpPr>
            <p:sp>
              <p:nvSpPr>
                <p:cNvPr id="20520" name="Rectangle 18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21" name="Rectangle 19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22" name="Rectangle 20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23" name="Rectangle 21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0524" name="Rectangle 22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</a:t>
                  </a:r>
                </a:p>
              </p:txBody>
            </p:sp>
          </p:grpSp>
          <p:grpSp>
            <p:nvGrpSpPr>
              <p:cNvPr id="20498" name="Group 23"/>
              <p:cNvGrpSpPr>
                <a:grpSpLocks/>
              </p:cNvGrpSpPr>
              <p:nvPr/>
            </p:nvGrpSpPr>
            <p:grpSpPr bwMode="auto">
              <a:xfrm>
                <a:off x="1776" y="2640"/>
                <a:ext cx="960" cy="480"/>
                <a:chOff x="816" y="2640"/>
                <a:chExt cx="960" cy="480"/>
              </a:xfrm>
            </p:grpSpPr>
            <p:sp>
              <p:nvSpPr>
                <p:cNvPr id="20515" name="Rectangle 24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6" name="Rectangle 25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9" name="Rectangle 28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grpSp>
            <p:nvGrpSpPr>
              <p:cNvPr id="20499" name="Group 29"/>
              <p:cNvGrpSpPr>
                <a:grpSpLocks/>
              </p:cNvGrpSpPr>
              <p:nvPr/>
            </p:nvGrpSpPr>
            <p:grpSpPr bwMode="auto">
              <a:xfrm>
                <a:off x="2736" y="2640"/>
                <a:ext cx="960" cy="480"/>
                <a:chOff x="816" y="2640"/>
                <a:chExt cx="960" cy="480"/>
              </a:xfrm>
            </p:grpSpPr>
            <p:sp>
              <p:nvSpPr>
                <p:cNvPr id="20510" name="Rectangle 30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1" name="Rectangle 31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12" name="Rectangle 32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13" name="Rectangle 33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4" name="Rectangle 34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</p:grpSp>
          <p:grpSp>
            <p:nvGrpSpPr>
              <p:cNvPr id="20500" name="Group 35"/>
              <p:cNvGrpSpPr>
                <a:grpSpLocks/>
              </p:cNvGrpSpPr>
              <p:nvPr/>
            </p:nvGrpSpPr>
            <p:grpSpPr bwMode="auto">
              <a:xfrm>
                <a:off x="3696" y="2640"/>
                <a:ext cx="960" cy="480"/>
                <a:chOff x="816" y="2640"/>
                <a:chExt cx="960" cy="480"/>
              </a:xfrm>
            </p:grpSpPr>
            <p:sp>
              <p:nvSpPr>
                <p:cNvPr id="20505" name="Rectangle 36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06" name="Rectangle 37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07" name="Rectangle 38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08" name="Rectangle 39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09" name="Rectangle 40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0501" name="Rectangle 41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2" name="Rectangle 42"/>
              <p:cNvSpPr>
                <a:spLocks noChangeArrowheads="1"/>
              </p:cNvSpPr>
              <p:nvPr/>
            </p:nvSpPr>
            <p:spPr bwMode="auto">
              <a:xfrm>
                <a:off x="177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3" name="Rectangle 43"/>
              <p:cNvSpPr>
                <a:spLocks noChangeArrowheads="1"/>
              </p:cNvSpPr>
              <p:nvPr/>
            </p:nvSpPr>
            <p:spPr bwMode="auto">
              <a:xfrm>
                <a:off x="273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4" name="Rectangle 44"/>
              <p:cNvSpPr>
                <a:spLocks noChangeArrowheads="1"/>
              </p:cNvSpPr>
              <p:nvPr/>
            </p:nvSpPr>
            <p:spPr bwMode="auto">
              <a:xfrm>
                <a:off x="369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1619122" y="1567719"/>
            <a:ext cx="2114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pgh</a:t>
            </a:r>
            <a:r>
              <a:rPr lang="en-US" altLang="en-US" dirty="0">
                <a:latin typeface="Courier New" pitchFamily="49" charset="0"/>
              </a:rPr>
              <a:t>[4][5];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Multi-Level Array 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4184649" cy="2360603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Variable </a:t>
            </a:r>
            <a:r>
              <a:rPr lang="en-US" altLang="en-US" dirty="0" err="1">
                <a:latin typeface="Courier New" pitchFamily="49" charset="0"/>
              </a:rPr>
              <a:t>univ</a:t>
            </a:r>
            <a:r>
              <a:rPr lang="en-US" altLang="en-US" dirty="0"/>
              <a:t> denotes array of 3 elements</a:t>
            </a:r>
          </a:p>
          <a:p>
            <a:pPr lvl="1" eaLnBrk="1" hangingPunct="1"/>
            <a:r>
              <a:rPr lang="en-US" altLang="en-US" dirty="0"/>
              <a:t>Each element is a pointer</a:t>
            </a:r>
          </a:p>
          <a:p>
            <a:pPr lvl="2" eaLnBrk="1" hangingPunct="1"/>
            <a:r>
              <a:rPr lang="en-US" altLang="en-US" dirty="0"/>
              <a:t>8 bytes</a:t>
            </a:r>
          </a:p>
          <a:p>
            <a:pPr lvl="1" eaLnBrk="1" hangingPunct="1"/>
            <a:r>
              <a:rPr lang="en-US" altLang="en-US" dirty="0"/>
              <a:t>Each pointer points to array of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 err="1"/>
              <a:t>’s</a:t>
            </a:r>
            <a:r>
              <a:rPr lang="en-US" altLang="en-US" dirty="0"/>
              <a:t> 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724400" y="1482728"/>
            <a:ext cx="5257800" cy="9255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cmu</a:t>
            </a:r>
            <a:r>
              <a:rPr lang="en-US" altLang="en-US" dirty="0">
                <a:latin typeface="Courier New" pitchFamily="49" charset="0"/>
              </a:rPr>
              <a:t>[] = {1, 5, 2, 1, 3};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mit</a:t>
            </a:r>
            <a:r>
              <a:rPr lang="en-US" altLang="en-US" dirty="0">
                <a:latin typeface="Courier New" pitchFamily="49" charset="0"/>
              </a:rPr>
              <a:t>[] = {0, 2, 1, 3, 9};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hmc</a:t>
            </a:r>
            <a:r>
              <a:rPr lang="en-US" altLang="en-US" dirty="0">
                <a:latin typeface="Courier New" pitchFamily="49" charset="0"/>
              </a:rPr>
              <a:t>[] = {9, 1, 7, 1, 1};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724400" y="2549528"/>
            <a:ext cx="5257800" cy="6508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#define UCOUNT 3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*univ[UCOUNT] = {mit, cmu, hmc};</a:t>
            </a:r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1900238" y="3733800"/>
            <a:ext cx="8312150" cy="2590800"/>
            <a:chOff x="189" y="1824"/>
            <a:chExt cx="5236" cy="1632"/>
          </a:xfrm>
        </p:grpSpPr>
        <p:grpSp>
          <p:nvGrpSpPr>
            <p:cNvPr id="21511" name="Group 7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1575" name="Rectangle 8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1576" name="Line 9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77" name="Text Box 10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1578" name="Rectangle 11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1579" name="Rectangle 12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1580" name="Line 13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1" name="Line 14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2" name="Text Box 15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168</a:t>
                </a:r>
              </a:p>
            </p:txBody>
          </p:sp>
          <p:sp>
            <p:nvSpPr>
              <p:cNvPr id="21583" name="Text Box 16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176</a:t>
                </a:r>
              </a:p>
            </p:txBody>
          </p:sp>
          <p:sp>
            <p:nvSpPr>
              <p:cNvPr id="21584" name="Text Box 17"/>
              <p:cNvSpPr txBox="1">
                <a:spLocks noChangeArrowheads="1"/>
              </p:cNvSpPr>
              <p:nvPr/>
            </p:nvSpPr>
            <p:spPr bwMode="auto">
              <a:xfrm>
                <a:off x="862" y="2112"/>
                <a:ext cx="4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1585" name="Oval 18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1586" name="Oval 19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1587" name="Oval 20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1512" name="Text Box 21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1513" name="Group 22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1557" name="Group 2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70" name="Rectangle 2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71" name="Rectangle 2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1572" name="Rectangle 2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1573" name="Rectangle 2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74" name="Rectangle 2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1558" name="Line 2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9" name="Text Box 3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1560" name="Line 3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1" name="Text Box 3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1562" name="Line 3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3" name="Text Box 3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1564" name="Line 3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5" name="Text Box 3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1566" name="Line 3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7" name="Text Box 3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1568" name="Line 3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9" name="Text Box 4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1514" name="Text Box 41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1515" name="Group 42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1539" name="Group 4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5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1553" name="Rectangle 4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1554" name="Rectangle 4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55" name="Rectangle 4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1556" name="Rectangle 4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1540" name="Line 4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1" name="Text Box 5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1542" name="Line 5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3" name="Text Box 5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1544" name="Line 5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" name="Text Box 5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1546" name="Line 5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7" name="Text Box 5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1548" name="Line 5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Text Box 5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1550" name="Line 5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1" name="Text Box 6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1516" name="Text Box 61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1517" name="Group 62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1521" name="Group 6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34" name="Rectangle 6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1535" name="Rectangle 6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36" name="Rectangle 6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1537" name="Rectangle 6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38" name="Rectangle 6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1522" name="Line 6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3" name="Text Box 7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1524" name="Line 7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5" name="Text Box 7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1526" name="Line 7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7" name="Text Box 7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1528" name="Line 7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9" name="Text Box 7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1530" name="Line 7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Text Box 7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1532" name="Line 7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3" name="Text Box 8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1518" name="AutoShape 81"/>
            <p:cNvCxnSpPr>
              <a:cxnSpLocks noChangeShapeType="1"/>
              <a:stCxn id="21586" idx="0"/>
              <a:endCxn id="21570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19" name="AutoShape 82"/>
            <p:cNvCxnSpPr>
              <a:cxnSpLocks noChangeShapeType="1"/>
              <a:stCxn id="21585" idx="6"/>
              <a:endCxn id="21552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20" name="AutoShape 83"/>
            <p:cNvCxnSpPr>
              <a:cxnSpLocks noChangeShapeType="1"/>
              <a:stCxn id="21587" idx="0"/>
              <a:endCxn id="21534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364988"/>
            <a:ext cx="11076516" cy="2080261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>
                <a:latin typeface="Calibri" pitchFamily="-96" charset="0"/>
              </a:rPr>
              <a:t>Element access 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[univ+8*index]+4*digit]</a:t>
            </a:r>
          </a:p>
          <a:p>
            <a:pPr lvl="1"/>
            <a:r>
              <a:rPr lang="en-US" dirty="0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 dirty="0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 dirty="0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2057400" y="3021013"/>
            <a:ext cx="8382000" cy="10869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salq</a:t>
            </a:r>
            <a:r>
              <a:rPr lang="en-US" dirty="0">
                <a:latin typeface="Courier New" pitchFamily="49" charset="0"/>
              </a:rPr>
              <a:t>    $2,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           # 4*digit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</a:rPr>
              <a:t>univ</a:t>
            </a:r>
            <a:r>
              <a:rPr lang="en-US" dirty="0">
                <a:latin typeface="Courier New" pitchFamily="49" charset="0"/>
              </a:rPr>
              <a:t>(,%rdi,8),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# p = </a:t>
            </a:r>
            <a:r>
              <a:rPr lang="en-US" dirty="0" err="1">
                <a:latin typeface="Courier New" pitchFamily="49" charset="0"/>
              </a:rPr>
              <a:t>univ</a:t>
            </a:r>
            <a:r>
              <a:rPr lang="en-US" dirty="0">
                <a:latin typeface="Courier New" pitchFamily="49" charset="0"/>
              </a:rPr>
              <a:t>[index] + 4*digit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   (%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),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        # return *p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ret	</a:t>
            </a: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2057400" y="1420813"/>
            <a:ext cx="6477000" cy="109388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int </a:t>
            </a:r>
            <a:r>
              <a:rPr lang="en-US" dirty="0" err="1">
                <a:latin typeface="Courier New" pitchFamily="-96" charset="0"/>
              </a:rPr>
              <a:t>get_univ_digit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index,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digit)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</a:t>
            </a:r>
            <a:r>
              <a:rPr lang="en-US" dirty="0" err="1">
                <a:latin typeface="Courier New" pitchFamily="-96" charset="0"/>
              </a:rPr>
              <a:t>univ</a:t>
            </a:r>
            <a:r>
              <a:rPr lang="en-US" dirty="0">
                <a:latin typeface="Courier New" pitchFamily="-96" charset="0"/>
              </a:rPr>
              <a:t>[index][digit];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08425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Element Accesses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220788"/>
            <a:ext cx="4214813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 dirty="0"/>
              <a:t>Similar C references</a:t>
            </a:r>
          </a:p>
          <a:p>
            <a:pPr marL="0" indent="0" eaLnBrk="1" hangingPunct="1">
              <a:defRPr/>
            </a:pPr>
            <a:r>
              <a:rPr lang="en-US" sz="2000" dirty="0"/>
              <a:t>Nested Array</a:t>
            </a:r>
          </a:p>
          <a:p>
            <a:pPr marL="0" indent="0" eaLnBrk="1" hangingPunct="1">
              <a:defRPr/>
            </a:pPr>
            <a:endParaRPr lang="en-US" sz="2000" dirty="0"/>
          </a:p>
          <a:p>
            <a:pPr marL="0" indent="0" eaLnBrk="1" hangingPunct="1">
              <a:defRPr/>
            </a:pPr>
            <a:endParaRPr lang="en-US" sz="2000" dirty="0"/>
          </a:p>
          <a:p>
            <a:pPr lvl="1" eaLnBrk="1" hangingPunct="1">
              <a:defRPr/>
            </a:pPr>
            <a:endParaRPr lang="en-US" sz="1800" dirty="0"/>
          </a:p>
          <a:p>
            <a:pPr lvl="1" eaLnBrk="1" hangingPunct="1">
              <a:defRPr/>
            </a:pPr>
            <a:endParaRPr lang="en-US" sz="1800" dirty="0"/>
          </a:p>
          <a:p>
            <a:pPr lvl="1" eaLnBrk="1" hangingPunct="1">
              <a:defRPr/>
            </a:pPr>
            <a:endParaRPr lang="en-US" sz="1800" dirty="0"/>
          </a:p>
          <a:p>
            <a:pPr lvl="1" eaLnBrk="1" hangingPunct="1">
              <a:defRPr/>
            </a:pPr>
            <a:r>
              <a:rPr lang="en-US" sz="1800" dirty="0"/>
              <a:t>Element at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Mem[pgh+20*index+4*dig]</a:t>
            </a:r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5867400" y="1220788"/>
            <a:ext cx="4572000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/>
              <a:t>Different address computation</a:t>
            </a:r>
          </a:p>
          <a:p>
            <a:pPr marL="0" indent="0" eaLnBrk="1" hangingPunct="1">
              <a:defRPr/>
            </a:pPr>
            <a:r>
              <a:rPr lang="en-US" sz="2000"/>
              <a:t>Multi-Level Array</a:t>
            </a:r>
          </a:p>
          <a:p>
            <a:pPr marL="0" indent="0" eaLnBrk="1" hangingPunct="1">
              <a:defRPr/>
            </a:pPr>
            <a:endParaRPr lang="en-US" sz="2000"/>
          </a:p>
          <a:p>
            <a:pPr lvl="1" eaLnBrk="1" hangingPunct="1">
              <a:defRPr/>
            </a:pPr>
            <a:endParaRPr lang="en-US" sz="1800"/>
          </a:p>
          <a:p>
            <a:pPr lvl="1" eaLnBrk="1" hangingPunct="1">
              <a:defRPr/>
            </a:pPr>
            <a:endParaRPr lang="en-US" sz="1800"/>
          </a:p>
          <a:p>
            <a:pPr lvl="1" eaLnBrk="1" hangingPunct="1">
              <a:defRPr/>
            </a:pPr>
            <a:endParaRPr lang="en-US" sz="1800"/>
          </a:p>
          <a:p>
            <a:pPr marL="0" indent="0" eaLnBrk="1" hangingPunct="1">
              <a:defRPr/>
            </a:pPr>
            <a:endParaRPr lang="en-US" sz="2000"/>
          </a:p>
          <a:p>
            <a:pPr lvl="1" eaLnBrk="1" hangingPunct="1">
              <a:defRPr/>
            </a:pPr>
            <a:r>
              <a:rPr lang="en-US" sz="1800"/>
              <a:t>Element at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Mem[Mem[univ+4*index]+4*dig]</a:t>
            </a:r>
            <a:endParaRPr lang="en-US" sz="1800"/>
          </a:p>
          <a:p>
            <a:pPr lvl="1" eaLnBrk="1" hangingPunct="1">
              <a:defRPr/>
            </a:pPr>
            <a:endParaRPr lang="en-US" sz="1800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1471613" y="2182816"/>
            <a:ext cx="3733800" cy="147478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get_pgh_digit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(int index, int dig)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return pgh[index][dig];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6096000" y="2182816"/>
            <a:ext cx="3886200" cy="147478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get_univ_digit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(int index, int dig)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return univ[index][dig];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}</a:t>
            </a:r>
          </a:p>
        </p:txBody>
      </p:sp>
      <p:pic>
        <p:nvPicPr>
          <p:cNvPr id="23559" name="Picture 8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16" y="5334003"/>
            <a:ext cx="334486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pic>
      <p:grpSp>
        <p:nvGrpSpPr>
          <p:cNvPr id="23560" name="Group 600"/>
          <p:cNvGrpSpPr>
            <a:grpSpLocks/>
          </p:cNvGrpSpPr>
          <p:nvPr/>
        </p:nvGrpSpPr>
        <p:grpSpPr bwMode="auto">
          <a:xfrm>
            <a:off x="5943603" y="4953003"/>
            <a:ext cx="4176713" cy="1306513"/>
            <a:chOff x="2784" y="3120"/>
            <a:chExt cx="2631" cy="823"/>
          </a:xfrm>
        </p:grpSpPr>
        <p:sp>
          <p:nvSpPr>
            <p:cNvPr id="23561" name="AutoShape 89"/>
            <p:cNvSpPr>
              <a:spLocks noChangeAspect="1" noChangeArrowheads="1" noTextEdit="1"/>
            </p:cNvSpPr>
            <p:nvPr/>
          </p:nvSpPr>
          <p:spPr bwMode="auto">
            <a:xfrm>
              <a:off x="2784" y="3120"/>
              <a:ext cx="2631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62" name="Group 117"/>
            <p:cNvGrpSpPr>
              <a:grpSpLocks/>
            </p:cNvGrpSpPr>
            <p:nvPr/>
          </p:nvGrpSpPr>
          <p:grpSpPr bwMode="auto">
            <a:xfrm>
              <a:off x="2784" y="3265"/>
              <a:ext cx="627" cy="482"/>
              <a:chOff x="2784" y="3265"/>
              <a:chExt cx="627" cy="482"/>
            </a:xfrm>
          </p:grpSpPr>
          <p:sp>
            <p:nvSpPr>
              <p:cNvPr id="24045" name="Rectangle 91"/>
              <p:cNvSpPr>
                <a:spLocks noChangeArrowheads="1"/>
              </p:cNvSpPr>
              <p:nvPr/>
            </p:nvSpPr>
            <p:spPr bwMode="auto">
              <a:xfrm>
                <a:off x="3121" y="3385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46" name="Rectangle 92"/>
              <p:cNvSpPr>
                <a:spLocks noChangeArrowheads="1"/>
              </p:cNvSpPr>
              <p:nvPr/>
            </p:nvSpPr>
            <p:spPr bwMode="auto">
              <a:xfrm>
                <a:off x="3177" y="3405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  <p:grpSp>
            <p:nvGrpSpPr>
              <p:cNvPr id="24047" name="Group 95"/>
              <p:cNvGrpSpPr>
                <a:grpSpLocks/>
              </p:cNvGrpSpPr>
              <p:nvPr/>
            </p:nvGrpSpPr>
            <p:grpSpPr bwMode="auto">
              <a:xfrm>
                <a:off x="2977" y="3412"/>
                <a:ext cx="144" cy="43"/>
                <a:chOff x="2977" y="3412"/>
                <a:chExt cx="144" cy="43"/>
              </a:xfrm>
            </p:grpSpPr>
            <p:sp>
              <p:nvSpPr>
                <p:cNvPr id="24069" name="Rectangle 93"/>
                <p:cNvSpPr>
                  <a:spLocks noChangeArrowheads="1"/>
                </p:cNvSpPr>
                <p:nvPr/>
              </p:nvSpPr>
              <p:spPr bwMode="auto">
                <a:xfrm>
                  <a:off x="2977" y="3429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70" name="Freeform 94"/>
                <p:cNvSpPr>
                  <a:spLocks/>
                </p:cNvSpPr>
                <p:nvPr/>
              </p:nvSpPr>
              <p:spPr bwMode="auto">
                <a:xfrm>
                  <a:off x="3094" y="3412"/>
                  <a:ext cx="27" cy="43"/>
                </a:xfrm>
                <a:custGeom>
                  <a:avLst/>
                  <a:gdLst>
                    <a:gd name="T0" fmla="*/ 0 w 55"/>
                    <a:gd name="T1" fmla="*/ 2 h 87"/>
                    <a:gd name="T2" fmla="*/ 1 w 55"/>
                    <a:gd name="T3" fmla="*/ 1 h 87"/>
                    <a:gd name="T4" fmla="*/ 0 w 55"/>
                    <a:gd name="T5" fmla="*/ 0 h 87"/>
                    <a:gd name="T6" fmla="*/ 0 w 55"/>
                    <a:gd name="T7" fmla="*/ 2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48" name="Rectangle 96"/>
              <p:cNvSpPr>
                <a:spLocks noChangeArrowheads="1"/>
              </p:cNvSpPr>
              <p:nvPr/>
            </p:nvSpPr>
            <p:spPr bwMode="auto">
              <a:xfrm>
                <a:off x="2789" y="3365"/>
                <a:ext cx="188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49" name="Rectangle 97"/>
              <p:cNvSpPr>
                <a:spLocks noChangeArrowheads="1"/>
              </p:cNvSpPr>
              <p:nvPr/>
            </p:nvSpPr>
            <p:spPr bwMode="auto">
              <a:xfrm>
                <a:off x="2839" y="3383"/>
                <a:ext cx="130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160</a:t>
                </a:r>
                <a:endParaRPr lang="en-US" altLang="en-US"/>
              </a:p>
            </p:txBody>
          </p:sp>
          <p:sp>
            <p:nvSpPr>
              <p:cNvPr id="24050" name="Rectangle 98"/>
              <p:cNvSpPr>
                <a:spLocks noChangeArrowheads="1"/>
              </p:cNvSpPr>
              <p:nvPr/>
            </p:nvSpPr>
            <p:spPr bwMode="auto">
              <a:xfrm>
                <a:off x="3121" y="3505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1" name="Rectangle 99"/>
              <p:cNvSpPr>
                <a:spLocks noChangeArrowheads="1"/>
              </p:cNvSpPr>
              <p:nvPr/>
            </p:nvSpPr>
            <p:spPr bwMode="auto">
              <a:xfrm>
                <a:off x="3177" y="3525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</a:t>
                </a:r>
                <a:endParaRPr lang="en-US" altLang="en-US"/>
              </a:p>
            </p:txBody>
          </p:sp>
          <p:sp>
            <p:nvSpPr>
              <p:cNvPr id="24052" name="Rectangle 100"/>
              <p:cNvSpPr>
                <a:spLocks noChangeArrowheads="1"/>
              </p:cNvSpPr>
              <p:nvPr/>
            </p:nvSpPr>
            <p:spPr bwMode="auto">
              <a:xfrm>
                <a:off x="3121" y="3626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3" name="Rectangle 101"/>
              <p:cNvSpPr>
                <a:spLocks noChangeArrowheads="1"/>
              </p:cNvSpPr>
              <p:nvPr/>
            </p:nvSpPr>
            <p:spPr bwMode="auto">
              <a:xfrm>
                <a:off x="3177" y="3646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4054" name="Group 104"/>
              <p:cNvGrpSpPr>
                <a:grpSpLocks/>
              </p:cNvGrpSpPr>
              <p:nvPr/>
            </p:nvGrpSpPr>
            <p:grpSpPr bwMode="auto">
              <a:xfrm>
                <a:off x="2977" y="3532"/>
                <a:ext cx="144" cy="44"/>
                <a:chOff x="2977" y="3532"/>
                <a:chExt cx="144" cy="44"/>
              </a:xfrm>
            </p:grpSpPr>
            <p:sp>
              <p:nvSpPr>
                <p:cNvPr id="24067" name="Rectangle 102"/>
                <p:cNvSpPr>
                  <a:spLocks noChangeArrowheads="1"/>
                </p:cNvSpPr>
                <p:nvPr/>
              </p:nvSpPr>
              <p:spPr bwMode="auto">
                <a:xfrm>
                  <a:off x="2977" y="3550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68" name="Freeform 103"/>
                <p:cNvSpPr>
                  <a:spLocks/>
                </p:cNvSpPr>
                <p:nvPr/>
              </p:nvSpPr>
              <p:spPr bwMode="auto">
                <a:xfrm>
                  <a:off x="3094" y="3532"/>
                  <a:ext cx="27" cy="44"/>
                </a:xfrm>
                <a:custGeom>
                  <a:avLst/>
                  <a:gdLst>
                    <a:gd name="T0" fmla="*/ 0 w 55"/>
                    <a:gd name="T1" fmla="*/ 3 h 87"/>
                    <a:gd name="T2" fmla="*/ 1 w 55"/>
                    <a:gd name="T3" fmla="*/ 2 h 87"/>
                    <a:gd name="T4" fmla="*/ 0 w 55"/>
                    <a:gd name="T5" fmla="*/ 0 h 87"/>
                    <a:gd name="T6" fmla="*/ 0 w 55"/>
                    <a:gd name="T7" fmla="*/ 3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055" name="Group 107"/>
              <p:cNvGrpSpPr>
                <a:grpSpLocks/>
              </p:cNvGrpSpPr>
              <p:nvPr/>
            </p:nvGrpSpPr>
            <p:grpSpPr bwMode="auto">
              <a:xfrm>
                <a:off x="2977" y="3652"/>
                <a:ext cx="144" cy="44"/>
                <a:chOff x="2977" y="3652"/>
                <a:chExt cx="144" cy="44"/>
              </a:xfrm>
            </p:grpSpPr>
            <p:sp>
              <p:nvSpPr>
                <p:cNvPr id="24065" name="Rectangle 105"/>
                <p:cNvSpPr>
                  <a:spLocks noChangeArrowheads="1"/>
                </p:cNvSpPr>
                <p:nvPr/>
              </p:nvSpPr>
              <p:spPr bwMode="auto">
                <a:xfrm>
                  <a:off x="2977" y="3670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66" name="Freeform 106"/>
                <p:cNvSpPr>
                  <a:spLocks/>
                </p:cNvSpPr>
                <p:nvPr/>
              </p:nvSpPr>
              <p:spPr bwMode="auto">
                <a:xfrm>
                  <a:off x="3094" y="3652"/>
                  <a:ext cx="27" cy="44"/>
                </a:xfrm>
                <a:custGeom>
                  <a:avLst/>
                  <a:gdLst>
                    <a:gd name="T0" fmla="*/ 0 w 55"/>
                    <a:gd name="T1" fmla="*/ 3 h 87"/>
                    <a:gd name="T2" fmla="*/ 1 w 55"/>
                    <a:gd name="T3" fmla="*/ 2 h 87"/>
                    <a:gd name="T4" fmla="*/ 0 w 55"/>
                    <a:gd name="T5" fmla="*/ 0 h 87"/>
                    <a:gd name="T6" fmla="*/ 0 w 55"/>
                    <a:gd name="T7" fmla="*/ 3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56" name="Rectangle 108"/>
              <p:cNvSpPr>
                <a:spLocks noChangeArrowheads="1"/>
              </p:cNvSpPr>
              <p:nvPr/>
            </p:nvSpPr>
            <p:spPr bwMode="auto">
              <a:xfrm>
                <a:off x="2784" y="3481"/>
                <a:ext cx="188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7" name="Rectangle 109"/>
              <p:cNvSpPr>
                <a:spLocks noChangeArrowheads="1"/>
              </p:cNvSpPr>
              <p:nvPr/>
            </p:nvSpPr>
            <p:spPr bwMode="auto">
              <a:xfrm>
                <a:off x="2834" y="3499"/>
                <a:ext cx="130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 dirty="0">
                    <a:solidFill>
                      <a:srgbClr val="000066"/>
                    </a:solidFill>
                    <a:latin typeface="Courier New" pitchFamily="49" charset="0"/>
                  </a:rPr>
                  <a:t>168</a:t>
                </a:r>
                <a:endParaRPr lang="en-US" altLang="en-US" dirty="0"/>
              </a:p>
            </p:txBody>
          </p:sp>
          <p:sp>
            <p:nvSpPr>
              <p:cNvPr id="24058" name="Rectangle 110"/>
              <p:cNvSpPr>
                <a:spLocks noChangeArrowheads="1"/>
              </p:cNvSpPr>
              <p:nvPr/>
            </p:nvSpPr>
            <p:spPr bwMode="auto">
              <a:xfrm>
                <a:off x="2784" y="3626"/>
                <a:ext cx="18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9" name="Rectangle 111"/>
              <p:cNvSpPr>
                <a:spLocks noChangeArrowheads="1"/>
              </p:cNvSpPr>
              <p:nvPr/>
            </p:nvSpPr>
            <p:spPr bwMode="auto">
              <a:xfrm>
                <a:off x="2834" y="3643"/>
                <a:ext cx="130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 dirty="0">
                    <a:solidFill>
                      <a:srgbClr val="000066"/>
                    </a:solidFill>
                    <a:latin typeface="Courier New" pitchFamily="49" charset="0"/>
                  </a:rPr>
                  <a:t>176</a:t>
                </a:r>
                <a:endParaRPr lang="en-US" altLang="en-US" dirty="0"/>
              </a:p>
            </p:txBody>
          </p:sp>
          <p:sp>
            <p:nvSpPr>
              <p:cNvPr id="24060" name="Rectangle 112"/>
              <p:cNvSpPr>
                <a:spLocks noChangeArrowheads="1"/>
              </p:cNvSpPr>
              <p:nvPr/>
            </p:nvSpPr>
            <p:spPr bwMode="auto">
              <a:xfrm>
                <a:off x="3121" y="3265"/>
                <a:ext cx="232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1" name="Rectangle 113"/>
              <p:cNvSpPr>
                <a:spLocks noChangeArrowheads="1"/>
              </p:cNvSpPr>
              <p:nvPr/>
            </p:nvSpPr>
            <p:spPr bwMode="auto">
              <a:xfrm>
                <a:off x="3172" y="3282"/>
                <a:ext cx="174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univ</a:t>
                </a:r>
                <a:endParaRPr lang="en-US" altLang="en-US"/>
              </a:p>
            </p:txBody>
          </p:sp>
          <p:sp>
            <p:nvSpPr>
              <p:cNvPr id="24062" name="Oval 114"/>
              <p:cNvSpPr>
                <a:spLocks noChangeArrowheads="1"/>
              </p:cNvSpPr>
              <p:nvPr/>
            </p:nvSpPr>
            <p:spPr bwMode="auto">
              <a:xfrm>
                <a:off x="3290" y="3433"/>
                <a:ext cx="49" cy="49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3" name="Oval 115"/>
              <p:cNvSpPr>
                <a:spLocks noChangeArrowheads="1"/>
              </p:cNvSpPr>
              <p:nvPr/>
            </p:nvSpPr>
            <p:spPr bwMode="auto">
              <a:xfrm>
                <a:off x="3290" y="3554"/>
                <a:ext cx="49" cy="48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4" name="Oval 116"/>
              <p:cNvSpPr>
                <a:spLocks noChangeArrowheads="1"/>
              </p:cNvSpPr>
              <p:nvPr/>
            </p:nvSpPr>
            <p:spPr bwMode="auto">
              <a:xfrm>
                <a:off x="3290" y="3674"/>
                <a:ext cx="49" cy="49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3563" name="Rectangle 118"/>
            <p:cNvSpPr>
              <a:spLocks noChangeArrowheads="1"/>
            </p:cNvSpPr>
            <p:nvPr/>
          </p:nvSpPr>
          <p:spPr bwMode="auto">
            <a:xfrm>
              <a:off x="3652" y="3120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4" name="Rectangle 119"/>
            <p:cNvSpPr>
              <a:spLocks noChangeArrowheads="1"/>
            </p:cNvSpPr>
            <p:nvPr/>
          </p:nvSpPr>
          <p:spPr bwMode="auto">
            <a:xfrm>
              <a:off x="3702" y="3137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cmu</a:t>
              </a:r>
              <a:endParaRPr lang="en-US" altLang="en-US"/>
            </a:p>
          </p:txBody>
        </p:sp>
        <p:grpSp>
          <p:nvGrpSpPr>
            <p:cNvPr id="23565" name="Group 161"/>
            <p:cNvGrpSpPr>
              <a:grpSpLocks/>
            </p:cNvGrpSpPr>
            <p:nvPr/>
          </p:nvGrpSpPr>
          <p:grpSpPr bwMode="auto">
            <a:xfrm>
              <a:off x="3820" y="3212"/>
              <a:ext cx="1591" cy="241"/>
              <a:chOff x="3820" y="3212"/>
              <a:chExt cx="1591" cy="241"/>
            </a:xfrm>
          </p:grpSpPr>
          <p:grpSp>
            <p:nvGrpSpPr>
              <p:cNvPr id="24004" name="Group 130"/>
              <p:cNvGrpSpPr>
                <a:grpSpLocks/>
              </p:cNvGrpSpPr>
              <p:nvPr/>
            </p:nvGrpSpPr>
            <p:grpSpPr bwMode="auto">
              <a:xfrm>
                <a:off x="3869" y="3212"/>
                <a:ext cx="1446" cy="80"/>
                <a:chOff x="3869" y="3212"/>
                <a:chExt cx="1446" cy="80"/>
              </a:xfrm>
            </p:grpSpPr>
            <p:sp>
              <p:nvSpPr>
                <p:cNvPr id="24035" name="Rectangle 120"/>
                <p:cNvSpPr>
                  <a:spLocks noChangeArrowheads="1"/>
                </p:cNvSpPr>
                <p:nvPr/>
              </p:nvSpPr>
              <p:spPr bwMode="auto">
                <a:xfrm>
                  <a:off x="3869" y="3216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6" name="Rectangle 121"/>
                <p:cNvSpPr>
                  <a:spLocks noChangeArrowheads="1"/>
                </p:cNvSpPr>
                <p:nvPr/>
              </p:nvSpPr>
              <p:spPr bwMode="auto">
                <a:xfrm>
                  <a:off x="4013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37" name="Rectangle 122"/>
                <p:cNvSpPr>
                  <a:spLocks noChangeArrowheads="1"/>
                </p:cNvSpPr>
                <p:nvPr/>
              </p:nvSpPr>
              <p:spPr bwMode="auto">
                <a:xfrm>
                  <a:off x="4158" y="3216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8" name="Rectangle 123"/>
                <p:cNvSpPr>
                  <a:spLocks noChangeArrowheads="1"/>
                </p:cNvSpPr>
                <p:nvPr/>
              </p:nvSpPr>
              <p:spPr bwMode="auto">
                <a:xfrm>
                  <a:off x="4302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5</a:t>
                  </a:r>
                  <a:endParaRPr lang="en-US" altLang="en-US"/>
                </a:p>
              </p:txBody>
            </p:sp>
            <p:sp>
              <p:nvSpPr>
                <p:cNvPr id="24039" name="Rectangle 124"/>
                <p:cNvSpPr>
                  <a:spLocks noChangeArrowheads="1"/>
                </p:cNvSpPr>
                <p:nvPr/>
              </p:nvSpPr>
              <p:spPr bwMode="auto">
                <a:xfrm>
                  <a:off x="4447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0" name="Rectangle 125"/>
                <p:cNvSpPr>
                  <a:spLocks noChangeArrowheads="1"/>
                </p:cNvSpPr>
                <p:nvPr/>
              </p:nvSpPr>
              <p:spPr bwMode="auto">
                <a:xfrm>
                  <a:off x="4591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4041" name="Rectangle 126"/>
                <p:cNvSpPr>
                  <a:spLocks noChangeArrowheads="1"/>
                </p:cNvSpPr>
                <p:nvPr/>
              </p:nvSpPr>
              <p:spPr bwMode="auto">
                <a:xfrm>
                  <a:off x="4736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2" name="Rectangle 127"/>
                <p:cNvSpPr>
                  <a:spLocks noChangeArrowheads="1"/>
                </p:cNvSpPr>
                <p:nvPr/>
              </p:nvSpPr>
              <p:spPr bwMode="auto">
                <a:xfrm>
                  <a:off x="4880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43" name="Rectangle 128"/>
                <p:cNvSpPr>
                  <a:spLocks noChangeArrowheads="1"/>
                </p:cNvSpPr>
                <p:nvPr/>
              </p:nvSpPr>
              <p:spPr bwMode="auto">
                <a:xfrm>
                  <a:off x="5025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4" name="Rectangle 129"/>
                <p:cNvSpPr>
                  <a:spLocks noChangeArrowheads="1"/>
                </p:cNvSpPr>
                <p:nvPr/>
              </p:nvSpPr>
              <p:spPr bwMode="auto">
                <a:xfrm>
                  <a:off x="5169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3</a:t>
                  </a:r>
                  <a:endParaRPr lang="en-US" altLang="en-US"/>
                </a:p>
              </p:txBody>
            </p:sp>
          </p:grpSp>
          <p:grpSp>
            <p:nvGrpSpPr>
              <p:cNvPr id="24005" name="Group 133"/>
              <p:cNvGrpSpPr>
                <a:grpSpLocks/>
              </p:cNvGrpSpPr>
              <p:nvPr/>
            </p:nvGrpSpPr>
            <p:grpSpPr bwMode="auto">
              <a:xfrm>
                <a:off x="3871" y="3289"/>
                <a:ext cx="44" cy="72"/>
                <a:chOff x="3871" y="3289"/>
                <a:chExt cx="44" cy="72"/>
              </a:xfrm>
            </p:grpSpPr>
            <p:sp>
              <p:nvSpPr>
                <p:cNvPr id="24033" name="Rectangle 131"/>
                <p:cNvSpPr>
                  <a:spLocks noChangeArrowheads="1"/>
                </p:cNvSpPr>
                <p:nvPr/>
              </p:nvSpPr>
              <p:spPr bwMode="auto">
                <a:xfrm>
                  <a:off x="3889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4" name="Freeform 132"/>
                <p:cNvSpPr>
                  <a:spLocks/>
                </p:cNvSpPr>
                <p:nvPr/>
              </p:nvSpPr>
              <p:spPr bwMode="auto">
                <a:xfrm>
                  <a:off x="3871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06" name="Rectangle 134"/>
              <p:cNvSpPr>
                <a:spLocks noChangeArrowheads="1"/>
              </p:cNvSpPr>
              <p:nvPr/>
            </p:nvSpPr>
            <p:spPr bwMode="auto">
              <a:xfrm>
                <a:off x="3820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07" name="Rectangle 135"/>
              <p:cNvSpPr>
                <a:spLocks noChangeArrowheads="1"/>
              </p:cNvSpPr>
              <p:nvPr/>
            </p:nvSpPr>
            <p:spPr bwMode="auto">
              <a:xfrm>
                <a:off x="3871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</a:t>
                </a:r>
                <a:endParaRPr lang="en-US" altLang="en-US"/>
              </a:p>
            </p:txBody>
          </p:sp>
          <p:grpSp>
            <p:nvGrpSpPr>
              <p:cNvPr id="24008" name="Group 138"/>
              <p:cNvGrpSpPr>
                <a:grpSpLocks/>
              </p:cNvGrpSpPr>
              <p:nvPr/>
            </p:nvGrpSpPr>
            <p:grpSpPr bwMode="auto">
              <a:xfrm>
                <a:off x="4160" y="3289"/>
                <a:ext cx="44" cy="72"/>
                <a:chOff x="4160" y="3289"/>
                <a:chExt cx="44" cy="72"/>
              </a:xfrm>
            </p:grpSpPr>
            <p:sp>
              <p:nvSpPr>
                <p:cNvPr id="24031" name="Rectangle 136"/>
                <p:cNvSpPr>
                  <a:spLocks noChangeArrowheads="1"/>
                </p:cNvSpPr>
                <p:nvPr/>
              </p:nvSpPr>
              <p:spPr bwMode="auto">
                <a:xfrm>
                  <a:off x="4178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2" name="Freeform 137"/>
                <p:cNvSpPr>
                  <a:spLocks/>
                </p:cNvSpPr>
                <p:nvPr/>
              </p:nvSpPr>
              <p:spPr bwMode="auto">
                <a:xfrm>
                  <a:off x="4160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09" name="Rectangle 139"/>
              <p:cNvSpPr>
                <a:spLocks noChangeArrowheads="1"/>
              </p:cNvSpPr>
              <p:nvPr/>
            </p:nvSpPr>
            <p:spPr bwMode="auto">
              <a:xfrm>
                <a:off x="4110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0" name="Rectangle 140"/>
              <p:cNvSpPr>
                <a:spLocks noChangeArrowheads="1"/>
              </p:cNvSpPr>
              <p:nvPr/>
            </p:nvSpPr>
            <p:spPr bwMode="auto">
              <a:xfrm>
                <a:off x="4161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20</a:t>
                </a:r>
                <a:endParaRPr lang="en-US" altLang="en-US"/>
              </a:p>
            </p:txBody>
          </p:sp>
          <p:grpSp>
            <p:nvGrpSpPr>
              <p:cNvPr id="24011" name="Group 143"/>
              <p:cNvGrpSpPr>
                <a:grpSpLocks/>
              </p:cNvGrpSpPr>
              <p:nvPr/>
            </p:nvGrpSpPr>
            <p:grpSpPr bwMode="auto">
              <a:xfrm>
                <a:off x="4449" y="3289"/>
                <a:ext cx="44" cy="72"/>
                <a:chOff x="4449" y="3289"/>
                <a:chExt cx="44" cy="72"/>
              </a:xfrm>
            </p:grpSpPr>
            <p:sp>
              <p:nvSpPr>
                <p:cNvPr id="24029" name="Rectangle 141"/>
                <p:cNvSpPr>
                  <a:spLocks noChangeArrowheads="1"/>
                </p:cNvSpPr>
                <p:nvPr/>
              </p:nvSpPr>
              <p:spPr bwMode="auto">
                <a:xfrm>
                  <a:off x="4467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0" name="Freeform 142"/>
                <p:cNvSpPr>
                  <a:spLocks/>
                </p:cNvSpPr>
                <p:nvPr/>
              </p:nvSpPr>
              <p:spPr bwMode="auto">
                <a:xfrm>
                  <a:off x="4449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2" name="Rectangle 144"/>
              <p:cNvSpPr>
                <a:spLocks noChangeArrowheads="1"/>
              </p:cNvSpPr>
              <p:nvPr/>
            </p:nvSpPr>
            <p:spPr bwMode="auto">
              <a:xfrm>
                <a:off x="4399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3" name="Rectangle 145"/>
              <p:cNvSpPr>
                <a:spLocks noChangeArrowheads="1"/>
              </p:cNvSpPr>
              <p:nvPr/>
            </p:nvSpPr>
            <p:spPr bwMode="auto">
              <a:xfrm>
                <a:off x="4450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24</a:t>
                </a:r>
                <a:endParaRPr lang="en-US" altLang="en-US"/>
              </a:p>
            </p:txBody>
          </p:sp>
          <p:grpSp>
            <p:nvGrpSpPr>
              <p:cNvPr id="24014" name="Group 148"/>
              <p:cNvGrpSpPr>
                <a:grpSpLocks/>
              </p:cNvGrpSpPr>
              <p:nvPr/>
            </p:nvGrpSpPr>
            <p:grpSpPr bwMode="auto">
              <a:xfrm>
                <a:off x="4739" y="3289"/>
                <a:ext cx="43" cy="72"/>
                <a:chOff x="4739" y="3289"/>
                <a:chExt cx="43" cy="72"/>
              </a:xfrm>
            </p:grpSpPr>
            <p:sp>
              <p:nvSpPr>
                <p:cNvPr id="24027" name="Rectangle 146"/>
                <p:cNvSpPr>
                  <a:spLocks noChangeArrowheads="1"/>
                </p:cNvSpPr>
                <p:nvPr/>
              </p:nvSpPr>
              <p:spPr bwMode="auto">
                <a:xfrm>
                  <a:off x="4756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8" name="Freeform 147"/>
                <p:cNvSpPr>
                  <a:spLocks/>
                </p:cNvSpPr>
                <p:nvPr/>
              </p:nvSpPr>
              <p:spPr bwMode="auto">
                <a:xfrm>
                  <a:off x="4739" y="3289"/>
                  <a:ext cx="43" cy="28"/>
                </a:xfrm>
                <a:custGeom>
                  <a:avLst/>
                  <a:gdLst>
                    <a:gd name="T0" fmla="*/ 2 w 88"/>
                    <a:gd name="T1" fmla="*/ 2 h 56"/>
                    <a:gd name="T2" fmla="*/ 1 w 88"/>
                    <a:gd name="T3" fmla="*/ 0 h 56"/>
                    <a:gd name="T4" fmla="*/ 0 w 88"/>
                    <a:gd name="T5" fmla="*/ 2 h 56"/>
                    <a:gd name="T6" fmla="*/ 2 w 88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6">
                      <a:moveTo>
                        <a:pt x="88" y="56"/>
                      </a:moveTo>
                      <a:lnTo>
                        <a:pt x="44" y="0"/>
                      </a:lnTo>
                      <a:lnTo>
                        <a:pt x="0" y="56"/>
                      </a:lnTo>
                      <a:lnTo>
                        <a:pt x="88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5" name="Rectangle 149"/>
              <p:cNvSpPr>
                <a:spLocks noChangeArrowheads="1"/>
              </p:cNvSpPr>
              <p:nvPr/>
            </p:nvSpPr>
            <p:spPr bwMode="auto">
              <a:xfrm>
                <a:off x="4688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6" name="Rectangle 150"/>
              <p:cNvSpPr>
                <a:spLocks noChangeArrowheads="1"/>
              </p:cNvSpPr>
              <p:nvPr/>
            </p:nvSpPr>
            <p:spPr bwMode="auto">
              <a:xfrm>
                <a:off x="4739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28</a:t>
                </a:r>
                <a:endParaRPr lang="en-US" altLang="en-US"/>
              </a:p>
            </p:txBody>
          </p:sp>
          <p:grpSp>
            <p:nvGrpSpPr>
              <p:cNvPr id="24017" name="Group 153"/>
              <p:cNvGrpSpPr>
                <a:grpSpLocks/>
              </p:cNvGrpSpPr>
              <p:nvPr/>
            </p:nvGrpSpPr>
            <p:grpSpPr bwMode="auto">
              <a:xfrm>
                <a:off x="5028" y="3289"/>
                <a:ext cx="44" cy="72"/>
                <a:chOff x="5028" y="3289"/>
                <a:chExt cx="44" cy="72"/>
              </a:xfrm>
            </p:grpSpPr>
            <p:sp>
              <p:nvSpPr>
                <p:cNvPr id="24025" name="Rectangle 151"/>
                <p:cNvSpPr>
                  <a:spLocks noChangeArrowheads="1"/>
                </p:cNvSpPr>
                <p:nvPr/>
              </p:nvSpPr>
              <p:spPr bwMode="auto">
                <a:xfrm>
                  <a:off x="5045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6" name="Freeform 152"/>
                <p:cNvSpPr>
                  <a:spLocks/>
                </p:cNvSpPr>
                <p:nvPr/>
              </p:nvSpPr>
              <p:spPr bwMode="auto">
                <a:xfrm>
                  <a:off x="5028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8" name="Rectangle 154"/>
              <p:cNvSpPr>
                <a:spLocks noChangeArrowheads="1"/>
              </p:cNvSpPr>
              <p:nvPr/>
            </p:nvSpPr>
            <p:spPr bwMode="auto">
              <a:xfrm>
                <a:off x="4977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9" name="Rectangle 155"/>
              <p:cNvSpPr>
                <a:spLocks noChangeArrowheads="1"/>
              </p:cNvSpPr>
              <p:nvPr/>
            </p:nvSpPr>
            <p:spPr bwMode="auto">
              <a:xfrm>
                <a:off x="5028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32</a:t>
                </a:r>
                <a:endParaRPr lang="en-US" altLang="en-US"/>
              </a:p>
            </p:txBody>
          </p:sp>
          <p:grpSp>
            <p:nvGrpSpPr>
              <p:cNvPr id="24020" name="Group 158"/>
              <p:cNvGrpSpPr>
                <a:grpSpLocks/>
              </p:cNvGrpSpPr>
              <p:nvPr/>
            </p:nvGrpSpPr>
            <p:grpSpPr bwMode="auto">
              <a:xfrm>
                <a:off x="5317" y="3289"/>
                <a:ext cx="44" cy="72"/>
                <a:chOff x="5317" y="3289"/>
                <a:chExt cx="44" cy="72"/>
              </a:xfrm>
            </p:grpSpPr>
            <p:sp>
              <p:nvSpPr>
                <p:cNvPr id="24023" name="Rectangle 156"/>
                <p:cNvSpPr>
                  <a:spLocks noChangeArrowheads="1"/>
                </p:cNvSpPr>
                <p:nvPr/>
              </p:nvSpPr>
              <p:spPr bwMode="auto">
                <a:xfrm>
                  <a:off x="5335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4" name="Freeform 157"/>
                <p:cNvSpPr>
                  <a:spLocks/>
                </p:cNvSpPr>
                <p:nvPr/>
              </p:nvSpPr>
              <p:spPr bwMode="auto">
                <a:xfrm>
                  <a:off x="5317" y="3289"/>
                  <a:ext cx="44" cy="28"/>
                </a:xfrm>
                <a:custGeom>
                  <a:avLst/>
                  <a:gdLst>
                    <a:gd name="T0" fmla="*/ 3 w 88"/>
                    <a:gd name="T1" fmla="*/ 2 h 56"/>
                    <a:gd name="T2" fmla="*/ 2 w 88"/>
                    <a:gd name="T3" fmla="*/ 0 h 56"/>
                    <a:gd name="T4" fmla="*/ 0 w 88"/>
                    <a:gd name="T5" fmla="*/ 2 h 56"/>
                    <a:gd name="T6" fmla="*/ 3 w 88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6">
                      <a:moveTo>
                        <a:pt x="88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8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21" name="Rectangle 159"/>
              <p:cNvSpPr>
                <a:spLocks noChangeArrowheads="1"/>
              </p:cNvSpPr>
              <p:nvPr/>
            </p:nvSpPr>
            <p:spPr bwMode="auto">
              <a:xfrm>
                <a:off x="5266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22" name="Rectangle 160"/>
              <p:cNvSpPr>
                <a:spLocks noChangeArrowheads="1"/>
              </p:cNvSpPr>
              <p:nvPr/>
            </p:nvSpPr>
            <p:spPr bwMode="auto">
              <a:xfrm>
                <a:off x="5318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</p:grpSp>
        <p:sp>
          <p:nvSpPr>
            <p:cNvPr id="23566" name="Rectangle 162"/>
            <p:cNvSpPr>
              <a:spLocks noChangeArrowheads="1"/>
            </p:cNvSpPr>
            <p:nvPr/>
          </p:nvSpPr>
          <p:spPr bwMode="auto">
            <a:xfrm>
              <a:off x="3676" y="3385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7" name="Rectangle 163"/>
            <p:cNvSpPr>
              <a:spLocks noChangeArrowheads="1"/>
            </p:cNvSpPr>
            <p:nvPr/>
          </p:nvSpPr>
          <p:spPr bwMode="auto">
            <a:xfrm>
              <a:off x="3726" y="3402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mit</a:t>
              </a:r>
              <a:endParaRPr lang="en-US" altLang="en-US"/>
            </a:p>
          </p:txBody>
        </p:sp>
        <p:grpSp>
          <p:nvGrpSpPr>
            <p:cNvPr id="23568" name="Group 205"/>
            <p:cNvGrpSpPr>
              <a:grpSpLocks/>
            </p:cNvGrpSpPr>
            <p:nvPr/>
          </p:nvGrpSpPr>
          <p:grpSpPr bwMode="auto">
            <a:xfrm>
              <a:off x="3815" y="3457"/>
              <a:ext cx="1591" cy="242"/>
              <a:chOff x="3815" y="3457"/>
              <a:chExt cx="1591" cy="242"/>
            </a:xfrm>
          </p:grpSpPr>
          <p:grpSp>
            <p:nvGrpSpPr>
              <p:cNvPr id="23963" name="Group 174"/>
              <p:cNvGrpSpPr>
                <a:grpSpLocks/>
              </p:cNvGrpSpPr>
              <p:nvPr/>
            </p:nvGrpSpPr>
            <p:grpSpPr bwMode="auto">
              <a:xfrm>
                <a:off x="3864" y="3457"/>
                <a:ext cx="1446" cy="80"/>
                <a:chOff x="3864" y="3457"/>
                <a:chExt cx="1446" cy="80"/>
              </a:xfrm>
            </p:grpSpPr>
            <p:sp>
              <p:nvSpPr>
                <p:cNvPr id="23994" name="Rectangle 164"/>
                <p:cNvSpPr>
                  <a:spLocks noChangeArrowheads="1"/>
                </p:cNvSpPr>
                <p:nvPr/>
              </p:nvSpPr>
              <p:spPr bwMode="auto">
                <a:xfrm>
                  <a:off x="3864" y="3462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5" name="Rectangle 165"/>
                <p:cNvSpPr>
                  <a:spLocks noChangeArrowheads="1"/>
                </p:cNvSpPr>
                <p:nvPr/>
              </p:nvSpPr>
              <p:spPr bwMode="auto">
                <a:xfrm>
                  <a:off x="4008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0</a:t>
                  </a:r>
                  <a:endParaRPr lang="en-US" altLang="en-US"/>
                </a:p>
              </p:txBody>
            </p:sp>
            <p:sp>
              <p:nvSpPr>
                <p:cNvPr id="23996" name="Rectangle 166"/>
                <p:cNvSpPr>
                  <a:spLocks noChangeArrowheads="1"/>
                </p:cNvSpPr>
                <p:nvPr/>
              </p:nvSpPr>
              <p:spPr bwMode="auto">
                <a:xfrm>
                  <a:off x="4153" y="3462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7" name="Rectangle 167"/>
                <p:cNvSpPr>
                  <a:spLocks noChangeArrowheads="1"/>
                </p:cNvSpPr>
                <p:nvPr/>
              </p:nvSpPr>
              <p:spPr bwMode="auto">
                <a:xfrm>
                  <a:off x="4297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3998" name="Rectangle 168"/>
                <p:cNvSpPr>
                  <a:spLocks noChangeArrowheads="1"/>
                </p:cNvSpPr>
                <p:nvPr/>
              </p:nvSpPr>
              <p:spPr bwMode="auto">
                <a:xfrm>
                  <a:off x="4442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9" name="Rectangle 169"/>
                <p:cNvSpPr>
                  <a:spLocks noChangeArrowheads="1"/>
                </p:cNvSpPr>
                <p:nvPr/>
              </p:nvSpPr>
              <p:spPr bwMode="auto">
                <a:xfrm>
                  <a:off x="4586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00" name="Rectangle 170"/>
                <p:cNvSpPr>
                  <a:spLocks noChangeArrowheads="1"/>
                </p:cNvSpPr>
                <p:nvPr/>
              </p:nvSpPr>
              <p:spPr bwMode="auto">
                <a:xfrm>
                  <a:off x="4731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01" name="Rectangle 171"/>
                <p:cNvSpPr>
                  <a:spLocks noChangeArrowheads="1"/>
                </p:cNvSpPr>
                <p:nvPr/>
              </p:nvSpPr>
              <p:spPr bwMode="auto">
                <a:xfrm>
                  <a:off x="4875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3</a:t>
                  </a:r>
                  <a:endParaRPr lang="en-US" altLang="en-US"/>
                </a:p>
              </p:txBody>
            </p:sp>
            <p:sp>
              <p:nvSpPr>
                <p:cNvPr id="24002" name="Rectangle 172"/>
                <p:cNvSpPr>
                  <a:spLocks noChangeArrowheads="1"/>
                </p:cNvSpPr>
                <p:nvPr/>
              </p:nvSpPr>
              <p:spPr bwMode="auto">
                <a:xfrm>
                  <a:off x="5020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03" name="Rectangle 173"/>
                <p:cNvSpPr>
                  <a:spLocks noChangeArrowheads="1"/>
                </p:cNvSpPr>
                <p:nvPr/>
              </p:nvSpPr>
              <p:spPr bwMode="auto">
                <a:xfrm>
                  <a:off x="5164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9</a:t>
                  </a:r>
                  <a:endParaRPr lang="en-US" altLang="en-US"/>
                </a:p>
              </p:txBody>
            </p:sp>
          </p:grpSp>
          <p:grpSp>
            <p:nvGrpSpPr>
              <p:cNvPr id="23964" name="Group 177"/>
              <p:cNvGrpSpPr>
                <a:grpSpLocks/>
              </p:cNvGrpSpPr>
              <p:nvPr/>
            </p:nvGrpSpPr>
            <p:grpSpPr bwMode="auto">
              <a:xfrm>
                <a:off x="3866" y="3535"/>
                <a:ext cx="44" cy="71"/>
                <a:chOff x="3866" y="3535"/>
                <a:chExt cx="44" cy="71"/>
              </a:xfrm>
            </p:grpSpPr>
            <p:sp>
              <p:nvSpPr>
                <p:cNvPr id="23992" name="Rectangle 175"/>
                <p:cNvSpPr>
                  <a:spLocks noChangeArrowheads="1"/>
                </p:cNvSpPr>
                <p:nvPr/>
              </p:nvSpPr>
              <p:spPr bwMode="auto">
                <a:xfrm>
                  <a:off x="3884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3" name="Freeform 176"/>
                <p:cNvSpPr>
                  <a:spLocks/>
                </p:cNvSpPr>
                <p:nvPr/>
              </p:nvSpPr>
              <p:spPr bwMode="auto">
                <a:xfrm>
                  <a:off x="3866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65" name="Rectangle 178"/>
              <p:cNvSpPr>
                <a:spLocks noChangeArrowheads="1"/>
              </p:cNvSpPr>
              <p:nvPr/>
            </p:nvSpPr>
            <p:spPr bwMode="auto">
              <a:xfrm>
                <a:off x="3815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66" name="Rectangle 179"/>
              <p:cNvSpPr>
                <a:spLocks noChangeArrowheads="1"/>
              </p:cNvSpPr>
              <p:nvPr/>
            </p:nvSpPr>
            <p:spPr bwMode="auto">
              <a:xfrm>
                <a:off x="3866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  <p:grpSp>
            <p:nvGrpSpPr>
              <p:cNvPr id="23967" name="Group 182"/>
              <p:cNvGrpSpPr>
                <a:grpSpLocks/>
              </p:cNvGrpSpPr>
              <p:nvPr/>
            </p:nvGrpSpPr>
            <p:grpSpPr bwMode="auto">
              <a:xfrm>
                <a:off x="4155" y="3535"/>
                <a:ext cx="44" cy="71"/>
                <a:chOff x="4155" y="3535"/>
                <a:chExt cx="44" cy="71"/>
              </a:xfrm>
            </p:grpSpPr>
            <p:sp>
              <p:nvSpPr>
                <p:cNvPr id="23990" name="Rectangle 180"/>
                <p:cNvSpPr>
                  <a:spLocks noChangeArrowheads="1"/>
                </p:cNvSpPr>
                <p:nvPr/>
              </p:nvSpPr>
              <p:spPr bwMode="auto">
                <a:xfrm>
                  <a:off x="4173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1" name="Freeform 181"/>
                <p:cNvSpPr>
                  <a:spLocks/>
                </p:cNvSpPr>
                <p:nvPr/>
              </p:nvSpPr>
              <p:spPr bwMode="auto">
                <a:xfrm>
                  <a:off x="4155" y="3535"/>
                  <a:ext cx="44" cy="27"/>
                </a:xfrm>
                <a:custGeom>
                  <a:avLst/>
                  <a:gdLst>
                    <a:gd name="T0" fmla="*/ 3 w 88"/>
                    <a:gd name="T1" fmla="*/ 1 h 55"/>
                    <a:gd name="T2" fmla="*/ 2 w 88"/>
                    <a:gd name="T3" fmla="*/ 0 h 55"/>
                    <a:gd name="T4" fmla="*/ 0 w 88"/>
                    <a:gd name="T5" fmla="*/ 1 h 55"/>
                    <a:gd name="T6" fmla="*/ 3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68" name="Rectangle 183"/>
              <p:cNvSpPr>
                <a:spLocks noChangeArrowheads="1"/>
              </p:cNvSpPr>
              <p:nvPr/>
            </p:nvSpPr>
            <p:spPr bwMode="auto">
              <a:xfrm>
                <a:off x="4105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69" name="Rectangle 184"/>
              <p:cNvSpPr>
                <a:spLocks noChangeArrowheads="1"/>
              </p:cNvSpPr>
              <p:nvPr/>
            </p:nvSpPr>
            <p:spPr bwMode="auto">
              <a:xfrm>
                <a:off x="4156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40</a:t>
                </a:r>
                <a:endParaRPr lang="en-US" altLang="en-US"/>
              </a:p>
            </p:txBody>
          </p:sp>
          <p:grpSp>
            <p:nvGrpSpPr>
              <p:cNvPr id="23970" name="Group 187"/>
              <p:cNvGrpSpPr>
                <a:grpSpLocks/>
              </p:cNvGrpSpPr>
              <p:nvPr/>
            </p:nvGrpSpPr>
            <p:grpSpPr bwMode="auto">
              <a:xfrm>
                <a:off x="4444" y="3535"/>
                <a:ext cx="44" cy="71"/>
                <a:chOff x="4444" y="3535"/>
                <a:chExt cx="44" cy="71"/>
              </a:xfrm>
            </p:grpSpPr>
            <p:sp>
              <p:nvSpPr>
                <p:cNvPr id="23988" name="Rectangle 185"/>
                <p:cNvSpPr>
                  <a:spLocks noChangeArrowheads="1"/>
                </p:cNvSpPr>
                <p:nvPr/>
              </p:nvSpPr>
              <p:spPr bwMode="auto">
                <a:xfrm>
                  <a:off x="4462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9" name="Freeform 186"/>
                <p:cNvSpPr>
                  <a:spLocks/>
                </p:cNvSpPr>
                <p:nvPr/>
              </p:nvSpPr>
              <p:spPr bwMode="auto">
                <a:xfrm>
                  <a:off x="4444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1" name="Rectangle 188"/>
              <p:cNvSpPr>
                <a:spLocks noChangeArrowheads="1"/>
              </p:cNvSpPr>
              <p:nvPr/>
            </p:nvSpPr>
            <p:spPr bwMode="auto">
              <a:xfrm>
                <a:off x="4394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2" name="Rectangle 189"/>
              <p:cNvSpPr>
                <a:spLocks noChangeArrowheads="1"/>
              </p:cNvSpPr>
              <p:nvPr/>
            </p:nvSpPr>
            <p:spPr bwMode="auto">
              <a:xfrm>
                <a:off x="4445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44</a:t>
                </a:r>
                <a:endParaRPr lang="en-US" altLang="en-US"/>
              </a:p>
            </p:txBody>
          </p:sp>
          <p:grpSp>
            <p:nvGrpSpPr>
              <p:cNvPr id="23973" name="Group 192"/>
              <p:cNvGrpSpPr>
                <a:grpSpLocks/>
              </p:cNvGrpSpPr>
              <p:nvPr/>
            </p:nvGrpSpPr>
            <p:grpSpPr bwMode="auto">
              <a:xfrm>
                <a:off x="4734" y="3535"/>
                <a:ext cx="43" cy="71"/>
                <a:chOff x="4734" y="3535"/>
                <a:chExt cx="43" cy="71"/>
              </a:xfrm>
            </p:grpSpPr>
            <p:sp>
              <p:nvSpPr>
                <p:cNvPr id="23986" name="Rectangle 190"/>
                <p:cNvSpPr>
                  <a:spLocks noChangeArrowheads="1"/>
                </p:cNvSpPr>
                <p:nvPr/>
              </p:nvSpPr>
              <p:spPr bwMode="auto">
                <a:xfrm>
                  <a:off x="4751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7" name="Freeform 191"/>
                <p:cNvSpPr>
                  <a:spLocks/>
                </p:cNvSpPr>
                <p:nvPr/>
              </p:nvSpPr>
              <p:spPr bwMode="auto">
                <a:xfrm>
                  <a:off x="4734" y="3535"/>
                  <a:ext cx="43" cy="27"/>
                </a:xfrm>
                <a:custGeom>
                  <a:avLst/>
                  <a:gdLst>
                    <a:gd name="T0" fmla="*/ 2 w 88"/>
                    <a:gd name="T1" fmla="*/ 1 h 55"/>
                    <a:gd name="T2" fmla="*/ 1 w 88"/>
                    <a:gd name="T3" fmla="*/ 0 h 55"/>
                    <a:gd name="T4" fmla="*/ 0 w 88"/>
                    <a:gd name="T5" fmla="*/ 1 h 55"/>
                    <a:gd name="T6" fmla="*/ 2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4" name="Rectangle 193"/>
              <p:cNvSpPr>
                <a:spLocks noChangeArrowheads="1"/>
              </p:cNvSpPr>
              <p:nvPr/>
            </p:nvSpPr>
            <p:spPr bwMode="auto">
              <a:xfrm>
                <a:off x="4683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5" name="Rectangle 194"/>
              <p:cNvSpPr>
                <a:spLocks noChangeArrowheads="1"/>
              </p:cNvSpPr>
              <p:nvPr/>
            </p:nvSpPr>
            <p:spPr bwMode="auto">
              <a:xfrm>
                <a:off x="4734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48</a:t>
                </a:r>
                <a:endParaRPr lang="en-US" altLang="en-US"/>
              </a:p>
            </p:txBody>
          </p:sp>
          <p:grpSp>
            <p:nvGrpSpPr>
              <p:cNvPr id="23976" name="Group 197"/>
              <p:cNvGrpSpPr>
                <a:grpSpLocks/>
              </p:cNvGrpSpPr>
              <p:nvPr/>
            </p:nvGrpSpPr>
            <p:grpSpPr bwMode="auto">
              <a:xfrm>
                <a:off x="5023" y="3535"/>
                <a:ext cx="44" cy="71"/>
                <a:chOff x="5023" y="3535"/>
                <a:chExt cx="44" cy="71"/>
              </a:xfrm>
            </p:grpSpPr>
            <p:sp>
              <p:nvSpPr>
                <p:cNvPr id="23984" name="Rectangle 195"/>
                <p:cNvSpPr>
                  <a:spLocks noChangeArrowheads="1"/>
                </p:cNvSpPr>
                <p:nvPr/>
              </p:nvSpPr>
              <p:spPr bwMode="auto">
                <a:xfrm>
                  <a:off x="5040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5" name="Freeform 196"/>
                <p:cNvSpPr>
                  <a:spLocks/>
                </p:cNvSpPr>
                <p:nvPr/>
              </p:nvSpPr>
              <p:spPr bwMode="auto">
                <a:xfrm>
                  <a:off x="5023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7" name="Rectangle 198"/>
              <p:cNvSpPr>
                <a:spLocks noChangeArrowheads="1"/>
              </p:cNvSpPr>
              <p:nvPr/>
            </p:nvSpPr>
            <p:spPr bwMode="auto">
              <a:xfrm>
                <a:off x="4972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8" name="Rectangle 199"/>
              <p:cNvSpPr>
                <a:spLocks noChangeArrowheads="1"/>
              </p:cNvSpPr>
              <p:nvPr/>
            </p:nvSpPr>
            <p:spPr bwMode="auto">
              <a:xfrm>
                <a:off x="5023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52</a:t>
                </a:r>
                <a:endParaRPr lang="en-US" altLang="en-US"/>
              </a:p>
            </p:txBody>
          </p:sp>
          <p:grpSp>
            <p:nvGrpSpPr>
              <p:cNvPr id="23979" name="Group 202"/>
              <p:cNvGrpSpPr>
                <a:grpSpLocks/>
              </p:cNvGrpSpPr>
              <p:nvPr/>
            </p:nvGrpSpPr>
            <p:grpSpPr bwMode="auto">
              <a:xfrm>
                <a:off x="5312" y="3535"/>
                <a:ext cx="44" cy="71"/>
                <a:chOff x="5312" y="3535"/>
                <a:chExt cx="44" cy="71"/>
              </a:xfrm>
            </p:grpSpPr>
            <p:sp>
              <p:nvSpPr>
                <p:cNvPr id="23982" name="Rectangle 200"/>
                <p:cNvSpPr>
                  <a:spLocks noChangeArrowheads="1"/>
                </p:cNvSpPr>
                <p:nvPr/>
              </p:nvSpPr>
              <p:spPr bwMode="auto">
                <a:xfrm>
                  <a:off x="5330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3" name="Freeform 201"/>
                <p:cNvSpPr>
                  <a:spLocks/>
                </p:cNvSpPr>
                <p:nvPr/>
              </p:nvSpPr>
              <p:spPr bwMode="auto">
                <a:xfrm>
                  <a:off x="5312" y="3535"/>
                  <a:ext cx="44" cy="27"/>
                </a:xfrm>
                <a:custGeom>
                  <a:avLst/>
                  <a:gdLst>
                    <a:gd name="T0" fmla="*/ 3 w 88"/>
                    <a:gd name="T1" fmla="*/ 1 h 55"/>
                    <a:gd name="T2" fmla="*/ 2 w 88"/>
                    <a:gd name="T3" fmla="*/ 0 h 55"/>
                    <a:gd name="T4" fmla="*/ 0 w 88"/>
                    <a:gd name="T5" fmla="*/ 1 h 55"/>
                    <a:gd name="T6" fmla="*/ 3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80" name="Rectangle 203"/>
              <p:cNvSpPr>
                <a:spLocks noChangeArrowheads="1"/>
              </p:cNvSpPr>
              <p:nvPr/>
            </p:nvSpPr>
            <p:spPr bwMode="auto">
              <a:xfrm>
                <a:off x="5261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81" name="Rectangle 204"/>
              <p:cNvSpPr>
                <a:spLocks noChangeArrowheads="1"/>
              </p:cNvSpPr>
              <p:nvPr/>
            </p:nvSpPr>
            <p:spPr bwMode="auto">
              <a:xfrm>
                <a:off x="5312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</p:grpSp>
        <p:sp>
          <p:nvSpPr>
            <p:cNvPr id="23569" name="Rectangle 206"/>
            <p:cNvSpPr>
              <a:spLocks noChangeArrowheads="1"/>
            </p:cNvSpPr>
            <p:nvPr/>
          </p:nvSpPr>
          <p:spPr bwMode="auto">
            <a:xfrm>
              <a:off x="3652" y="3606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0" name="Rectangle 207"/>
            <p:cNvSpPr>
              <a:spLocks noChangeArrowheads="1"/>
            </p:cNvSpPr>
            <p:nvPr/>
          </p:nvSpPr>
          <p:spPr bwMode="auto">
            <a:xfrm>
              <a:off x="3702" y="3624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ucb</a:t>
              </a:r>
              <a:endParaRPr lang="en-US" altLang="en-US"/>
            </a:p>
          </p:txBody>
        </p:sp>
        <p:grpSp>
          <p:nvGrpSpPr>
            <p:cNvPr id="23571" name="Group 249"/>
            <p:cNvGrpSpPr>
              <a:grpSpLocks/>
            </p:cNvGrpSpPr>
            <p:nvPr/>
          </p:nvGrpSpPr>
          <p:grpSpPr bwMode="auto">
            <a:xfrm>
              <a:off x="3815" y="3698"/>
              <a:ext cx="1591" cy="241"/>
              <a:chOff x="3815" y="3698"/>
              <a:chExt cx="1591" cy="241"/>
            </a:xfrm>
          </p:grpSpPr>
          <p:grpSp>
            <p:nvGrpSpPr>
              <p:cNvPr id="23922" name="Group 218"/>
              <p:cNvGrpSpPr>
                <a:grpSpLocks/>
              </p:cNvGrpSpPr>
              <p:nvPr/>
            </p:nvGrpSpPr>
            <p:grpSpPr bwMode="auto">
              <a:xfrm>
                <a:off x="3864" y="3698"/>
                <a:ext cx="1446" cy="80"/>
                <a:chOff x="3864" y="3698"/>
                <a:chExt cx="1446" cy="80"/>
              </a:xfrm>
            </p:grpSpPr>
            <p:sp>
              <p:nvSpPr>
                <p:cNvPr id="23953" name="Rectangle 208"/>
                <p:cNvSpPr>
                  <a:spLocks noChangeArrowheads="1"/>
                </p:cNvSpPr>
                <p:nvPr/>
              </p:nvSpPr>
              <p:spPr bwMode="auto">
                <a:xfrm>
                  <a:off x="3864" y="3703"/>
                  <a:ext cx="289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4" name="Rectangle 209"/>
                <p:cNvSpPr>
                  <a:spLocks noChangeArrowheads="1"/>
                </p:cNvSpPr>
                <p:nvPr/>
              </p:nvSpPr>
              <p:spPr bwMode="auto">
                <a:xfrm>
                  <a:off x="4008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9</a:t>
                  </a:r>
                  <a:endParaRPr lang="en-US" altLang="en-US"/>
                </a:p>
              </p:txBody>
            </p:sp>
            <p:sp>
              <p:nvSpPr>
                <p:cNvPr id="23955" name="Rectangle 210"/>
                <p:cNvSpPr>
                  <a:spLocks noChangeArrowheads="1"/>
                </p:cNvSpPr>
                <p:nvPr/>
              </p:nvSpPr>
              <p:spPr bwMode="auto">
                <a:xfrm>
                  <a:off x="4153" y="3703"/>
                  <a:ext cx="289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6" name="Rectangle 211"/>
                <p:cNvSpPr>
                  <a:spLocks noChangeArrowheads="1"/>
                </p:cNvSpPr>
                <p:nvPr/>
              </p:nvSpPr>
              <p:spPr bwMode="auto">
                <a:xfrm>
                  <a:off x="4297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4</a:t>
                  </a:r>
                  <a:endParaRPr lang="en-US" altLang="en-US"/>
                </a:p>
              </p:txBody>
            </p:sp>
            <p:sp>
              <p:nvSpPr>
                <p:cNvPr id="23957" name="Rectangle 212"/>
                <p:cNvSpPr>
                  <a:spLocks noChangeArrowheads="1"/>
                </p:cNvSpPr>
                <p:nvPr/>
              </p:nvSpPr>
              <p:spPr bwMode="auto">
                <a:xfrm>
                  <a:off x="4442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8" name="Rectangle 213"/>
                <p:cNvSpPr>
                  <a:spLocks noChangeArrowheads="1"/>
                </p:cNvSpPr>
                <p:nvPr/>
              </p:nvSpPr>
              <p:spPr bwMode="auto">
                <a:xfrm>
                  <a:off x="4586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7</a:t>
                  </a:r>
                  <a:endParaRPr lang="en-US" altLang="en-US"/>
                </a:p>
              </p:txBody>
            </p:sp>
            <p:sp>
              <p:nvSpPr>
                <p:cNvPr id="23959" name="Rectangle 214"/>
                <p:cNvSpPr>
                  <a:spLocks noChangeArrowheads="1"/>
                </p:cNvSpPr>
                <p:nvPr/>
              </p:nvSpPr>
              <p:spPr bwMode="auto">
                <a:xfrm>
                  <a:off x="4731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60" name="Rectangle 215"/>
                <p:cNvSpPr>
                  <a:spLocks noChangeArrowheads="1"/>
                </p:cNvSpPr>
                <p:nvPr/>
              </p:nvSpPr>
              <p:spPr bwMode="auto">
                <a:xfrm>
                  <a:off x="4875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3961" name="Rectangle 216"/>
                <p:cNvSpPr>
                  <a:spLocks noChangeArrowheads="1"/>
                </p:cNvSpPr>
                <p:nvPr/>
              </p:nvSpPr>
              <p:spPr bwMode="auto">
                <a:xfrm>
                  <a:off x="5020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62" name="Rectangle 217"/>
                <p:cNvSpPr>
                  <a:spLocks noChangeArrowheads="1"/>
                </p:cNvSpPr>
                <p:nvPr/>
              </p:nvSpPr>
              <p:spPr bwMode="auto">
                <a:xfrm>
                  <a:off x="5164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0</a:t>
                  </a:r>
                  <a:endParaRPr lang="en-US" altLang="en-US"/>
                </a:p>
              </p:txBody>
            </p:sp>
          </p:grpSp>
          <p:grpSp>
            <p:nvGrpSpPr>
              <p:cNvPr id="23923" name="Group 221"/>
              <p:cNvGrpSpPr>
                <a:grpSpLocks/>
              </p:cNvGrpSpPr>
              <p:nvPr/>
            </p:nvGrpSpPr>
            <p:grpSpPr bwMode="auto">
              <a:xfrm>
                <a:off x="3866" y="3775"/>
                <a:ext cx="44" cy="72"/>
                <a:chOff x="3866" y="3775"/>
                <a:chExt cx="44" cy="72"/>
              </a:xfrm>
            </p:grpSpPr>
            <p:sp>
              <p:nvSpPr>
                <p:cNvPr id="23951" name="Rectangle 219"/>
                <p:cNvSpPr>
                  <a:spLocks noChangeArrowheads="1"/>
                </p:cNvSpPr>
                <p:nvPr/>
              </p:nvSpPr>
              <p:spPr bwMode="auto">
                <a:xfrm>
                  <a:off x="3884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2" name="Freeform 220"/>
                <p:cNvSpPr>
                  <a:spLocks/>
                </p:cNvSpPr>
                <p:nvPr/>
              </p:nvSpPr>
              <p:spPr bwMode="auto">
                <a:xfrm>
                  <a:off x="3866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24" name="Rectangle 222"/>
              <p:cNvSpPr>
                <a:spLocks noChangeArrowheads="1"/>
              </p:cNvSpPr>
              <p:nvPr/>
            </p:nvSpPr>
            <p:spPr bwMode="auto">
              <a:xfrm>
                <a:off x="381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25" name="Rectangle 223"/>
              <p:cNvSpPr>
                <a:spLocks noChangeArrowheads="1"/>
              </p:cNvSpPr>
              <p:nvPr/>
            </p:nvSpPr>
            <p:spPr bwMode="auto">
              <a:xfrm>
                <a:off x="386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3926" name="Group 226"/>
              <p:cNvGrpSpPr>
                <a:grpSpLocks/>
              </p:cNvGrpSpPr>
              <p:nvPr/>
            </p:nvGrpSpPr>
            <p:grpSpPr bwMode="auto">
              <a:xfrm>
                <a:off x="4155" y="3775"/>
                <a:ext cx="44" cy="72"/>
                <a:chOff x="4155" y="3775"/>
                <a:chExt cx="44" cy="72"/>
              </a:xfrm>
            </p:grpSpPr>
            <p:sp>
              <p:nvSpPr>
                <p:cNvPr id="23949" name="Rectangle 224"/>
                <p:cNvSpPr>
                  <a:spLocks noChangeArrowheads="1"/>
                </p:cNvSpPr>
                <p:nvPr/>
              </p:nvSpPr>
              <p:spPr bwMode="auto">
                <a:xfrm>
                  <a:off x="4173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0" name="Freeform 225"/>
                <p:cNvSpPr>
                  <a:spLocks/>
                </p:cNvSpPr>
                <p:nvPr/>
              </p:nvSpPr>
              <p:spPr bwMode="auto">
                <a:xfrm>
                  <a:off x="4155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27" name="Rectangle 227"/>
              <p:cNvSpPr>
                <a:spLocks noChangeArrowheads="1"/>
              </p:cNvSpPr>
              <p:nvPr/>
            </p:nvSpPr>
            <p:spPr bwMode="auto">
              <a:xfrm>
                <a:off x="410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28" name="Rectangle 228"/>
              <p:cNvSpPr>
                <a:spLocks noChangeArrowheads="1"/>
              </p:cNvSpPr>
              <p:nvPr/>
            </p:nvSpPr>
            <p:spPr bwMode="auto">
              <a:xfrm>
                <a:off x="415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60</a:t>
                </a:r>
                <a:endParaRPr lang="en-US" altLang="en-US"/>
              </a:p>
            </p:txBody>
          </p:sp>
          <p:grpSp>
            <p:nvGrpSpPr>
              <p:cNvPr id="23929" name="Group 231"/>
              <p:cNvGrpSpPr>
                <a:grpSpLocks/>
              </p:cNvGrpSpPr>
              <p:nvPr/>
            </p:nvGrpSpPr>
            <p:grpSpPr bwMode="auto">
              <a:xfrm>
                <a:off x="4444" y="3775"/>
                <a:ext cx="44" cy="72"/>
                <a:chOff x="4444" y="3775"/>
                <a:chExt cx="44" cy="72"/>
              </a:xfrm>
            </p:grpSpPr>
            <p:sp>
              <p:nvSpPr>
                <p:cNvPr id="23947" name="Rectangle 229"/>
                <p:cNvSpPr>
                  <a:spLocks noChangeArrowheads="1"/>
                </p:cNvSpPr>
                <p:nvPr/>
              </p:nvSpPr>
              <p:spPr bwMode="auto">
                <a:xfrm>
                  <a:off x="4462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8" name="Freeform 230"/>
                <p:cNvSpPr>
                  <a:spLocks/>
                </p:cNvSpPr>
                <p:nvPr/>
              </p:nvSpPr>
              <p:spPr bwMode="auto">
                <a:xfrm>
                  <a:off x="4444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0" name="Rectangle 232"/>
              <p:cNvSpPr>
                <a:spLocks noChangeArrowheads="1"/>
              </p:cNvSpPr>
              <p:nvPr/>
            </p:nvSpPr>
            <p:spPr bwMode="auto">
              <a:xfrm>
                <a:off x="4394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1" name="Rectangle 233"/>
              <p:cNvSpPr>
                <a:spLocks noChangeArrowheads="1"/>
              </p:cNvSpPr>
              <p:nvPr/>
            </p:nvSpPr>
            <p:spPr bwMode="auto">
              <a:xfrm>
                <a:off x="4445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64</a:t>
                </a:r>
                <a:endParaRPr lang="en-US" altLang="en-US"/>
              </a:p>
            </p:txBody>
          </p:sp>
          <p:grpSp>
            <p:nvGrpSpPr>
              <p:cNvPr id="23932" name="Group 236"/>
              <p:cNvGrpSpPr>
                <a:grpSpLocks/>
              </p:cNvGrpSpPr>
              <p:nvPr/>
            </p:nvGrpSpPr>
            <p:grpSpPr bwMode="auto">
              <a:xfrm>
                <a:off x="4734" y="3775"/>
                <a:ext cx="43" cy="72"/>
                <a:chOff x="4734" y="3775"/>
                <a:chExt cx="43" cy="72"/>
              </a:xfrm>
            </p:grpSpPr>
            <p:sp>
              <p:nvSpPr>
                <p:cNvPr id="23945" name="Rectangle 234"/>
                <p:cNvSpPr>
                  <a:spLocks noChangeArrowheads="1"/>
                </p:cNvSpPr>
                <p:nvPr/>
              </p:nvSpPr>
              <p:spPr bwMode="auto">
                <a:xfrm>
                  <a:off x="4751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6" name="Freeform 235"/>
                <p:cNvSpPr>
                  <a:spLocks/>
                </p:cNvSpPr>
                <p:nvPr/>
              </p:nvSpPr>
              <p:spPr bwMode="auto">
                <a:xfrm>
                  <a:off x="4734" y="3775"/>
                  <a:ext cx="43" cy="28"/>
                </a:xfrm>
                <a:custGeom>
                  <a:avLst/>
                  <a:gdLst>
                    <a:gd name="T0" fmla="*/ 2 w 88"/>
                    <a:gd name="T1" fmla="*/ 2 h 55"/>
                    <a:gd name="T2" fmla="*/ 1 w 88"/>
                    <a:gd name="T3" fmla="*/ 0 h 55"/>
                    <a:gd name="T4" fmla="*/ 0 w 88"/>
                    <a:gd name="T5" fmla="*/ 2 h 55"/>
                    <a:gd name="T6" fmla="*/ 2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3" name="Rectangle 237"/>
              <p:cNvSpPr>
                <a:spLocks noChangeArrowheads="1"/>
              </p:cNvSpPr>
              <p:nvPr/>
            </p:nvSpPr>
            <p:spPr bwMode="auto">
              <a:xfrm>
                <a:off x="4683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4" name="Rectangle 238"/>
              <p:cNvSpPr>
                <a:spLocks noChangeArrowheads="1"/>
              </p:cNvSpPr>
              <p:nvPr/>
            </p:nvSpPr>
            <p:spPr bwMode="auto">
              <a:xfrm>
                <a:off x="4734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68</a:t>
                </a:r>
                <a:endParaRPr lang="en-US" altLang="en-US"/>
              </a:p>
            </p:txBody>
          </p:sp>
          <p:grpSp>
            <p:nvGrpSpPr>
              <p:cNvPr id="23935" name="Group 241"/>
              <p:cNvGrpSpPr>
                <a:grpSpLocks/>
              </p:cNvGrpSpPr>
              <p:nvPr/>
            </p:nvGrpSpPr>
            <p:grpSpPr bwMode="auto">
              <a:xfrm>
                <a:off x="5023" y="3775"/>
                <a:ext cx="44" cy="72"/>
                <a:chOff x="5023" y="3775"/>
                <a:chExt cx="44" cy="72"/>
              </a:xfrm>
            </p:grpSpPr>
            <p:sp>
              <p:nvSpPr>
                <p:cNvPr id="23943" name="Rectangle 239"/>
                <p:cNvSpPr>
                  <a:spLocks noChangeArrowheads="1"/>
                </p:cNvSpPr>
                <p:nvPr/>
              </p:nvSpPr>
              <p:spPr bwMode="auto">
                <a:xfrm>
                  <a:off x="504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4" name="Freeform 240"/>
                <p:cNvSpPr>
                  <a:spLocks/>
                </p:cNvSpPr>
                <p:nvPr/>
              </p:nvSpPr>
              <p:spPr bwMode="auto">
                <a:xfrm>
                  <a:off x="5023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6" name="Rectangle 242"/>
              <p:cNvSpPr>
                <a:spLocks noChangeArrowheads="1"/>
              </p:cNvSpPr>
              <p:nvPr/>
            </p:nvSpPr>
            <p:spPr bwMode="auto">
              <a:xfrm>
                <a:off x="4972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7" name="Rectangle 243"/>
              <p:cNvSpPr>
                <a:spLocks noChangeArrowheads="1"/>
              </p:cNvSpPr>
              <p:nvPr/>
            </p:nvSpPr>
            <p:spPr bwMode="auto">
              <a:xfrm>
                <a:off x="5023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72</a:t>
                </a:r>
                <a:endParaRPr lang="en-US" altLang="en-US"/>
              </a:p>
            </p:txBody>
          </p:sp>
          <p:grpSp>
            <p:nvGrpSpPr>
              <p:cNvPr id="23938" name="Group 246"/>
              <p:cNvGrpSpPr>
                <a:grpSpLocks/>
              </p:cNvGrpSpPr>
              <p:nvPr/>
            </p:nvGrpSpPr>
            <p:grpSpPr bwMode="auto">
              <a:xfrm>
                <a:off x="5312" y="3775"/>
                <a:ext cx="44" cy="72"/>
                <a:chOff x="5312" y="3775"/>
                <a:chExt cx="44" cy="72"/>
              </a:xfrm>
            </p:grpSpPr>
            <p:sp>
              <p:nvSpPr>
                <p:cNvPr id="23941" name="Rectangle 244"/>
                <p:cNvSpPr>
                  <a:spLocks noChangeArrowheads="1"/>
                </p:cNvSpPr>
                <p:nvPr/>
              </p:nvSpPr>
              <p:spPr bwMode="auto">
                <a:xfrm>
                  <a:off x="533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2" name="Freeform 245"/>
                <p:cNvSpPr>
                  <a:spLocks/>
                </p:cNvSpPr>
                <p:nvPr/>
              </p:nvSpPr>
              <p:spPr bwMode="auto">
                <a:xfrm>
                  <a:off x="5312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9" name="Rectangle 247"/>
              <p:cNvSpPr>
                <a:spLocks noChangeArrowheads="1"/>
              </p:cNvSpPr>
              <p:nvPr/>
            </p:nvSpPr>
            <p:spPr bwMode="auto">
              <a:xfrm>
                <a:off x="5261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40" name="Rectangle 248"/>
              <p:cNvSpPr>
                <a:spLocks noChangeArrowheads="1"/>
              </p:cNvSpPr>
              <p:nvPr/>
            </p:nvSpPr>
            <p:spPr bwMode="auto">
              <a:xfrm>
                <a:off x="5312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76</a:t>
                </a:r>
                <a:endParaRPr lang="en-US" altLang="en-US"/>
              </a:p>
            </p:txBody>
          </p:sp>
        </p:grpSp>
        <p:grpSp>
          <p:nvGrpSpPr>
            <p:cNvPr id="23572" name="Group 252"/>
            <p:cNvGrpSpPr>
              <a:grpSpLocks/>
            </p:cNvGrpSpPr>
            <p:nvPr/>
          </p:nvGrpSpPr>
          <p:grpSpPr bwMode="auto">
            <a:xfrm>
              <a:off x="3310" y="3232"/>
              <a:ext cx="555" cy="318"/>
              <a:chOff x="3310" y="3232"/>
              <a:chExt cx="555" cy="318"/>
            </a:xfrm>
          </p:grpSpPr>
          <p:sp>
            <p:nvSpPr>
              <p:cNvPr id="23920" name="Freeform 250"/>
              <p:cNvSpPr>
                <a:spLocks/>
              </p:cNvSpPr>
              <p:nvPr/>
            </p:nvSpPr>
            <p:spPr bwMode="auto">
              <a:xfrm>
                <a:off x="3310" y="3249"/>
                <a:ext cx="511" cy="301"/>
              </a:xfrm>
              <a:custGeom>
                <a:avLst/>
                <a:gdLst>
                  <a:gd name="T0" fmla="*/ 0 w 1023"/>
                  <a:gd name="T1" fmla="*/ 19 h 600"/>
                  <a:gd name="T2" fmla="*/ 0 w 1023"/>
                  <a:gd name="T3" fmla="*/ 18 h 600"/>
                  <a:gd name="T4" fmla="*/ 0 w 1023"/>
                  <a:gd name="T5" fmla="*/ 18 h 600"/>
                  <a:gd name="T6" fmla="*/ 1 w 1023"/>
                  <a:gd name="T7" fmla="*/ 16 h 600"/>
                  <a:gd name="T8" fmla="*/ 2 w 1023"/>
                  <a:gd name="T9" fmla="*/ 14 h 600"/>
                  <a:gd name="T10" fmla="*/ 2 w 1023"/>
                  <a:gd name="T11" fmla="*/ 14 h 600"/>
                  <a:gd name="T12" fmla="*/ 3 w 1023"/>
                  <a:gd name="T13" fmla="*/ 13 h 600"/>
                  <a:gd name="T14" fmla="*/ 4 w 1023"/>
                  <a:gd name="T15" fmla="*/ 11 h 600"/>
                  <a:gd name="T16" fmla="*/ 6 w 1023"/>
                  <a:gd name="T17" fmla="*/ 10 h 600"/>
                  <a:gd name="T18" fmla="*/ 8 w 1023"/>
                  <a:gd name="T19" fmla="*/ 9 h 600"/>
                  <a:gd name="T20" fmla="*/ 7 w 1023"/>
                  <a:gd name="T21" fmla="*/ 9 h 600"/>
                  <a:gd name="T22" fmla="*/ 10 w 1023"/>
                  <a:gd name="T23" fmla="*/ 7 h 600"/>
                  <a:gd name="T24" fmla="*/ 12 w 1023"/>
                  <a:gd name="T25" fmla="*/ 6 h 600"/>
                  <a:gd name="T26" fmla="*/ 14 w 1023"/>
                  <a:gd name="T27" fmla="*/ 5 h 600"/>
                  <a:gd name="T28" fmla="*/ 17 w 1023"/>
                  <a:gd name="T29" fmla="*/ 4 h 600"/>
                  <a:gd name="T30" fmla="*/ 20 w 1023"/>
                  <a:gd name="T31" fmla="*/ 3 h 600"/>
                  <a:gd name="T32" fmla="*/ 23 w 1023"/>
                  <a:gd name="T33" fmla="*/ 2 h 600"/>
                  <a:gd name="T34" fmla="*/ 24 w 1023"/>
                  <a:gd name="T35" fmla="*/ 2 h 600"/>
                  <a:gd name="T36" fmla="*/ 25 w 1023"/>
                  <a:gd name="T37" fmla="*/ 2 h 600"/>
                  <a:gd name="T38" fmla="*/ 28 w 1023"/>
                  <a:gd name="T39" fmla="*/ 1 h 600"/>
                  <a:gd name="T40" fmla="*/ 31 w 1023"/>
                  <a:gd name="T41" fmla="*/ 1 h 600"/>
                  <a:gd name="T42" fmla="*/ 30 w 1023"/>
                  <a:gd name="T43" fmla="*/ 1 h 600"/>
                  <a:gd name="T44" fmla="*/ 27 w 1023"/>
                  <a:gd name="T45" fmla="*/ 1 h 600"/>
                  <a:gd name="T46" fmla="*/ 24 w 1023"/>
                  <a:gd name="T47" fmla="*/ 1 h 600"/>
                  <a:gd name="T48" fmla="*/ 22 w 1023"/>
                  <a:gd name="T49" fmla="*/ 2 h 600"/>
                  <a:gd name="T50" fmla="*/ 20 w 1023"/>
                  <a:gd name="T51" fmla="*/ 3 h 600"/>
                  <a:gd name="T52" fmla="*/ 17 w 1023"/>
                  <a:gd name="T53" fmla="*/ 3 h 600"/>
                  <a:gd name="T54" fmla="*/ 14 w 1023"/>
                  <a:gd name="T55" fmla="*/ 4 h 600"/>
                  <a:gd name="T56" fmla="*/ 12 w 1023"/>
                  <a:gd name="T57" fmla="*/ 6 h 600"/>
                  <a:gd name="T58" fmla="*/ 9 w 1023"/>
                  <a:gd name="T59" fmla="*/ 7 h 600"/>
                  <a:gd name="T60" fmla="*/ 7 w 1023"/>
                  <a:gd name="T61" fmla="*/ 8 h 600"/>
                  <a:gd name="T62" fmla="*/ 6 w 1023"/>
                  <a:gd name="T63" fmla="*/ 9 h 600"/>
                  <a:gd name="T64" fmla="*/ 4 w 1023"/>
                  <a:gd name="T65" fmla="*/ 10 h 600"/>
                  <a:gd name="T66" fmla="*/ 3 w 1023"/>
                  <a:gd name="T67" fmla="*/ 12 h 600"/>
                  <a:gd name="T68" fmla="*/ 2 w 1023"/>
                  <a:gd name="T69" fmla="*/ 13 h 600"/>
                  <a:gd name="T70" fmla="*/ 1 w 1023"/>
                  <a:gd name="T71" fmla="*/ 14 h 600"/>
                  <a:gd name="T72" fmla="*/ 0 w 1023"/>
                  <a:gd name="T73" fmla="*/ 16 h 600"/>
                  <a:gd name="T74" fmla="*/ 0 w 1023"/>
                  <a:gd name="T75" fmla="*/ 18 h 600"/>
                  <a:gd name="T76" fmla="*/ 0 w 1023"/>
                  <a:gd name="T77" fmla="*/ 18 h 600"/>
                  <a:gd name="T78" fmla="*/ 0 w 1023"/>
                  <a:gd name="T79" fmla="*/ 19 h 60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023" h="600">
                    <a:moveTo>
                      <a:pt x="0" y="600"/>
                    </a:moveTo>
                    <a:lnTo>
                      <a:pt x="16" y="600"/>
                    </a:lnTo>
                    <a:lnTo>
                      <a:pt x="17" y="574"/>
                    </a:lnTo>
                    <a:lnTo>
                      <a:pt x="22" y="547"/>
                    </a:lnTo>
                    <a:lnTo>
                      <a:pt x="14" y="547"/>
                    </a:lnTo>
                    <a:lnTo>
                      <a:pt x="21" y="550"/>
                    </a:lnTo>
                    <a:lnTo>
                      <a:pt x="29" y="524"/>
                    </a:lnTo>
                    <a:lnTo>
                      <a:pt x="39" y="498"/>
                    </a:lnTo>
                    <a:lnTo>
                      <a:pt x="51" y="472"/>
                    </a:lnTo>
                    <a:lnTo>
                      <a:pt x="65" y="447"/>
                    </a:lnTo>
                    <a:lnTo>
                      <a:pt x="82" y="420"/>
                    </a:lnTo>
                    <a:lnTo>
                      <a:pt x="75" y="417"/>
                    </a:lnTo>
                    <a:lnTo>
                      <a:pt x="80" y="423"/>
                    </a:lnTo>
                    <a:lnTo>
                      <a:pt x="99" y="398"/>
                    </a:lnTo>
                    <a:lnTo>
                      <a:pt x="121" y="373"/>
                    </a:lnTo>
                    <a:lnTo>
                      <a:pt x="144" y="349"/>
                    </a:lnTo>
                    <a:lnTo>
                      <a:pt x="170" y="325"/>
                    </a:lnTo>
                    <a:lnTo>
                      <a:pt x="197" y="302"/>
                    </a:lnTo>
                    <a:lnTo>
                      <a:pt x="227" y="279"/>
                    </a:lnTo>
                    <a:lnTo>
                      <a:pt x="258" y="257"/>
                    </a:lnTo>
                    <a:lnTo>
                      <a:pt x="252" y="252"/>
                    </a:lnTo>
                    <a:lnTo>
                      <a:pt x="255" y="259"/>
                    </a:lnTo>
                    <a:lnTo>
                      <a:pt x="289" y="238"/>
                    </a:lnTo>
                    <a:lnTo>
                      <a:pt x="323" y="217"/>
                    </a:lnTo>
                    <a:lnTo>
                      <a:pt x="359" y="197"/>
                    </a:lnTo>
                    <a:lnTo>
                      <a:pt x="397" y="178"/>
                    </a:lnTo>
                    <a:lnTo>
                      <a:pt x="435" y="159"/>
                    </a:lnTo>
                    <a:lnTo>
                      <a:pt x="475" y="141"/>
                    </a:lnTo>
                    <a:lnTo>
                      <a:pt x="517" y="124"/>
                    </a:lnTo>
                    <a:lnTo>
                      <a:pt x="559" y="109"/>
                    </a:lnTo>
                    <a:lnTo>
                      <a:pt x="603" y="94"/>
                    </a:lnTo>
                    <a:lnTo>
                      <a:pt x="647" y="80"/>
                    </a:lnTo>
                    <a:lnTo>
                      <a:pt x="692" y="68"/>
                    </a:lnTo>
                    <a:lnTo>
                      <a:pt x="738" y="57"/>
                    </a:lnTo>
                    <a:lnTo>
                      <a:pt x="785" y="47"/>
                    </a:lnTo>
                    <a:lnTo>
                      <a:pt x="782" y="39"/>
                    </a:lnTo>
                    <a:lnTo>
                      <a:pt x="782" y="47"/>
                    </a:lnTo>
                    <a:lnTo>
                      <a:pt x="829" y="38"/>
                    </a:lnTo>
                    <a:lnTo>
                      <a:pt x="876" y="31"/>
                    </a:lnTo>
                    <a:lnTo>
                      <a:pt x="924" y="24"/>
                    </a:lnTo>
                    <a:lnTo>
                      <a:pt x="973" y="19"/>
                    </a:lnTo>
                    <a:lnTo>
                      <a:pt x="1023" y="16"/>
                    </a:lnTo>
                    <a:lnTo>
                      <a:pt x="1022" y="0"/>
                    </a:lnTo>
                    <a:lnTo>
                      <a:pt x="973" y="3"/>
                    </a:lnTo>
                    <a:lnTo>
                      <a:pt x="924" y="8"/>
                    </a:lnTo>
                    <a:lnTo>
                      <a:pt x="876" y="15"/>
                    </a:lnTo>
                    <a:lnTo>
                      <a:pt x="829" y="22"/>
                    </a:lnTo>
                    <a:lnTo>
                      <a:pt x="782" y="31"/>
                    </a:lnTo>
                    <a:lnTo>
                      <a:pt x="779" y="32"/>
                    </a:lnTo>
                    <a:lnTo>
                      <a:pt x="732" y="42"/>
                    </a:lnTo>
                    <a:lnTo>
                      <a:pt x="686" y="53"/>
                    </a:lnTo>
                    <a:lnTo>
                      <a:pt x="641" y="65"/>
                    </a:lnTo>
                    <a:lnTo>
                      <a:pt x="597" y="79"/>
                    </a:lnTo>
                    <a:lnTo>
                      <a:pt x="553" y="94"/>
                    </a:lnTo>
                    <a:lnTo>
                      <a:pt x="511" y="109"/>
                    </a:lnTo>
                    <a:lnTo>
                      <a:pt x="469" y="126"/>
                    </a:lnTo>
                    <a:lnTo>
                      <a:pt x="429" y="143"/>
                    </a:lnTo>
                    <a:lnTo>
                      <a:pt x="391" y="163"/>
                    </a:lnTo>
                    <a:lnTo>
                      <a:pt x="353" y="182"/>
                    </a:lnTo>
                    <a:lnTo>
                      <a:pt x="317" y="202"/>
                    </a:lnTo>
                    <a:lnTo>
                      <a:pt x="283" y="223"/>
                    </a:lnTo>
                    <a:lnTo>
                      <a:pt x="249" y="244"/>
                    </a:lnTo>
                    <a:lnTo>
                      <a:pt x="247" y="246"/>
                    </a:lnTo>
                    <a:lnTo>
                      <a:pt x="216" y="268"/>
                    </a:lnTo>
                    <a:lnTo>
                      <a:pt x="186" y="291"/>
                    </a:lnTo>
                    <a:lnTo>
                      <a:pt x="159" y="314"/>
                    </a:lnTo>
                    <a:lnTo>
                      <a:pt x="133" y="338"/>
                    </a:lnTo>
                    <a:lnTo>
                      <a:pt x="110" y="362"/>
                    </a:lnTo>
                    <a:lnTo>
                      <a:pt x="88" y="387"/>
                    </a:lnTo>
                    <a:lnTo>
                      <a:pt x="69" y="412"/>
                    </a:lnTo>
                    <a:lnTo>
                      <a:pt x="67" y="414"/>
                    </a:lnTo>
                    <a:lnTo>
                      <a:pt x="50" y="441"/>
                    </a:lnTo>
                    <a:lnTo>
                      <a:pt x="36" y="466"/>
                    </a:lnTo>
                    <a:lnTo>
                      <a:pt x="23" y="492"/>
                    </a:lnTo>
                    <a:lnTo>
                      <a:pt x="13" y="518"/>
                    </a:lnTo>
                    <a:lnTo>
                      <a:pt x="6" y="544"/>
                    </a:lnTo>
                    <a:lnTo>
                      <a:pt x="6" y="547"/>
                    </a:lnTo>
                    <a:lnTo>
                      <a:pt x="1" y="574"/>
                    </a:lnTo>
                    <a:lnTo>
                      <a:pt x="0" y="600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21" name="Freeform 251"/>
              <p:cNvSpPr>
                <a:spLocks/>
              </p:cNvSpPr>
              <p:nvPr/>
            </p:nvSpPr>
            <p:spPr bwMode="auto">
              <a:xfrm>
                <a:off x="3820" y="3232"/>
                <a:ext cx="45" cy="44"/>
              </a:xfrm>
              <a:custGeom>
                <a:avLst/>
                <a:gdLst>
                  <a:gd name="T0" fmla="*/ 1 w 88"/>
                  <a:gd name="T1" fmla="*/ 3 h 88"/>
                  <a:gd name="T2" fmla="*/ 3 w 88"/>
                  <a:gd name="T3" fmla="*/ 2 h 88"/>
                  <a:gd name="T4" fmla="*/ 0 w 88"/>
                  <a:gd name="T5" fmla="*/ 0 h 88"/>
                  <a:gd name="T6" fmla="*/ 1 w 88"/>
                  <a:gd name="T7" fmla="*/ 3 h 8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88">
                    <a:moveTo>
                      <a:pt x="2" y="88"/>
                    </a:moveTo>
                    <a:lnTo>
                      <a:pt x="88" y="41"/>
                    </a:lnTo>
                    <a:lnTo>
                      <a:pt x="0" y="0"/>
                    </a:lnTo>
                    <a:lnTo>
                      <a:pt x="2" y="88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73" name="Group 255"/>
            <p:cNvGrpSpPr>
              <a:grpSpLocks/>
            </p:cNvGrpSpPr>
            <p:nvPr/>
          </p:nvGrpSpPr>
          <p:grpSpPr bwMode="auto">
            <a:xfrm>
              <a:off x="3342" y="3453"/>
              <a:ext cx="517" cy="66"/>
              <a:chOff x="3342" y="3453"/>
              <a:chExt cx="517" cy="66"/>
            </a:xfrm>
          </p:grpSpPr>
          <p:sp>
            <p:nvSpPr>
              <p:cNvPr id="23918" name="Freeform 253"/>
              <p:cNvSpPr>
                <a:spLocks/>
              </p:cNvSpPr>
              <p:nvPr/>
            </p:nvSpPr>
            <p:spPr bwMode="auto">
              <a:xfrm>
                <a:off x="3342" y="3453"/>
                <a:ext cx="473" cy="48"/>
              </a:xfrm>
              <a:custGeom>
                <a:avLst/>
                <a:gdLst>
                  <a:gd name="T0" fmla="*/ 0 w 946"/>
                  <a:gd name="T1" fmla="*/ 0 h 97"/>
                  <a:gd name="T2" fmla="*/ 5 w 946"/>
                  <a:gd name="T3" fmla="*/ 0 h 97"/>
                  <a:gd name="T4" fmla="*/ 8 w 946"/>
                  <a:gd name="T5" fmla="*/ 0 h 97"/>
                  <a:gd name="T6" fmla="*/ 10 w 946"/>
                  <a:gd name="T7" fmla="*/ 0 h 97"/>
                  <a:gd name="T8" fmla="*/ 13 w 946"/>
                  <a:gd name="T9" fmla="*/ 1 h 97"/>
                  <a:gd name="T10" fmla="*/ 14 w 946"/>
                  <a:gd name="T11" fmla="*/ 1 h 97"/>
                  <a:gd name="T12" fmla="*/ 15 w 946"/>
                  <a:gd name="T13" fmla="*/ 1 h 97"/>
                  <a:gd name="T14" fmla="*/ 16 w 946"/>
                  <a:gd name="T15" fmla="*/ 1 h 97"/>
                  <a:gd name="T16" fmla="*/ 15 w 946"/>
                  <a:gd name="T17" fmla="*/ 1 h 97"/>
                  <a:gd name="T18" fmla="*/ 16 w 946"/>
                  <a:gd name="T19" fmla="*/ 1 h 97"/>
                  <a:gd name="T20" fmla="*/ 16 w 946"/>
                  <a:gd name="T21" fmla="*/ 1 h 97"/>
                  <a:gd name="T22" fmla="*/ 17 w 946"/>
                  <a:gd name="T23" fmla="*/ 1 h 97"/>
                  <a:gd name="T24" fmla="*/ 16 w 946"/>
                  <a:gd name="T25" fmla="*/ 1 h 97"/>
                  <a:gd name="T26" fmla="*/ 16 w 946"/>
                  <a:gd name="T27" fmla="*/ 1 h 97"/>
                  <a:gd name="T28" fmla="*/ 16 w 946"/>
                  <a:gd name="T29" fmla="*/ 1 h 97"/>
                  <a:gd name="T30" fmla="*/ 16 w 946"/>
                  <a:gd name="T31" fmla="*/ 1 h 97"/>
                  <a:gd name="T32" fmla="*/ 17 w 946"/>
                  <a:gd name="T33" fmla="*/ 1 h 97"/>
                  <a:gd name="T34" fmla="*/ 17 w 946"/>
                  <a:gd name="T35" fmla="*/ 1 h 97"/>
                  <a:gd name="T36" fmla="*/ 17 w 946"/>
                  <a:gd name="T37" fmla="*/ 2 h 97"/>
                  <a:gd name="T38" fmla="*/ 18 w 946"/>
                  <a:gd name="T39" fmla="*/ 2 h 97"/>
                  <a:gd name="T40" fmla="*/ 18 w 946"/>
                  <a:gd name="T41" fmla="*/ 2 h 97"/>
                  <a:gd name="T42" fmla="*/ 20 w 946"/>
                  <a:gd name="T43" fmla="*/ 2 h 97"/>
                  <a:gd name="T44" fmla="*/ 22 w 946"/>
                  <a:gd name="T45" fmla="*/ 2 h 97"/>
                  <a:gd name="T46" fmla="*/ 24 w 946"/>
                  <a:gd name="T47" fmla="*/ 2 h 97"/>
                  <a:gd name="T48" fmla="*/ 26 w 946"/>
                  <a:gd name="T49" fmla="*/ 2 h 97"/>
                  <a:gd name="T50" fmla="*/ 29 w 946"/>
                  <a:gd name="T51" fmla="*/ 3 h 97"/>
                  <a:gd name="T52" fmla="*/ 30 w 946"/>
                  <a:gd name="T53" fmla="*/ 2 h 97"/>
                  <a:gd name="T54" fmla="*/ 27 w 946"/>
                  <a:gd name="T55" fmla="*/ 2 h 97"/>
                  <a:gd name="T56" fmla="*/ 25 w 946"/>
                  <a:gd name="T57" fmla="*/ 2 h 97"/>
                  <a:gd name="T58" fmla="*/ 23 w 946"/>
                  <a:gd name="T59" fmla="*/ 2 h 97"/>
                  <a:gd name="T60" fmla="*/ 21 w 946"/>
                  <a:gd name="T61" fmla="*/ 2 h 97"/>
                  <a:gd name="T62" fmla="*/ 19 w 946"/>
                  <a:gd name="T63" fmla="*/ 1 h 97"/>
                  <a:gd name="T64" fmla="*/ 18 w 946"/>
                  <a:gd name="T65" fmla="*/ 1 h 97"/>
                  <a:gd name="T66" fmla="*/ 18 w 946"/>
                  <a:gd name="T67" fmla="*/ 1 h 97"/>
                  <a:gd name="T68" fmla="*/ 17 w 946"/>
                  <a:gd name="T69" fmla="*/ 1 h 97"/>
                  <a:gd name="T70" fmla="*/ 17 w 946"/>
                  <a:gd name="T71" fmla="*/ 1 h 97"/>
                  <a:gd name="T72" fmla="*/ 17 w 946"/>
                  <a:gd name="T73" fmla="*/ 1 h 97"/>
                  <a:gd name="T74" fmla="*/ 17 w 946"/>
                  <a:gd name="T75" fmla="*/ 1 h 97"/>
                  <a:gd name="T76" fmla="*/ 17 w 946"/>
                  <a:gd name="T77" fmla="*/ 1 h 97"/>
                  <a:gd name="T78" fmla="*/ 17 w 946"/>
                  <a:gd name="T79" fmla="*/ 1 h 97"/>
                  <a:gd name="T80" fmla="*/ 17 w 946"/>
                  <a:gd name="T81" fmla="*/ 1 h 97"/>
                  <a:gd name="T82" fmla="*/ 17 w 946"/>
                  <a:gd name="T83" fmla="*/ 1 h 97"/>
                  <a:gd name="T84" fmla="*/ 17 w 946"/>
                  <a:gd name="T85" fmla="*/ 1 h 97"/>
                  <a:gd name="T86" fmla="*/ 16 w 946"/>
                  <a:gd name="T87" fmla="*/ 1 h 97"/>
                  <a:gd name="T88" fmla="*/ 16 w 946"/>
                  <a:gd name="T89" fmla="*/ 0 h 97"/>
                  <a:gd name="T90" fmla="*/ 15 w 946"/>
                  <a:gd name="T91" fmla="*/ 0 h 97"/>
                  <a:gd name="T92" fmla="*/ 15 w 946"/>
                  <a:gd name="T93" fmla="*/ 0 h 97"/>
                  <a:gd name="T94" fmla="*/ 14 w 946"/>
                  <a:gd name="T95" fmla="*/ 0 h 97"/>
                  <a:gd name="T96" fmla="*/ 12 w 946"/>
                  <a:gd name="T97" fmla="*/ 0 h 97"/>
                  <a:gd name="T98" fmla="*/ 9 w 946"/>
                  <a:gd name="T99" fmla="*/ 0 h 97"/>
                  <a:gd name="T100" fmla="*/ 6 w 946"/>
                  <a:gd name="T101" fmla="*/ 0 h 97"/>
                  <a:gd name="T102" fmla="*/ 3 w 946"/>
                  <a:gd name="T103" fmla="*/ 0 h 97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946" h="97">
                    <a:moveTo>
                      <a:pt x="0" y="0"/>
                    </a:moveTo>
                    <a:lnTo>
                      <a:pt x="0" y="16"/>
                    </a:lnTo>
                    <a:lnTo>
                      <a:pt x="96" y="17"/>
                    </a:lnTo>
                    <a:lnTo>
                      <a:pt x="143" y="18"/>
                    </a:lnTo>
                    <a:lnTo>
                      <a:pt x="189" y="19"/>
                    </a:lnTo>
                    <a:lnTo>
                      <a:pt x="234" y="22"/>
                    </a:lnTo>
                    <a:lnTo>
                      <a:pt x="277" y="24"/>
                    </a:lnTo>
                    <a:lnTo>
                      <a:pt x="317" y="27"/>
                    </a:lnTo>
                    <a:lnTo>
                      <a:pt x="355" y="30"/>
                    </a:lnTo>
                    <a:lnTo>
                      <a:pt x="390" y="32"/>
                    </a:lnTo>
                    <a:lnTo>
                      <a:pt x="421" y="36"/>
                    </a:lnTo>
                    <a:lnTo>
                      <a:pt x="435" y="37"/>
                    </a:lnTo>
                    <a:lnTo>
                      <a:pt x="449" y="39"/>
                    </a:lnTo>
                    <a:lnTo>
                      <a:pt x="462" y="41"/>
                    </a:lnTo>
                    <a:lnTo>
                      <a:pt x="473" y="42"/>
                    </a:lnTo>
                    <a:lnTo>
                      <a:pt x="483" y="44"/>
                    </a:lnTo>
                    <a:lnTo>
                      <a:pt x="483" y="36"/>
                    </a:lnTo>
                    <a:lnTo>
                      <a:pt x="480" y="44"/>
                    </a:lnTo>
                    <a:lnTo>
                      <a:pt x="489" y="45"/>
                    </a:lnTo>
                    <a:lnTo>
                      <a:pt x="496" y="47"/>
                    </a:lnTo>
                    <a:lnTo>
                      <a:pt x="502" y="49"/>
                    </a:lnTo>
                    <a:lnTo>
                      <a:pt x="507" y="51"/>
                    </a:lnTo>
                    <a:lnTo>
                      <a:pt x="511" y="53"/>
                    </a:lnTo>
                    <a:lnTo>
                      <a:pt x="514" y="45"/>
                    </a:lnTo>
                    <a:lnTo>
                      <a:pt x="509" y="51"/>
                    </a:lnTo>
                    <a:lnTo>
                      <a:pt x="511" y="53"/>
                    </a:lnTo>
                    <a:lnTo>
                      <a:pt x="516" y="47"/>
                    </a:lnTo>
                    <a:lnTo>
                      <a:pt x="509" y="50"/>
                    </a:lnTo>
                    <a:lnTo>
                      <a:pt x="508" y="47"/>
                    </a:lnTo>
                    <a:lnTo>
                      <a:pt x="509" y="49"/>
                    </a:lnTo>
                    <a:lnTo>
                      <a:pt x="510" y="51"/>
                    </a:lnTo>
                    <a:lnTo>
                      <a:pt x="510" y="54"/>
                    </a:lnTo>
                    <a:lnTo>
                      <a:pt x="512" y="56"/>
                    </a:lnTo>
                    <a:lnTo>
                      <a:pt x="514" y="58"/>
                    </a:lnTo>
                    <a:lnTo>
                      <a:pt x="516" y="60"/>
                    </a:lnTo>
                    <a:lnTo>
                      <a:pt x="519" y="62"/>
                    </a:lnTo>
                    <a:lnTo>
                      <a:pt x="523" y="63"/>
                    </a:lnTo>
                    <a:lnTo>
                      <a:pt x="528" y="65"/>
                    </a:lnTo>
                    <a:lnTo>
                      <a:pt x="534" y="67"/>
                    </a:lnTo>
                    <a:lnTo>
                      <a:pt x="549" y="70"/>
                    </a:lnTo>
                    <a:lnTo>
                      <a:pt x="552" y="70"/>
                    </a:lnTo>
                    <a:lnTo>
                      <a:pt x="571" y="73"/>
                    </a:lnTo>
                    <a:lnTo>
                      <a:pt x="593" y="77"/>
                    </a:lnTo>
                    <a:lnTo>
                      <a:pt x="618" y="79"/>
                    </a:lnTo>
                    <a:lnTo>
                      <a:pt x="646" y="82"/>
                    </a:lnTo>
                    <a:lnTo>
                      <a:pt x="678" y="85"/>
                    </a:lnTo>
                    <a:lnTo>
                      <a:pt x="711" y="87"/>
                    </a:lnTo>
                    <a:lnTo>
                      <a:pt x="746" y="90"/>
                    </a:lnTo>
                    <a:lnTo>
                      <a:pt x="783" y="92"/>
                    </a:lnTo>
                    <a:lnTo>
                      <a:pt x="822" y="93"/>
                    </a:lnTo>
                    <a:lnTo>
                      <a:pt x="862" y="95"/>
                    </a:lnTo>
                    <a:lnTo>
                      <a:pt x="903" y="96"/>
                    </a:lnTo>
                    <a:lnTo>
                      <a:pt x="946" y="97"/>
                    </a:lnTo>
                    <a:lnTo>
                      <a:pt x="946" y="81"/>
                    </a:lnTo>
                    <a:lnTo>
                      <a:pt x="903" y="80"/>
                    </a:lnTo>
                    <a:lnTo>
                      <a:pt x="862" y="79"/>
                    </a:lnTo>
                    <a:lnTo>
                      <a:pt x="822" y="77"/>
                    </a:lnTo>
                    <a:lnTo>
                      <a:pt x="783" y="76"/>
                    </a:lnTo>
                    <a:lnTo>
                      <a:pt x="746" y="74"/>
                    </a:lnTo>
                    <a:lnTo>
                      <a:pt x="711" y="71"/>
                    </a:lnTo>
                    <a:lnTo>
                      <a:pt x="678" y="69"/>
                    </a:lnTo>
                    <a:lnTo>
                      <a:pt x="646" y="66"/>
                    </a:lnTo>
                    <a:lnTo>
                      <a:pt x="618" y="63"/>
                    </a:lnTo>
                    <a:lnTo>
                      <a:pt x="593" y="61"/>
                    </a:lnTo>
                    <a:lnTo>
                      <a:pt x="571" y="57"/>
                    </a:lnTo>
                    <a:lnTo>
                      <a:pt x="552" y="54"/>
                    </a:lnTo>
                    <a:lnTo>
                      <a:pt x="552" y="62"/>
                    </a:lnTo>
                    <a:lnTo>
                      <a:pt x="555" y="55"/>
                    </a:lnTo>
                    <a:lnTo>
                      <a:pt x="540" y="52"/>
                    </a:lnTo>
                    <a:lnTo>
                      <a:pt x="534" y="50"/>
                    </a:lnTo>
                    <a:lnTo>
                      <a:pt x="529" y="48"/>
                    </a:lnTo>
                    <a:lnTo>
                      <a:pt x="525" y="47"/>
                    </a:lnTo>
                    <a:lnTo>
                      <a:pt x="522" y="45"/>
                    </a:lnTo>
                    <a:lnTo>
                      <a:pt x="519" y="52"/>
                    </a:lnTo>
                    <a:lnTo>
                      <a:pt x="525" y="47"/>
                    </a:lnTo>
                    <a:lnTo>
                      <a:pt x="523" y="45"/>
                    </a:lnTo>
                    <a:lnTo>
                      <a:pt x="525" y="48"/>
                    </a:lnTo>
                    <a:lnTo>
                      <a:pt x="518" y="51"/>
                    </a:lnTo>
                    <a:lnTo>
                      <a:pt x="526" y="51"/>
                    </a:lnTo>
                    <a:lnTo>
                      <a:pt x="525" y="49"/>
                    </a:lnTo>
                    <a:lnTo>
                      <a:pt x="524" y="47"/>
                    </a:lnTo>
                    <a:lnTo>
                      <a:pt x="524" y="44"/>
                    </a:lnTo>
                    <a:lnTo>
                      <a:pt x="522" y="42"/>
                    </a:lnTo>
                    <a:lnTo>
                      <a:pt x="520" y="40"/>
                    </a:lnTo>
                    <a:lnTo>
                      <a:pt x="517" y="38"/>
                    </a:lnTo>
                    <a:lnTo>
                      <a:pt x="513" y="36"/>
                    </a:lnTo>
                    <a:lnTo>
                      <a:pt x="508" y="34"/>
                    </a:lnTo>
                    <a:lnTo>
                      <a:pt x="502" y="32"/>
                    </a:lnTo>
                    <a:lnTo>
                      <a:pt x="495" y="30"/>
                    </a:lnTo>
                    <a:lnTo>
                      <a:pt x="486" y="29"/>
                    </a:lnTo>
                    <a:lnTo>
                      <a:pt x="483" y="28"/>
                    </a:lnTo>
                    <a:lnTo>
                      <a:pt x="473" y="26"/>
                    </a:lnTo>
                    <a:lnTo>
                      <a:pt x="462" y="25"/>
                    </a:lnTo>
                    <a:lnTo>
                      <a:pt x="449" y="23"/>
                    </a:lnTo>
                    <a:lnTo>
                      <a:pt x="435" y="21"/>
                    </a:lnTo>
                    <a:lnTo>
                      <a:pt x="421" y="19"/>
                    </a:lnTo>
                    <a:lnTo>
                      <a:pt x="390" y="15"/>
                    </a:lnTo>
                    <a:lnTo>
                      <a:pt x="355" y="13"/>
                    </a:lnTo>
                    <a:lnTo>
                      <a:pt x="317" y="10"/>
                    </a:lnTo>
                    <a:lnTo>
                      <a:pt x="277" y="7"/>
                    </a:lnTo>
                    <a:lnTo>
                      <a:pt x="234" y="5"/>
                    </a:lnTo>
                    <a:lnTo>
                      <a:pt x="189" y="3"/>
                    </a:lnTo>
                    <a:lnTo>
                      <a:pt x="143" y="2"/>
                    </a:lnTo>
                    <a:lnTo>
                      <a:pt x="9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19" name="Freeform 254"/>
              <p:cNvSpPr>
                <a:spLocks/>
              </p:cNvSpPr>
              <p:nvPr/>
            </p:nvSpPr>
            <p:spPr bwMode="auto">
              <a:xfrm>
                <a:off x="3815" y="3475"/>
                <a:ext cx="44" cy="44"/>
              </a:xfrm>
              <a:custGeom>
                <a:avLst/>
                <a:gdLst>
                  <a:gd name="T0" fmla="*/ 0 w 88"/>
                  <a:gd name="T1" fmla="*/ 3 h 88"/>
                  <a:gd name="T2" fmla="*/ 3 w 88"/>
                  <a:gd name="T3" fmla="*/ 2 h 88"/>
                  <a:gd name="T4" fmla="*/ 1 w 88"/>
                  <a:gd name="T5" fmla="*/ 0 h 88"/>
                  <a:gd name="T6" fmla="*/ 0 w 88"/>
                  <a:gd name="T7" fmla="*/ 3 h 8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88">
                    <a:moveTo>
                      <a:pt x="0" y="88"/>
                    </a:moveTo>
                    <a:lnTo>
                      <a:pt x="88" y="46"/>
                    </a:lnTo>
                    <a:lnTo>
                      <a:pt x="1" y="0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74" name="Group 258"/>
            <p:cNvGrpSpPr>
              <a:grpSpLocks/>
            </p:cNvGrpSpPr>
            <p:nvPr/>
          </p:nvGrpSpPr>
          <p:grpSpPr bwMode="auto">
            <a:xfrm>
              <a:off x="3310" y="3598"/>
              <a:ext cx="549" cy="161"/>
              <a:chOff x="3310" y="3598"/>
              <a:chExt cx="549" cy="161"/>
            </a:xfrm>
          </p:grpSpPr>
          <p:sp>
            <p:nvSpPr>
              <p:cNvPr id="23916" name="Freeform 256"/>
              <p:cNvSpPr>
                <a:spLocks/>
              </p:cNvSpPr>
              <p:nvPr/>
            </p:nvSpPr>
            <p:spPr bwMode="auto">
              <a:xfrm>
                <a:off x="3310" y="3598"/>
                <a:ext cx="506" cy="143"/>
              </a:xfrm>
              <a:custGeom>
                <a:avLst/>
                <a:gdLst>
                  <a:gd name="T0" fmla="*/ 1 w 1012"/>
                  <a:gd name="T1" fmla="*/ 4 h 288"/>
                  <a:gd name="T2" fmla="*/ 1 w 1012"/>
                  <a:gd name="T3" fmla="*/ 3 h 288"/>
                  <a:gd name="T4" fmla="*/ 1 w 1012"/>
                  <a:gd name="T5" fmla="*/ 3 h 288"/>
                  <a:gd name="T6" fmla="*/ 3 w 1012"/>
                  <a:gd name="T7" fmla="*/ 2 h 288"/>
                  <a:gd name="T8" fmla="*/ 3 w 1012"/>
                  <a:gd name="T9" fmla="*/ 2 h 288"/>
                  <a:gd name="T10" fmla="*/ 5 w 1012"/>
                  <a:gd name="T11" fmla="*/ 1 h 288"/>
                  <a:gd name="T12" fmla="*/ 6 w 1012"/>
                  <a:gd name="T13" fmla="*/ 0 h 288"/>
                  <a:gd name="T14" fmla="*/ 8 w 1012"/>
                  <a:gd name="T15" fmla="*/ 0 h 288"/>
                  <a:gd name="T16" fmla="*/ 11 w 1012"/>
                  <a:gd name="T17" fmla="*/ 0 h 288"/>
                  <a:gd name="T18" fmla="*/ 13 w 1012"/>
                  <a:gd name="T19" fmla="*/ 0 h 288"/>
                  <a:gd name="T20" fmla="*/ 14 w 1012"/>
                  <a:gd name="T21" fmla="*/ 1 h 288"/>
                  <a:gd name="T22" fmla="*/ 16 w 1012"/>
                  <a:gd name="T23" fmla="*/ 1 h 288"/>
                  <a:gd name="T24" fmla="*/ 17 w 1012"/>
                  <a:gd name="T25" fmla="*/ 2 h 288"/>
                  <a:gd name="T26" fmla="*/ 18 w 1012"/>
                  <a:gd name="T27" fmla="*/ 3 h 288"/>
                  <a:gd name="T28" fmla="*/ 18 w 1012"/>
                  <a:gd name="T29" fmla="*/ 3 h 288"/>
                  <a:gd name="T30" fmla="*/ 19 w 1012"/>
                  <a:gd name="T31" fmla="*/ 4 h 288"/>
                  <a:gd name="T32" fmla="*/ 18 w 1012"/>
                  <a:gd name="T33" fmla="*/ 4 h 288"/>
                  <a:gd name="T34" fmla="*/ 19 w 1012"/>
                  <a:gd name="T35" fmla="*/ 5 h 288"/>
                  <a:gd name="T36" fmla="*/ 19 w 1012"/>
                  <a:gd name="T37" fmla="*/ 5 h 288"/>
                  <a:gd name="T38" fmla="*/ 20 w 1012"/>
                  <a:gd name="T39" fmla="*/ 6 h 288"/>
                  <a:gd name="T40" fmla="*/ 22 w 1012"/>
                  <a:gd name="T41" fmla="*/ 7 h 288"/>
                  <a:gd name="T42" fmla="*/ 25 w 1012"/>
                  <a:gd name="T43" fmla="*/ 7 h 288"/>
                  <a:gd name="T44" fmla="*/ 27 w 1012"/>
                  <a:gd name="T45" fmla="*/ 8 h 288"/>
                  <a:gd name="T46" fmla="*/ 31 w 1012"/>
                  <a:gd name="T47" fmla="*/ 8 h 288"/>
                  <a:gd name="T48" fmla="*/ 31 w 1012"/>
                  <a:gd name="T49" fmla="*/ 8 h 288"/>
                  <a:gd name="T50" fmla="*/ 27 w 1012"/>
                  <a:gd name="T51" fmla="*/ 7 h 288"/>
                  <a:gd name="T52" fmla="*/ 26 w 1012"/>
                  <a:gd name="T53" fmla="*/ 7 h 288"/>
                  <a:gd name="T54" fmla="*/ 23 w 1012"/>
                  <a:gd name="T55" fmla="*/ 6 h 288"/>
                  <a:gd name="T56" fmla="*/ 20 w 1012"/>
                  <a:gd name="T57" fmla="*/ 6 h 288"/>
                  <a:gd name="T58" fmla="*/ 20 w 1012"/>
                  <a:gd name="T59" fmla="*/ 5 h 288"/>
                  <a:gd name="T60" fmla="*/ 19 w 1012"/>
                  <a:gd name="T61" fmla="*/ 5 h 288"/>
                  <a:gd name="T62" fmla="*/ 19 w 1012"/>
                  <a:gd name="T63" fmla="*/ 4 h 288"/>
                  <a:gd name="T64" fmla="*/ 19 w 1012"/>
                  <a:gd name="T65" fmla="*/ 4 h 288"/>
                  <a:gd name="T66" fmla="*/ 19 w 1012"/>
                  <a:gd name="T67" fmla="*/ 4 h 288"/>
                  <a:gd name="T68" fmla="*/ 18 w 1012"/>
                  <a:gd name="T69" fmla="*/ 3 h 288"/>
                  <a:gd name="T70" fmla="*/ 18 w 1012"/>
                  <a:gd name="T71" fmla="*/ 2 h 288"/>
                  <a:gd name="T72" fmla="*/ 17 w 1012"/>
                  <a:gd name="T73" fmla="*/ 1 h 288"/>
                  <a:gd name="T74" fmla="*/ 15 w 1012"/>
                  <a:gd name="T75" fmla="*/ 0 h 288"/>
                  <a:gd name="T76" fmla="*/ 13 w 1012"/>
                  <a:gd name="T77" fmla="*/ 0 h 288"/>
                  <a:gd name="T78" fmla="*/ 11 w 1012"/>
                  <a:gd name="T79" fmla="*/ 0 h 288"/>
                  <a:gd name="T80" fmla="*/ 8 w 1012"/>
                  <a:gd name="T81" fmla="*/ 0 h 288"/>
                  <a:gd name="T82" fmla="*/ 6 w 1012"/>
                  <a:gd name="T83" fmla="*/ 0 h 288"/>
                  <a:gd name="T84" fmla="*/ 4 w 1012"/>
                  <a:gd name="T85" fmla="*/ 1 h 288"/>
                  <a:gd name="T86" fmla="*/ 2 w 1012"/>
                  <a:gd name="T87" fmla="*/ 2 h 288"/>
                  <a:gd name="T88" fmla="*/ 1 w 1012"/>
                  <a:gd name="T89" fmla="*/ 2 h 288"/>
                  <a:gd name="T90" fmla="*/ 1 w 1012"/>
                  <a:gd name="T91" fmla="*/ 3 h 288"/>
                  <a:gd name="T92" fmla="*/ 1 w 1012"/>
                  <a:gd name="T93" fmla="*/ 4 h 28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012" h="288">
                    <a:moveTo>
                      <a:pt x="0" y="145"/>
                    </a:moveTo>
                    <a:lnTo>
                      <a:pt x="16" y="145"/>
                    </a:lnTo>
                    <a:lnTo>
                      <a:pt x="18" y="132"/>
                    </a:lnTo>
                    <a:lnTo>
                      <a:pt x="10" y="132"/>
                    </a:lnTo>
                    <a:lnTo>
                      <a:pt x="17" y="135"/>
                    </a:lnTo>
                    <a:lnTo>
                      <a:pt x="22" y="123"/>
                    </a:lnTo>
                    <a:lnTo>
                      <a:pt x="31" y="110"/>
                    </a:lnTo>
                    <a:lnTo>
                      <a:pt x="22" y="107"/>
                    </a:lnTo>
                    <a:lnTo>
                      <a:pt x="29" y="113"/>
                    </a:lnTo>
                    <a:lnTo>
                      <a:pt x="39" y="101"/>
                    </a:lnTo>
                    <a:lnTo>
                      <a:pt x="52" y="89"/>
                    </a:lnTo>
                    <a:lnTo>
                      <a:pt x="67" y="78"/>
                    </a:lnTo>
                    <a:lnTo>
                      <a:pt x="62" y="72"/>
                    </a:lnTo>
                    <a:lnTo>
                      <a:pt x="65" y="80"/>
                    </a:lnTo>
                    <a:lnTo>
                      <a:pt x="82" y="69"/>
                    </a:lnTo>
                    <a:lnTo>
                      <a:pt x="101" y="59"/>
                    </a:lnTo>
                    <a:lnTo>
                      <a:pt x="122" y="50"/>
                    </a:lnTo>
                    <a:lnTo>
                      <a:pt x="144" y="42"/>
                    </a:lnTo>
                    <a:lnTo>
                      <a:pt x="168" y="34"/>
                    </a:lnTo>
                    <a:lnTo>
                      <a:pt x="193" y="28"/>
                    </a:lnTo>
                    <a:lnTo>
                      <a:pt x="190" y="21"/>
                    </a:lnTo>
                    <a:lnTo>
                      <a:pt x="190" y="29"/>
                    </a:lnTo>
                    <a:lnTo>
                      <a:pt x="215" y="24"/>
                    </a:lnTo>
                    <a:lnTo>
                      <a:pt x="241" y="20"/>
                    </a:lnTo>
                    <a:lnTo>
                      <a:pt x="268" y="18"/>
                    </a:lnTo>
                    <a:lnTo>
                      <a:pt x="295" y="17"/>
                    </a:lnTo>
                    <a:lnTo>
                      <a:pt x="322" y="18"/>
                    </a:lnTo>
                    <a:lnTo>
                      <a:pt x="348" y="20"/>
                    </a:lnTo>
                    <a:lnTo>
                      <a:pt x="375" y="24"/>
                    </a:lnTo>
                    <a:lnTo>
                      <a:pt x="400" y="29"/>
                    </a:lnTo>
                    <a:lnTo>
                      <a:pt x="400" y="21"/>
                    </a:lnTo>
                    <a:lnTo>
                      <a:pt x="397" y="28"/>
                    </a:lnTo>
                    <a:lnTo>
                      <a:pt x="422" y="34"/>
                    </a:lnTo>
                    <a:lnTo>
                      <a:pt x="445" y="42"/>
                    </a:lnTo>
                    <a:lnTo>
                      <a:pt x="468" y="50"/>
                    </a:lnTo>
                    <a:lnTo>
                      <a:pt x="489" y="59"/>
                    </a:lnTo>
                    <a:lnTo>
                      <a:pt x="509" y="69"/>
                    </a:lnTo>
                    <a:lnTo>
                      <a:pt x="526" y="80"/>
                    </a:lnTo>
                    <a:lnTo>
                      <a:pt x="529" y="72"/>
                    </a:lnTo>
                    <a:lnTo>
                      <a:pt x="524" y="78"/>
                    </a:lnTo>
                    <a:lnTo>
                      <a:pt x="539" y="89"/>
                    </a:lnTo>
                    <a:lnTo>
                      <a:pt x="552" y="101"/>
                    </a:lnTo>
                    <a:lnTo>
                      <a:pt x="562" y="113"/>
                    </a:lnTo>
                    <a:lnTo>
                      <a:pt x="568" y="108"/>
                    </a:lnTo>
                    <a:lnTo>
                      <a:pt x="560" y="111"/>
                    </a:lnTo>
                    <a:lnTo>
                      <a:pt x="568" y="123"/>
                    </a:lnTo>
                    <a:lnTo>
                      <a:pt x="573" y="136"/>
                    </a:lnTo>
                    <a:lnTo>
                      <a:pt x="580" y="133"/>
                    </a:lnTo>
                    <a:lnTo>
                      <a:pt x="572" y="133"/>
                    </a:lnTo>
                    <a:lnTo>
                      <a:pt x="574" y="146"/>
                    </a:lnTo>
                    <a:lnTo>
                      <a:pt x="575" y="152"/>
                    </a:lnTo>
                    <a:lnTo>
                      <a:pt x="575" y="155"/>
                    </a:lnTo>
                    <a:lnTo>
                      <a:pt x="577" y="160"/>
                    </a:lnTo>
                    <a:lnTo>
                      <a:pt x="580" y="166"/>
                    </a:lnTo>
                    <a:lnTo>
                      <a:pt x="582" y="168"/>
                    </a:lnTo>
                    <a:lnTo>
                      <a:pt x="586" y="174"/>
                    </a:lnTo>
                    <a:lnTo>
                      <a:pt x="591" y="179"/>
                    </a:lnTo>
                    <a:lnTo>
                      <a:pt x="597" y="185"/>
                    </a:lnTo>
                    <a:lnTo>
                      <a:pt x="612" y="196"/>
                    </a:lnTo>
                    <a:lnTo>
                      <a:pt x="614" y="198"/>
                    </a:lnTo>
                    <a:lnTo>
                      <a:pt x="633" y="208"/>
                    </a:lnTo>
                    <a:lnTo>
                      <a:pt x="655" y="219"/>
                    </a:lnTo>
                    <a:lnTo>
                      <a:pt x="680" y="228"/>
                    </a:lnTo>
                    <a:lnTo>
                      <a:pt x="708" y="238"/>
                    </a:lnTo>
                    <a:lnTo>
                      <a:pt x="739" y="246"/>
                    </a:lnTo>
                    <a:lnTo>
                      <a:pt x="773" y="255"/>
                    </a:lnTo>
                    <a:lnTo>
                      <a:pt x="808" y="262"/>
                    </a:lnTo>
                    <a:lnTo>
                      <a:pt x="811" y="263"/>
                    </a:lnTo>
                    <a:lnTo>
                      <a:pt x="848" y="269"/>
                    </a:lnTo>
                    <a:lnTo>
                      <a:pt x="887" y="275"/>
                    </a:lnTo>
                    <a:lnTo>
                      <a:pt x="927" y="281"/>
                    </a:lnTo>
                    <a:lnTo>
                      <a:pt x="968" y="285"/>
                    </a:lnTo>
                    <a:lnTo>
                      <a:pt x="1011" y="288"/>
                    </a:lnTo>
                    <a:lnTo>
                      <a:pt x="1012" y="271"/>
                    </a:lnTo>
                    <a:lnTo>
                      <a:pt x="968" y="268"/>
                    </a:lnTo>
                    <a:lnTo>
                      <a:pt x="927" y="264"/>
                    </a:lnTo>
                    <a:lnTo>
                      <a:pt x="887" y="259"/>
                    </a:lnTo>
                    <a:lnTo>
                      <a:pt x="848" y="253"/>
                    </a:lnTo>
                    <a:lnTo>
                      <a:pt x="811" y="247"/>
                    </a:lnTo>
                    <a:lnTo>
                      <a:pt x="811" y="255"/>
                    </a:lnTo>
                    <a:lnTo>
                      <a:pt x="814" y="247"/>
                    </a:lnTo>
                    <a:lnTo>
                      <a:pt x="779" y="240"/>
                    </a:lnTo>
                    <a:lnTo>
                      <a:pt x="746" y="231"/>
                    </a:lnTo>
                    <a:lnTo>
                      <a:pt x="714" y="223"/>
                    </a:lnTo>
                    <a:lnTo>
                      <a:pt x="686" y="213"/>
                    </a:lnTo>
                    <a:lnTo>
                      <a:pt x="661" y="204"/>
                    </a:lnTo>
                    <a:lnTo>
                      <a:pt x="639" y="193"/>
                    </a:lnTo>
                    <a:lnTo>
                      <a:pt x="620" y="183"/>
                    </a:lnTo>
                    <a:lnTo>
                      <a:pt x="617" y="190"/>
                    </a:lnTo>
                    <a:lnTo>
                      <a:pt x="623" y="185"/>
                    </a:lnTo>
                    <a:lnTo>
                      <a:pt x="608" y="174"/>
                    </a:lnTo>
                    <a:lnTo>
                      <a:pt x="602" y="168"/>
                    </a:lnTo>
                    <a:lnTo>
                      <a:pt x="597" y="163"/>
                    </a:lnTo>
                    <a:lnTo>
                      <a:pt x="593" y="157"/>
                    </a:lnTo>
                    <a:lnTo>
                      <a:pt x="587" y="163"/>
                    </a:lnTo>
                    <a:lnTo>
                      <a:pt x="595" y="160"/>
                    </a:lnTo>
                    <a:lnTo>
                      <a:pt x="592" y="154"/>
                    </a:lnTo>
                    <a:lnTo>
                      <a:pt x="590" y="149"/>
                    </a:lnTo>
                    <a:lnTo>
                      <a:pt x="583" y="152"/>
                    </a:lnTo>
                    <a:lnTo>
                      <a:pt x="591" y="152"/>
                    </a:lnTo>
                    <a:lnTo>
                      <a:pt x="590" y="146"/>
                    </a:lnTo>
                    <a:lnTo>
                      <a:pt x="588" y="133"/>
                    </a:lnTo>
                    <a:lnTo>
                      <a:pt x="588" y="130"/>
                    </a:lnTo>
                    <a:lnTo>
                      <a:pt x="583" y="117"/>
                    </a:lnTo>
                    <a:lnTo>
                      <a:pt x="575" y="105"/>
                    </a:lnTo>
                    <a:lnTo>
                      <a:pt x="573" y="102"/>
                    </a:lnTo>
                    <a:lnTo>
                      <a:pt x="563" y="90"/>
                    </a:lnTo>
                    <a:lnTo>
                      <a:pt x="550" y="78"/>
                    </a:lnTo>
                    <a:lnTo>
                      <a:pt x="535" y="67"/>
                    </a:lnTo>
                    <a:lnTo>
                      <a:pt x="532" y="65"/>
                    </a:lnTo>
                    <a:lnTo>
                      <a:pt x="515" y="54"/>
                    </a:lnTo>
                    <a:lnTo>
                      <a:pt x="495" y="44"/>
                    </a:lnTo>
                    <a:lnTo>
                      <a:pt x="474" y="35"/>
                    </a:lnTo>
                    <a:lnTo>
                      <a:pt x="451" y="27"/>
                    </a:lnTo>
                    <a:lnTo>
                      <a:pt x="428" y="19"/>
                    </a:lnTo>
                    <a:lnTo>
                      <a:pt x="403" y="13"/>
                    </a:lnTo>
                    <a:lnTo>
                      <a:pt x="400" y="13"/>
                    </a:lnTo>
                    <a:lnTo>
                      <a:pt x="375" y="8"/>
                    </a:lnTo>
                    <a:lnTo>
                      <a:pt x="348" y="3"/>
                    </a:lnTo>
                    <a:lnTo>
                      <a:pt x="322" y="1"/>
                    </a:lnTo>
                    <a:lnTo>
                      <a:pt x="295" y="0"/>
                    </a:lnTo>
                    <a:lnTo>
                      <a:pt x="268" y="1"/>
                    </a:lnTo>
                    <a:lnTo>
                      <a:pt x="241" y="3"/>
                    </a:lnTo>
                    <a:lnTo>
                      <a:pt x="215" y="8"/>
                    </a:lnTo>
                    <a:lnTo>
                      <a:pt x="190" y="13"/>
                    </a:lnTo>
                    <a:lnTo>
                      <a:pt x="187" y="13"/>
                    </a:lnTo>
                    <a:lnTo>
                      <a:pt x="162" y="19"/>
                    </a:lnTo>
                    <a:lnTo>
                      <a:pt x="138" y="27"/>
                    </a:lnTo>
                    <a:lnTo>
                      <a:pt x="116" y="35"/>
                    </a:lnTo>
                    <a:lnTo>
                      <a:pt x="95" y="44"/>
                    </a:lnTo>
                    <a:lnTo>
                      <a:pt x="76" y="54"/>
                    </a:lnTo>
                    <a:lnTo>
                      <a:pt x="59" y="65"/>
                    </a:lnTo>
                    <a:lnTo>
                      <a:pt x="56" y="67"/>
                    </a:lnTo>
                    <a:lnTo>
                      <a:pt x="41" y="78"/>
                    </a:lnTo>
                    <a:lnTo>
                      <a:pt x="28" y="90"/>
                    </a:lnTo>
                    <a:lnTo>
                      <a:pt x="17" y="102"/>
                    </a:lnTo>
                    <a:lnTo>
                      <a:pt x="15" y="104"/>
                    </a:lnTo>
                    <a:lnTo>
                      <a:pt x="7" y="117"/>
                    </a:lnTo>
                    <a:lnTo>
                      <a:pt x="2" y="129"/>
                    </a:lnTo>
                    <a:lnTo>
                      <a:pt x="2" y="132"/>
                    </a:lnTo>
                    <a:lnTo>
                      <a:pt x="0" y="14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17" name="Freeform 257"/>
              <p:cNvSpPr>
                <a:spLocks/>
              </p:cNvSpPr>
              <p:nvPr/>
            </p:nvSpPr>
            <p:spPr bwMode="auto">
              <a:xfrm>
                <a:off x="3815" y="3715"/>
                <a:ext cx="44" cy="44"/>
              </a:xfrm>
              <a:custGeom>
                <a:avLst/>
                <a:gdLst>
                  <a:gd name="T0" fmla="*/ 0 w 89"/>
                  <a:gd name="T1" fmla="*/ 2 h 89"/>
                  <a:gd name="T2" fmla="*/ 2 w 89"/>
                  <a:gd name="T3" fmla="*/ 1 h 89"/>
                  <a:gd name="T4" fmla="*/ 0 w 89"/>
                  <a:gd name="T5" fmla="*/ 0 h 89"/>
                  <a:gd name="T6" fmla="*/ 0 w 89"/>
                  <a:gd name="T7" fmla="*/ 2 h 8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9" h="89">
                    <a:moveTo>
                      <a:pt x="0" y="89"/>
                    </a:moveTo>
                    <a:lnTo>
                      <a:pt x="89" y="49"/>
                    </a:lnTo>
                    <a:lnTo>
                      <a:pt x="3" y="0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5" name="Rectangle 259"/>
            <p:cNvSpPr>
              <a:spLocks noChangeArrowheads="1"/>
            </p:cNvSpPr>
            <p:nvPr/>
          </p:nvSpPr>
          <p:spPr bwMode="auto">
            <a:xfrm>
              <a:off x="3121" y="338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6" name="Rectangle 260"/>
            <p:cNvSpPr>
              <a:spLocks noChangeArrowheads="1"/>
            </p:cNvSpPr>
            <p:nvPr/>
          </p:nvSpPr>
          <p:spPr bwMode="auto">
            <a:xfrm>
              <a:off x="3177" y="340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577" name="Group 263"/>
            <p:cNvGrpSpPr>
              <a:grpSpLocks/>
            </p:cNvGrpSpPr>
            <p:nvPr/>
          </p:nvGrpSpPr>
          <p:grpSpPr bwMode="auto">
            <a:xfrm>
              <a:off x="2977" y="3412"/>
              <a:ext cx="144" cy="43"/>
              <a:chOff x="2977" y="3412"/>
              <a:chExt cx="144" cy="43"/>
            </a:xfrm>
          </p:grpSpPr>
          <p:sp>
            <p:nvSpPr>
              <p:cNvPr id="23914" name="Rectangle 261"/>
              <p:cNvSpPr>
                <a:spLocks noChangeArrowheads="1"/>
              </p:cNvSpPr>
              <p:nvPr/>
            </p:nvSpPr>
            <p:spPr bwMode="auto">
              <a:xfrm>
                <a:off x="2977" y="3429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15" name="Freeform 262"/>
              <p:cNvSpPr>
                <a:spLocks/>
              </p:cNvSpPr>
              <p:nvPr/>
            </p:nvSpPr>
            <p:spPr bwMode="auto">
              <a:xfrm>
                <a:off x="3094" y="3412"/>
                <a:ext cx="27" cy="43"/>
              </a:xfrm>
              <a:custGeom>
                <a:avLst/>
                <a:gdLst>
                  <a:gd name="T0" fmla="*/ 0 w 55"/>
                  <a:gd name="T1" fmla="*/ 2 h 87"/>
                  <a:gd name="T2" fmla="*/ 1 w 55"/>
                  <a:gd name="T3" fmla="*/ 1 h 87"/>
                  <a:gd name="T4" fmla="*/ 0 w 55"/>
                  <a:gd name="T5" fmla="*/ 0 h 87"/>
                  <a:gd name="T6" fmla="*/ 0 w 55"/>
                  <a:gd name="T7" fmla="*/ 2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8" name="Rectangle 264"/>
            <p:cNvSpPr>
              <a:spLocks noChangeArrowheads="1"/>
            </p:cNvSpPr>
            <p:nvPr/>
          </p:nvSpPr>
          <p:spPr bwMode="auto">
            <a:xfrm>
              <a:off x="2789" y="3365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9" name="Rectangle 265"/>
            <p:cNvSpPr>
              <a:spLocks noChangeArrowheads="1"/>
            </p:cNvSpPr>
            <p:nvPr/>
          </p:nvSpPr>
          <p:spPr bwMode="auto">
            <a:xfrm>
              <a:off x="2839" y="3383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160</a:t>
              </a:r>
              <a:endParaRPr lang="en-US" altLang="en-US"/>
            </a:p>
          </p:txBody>
        </p:sp>
        <p:sp>
          <p:nvSpPr>
            <p:cNvPr id="23580" name="Rectangle 266"/>
            <p:cNvSpPr>
              <a:spLocks noChangeArrowheads="1"/>
            </p:cNvSpPr>
            <p:nvPr/>
          </p:nvSpPr>
          <p:spPr bwMode="auto">
            <a:xfrm>
              <a:off x="3121" y="350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1" name="Rectangle 267"/>
            <p:cNvSpPr>
              <a:spLocks noChangeArrowheads="1"/>
            </p:cNvSpPr>
            <p:nvPr/>
          </p:nvSpPr>
          <p:spPr bwMode="auto">
            <a:xfrm>
              <a:off x="3177" y="352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sp>
          <p:nvSpPr>
            <p:cNvPr id="23582" name="Rectangle 268"/>
            <p:cNvSpPr>
              <a:spLocks noChangeArrowheads="1"/>
            </p:cNvSpPr>
            <p:nvPr/>
          </p:nvSpPr>
          <p:spPr bwMode="auto">
            <a:xfrm>
              <a:off x="3121" y="3626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3" name="Rectangle 269"/>
            <p:cNvSpPr>
              <a:spLocks noChangeArrowheads="1"/>
            </p:cNvSpPr>
            <p:nvPr/>
          </p:nvSpPr>
          <p:spPr bwMode="auto">
            <a:xfrm>
              <a:off x="3177" y="3646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913" name="Freeform 271"/>
            <p:cNvSpPr>
              <a:spLocks/>
            </p:cNvSpPr>
            <p:nvPr/>
          </p:nvSpPr>
          <p:spPr bwMode="auto">
            <a:xfrm>
              <a:off x="3094" y="3532"/>
              <a:ext cx="27" cy="44"/>
            </a:xfrm>
            <a:custGeom>
              <a:avLst/>
              <a:gdLst>
                <a:gd name="T0" fmla="*/ 0 w 55"/>
                <a:gd name="T1" fmla="*/ 3 h 87"/>
                <a:gd name="T2" fmla="*/ 1 w 55"/>
                <a:gd name="T3" fmla="*/ 2 h 87"/>
                <a:gd name="T4" fmla="*/ 0 w 55"/>
                <a:gd name="T5" fmla="*/ 0 h 87"/>
                <a:gd name="T6" fmla="*/ 0 w 55"/>
                <a:gd name="T7" fmla="*/ 3 h 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7">
                  <a:moveTo>
                    <a:pt x="0" y="87"/>
                  </a:moveTo>
                  <a:lnTo>
                    <a:pt x="55" y="43"/>
                  </a:lnTo>
                  <a:lnTo>
                    <a:pt x="0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85" name="Group 275"/>
            <p:cNvGrpSpPr>
              <a:grpSpLocks/>
            </p:cNvGrpSpPr>
            <p:nvPr/>
          </p:nvGrpSpPr>
          <p:grpSpPr bwMode="auto">
            <a:xfrm>
              <a:off x="2977" y="3652"/>
              <a:ext cx="144" cy="44"/>
              <a:chOff x="2977" y="3652"/>
              <a:chExt cx="144" cy="44"/>
            </a:xfrm>
          </p:grpSpPr>
          <p:sp>
            <p:nvSpPr>
              <p:cNvPr id="23910" name="Rectangle 273"/>
              <p:cNvSpPr>
                <a:spLocks noChangeArrowheads="1"/>
              </p:cNvSpPr>
              <p:nvPr/>
            </p:nvSpPr>
            <p:spPr bwMode="auto">
              <a:xfrm>
                <a:off x="2977" y="3670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11" name="Freeform 274"/>
              <p:cNvSpPr>
                <a:spLocks/>
              </p:cNvSpPr>
              <p:nvPr/>
            </p:nvSpPr>
            <p:spPr bwMode="auto">
              <a:xfrm>
                <a:off x="3094" y="3652"/>
                <a:ext cx="27" cy="44"/>
              </a:xfrm>
              <a:custGeom>
                <a:avLst/>
                <a:gdLst>
                  <a:gd name="T0" fmla="*/ 0 w 55"/>
                  <a:gd name="T1" fmla="*/ 3 h 87"/>
                  <a:gd name="T2" fmla="*/ 1 w 55"/>
                  <a:gd name="T3" fmla="*/ 2 h 87"/>
                  <a:gd name="T4" fmla="*/ 0 w 55"/>
                  <a:gd name="T5" fmla="*/ 0 h 87"/>
                  <a:gd name="T6" fmla="*/ 0 w 55"/>
                  <a:gd name="T7" fmla="*/ 3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86" name="Rectangle 276"/>
            <p:cNvSpPr>
              <a:spLocks noChangeArrowheads="1"/>
            </p:cNvSpPr>
            <p:nvPr/>
          </p:nvSpPr>
          <p:spPr bwMode="auto">
            <a:xfrm>
              <a:off x="2784" y="3481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8" name="Rectangle 278"/>
            <p:cNvSpPr>
              <a:spLocks noChangeArrowheads="1"/>
            </p:cNvSpPr>
            <p:nvPr/>
          </p:nvSpPr>
          <p:spPr bwMode="auto">
            <a:xfrm>
              <a:off x="2784" y="3626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0" name="Rectangle 280"/>
            <p:cNvSpPr>
              <a:spLocks noChangeArrowheads="1"/>
            </p:cNvSpPr>
            <p:nvPr/>
          </p:nvSpPr>
          <p:spPr bwMode="auto">
            <a:xfrm>
              <a:off x="3121" y="3265"/>
              <a:ext cx="23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1" name="Rectangle 281"/>
            <p:cNvSpPr>
              <a:spLocks noChangeArrowheads="1"/>
            </p:cNvSpPr>
            <p:nvPr/>
          </p:nvSpPr>
          <p:spPr bwMode="auto">
            <a:xfrm>
              <a:off x="3172" y="3282"/>
              <a:ext cx="174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univ</a:t>
              </a:r>
              <a:endParaRPr lang="en-US" altLang="en-US"/>
            </a:p>
          </p:txBody>
        </p:sp>
        <p:sp>
          <p:nvSpPr>
            <p:cNvPr id="23592" name="Oval 282"/>
            <p:cNvSpPr>
              <a:spLocks noChangeArrowheads="1"/>
            </p:cNvSpPr>
            <p:nvPr/>
          </p:nvSpPr>
          <p:spPr bwMode="auto">
            <a:xfrm>
              <a:off x="3290" y="3433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3" name="Oval 283"/>
            <p:cNvSpPr>
              <a:spLocks noChangeArrowheads="1"/>
            </p:cNvSpPr>
            <p:nvPr/>
          </p:nvSpPr>
          <p:spPr bwMode="auto">
            <a:xfrm>
              <a:off x="3290" y="3554"/>
              <a:ext cx="49" cy="48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4" name="Oval 284"/>
            <p:cNvSpPr>
              <a:spLocks noChangeArrowheads="1"/>
            </p:cNvSpPr>
            <p:nvPr/>
          </p:nvSpPr>
          <p:spPr bwMode="auto">
            <a:xfrm>
              <a:off x="3290" y="3674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5" name="Rectangle 285"/>
            <p:cNvSpPr>
              <a:spLocks noChangeArrowheads="1"/>
            </p:cNvSpPr>
            <p:nvPr/>
          </p:nvSpPr>
          <p:spPr bwMode="auto">
            <a:xfrm>
              <a:off x="3121" y="338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6" name="Rectangle 286"/>
            <p:cNvSpPr>
              <a:spLocks noChangeArrowheads="1"/>
            </p:cNvSpPr>
            <p:nvPr/>
          </p:nvSpPr>
          <p:spPr bwMode="auto">
            <a:xfrm>
              <a:off x="3177" y="340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597" name="Group 289"/>
            <p:cNvGrpSpPr>
              <a:grpSpLocks/>
            </p:cNvGrpSpPr>
            <p:nvPr/>
          </p:nvGrpSpPr>
          <p:grpSpPr bwMode="auto">
            <a:xfrm>
              <a:off x="2977" y="3412"/>
              <a:ext cx="144" cy="43"/>
              <a:chOff x="2977" y="3412"/>
              <a:chExt cx="144" cy="43"/>
            </a:xfrm>
          </p:grpSpPr>
          <p:sp>
            <p:nvSpPr>
              <p:cNvPr id="23908" name="Rectangle 287"/>
              <p:cNvSpPr>
                <a:spLocks noChangeArrowheads="1"/>
              </p:cNvSpPr>
              <p:nvPr/>
            </p:nvSpPr>
            <p:spPr bwMode="auto">
              <a:xfrm>
                <a:off x="2977" y="3429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9" name="Freeform 288"/>
              <p:cNvSpPr>
                <a:spLocks/>
              </p:cNvSpPr>
              <p:nvPr/>
            </p:nvSpPr>
            <p:spPr bwMode="auto">
              <a:xfrm>
                <a:off x="3094" y="3412"/>
                <a:ext cx="27" cy="43"/>
              </a:xfrm>
              <a:custGeom>
                <a:avLst/>
                <a:gdLst>
                  <a:gd name="T0" fmla="*/ 0 w 55"/>
                  <a:gd name="T1" fmla="*/ 2 h 87"/>
                  <a:gd name="T2" fmla="*/ 1 w 55"/>
                  <a:gd name="T3" fmla="*/ 1 h 87"/>
                  <a:gd name="T4" fmla="*/ 0 w 55"/>
                  <a:gd name="T5" fmla="*/ 0 h 87"/>
                  <a:gd name="T6" fmla="*/ 0 w 55"/>
                  <a:gd name="T7" fmla="*/ 2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98" name="Rectangle 290"/>
            <p:cNvSpPr>
              <a:spLocks noChangeArrowheads="1"/>
            </p:cNvSpPr>
            <p:nvPr/>
          </p:nvSpPr>
          <p:spPr bwMode="auto">
            <a:xfrm>
              <a:off x="2789" y="3365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0" name="Rectangle 292"/>
            <p:cNvSpPr>
              <a:spLocks noChangeArrowheads="1"/>
            </p:cNvSpPr>
            <p:nvPr/>
          </p:nvSpPr>
          <p:spPr bwMode="auto">
            <a:xfrm>
              <a:off x="3121" y="350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1" name="Rectangle 293"/>
            <p:cNvSpPr>
              <a:spLocks noChangeArrowheads="1"/>
            </p:cNvSpPr>
            <p:nvPr/>
          </p:nvSpPr>
          <p:spPr bwMode="auto">
            <a:xfrm>
              <a:off x="3177" y="352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sp>
          <p:nvSpPr>
            <p:cNvPr id="23602" name="Rectangle 294"/>
            <p:cNvSpPr>
              <a:spLocks noChangeArrowheads="1"/>
            </p:cNvSpPr>
            <p:nvPr/>
          </p:nvSpPr>
          <p:spPr bwMode="auto">
            <a:xfrm>
              <a:off x="3121" y="3626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3" name="Rectangle 295"/>
            <p:cNvSpPr>
              <a:spLocks noChangeArrowheads="1"/>
            </p:cNvSpPr>
            <p:nvPr/>
          </p:nvSpPr>
          <p:spPr bwMode="auto">
            <a:xfrm>
              <a:off x="3177" y="3646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907" name="Freeform 297"/>
            <p:cNvSpPr>
              <a:spLocks/>
            </p:cNvSpPr>
            <p:nvPr/>
          </p:nvSpPr>
          <p:spPr bwMode="auto">
            <a:xfrm>
              <a:off x="3094" y="3532"/>
              <a:ext cx="27" cy="44"/>
            </a:xfrm>
            <a:custGeom>
              <a:avLst/>
              <a:gdLst>
                <a:gd name="T0" fmla="*/ 0 w 55"/>
                <a:gd name="T1" fmla="*/ 3 h 87"/>
                <a:gd name="T2" fmla="*/ 1 w 55"/>
                <a:gd name="T3" fmla="*/ 2 h 87"/>
                <a:gd name="T4" fmla="*/ 0 w 55"/>
                <a:gd name="T5" fmla="*/ 0 h 87"/>
                <a:gd name="T6" fmla="*/ 0 w 55"/>
                <a:gd name="T7" fmla="*/ 3 h 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7">
                  <a:moveTo>
                    <a:pt x="0" y="87"/>
                  </a:moveTo>
                  <a:lnTo>
                    <a:pt x="55" y="43"/>
                  </a:lnTo>
                  <a:lnTo>
                    <a:pt x="0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605" name="Group 301"/>
            <p:cNvGrpSpPr>
              <a:grpSpLocks/>
            </p:cNvGrpSpPr>
            <p:nvPr/>
          </p:nvGrpSpPr>
          <p:grpSpPr bwMode="auto">
            <a:xfrm>
              <a:off x="2977" y="3652"/>
              <a:ext cx="144" cy="44"/>
              <a:chOff x="2977" y="3652"/>
              <a:chExt cx="144" cy="44"/>
            </a:xfrm>
          </p:grpSpPr>
          <p:sp>
            <p:nvSpPr>
              <p:cNvPr id="23904" name="Rectangle 299"/>
              <p:cNvSpPr>
                <a:spLocks noChangeArrowheads="1"/>
              </p:cNvSpPr>
              <p:nvPr/>
            </p:nvSpPr>
            <p:spPr bwMode="auto">
              <a:xfrm>
                <a:off x="2977" y="3670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5" name="Freeform 300"/>
              <p:cNvSpPr>
                <a:spLocks/>
              </p:cNvSpPr>
              <p:nvPr/>
            </p:nvSpPr>
            <p:spPr bwMode="auto">
              <a:xfrm>
                <a:off x="3094" y="3652"/>
                <a:ext cx="27" cy="44"/>
              </a:xfrm>
              <a:custGeom>
                <a:avLst/>
                <a:gdLst>
                  <a:gd name="T0" fmla="*/ 0 w 55"/>
                  <a:gd name="T1" fmla="*/ 3 h 87"/>
                  <a:gd name="T2" fmla="*/ 1 w 55"/>
                  <a:gd name="T3" fmla="*/ 2 h 87"/>
                  <a:gd name="T4" fmla="*/ 0 w 55"/>
                  <a:gd name="T5" fmla="*/ 0 h 87"/>
                  <a:gd name="T6" fmla="*/ 0 w 55"/>
                  <a:gd name="T7" fmla="*/ 3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06" name="Rectangle 302"/>
            <p:cNvSpPr>
              <a:spLocks noChangeArrowheads="1"/>
            </p:cNvSpPr>
            <p:nvPr/>
          </p:nvSpPr>
          <p:spPr bwMode="auto">
            <a:xfrm>
              <a:off x="2784" y="3481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8" name="Rectangle 304"/>
            <p:cNvSpPr>
              <a:spLocks noChangeArrowheads="1"/>
            </p:cNvSpPr>
            <p:nvPr/>
          </p:nvSpPr>
          <p:spPr bwMode="auto">
            <a:xfrm>
              <a:off x="2784" y="3626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0" name="Rectangle 306"/>
            <p:cNvSpPr>
              <a:spLocks noChangeArrowheads="1"/>
            </p:cNvSpPr>
            <p:nvPr/>
          </p:nvSpPr>
          <p:spPr bwMode="auto">
            <a:xfrm>
              <a:off x="3121" y="3265"/>
              <a:ext cx="23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1" name="Rectangle 307"/>
            <p:cNvSpPr>
              <a:spLocks noChangeArrowheads="1"/>
            </p:cNvSpPr>
            <p:nvPr/>
          </p:nvSpPr>
          <p:spPr bwMode="auto">
            <a:xfrm>
              <a:off x="3172" y="3282"/>
              <a:ext cx="174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univ</a:t>
              </a:r>
              <a:endParaRPr lang="en-US" altLang="en-US"/>
            </a:p>
          </p:txBody>
        </p:sp>
        <p:sp>
          <p:nvSpPr>
            <p:cNvPr id="23612" name="Oval 308"/>
            <p:cNvSpPr>
              <a:spLocks noChangeArrowheads="1"/>
            </p:cNvSpPr>
            <p:nvPr/>
          </p:nvSpPr>
          <p:spPr bwMode="auto">
            <a:xfrm>
              <a:off x="3290" y="3433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3" name="Oval 309"/>
            <p:cNvSpPr>
              <a:spLocks noChangeArrowheads="1"/>
            </p:cNvSpPr>
            <p:nvPr/>
          </p:nvSpPr>
          <p:spPr bwMode="auto">
            <a:xfrm>
              <a:off x="3290" y="3554"/>
              <a:ext cx="49" cy="48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4" name="Oval 310"/>
            <p:cNvSpPr>
              <a:spLocks noChangeArrowheads="1"/>
            </p:cNvSpPr>
            <p:nvPr/>
          </p:nvSpPr>
          <p:spPr bwMode="auto">
            <a:xfrm>
              <a:off x="3290" y="3674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5" name="Rectangle 311"/>
            <p:cNvSpPr>
              <a:spLocks noChangeArrowheads="1"/>
            </p:cNvSpPr>
            <p:nvPr/>
          </p:nvSpPr>
          <p:spPr bwMode="auto">
            <a:xfrm>
              <a:off x="3652" y="3120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6" name="Rectangle 312"/>
            <p:cNvSpPr>
              <a:spLocks noChangeArrowheads="1"/>
            </p:cNvSpPr>
            <p:nvPr/>
          </p:nvSpPr>
          <p:spPr bwMode="auto">
            <a:xfrm>
              <a:off x="3702" y="3137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cmu</a:t>
              </a:r>
              <a:endParaRPr lang="en-US" altLang="en-US"/>
            </a:p>
          </p:txBody>
        </p:sp>
        <p:grpSp>
          <p:nvGrpSpPr>
            <p:cNvPr id="23617" name="Group 323"/>
            <p:cNvGrpSpPr>
              <a:grpSpLocks/>
            </p:cNvGrpSpPr>
            <p:nvPr/>
          </p:nvGrpSpPr>
          <p:grpSpPr bwMode="auto">
            <a:xfrm>
              <a:off x="3869" y="3212"/>
              <a:ext cx="1446" cy="80"/>
              <a:chOff x="3869" y="3212"/>
              <a:chExt cx="1446" cy="80"/>
            </a:xfrm>
          </p:grpSpPr>
          <p:sp>
            <p:nvSpPr>
              <p:cNvPr id="23894" name="Rectangle 313"/>
              <p:cNvSpPr>
                <a:spLocks noChangeArrowheads="1"/>
              </p:cNvSpPr>
              <p:nvPr/>
            </p:nvSpPr>
            <p:spPr bwMode="auto">
              <a:xfrm>
                <a:off x="3869" y="3216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5" name="Rectangle 314"/>
              <p:cNvSpPr>
                <a:spLocks noChangeArrowheads="1"/>
              </p:cNvSpPr>
              <p:nvPr/>
            </p:nvSpPr>
            <p:spPr bwMode="auto">
              <a:xfrm>
                <a:off x="4013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896" name="Rectangle 315"/>
              <p:cNvSpPr>
                <a:spLocks noChangeArrowheads="1"/>
              </p:cNvSpPr>
              <p:nvPr/>
            </p:nvSpPr>
            <p:spPr bwMode="auto">
              <a:xfrm>
                <a:off x="4158" y="3216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7" name="Rectangle 316"/>
              <p:cNvSpPr>
                <a:spLocks noChangeArrowheads="1"/>
              </p:cNvSpPr>
              <p:nvPr/>
            </p:nvSpPr>
            <p:spPr bwMode="auto">
              <a:xfrm>
                <a:off x="4302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</a:t>
                </a:r>
                <a:endParaRPr lang="en-US" altLang="en-US"/>
              </a:p>
            </p:txBody>
          </p:sp>
          <p:sp>
            <p:nvSpPr>
              <p:cNvPr id="23898" name="Rectangle 317"/>
              <p:cNvSpPr>
                <a:spLocks noChangeArrowheads="1"/>
              </p:cNvSpPr>
              <p:nvPr/>
            </p:nvSpPr>
            <p:spPr bwMode="auto">
              <a:xfrm>
                <a:off x="4447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9" name="Rectangle 318"/>
              <p:cNvSpPr>
                <a:spLocks noChangeArrowheads="1"/>
              </p:cNvSpPr>
              <p:nvPr/>
            </p:nvSpPr>
            <p:spPr bwMode="auto">
              <a:xfrm>
                <a:off x="4591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900" name="Rectangle 319"/>
              <p:cNvSpPr>
                <a:spLocks noChangeArrowheads="1"/>
              </p:cNvSpPr>
              <p:nvPr/>
            </p:nvSpPr>
            <p:spPr bwMode="auto">
              <a:xfrm>
                <a:off x="4736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1" name="Rectangle 320"/>
              <p:cNvSpPr>
                <a:spLocks noChangeArrowheads="1"/>
              </p:cNvSpPr>
              <p:nvPr/>
            </p:nvSpPr>
            <p:spPr bwMode="auto">
              <a:xfrm>
                <a:off x="4880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902" name="Rectangle 321"/>
              <p:cNvSpPr>
                <a:spLocks noChangeArrowheads="1"/>
              </p:cNvSpPr>
              <p:nvPr/>
            </p:nvSpPr>
            <p:spPr bwMode="auto">
              <a:xfrm>
                <a:off x="5025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3" name="Rectangle 322"/>
              <p:cNvSpPr>
                <a:spLocks noChangeArrowheads="1"/>
              </p:cNvSpPr>
              <p:nvPr/>
            </p:nvSpPr>
            <p:spPr bwMode="auto">
              <a:xfrm>
                <a:off x="5169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</a:t>
                </a:r>
                <a:endParaRPr lang="en-US" altLang="en-US"/>
              </a:p>
            </p:txBody>
          </p:sp>
        </p:grpSp>
        <p:grpSp>
          <p:nvGrpSpPr>
            <p:cNvPr id="23618" name="Group 326"/>
            <p:cNvGrpSpPr>
              <a:grpSpLocks/>
            </p:cNvGrpSpPr>
            <p:nvPr/>
          </p:nvGrpSpPr>
          <p:grpSpPr bwMode="auto">
            <a:xfrm>
              <a:off x="3871" y="3289"/>
              <a:ext cx="44" cy="72"/>
              <a:chOff x="3871" y="3289"/>
              <a:chExt cx="44" cy="72"/>
            </a:xfrm>
          </p:grpSpPr>
          <p:sp>
            <p:nvSpPr>
              <p:cNvPr id="23892" name="Rectangle 324"/>
              <p:cNvSpPr>
                <a:spLocks noChangeArrowheads="1"/>
              </p:cNvSpPr>
              <p:nvPr/>
            </p:nvSpPr>
            <p:spPr bwMode="auto">
              <a:xfrm>
                <a:off x="3889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3" name="Freeform 325"/>
              <p:cNvSpPr>
                <a:spLocks/>
              </p:cNvSpPr>
              <p:nvPr/>
            </p:nvSpPr>
            <p:spPr bwMode="auto">
              <a:xfrm>
                <a:off x="3871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19" name="Rectangle 327"/>
            <p:cNvSpPr>
              <a:spLocks noChangeArrowheads="1"/>
            </p:cNvSpPr>
            <p:nvPr/>
          </p:nvSpPr>
          <p:spPr bwMode="auto">
            <a:xfrm>
              <a:off x="382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0" name="Rectangle 328"/>
            <p:cNvSpPr>
              <a:spLocks noChangeArrowheads="1"/>
            </p:cNvSpPr>
            <p:nvPr/>
          </p:nvSpPr>
          <p:spPr bwMode="auto">
            <a:xfrm>
              <a:off x="387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grpSp>
          <p:nvGrpSpPr>
            <p:cNvPr id="23621" name="Group 331"/>
            <p:cNvGrpSpPr>
              <a:grpSpLocks/>
            </p:cNvGrpSpPr>
            <p:nvPr/>
          </p:nvGrpSpPr>
          <p:grpSpPr bwMode="auto">
            <a:xfrm>
              <a:off x="4160" y="3289"/>
              <a:ext cx="44" cy="72"/>
              <a:chOff x="4160" y="3289"/>
              <a:chExt cx="44" cy="72"/>
            </a:xfrm>
          </p:grpSpPr>
          <p:sp>
            <p:nvSpPr>
              <p:cNvPr id="23890" name="Rectangle 329"/>
              <p:cNvSpPr>
                <a:spLocks noChangeArrowheads="1"/>
              </p:cNvSpPr>
              <p:nvPr/>
            </p:nvSpPr>
            <p:spPr bwMode="auto">
              <a:xfrm>
                <a:off x="4178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1" name="Freeform 330"/>
              <p:cNvSpPr>
                <a:spLocks/>
              </p:cNvSpPr>
              <p:nvPr/>
            </p:nvSpPr>
            <p:spPr bwMode="auto">
              <a:xfrm>
                <a:off x="4160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2" name="Rectangle 332"/>
            <p:cNvSpPr>
              <a:spLocks noChangeArrowheads="1"/>
            </p:cNvSpPr>
            <p:nvPr/>
          </p:nvSpPr>
          <p:spPr bwMode="auto">
            <a:xfrm>
              <a:off x="411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3" name="Rectangle 333"/>
            <p:cNvSpPr>
              <a:spLocks noChangeArrowheads="1"/>
            </p:cNvSpPr>
            <p:nvPr/>
          </p:nvSpPr>
          <p:spPr bwMode="auto">
            <a:xfrm>
              <a:off x="416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20</a:t>
              </a:r>
              <a:endParaRPr lang="en-US" altLang="en-US"/>
            </a:p>
          </p:txBody>
        </p:sp>
        <p:grpSp>
          <p:nvGrpSpPr>
            <p:cNvPr id="23624" name="Group 336"/>
            <p:cNvGrpSpPr>
              <a:grpSpLocks/>
            </p:cNvGrpSpPr>
            <p:nvPr/>
          </p:nvGrpSpPr>
          <p:grpSpPr bwMode="auto">
            <a:xfrm>
              <a:off x="4449" y="3289"/>
              <a:ext cx="44" cy="72"/>
              <a:chOff x="4449" y="3289"/>
              <a:chExt cx="44" cy="72"/>
            </a:xfrm>
          </p:grpSpPr>
          <p:sp>
            <p:nvSpPr>
              <p:cNvPr id="23888" name="Rectangle 334"/>
              <p:cNvSpPr>
                <a:spLocks noChangeArrowheads="1"/>
              </p:cNvSpPr>
              <p:nvPr/>
            </p:nvSpPr>
            <p:spPr bwMode="auto">
              <a:xfrm>
                <a:off x="4467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9" name="Freeform 335"/>
              <p:cNvSpPr>
                <a:spLocks/>
              </p:cNvSpPr>
              <p:nvPr/>
            </p:nvSpPr>
            <p:spPr bwMode="auto">
              <a:xfrm>
                <a:off x="4449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5" name="Rectangle 337"/>
            <p:cNvSpPr>
              <a:spLocks noChangeArrowheads="1"/>
            </p:cNvSpPr>
            <p:nvPr/>
          </p:nvSpPr>
          <p:spPr bwMode="auto">
            <a:xfrm>
              <a:off x="4399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6" name="Rectangle 338"/>
            <p:cNvSpPr>
              <a:spLocks noChangeArrowheads="1"/>
            </p:cNvSpPr>
            <p:nvPr/>
          </p:nvSpPr>
          <p:spPr bwMode="auto">
            <a:xfrm>
              <a:off x="4450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24</a:t>
              </a:r>
              <a:endParaRPr lang="en-US" altLang="en-US"/>
            </a:p>
          </p:txBody>
        </p:sp>
        <p:grpSp>
          <p:nvGrpSpPr>
            <p:cNvPr id="23627" name="Group 341"/>
            <p:cNvGrpSpPr>
              <a:grpSpLocks/>
            </p:cNvGrpSpPr>
            <p:nvPr/>
          </p:nvGrpSpPr>
          <p:grpSpPr bwMode="auto">
            <a:xfrm>
              <a:off x="4739" y="3289"/>
              <a:ext cx="43" cy="72"/>
              <a:chOff x="4739" y="3289"/>
              <a:chExt cx="43" cy="72"/>
            </a:xfrm>
          </p:grpSpPr>
          <p:sp>
            <p:nvSpPr>
              <p:cNvPr id="23886" name="Rectangle 339"/>
              <p:cNvSpPr>
                <a:spLocks noChangeArrowheads="1"/>
              </p:cNvSpPr>
              <p:nvPr/>
            </p:nvSpPr>
            <p:spPr bwMode="auto">
              <a:xfrm>
                <a:off x="4756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7" name="Freeform 340"/>
              <p:cNvSpPr>
                <a:spLocks/>
              </p:cNvSpPr>
              <p:nvPr/>
            </p:nvSpPr>
            <p:spPr bwMode="auto">
              <a:xfrm>
                <a:off x="4739" y="3289"/>
                <a:ext cx="43" cy="28"/>
              </a:xfrm>
              <a:custGeom>
                <a:avLst/>
                <a:gdLst>
                  <a:gd name="T0" fmla="*/ 2 w 88"/>
                  <a:gd name="T1" fmla="*/ 2 h 56"/>
                  <a:gd name="T2" fmla="*/ 1 w 88"/>
                  <a:gd name="T3" fmla="*/ 0 h 56"/>
                  <a:gd name="T4" fmla="*/ 0 w 88"/>
                  <a:gd name="T5" fmla="*/ 2 h 56"/>
                  <a:gd name="T6" fmla="*/ 2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4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8" name="Rectangle 342"/>
            <p:cNvSpPr>
              <a:spLocks noChangeArrowheads="1"/>
            </p:cNvSpPr>
            <p:nvPr/>
          </p:nvSpPr>
          <p:spPr bwMode="auto">
            <a:xfrm>
              <a:off x="4688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9" name="Rectangle 343"/>
            <p:cNvSpPr>
              <a:spLocks noChangeArrowheads="1"/>
            </p:cNvSpPr>
            <p:nvPr/>
          </p:nvSpPr>
          <p:spPr bwMode="auto">
            <a:xfrm>
              <a:off x="4739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28</a:t>
              </a:r>
              <a:endParaRPr lang="en-US" altLang="en-US"/>
            </a:p>
          </p:txBody>
        </p:sp>
        <p:grpSp>
          <p:nvGrpSpPr>
            <p:cNvPr id="23630" name="Group 346"/>
            <p:cNvGrpSpPr>
              <a:grpSpLocks/>
            </p:cNvGrpSpPr>
            <p:nvPr/>
          </p:nvGrpSpPr>
          <p:grpSpPr bwMode="auto">
            <a:xfrm>
              <a:off x="5028" y="3289"/>
              <a:ext cx="44" cy="72"/>
              <a:chOff x="5028" y="3289"/>
              <a:chExt cx="44" cy="72"/>
            </a:xfrm>
          </p:grpSpPr>
          <p:sp>
            <p:nvSpPr>
              <p:cNvPr id="23884" name="Rectangle 344"/>
              <p:cNvSpPr>
                <a:spLocks noChangeArrowheads="1"/>
              </p:cNvSpPr>
              <p:nvPr/>
            </p:nvSpPr>
            <p:spPr bwMode="auto">
              <a:xfrm>
                <a:off x="504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5" name="Freeform 345"/>
              <p:cNvSpPr>
                <a:spLocks/>
              </p:cNvSpPr>
              <p:nvPr/>
            </p:nvSpPr>
            <p:spPr bwMode="auto">
              <a:xfrm>
                <a:off x="5028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31" name="Rectangle 347"/>
            <p:cNvSpPr>
              <a:spLocks noChangeArrowheads="1"/>
            </p:cNvSpPr>
            <p:nvPr/>
          </p:nvSpPr>
          <p:spPr bwMode="auto">
            <a:xfrm>
              <a:off x="4977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2" name="Rectangle 348"/>
            <p:cNvSpPr>
              <a:spLocks noChangeArrowheads="1"/>
            </p:cNvSpPr>
            <p:nvPr/>
          </p:nvSpPr>
          <p:spPr bwMode="auto">
            <a:xfrm>
              <a:off x="502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32</a:t>
              </a:r>
              <a:endParaRPr lang="en-US" altLang="en-US"/>
            </a:p>
          </p:txBody>
        </p:sp>
        <p:grpSp>
          <p:nvGrpSpPr>
            <p:cNvPr id="23633" name="Group 351"/>
            <p:cNvGrpSpPr>
              <a:grpSpLocks/>
            </p:cNvGrpSpPr>
            <p:nvPr/>
          </p:nvGrpSpPr>
          <p:grpSpPr bwMode="auto">
            <a:xfrm>
              <a:off x="5317" y="3289"/>
              <a:ext cx="44" cy="72"/>
              <a:chOff x="5317" y="3289"/>
              <a:chExt cx="44" cy="72"/>
            </a:xfrm>
          </p:grpSpPr>
          <p:sp>
            <p:nvSpPr>
              <p:cNvPr id="23882" name="Rectangle 349"/>
              <p:cNvSpPr>
                <a:spLocks noChangeArrowheads="1"/>
              </p:cNvSpPr>
              <p:nvPr/>
            </p:nvSpPr>
            <p:spPr bwMode="auto">
              <a:xfrm>
                <a:off x="533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3" name="Freeform 350"/>
              <p:cNvSpPr>
                <a:spLocks/>
              </p:cNvSpPr>
              <p:nvPr/>
            </p:nvSpPr>
            <p:spPr bwMode="auto">
              <a:xfrm>
                <a:off x="5317" y="3289"/>
                <a:ext cx="44" cy="28"/>
              </a:xfrm>
              <a:custGeom>
                <a:avLst/>
                <a:gdLst>
                  <a:gd name="T0" fmla="*/ 3 w 88"/>
                  <a:gd name="T1" fmla="*/ 2 h 56"/>
                  <a:gd name="T2" fmla="*/ 2 w 88"/>
                  <a:gd name="T3" fmla="*/ 0 h 56"/>
                  <a:gd name="T4" fmla="*/ 0 w 88"/>
                  <a:gd name="T5" fmla="*/ 2 h 56"/>
                  <a:gd name="T6" fmla="*/ 3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34" name="Rectangle 352"/>
            <p:cNvSpPr>
              <a:spLocks noChangeArrowheads="1"/>
            </p:cNvSpPr>
            <p:nvPr/>
          </p:nvSpPr>
          <p:spPr bwMode="auto">
            <a:xfrm>
              <a:off x="5266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5" name="Rectangle 353"/>
            <p:cNvSpPr>
              <a:spLocks noChangeArrowheads="1"/>
            </p:cNvSpPr>
            <p:nvPr/>
          </p:nvSpPr>
          <p:spPr bwMode="auto">
            <a:xfrm>
              <a:off x="531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sp>
          <p:nvSpPr>
            <p:cNvPr id="23636" name="Rectangle 354"/>
            <p:cNvSpPr>
              <a:spLocks noChangeArrowheads="1"/>
            </p:cNvSpPr>
            <p:nvPr/>
          </p:nvSpPr>
          <p:spPr bwMode="auto">
            <a:xfrm>
              <a:off x="3869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7" name="Rectangle 355"/>
            <p:cNvSpPr>
              <a:spLocks noChangeArrowheads="1"/>
            </p:cNvSpPr>
            <p:nvPr/>
          </p:nvSpPr>
          <p:spPr bwMode="auto">
            <a:xfrm>
              <a:off x="4013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38" name="Rectangle 356"/>
            <p:cNvSpPr>
              <a:spLocks noChangeArrowheads="1"/>
            </p:cNvSpPr>
            <p:nvPr/>
          </p:nvSpPr>
          <p:spPr bwMode="auto">
            <a:xfrm>
              <a:off x="4158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9" name="Rectangle 357"/>
            <p:cNvSpPr>
              <a:spLocks noChangeArrowheads="1"/>
            </p:cNvSpPr>
            <p:nvPr/>
          </p:nvSpPr>
          <p:spPr bwMode="auto">
            <a:xfrm>
              <a:off x="4302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  <a:endParaRPr lang="en-US" altLang="en-US"/>
            </a:p>
          </p:txBody>
        </p:sp>
        <p:sp>
          <p:nvSpPr>
            <p:cNvPr id="23640" name="Rectangle 358"/>
            <p:cNvSpPr>
              <a:spLocks noChangeArrowheads="1"/>
            </p:cNvSpPr>
            <p:nvPr/>
          </p:nvSpPr>
          <p:spPr bwMode="auto">
            <a:xfrm>
              <a:off x="4447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1" name="Rectangle 359"/>
            <p:cNvSpPr>
              <a:spLocks noChangeArrowheads="1"/>
            </p:cNvSpPr>
            <p:nvPr/>
          </p:nvSpPr>
          <p:spPr bwMode="auto">
            <a:xfrm>
              <a:off x="4591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42" name="Rectangle 360"/>
            <p:cNvSpPr>
              <a:spLocks noChangeArrowheads="1"/>
            </p:cNvSpPr>
            <p:nvPr/>
          </p:nvSpPr>
          <p:spPr bwMode="auto">
            <a:xfrm>
              <a:off x="4736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3" name="Rectangle 361"/>
            <p:cNvSpPr>
              <a:spLocks noChangeArrowheads="1"/>
            </p:cNvSpPr>
            <p:nvPr/>
          </p:nvSpPr>
          <p:spPr bwMode="auto">
            <a:xfrm>
              <a:off x="4880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44" name="Rectangle 362"/>
            <p:cNvSpPr>
              <a:spLocks noChangeArrowheads="1"/>
            </p:cNvSpPr>
            <p:nvPr/>
          </p:nvSpPr>
          <p:spPr bwMode="auto">
            <a:xfrm>
              <a:off x="5025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5" name="Rectangle 363"/>
            <p:cNvSpPr>
              <a:spLocks noChangeArrowheads="1"/>
            </p:cNvSpPr>
            <p:nvPr/>
          </p:nvSpPr>
          <p:spPr bwMode="auto">
            <a:xfrm>
              <a:off x="5169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646" name="Rectangle 364"/>
            <p:cNvSpPr>
              <a:spLocks noChangeArrowheads="1"/>
            </p:cNvSpPr>
            <p:nvPr/>
          </p:nvSpPr>
          <p:spPr bwMode="auto">
            <a:xfrm>
              <a:off x="3869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7" name="Rectangle 365"/>
            <p:cNvSpPr>
              <a:spLocks noChangeArrowheads="1"/>
            </p:cNvSpPr>
            <p:nvPr/>
          </p:nvSpPr>
          <p:spPr bwMode="auto">
            <a:xfrm>
              <a:off x="4013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48" name="Rectangle 366"/>
            <p:cNvSpPr>
              <a:spLocks noChangeArrowheads="1"/>
            </p:cNvSpPr>
            <p:nvPr/>
          </p:nvSpPr>
          <p:spPr bwMode="auto">
            <a:xfrm>
              <a:off x="4158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9" name="Rectangle 367"/>
            <p:cNvSpPr>
              <a:spLocks noChangeArrowheads="1"/>
            </p:cNvSpPr>
            <p:nvPr/>
          </p:nvSpPr>
          <p:spPr bwMode="auto">
            <a:xfrm>
              <a:off x="4302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  <a:endParaRPr lang="en-US" altLang="en-US"/>
            </a:p>
          </p:txBody>
        </p:sp>
        <p:sp>
          <p:nvSpPr>
            <p:cNvPr id="23650" name="Rectangle 368"/>
            <p:cNvSpPr>
              <a:spLocks noChangeArrowheads="1"/>
            </p:cNvSpPr>
            <p:nvPr/>
          </p:nvSpPr>
          <p:spPr bwMode="auto">
            <a:xfrm>
              <a:off x="4447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1" name="Rectangle 369"/>
            <p:cNvSpPr>
              <a:spLocks noChangeArrowheads="1"/>
            </p:cNvSpPr>
            <p:nvPr/>
          </p:nvSpPr>
          <p:spPr bwMode="auto">
            <a:xfrm>
              <a:off x="4591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52" name="Rectangle 370"/>
            <p:cNvSpPr>
              <a:spLocks noChangeArrowheads="1"/>
            </p:cNvSpPr>
            <p:nvPr/>
          </p:nvSpPr>
          <p:spPr bwMode="auto">
            <a:xfrm>
              <a:off x="4736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3" name="Rectangle 371"/>
            <p:cNvSpPr>
              <a:spLocks noChangeArrowheads="1"/>
            </p:cNvSpPr>
            <p:nvPr/>
          </p:nvSpPr>
          <p:spPr bwMode="auto">
            <a:xfrm>
              <a:off x="4880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54" name="Rectangle 372"/>
            <p:cNvSpPr>
              <a:spLocks noChangeArrowheads="1"/>
            </p:cNvSpPr>
            <p:nvPr/>
          </p:nvSpPr>
          <p:spPr bwMode="auto">
            <a:xfrm>
              <a:off x="5025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5" name="Rectangle 373"/>
            <p:cNvSpPr>
              <a:spLocks noChangeArrowheads="1"/>
            </p:cNvSpPr>
            <p:nvPr/>
          </p:nvSpPr>
          <p:spPr bwMode="auto">
            <a:xfrm>
              <a:off x="5169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grpSp>
          <p:nvGrpSpPr>
            <p:cNvPr id="23656" name="Group 376"/>
            <p:cNvGrpSpPr>
              <a:grpSpLocks/>
            </p:cNvGrpSpPr>
            <p:nvPr/>
          </p:nvGrpSpPr>
          <p:grpSpPr bwMode="auto">
            <a:xfrm>
              <a:off x="3871" y="3289"/>
              <a:ext cx="44" cy="72"/>
              <a:chOff x="3871" y="3289"/>
              <a:chExt cx="44" cy="72"/>
            </a:xfrm>
          </p:grpSpPr>
          <p:sp>
            <p:nvSpPr>
              <p:cNvPr id="23880" name="Rectangle 374"/>
              <p:cNvSpPr>
                <a:spLocks noChangeArrowheads="1"/>
              </p:cNvSpPr>
              <p:nvPr/>
            </p:nvSpPr>
            <p:spPr bwMode="auto">
              <a:xfrm>
                <a:off x="3889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1" name="Freeform 375"/>
              <p:cNvSpPr>
                <a:spLocks/>
              </p:cNvSpPr>
              <p:nvPr/>
            </p:nvSpPr>
            <p:spPr bwMode="auto">
              <a:xfrm>
                <a:off x="3871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57" name="Rectangle 377"/>
            <p:cNvSpPr>
              <a:spLocks noChangeArrowheads="1"/>
            </p:cNvSpPr>
            <p:nvPr/>
          </p:nvSpPr>
          <p:spPr bwMode="auto">
            <a:xfrm>
              <a:off x="382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8" name="Rectangle 378"/>
            <p:cNvSpPr>
              <a:spLocks noChangeArrowheads="1"/>
            </p:cNvSpPr>
            <p:nvPr/>
          </p:nvSpPr>
          <p:spPr bwMode="auto">
            <a:xfrm>
              <a:off x="387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grpSp>
          <p:nvGrpSpPr>
            <p:cNvPr id="23659" name="Group 381"/>
            <p:cNvGrpSpPr>
              <a:grpSpLocks/>
            </p:cNvGrpSpPr>
            <p:nvPr/>
          </p:nvGrpSpPr>
          <p:grpSpPr bwMode="auto">
            <a:xfrm>
              <a:off x="4160" y="3289"/>
              <a:ext cx="44" cy="72"/>
              <a:chOff x="4160" y="3289"/>
              <a:chExt cx="44" cy="72"/>
            </a:xfrm>
          </p:grpSpPr>
          <p:sp>
            <p:nvSpPr>
              <p:cNvPr id="23878" name="Rectangle 379"/>
              <p:cNvSpPr>
                <a:spLocks noChangeArrowheads="1"/>
              </p:cNvSpPr>
              <p:nvPr/>
            </p:nvSpPr>
            <p:spPr bwMode="auto">
              <a:xfrm>
                <a:off x="4178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9" name="Freeform 380"/>
              <p:cNvSpPr>
                <a:spLocks/>
              </p:cNvSpPr>
              <p:nvPr/>
            </p:nvSpPr>
            <p:spPr bwMode="auto">
              <a:xfrm>
                <a:off x="4160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0" name="Rectangle 382"/>
            <p:cNvSpPr>
              <a:spLocks noChangeArrowheads="1"/>
            </p:cNvSpPr>
            <p:nvPr/>
          </p:nvSpPr>
          <p:spPr bwMode="auto">
            <a:xfrm>
              <a:off x="411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1" name="Rectangle 383"/>
            <p:cNvSpPr>
              <a:spLocks noChangeArrowheads="1"/>
            </p:cNvSpPr>
            <p:nvPr/>
          </p:nvSpPr>
          <p:spPr bwMode="auto">
            <a:xfrm>
              <a:off x="416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20</a:t>
              </a:r>
              <a:endParaRPr lang="en-US" altLang="en-US"/>
            </a:p>
          </p:txBody>
        </p:sp>
        <p:grpSp>
          <p:nvGrpSpPr>
            <p:cNvPr id="23662" name="Group 386"/>
            <p:cNvGrpSpPr>
              <a:grpSpLocks/>
            </p:cNvGrpSpPr>
            <p:nvPr/>
          </p:nvGrpSpPr>
          <p:grpSpPr bwMode="auto">
            <a:xfrm>
              <a:off x="4449" y="3289"/>
              <a:ext cx="44" cy="72"/>
              <a:chOff x="4449" y="3289"/>
              <a:chExt cx="44" cy="72"/>
            </a:xfrm>
          </p:grpSpPr>
          <p:sp>
            <p:nvSpPr>
              <p:cNvPr id="23876" name="Rectangle 384"/>
              <p:cNvSpPr>
                <a:spLocks noChangeArrowheads="1"/>
              </p:cNvSpPr>
              <p:nvPr/>
            </p:nvSpPr>
            <p:spPr bwMode="auto">
              <a:xfrm>
                <a:off x="4467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7" name="Freeform 385"/>
              <p:cNvSpPr>
                <a:spLocks/>
              </p:cNvSpPr>
              <p:nvPr/>
            </p:nvSpPr>
            <p:spPr bwMode="auto">
              <a:xfrm>
                <a:off x="4449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3" name="Rectangle 387"/>
            <p:cNvSpPr>
              <a:spLocks noChangeArrowheads="1"/>
            </p:cNvSpPr>
            <p:nvPr/>
          </p:nvSpPr>
          <p:spPr bwMode="auto">
            <a:xfrm>
              <a:off x="4399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4" name="Rectangle 388"/>
            <p:cNvSpPr>
              <a:spLocks noChangeArrowheads="1"/>
            </p:cNvSpPr>
            <p:nvPr/>
          </p:nvSpPr>
          <p:spPr bwMode="auto">
            <a:xfrm>
              <a:off x="4450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24</a:t>
              </a:r>
              <a:endParaRPr lang="en-US" altLang="en-US"/>
            </a:p>
          </p:txBody>
        </p:sp>
        <p:grpSp>
          <p:nvGrpSpPr>
            <p:cNvPr id="23665" name="Group 391"/>
            <p:cNvGrpSpPr>
              <a:grpSpLocks/>
            </p:cNvGrpSpPr>
            <p:nvPr/>
          </p:nvGrpSpPr>
          <p:grpSpPr bwMode="auto">
            <a:xfrm>
              <a:off x="4739" y="3289"/>
              <a:ext cx="43" cy="72"/>
              <a:chOff x="4739" y="3289"/>
              <a:chExt cx="43" cy="72"/>
            </a:xfrm>
          </p:grpSpPr>
          <p:sp>
            <p:nvSpPr>
              <p:cNvPr id="23874" name="Rectangle 389"/>
              <p:cNvSpPr>
                <a:spLocks noChangeArrowheads="1"/>
              </p:cNvSpPr>
              <p:nvPr/>
            </p:nvSpPr>
            <p:spPr bwMode="auto">
              <a:xfrm>
                <a:off x="4756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5" name="Freeform 390"/>
              <p:cNvSpPr>
                <a:spLocks/>
              </p:cNvSpPr>
              <p:nvPr/>
            </p:nvSpPr>
            <p:spPr bwMode="auto">
              <a:xfrm>
                <a:off x="4739" y="3289"/>
                <a:ext cx="43" cy="28"/>
              </a:xfrm>
              <a:custGeom>
                <a:avLst/>
                <a:gdLst>
                  <a:gd name="T0" fmla="*/ 2 w 88"/>
                  <a:gd name="T1" fmla="*/ 2 h 56"/>
                  <a:gd name="T2" fmla="*/ 1 w 88"/>
                  <a:gd name="T3" fmla="*/ 0 h 56"/>
                  <a:gd name="T4" fmla="*/ 0 w 88"/>
                  <a:gd name="T5" fmla="*/ 2 h 56"/>
                  <a:gd name="T6" fmla="*/ 2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4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6" name="Rectangle 392"/>
            <p:cNvSpPr>
              <a:spLocks noChangeArrowheads="1"/>
            </p:cNvSpPr>
            <p:nvPr/>
          </p:nvSpPr>
          <p:spPr bwMode="auto">
            <a:xfrm>
              <a:off x="4688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7" name="Rectangle 393"/>
            <p:cNvSpPr>
              <a:spLocks noChangeArrowheads="1"/>
            </p:cNvSpPr>
            <p:nvPr/>
          </p:nvSpPr>
          <p:spPr bwMode="auto">
            <a:xfrm>
              <a:off x="4739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28</a:t>
              </a:r>
              <a:endParaRPr lang="en-US" altLang="en-US"/>
            </a:p>
          </p:txBody>
        </p:sp>
        <p:grpSp>
          <p:nvGrpSpPr>
            <p:cNvPr id="23668" name="Group 396"/>
            <p:cNvGrpSpPr>
              <a:grpSpLocks/>
            </p:cNvGrpSpPr>
            <p:nvPr/>
          </p:nvGrpSpPr>
          <p:grpSpPr bwMode="auto">
            <a:xfrm>
              <a:off x="5028" y="3289"/>
              <a:ext cx="44" cy="72"/>
              <a:chOff x="5028" y="3289"/>
              <a:chExt cx="44" cy="72"/>
            </a:xfrm>
          </p:grpSpPr>
          <p:sp>
            <p:nvSpPr>
              <p:cNvPr id="23872" name="Rectangle 394"/>
              <p:cNvSpPr>
                <a:spLocks noChangeArrowheads="1"/>
              </p:cNvSpPr>
              <p:nvPr/>
            </p:nvSpPr>
            <p:spPr bwMode="auto">
              <a:xfrm>
                <a:off x="504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3" name="Freeform 395"/>
              <p:cNvSpPr>
                <a:spLocks/>
              </p:cNvSpPr>
              <p:nvPr/>
            </p:nvSpPr>
            <p:spPr bwMode="auto">
              <a:xfrm>
                <a:off x="5028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9" name="Rectangle 397"/>
            <p:cNvSpPr>
              <a:spLocks noChangeArrowheads="1"/>
            </p:cNvSpPr>
            <p:nvPr/>
          </p:nvSpPr>
          <p:spPr bwMode="auto">
            <a:xfrm>
              <a:off x="4977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0" name="Rectangle 398"/>
            <p:cNvSpPr>
              <a:spLocks noChangeArrowheads="1"/>
            </p:cNvSpPr>
            <p:nvPr/>
          </p:nvSpPr>
          <p:spPr bwMode="auto">
            <a:xfrm>
              <a:off x="502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32</a:t>
              </a:r>
              <a:endParaRPr lang="en-US" altLang="en-US"/>
            </a:p>
          </p:txBody>
        </p:sp>
        <p:grpSp>
          <p:nvGrpSpPr>
            <p:cNvPr id="23671" name="Group 401"/>
            <p:cNvGrpSpPr>
              <a:grpSpLocks/>
            </p:cNvGrpSpPr>
            <p:nvPr/>
          </p:nvGrpSpPr>
          <p:grpSpPr bwMode="auto">
            <a:xfrm>
              <a:off x="5317" y="3289"/>
              <a:ext cx="44" cy="72"/>
              <a:chOff x="5317" y="3289"/>
              <a:chExt cx="44" cy="72"/>
            </a:xfrm>
          </p:grpSpPr>
          <p:sp>
            <p:nvSpPr>
              <p:cNvPr id="23870" name="Rectangle 399"/>
              <p:cNvSpPr>
                <a:spLocks noChangeArrowheads="1"/>
              </p:cNvSpPr>
              <p:nvPr/>
            </p:nvSpPr>
            <p:spPr bwMode="auto">
              <a:xfrm>
                <a:off x="533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1" name="Freeform 400"/>
              <p:cNvSpPr>
                <a:spLocks/>
              </p:cNvSpPr>
              <p:nvPr/>
            </p:nvSpPr>
            <p:spPr bwMode="auto">
              <a:xfrm>
                <a:off x="5317" y="3289"/>
                <a:ext cx="44" cy="28"/>
              </a:xfrm>
              <a:custGeom>
                <a:avLst/>
                <a:gdLst>
                  <a:gd name="T0" fmla="*/ 3 w 88"/>
                  <a:gd name="T1" fmla="*/ 2 h 56"/>
                  <a:gd name="T2" fmla="*/ 2 w 88"/>
                  <a:gd name="T3" fmla="*/ 0 h 56"/>
                  <a:gd name="T4" fmla="*/ 0 w 88"/>
                  <a:gd name="T5" fmla="*/ 2 h 56"/>
                  <a:gd name="T6" fmla="*/ 3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72" name="Rectangle 402"/>
            <p:cNvSpPr>
              <a:spLocks noChangeArrowheads="1"/>
            </p:cNvSpPr>
            <p:nvPr/>
          </p:nvSpPr>
          <p:spPr bwMode="auto">
            <a:xfrm>
              <a:off x="5266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3" name="Rectangle 403"/>
            <p:cNvSpPr>
              <a:spLocks noChangeArrowheads="1"/>
            </p:cNvSpPr>
            <p:nvPr/>
          </p:nvSpPr>
          <p:spPr bwMode="auto">
            <a:xfrm>
              <a:off x="531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sp>
          <p:nvSpPr>
            <p:cNvPr id="23674" name="Rectangle 404"/>
            <p:cNvSpPr>
              <a:spLocks noChangeArrowheads="1"/>
            </p:cNvSpPr>
            <p:nvPr/>
          </p:nvSpPr>
          <p:spPr bwMode="auto">
            <a:xfrm>
              <a:off x="3676" y="3385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5" name="Rectangle 405"/>
            <p:cNvSpPr>
              <a:spLocks noChangeArrowheads="1"/>
            </p:cNvSpPr>
            <p:nvPr/>
          </p:nvSpPr>
          <p:spPr bwMode="auto">
            <a:xfrm>
              <a:off x="3726" y="3402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mit</a:t>
              </a:r>
              <a:endParaRPr lang="en-US" altLang="en-US"/>
            </a:p>
          </p:txBody>
        </p:sp>
        <p:grpSp>
          <p:nvGrpSpPr>
            <p:cNvPr id="23676" name="Group 416"/>
            <p:cNvGrpSpPr>
              <a:grpSpLocks/>
            </p:cNvGrpSpPr>
            <p:nvPr/>
          </p:nvGrpSpPr>
          <p:grpSpPr bwMode="auto">
            <a:xfrm>
              <a:off x="3864" y="3457"/>
              <a:ext cx="1446" cy="80"/>
              <a:chOff x="3864" y="3457"/>
              <a:chExt cx="1446" cy="80"/>
            </a:xfrm>
          </p:grpSpPr>
          <p:sp>
            <p:nvSpPr>
              <p:cNvPr id="23860" name="Rectangle 406"/>
              <p:cNvSpPr>
                <a:spLocks noChangeArrowheads="1"/>
              </p:cNvSpPr>
              <p:nvPr/>
            </p:nvSpPr>
            <p:spPr bwMode="auto">
              <a:xfrm>
                <a:off x="3864" y="3462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1" name="Rectangle 407"/>
              <p:cNvSpPr>
                <a:spLocks noChangeArrowheads="1"/>
              </p:cNvSpPr>
              <p:nvPr/>
            </p:nvSpPr>
            <p:spPr bwMode="auto">
              <a:xfrm>
                <a:off x="4008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23862" name="Rectangle 408"/>
              <p:cNvSpPr>
                <a:spLocks noChangeArrowheads="1"/>
              </p:cNvSpPr>
              <p:nvPr/>
            </p:nvSpPr>
            <p:spPr bwMode="auto">
              <a:xfrm>
                <a:off x="4153" y="3462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3" name="Rectangle 409"/>
              <p:cNvSpPr>
                <a:spLocks noChangeArrowheads="1"/>
              </p:cNvSpPr>
              <p:nvPr/>
            </p:nvSpPr>
            <p:spPr bwMode="auto">
              <a:xfrm>
                <a:off x="4297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864" name="Rectangle 410"/>
              <p:cNvSpPr>
                <a:spLocks noChangeArrowheads="1"/>
              </p:cNvSpPr>
              <p:nvPr/>
            </p:nvSpPr>
            <p:spPr bwMode="auto">
              <a:xfrm>
                <a:off x="4442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5" name="Rectangle 411"/>
              <p:cNvSpPr>
                <a:spLocks noChangeArrowheads="1"/>
              </p:cNvSpPr>
              <p:nvPr/>
            </p:nvSpPr>
            <p:spPr bwMode="auto">
              <a:xfrm>
                <a:off x="4586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866" name="Rectangle 412"/>
              <p:cNvSpPr>
                <a:spLocks noChangeArrowheads="1"/>
              </p:cNvSpPr>
              <p:nvPr/>
            </p:nvSpPr>
            <p:spPr bwMode="auto">
              <a:xfrm>
                <a:off x="4731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7" name="Rectangle 413"/>
              <p:cNvSpPr>
                <a:spLocks noChangeArrowheads="1"/>
              </p:cNvSpPr>
              <p:nvPr/>
            </p:nvSpPr>
            <p:spPr bwMode="auto">
              <a:xfrm>
                <a:off x="4875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</a:t>
                </a:r>
                <a:endParaRPr lang="en-US" altLang="en-US"/>
              </a:p>
            </p:txBody>
          </p:sp>
          <p:sp>
            <p:nvSpPr>
              <p:cNvPr id="23868" name="Rectangle 414"/>
              <p:cNvSpPr>
                <a:spLocks noChangeArrowheads="1"/>
              </p:cNvSpPr>
              <p:nvPr/>
            </p:nvSpPr>
            <p:spPr bwMode="auto">
              <a:xfrm>
                <a:off x="5020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9" name="Rectangle 415"/>
              <p:cNvSpPr>
                <a:spLocks noChangeArrowheads="1"/>
              </p:cNvSpPr>
              <p:nvPr/>
            </p:nvSpPr>
            <p:spPr bwMode="auto">
              <a:xfrm>
                <a:off x="5164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</p:grpSp>
        <p:grpSp>
          <p:nvGrpSpPr>
            <p:cNvPr id="23677" name="Group 419"/>
            <p:cNvGrpSpPr>
              <a:grpSpLocks/>
            </p:cNvGrpSpPr>
            <p:nvPr/>
          </p:nvGrpSpPr>
          <p:grpSpPr bwMode="auto">
            <a:xfrm>
              <a:off x="3866" y="3535"/>
              <a:ext cx="44" cy="71"/>
              <a:chOff x="3866" y="3535"/>
              <a:chExt cx="44" cy="71"/>
            </a:xfrm>
          </p:grpSpPr>
          <p:sp>
            <p:nvSpPr>
              <p:cNvPr id="23858" name="Rectangle 417"/>
              <p:cNvSpPr>
                <a:spLocks noChangeArrowheads="1"/>
              </p:cNvSpPr>
              <p:nvPr/>
            </p:nvSpPr>
            <p:spPr bwMode="auto">
              <a:xfrm>
                <a:off x="3884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9" name="Freeform 418"/>
              <p:cNvSpPr>
                <a:spLocks/>
              </p:cNvSpPr>
              <p:nvPr/>
            </p:nvSpPr>
            <p:spPr bwMode="auto">
              <a:xfrm>
                <a:off x="3866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78" name="Rectangle 420"/>
            <p:cNvSpPr>
              <a:spLocks noChangeArrowheads="1"/>
            </p:cNvSpPr>
            <p:nvPr/>
          </p:nvSpPr>
          <p:spPr bwMode="auto">
            <a:xfrm>
              <a:off x="381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9" name="Rectangle 421"/>
            <p:cNvSpPr>
              <a:spLocks noChangeArrowheads="1"/>
            </p:cNvSpPr>
            <p:nvPr/>
          </p:nvSpPr>
          <p:spPr bwMode="auto">
            <a:xfrm>
              <a:off x="386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680" name="Group 424"/>
            <p:cNvGrpSpPr>
              <a:grpSpLocks/>
            </p:cNvGrpSpPr>
            <p:nvPr/>
          </p:nvGrpSpPr>
          <p:grpSpPr bwMode="auto">
            <a:xfrm>
              <a:off x="4155" y="3535"/>
              <a:ext cx="44" cy="71"/>
              <a:chOff x="4155" y="3535"/>
              <a:chExt cx="44" cy="71"/>
            </a:xfrm>
          </p:grpSpPr>
          <p:sp>
            <p:nvSpPr>
              <p:cNvPr id="23856" name="Rectangle 422"/>
              <p:cNvSpPr>
                <a:spLocks noChangeArrowheads="1"/>
              </p:cNvSpPr>
              <p:nvPr/>
            </p:nvSpPr>
            <p:spPr bwMode="auto">
              <a:xfrm>
                <a:off x="4173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7" name="Freeform 423"/>
              <p:cNvSpPr>
                <a:spLocks/>
              </p:cNvSpPr>
              <p:nvPr/>
            </p:nvSpPr>
            <p:spPr bwMode="auto">
              <a:xfrm>
                <a:off x="4155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1" name="Rectangle 425"/>
            <p:cNvSpPr>
              <a:spLocks noChangeArrowheads="1"/>
            </p:cNvSpPr>
            <p:nvPr/>
          </p:nvSpPr>
          <p:spPr bwMode="auto">
            <a:xfrm>
              <a:off x="410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2" name="Rectangle 426"/>
            <p:cNvSpPr>
              <a:spLocks noChangeArrowheads="1"/>
            </p:cNvSpPr>
            <p:nvPr/>
          </p:nvSpPr>
          <p:spPr bwMode="auto">
            <a:xfrm>
              <a:off x="415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40</a:t>
              </a:r>
              <a:endParaRPr lang="en-US" altLang="en-US"/>
            </a:p>
          </p:txBody>
        </p:sp>
        <p:grpSp>
          <p:nvGrpSpPr>
            <p:cNvPr id="23683" name="Group 429"/>
            <p:cNvGrpSpPr>
              <a:grpSpLocks/>
            </p:cNvGrpSpPr>
            <p:nvPr/>
          </p:nvGrpSpPr>
          <p:grpSpPr bwMode="auto">
            <a:xfrm>
              <a:off x="4444" y="3535"/>
              <a:ext cx="44" cy="71"/>
              <a:chOff x="4444" y="3535"/>
              <a:chExt cx="44" cy="71"/>
            </a:xfrm>
          </p:grpSpPr>
          <p:sp>
            <p:nvSpPr>
              <p:cNvPr id="23854" name="Rectangle 427"/>
              <p:cNvSpPr>
                <a:spLocks noChangeArrowheads="1"/>
              </p:cNvSpPr>
              <p:nvPr/>
            </p:nvSpPr>
            <p:spPr bwMode="auto">
              <a:xfrm>
                <a:off x="4462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5" name="Freeform 428"/>
              <p:cNvSpPr>
                <a:spLocks/>
              </p:cNvSpPr>
              <p:nvPr/>
            </p:nvSpPr>
            <p:spPr bwMode="auto">
              <a:xfrm>
                <a:off x="4444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4" name="Rectangle 430"/>
            <p:cNvSpPr>
              <a:spLocks noChangeArrowheads="1"/>
            </p:cNvSpPr>
            <p:nvPr/>
          </p:nvSpPr>
          <p:spPr bwMode="auto">
            <a:xfrm>
              <a:off x="4394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5" name="Rectangle 431"/>
            <p:cNvSpPr>
              <a:spLocks noChangeArrowheads="1"/>
            </p:cNvSpPr>
            <p:nvPr/>
          </p:nvSpPr>
          <p:spPr bwMode="auto">
            <a:xfrm>
              <a:off x="4445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44</a:t>
              </a:r>
              <a:endParaRPr lang="en-US" altLang="en-US"/>
            </a:p>
          </p:txBody>
        </p:sp>
        <p:grpSp>
          <p:nvGrpSpPr>
            <p:cNvPr id="23686" name="Group 434"/>
            <p:cNvGrpSpPr>
              <a:grpSpLocks/>
            </p:cNvGrpSpPr>
            <p:nvPr/>
          </p:nvGrpSpPr>
          <p:grpSpPr bwMode="auto">
            <a:xfrm>
              <a:off x="4734" y="3535"/>
              <a:ext cx="43" cy="71"/>
              <a:chOff x="4734" y="3535"/>
              <a:chExt cx="43" cy="71"/>
            </a:xfrm>
          </p:grpSpPr>
          <p:sp>
            <p:nvSpPr>
              <p:cNvPr id="23852" name="Rectangle 432"/>
              <p:cNvSpPr>
                <a:spLocks noChangeArrowheads="1"/>
              </p:cNvSpPr>
              <p:nvPr/>
            </p:nvSpPr>
            <p:spPr bwMode="auto">
              <a:xfrm>
                <a:off x="4751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3" name="Freeform 433"/>
              <p:cNvSpPr>
                <a:spLocks/>
              </p:cNvSpPr>
              <p:nvPr/>
            </p:nvSpPr>
            <p:spPr bwMode="auto">
              <a:xfrm>
                <a:off x="4734" y="3535"/>
                <a:ext cx="43" cy="27"/>
              </a:xfrm>
              <a:custGeom>
                <a:avLst/>
                <a:gdLst>
                  <a:gd name="T0" fmla="*/ 2 w 88"/>
                  <a:gd name="T1" fmla="*/ 1 h 55"/>
                  <a:gd name="T2" fmla="*/ 1 w 88"/>
                  <a:gd name="T3" fmla="*/ 0 h 55"/>
                  <a:gd name="T4" fmla="*/ 0 w 88"/>
                  <a:gd name="T5" fmla="*/ 1 h 55"/>
                  <a:gd name="T6" fmla="*/ 2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7" name="Rectangle 435"/>
            <p:cNvSpPr>
              <a:spLocks noChangeArrowheads="1"/>
            </p:cNvSpPr>
            <p:nvPr/>
          </p:nvSpPr>
          <p:spPr bwMode="auto">
            <a:xfrm>
              <a:off x="4683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8" name="Rectangle 436"/>
            <p:cNvSpPr>
              <a:spLocks noChangeArrowheads="1"/>
            </p:cNvSpPr>
            <p:nvPr/>
          </p:nvSpPr>
          <p:spPr bwMode="auto">
            <a:xfrm>
              <a:off x="4734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48</a:t>
              </a:r>
              <a:endParaRPr lang="en-US" altLang="en-US"/>
            </a:p>
          </p:txBody>
        </p:sp>
        <p:grpSp>
          <p:nvGrpSpPr>
            <p:cNvPr id="23689" name="Group 439"/>
            <p:cNvGrpSpPr>
              <a:grpSpLocks/>
            </p:cNvGrpSpPr>
            <p:nvPr/>
          </p:nvGrpSpPr>
          <p:grpSpPr bwMode="auto">
            <a:xfrm>
              <a:off x="5023" y="3535"/>
              <a:ext cx="44" cy="71"/>
              <a:chOff x="5023" y="3535"/>
              <a:chExt cx="44" cy="71"/>
            </a:xfrm>
          </p:grpSpPr>
          <p:sp>
            <p:nvSpPr>
              <p:cNvPr id="23850" name="Rectangle 437"/>
              <p:cNvSpPr>
                <a:spLocks noChangeArrowheads="1"/>
              </p:cNvSpPr>
              <p:nvPr/>
            </p:nvSpPr>
            <p:spPr bwMode="auto">
              <a:xfrm>
                <a:off x="504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1" name="Freeform 438"/>
              <p:cNvSpPr>
                <a:spLocks/>
              </p:cNvSpPr>
              <p:nvPr/>
            </p:nvSpPr>
            <p:spPr bwMode="auto">
              <a:xfrm>
                <a:off x="5023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90" name="Rectangle 440"/>
            <p:cNvSpPr>
              <a:spLocks noChangeArrowheads="1"/>
            </p:cNvSpPr>
            <p:nvPr/>
          </p:nvSpPr>
          <p:spPr bwMode="auto">
            <a:xfrm>
              <a:off x="4972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1" name="Rectangle 441"/>
            <p:cNvSpPr>
              <a:spLocks noChangeArrowheads="1"/>
            </p:cNvSpPr>
            <p:nvPr/>
          </p:nvSpPr>
          <p:spPr bwMode="auto">
            <a:xfrm>
              <a:off x="5023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52</a:t>
              </a:r>
              <a:endParaRPr lang="en-US" altLang="en-US"/>
            </a:p>
          </p:txBody>
        </p:sp>
        <p:grpSp>
          <p:nvGrpSpPr>
            <p:cNvPr id="23692" name="Group 444"/>
            <p:cNvGrpSpPr>
              <a:grpSpLocks/>
            </p:cNvGrpSpPr>
            <p:nvPr/>
          </p:nvGrpSpPr>
          <p:grpSpPr bwMode="auto">
            <a:xfrm>
              <a:off x="5312" y="3535"/>
              <a:ext cx="44" cy="71"/>
              <a:chOff x="5312" y="3535"/>
              <a:chExt cx="44" cy="71"/>
            </a:xfrm>
          </p:grpSpPr>
          <p:sp>
            <p:nvSpPr>
              <p:cNvPr id="23848" name="Rectangle 442"/>
              <p:cNvSpPr>
                <a:spLocks noChangeArrowheads="1"/>
              </p:cNvSpPr>
              <p:nvPr/>
            </p:nvSpPr>
            <p:spPr bwMode="auto">
              <a:xfrm>
                <a:off x="533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9" name="Freeform 443"/>
              <p:cNvSpPr>
                <a:spLocks/>
              </p:cNvSpPr>
              <p:nvPr/>
            </p:nvSpPr>
            <p:spPr bwMode="auto">
              <a:xfrm>
                <a:off x="5312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93" name="Rectangle 445"/>
            <p:cNvSpPr>
              <a:spLocks noChangeArrowheads="1"/>
            </p:cNvSpPr>
            <p:nvPr/>
          </p:nvSpPr>
          <p:spPr bwMode="auto">
            <a:xfrm>
              <a:off x="5261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4" name="Rectangle 446"/>
            <p:cNvSpPr>
              <a:spLocks noChangeArrowheads="1"/>
            </p:cNvSpPr>
            <p:nvPr/>
          </p:nvSpPr>
          <p:spPr bwMode="auto">
            <a:xfrm>
              <a:off x="5312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695" name="Rectangle 447"/>
            <p:cNvSpPr>
              <a:spLocks noChangeArrowheads="1"/>
            </p:cNvSpPr>
            <p:nvPr/>
          </p:nvSpPr>
          <p:spPr bwMode="auto">
            <a:xfrm>
              <a:off x="3864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6" name="Rectangle 448"/>
            <p:cNvSpPr>
              <a:spLocks noChangeArrowheads="1"/>
            </p:cNvSpPr>
            <p:nvPr/>
          </p:nvSpPr>
          <p:spPr bwMode="auto">
            <a:xfrm>
              <a:off x="4008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  <a:endParaRPr lang="en-US" altLang="en-US"/>
            </a:p>
          </p:txBody>
        </p:sp>
        <p:sp>
          <p:nvSpPr>
            <p:cNvPr id="23697" name="Rectangle 449"/>
            <p:cNvSpPr>
              <a:spLocks noChangeArrowheads="1"/>
            </p:cNvSpPr>
            <p:nvPr/>
          </p:nvSpPr>
          <p:spPr bwMode="auto">
            <a:xfrm>
              <a:off x="4153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8" name="Rectangle 450"/>
            <p:cNvSpPr>
              <a:spLocks noChangeArrowheads="1"/>
            </p:cNvSpPr>
            <p:nvPr/>
          </p:nvSpPr>
          <p:spPr bwMode="auto">
            <a:xfrm>
              <a:off x="4297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99" name="Rectangle 451"/>
            <p:cNvSpPr>
              <a:spLocks noChangeArrowheads="1"/>
            </p:cNvSpPr>
            <p:nvPr/>
          </p:nvSpPr>
          <p:spPr bwMode="auto">
            <a:xfrm>
              <a:off x="4442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0" name="Rectangle 452"/>
            <p:cNvSpPr>
              <a:spLocks noChangeArrowheads="1"/>
            </p:cNvSpPr>
            <p:nvPr/>
          </p:nvSpPr>
          <p:spPr bwMode="auto">
            <a:xfrm>
              <a:off x="4586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701" name="Rectangle 453"/>
            <p:cNvSpPr>
              <a:spLocks noChangeArrowheads="1"/>
            </p:cNvSpPr>
            <p:nvPr/>
          </p:nvSpPr>
          <p:spPr bwMode="auto">
            <a:xfrm>
              <a:off x="4731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2" name="Rectangle 454"/>
            <p:cNvSpPr>
              <a:spLocks noChangeArrowheads="1"/>
            </p:cNvSpPr>
            <p:nvPr/>
          </p:nvSpPr>
          <p:spPr bwMode="auto">
            <a:xfrm>
              <a:off x="4875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703" name="Rectangle 455"/>
            <p:cNvSpPr>
              <a:spLocks noChangeArrowheads="1"/>
            </p:cNvSpPr>
            <p:nvPr/>
          </p:nvSpPr>
          <p:spPr bwMode="auto">
            <a:xfrm>
              <a:off x="5020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4" name="Rectangle 456"/>
            <p:cNvSpPr>
              <a:spLocks noChangeArrowheads="1"/>
            </p:cNvSpPr>
            <p:nvPr/>
          </p:nvSpPr>
          <p:spPr bwMode="auto">
            <a:xfrm>
              <a:off x="5164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  <a:endParaRPr lang="en-US" altLang="en-US"/>
            </a:p>
          </p:txBody>
        </p:sp>
        <p:sp>
          <p:nvSpPr>
            <p:cNvPr id="23705" name="Rectangle 457"/>
            <p:cNvSpPr>
              <a:spLocks noChangeArrowheads="1"/>
            </p:cNvSpPr>
            <p:nvPr/>
          </p:nvSpPr>
          <p:spPr bwMode="auto">
            <a:xfrm>
              <a:off x="3864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6" name="Rectangle 458"/>
            <p:cNvSpPr>
              <a:spLocks noChangeArrowheads="1"/>
            </p:cNvSpPr>
            <p:nvPr/>
          </p:nvSpPr>
          <p:spPr bwMode="auto">
            <a:xfrm>
              <a:off x="4008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  <a:endParaRPr lang="en-US" altLang="en-US"/>
            </a:p>
          </p:txBody>
        </p:sp>
        <p:sp>
          <p:nvSpPr>
            <p:cNvPr id="23707" name="Rectangle 459"/>
            <p:cNvSpPr>
              <a:spLocks noChangeArrowheads="1"/>
            </p:cNvSpPr>
            <p:nvPr/>
          </p:nvSpPr>
          <p:spPr bwMode="auto">
            <a:xfrm>
              <a:off x="4153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8" name="Rectangle 460"/>
            <p:cNvSpPr>
              <a:spLocks noChangeArrowheads="1"/>
            </p:cNvSpPr>
            <p:nvPr/>
          </p:nvSpPr>
          <p:spPr bwMode="auto">
            <a:xfrm>
              <a:off x="4297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709" name="Rectangle 461"/>
            <p:cNvSpPr>
              <a:spLocks noChangeArrowheads="1"/>
            </p:cNvSpPr>
            <p:nvPr/>
          </p:nvSpPr>
          <p:spPr bwMode="auto">
            <a:xfrm>
              <a:off x="4442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0" name="Rectangle 462"/>
            <p:cNvSpPr>
              <a:spLocks noChangeArrowheads="1"/>
            </p:cNvSpPr>
            <p:nvPr/>
          </p:nvSpPr>
          <p:spPr bwMode="auto">
            <a:xfrm>
              <a:off x="4586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711" name="Rectangle 463"/>
            <p:cNvSpPr>
              <a:spLocks noChangeArrowheads="1"/>
            </p:cNvSpPr>
            <p:nvPr/>
          </p:nvSpPr>
          <p:spPr bwMode="auto">
            <a:xfrm>
              <a:off x="4731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2" name="Rectangle 464"/>
            <p:cNvSpPr>
              <a:spLocks noChangeArrowheads="1"/>
            </p:cNvSpPr>
            <p:nvPr/>
          </p:nvSpPr>
          <p:spPr bwMode="auto">
            <a:xfrm>
              <a:off x="4875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713" name="Rectangle 465"/>
            <p:cNvSpPr>
              <a:spLocks noChangeArrowheads="1"/>
            </p:cNvSpPr>
            <p:nvPr/>
          </p:nvSpPr>
          <p:spPr bwMode="auto">
            <a:xfrm>
              <a:off x="5020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4" name="Rectangle 466"/>
            <p:cNvSpPr>
              <a:spLocks noChangeArrowheads="1"/>
            </p:cNvSpPr>
            <p:nvPr/>
          </p:nvSpPr>
          <p:spPr bwMode="auto">
            <a:xfrm>
              <a:off x="5164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  <a:endParaRPr lang="en-US" altLang="en-US"/>
            </a:p>
          </p:txBody>
        </p:sp>
        <p:grpSp>
          <p:nvGrpSpPr>
            <p:cNvPr id="23715" name="Group 469"/>
            <p:cNvGrpSpPr>
              <a:grpSpLocks/>
            </p:cNvGrpSpPr>
            <p:nvPr/>
          </p:nvGrpSpPr>
          <p:grpSpPr bwMode="auto">
            <a:xfrm>
              <a:off x="3866" y="3535"/>
              <a:ext cx="44" cy="71"/>
              <a:chOff x="3866" y="3535"/>
              <a:chExt cx="44" cy="71"/>
            </a:xfrm>
          </p:grpSpPr>
          <p:sp>
            <p:nvSpPr>
              <p:cNvPr id="23846" name="Rectangle 467"/>
              <p:cNvSpPr>
                <a:spLocks noChangeArrowheads="1"/>
              </p:cNvSpPr>
              <p:nvPr/>
            </p:nvSpPr>
            <p:spPr bwMode="auto">
              <a:xfrm>
                <a:off x="3884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7" name="Freeform 468"/>
              <p:cNvSpPr>
                <a:spLocks/>
              </p:cNvSpPr>
              <p:nvPr/>
            </p:nvSpPr>
            <p:spPr bwMode="auto">
              <a:xfrm>
                <a:off x="3866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16" name="Rectangle 470"/>
            <p:cNvSpPr>
              <a:spLocks noChangeArrowheads="1"/>
            </p:cNvSpPr>
            <p:nvPr/>
          </p:nvSpPr>
          <p:spPr bwMode="auto">
            <a:xfrm>
              <a:off x="381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7" name="Rectangle 471"/>
            <p:cNvSpPr>
              <a:spLocks noChangeArrowheads="1"/>
            </p:cNvSpPr>
            <p:nvPr/>
          </p:nvSpPr>
          <p:spPr bwMode="auto">
            <a:xfrm>
              <a:off x="386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718" name="Group 474"/>
            <p:cNvGrpSpPr>
              <a:grpSpLocks/>
            </p:cNvGrpSpPr>
            <p:nvPr/>
          </p:nvGrpSpPr>
          <p:grpSpPr bwMode="auto">
            <a:xfrm>
              <a:off x="4155" y="3535"/>
              <a:ext cx="44" cy="71"/>
              <a:chOff x="4155" y="3535"/>
              <a:chExt cx="44" cy="71"/>
            </a:xfrm>
          </p:grpSpPr>
          <p:sp>
            <p:nvSpPr>
              <p:cNvPr id="23844" name="Rectangle 472"/>
              <p:cNvSpPr>
                <a:spLocks noChangeArrowheads="1"/>
              </p:cNvSpPr>
              <p:nvPr/>
            </p:nvSpPr>
            <p:spPr bwMode="auto">
              <a:xfrm>
                <a:off x="4173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5" name="Freeform 473"/>
              <p:cNvSpPr>
                <a:spLocks/>
              </p:cNvSpPr>
              <p:nvPr/>
            </p:nvSpPr>
            <p:spPr bwMode="auto">
              <a:xfrm>
                <a:off x="4155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19" name="Rectangle 475"/>
            <p:cNvSpPr>
              <a:spLocks noChangeArrowheads="1"/>
            </p:cNvSpPr>
            <p:nvPr/>
          </p:nvSpPr>
          <p:spPr bwMode="auto">
            <a:xfrm>
              <a:off x="410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0" name="Rectangle 476"/>
            <p:cNvSpPr>
              <a:spLocks noChangeArrowheads="1"/>
            </p:cNvSpPr>
            <p:nvPr/>
          </p:nvSpPr>
          <p:spPr bwMode="auto">
            <a:xfrm>
              <a:off x="415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40</a:t>
              </a:r>
              <a:endParaRPr lang="en-US" altLang="en-US"/>
            </a:p>
          </p:txBody>
        </p:sp>
        <p:grpSp>
          <p:nvGrpSpPr>
            <p:cNvPr id="23721" name="Group 479"/>
            <p:cNvGrpSpPr>
              <a:grpSpLocks/>
            </p:cNvGrpSpPr>
            <p:nvPr/>
          </p:nvGrpSpPr>
          <p:grpSpPr bwMode="auto">
            <a:xfrm>
              <a:off x="4444" y="3535"/>
              <a:ext cx="44" cy="71"/>
              <a:chOff x="4444" y="3535"/>
              <a:chExt cx="44" cy="71"/>
            </a:xfrm>
          </p:grpSpPr>
          <p:sp>
            <p:nvSpPr>
              <p:cNvPr id="23842" name="Rectangle 477"/>
              <p:cNvSpPr>
                <a:spLocks noChangeArrowheads="1"/>
              </p:cNvSpPr>
              <p:nvPr/>
            </p:nvSpPr>
            <p:spPr bwMode="auto">
              <a:xfrm>
                <a:off x="4462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3" name="Freeform 478"/>
              <p:cNvSpPr>
                <a:spLocks/>
              </p:cNvSpPr>
              <p:nvPr/>
            </p:nvSpPr>
            <p:spPr bwMode="auto">
              <a:xfrm>
                <a:off x="4444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2" name="Rectangle 480"/>
            <p:cNvSpPr>
              <a:spLocks noChangeArrowheads="1"/>
            </p:cNvSpPr>
            <p:nvPr/>
          </p:nvSpPr>
          <p:spPr bwMode="auto">
            <a:xfrm>
              <a:off x="4394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3" name="Rectangle 481"/>
            <p:cNvSpPr>
              <a:spLocks noChangeArrowheads="1"/>
            </p:cNvSpPr>
            <p:nvPr/>
          </p:nvSpPr>
          <p:spPr bwMode="auto">
            <a:xfrm>
              <a:off x="4445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44</a:t>
              </a:r>
              <a:endParaRPr lang="en-US" altLang="en-US"/>
            </a:p>
          </p:txBody>
        </p:sp>
        <p:grpSp>
          <p:nvGrpSpPr>
            <p:cNvPr id="23724" name="Group 484"/>
            <p:cNvGrpSpPr>
              <a:grpSpLocks/>
            </p:cNvGrpSpPr>
            <p:nvPr/>
          </p:nvGrpSpPr>
          <p:grpSpPr bwMode="auto">
            <a:xfrm>
              <a:off x="4734" y="3535"/>
              <a:ext cx="43" cy="71"/>
              <a:chOff x="4734" y="3535"/>
              <a:chExt cx="43" cy="71"/>
            </a:xfrm>
          </p:grpSpPr>
          <p:sp>
            <p:nvSpPr>
              <p:cNvPr id="23840" name="Rectangle 482"/>
              <p:cNvSpPr>
                <a:spLocks noChangeArrowheads="1"/>
              </p:cNvSpPr>
              <p:nvPr/>
            </p:nvSpPr>
            <p:spPr bwMode="auto">
              <a:xfrm>
                <a:off x="4751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1" name="Freeform 483"/>
              <p:cNvSpPr>
                <a:spLocks/>
              </p:cNvSpPr>
              <p:nvPr/>
            </p:nvSpPr>
            <p:spPr bwMode="auto">
              <a:xfrm>
                <a:off x="4734" y="3535"/>
                <a:ext cx="43" cy="27"/>
              </a:xfrm>
              <a:custGeom>
                <a:avLst/>
                <a:gdLst>
                  <a:gd name="T0" fmla="*/ 2 w 88"/>
                  <a:gd name="T1" fmla="*/ 1 h 55"/>
                  <a:gd name="T2" fmla="*/ 1 w 88"/>
                  <a:gd name="T3" fmla="*/ 0 h 55"/>
                  <a:gd name="T4" fmla="*/ 0 w 88"/>
                  <a:gd name="T5" fmla="*/ 1 h 55"/>
                  <a:gd name="T6" fmla="*/ 2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5" name="Rectangle 485"/>
            <p:cNvSpPr>
              <a:spLocks noChangeArrowheads="1"/>
            </p:cNvSpPr>
            <p:nvPr/>
          </p:nvSpPr>
          <p:spPr bwMode="auto">
            <a:xfrm>
              <a:off x="4683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6" name="Rectangle 486"/>
            <p:cNvSpPr>
              <a:spLocks noChangeArrowheads="1"/>
            </p:cNvSpPr>
            <p:nvPr/>
          </p:nvSpPr>
          <p:spPr bwMode="auto">
            <a:xfrm>
              <a:off x="4734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48</a:t>
              </a:r>
              <a:endParaRPr lang="en-US" altLang="en-US"/>
            </a:p>
          </p:txBody>
        </p:sp>
        <p:grpSp>
          <p:nvGrpSpPr>
            <p:cNvPr id="23727" name="Group 489"/>
            <p:cNvGrpSpPr>
              <a:grpSpLocks/>
            </p:cNvGrpSpPr>
            <p:nvPr/>
          </p:nvGrpSpPr>
          <p:grpSpPr bwMode="auto">
            <a:xfrm>
              <a:off x="5023" y="3535"/>
              <a:ext cx="44" cy="71"/>
              <a:chOff x="5023" y="3535"/>
              <a:chExt cx="44" cy="71"/>
            </a:xfrm>
          </p:grpSpPr>
          <p:sp>
            <p:nvSpPr>
              <p:cNvPr id="23838" name="Rectangle 487"/>
              <p:cNvSpPr>
                <a:spLocks noChangeArrowheads="1"/>
              </p:cNvSpPr>
              <p:nvPr/>
            </p:nvSpPr>
            <p:spPr bwMode="auto">
              <a:xfrm>
                <a:off x="504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9" name="Freeform 488"/>
              <p:cNvSpPr>
                <a:spLocks/>
              </p:cNvSpPr>
              <p:nvPr/>
            </p:nvSpPr>
            <p:spPr bwMode="auto">
              <a:xfrm>
                <a:off x="5023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8" name="Rectangle 490"/>
            <p:cNvSpPr>
              <a:spLocks noChangeArrowheads="1"/>
            </p:cNvSpPr>
            <p:nvPr/>
          </p:nvSpPr>
          <p:spPr bwMode="auto">
            <a:xfrm>
              <a:off x="4972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9" name="Rectangle 491"/>
            <p:cNvSpPr>
              <a:spLocks noChangeArrowheads="1"/>
            </p:cNvSpPr>
            <p:nvPr/>
          </p:nvSpPr>
          <p:spPr bwMode="auto">
            <a:xfrm>
              <a:off x="5023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52</a:t>
              </a:r>
              <a:endParaRPr lang="en-US" altLang="en-US"/>
            </a:p>
          </p:txBody>
        </p:sp>
        <p:grpSp>
          <p:nvGrpSpPr>
            <p:cNvPr id="23730" name="Group 494"/>
            <p:cNvGrpSpPr>
              <a:grpSpLocks/>
            </p:cNvGrpSpPr>
            <p:nvPr/>
          </p:nvGrpSpPr>
          <p:grpSpPr bwMode="auto">
            <a:xfrm>
              <a:off x="5312" y="3535"/>
              <a:ext cx="44" cy="71"/>
              <a:chOff x="5312" y="3535"/>
              <a:chExt cx="44" cy="71"/>
            </a:xfrm>
          </p:grpSpPr>
          <p:sp>
            <p:nvSpPr>
              <p:cNvPr id="23836" name="Rectangle 492"/>
              <p:cNvSpPr>
                <a:spLocks noChangeArrowheads="1"/>
              </p:cNvSpPr>
              <p:nvPr/>
            </p:nvSpPr>
            <p:spPr bwMode="auto">
              <a:xfrm>
                <a:off x="533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7" name="Freeform 493"/>
              <p:cNvSpPr>
                <a:spLocks/>
              </p:cNvSpPr>
              <p:nvPr/>
            </p:nvSpPr>
            <p:spPr bwMode="auto">
              <a:xfrm>
                <a:off x="5312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31" name="Rectangle 495"/>
            <p:cNvSpPr>
              <a:spLocks noChangeArrowheads="1"/>
            </p:cNvSpPr>
            <p:nvPr/>
          </p:nvSpPr>
          <p:spPr bwMode="auto">
            <a:xfrm>
              <a:off x="5261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2" name="Rectangle 496"/>
            <p:cNvSpPr>
              <a:spLocks noChangeArrowheads="1"/>
            </p:cNvSpPr>
            <p:nvPr/>
          </p:nvSpPr>
          <p:spPr bwMode="auto">
            <a:xfrm>
              <a:off x="5312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733" name="Rectangle 497"/>
            <p:cNvSpPr>
              <a:spLocks noChangeArrowheads="1"/>
            </p:cNvSpPr>
            <p:nvPr/>
          </p:nvSpPr>
          <p:spPr bwMode="auto">
            <a:xfrm>
              <a:off x="3652" y="3606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4" name="Rectangle 498"/>
            <p:cNvSpPr>
              <a:spLocks noChangeArrowheads="1"/>
            </p:cNvSpPr>
            <p:nvPr/>
          </p:nvSpPr>
          <p:spPr bwMode="auto">
            <a:xfrm>
              <a:off x="3702" y="3624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hmc</a:t>
              </a:r>
              <a:endParaRPr lang="en-US" altLang="en-US"/>
            </a:p>
          </p:txBody>
        </p:sp>
        <p:grpSp>
          <p:nvGrpSpPr>
            <p:cNvPr id="23735" name="Group 509"/>
            <p:cNvGrpSpPr>
              <a:grpSpLocks/>
            </p:cNvGrpSpPr>
            <p:nvPr/>
          </p:nvGrpSpPr>
          <p:grpSpPr bwMode="auto">
            <a:xfrm>
              <a:off x="3864" y="3698"/>
              <a:ext cx="1446" cy="80"/>
              <a:chOff x="3864" y="3698"/>
              <a:chExt cx="1446" cy="80"/>
            </a:xfrm>
          </p:grpSpPr>
          <p:sp>
            <p:nvSpPr>
              <p:cNvPr id="23826" name="Rectangle 499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7" name="Rectangle 500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828" name="Rectangle 501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9" name="Rectangle 502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</a:t>
                </a:r>
                <a:endParaRPr lang="en-US" altLang="en-US"/>
              </a:p>
            </p:txBody>
          </p:sp>
          <p:sp>
            <p:nvSpPr>
              <p:cNvPr id="23830" name="Rectangle 503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1" name="Rectangle 504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832" name="Rectangle 505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3" name="Rectangle 506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834" name="Rectangle 507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5" name="Rectangle 508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</p:grpSp>
        <p:grpSp>
          <p:nvGrpSpPr>
            <p:cNvPr id="23736" name="Group 512"/>
            <p:cNvGrpSpPr>
              <a:grpSpLocks/>
            </p:cNvGrpSpPr>
            <p:nvPr/>
          </p:nvGrpSpPr>
          <p:grpSpPr bwMode="auto">
            <a:xfrm>
              <a:off x="3866" y="3775"/>
              <a:ext cx="44" cy="72"/>
              <a:chOff x="3866" y="3775"/>
              <a:chExt cx="44" cy="72"/>
            </a:xfrm>
          </p:grpSpPr>
          <p:sp>
            <p:nvSpPr>
              <p:cNvPr id="23824" name="Rectangle 510"/>
              <p:cNvSpPr>
                <a:spLocks noChangeArrowheads="1"/>
              </p:cNvSpPr>
              <p:nvPr/>
            </p:nvSpPr>
            <p:spPr bwMode="auto">
              <a:xfrm>
                <a:off x="3884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5" name="Freeform 511"/>
              <p:cNvSpPr>
                <a:spLocks/>
              </p:cNvSpPr>
              <p:nvPr/>
            </p:nvSpPr>
            <p:spPr bwMode="auto">
              <a:xfrm>
                <a:off x="3866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37" name="Rectangle 513"/>
            <p:cNvSpPr>
              <a:spLocks noChangeArrowheads="1"/>
            </p:cNvSpPr>
            <p:nvPr/>
          </p:nvSpPr>
          <p:spPr bwMode="auto">
            <a:xfrm>
              <a:off x="3815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8" name="Rectangle 514"/>
            <p:cNvSpPr>
              <a:spLocks noChangeArrowheads="1"/>
            </p:cNvSpPr>
            <p:nvPr/>
          </p:nvSpPr>
          <p:spPr bwMode="auto">
            <a:xfrm>
              <a:off x="3866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grpSp>
          <p:nvGrpSpPr>
            <p:cNvPr id="23739" name="Group 517"/>
            <p:cNvGrpSpPr>
              <a:grpSpLocks/>
            </p:cNvGrpSpPr>
            <p:nvPr/>
          </p:nvGrpSpPr>
          <p:grpSpPr bwMode="auto">
            <a:xfrm>
              <a:off x="4155" y="3775"/>
              <a:ext cx="44" cy="72"/>
              <a:chOff x="4155" y="3775"/>
              <a:chExt cx="44" cy="72"/>
            </a:xfrm>
          </p:grpSpPr>
          <p:sp>
            <p:nvSpPr>
              <p:cNvPr id="23822" name="Rectangle 515"/>
              <p:cNvSpPr>
                <a:spLocks noChangeArrowheads="1"/>
              </p:cNvSpPr>
              <p:nvPr/>
            </p:nvSpPr>
            <p:spPr bwMode="auto">
              <a:xfrm>
                <a:off x="4173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3" name="Freeform 516"/>
              <p:cNvSpPr>
                <a:spLocks/>
              </p:cNvSpPr>
              <p:nvPr/>
            </p:nvSpPr>
            <p:spPr bwMode="auto">
              <a:xfrm>
                <a:off x="4155" y="3775"/>
                <a:ext cx="44" cy="28"/>
              </a:xfrm>
              <a:custGeom>
                <a:avLst/>
                <a:gdLst>
                  <a:gd name="T0" fmla="*/ 3 w 88"/>
                  <a:gd name="T1" fmla="*/ 2 h 55"/>
                  <a:gd name="T2" fmla="*/ 2 w 88"/>
                  <a:gd name="T3" fmla="*/ 0 h 55"/>
                  <a:gd name="T4" fmla="*/ 0 w 88"/>
                  <a:gd name="T5" fmla="*/ 2 h 55"/>
                  <a:gd name="T6" fmla="*/ 3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0" name="Rectangle 518"/>
            <p:cNvSpPr>
              <a:spLocks noChangeArrowheads="1"/>
            </p:cNvSpPr>
            <p:nvPr/>
          </p:nvSpPr>
          <p:spPr bwMode="auto">
            <a:xfrm>
              <a:off x="4105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1" name="Rectangle 519"/>
            <p:cNvSpPr>
              <a:spLocks noChangeArrowheads="1"/>
            </p:cNvSpPr>
            <p:nvPr/>
          </p:nvSpPr>
          <p:spPr bwMode="auto">
            <a:xfrm>
              <a:off x="4156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60</a:t>
              </a:r>
              <a:endParaRPr lang="en-US" altLang="en-US"/>
            </a:p>
          </p:txBody>
        </p:sp>
        <p:grpSp>
          <p:nvGrpSpPr>
            <p:cNvPr id="23742" name="Group 522"/>
            <p:cNvGrpSpPr>
              <a:grpSpLocks/>
            </p:cNvGrpSpPr>
            <p:nvPr/>
          </p:nvGrpSpPr>
          <p:grpSpPr bwMode="auto">
            <a:xfrm>
              <a:off x="4444" y="3775"/>
              <a:ext cx="44" cy="72"/>
              <a:chOff x="4444" y="3775"/>
              <a:chExt cx="44" cy="72"/>
            </a:xfrm>
          </p:grpSpPr>
          <p:sp>
            <p:nvSpPr>
              <p:cNvPr id="23820" name="Rectangle 520"/>
              <p:cNvSpPr>
                <a:spLocks noChangeArrowheads="1"/>
              </p:cNvSpPr>
              <p:nvPr/>
            </p:nvSpPr>
            <p:spPr bwMode="auto">
              <a:xfrm>
                <a:off x="4462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1" name="Freeform 521"/>
              <p:cNvSpPr>
                <a:spLocks/>
              </p:cNvSpPr>
              <p:nvPr/>
            </p:nvSpPr>
            <p:spPr bwMode="auto">
              <a:xfrm>
                <a:off x="4444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3" name="Rectangle 523"/>
            <p:cNvSpPr>
              <a:spLocks noChangeArrowheads="1"/>
            </p:cNvSpPr>
            <p:nvPr/>
          </p:nvSpPr>
          <p:spPr bwMode="auto">
            <a:xfrm>
              <a:off x="4394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4" name="Rectangle 524"/>
            <p:cNvSpPr>
              <a:spLocks noChangeArrowheads="1"/>
            </p:cNvSpPr>
            <p:nvPr/>
          </p:nvSpPr>
          <p:spPr bwMode="auto">
            <a:xfrm>
              <a:off x="4445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64</a:t>
              </a:r>
              <a:endParaRPr lang="en-US" altLang="en-US"/>
            </a:p>
          </p:txBody>
        </p:sp>
        <p:grpSp>
          <p:nvGrpSpPr>
            <p:cNvPr id="23745" name="Group 527"/>
            <p:cNvGrpSpPr>
              <a:grpSpLocks/>
            </p:cNvGrpSpPr>
            <p:nvPr/>
          </p:nvGrpSpPr>
          <p:grpSpPr bwMode="auto">
            <a:xfrm>
              <a:off x="4734" y="3775"/>
              <a:ext cx="43" cy="72"/>
              <a:chOff x="4734" y="3775"/>
              <a:chExt cx="43" cy="72"/>
            </a:xfrm>
          </p:grpSpPr>
          <p:sp>
            <p:nvSpPr>
              <p:cNvPr id="23818" name="Rectangle 525"/>
              <p:cNvSpPr>
                <a:spLocks noChangeArrowheads="1"/>
              </p:cNvSpPr>
              <p:nvPr/>
            </p:nvSpPr>
            <p:spPr bwMode="auto">
              <a:xfrm>
                <a:off x="4751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9" name="Freeform 526"/>
              <p:cNvSpPr>
                <a:spLocks/>
              </p:cNvSpPr>
              <p:nvPr/>
            </p:nvSpPr>
            <p:spPr bwMode="auto">
              <a:xfrm>
                <a:off x="4734" y="3775"/>
                <a:ext cx="43" cy="28"/>
              </a:xfrm>
              <a:custGeom>
                <a:avLst/>
                <a:gdLst>
                  <a:gd name="T0" fmla="*/ 2 w 88"/>
                  <a:gd name="T1" fmla="*/ 2 h 55"/>
                  <a:gd name="T2" fmla="*/ 1 w 88"/>
                  <a:gd name="T3" fmla="*/ 0 h 55"/>
                  <a:gd name="T4" fmla="*/ 0 w 88"/>
                  <a:gd name="T5" fmla="*/ 2 h 55"/>
                  <a:gd name="T6" fmla="*/ 2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6" name="Rectangle 528"/>
            <p:cNvSpPr>
              <a:spLocks noChangeArrowheads="1"/>
            </p:cNvSpPr>
            <p:nvPr/>
          </p:nvSpPr>
          <p:spPr bwMode="auto">
            <a:xfrm>
              <a:off x="4683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7" name="Rectangle 529"/>
            <p:cNvSpPr>
              <a:spLocks noChangeArrowheads="1"/>
            </p:cNvSpPr>
            <p:nvPr/>
          </p:nvSpPr>
          <p:spPr bwMode="auto">
            <a:xfrm>
              <a:off x="4734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68</a:t>
              </a:r>
              <a:endParaRPr lang="en-US" altLang="en-US"/>
            </a:p>
          </p:txBody>
        </p:sp>
        <p:grpSp>
          <p:nvGrpSpPr>
            <p:cNvPr id="23748" name="Group 532"/>
            <p:cNvGrpSpPr>
              <a:grpSpLocks/>
            </p:cNvGrpSpPr>
            <p:nvPr/>
          </p:nvGrpSpPr>
          <p:grpSpPr bwMode="auto">
            <a:xfrm>
              <a:off x="5023" y="3775"/>
              <a:ext cx="44" cy="72"/>
              <a:chOff x="5023" y="3775"/>
              <a:chExt cx="44" cy="72"/>
            </a:xfrm>
          </p:grpSpPr>
          <p:sp>
            <p:nvSpPr>
              <p:cNvPr id="23816" name="Rectangle 530"/>
              <p:cNvSpPr>
                <a:spLocks noChangeArrowheads="1"/>
              </p:cNvSpPr>
              <p:nvPr/>
            </p:nvSpPr>
            <p:spPr bwMode="auto">
              <a:xfrm>
                <a:off x="5040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7" name="Freeform 531"/>
              <p:cNvSpPr>
                <a:spLocks/>
              </p:cNvSpPr>
              <p:nvPr/>
            </p:nvSpPr>
            <p:spPr bwMode="auto">
              <a:xfrm>
                <a:off x="5023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9" name="Rectangle 533"/>
            <p:cNvSpPr>
              <a:spLocks noChangeArrowheads="1"/>
            </p:cNvSpPr>
            <p:nvPr/>
          </p:nvSpPr>
          <p:spPr bwMode="auto">
            <a:xfrm>
              <a:off x="4972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50" name="Rectangle 534"/>
            <p:cNvSpPr>
              <a:spLocks noChangeArrowheads="1"/>
            </p:cNvSpPr>
            <p:nvPr/>
          </p:nvSpPr>
          <p:spPr bwMode="auto">
            <a:xfrm>
              <a:off x="5023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72</a:t>
              </a:r>
              <a:endParaRPr lang="en-US" altLang="en-US"/>
            </a:p>
          </p:txBody>
        </p:sp>
        <p:grpSp>
          <p:nvGrpSpPr>
            <p:cNvPr id="23751" name="Group 537"/>
            <p:cNvGrpSpPr>
              <a:grpSpLocks/>
            </p:cNvGrpSpPr>
            <p:nvPr/>
          </p:nvGrpSpPr>
          <p:grpSpPr bwMode="auto">
            <a:xfrm>
              <a:off x="5312" y="3775"/>
              <a:ext cx="44" cy="72"/>
              <a:chOff x="5312" y="3775"/>
              <a:chExt cx="44" cy="72"/>
            </a:xfrm>
          </p:grpSpPr>
          <p:sp>
            <p:nvSpPr>
              <p:cNvPr id="23814" name="Rectangle 535"/>
              <p:cNvSpPr>
                <a:spLocks noChangeArrowheads="1"/>
              </p:cNvSpPr>
              <p:nvPr/>
            </p:nvSpPr>
            <p:spPr bwMode="auto">
              <a:xfrm>
                <a:off x="5330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5" name="Freeform 536"/>
              <p:cNvSpPr>
                <a:spLocks/>
              </p:cNvSpPr>
              <p:nvPr/>
            </p:nvSpPr>
            <p:spPr bwMode="auto">
              <a:xfrm>
                <a:off x="5312" y="3775"/>
                <a:ext cx="44" cy="28"/>
              </a:xfrm>
              <a:custGeom>
                <a:avLst/>
                <a:gdLst>
                  <a:gd name="T0" fmla="*/ 3 w 88"/>
                  <a:gd name="T1" fmla="*/ 2 h 55"/>
                  <a:gd name="T2" fmla="*/ 2 w 88"/>
                  <a:gd name="T3" fmla="*/ 0 h 55"/>
                  <a:gd name="T4" fmla="*/ 0 w 88"/>
                  <a:gd name="T5" fmla="*/ 2 h 55"/>
                  <a:gd name="T6" fmla="*/ 3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52" name="Rectangle 538"/>
            <p:cNvSpPr>
              <a:spLocks noChangeArrowheads="1"/>
            </p:cNvSpPr>
            <p:nvPr/>
          </p:nvSpPr>
          <p:spPr bwMode="auto">
            <a:xfrm>
              <a:off x="5261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53" name="Rectangle 539"/>
            <p:cNvSpPr>
              <a:spLocks noChangeArrowheads="1"/>
            </p:cNvSpPr>
            <p:nvPr/>
          </p:nvSpPr>
          <p:spPr bwMode="auto">
            <a:xfrm>
              <a:off x="5312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76</a:t>
              </a:r>
              <a:endParaRPr lang="en-US" altLang="en-US"/>
            </a:p>
          </p:txBody>
        </p:sp>
        <p:grpSp>
          <p:nvGrpSpPr>
            <p:cNvPr id="23754" name="Group 599"/>
            <p:cNvGrpSpPr>
              <a:grpSpLocks/>
            </p:cNvGrpSpPr>
            <p:nvPr/>
          </p:nvGrpSpPr>
          <p:grpSpPr bwMode="auto">
            <a:xfrm>
              <a:off x="3310" y="3232"/>
              <a:ext cx="2096" cy="707"/>
              <a:chOff x="3310" y="3232"/>
              <a:chExt cx="2096" cy="707"/>
            </a:xfrm>
          </p:grpSpPr>
          <p:sp>
            <p:nvSpPr>
              <p:cNvPr id="23755" name="Rectangle 540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56" name="Rectangle 541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757" name="Rectangle 542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58" name="Rectangle 543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</a:t>
                </a:r>
                <a:endParaRPr lang="en-US" altLang="en-US"/>
              </a:p>
            </p:txBody>
          </p:sp>
          <p:sp>
            <p:nvSpPr>
              <p:cNvPr id="23759" name="Rectangle 544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0" name="Rectangle 545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761" name="Rectangle 546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2" name="Rectangle 547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763" name="Rectangle 548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4" name="Rectangle 549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23765" name="Rectangle 550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6" name="Rectangle 551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767" name="Rectangle 552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8" name="Rectangle 553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769" name="Rectangle 554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0" name="Rectangle 555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771" name="Rectangle 556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2" name="Rectangle 557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773" name="Rectangle 558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4" name="Rectangle 559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grpSp>
            <p:nvGrpSpPr>
              <p:cNvPr id="23775" name="Group 562"/>
              <p:cNvGrpSpPr>
                <a:grpSpLocks/>
              </p:cNvGrpSpPr>
              <p:nvPr/>
            </p:nvGrpSpPr>
            <p:grpSpPr bwMode="auto">
              <a:xfrm>
                <a:off x="3866" y="3775"/>
                <a:ext cx="44" cy="72"/>
                <a:chOff x="3866" y="3775"/>
                <a:chExt cx="44" cy="72"/>
              </a:xfrm>
            </p:grpSpPr>
            <p:sp>
              <p:nvSpPr>
                <p:cNvPr id="23812" name="Rectangle 560"/>
                <p:cNvSpPr>
                  <a:spLocks noChangeArrowheads="1"/>
                </p:cNvSpPr>
                <p:nvPr/>
              </p:nvSpPr>
              <p:spPr bwMode="auto">
                <a:xfrm>
                  <a:off x="3884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13" name="Freeform 561"/>
                <p:cNvSpPr>
                  <a:spLocks/>
                </p:cNvSpPr>
                <p:nvPr/>
              </p:nvSpPr>
              <p:spPr bwMode="auto">
                <a:xfrm>
                  <a:off x="3866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76" name="Rectangle 563"/>
              <p:cNvSpPr>
                <a:spLocks noChangeArrowheads="1"/>
              </p:cNvSpPr>
              <p:nvPr/>
            </p:nvSpPr>
            <p:spPr bwMode="auto">
              <a:xfrm>
                <a:off x="381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7" name="Rectangle 564"/>
              <p:cNvSpPr>
                <a:spLocks noChangeArrowheads="1"/>
              </p:cNvSpPr>
              <p:nvPr/>
            </p:nvSpPr>
            <p:spPr bwMode="auto">
              <a:xfrm>
                <a:off x="386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3778" name="Group 567"/>
              <p:cNvGrpSpPr>
                <a:grpSpLocks/>
              </p:cNvGrpSpPr>
              <p:nvPr/>
            </p:nvGrpSpPr>
            <p:grpSpPr bwMode="auto">
              <a:xfrm>
                <a:off x="4155" y="3775"/>
                <a:ext cx="44" cy="72"/>
                <a:chOff x="4155" y="3775"/>
                <a:chExt cx="44" cy="72"/>
              </a:xfrm>
            </p:grpSpPr>
            <p:sp>
              <p:nvSpPr>
                <p:cNvPr id="23810" name="Rectangle 565"/>
                <p:cNvSpPr>
                  <a:spLocks noChangeArrowheads="1"/>
                </p:cNvSpPr>
                <p:nvPr/>
              </p:nvSpPr>
              <p:spPr bwMode="auto">
                <a:xfrm>
                  <a:off x="4173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11" name="Freeform 566"/>
                <p:cNvSpPr>
                  <a:spLocks/>
                </p:cNvSpPr>
                <p:nvPr/>
              </p:nvSpPr>
              <p:spPr bwMode="auto">
                <a:xfrm>
                  <a:off x="4155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79" name="Rectangle 568"/>
              <p:cNvSpPr>
                <a:spLocks noChangeArrowheads="1"/>
              </p:cNvSpPr>
              <p:nvPr/>
            </p:nvSpPr>
            <p:spPr bwMode="auto">
              <a:xfrm>
                <a:off x="410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0" name="Rectangle 569"/>
              <p:cNvSpPr>
                <a:spLocks noChangeArrowheads="1"/>
              </p:cNvSpPr>
              <p:nvPr/>
            </p:nvSpPr>
            <p:spPr bwMode="auto">
              <a:xfrm>
                <a:off x="415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60</a:t>
                </a:r>
                <a:endParaRPr lang="en-US" altLang="en-US"/>
              </a:p>
            </p:txBody>
          </p:sp>
          <p:grpSp>
            <p:nvGrpSpPr>
              <p:cNvPr id="23781" name="Group 572"/>
              <p:cNvGrpSpPr>
                <a:grpSpLocks/>
              </p:cNvGrpSpPr>
              <p:nvPr/>
            </p:nvGrpSpPr>
            <p:grpSpPr bwMode="auto">
              <a:xfrm>
                <a:off x="4444" y="3775"/>
                <a:ext cx="44" cy="72"/>
                <a:chOff x="4444" y="3775"/>
                <a:chExt cx="44" cy="72"/>
              </a:xfrm>
            </p:grpSpPr>
            <p:sp>
              <p:nvSpPr>
                <p:cNvPr id="23808" name="Rectangle 570"/>
                <p:cNvSpPr>
                  <a:spLocks noChangeArrowheads="1"/>
                </p:cNvSpPr>
                <p:nvPr/>
              </p:nvSpPr>
              <p:spPr bwMode="auto">
                <a:xfrm>
                  <a:off x="4462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9" name="Freeform 571"/>
                <p:cNvSpPr>
                  <a:spLocks/>
                </p:cNvSpPr>
                <p:nvPr/>
              </p:nvSpPr>
              <p:spPr bwMode="auto">
                <a:xfrm>
                  <a:off x="4444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2" name="Rectangle 573"/>
              <p:cNvSpPr>
                <a:spLocks noChangeArrowheads="1"/>
              </p:cNvSpPr>
              <p:nvPr/>
            </p:nvSpPr>
            <p:spPr bwMode="auto">
              <a:xfrm>
                <a:off x="4394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3" name="Rectangle 574"/>
              <p:cNvSpPr>
                <a:spLocks noChangeArrowheads="1"/>
              </p:cNvSpPr>
              <p:nvPr/>
            </p:nvSpPr>
            <p:spPr bwMode="auto">
              <a:xfrm>
                <a:off x="4445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64</a:t>
                </a:r>
                <a:endParaRPr lang="en-US" altLang="en-US"/>
              </a:p>
            </p:txBody>
          </p:sp>
          <p:grpSp>
            <p:nvGrpSpPr>
              <p:cNvPr id="23784" name="Group 577"/>
              <p:cNvGrpSpPr>
                <a:grpSpLocks/>
              </p:cNvGrpSpPr>
              <p:nvPr/>
            </p:nvGrpSpPr>
            <p:grpSpPr bwMode="auto">
              <a:xfrm>
                <a:off x="4734" y="3775"/>
                <a:ext cx="43" cy="72"/>
                <a:chOff x="4734" y="3775"/>
                <a:chExt cx="43" cy="72"/>
              </a:xfrm>
            </p:grpSpPr>
            <p:sp>
              <p:nvSpPr>
                <p:cNvPr id="23806" name="Rectangle 575"/>
                <p:cNvSpPr>
                  <a:spLocks noChangeArrowheads="1"/>
                </p:cNvSpPr>
                <p:nvPr/>
              </p:nvSpPr>
              <p:spPr bwMode="auto">
                <a:xfrm>
                  <a:off x="4751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7" name="Freeform 576"/>
                <p:cNvSpPr>
                  <a:spLocks/>
                </p:cNvSpPr>
                <p:nvPr/>
              </p:nvSpPr>
              <p:spPr bwMode="auto">
                <a:xfrm>
                  <a:off x="4734" y="3775"/>
                  <a:ext cx="43" cy="28"/>
                </a:xfrm>
                <a:custGeom>
                  <a:avLst/>
                  <a:gdLst>
                    <a:gd name="T0" fmla="*/ 2 w 88"/>
                    <a:gd name="T1" fmla="*/ 2 h 55"/>
                    <a:gd name="T2" fmla="*/ 1 w 88"/>
                    <a:gd name="T3" fmla="*/ 0 h 55"/>
                    <a:gd name="T4" fmla="*/ 0 w 88"/>
                    <a:gd name="T5" fmla="*/ 2 h 55"/>
                    <a:gd name="T6" fmla="*/ 2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5" name="Rectangle 578"/>
              <p:cNvSpPr>
                <a:spLocks noChangeArrowheads="1"/>
              </p:cNvSpPr>
              <p:nvPr/>
            </p:nvSpPr>
            <p:spPr bwMode="auto">
              <a:xfrm>
                <a:off x="4683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6" name="Rectangle 579"/>
              <p:cNvSpPr>
                <a:spLocks noChangeArrowheads="1"/>
              </p:cNvSpPr>
              <p:nvPr/>
            </p:nvSpPr>
            <p:spPr bwMode="auto">
              <a:xfrm>
                <a:off x="4734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68</a:t>
                </a:r>
                <a:endParaRPr lang="en-US" altLang="en-US"/>
              </a:p>
            </p:txBody>
          </p:sp>
          <p:grpSp>
            <p:nvGrpSpPr>
              <p:cNvPr id="23787" name="Group 582"/>
              <p:cNvGrpSpPr>
                <a:grpSpLocks/>
              </p:cNvGrpSpPr>
              <p:nvPr/>
            </p:nvGrpSpPr>
            <p:grpSpPr bwMode="auto">
              <a:xfrm>
                <a:off x="5023" y="3775"/>
                <a:ext cx="44" cy="72"/>
                <a:chOff x="5023" y="3775"/>
                <a:chExt cx="44" cy="72"/>
              </a:xfrm>
            </p:grpSpPr>
            <p:sp>
              <p:nvSpPr>
                <p:cNvPr id="23804" name="Rectangle 580"/>
                <p:cNvSpPr>
                  <a:spLocks noChangeArrowheads="1"/>
                </p:cNvSpPr>
                <p:nvPr/>
              </p:nvSpPr>
              <p:spPr bwMode="auto">
                <a:xfrm>
                  <a:off x="504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5" name="Freeform 581"/>
                <p:cNvSpPr>
                  <a:spLocks/>
                </p:cNvSpPr>
                <p:nvPr/>
              </p:nvSpPr>
              <p:spPr bwMode="auto">
                <a:xfrm>
                  <a:off x="5023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8" name="Rectangle 583"/>
              <p:cNvSpPr>
                <a:spLocks noChangeArrowheads="1"/>
              </p:cNvSpPr>
              <p:nvPr/>
            </p:nvSpPr>
            <p:spPr bwMode="auto">
              <a:xfrm>
                <a:off x="4972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9" name="Rectangle 584"/>
              <p:cNvSpPr>
                <a:spLocks noChangeArrowheads="1"/>
              </p:cNvSpPr>
              <p:nvPr/>
            </p:nvSpPr>
            <p:spPr bwMode="auto">
              <a:xfrm>
                <a:off x="5023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72</a:t>
                </a:r>
                <a:endParaRPr lang="en-US" altLang="en-US"/>
              </a:p>
            </p:txBody>
          </p:sp>
          <p:grpSp>
            <p:nvGrpSpPr>
              <p:cNvPr id="23790" name="Group 587"/>
              <p:cNvGrpSpPr>
                <a:grpSpLocks/>
              </p:cNvGrpSpPr>
              <p:nvPr/>
            </p:nvGrpSpPr>
            <p:grpSpPr bwMode="auto">
              <a:xfrm>
                <a:off x="5312" y="3775"/>
                <a:ext cx="44" cy="72"/>
                <a:chOff x="5312" y="3775"/>
                <a:chExt cx="44" cy="72"/>
              </a:xfrm>
            </p:grpSpPr>
            <p:sp>
              <p:nvSpPr>
                <p:cNvPr id="23802" name="Rectangle 585"/>
                <p:cNvSpPr>
                  <a:spLocks noChangeArrowheads="1"/>
                </p:cNvSpPr>
                <p:nvPr/>
              </p:nvSpPr>
              <p:spPr bwMode="auto">
                <a:xfrm>
                  <a:off x="533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3" name="Freeform 586"/>
                <p:cNvSpPr>
                  <a:spLocks/>
                </p:cNvSpPr>
                <p:nvPr/>
              </p:nvSpPr>
              <p:spPr bwMode="auto">
                <a:xfrm>
                  <a:off x="5312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91" name="Rectangle 588"/>
              <p:cNvSpPr>
                <a:spLocks noChangeArrowheads="1"/>
              </p:cNvSpPr>
              <p:nvPr/>
            </p:nvSpPr>
            <p:spPr bwMode="auto">
              <a:xfrm>
                <a:off x="5261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92" name="Rectangle 589"/>
              <p:cNvSpPr>
                <a:spLocks noChangeArrowheads="1"/>
              </p:cNvSpPr>
              <p:nvPr/>
            </p:nvSpPr>
            <p:spPr bwMode="auto">
              <a:xfrm>
                <a:off x="5312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76</a:t>
                </a:r>
                <a:endParaRPr lang="en-US" altLang="en-US"/>
              </a:p>
            </p:txBody>
          </p:sp>
          <p:grpSp>
            <p:nvGrpSpPr>
              <p:cNvPr id="23793" name="Group 592"/>
              <p:cNvGrpSpPr>
                <a:grpSpLocks/>
              </p:cNvGrpSpPr>
              <p:nvPr/>
            </p:nvGrpSpPr>
            <p:grpSpPr bwMode="auto">
              <a:xfrm>
                <a:off x="3310" y="3232"/>
                <a:ext cx="555" cy="318"/>
                <a:chOff x="3310" y="3232"/>
                <a:chExt cx="555" cy="318"/>
              </a:xfrm>
            </p:grpSpPr>
            <p:sp>
              <p:nvSpPr>
                <p:cNvPr id="23800" name="Freeform 590"/>
                <p:cNvSpPr>
                  <a:spLocks/>
                </p:cNvSpPr>
                <p:nvPr/>
              </p:nvSpPr>
              <p:spPr bwMode="auto">
                <a:xfrm>
                  <a:off x="3310" y="3249"/>
                  <a:ext cx="511" cy="301"/>
                </a:xfrm>
                <a:custGeom>
                  <a:avLst/>
                  <a:gdLst>
                    <a:gd name="T0" fmla="*/ 0 w 1023"/>
                    <a:gd name="T1" fmla="*/ 19 h 600"/>
                    <a:gd name="T2" fmla="*/ 0 w 1023"/>
                    <a:gd name="T3" fmla="*/ 18 h 600"/>
                    <a:gd name="T4" fmla="*/ 0 w 1023"/>
                    <a:gd name="T5" fmla="*/ 18 h 600"/>
                    <a:gd name="T6" fmla="*/ 1 w 1023"/>
                    <a:gd name="T7" fmla="*/ 16 h 600"/>
                    <a:gd name="T8" fmla="*/ 2 w 1023"/>
                    <a:gd name="T9" fmla="*/ 14 h 600"/>
                    <a:gd name="T10" fmla="*/ 2 w 1023"/>
                    <a:gd name="T11" fmla="*/ 14 h 600"/>
                    <a:gd name="T12" fmla="*/ 3 w 1023"/>
                    <a:gd name="T13" fmla="*/ 13 h 600"/>
                    <a:gd name="T14" fmla="*/ 4 w 1023"/>
                    <a:gd name="T15" fmla="*/ 11 h 600"/>
                    <a:gd name="T16" fmla="*/ 6 w 1023"/>
                    <a:gd name="T17" fmla="*/ 10 h 600"/>
                    <a:gd name="T18" fmla="*/ 8 w 1023"/>
                    <a:gd name="T19" fmla="*/ 9 h 600"/>
                    <a:gd name="T20" fmla="*/ 7 w 1023"/>
                    <a:gd name="T21" fmla="*/ 9 h 600"/>
                    <a:gd name="T22" fmla="*/ 10 w 1023"/>
                    <a:gd name="T23" fmla="*/ 7 h 600"/>
                    <a:gd name="T24" fmla="*/ 12 w 1023"/>
                    <a:gd name="T25" fmla="*/ 6 h 600"/>
                    <a:gd name="T26" fmla="*/ 14 w 1023"/>
                    <a:gd name="T27" fmla="*/ 5 h 600"/>
                    <a:gd name="T28" fmla="*/ 17 w 1023"/>
                    <a:gd name="T29" fmla="*/ 4 h 600"/>
                    <a:gd name="T30" fmla="*/ 20 w 1023"/>
                    <a:gd name="T31" fmla="*/ 3 h 600"/>
                    <a:gd name="T32" fmla="*/ 23 w 1023"/>
                    <a:gd name="T33" fmla="*/ 2 h 600"/>
                    <a:gd name="T34" fmla="*/ 24 w 1023"/>
                    <a:gd name="T35" fmla="*/ 2 h 600"/>
                    <a:gd name="T36" fmla="*/ 25 w 1023"/>
                    <a:gd name="T37" fmla="*/ 2 h 600"/>
                    <a:gd name="T38" fmla="*/ 28 w 1023"/>
                    <a:gd name="T39" fmla="*/ 1 h 600"/>
                    <a:gd name="T40" fmla="*/ 31 w 1023"/>
                    <a:gd name="T41" fmla="*/ 1 h 600"/>
                    <a:gd name="T42" fmla="*/ 30 w 1023"/>
                    <a:gd name="T43" fmla="*/ 1 h 600"/>
                    <a:gd name="T44" fmla="*/ 27 w 1023"/>
                    <a:gd name="T45" fmla="*/ 1 h 600"/>
                    <a:gd name="T46" fmla="*/ 24 w 1023"/>
                    <a:gd name="T47" fmla="*/ 1 h 600"/>
                    <a:gd name="T48" fmla="*/ 22 w 1023"/>
                    <a:gd name="T49" fmla="*/ 2 h 600"/>
                    <a:gd name="T50" fmla="*/ 20 w 1023"/>
                    <a:gd name="T51" fmla="*/ 3 h 600"/>
                    <a:gd name="T52" fmla="*/ 17 w 1023"/>
                    <a:gd name="T53" fmla="*/ 3 h 600"/>
                    <a:gd name="T54" fmla="*/ 14 w 1023"/>
                    <a:gd name="T55" fmla="*/ 4 h 600"/>
                    <a:gd name="T56" fmla="*/ 12 w 1023"/>
                    <a:gd name="T57" fmla="*/ 6 h 600"/>
                    <a:gd name="T58" fmla="*/ 9 w 1023"/>
                    <a:gd name="T59" fmla="*/ 7 h 600"/>
                    <a:gd name="T60" fmla="*/ 7 w 1023"/>
                    <a:gd name="T61" fmla="*/ 8 h 600"/>
                    <a:gd name="T62" fmla="*/ 6 w 1023"/>
                    <a:gd name="T63" fmla="*/ 9 h 600"/>
                    <a:gd name="T64" fmla="*/ 4 w 1023"/>
                    <a:gd name="T65" fmla="*/ 10 h 600"/>
                    <a:gd name="T66" fmla="*/ 3 w 1023"/>
                    <a:gd name="T67" fmla="*/ 12 h 600"/>
                    <a:gd name="T68" fmla="*/ 2 w 1023"/>
                    <a:gd name="T69" fmla="*/ 13 h 600"/>
                    <a:gd name="T70" fmla="*/ 1 w 1023"/>
                    <a:gd name="T71" fmla="*/ 14 h 600"/>
                    <a:gd name="T72" fmla="*/ 0 w 1023"/>
                    <a:gd name="T73" fmla="*/ 16 h 600"/>
                    <a:gd name="T74" fmla="*/ 0 w 1023"/>
                    <a:gd name="T75" fmla="*/ 18 h 600"/>
                    <a:gd name="T76" fmla="*/ 0 w 1023"/>
                    <a:gd name="T77" fmla="*/ 18 h 600"/>
                    <a:gd name="T78" fmla="*/ 0 w 1023"/>
                    <a:gd name="T79" fmla="*/ 19 h 60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1023" h="600">
                      <a:moveTo>
                        <a:pt x="0" y="600"/>
                      </a:moveTo>
                      <a:lnTo>
                        <a:pt x="16" y="600"/>
                      </a:lnTo>
                      <a:lnTo>
                        <a:pt x="17" y="574"/>
                      </a:lnTo>
                      <a:lnTo>
                        <a:pt x="22" y="547"/>
                      </a:lnTo>
                      <a:lnTo>
                        <a:pt x="14" y="547"/>
                      </a:lnTo>
                      <a:lnTo>
                        <a:pt x="21" y="550"/>
                      </a:lnTo>
                      <a:lnTo>
                        <a:pt x="29" y="524"/>
                      </a:lnTo>
                      <a:lnTo>
                        <a:pt x="39" y="498"/>
                      </a:lnTo>
                      <a:lnTo>
                        <a:pt x="51" y="472"/>
                      </a:lnTo>
                      <a:lnTo>
                        <a:pt x="65" y="447"/>
                      </a:lnTo>
                      <a:lnTo>
                        <a:pt x="82" y="420"/>
                      </a:lnTo>
                      <a:lnTo>
                        <a:pt x="75" y="417"/>
                      </a:lnTo>
                      <a:lnTo>
                        <a:pt x="80" y="423"/>
                      </a:lnTo>
                      <a:lnTo>
                        <a:pt x="99" y="398"/>
                      </a:lnTo>
                      <a:lnTo>
                        <a:pt x="121" y="373"/>
                      </a:lnTo>
                      <a:lnTo>
                        <a:pt x="144" y="349"/>
                      </a:lnTo>
                      <a:lnTo>
                        <a:pt x="170" y="325"/>
                      </a:lnTo>
                      <a:lnTo>
                        <a:pt x="197" y="302"/>
                      </a:lnTo>
                      <a:lnTo>
                        <a:pt x="227" y="279"/>
                      </a:lnTo>
                      <a:lnTo>
                        <a:pt x="258" y="257"/>
                      </a:lnTo>
                      <a:lnTo>
                        <a:pt x="252" y="252"/>
                      </a:lnTo>
                      <a:lnTo>
                        <a:pt x="255" y="259"/>
                      </a:lnTo>
                      <a:lnTo>
                        <a:pt x="289" y="238"/>
                      </a:lnTo>
                      <a:lnTo>
                        <a:pt x="323" y="217"/>
                      </a:lnTo>
                      <a:lnTo>
                        <a:pt x="359" y="197"/>
                      </a:lnTo>
                      <a:lnTo>
                        <a:pt x="397" y="178"/>
                      </a:lnTo>
                      <a:lnTo>
                        <a:pt x="435" y="159"/>
                      </a:lnTo>
                      <a:lnTo>
                        <a:pt x="475" y="141"/>
                      </a:lnTo>
                      <a:lnTo>
                        <a:pt x="517" y="124"/>
                      </a:lnTo>
                      <a:lnTo>
                        <a:pt x="559" y="109"/>
                      </a:lnTo>
                      <a:lnTo>
                        <a:pt x="603" y="94"/>
                      </a:lnTo>
                      <a:lnTo>
                        <a:pt x="647" y="80"/>
                      </a:lnTo>
                      <a:lnTo>
                        <a:pt x="692" y="68"/>
                      </a:lnTo>
                      <a:lnTo>
                        <a:pt x="738" y="57"/>
                      </a:lnTo>
                      <a:lnTo>
                        <a:pt x="785" y="47"/>
                      </a:lnTo>
                      <a:lnTo>
                        <a:pt x="782" y="39"/>
                      </a:lnTo>
                      <a:lnTo>
                        <a:pt x="782" y="47"/>
                      </a:lnTo>
                      <a:lnTo>
                        <a:pt x="829" y="38"/>
                      </a:lnTo>
                      <a:lnTo>
                        <a:pt x="876" y="31"/>
                      </a:lnTo>
                      <a:lnTo>
                        <a:pt x="924" y="24"/>
                      </a:lnTo>
                      <a:lnTo>
                        <a:pt x="973" y="19"/>
                      </a:lnTo>
                      <a:lnTo>
                        <a:pt x="1023" y="16"/>
                      </a:lnTo>
                      <a:lnTo>
                        <a:pt x="1022" y="0"/>
                      </a:lnTo>
                      <a:lnTo>
                        <a:pt x="973" y="3"/>
                      </a:lnTo>
                      <a:lnTo>
                        <a:pt x="924" y="8"/>
                      </a:lnTo>
                      <a:lnTo>
                        <a:pt x="876" y="15"/>
                      </a:lnTo>
                      <a:lnTo>
                        <a:pt x="829" y="22"/>
                      </a:lnTo>
                      <a:lnTo>
                        <a:pt x="782" y="31"/>
                      </a:lnTo>
                      <a:lnTo>
                        <a:pt x="779" y="32"/>
                      </a:lnTo>
                      <a:lnTo>
                        <a:pt x="732" y="42"/>
                      </a:lnTo>
                      <a:lnTo>
                        <a:pt x="686" y="53"/>
                      </a:lnTo>
                      <a:lnTo>
                        <a:pt x="641" y="65"/>
                      </a:lnTo>
                      <a:lnTo>
                        <a:pt x="597" y="79"/>
                      </a:lnTo>
                      <a:lnTo>
                        <a:pt x="553" y="94"/>
                      </a:lnTo>
                      <a:lnTo>
                        <a:pt x="511" y="109"/>
                      </a:lnTo>
                      <a:lnTo>
                        <a:pt x="469" y="126"/>
                      </a:lnTo>
                      <a:lnTo>
                        <a:pt x="429" y="143"/>
                      </a:lnTo>
                      <a:lnTo>
                        <a:pt x="391" y="163"/>
                      </a:lnTo>
                      <a:lnTo>
                        <a:pt x="353" y="182"/>
                      </a:lnTo>
                      <a:lnTo>
                        <a:pt x="317" y="202"/>
                      </a:lnTo>
                      <a:lnTo>
                        <a:pt x="283" y="223"/>
                      </a:lnTo>
                      <a:lnTo>
                        <a:pt x="249" y="244"/>
                      </a:lnTo>
                      <a:lnTo>
                        <a:pt x="247" y="246"/>
                      </a:lnTo>
                      <a:lnTo>
                        <a:pt x="216" y="268"/>
                      </a:lnTo>
                      <a:lnTo>
                        <a:pt x="186" y="291"/>
                      </a:lnTo>
                      <a:lnTo>
                        <a:pt x="159" y="314"/>
                      </a:lnTo>
                      <a:lnTo>
                        <a:pt x="133" y="338"/>
                      </a:lnTo>
                      <a:lnTo>
                        <a:pt x="110" y="362"/>
                      </a:lnTo>
                      <a:lnTo>
                        <a:pt x="88" y="387"/>
                      </a:lnTo>
                      <a:lnTo>
                        <a:pt x="69" y="412"/>
                      </a:lnTo>
                      <a:lnTo>
                        <a:pt x="67" y="414"/>
                      </a:lnTo>
                      <a:lnTo>
                        <a:pt x="50" y="441"/>
                      </a:lnTo>
                      <a:lnTo>
                        <a:pt x="36" y="466"/>
                      </a:lnTo>
                      <a:lnTo>
                        <a:pt x="23" y="492"/>
                      </a:lnTo>
                      <a:lnTo>
                        <a:pt x="13" y="518"/>
                      </a:lnTo>
                      <a:lnTo>
                        <a:pt x="6" y="544"/>
                      </a:lnTo>
                      <a:lnTo>
                        <a:pt x="6" y="547"/>
                      </a:lnTo>
                      <a:lnTo>
                        <a:pt x="1" y="574"/>
                      </a:lnTo>
                      <a:lnTo>
                        <a:pt x="0" y="60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801" name="Freeform 591"/>
                <p:cNvSpPr>
                  <a:spLocks/>
                </p:cNvSpPr>
                <p:nvPr/>
              </p:nvSpPr>
              <p:spPr bwMode="auto">
                <a:xfrm>
                  <a:off x="3820" y="3232"/>
                  <a:ext cx="45" cy="44"/>
                </a:xfrm>
                <a:custGeom>
                  <a:avLst/>
                  <a:gdLst>
                    <a:gd name="T0" fmla="*/ 1 w 88"/>
                    <a:gd name="T1" fmla="*/ 3 h 88"/>
                    <a:gd name="T2" fmla="*/ 3 w 88"/>
                    <a:gd name="T3" fmla="*/ 2 h 88"/>
                    <a:gd name="T4" fmla="*/ 0 w 88"/>
                    <a:gd name="T5" fmla="*/ 0 h 88"/>
                    <a:gd name="T6" fmla="*/ 1 w 88"/>
                    <a:gd name="T7" fmla="*/ 3 h 8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88">
                      <a:moveTo>
                        <a:pt x="2" y="88"/>
                      </a:moveTo>
                      <a:lnTo>
                        <a:pt x="88" y="41"/>
                      </a:lnTo>
                      <a:lnTo>
                        <a:pt x="0" y="0"/>
                      </a:lnTo>
                      <a:lnTo>
                        <a:pt x="2" y="88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794" name="Group 595"/>
              <p:cNvGrpSpPr>
                <a:grpSpLocks/>
              </p:cNvGrpSpPr>
              <p:nvPr/>
            </p:nvGrpSpPr>
            <p:grpSpPr bwMode="auto">
              <a:xfrm>
                <a:off x="3342" y="3453"/>
                <a:ext cx="517" cy="66"/>
                <a:chOff x="3342" y="3453"/>
                <a:chExt cx="517" cy="66"/>
              </a:xfrm>
            </p:grpSpPr>
            <p:sp>
              <p:nvSpPr>
                <p:cNvPr id="23798" name="Freeform 593"/>
                <p:cNvSpPr>
                  <a:spLocks/>
                </p:cNvSpPr>
                <p:nvPr/>
              </p:nvSpPr>
              <p:spPr bwMode="auto">
                <a:xfrm>
                  <a:off x="3342" y="3453"/>
                  <a:ext cx="473" cy="48"/>
                </a:xfrm>
                <a:custGeom>
                  <a:avLst/>
                  <a:gdLst>
                    <a:gd name="T0" fmla="*/ 0 w 946"/>
                    <a:gd name="T1" fmla="*/ 0 h 97"/>
                    <a:gd name="T2" fmla="*/ 5 w 946"/>
                    <a:gd name="T3" fmla="*/ 0 h 97"/>
                    <a:gd name="T4" fmla="*/ 8 w 946"/>
                    <a:gd name="T5" fmla="*/ 0 h 97"/>
                    <a:gd name="T6" fmla="*/ 10 w 946"/>
                    <a:gd name="T7" fmla="*/ 0 h 97"/>
                    <a:gd name="T8" fmla="*/ 13 w 946"/>
                    <a:gd name="T9" fmla="*/ 1 h 97"/>
                    <a:gd name="T10" fmla="*/ 14 w 946"/>
                    <a:gd name="T11" fmla="*/ 1 h 97"/>
                    <a:gd name="T12" fmla="*/ 15 w 946"/>
                    <a:gd name="T13" fmla="*/ 1 h 97"/>
                    <a:gd name="T14" fmla="*/ 16 w 946"/>
                    <a:gd name="T15" fmla="*/ 1 h 97"/>
                    <a:gd name="T16" fmla="*/ 15 w 946"/>
                    <a:gd name="T17" fmla="*/ 1 h 97"/>
                    <a:gd name="T18" fmla="*/ 16 w 946"/>
                    <a:gd name="T19" fmla="*/ 1 h 97"/>
                    <a:gd name="T20" fmla="*/ 16 w 946"/>
                    <a:gd name="T21" fmla="*/ 1 h 97"/>
                    <a:gd name="T22" fmla="*/ 17 w 946"/>
                    <a:gd name="T23" fmla="*/ 1 h 97"/>
                    <a:gd name="T24" fmla="*/ 16 w 946"/>
                    <a:gd name="T25" fmla="*/ 1 h 97"/>
                    <a:gd name="T26" fmla="*/ 16 w 946"/>
                    <a:gd name="T27" fmla="*/ 1 h 97"/>
                    <a:gd name="T28" fmla="*/ 16 w 946"/>
                    <a:gd name="T29" fmla="*/ 1 h 97"/>
                    <a:gd name="T30" fmla="*/ 16 w 946"/>
                    <a:gd name="T31" fmla="*/ 1 h 97"/>
                    <a:gd name="T32" fmla="*/ 17 w 946"/>
                    <a:gd name="T33" fmla="*/ 1 h 97"/>
                    <a:gd name="T34" fmla="*/ 17 w 946"/>
                    <a:gd name="T35" fmla="*/ 1 h 97"/>
                    <a:gd name="T36" fmla="*/ 17 w 946"/>
                    <a:gd name="T37" fmla="*/ 2 h 97"/>
                    <a:gd name="T38" fmla="*/ 18 w 946"/>
                    <a:gd name="T39" fmla="*/ 2 h 97"/>
                    <a:gd name="T40" fmla="*/ 18 w 946"/>
                    <a:gd name="T41" fmla="*/ 2 h 97"/>
                    <a:gd name="T42" fmla="*/ 20 w 946"/>
                    <a:gd name="T43" fmla="*/ 2 h 97"/>
                    <a:gd name="T44" fmla="*/ 22 w 946"/>
                    <a:gd name="T45" fmla="*/ 2 h 97"/>
                    <a:gd name="T46" fmla="*/ 24 w 946"/>
                    <a:gd name="T47" fmla="*/ 2 h 97"/>
                    <a:gd name="T48" fmla="*/ 26 w 946"/>
                    <a:gd name="T49" fmla="*/ 2 h 97"/>
                    <a:gd name="T50" fmla="*/ 29 w 946"/>
                    <a:gd name="T51" fmla="*/ 3 h 97"/>
                    <a:gd name="T52" fmla="*/ 30 w 946"/>
                    <a:gd name="T53" fmla="*/ 2 h 97"/>
                    <a:gd name="T54" fmla="*/ 27 w 946"/>
                    <a:gd name="T55" fmla="*/ 2 h 97"/>
                    <a:gd name="T56" fmla="*/ 25 w 946"/>
                    <a:gd name="T57" fmla="*/ 2 h 97"/>
                    <a:gd name="T58" fmla="*/ 23 w 946"/>
                    <a:gd name="T59" fmla="*/ 2 h 97"/>
                    <a:gd name="T60" fmla="*/ 21 w 946"/>
                    <a:gd name="T61" fmla="*/ 2 h 97"/>
                    <a:gd name="T62" fmla="*/ 19 w 946"/>
                    <a:gd name="T63" fmla="*/ 1 h 97"/>
                    <a:gd name="T64" fmla="*/ 18 w 946"/>
                    <a:gd name="T65" fmla="*/ 1 h 97"/>
                    <a:gd name="T66" fmla="*/ 18 w 946"/>
                    <a:gd name="T67" fmla="*/ 1 h 97"/>
                    <a:gd name="T68" fmla="*/ 17 w 946"/>
                    <a:gd name="T69" fmla="*/ 1 h 97"/>
                    <a:gd name="T70" fmla="*/ 17 w 946"/>
                    <a:gd name="T71" fmla="*/ 1 h 97"/>
                    <a:gd name="T72" fmla="*/ 17 w 946"/>
                    <a:gd name="T73" fmla="*/ 1 h 97"/>
                    <a:gd name="T74" fmla="*/ 17 w 946"/>
                    <a:gd name="T75" fmla="*/ 1 h 97"/>
                    <a:gd name="T76" fmla="*/ 17 w 946"/>
                    <a:gd name="T77" fmla="*/ 1 h 97"/>
                    <a:gd name="T78" fmla="*/ 17 w 946"/>
                    <a:gd name="T79" fmla="*/ 1 h 97"/>
                    <a:gd name="T80" fmla="*/ 17 w 946"/>
                    <a:gd name="T81" fmla="*/ 1 h 97"/>
                    <a:gd name="T82" fmla="*/ 17 w 946"/>
                    <a:gd name="T83" fmla="*/ 1 h 97"/>
                    <a:gd name="T84" fmla="*/ 17 w 946"/>
                    <a:gd name="T85" fmla="*/ 1 h 97"/>
                    <a:gd name="T86" fmla="*/ 16 w 946"/>
                    <a:gd name="T87" fmla="*/ 1 h 97"/>
                    <a:gd name="T88" fmla="*/ 16 w 946"/>
                    <a:gd name="T89" fmla="*/ 0 h 97"/>
                    <a:gd name="T90" fmla="*/ 15 w 946"/>
                    <a:gd name="T91" fmla="*/ 0 h 97"/>
                    <a:gd name="T92" fmla="*/ 15 w 946"/>
                    <a:gd name="T93" fmla="*/ 0 h 97"/>
                    <a:gd name="T94" fmla="*/ 14 w 946"/>
                    <a:gd name="T95" fmla="*/ 0 h 97"/>
                    <a:gd name="T96" fmla="*/ 12 w 946"/>
                    <a:gd name="T97" fmla="*/ 0 h 97"/>
                    <a:gd name="T98" fmla="*/ 9 w 946"/>
                    <a:gd name="T99" fmla="*/ 0 h 97"/>
                    <a:gd name="T100" fmla="*/ 6 w 946"/>
                    <a:gd name="T101" fmla="*/ 0 h 97"/>
                    <a:gd name="T102" fmla="*/ 3 w 946"/>
                    <a:gd name="T103" fmla="*/ 0 h 97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946" h="9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96" y="17"/>
                      </a:lnTo>
                      <a:lnTo>
                        <a:pt x="143" y="18"/>
                      </a:lnTo>
                      <a:lnTo>
                        <a:pt x="189" y="19"/>
                      </a:lnTo>
                      <a:lnTo>
                        <a:pt x="234" y="22"/>
                      </a:lnTo>
                      <a:lnTo>
                        <a:pt x="277" y="24"/>
                      </a:lnTo>
                      <a:lnTo>
                        <a:pt x="317" y="27"/>
                      </a:lnTo>
                      <a:lnTo>
                        <a:pt x="355" y="30"/>
                      </a:lnTo>
                      <a:lnTo>
                        <a:pt x="390" y="32"/>
                      </a:lnTo>
                      <a:lnTo>
                        <a:pt x="421" y="36"/>
                      </a:lnTo>
                      <a:lnTo>
                        <a:pt x="435" y="37"/>
                      </a:lnTo>
                      <a:lnTo>
                        <a:pt x="449" y="39"/>
                      </a:lnTo>
                      <a:lnTo>
                        <a:pt x="462" y="41"/>
                      </a:lnTo>
                      <a:lnTo>
                        <a:pt x="473" y="42"/>
                      </a:lnTo>
                      <a:lnTo>
                        <a:pt x="483" y="44"/>
                      </a:lnTo>
                      <a:lnTo>
                        <a:pt x="483" y="36"/>
                      </a:lnTo>
                      <a:lnTo>
                        <a:pt x="480" y="44"/>
                      </a:lnTo>
                      <a:lnTo>
                        <a:pt x="489" y="45"/>
                      </a:lnTo>
                      <a:lnTo>
                        <a:pt x="496" y="47"/>
                      </a:lnTo>
                      <a:lnTo>
                        <a:pt x="502" y="49"/>
                      </a:lnTo>
                      <a:lnTo>
                        <a:pt x="507" y="51"/>
                      </a:lnTo>
                      <a:lnTo>
                        <a:pt x="511" y="53"/>
                      </a:lnTo>
                      <a:lnTo>
                        <a:pt x="514" y="45"/>
                      </a:lnTo>
                      <a:lnTo>
                        <a:pt x="509" y="51"/>
                      </a:lnTo>
                      <a:lnTo>
                        <a:pt x="511" y="53"/>
                      </a:lnTo>
                      <a:lnTo>
                        <a:pt x="516" y="47"/>
                      </a:lnTo>
                      <a:lnTo>
                        <a:pt x="509" y="50"/>
                      </a:lnTo>
                      <a:lnTo>
                        <a:pt x="508" y="47"/>
                      </a:lnTo>
                      <a:lnTo>
                        <a:pt x="509" y="49"/>
                      </a:lnTo>
                      <a:lnTo>
                        <a:pt x="510" y="51"/>
                      </a:lnTo>
                      <a:lnTo>
                        <a:pt x="510" y="54"/>
                      </a:lnTo>
                      <a:lnTo>
                        <a:pt x="512" y="56"/>
                      </a:lnTo>
                      <a:lnTo>
                        <a:pt x="514" y="58"/>
                      </a:lnTo>
                      <a:lnTo>
                        <a:pt x="516" y="60"/>
                      </a:lnTo>
                      <a:lnTo>
                        <a:pt x="519" y="62"/>
                      </a:lnTo>
                      <a:lnTo>
                        <a:pt x="523" y="63"/>
                      </a:lnTo>
                      <a:lnTo>
                        <a:pt x="528" y="65"/>
                      </a:lnTo>
                      <a:lnTo>
                        <a:pt x="534" y="67"/>
                      </a:lnTo>
                      <a:lnTo>
                        <a:pt x="549" y="70"/>
                      </a:lnTo>
                      <a:lnTo>
                        <a:pt x="552" y="70"/>
                      </a:lnTo>
                      <a:lnTo>
                        <a:pt x="571" y="73"/>
                      </a:lnTo>
                      <a:lnTo>
                        <a:pt x="593" y="77"/>
                      </a:lnTo>
                      <a:lnTo>
                        <a:pt x="618" y="79"/>
                      </a:lnTo>
                      <a:lnTo>
                        <a:pt x="646" y="82"/>
                      </a:lnTo>
                      <a:lnTo>
                        <a:pt x="678" y="85"/>
                      </a:lnTo>
                      <a:lnTo>
                        <a:pt x="711" y="87"/>
                      </a:lnTo>
                      <a:lnTo>
                        <a:pt x="746" y="90"/>
                      </a:lnTo>
                      <a:lnTo>
                        <a:pt x="783" y="92"/>
                      </a:lnTo>
                      <a:lnTo>
                        <a:pt x="822" y="93"/>
                      </a:lnTo>
                      <a:lnTo>
                        <a:pt x="862" y="95"/>
                      </a:lnTo>
                      <a:lnTo>
                        <a:pt x="903" y="96"/>
                      </a:lnTo>
                      <a:lnTo>
                        <a:pt x="946" y="97"/>
                      </a:lnTo>
                      <a:lnTo>
                        <a:pt x="946" y="81"/>
                      </a:lnTo>
                      <a:lnTo>
                        <a:pt x="903" y="80"/>
                      </a:lnTo>
                      <a:lnTo>
                        <a:pt x="862" y="79"/>
                      </a:lnTo>
                      <a:lnTo>
                        <a:pt x="822" y="77"/>
                      </a:lnTo>
                      <a:lnTo>
                        <a:pt x="783" y="76"/>
                      </a:lnTo>
                      <a:lnTo>
                        <a:pt x="746" y="74"/>
                      </a:lnTo>
                      <a:lnTo>
                        <a:pt x="711" y="71"/>
                      </a:lnTo>
                      <a:lnTo>
                        <a:pt x="678" y="69"/>
                      </a:lnTo>
                      <a:lnTo>
                        <a:pt x="646" y="66"/>
                      </a:lnTo>
                      <a:lnTo>
                        <a:pt x="618" y="63"/>
                      </a:lnTo>
                      <a:lnTo>
                        <a:pt x="593" y="61"/>
                      </a:lnTo>
                      <a:lnTo>
                        <a:pt x="571" y="57"/>
                      </a:lnTo>
                      <a:lnTo>
                        <a:pt x="552" y="54"/>
                      </a:lnTo>
                      <a:lnTo>
                        <a:pt x="552" y="62"/>
                      </a:lnTo>
                      <a:lnTo>
                        <a:pt x="555" y="55"/>
                      </a:lnTo>
                      <a:lnTo>
                        <a:pt x="540" y="52"/>
                      </a:lnTo>
                      <a:lnTo>
                        <a:pt x="534" y="50"/>
                      </a:lnTo>
                      <a:lnTo>
                        <a:pt x="529" y="48"/>
                      </a:lnTo>
                      <a:lnTo>
                        <a:pt x="525" y="47"/>
                      </a:lnTo>
                      <a:lnTo>
                        <a:pt x="522" y="45"/>
                      </a:lnTo>
                      <a:lnTo>
                        <a:pt x="519" y="52"/>
                      </a:lnTo>
                      <a:lnTo>
                        <a:pt x="525" y="47"/>
                      </a:lnTo>
                      <a:lnTo>
                        <a:pt x="523" y="45"/>
                      </a:lnTo>
                      <a:lnTo>
                        <a:pt x="525" y="48"/>
                      </a:lnTo>
                      <a:lnTo>
                        <a:pt x="518" y="51"/>
                      </a:lnTo>
                      <a:lnTo>
                        <a:pt x="526" y="51"/>
                      </a:lnTo>
                      <a:lnTo>
                        <a:pt x="525" y="49"/>
                      </a:lnTo>
                      <a:lnTo>
                        <a:pt x="524" y="47"/>
                      </a:lnTo>
                      <a:lnTo>
                        <a:pt x="524" y="44"/>
                      </a:lnTo>
                      <a:lnTo>
                        <a:pt x="522" y="42"/>
                      </a:lnTo>
                      <a:lnTo>
                        <a:pt x="520" y="40"/>
                      </a:lnTo>
                      <a:lnTo>
                        <a:pt x="517" y="38"/>
                      </a:lnTo>
                      <a:lnTo>
                        <a:pt x="513" y="36"/>
                      </a:lnTo>
                      <a:lnTo>
                        <a:pt x="508" y="34"/>
                      </a:lnTo>
                      <a:lnTo>
                        <a:pt x="502" y="32"/>
                      </a:lnTo>
                      <a:lnTo>
                        <a:pt x="495" y="30"/>
                      </a:lnTo>
                      <a:lnTo>
                        <a:pt x="486" y="29"/>
                      </a:lnTo>
                      <a:lnTo>
                        <a:pt x="483" y="28"/>
                      </a:lnTo>
                      <a:lnTo>
                        <a:pt x="473" y="26"/>
                      </a:lnTo>
                      <a:lnTo>
                        <a:pt x="462" y="25"/>
                      </a:lnTo>
                      <a:lnTo>
                        <a:pt x="449" y="23"/>
                      </a:lnTo>
                      <a:lnTo>
                        <a:pt x="435" y="21"/>
                      </a:lnTo>
                      <a:lnTo>
                        <a:pt x="421" y="19"/>
                      </a:lnTo>
                      <a:lnTo>
                        <a:pt x="390" y="15"/>
                      </a:lnTo>
                      <a:lnTo>
                        <a:pt x="355" y="13"/>
                      </a:lnTo>
                      <a:lnTo>
                        <a:pt x="317" y="10"/>
                      </a:lnTo>
                      <a:lnTo>
                        <a:pt x="277" y="7"/>
                      </a:lnTo>
                      <a:lnTo>
                        <a:pt x="234" y="5"/>
                      </a:lnTo>
                      <a:lnTo>
                        <a:pt x="189" y="3"/>
                      </a:lnTo>
                      <a:lnTo>
                        <a:pt x="143" y="2"/>
                      </a:lnTo>
                      <a:lnTo>
                        <a:pt x="96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99" name="Freeform 594"/>
                <p:cNvSpPr>
                  <a:spLocks/>
                </p:cNvSpPr>
                <p:nvPr/>
              </p:nvSpPr>
              <p:spPr bwMode="auto">
                <a:xfrm>
                  <a:off x="3815" y="3475"/>
                  <a:ext cx="44" cy="44"/>
                </a:xfrm>
                <a:custGeom>
                  <a:avLst/>
                  <a:gdLst>
                    <a:gd name="T0" fmla="*/ 0 w 88"/>
                    <a:gd name="T1" fmla="*/ 3 h 88"/>
                    <a:gd name="T2" fmla="*/ 3 w 88"/>
                    <a:gd name="T3" fmla="*/ 2 h 88"/>
                    <a:gd name="T4" fmla="*/ 1 w 88"/>
                    <a:gd name="T5" fmla="*/ 0 h 88"/>
                    <a:gd name="T6" fmla="*/ 0 w 88"/>
                    <a:gd name="T7" fmla="*/ 3 h 8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88">
                      <a:moveTo>
                        <a:pt x="0" y="88"/>
                      </a:moveTo>
                      <a:lnTo>
                        <a:pt x="88" y="46"/>
                      </a:lnTo>
                      <a:lnTo>
                        <a:pt x="1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795" name="Group 598"/>
              <p:cNvGrpSpPr>
                <a:grpSpLocks/>
              </p:cNvGrpSpPr>
              <p:nvPr/>
            </p:nvGrpSpPr>
            <p:grpSpPr bwMode="auto">
              <a:xfrm>
                <a:off x="3310" y="3598"/>
                <a:ext cx="549" cy="161"/>
                <a:chOff x="3310" y="3598"/>
                <a:chExt cx="549" cy="161"/>
              </a:xfrm>
            </p:grpSpPr>
            <p:sp>
              <p:nvSpPr>
                <p:cNvPr id="23796" name="Freeform 596"/>
                <p:cNvSpPr>
                  <a:spLocks/>
                </p:cNvSpPr>
                <p:nvPr/>
              </p:nvSpPr>
              <p:spPr bwMode="auto">
                <a:xfrm>
                  <a:off x="3310" y="3598"/>
                  <a:ext cx="506" cy="143"/>
                </a:xfrm>
                <a:custGeom>
                  <a:avLst/>
                  <a:gdLst>
                    <a:gd name="T0" fmla="*/ 1 w 1012"/>
                    <a:gd name="T1" fmla="*/ 4 h 288"/>
                    <a:gd name="T2" fmla="*/ 1 w 1012"/>
                    <a:gd name="T3" fmla="*/ 3 h 288"/>
                    <a:gd name="T4" fmla="*/ 1 w 1012"/>
                    <a:gd name="T5" fmla="*/ 3 h 288"/>
                    <a:gd name="T6" fmla="*/ 3 w 1012"/>
                    <a:gd name="T7" fmla="*/ 2 h 288"/>
                    <a:gd name="T8" fmla="*/ 3 w 1012"/>
                    <a:gd name="T9" fmla="*/ 2 h 288"/>
                    <a:gd name="T10" fmla="*/ 5 w 1012"/>
                    <a:gd name="T11" fmla="*/ 1 h 288"/>
                    <a:gd name="T12" fmla="*/ 6 w 1012"/>
                    <a:gd name="T13" fmla="*/ 0 h 288"/>
                    <a:gd name="T14" fmla="*/ 8 w 1012"/>
                    <a:gd name="T15" fmla="*/ 0 h 288"/>
                    <a:gd name="T16" fmla="*/ 11 w 1012"/>
                    <a:gd name="T17" fmla="*/ 0 h 288"/>
                    <a:gd name="T18" fmla="*/ 13 w 1012"/>
                    <a:gd name="T19" fmla="*/ 0 h 288"/>
                    <a:gd name="T20" fmla="*/ 14 w 1012"/>
                    <a:gd name="T21" fmla="*/ 1 h 288"/>
                    <a:gd name="T22" fmla="*/ 16 w 1012"/>
                    <a:gd name="T23" fmla="*/ 1 h 288"/>
                    <a:gd name="T24" fmla="*/ 17 w 1012"/>
                    <a:gd name="T25" fmla="*/ 2 h 288"/>
                    <a:gd name="T26" fmla="*/ 18 w 1012"/>
                    <a:gd name="T27" fmla="*/ 3 h 288"/>
                    <a:gd name="T28" fmla="*/ 18 w 1012"/>
                    <a:gd name="T29" fmla="*/ 3 h 288"/>
                    <a:gd name="T30" fmla="*/ 19 w 1012"/>
                    <a:gd name="T31" fmla="*/ 4 h 288"/>
                    <a:gd name="T32" fmla="*/ 18 w 1012"/>
                    <a:gd name="T33" fmla="*/ 4 h 288"/>
                    <a:gd name="T34" fmla="*/ 19 w 1012"/>
                    <a:gd name="T35" fmla="*/ 5 h 288"/>
                    <a:gd name="T36" fmla="*/ 19 w 1012"/>
                    <a:gd name="T37" fmla="*/ 5 h 288"/>
                    <a:gd name="T38" fmla="*/ 20 w 1012"/>
                    <a:gd name="T39" fmla="*/ 6 h 288"/>
                    <a:gd name="T40" fmla="*/ 22 w 1012"/>
                    <a:gd name="T41" fmla="*/ 7 h 288"/>
                    <a:gd name="T42" fmla="*/ 25 w 1012"/>
                    <a:gd name="T43" fmla="*/ 7 h 288"/>
                    <a:gd name="T44" fmla="*/ 27 w 1012"/>
                    <a:gd name="T45" fmla="*/ 8 h 288"/>
                    <a:gd name="T46" fmla="*/ 31 w 1012"/>
                    <a:gd name="T47" fmla="*/ 8 h 288"/>
                    <a:gd name="T48" fmla="*/ 31 w 1012"/>
                    <a:gd name="T49" fmla="*/ 8 h 288"/>
                    <a:gd name="T50" fmla="*/ 27 w 1012"/>
                    <a:gd name="T51" fmla="*/ 7 h 288"/>
                    <a:gd name="T52" fmla="*/ 26 w 1012"/>
                    <a:gd name="T53" fmla="*/ 7 h 288"/>
                    <a:gd name="T54" fmla="*/ 23 w 1012"/>
                    <a:gd name="T55" fmla="*/ 6 h 288"/>
                    <a:gd name="T56" fmla="*/ 20 w 1012"/>
                    <a:gd name="T57" fmla="*/ 6 h 288"/>
                    <a:gd name="T58" fmla="*/ 20 w 1012"/>
                    <a:gd name="T59" fmla="*/ 5 h 288"/>
                    <a:gd name="T60" fmla="*/ 19 w 1012"/>
                    <a:gd name="T61" fmla="*/ 5 h 288"/>
                    <a:gd name="T62" fmla="*/ 19 w 1012"/>
                    <a:gd name="T63" fmla="*/ 4 h 288"/>
                    <a:gd name="T64" fmla="*/ 19 w 1012"/>
                    <a:gd name="T65" fmla="*/ 4 h 288"/>
                    <a:gd name="T66" fmla="*/ 19 w 1012"/>
                    <a:gd name="T67" fmla="*/ 4 h 288"/>
                    <a:gd name="T68" fmla="*/ 18 w 1012"/>
                    <a:gd name="T69" fmla="*/ 3 h 288"/>
                    <a:gd name="T70" fmla="*/ 18 w 1012"/>
                    <a:gd name="T71" fmla="*/ 2 h 288"/>
                    <a:gd name="T72" fmla="*/ 17 w 1012"/>
                    <a:gd name="T73" fmla="*/ 1 h 288"/>
                    <a:gd name="T74" fmla="*/ 15 w 1012"/>
                    <a:gd name="T75" fmla="*/ 0 h 288"/>
                    <a:gd name="T76" fmla="*/ 13 w 1012"/>
                    <a:gd name="T77" fmla="*/ 0 h 288"/>
                    <a:gd name="T78" fmla="*/ 11 w 1012"/>
                    <a:gd name="T79" fmla="*/ 0 h 288"/>
                    <a:gd name="T80" fmla="*/ 8 w 1012"/>
                    <a:gd name="T81" fmla="*/ 0 h 288"/>
                    <a:gd name="T82" fmla="*/ 6 w 1012"/>
                    <a:gd name="T83" fmla="*/ 0 h 288"/>
                    <a:gd name="T84" fmla="*/ 4 w 1012"/>
                    <a:gd name="T85" fmla="*/ 1 h 288"/>
                    <a:gd name="T86" fmla="*/ 2 w 1012"/>
                    <a:gd name="T87" fmla="*/ 2 h 288"/>
                    <a:gd name="T88" fmla="*/ 1 w 1012"/>
                    <a:gd name="T89" fmla="*/ 2 h 288"/>
                    <a:gd name="T90" fmla="*/ 1 w 1012"/>
                    <a:gd name="T91" fmla="*/ 3 h 288"/>
                    <a:gd name="T92" fmla="*/ 1 w 1012"/>
                    <a:gd name="T93" fmla="*/ 4 h 288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0" t="0" r="r" b="b"/>
                  <a:pathLst>
                    <a:path w="1012" h="288">
                      <a:moveTo>
                        <a:pt x="0" y="145"/>
                      </a:moveTo>
                      <a:lnTo>
                        <a:pt x="16" y="145"/>
                      </a:lnTo>
                      <a:lnTo>
                        <a:pt x="18" y="132"/>
                      </a:lnTo>
                      <a:lnTo>
                        <a:pt x="10" y="132"/>
                      </a:lnTo>
                      <a:lnTo>
                        <a:pt x="17" y="135"/>
                      </a:lnTo>
                      <a:lnTo>
                        <a:pt x="22" y="123"/>
                      </a:lnTo>
                      <a:lnTo>
                        <a:pt x="31" y="110"/>
                      </a:lnTo>
                      <a:lnTo>
                        <a:pt x="22" y="107"/>
                      </a:lnTo>
                      <a:lnTo>
                        <a:pt x="29" y="113"/>
                      </a:lnTo>
                      <a:lnTo>
                        <a:pt x="39" y="101"/>
                      </a:lnTo>
                      <a:lnTo>
                        <a:pt x="52" y="89"/>
                      </a:lnTo>
                      <a:lnTo>
                        <a:pt x="67" y="78"/>
                      </a:lnTo>
                      <a:lnTo>
                        <a:pt x="62" y="72"/>
                      </a:lnTo>
                      <a:lnTo>
                        <a:pt x="65" y="80"/>
                      </a:lnTo>
                      <a:lnTo>
                        <a:pt x="82" y="69"/>
                      </a:lnTo>
                      <a:lnTo>
                        <a:pt x="101" y="59"/>
                      </a:lnTo>
                      <a:lnTo>
                        <a:pt x="122" y="50"/>
                      </a:lnTo>
                      <a:lnTo>
                        <a:pt x="144" y="42"/>
                      </a:lnTo>
                      <a:lnTo>
                        <a:pt x="168" y="34"/>
                      </a:lnTo>
                      <a:lnTo>
                        <a:pt x="193" y="28"/>
                      </a:lnTo>
                      <a:lnTo>
                        <a:pt x="190" y="21"/>
                      </a:lnTo>
                      <a:lnTo>
                        <a:pt x="190" y="29"/>
                      </a:lnTo>
                      <a:lnTo>
                        <a:pt x="215" y="24"/>
                      </a:lnTo>
                      <a:lnTo>
                        <a:pt x="241" y="20"/>
                      </a:lnTo>
                      <a:lnTo>
                        <a:pt x="268" y="18"/>
                      </a:lnTo>
                      <a:lnTo>
                        <a:pt x="295" y="17"/>
                      </a:lnTo>
                      <a:lnTo>
                        <a:pt x="322" y="18"/>
                      </a:lnTo>
                      <a:lnTo>
                        <a:pt x="348" y="20"/>
                      </a:lnTo>
                      <a:lnTo>
                        <a:pt x="375" y="24"/>
                      </a:lnTo>
                      <a:lnTo>
                        <a:pt x="400" y="29"/>
                      </a:lnTo>
                      <a:lnTo>
                        <a:pt x="400" y="21"/>
                      </a:lnTo>
                      <a:lnTo>
                        <a:pt x="397" y="28"/>
                      </a:lnTo>
                      <a:lnTo>
                        <a:pt x="422" y="34"/>
                      </a:lnTo>
                      <a:lnTo>
                        <a:pt x="445" y="42"/>
                      </a:lnTo>
                      <a:lnTo>
                        <a:pt x="468" y="50"/>
                      </a:lnTo>
                      <a:lnTo>
                        <a:pt x="489" y="59"/>
                      </a:lnTo>
                      <a:lnTo>
                        <a:pt x="509" y="69"/>
                      </a:lnTo>
                      <a:lnTo>
                        <a:pt x="526" y="80"/>
                      </a:lnTo>
                      <a:lnTo>
                        <a:pt x="529" y="72"/>
                      </a:lnTo>
                      <a:lnTo>
                        <a:pt x="524" y="78"/>
                      </a:lnTo>
                      <a:lnTo>
                        <a:pt x="539" y="89"/>
                      </a:lnTo>
                      <a:lnTo>
                        <a:pt x="552" y="101"/>
                      </a:lnTo>
                      <a:lnTo>
                        <a:pt x="562" y="113"/>
                      </a:lnTo>
                      <a:lnTo>
                        <a:pt x="568" y="108"/>
                      </a:lnTo>
                      <a:lnTo>
                        <a:pt x="560" y="111"/>
                      </a:lnTo>
                      <a:lnTo>
                        <a:pt x="568" y="123"/>
                      </a:lnTo>
                      <a:lnTo>
                        <a:pt x="573" y="136"/>
                      </a:lnTo>
                      <a:lnTo>
                        <a:pt x="580" y="133"/>
                      </a:lnTo>
                      <a:lnTo>
                        <a:pt x="572" y="133"/>
                      </a:lnTo>
                      <a:lnTo>
                        <a:pt x="574" y="146"/>
                      </a:lnTo>
                      <a:lnTo>
                        <a:pt x="575" y="152"/>
                      </a:lnTo>
                      <a:lnTo>
                        <a:pt x="575" y="155"/>
                      </a:lnTo>
                      <a:lnTo>
                        <a:pt x="577" y="160"/>
                      </a:lnTo>
                      <a:lnTo>
                        <a:pt x="580" y="166"/>
                      </a:lnTo>
                      <a:lnTo>
                        <a:pt x="582" y="168"/>
                      </a:lnTo>
                      <a:lnTo>
                        <a:pt x="586" y="174"/>
                      </a:lnTo>
                      <a:lnTo>
                        <a:pt x="591" y="179"/>
                      </a:lnTo>
                      <a:lnTo>
                        <a:pt x="597" y="185"/>
                      </a:lnTo>
                      <a:lnTo>
                        <a:pt x="612" y="196"/>
                      </a:lnTo>
                      <a:lnTo>
                        <a:pt x="614" y="198"/>
                      </a:lnTo>
                      <a:lnTo>
                        <a:pt x="633" y="208"/>
                      </a:lnTo>
                      <a:lnTo>
                        <a:pt x="655" y="219"/>
                      </a:lnTo>
                      <a:lnTo>
                        <a:pt x="680" y="228"/>
                      </a:lnTo>
                      <a:lnTo>
                        <a:pt x="708" y="238"/>
                      </a:lnTo>
                      <a:lnTo>
                        <a:pt x="739" y="246"/>
                      </a:lnTo>
                      <a:lnTo>
                        <a:pt x="773" y="255"/>
                      </a:lnTo>
                      <a:lnTo>
                        <a:pt x="808" y="262"/>
                      </a:lnTo>
                      <a:lnTo>
                        <a:pt x="811" y="263"/>
                      </a:lnTo>
                      <a:lnTo>
                        <a:pt x="848" y="269"/>
                      </a:lnTo>
                      <a:lnTo>
                        <a:pt x="887" y="275"/>
                      </a:lnTo>
                      <a:lnTo>
                        <a:pt x="927" y="281"/>
                      </a:lnTo>
                      <a:lnTo>
                        <a:pt x="968" y="285"/>
                      </a:lnTo>
                      <a:lnTo>
                        <a:pt x="1011" y="288"/>
                      </a:lnTo>
                      <a:lnTo>
                        <a:pt x="1012" y="271"/>
                      </a:lnTo>
                      <a:lnTo>
                        <a:pt x="968" y="268"/>
                      </a:lnTo>
                      <a:lnTo>
                        <a:pt x="927" y="264"/>
                      </a:lnTo>
                      <a:lnTo>
                        <a:pt x="887" y="259"/>
                      </a:lnTo>
                      <a:lnTo>
                        <a:pt x="848" y="253"/>
                      </a:lnTo>
                      <a:lnTo>
                        <a:pt x="811" y="247"/>
                      </a:lnTo>
                      <a:lnTo>
                        <a:pt x="811" y="255"/>
                      </a:lnTo>
                      <a:lnTo>
                        <a:pt x="814" y="247"/>
                      </a:lnTo>
                      <a:lnTo>
                        <a:pt x="779" y="240"/>
                      </a:lnTo>
                      <a:lnTo>
                        <a:pt x="746" y="231"/>
                      </a:lnTo>
                      <a:lnTo>
                        <a:pt x="714" y="223"/>
                      </a:lnTo>
                      <a:lnTo>
                        <a:pt x="686" y="213"/>
                      </a:lnTo>
                      <a:lnTo>
                        <a:pt x="661" y="204"/>
                      </a:lnTo>
                      <a:lnTo>
                        <a:pt x="639" y="193"/>
                      </a:lnTo>
                      <a:lnTo>
                        <a:pt x="620" y="183"/>
                      </a:lnTo>
                      <a:lnTo>
                        <a:pt x="617" y="190"/>
                      </a:lnTo>
                      <a:lnTo>
                        <a:pt x="623" y="185"/>
                      </a:lnTo>
                      <a:lnTo>
                        <a:pt x="608" y="174"/>
                      </a:lnTo>
                      <a:lnTo>
                        <a:pt x="602" y="168"/>
                      </a:lnTo>
                      <a:lnTo>
                        <a:pt x="597" y="163"/>
                      </a:lnTo>
                      <a:lnTo>
                        <a:pt x="593" y="157"/>
                      </a:lnTo>
                      <a:lnTo>
                        <a:pt x="587" y="163"/>
                      </a:lnTo>
                      <a:lnTo>
                        <a:pt x="595" y="160"/>
                      </a:lnTo>
                      <a:lnTo>
                        <a:pt x="592" y="154"/>
                      </a:lnTo>
                      <a:lnTo>
                        <a:pt x="590" y="149"/>
                      </a:lnTo>
                      <a:lnTo>
                        <a:pt x="583" y="152"/>
                      </a:lnTo>
                      <a:lnTo>
                        <a:pt x="591" y="152"/>
                      </a:lnTo>
                      <a:lnTo>
                        <a:pt x="590" y="146"/>
                      </a:lnTo>
                      <a:lnTo>
                        <a:pt x="588" y="133"/>
                      </a:lnTo>
                      <a:lnTo>
                        <a:pt x="588" y="130"/>
                      </a:lnTo>
                      <a:lnTo>
                        <a:pt x="583" y="117"/>
                      </a:lnTo>
                      <a:lnTo>
                        <a:pt x="575" y="105"/>
                      </a:lnTo>
                      <a:lnTo>
                        <a:pt x="573" y="102"/>
                      </a:lnTo>
                      <a:lnTo>
                        <a:pt x="563" y="90"/>
                      </a:lnTo>
                      <a:lnTo>
                        <a:pt x="550" y="78"/>
                      </a:lnTo>
                      <a:lnTo>
                        <a:pt x="535" y="67"/>
                      </a:lnTo>
                      <a:lnTo>
                        <a:pt x="532" y="65"/>
                      </a:lnTo>
                      <a:lnTo>
                        <a:pt x="515" y="54"/>
                      </a:lnTo>
                      <a:lnTo>
                        <a:pt x="495" y="44"/>
                      </a:lnTo>
                      <a:lnTo>
                        <a:pt x="474" y="35"/>
                      </a:lnTo>
                      <a:lnTo>
                        <a:pt x="451" y="27"/>
                      </a:lnTo>
                      <a:lnTo>
                        <a:pt x="428" y="19"/>
                      </a:lnTo>
                      <a:lnTo>
                        <a:pt x="403" y="13"/>
                      </a:lnTo>
                      <a:lnTo>
                        <a:pt x="400" y="13"/>
                      </a:lnTo>
                      <a:lnTo>
                        <a:pt x="375" y="8"/>
                      </a:lnTo>
                      <a:lnTo>
                        <a:pt x="348" y="3"/>
                      </a:lnTo>
                      <a:lnTo>
                        <a:pt x="322" y="1"/>
                      </a:lnTo>
                      <a:lnTo>
                        <a:pt x="295" y="0"/>
                      </a:lnTo>
                      <a:lnTo>
                        <a:pt x="268" y="1"/>
                      </a:lnTo>
                      <a:lnTo>
                        <a:pt x="241" y="3"/>
                      </a:lnTo>
                      <a:lnTo>
                        <a:pt x="215" y="8"/>
                      </a:lnTo>
                      <a:lnTo>
                        <a:pt x="190" y="13"/>
                      </a:lnTo>
                      <a:lnTo>
                        <a:pt x="187" y="13"/>
                      </a:lnTo>
                      <a:lnTo>
                        <a:pt x="162" y="19"/>
                      </a:lnTo>
                      <a:lnTo>
                        <a:pt x="138" y="27"/>
                      </a:lnTo>
                      <a:lnTo>
                        <a:pt x="116" y="35"/>
                      </a:lnTo>
                      <a:lnTo>
                        <a:pt x="95" y="44"/>
                      </a:lnTo>
                      <a:lnTo>
                        <a:pt x="76" y="54"/>
                      </a:lnTo>
                      <a:lnTo>
                        <a:pt x="59" y="65"/>
                      </a:lnTo>
                      <a:lnTo>
                        <a:pt x="56" y="67"/>
                      </a:lnTo>
                      <a:lnTo>
                        <a:pt x="41" y="78"/>
                      </a:lnTo>
                      <a:lnTo>
                        <a:pt x="28" y="90"/>
                      </a:lnTo>
                      <a:lnTo>
                        <a:pt x="17" y="102"/>
                      </a:lnTo>
                      <a:lnTo>
                        <a:pt x="15" y="104"/>
                      </a:lnTo>
                      <a:lnTo>
                        <a:pt x="7" y="117"/>
                      </a:lnTo>
                      <a:lnTo>
                        <a:pt x="2" y="129"/>
                      </a:lnTo>
                      <a:lnTo>
                        <a:pt x="2" y="132"/>
                      </a:lnTo>
                      <a:lnTo>
                        <a:pt x="0" y="14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97" name="Freeform 597"/>
                <p:cNvSpPr>
                  <a:spLocks/>
                </p:cNvSpPr>
                <p:nvPr/>
              </p:nvSpPr>
              <p:spPr bwMode="auto">
                <a:xfrm>
                  <a:off x="3815" y="3715"/>
                  <a:ext cx="44" cy="44"/>
                </a:xfrm>
                <a:custGeom>
                  <a:avLst/>
                  <a:gdLst>
                    <a:gd name="T0" fmla="*/ 0 w 89"/>
                    <a:gd name="T1" fmla="*/ 2 h 89"/>
                    <a:gd name="T2" fmla="*/ 2 w 89"/>
                    <a:gd name="T3" fmla="*/ 1 h 89"/>
                    <a:gd name="T4" fmla="*/ 0 w 89"/>
                    <a:gd name="T5" fmla="*/ 0 h 89"/>
                    <a:gd name="T6" fmla="*/ 0 w 89"/>
                    <a:gd name="T7" fmla="*/ 2 h 8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9" h="89">
                      <a:moveTo>
                        <a:pt x="0" y="89"/>
                      </a:moveTo>
                      <a:lnTo>
                        <a:pt x="89" y="49"/>
                      </a:lnTo>
                      <a:lnTo>
                        <a:pt x="3" y="0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657600"/>
            <a:ext cx="11076516" cy="2835275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dirty="0"/>
              <a:t>	Reference	Address		</a:t>
            </a:r>
            <a:r>
              <a:rPr lang="en-US" sz="2000" dirty="0"/>
              <a:t>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univ[2][3]	56+4*3  = 68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univ[1][5]	16+4*5  = 36		0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univ[2][-1]	56+4*-1 = 52		9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univ[3][-1]	??		??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univ[1][12]	16+4*12 = 64		7 	</a:t>
            </a:r>
            <a:endParaRPr lang="en-US" sz="1800" dirty="0"/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Ordering of elements in different arrays not guaranteed</a:t>
            </a: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1747838" y="1066800"/>
            <a:ext cx="8312150" cy="2590800"/>
            <a:chOff x="189" y="1824"/>
            <a:chExt cx="5236" cy="1632"/>
          </a:xfrm>
        </p:grpSpPr>
        <p:grpSp>
          <p:nvGrpSpPr>
            <p:cNvPr id="24586" name="Group 5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4650" name="Rectangle 6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4651" name="Line 7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2" name="Text Box 8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4653" name="Rectangle 9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4654" name="Rectangle 10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4655" name="Line 11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6" name="Line 12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7" name="Text Box 13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168</a:t>
                </a:r>
              </a:p>
            </p:txBody>
          </p:sp>
          <p:sp>
            <p:nvSpPr>
              <p:cNvPr id="24658" name="Text Box 14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176</a:t>
                </a:r>
              </a:p>
            </p:txBody>
          </p:sp>
          <p:sp>
            <p:nvSpPr>
              <p:cNvPr id="24659" name="Text Box 15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4660" name="Oval 16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661" name="Oval 17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662" name="Oval 18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4587" name="Text Box 19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4588" name="Group 20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4632" name="Group 2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45" name="Rectangle 2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46" name="Rectangle 2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4647" name="Rectangle 2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4648" name="Rectangle 2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49" name="Rectangle 2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4633" name="Line 2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Text Box 2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4635" name="Line 2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Text Box 3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4637" name="Line 3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8" name="Text Box 3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4639" name="Line 3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0" name="Text Box 3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4641" name="Line 3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2" name="Text Box 3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4643" name="Line 3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4" name="Text Box 3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4589" name="Text Box 39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4590" name="Group 40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4614" name="Group 4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27" name="Rectangle 4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4628" name="Rectangle 4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4629" name="Rectangle 4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30" name="Rectangle 4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4631" name="Rectangle 4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4615" name="Line 4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6" name="Text Box 4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4617" name="Line 4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8" name="Text Box 5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4619" name="Line 5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0" name="Text Box 5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4621" name="Line 5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2" name="Text Box 5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4623" name="Line 5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4" name="Text Box 5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4625" name="Line 5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6" name="Text Box 5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4591" name="Text Box 59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4592" name="Group 60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4596" name="Group 6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09" name="Rectangle 6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4610" name="Rectangle 6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11" name="Rectangle 6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4612" name="Rectangle 6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13" name="Rectangle 6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4597" name="Line 6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8" name="Text Box 6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4599" name="Line 6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0" name="Text Box 7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4601" name="Line 7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2" name="Text Box 7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4603" name="Line 7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4" name="Text Box 7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4605" name="Line 7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6" name="Text Box 7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4607" name="Line 7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8" name="Text Box 7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4593" name="AutoShape 79"/>
            <p:cNvCxnSpPr>
              <a:cxnSpLocks noChangeShapeType="1"/>
              <a:stCxn id="24661" idx="0"/>
              <a:endCxn id="24645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94" name="AutoShape 80"/>
            <p:cNvCxnSpPr>
              <a:cxnSpLocks noChangeShapeType="1"/>
              <a:stCxn id="24660" idx="6"/>
              <a:endCxn id="24627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95" name="AutoShape 81"/>
            <p:cNvCxnSpPr>
              <a:cxnSpLocks noChangeShapeType="1"/>
              <a:stCxn id="24662" idx="0"/>
              <a:endCxn id="24609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7522" name="Rectangle 82"/>
          <p:cNvSpPr>
            <a:spLocks noChangeArrowheads="1"/>
          </p:cNvSpPr>
          <p:nvPr/>
        </p:nvSpPr>
        <p:spPr bwMode="auto">
          <a:xfrm>
            <a:off x="8188325" y="4038603"/>
            <a:ext cx="4984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7523" name="Rectangle 83"/>
          <p:cNvSpPr>
            <a:spLocks noChangeArrowheads="1"/>
          </p:cNvSpPr>
          <p:nvPr/>
        </p:nvSpPr>
        <p:spPr bwMode="auto">
          <a:xfrm>
            <a:off x="8239125" y="4384678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5" name="Rectangle 85"/>
          <p:cNvSpPr>
            <a:spLocks noChangeArrowheads="1"/>
          </p:cNvSpPr>
          <p:nvPr/>
        </p:nvSpPr>
        <p:spPr bwMode="auto">
          <a:xfrm>
            <a:off x="8229600" y="4724403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6" name="Rectangle 86"/>
          <p:cNvSpPr>
            <a:spLocks noChangeArrowheads="1"/>
          </p:cNvSpPr>
          <p:nvPr/>
        </p:nvSpPr>
        <p:spPr bwMode="auto">
          <a:xfrm>
            <a:off x="8220075" y="5070478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7" name="Rectangle 87"/>
          <p:cNvSpPr>
            <a:spLocks noChangeArrowheads="1"/>
          </p:cNvSpPr>
          <p:nvPr/>
        </p:nvSpPr>
        <p:spPr bwMode="auto">
          <a:xfrm>
            <a:off x="8210550" y="5410203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2" grpId="0" build="p" autoUpdateAnimBg="0"/>
      <p:bldP spid="317523" grpId="0" build="p" autoUpdateAnimBg="0"/>
      <p:bldP spid="317525" grpId="0" build="p" autoUpdateAnimBg="0"/>
      <p:bldP spid="317526" grpId="0" build="p" autoUpdateAnimBg="0"/>
      <p:bldP spid="31752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Basic Data Types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Integral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Stored &amp; operated on in general registers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Signed vs. unsigned depends on instructions used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Intel	GAS	Bytes	C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byte	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	1	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char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word	</a:t>
            </a:r>
            <a:r>
              <a:rPr lang="en-US" dirty="0">
                <a:latin typeface="Courier New" pitchFamily="49" charset="0"/>
              </a:rPr>
              <a:t>w</a:t>
            </a:r>
            <a:r>
              <a:rPr lang="en-US" dirty="0"/>
              <a:t>	2	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short</a:t>
            </a:r>
            <a:endParaRPr lang="en-US" dirty="0"/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double word	</a:t>
            </a:r>
            <a:r>
              <a:rPr lang="en-US" dirty="0">
                <a:latin typeface="Courier New" pitchFamily="49" charset="0"/>
              </a:rPr>
              <a:t>l</a:t>
            </a:r>
            <a:r>
              <a:rPr lang="en-US" dirty="0"/>
              <a:t>	4	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int</a:t>
            </a:r>
            <a:endParaRPr lang="en-US" dirty="0">
              <a:latin typeface="Courier New" pitchFamily="49" charset="0"/>
            </a:endParaRP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quad word</a:t>
            </a:r>
            <a:r>
              <a:rPr lang="en-US" dirty="0">
                <a:latin typeface="Courier New" pitchFamily="49" charset="0"/>
              </a:rPr>
              <a:t>	q	</a:t>
            </a:r>
            <a:r>
              <a:rPr lang="en-US" dirty="0"/>
              <a:t>8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long</a:t>
            </a:r>
            <a:endParaRPr lang="en-US" dirty="0"/>
          </a:p>
          <a:p>
            <a:pPr marL="223838" indent="-223838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Floating Point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Stored &amp; operated on in </a:t>
            </a:r>
            <a:r>
              <a:rPr lang="en-US" i="1" dirty="0"/>
              <a:t>floating-point</a:t>
            </a:r>
            <a:r>
              <a:rPr lang="en-US" dirty="0"/>
              <a:t> registers (not covered in CS 105)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Intel	GAS	Bytes	C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Single	</a:t>
            </a:r>
            <a:r>
              <a:rPr lang="en-US" dirty="0">
                <a:latin typeface="Courier New" pitchFamily="49" charset="0"/>
              </a:rPr>
              <a:t>s</a:t>
            </a:r>
            <a:r>
              <a:rPr lang="en-US" dirty="0"/>
              <a:t>	4	</a:t>
            </a:r>
            <a:r>
              <a:rPr lang="en-US" dirty="0">
                <a:latin typeface="Courier New" pitchFamily="49" charset="0"/>
              </a:rPr>
              <a:t>float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Double	</a:t>
            </a:r>
            <a:r>
              <a:rPr lang="en-US" dirty="0">
                <a:latin typeface="Courier New" pitchFamily="49" charset="0"/>
              </a:rPr>
              <a:t>l</a:t>
            </a:r>
            <a:r>
              <a:rPr lang="en-US" dirty="0"/>
              <a:t>	8	</a:t>
            </a:r>
            <a:r>
              <a:rPr lang="en-US" dirty="0">
                <a:latin typeface="Courier New" pitchFamily="49" charset="0"/>
              </a:rPr>
              <a:t>double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657600"/>
            <a:ext cx="11076516" cy="2787649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dirty="0"/>
              <a:t>	Reference	Address		</a:t>
            </a:r>
            <a:r>
              <a:rPr lang="en-US" sz="2000" dirty="0"/>
              <a:t>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univ[2][3]	56+4*3  = 68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univ[1][5]	16+4*5  = 36		0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univ[2][-1]	56+4*-1 = 52		9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univ[3][-1]	??		??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univ[1][12]	16+4*12 = 64		7 	</a:t>
            </a:r>
            <a:endParaRPr lang="en-US" sz="1800" dirty="0"/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Ordering of elements in different arrays not guaranteed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1747838" y="1066800"/>
            <a:ext cx="8312150" cy="2590800"/>
            <a:chOff x="189" y="1824"/>
            <a:chExt cx="5236" cy="1632"/>
          </a:xfrm>
        </p:grpSpPr>
        <p:grpSp>
          <p:nvGrpSpPr>
            <p:cNvPr id="25605" name="Group 5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5669" name="Rectangle 6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5670" name="Line 7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1" name="Text Box 8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5672" name="Rectangle 9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5673" name="Rectangle 10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5674" name="Line 11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5" name="Line 12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6" name="Text Box 13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168</a:t>
                </a:r>
              </a:p>
            </p:txBody>
          </p:sp>
          <p:sp>
            <p:nvSpPr>
              <p:cNvPr id="25677" name="Text Box 14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176</a:t>
                </a:r>
              </a:p>
            </p:txBody>
          </p:sp>
          <p:sp>
            <p:nvSpPr>
              <p:cNvPr id="25678" name="Text Box 15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5679" name="Oval 16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5680" name="Oval 17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5681" name="Oval 18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5606" name="Text Box 19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5607" name="Group 20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5651" name="Group 2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64" name="Rectangle 2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65" name="Rectangle 2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5666" name="Rectangle 2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5667" name="Rectangle 2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68" name="Rectangle 2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5652" name="Line 2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3" name="Text Box 2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5654" name="Line 2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5" name="Text Box 3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5656" name="Line 3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7" name="Text Box 3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5658" name="Line 3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9" name="Text Box 3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5660" name="Line 3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1" name="Text Box 3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5662" name="Line 3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3" name="Text Box 3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5608" name="Text Box 39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5609" name="Group 40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5633" name="Group 4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46" name="Rectangle 4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5647" name="Rectangle 4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5648" name="Rectangle 4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49" name="Rectangle 4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5650" name="Rectangle 4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5634" name="Line 4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5" name="Text Box 4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5636" name="Line 4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7" name="Text Box 5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5638" name="Line 5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9" name="Text Box 5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5640" name="Line 5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1" name="Text Box 5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5642" name="Line 5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3" name="Text Box 5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5644" name="Line 5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5" name="Text Box 5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5610" name="Text Box 59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5611" name="Group 60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5615" name="Group 6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28" name="Rectangle 6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5629" name="Rectangle 6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30" name="Rectangle 6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5631" name="Rectangle 6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32" name="Rectangle 6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5616" name="Line 6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7" name="Text Box 6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5618" name="Line 6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9" name="Text Box 7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5620" name="Line 7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1" name="Text Box 7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5622" name="Line 7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3" name="Text Box 7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5624" name="Line 7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5" name="Text Box 7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5626" name="Line 7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7" name="Text Box 7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5612" name="AutoShape 79"/>
            <p:cNvCxnSpPr>
              <a:cxnSpLocks noChangeShapeType="1"/>
              <a:stCxn id="25680" idx="0"/>
              <a:endCxn id="25664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3" name="AutoShape 80"/>
            <p:cNvCxnSpPr>
              <a:cxnSpLocks noChangeShapeType="1"/>
              <a:stCxn id="25679" idx="6"/>
              <a:endCxn id="25646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4" name="AutoShape 81"/>
            <p:cNvCxnSpPr>
              <a:cxnSpLocks noChangeShapeType="1"/>
              <a:stCxn id="25681" idx="0"/>
              <a:endCxn id="25628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N x N Matrix Code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4641849" cy="522446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>
                <a:latin typeface="Calibri" pitchFamily="-96" charset="0"/>
              </a:rPr>
              <a:t>Know value of N at compile time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Traditional way to implement dynamic arrays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Now supported by </a:t>
            </a:r>
            <a:r>
              <a:rPr lang="en-US" dirty="0" err="1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5231907" y="500045"/>
            <a:ext cx="5302779" cy="20910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algn="l" eaLnBrk="0" hangingPunct="0"/>
            <a:r>
              <a:rPr lang="en-US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[N][N];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/* Get element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fix_ele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dirty="0">
                <a:latin typeface="Courier New" pitchFamily="-96" charset="0"/>
              </a:rPr>
              <a:t>, 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    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5231907" y="2857496"/>
            <a:ext cx="5302779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dirty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/* Get element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vec_ele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n, </a:t>
            </a:r>
            <a:r>
              <a:rPr lang="en-US" dirty="0" err="1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dirty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dirty="0">
                <a:latin typeface="Courier New" pitchFamily="-96" charset="0"/>
              </a:rPr>
              <a:t>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    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a[IDX(</a:t>
            </a:r>
            <a:r>
              <a:rPr lang="en-US" dirty="0" err="1">
                <a:latin typeface="Courier New" pitchFamily="-96" charset="0"/>
              </a:rPr>
              <a:t>n,i,j</a:t>
            </a:r>
            <a:r>
              <a:rPr lang="en-US" dirty="0">
                <a:latin typeface="Courier New" pitchFamily="-96" charset="0"/>
              </a:rPr>
              <a:t>)];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5231282" y="5000636"/>
            <a:ext cx="5312926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dirty="0">
                <a:latin typeface="Courier New" pitchFamily="-96" charset="0"/>
              </a:rPr>
              <a:t>/* Get element a[i][j] */</a:t>
            </a:r>
          </a:p>
          <a:p>
            <a:pPr algn="l" eaLnBrk="0" hangingPunct="0"/>
            <a:r>
              <a:rPr lang="pt-BR" dirty="0" err="1">
                <a:latin typeface="Courier New" pitchFamily="-96" charset="0"/>
              </a:rPr>
              <a:t>int</a:t>
            </a:r>
            <a:r>
              <a:rPr lang="pt-BR" dirty="0">
                <a:latin typeface="Courier New" pitchFamily="-96" charset="0"/>
              </a:rPr>
              <a:t> </a:t>
            </a:r>
            <a:r>
              <a:rPr lang="pt-BR" dirty="0" err="1">
                <a:latin typeface="Courier New" pitchFamily="-96" charset="0"/>
              </a:rPr>
              <a:t>var_ele</a:t>
            </a:r>
            <a:r>
              <a:rPr lang="pt-BR" dirty="0">
                <a:latin typeface="Courier New" pitchFamily="-96" charset="0"/>
              </a:rPr>
              <a:t>(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n, </a:t>
            </a:r>
            <a:r>
              <a:rPr lang="pt-BR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dirty="0">
                <a:latin typeface="Courier New" pitchFamily="-96" charset="0"/>
              </a:rPr>
              <a:t>,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           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i,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j) {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  return a[i][j];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7754753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16 X 16 Matrix Access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2350008" y="2905724"/>
            <a:ext cx="7790688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/* Get element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int </a:t>
            </a:r>
            <a:r>
              <a:rPr lang="en-US" dirty="0" err="1">
                <a:latin typeface="Courier New" pitchFamily="-96" charset="0"/>
              </a:rPr>
              <a:t>fix_ele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350008" y="4524212"/>
            <a:ext cx="7790688" cy="1343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# a in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in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, j in 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salq</a:t>
            </a:r>
            <a:r>
              <a:rPr lang="en-US" dirty="0">
                <a:latin typeface="Courier New" pitchFamily="49" charset="0"/>
              </a:rPr>
              <a:t>    $6,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            # 64*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          # a + 64*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   (%rdi,%rdx,4),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  # M[a + 64*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+ 4*j]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85800" y="1143000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-96" charset="2"/>
              <a:buChar char="¢"/>
              <a:defRPr/>
            </a:pPr>
            <a:r>
              <a:rPr lang="en-US" sz="2400" kern="0" dirty="0"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lang="en-US" sz="2000" b="0" kern="0" dirty="0">
              <a:latin typeface="Courier New" pitchFamily="-96" charset="0"/>
              <a:ea typeface="ＭＳ Ｐゴシック" pitchFamily="-96" charset="-128"/>
            </a:endParaRP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lang="en-US" sz="2000" kern="0" dirty="0"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lang="en-US" sz="2000" b="0" kern="0" dirty="0"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lang="en-US" sz="2000" b="0" i="1" kern="0" dirty="0" err="1">
                <a:latin typeface="Calibri" pitchFamily="-96" charset="0"/>
                <a:ea typeface="ＭＳ Ｐゴシック" pitchFamily="-96" charset="-128"/>
              </a:rPr>
              <a:t>i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(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C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)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+ 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j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 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</a:rPr>
              <a:t>C = 16, K = 4</a:t>
            </a:r>
            <a:endParaRPr lang="en-US" sz="2000" b="0" kern="0" dirty="0"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5187" y="3238945"/>
            <a:ext cx="18473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1093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N x N Matrix Access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351584" y="2905433"/>
            <a:ext cx="7786686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dirty="0">
                <a:latin typeface="Courier New" pitchFamily="-96" charset="0"/>
              </a:rPr>
              <a:t>/* Get element a[i][j] */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int </a:t>
            </a:r>
            <a:r>
              <a:rPr lang="pt-BR" dirty="0" err="1">
                <a:latin typeface="Courier New" pitchFamily="-96" charset="0"/>
              </a:rPr>
              <a:t>var_ele</a:t>
            </a:r>
            <a:r>
              <a:rPr lang="pt-BR" dirty="0">
                <a:latin typeface="Courier New" pitchFamily="-96" charset="0"/>
              </a:rPr>
              <a:t>(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n, </a:t>
            </a:r>
            <a:r>
              <a:rPr lang="pt-BR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dirty="0">
                <a:latin typeface="Courier New" pitchFamily="-96" charset="0"/>
              </a:rPr>
              <a:t>,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i,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j) {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  return a[i][j];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350008" y="4524212"/>
            <a:ext cx="7790688" cy="1343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# n in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, a in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in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j in %</a:t>
            </a:r>
            <a:r>
              <a:rPr lang="en-US" dirty="0" err="1">
                <a:latin typeface="Courier New" pitchFamily="49" charset="0"/>
              </a:rPr>
              <a:t>rcx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imulq</a:t>
            </a:r>
            <a:r>
              <a:rPr lang="en-US" dirty="0">
                <a:latin typeface="Courier New" pitchFamily="49" charset="0"/>
              </a:rPr>
              <a:t>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          # n*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>
                <a:latin typeface="Courier New" pitchFamily="49" charset="0"/>
              </a:rPr>
              <a:t>    (%rsi,%rdi,4),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  # a + 4*n*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   (%rax,%rcx,4),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  # a + 4*n*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+ 4*j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85800" y="1143000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-96" charset="2"/>
              <a:buChar char="¢"/>
              <a:defRPr/>
            </a:pPr>
            <a:r>
              <a:rPr lang="en-US" sz="2400" kern="0" dirty="0"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lang="en-US" sz="2000" b="0" kern="0" dirty="0">
              <a:latin typeface="Courier New" pitchFamily="-96" charset="0"/>
              <a:ea typeface="ＭＳ Ｐゴシック" pitchFamily="-96" charset="-128"/>
            </a:endParaRP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lang="en-US" sz="2000" kern="0" dirty="0"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lang="en-US" sz="2000" b="0" kern="0" dirty="0"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lang="en-US" sz="2000" b="0" i="1" kern="0" dirty="0" err="1">
                <a:latin typeface="Calibri" pitchFamily="-96" charset="0"/>
                <a:ea typeface="ＭＳ Ｐゴシック" pitchFamily="-96" charset="-128"/>
              </a:rPr>
              <a:t>i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(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C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)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+ 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j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 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</a:rPr>
              <a:t>C = n, K = 4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Must perform integer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398433761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idx="1"/>
          </p:nvPr>
        </p:nvSpPr>
        <p:spPr>
          <a:xfrm>
            <a:off x="387351" y="3127500"/>
            <a:ext cx="11076516" cy="3317749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5951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830062" y="1024921"/>
            <a:ext cx="3956900" cy="1592092"/>
            <a:chOff x="4306062" y="1024921"/>
            <a:chExt cx="3956900" cy="1592092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306062" y="1024921"/>
              <a:ext cx="322524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4349" y="2242552"/>
              <a:ext cx="336630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513" y="2239367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43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44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2079628" y="1297012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rec</a:t>
            </a:r>
            <a:r>
              <a:rPr lang="en-US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a[4];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*next;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953789407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5586485" y="4929198"/>
            <a:ext cx="5089525" cy="84459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dirty="0">
                <a:latin typeface="Courier New" pitchFamily="49" charset="0"/>
              </a:rPr>
              <a:t>  # r in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idx</a:t>
            </a:r>
            <a:r>
              <a:rPr lang="en-US" dirty="0">
                <a:latin typeface="Courier New" pitchFamily="49" charset="0"/>
              </a:rPr>
              <a:t> in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 </a:t>
            </a:r>
          </a:p>
          <a:p>
            <a:pPr algn="l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>
                <a:latin typeface="Courier New" pitchFamily="49" charset="0"/>
              </a:rPr>
              <a:t>  (%rdi,%rsi,4), 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dirty="0">
                <a:latin typeface="Courier New" pitchFamily="49" charset="0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5586482" y="3170238"/>
            <a:ext cx="5462518" cy="109388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int *</a:t>
            </a:r>
            <a:r>
              <a:rPr lang="en-US" dirty="0" err="1">
                <a:latin typeface="Courier New" pitchFamily="-96" charset="0"/>
              </a:rPr>
              <a:t>get_ap</a:t>
            </a:r>
            <a:r>
              <a:rPr lang="en-US" dirty="0">
                <a:latin typeface="Courier New" pitchFamily="-96" charset="0"/>
              </a:rPr>
              <a:t>(struct rec *r,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idx</a:t>
            </a:r>
            <a:r>
              <a:rPr lang="en-US" dirty="0">
                <a:latin typeface="Courier New" pitchFamily="-96" charset="0"/>
              </a:rPr>
              <a:t>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&amp;r-&gt;a[</a:t>
            </a:r>
            <a:r>
              <a:rPr lang="en-US" dirty="0" err="1">
                <a:latin typeface="Courier New" pitchFamily="-96" charset="0"/>
              </a:rPr>
              <a:t>idx</a:t>
            </a:r>
            <a:r>
              <a:rPr lang="en-US" dirty="0">
                <a:latin typeface="Courier New" pitchFamily="-96" charset="0"/>
              </a:rPr>
              <a:t>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idx="1"/>
          </p:nvPr>
        </p:nvSpPr>
        <p:spPr>
          <a:xfrm>
            <a:off x="387351" y="3193424"/>
            <a:ext cx="5089526" cy="325182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>
                <a:latin typeface="Courier New"/>
                <a:cs typeface="Courier New"/>
              </a:rPr>
              <a:t>r + 4*</a:t>
            </a:r>
            <a:r>
              <a:rPr lang="en-US" b="1" dirty="0" err="1">
                <a:latin typeface="Courier New"/>
                <a:cs typeface="Courier New"/>
              </a:rPr>
              <a:t>idx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6846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6858437" y="1024924"/>
            <a:ext cx="1149674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r+4*</a:t>
            </a:r>
            <a:r>
              <a:rPr lang="en-US" dirty="0" err="1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5951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830062" y="1024921"/>
            <a:ext cx="3956900" cy="1592092"/>
            <a:chOff x="4306062" y="1024921"/>
            <a:chExt cx="3956900" cy="1592092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306062" y="1024921"/>
              <a:ext cx="322524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4349" y="2242552"/>
              <a:ext cx="336630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513" y="2239367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43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44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2079628" y="1297012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rec</a:t>
            </a:r>
            <a:r>
              <a:rPr lang="en-US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a[4];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*next;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78135951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2543196" y="4898713"/>
            <a:ext cx="7159604" cy="159248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.L11:                         # </a:t>
            </a:r>
            <a:r>
              <a:rPr lang="cs-CZ" dirty="0" err="1">
                <a:latin typeface="Courier New" pitchFamily="49" charset="0"/>
              </a:rPr>
              <a:t>loop</a:t>
            </a:r>
            <a:r>
              <a:rPr lang="cs-CZ" dirty="0">
                <a:latin typeface="Courier New" pitchFamily="49" charset="0"/>
              </a:rPr>
              <a:t>: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movq</a:t>
            </a:r>
            <a:r>
              <a:rPr lang="en-US" dirty="0">
                <a:latin typeface="Courier New" pitchFamily="49" charset="0"/>
              </a:rPr>
              <a:t>  </a:t>
            </a:r>
            <a:r>
              <a:rPr lang="cs-CZ" dirty="0">
                <a:latin typeface="Courier New" pitchFamily="49" charset="0"/>
              </a:rPr>
              <a:t>  16(%rdi), %rax      #   i = M[r+16]	  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movl</a:t>
            </a:r>
            <a:r>
              <a:rPr lang="cs-CZ" dirty="0">
                <a:latin typeface="Courier New" pitchFamily="49" charset="0"/>
              </a:rPr>
              <a:t>    %</a:t>
            </a:r>
            <a:r>
              <a:rPr lang="cs-CZ" dirty="0" err="1">
                <a:latin typeface="Courier New" pitchFamily="49" charset="0"/>
              </a:rPr>
              <a:t>esi</a:t>
            </a:r>
            <a:r>
              <a:rPr lang="cs-CZ" dirty="0">
                <a:latin typeface="Courier New" pitchFamily="49" charset="0"/>
              </a:rPr>
              <a:t>, (%rdi,%rax,4) #   M[r+4*i] = val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movq</a:t>
            </a:r>
            <a:r>
              <a:rPr lang="cs-CZ" dirty="0">
                <a:latin typeface="Courier New" pitchFamily="49" charset="0"/>
              </a:rPr>
              <a:t>    24(%rdi), %rdi      #   </a:t>
            </a:r>
            <a:r>
              <a:rPr lang="cs-CZ" dirty="0" err="1">
                <a:latin typeface="Courier New" pitchFamily="49" charset="0"/>
              </a:rPr>
              <a:t>r</a:t>
            </a:r>
            <a:r>
              <a:rPr lang="cs-CZ" dirty="0">
                <a:latin typeface="Courier New" pitchFamily="49" charset="0"/>
              </a:rPr>
              <a:t> = M[r+24]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testq</a:t>
            </a:r>
            <a:r>
              <a:rPr lang="cs-CZ" dirty="0">
                <a:latin typeface="Courier New" pitchFamily="49" charset="0"/>
              </a:rPr>
              <a:t>   %rdi, %rdi          #   Test </a:t>
            </a:r>
            <a:r>
              <a:rPr lang="cs-CZ" dirty="0" err="1">
                <a:latin typeface="Courier New" pitchFamily="49" charset="0"/>
              </a:rPr>
              <a:t>r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jne</a:t>
            </a:r>
            <a:r>
              <a:rPr lang="cs-CZ" dirty="0">
                <a:latin typeface="Courier New" pitchFamily="49" charset="0"/>
              </a:rPr>
              <a:t>     .L11                #   </a:t>
            </a:r>
            <a:r>
              <a:rPr lang="cs-CZ" dirty="0" err="1">
                <a:latin typeface="Courier New" pitchFamily="49" charset="0"/>
              </a:rPr>
              <a:t>if</a:t>
            </a:r>
            <a:r>
              <a:rPr lang="cs-CZ" dirty="0">
                <a:latin typeface="Courier New" pitchFamily="49" charset="0"/>
              </a:rPr>
              <a:t> !=0 </a:t>
            </a:r>
            <a:r>
              <a:rPr lang="cs-CZ" dirty="0" err="1">
                <a:latin typeface="Courier New" pitchFamily="49" charset="0"/>
              </a:rPr>
              <a:t>goto</a:t>
            </a:r>
            <a:r>
              <a:rPr lang="cs-CZ" dirty="0">
                <a:latin typeface="Courier New" pitchFamily="49" charset="0"/>
              </a:rPr>
              <a:t> </a:t>
            </a:r>
            <a:r>
              <a:rPr lang="cs-CZ" dirty="0" err="1">
                <a:latin typeface="Courier New" pitchFamily="49" charset="0"/>
              </a:rPr>
              <a:t>loop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480079" y="1905000"/>
            <a:ext cx="5120595" cy="20910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nn-NO" dirty="0">
                <a:latin typeface="Courier New" pitchFamily="-96" charset="0"/>
              </a:rPr>
              <a:t>void set_val(struct rec *r, int val)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while (r != NULL) {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  int i = r-&gt;i;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  r-&gt;a[i] = val;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  r = r-&gt;</a:t>
            </a:r>
            <a:r>
              <a:rPr lang="nn-NO" dirty="0" err="1">
                <a:latin typeface="Courier New" pitchFamily="-96" charset="0"/>
              </a:rPr>
              <a:t>next</a:t>
            </a:r>
            <a:r>
              <a:rPr lang="nn-NO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}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}</a:t>
            </a: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Following Linked List</a:t>
            </a:r>
          </a:p>
        </p:txBody>
      </p:sp>
      <p:sp>
        <p:nvSpPr>
          <p:cNvPr id="12186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507104"/>
              </p:ext>
            </p:extLst>
          </p:nvPr>
        </p:nvGraphicFramePr>
        <p:xfrm>
          <a:off x="5816600" y="3699508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6324603" y="332656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rec</a:t>
            </a:r>
            <a:r>
              <a:rPr lang="en-US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int a[4];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long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*next;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997040" y="1506563"/>
            <a:ext cx="4201063" cy="1992331"/>
            <a:chOff x="4473037" y="1049360"/>
            <a:chExt cx="4201063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73037" y="1049360"/>
              <a:ext cx="3956900" cy="1592092"/>
              <a:chOff x="4585409" y="1484784"/>
              <a:chExt cx="3956900" cy="1592092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85409" y="1484784"/>
                <a:ext cx="3956900" cy="1592092"/>
                <a:chOff x="4306062" y="1024921"/>
                <a:chExt cx="3956900" cy="1592092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306062" y="1024921"/>
                  <a:ext cx="322524" cy="348557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>
                      <a:latin typeface="Courier New" pitchFamily="-96" charset="0"/>
                    </a:rPr>
                    <a:t>next</a:t>
                  </a: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4349" y="2242552"/>
                  <a:ext cx="336630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513" y="2239367"/>
                  <a:ext cx="490518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16</a:t>
                  </a: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43" y="2225089"/>
                  <a:ext cx="490518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24</a:t>
                  </a: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44" y="2225089"/>
                  <a:ext cx="490518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32</a:t>
                  </a: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025070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Alignment Principles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  <a:p>
            <a:pPr marL="552450" lvl="1"/>
            <a:r>
              <a:rPr lang="en-US" dirty="0"/>
              <a:t>Required on some machines; advised on x86-64</a:t>
            </a:r>
          </a:p>
          <a:p>
            <a:r>
              <a:rPr lang="en-US" dirty="0"/>
              <a:t>Motivation for Aligning Data</a:t>
            </a:r>
          </a:p>
          <a:p>
            <a:pPr marL="552450" lvl="1"/>
            <a:r>
              <a:rPr lang="en-US" dirty="0"/>
              <a:t>Memory accessed by (aligned) chunks of 4 or 8 bytes (system-dependent)</a:t>
            </a:r>
          </a:p>
          <a:p>
            <a:pPr marL="838200" lvl="2"/>
            <a:r>
              <a:rPr lang="en-US" dirty="0"/>
              <a:t>Inefficient to load or store datum that spans quad word boundaries</a:t>
            </a:r>
          </a:p>
          <a:p>
            <a:pPr marL="838200" lvl="2"/>
            <a:r>
              <a:rPr lang="en-US" dirty="0"/>
              <a:t>Virtual memory trickier when datum spans 2 pages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1818035591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Structures &amp; Alignment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1920878" y="1197679"/>
            <a:ext cx="7896225" cy="3602922"/>
          </a:xfrm>
          <a:ln/>
        </p:spPr>
        <p:txBody>
          <a:bodyPr/>
          <a:lstStyle/>
          <a:p>
            <a:r>
              <a:rPr lang="en-US" dirty="0"/>
              <a:t>Unaligned Data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2157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342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469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7237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2474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5967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19050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3176591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44323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691197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945832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342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2906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6323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723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1928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215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8469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977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2157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2460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3730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4973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2057400" y="2146300"/>
            <a:ext cx="214802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2362203" y="21463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3465515" y="21463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4648203" y="21463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7194553" y="21463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8166100" y="1355727"/>
            <a:ext cx="2222500" cy="1463673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100"/>
              </a:lnSpc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2061581073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1 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address</a:t>
            </a:r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long,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16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r>
              <a:rPr lang="en-US" b="0" dirty="0">
                <a:latin typeface="Calibri"/>
                <a:cs typeface="Calibri"/>
                <a:sym typeface="Courier New Bold" charset="0"/>
              </a:rPr>
              <a:t> (GCC on Linux)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lvl="1"/>
            <a:r>
              <a:rPr lang="en-US" dirty="0"/>
              <a:t>lowest 4 bits of address must be 0000</a:t>
            </a:r>
            <a:r>
              <a:rPr lang="en-US" baseline="-6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8424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47738"/>
            <a:ext cx="11076516" cy="522446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bytes in memory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1528199" y="2617788"/>
            <a:ext cx="2159567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3581400" y="2667004"/>
            <a:ext cx="3505200" cy="709219"/>
            <a:chOff x="2514600" y="2667000"/>
            <a:chExt cx="3505200" cy="709622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2145353" y="3585642"/>
            <a:ext cx="1542410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3581400" y="3633270"/>
            <a:ext cx="5334000" cy="709219"/>
            <a:chOff x="2514600" y="3429000"/>
            <a:chExt cx="5334000" cy="708090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2021925" y="4581128"/>
            <a:ext cx="1665841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2145353" y="5580488"/>
            <a:ext cx="1542410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56346" name="Group 92"/>
          <p:cNvGrpSpPr>
            <a:grpSpLocks/>
          </p:cNvGrpSpPr>
          <p:nvPr/>
        </p:nvGrpSpPr>
        <p:grpSpPr bwMode="auto">
          <a:xfrm>
            <a:off x="3793192" y="5649494"/>
            <a:ext cx="5486400" cy="228470"/>
            <a:chOff x="1652" y="4608"/>
            <a:chExt cx="3456" cy="144"/>
          </a:xfrm>
        </p:grpSpPr>
        <p:sp>
          <p:nvSpPr>
            <p:cNvPr id="301134" name="Rectangle 78"/>
            <p:cNvSpPr>
              <a:spLocks noChangeArrowheads="1"/>
            </p:cNvSpPr>
            <p:nvPr/>
          </p:nvSpPr>
          <p:spPr bwMode="auto">
            <a:xfrm>
              <a:off x="1652" y="4608"/>
              <a:ext cx="1152" cy="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301135" name="Rectangle 79"/>
            <p:cNvSpPr>
              <a:spLocks noChangeArrowheads="1"/>
            </p:cNvSpPr>
            <p:nvPr/>
          </p:nvSpPr>
          <p:spPr bwMode="auto">
            <a:xfrm>
              <a:off x="2804" y="4608"/>
              <a:ext cx="1152" cy="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301136" name="Rectangle 80"/>
            <p:cNvSpPr>
              <a:spLocks noChangeArrowheads="1"/>
            </p:cNvSpPr>
            <p:nvPr/>
          </p:nvSpPr>
          <p:spPr bwMode="auto">
            <a:xfrm>
              <a:off x="3956" y="4608"/>
              <a:ext cx="1152" cy="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</a:endParaRPr>
            </a:p>
          </p:txBody>
        </p:sp>
      </p:grpSp>
      <p:sp>
        <p:nvSpPr>
          <p:cNvPr id="56347" name="Text Box 86"/>
          <p:cNvSpPr txBox="1">
            <a:spLocks noChangeArrowheads="1"/>
          </p:cNvSpPr>
          <p:nvPr/>
        </p:nvSpPr>
        <p:spPr bwMode="auto">
          <a:xfrm>
            <a:off x="3564592" y="6016207"/>
            <a:ext cx="396875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 dirty="0">
                <a:latin typeface="Calibri" pitchFamily="-96" charset="0"/>
              </a:rPr>
              <a:t>x</a:t>
            </a:r>
          </a:p>
        </p:txBody>
      </p:sp>
      <p:sp>
        <p:nvSpPr>
          <p:cNvPr id="56348" name="Line 87"/>
          <p:cNvSpPr>
            <a:spLocks noChangeShapeType="1"/>
          </p:cNvSpPr>
          <p:nvPr/>
        </p:nvSpPr>
        <p:spPr bwMode="auto">
          <a:xfrm flipV="1">
            <a:off x="3793192" y="5877541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49" name="Text Box 88"/>
          <p:cNvSpPr txBox="1">
            <a:spLocks noChangeArrowheads="1"/>
          </p:cNvSpPr>
          <p:nvPr/>
        </p:nvSpPr>
        <p:spPr bwMode="auto">
          <a:xfrm>
            <a:off x="5164792" y="6030495"/>
            <a:ext cx="990600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>
                <a:latin typeface="Calibri" pitchFamily="-96" charset="0"/>
              </a:rPr>
              <a:t>x </a:t>
            </a:r>
            <a:r>
              <a:rPr lang="en-US" sz="1600" b="0">
                <a:latin typeface="Calibri" pitchFamily="-96" charset="0"/>
              </a:rPr>
              <a:t>+ 8</a:t>
            </a:r>
            <a:endParaRPr lang="en-US" sz="1600" b="0" i="1">
              <a:latin typeface="Calibri" pitchFamily="-96" charset="0"/>
            </a:endParaRPr>
          </a:p>
        </p:txBody>
      </p:sp>
      <p:sp>
        <p:nvSpPr>
          <p:cNvPr id="56350" name="Line 89"/>
          <p:cNvSpPr>
            <a:spLocks noChangeShapeType="1"/>
          </p:cNvSpPr>
          <p:nvPr/>
        </p:nvSpPr>
        <p:spPr bwMode="auto">
          <a:xfrm flipV="1">
            <a:off x="5621992" y="5877541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51" name="Text Box 90"/>
          <p:cNvSpPr txBox="1">
            <a:spLocks noChangeArrowheads="1"/>
          </p:cNvSpPr>
          <p:nvPr/>
        </p:nvSpPr>
        <p:spPr bwMode="auto">
          <a:xfrm>
            <a:off x="6993592" y="6030495"/>
            <a:ext cx="990600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 dirty="0">
                <a:latin typeface="Calibri" pitchFamily="-96" charset="0"/>
              </a:rPr>
              <a:t>x </a:t>
            </a:r>
            <a:r>
              <a:rPr lang="en-US" sz="1600" b="0" dirty="0">
                <a:latin typeface="Calibri" pitchFamily="-96" charset="0"/>
              </a:rPr>
              <a:t>+ 16</a:t>
            </a:r>
            <a:endParaRPr lang="en-US" sz="1600" b="0" i="1" dirty="0">
              <a:latin typeface="Calibri" pitchFamily="-96" charset="0"/>
            </a:endParaRPr>
          </a:p>
        </p:txBody>
      </p:sp>
      <p:sp>
        <p:nvSpPr>
          <p:cNvPr id="56352" name="Line 91"/>
          <p:cNvSpPr>
            <a:spLocks noChangeShapeType="1"/>
          </p:cNvSpPr>
          <p:nvPr/>
        </p:nvSpPr>
        <p:spPr bwMode="auto">
          <a:xfrm flipV="1">
            <a:off x="7450792" y="5877541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53" name="Line 102"/>
          <p:cNvSpPr>
            <a:spLocks noChangeShapeType="1"/>
          </p:cNvSpPr>
          <p:nvPr/>
        </p:nvSpPr>
        <p:spPr bwMode="auto">
          <a:xfrm flipV="1">
            <a:off x="9279592" y="5877541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54" name="Text Box 105"/>
          <p:cNvSpPr txBox="1">
            <a:spLocks noChangeArrowheads="1"/>
          </p:cNvSpPr>
          <p:nvPr/>
        </p:nvSpPr>
        <p:spPr bwMode="auto">
          <a:xfrm>
            <a:off x="8822392" y="6044781"/>
            <a:ext cx="990600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 dirty="0">
                <a:latin typeface="Calibri" pitchFamily="-96" charset="0"/>
              </a:rPr>
              <a:t>x </a:t>
            </a:r>
            <a:r>
              <a:rPr lang="en-US" sz="1600" b="0" dirty="0">
                <a:latin typeface="Calibri" pitchFamily="-96" charset="0"/>
              </a:rPr>
              <a:t>+ 24</a:t>
            </a:r>
            <a:endParaRPr lang="en-US" sz="1600" b="0" i="1" dirty="0">
              <a:latin typeface="Calibri" pitchFamily="-96" charset="0"/>
            </a:endParaRPr>
          </a:p>
        </p:txBody>
      </p:sp>
      <p:grpSp>
        <p:nvGrpSpPr>
          <p:cNvPr id="71" name="Group 92">
            <a:extLst>
              <a:ext uri="{FF2B5EF4-FFF2-40B4-BE49-F238E27FC236}">
                <a16:creationId xmlns:a16="http://schemas.microsoft.com/office/drawing/2014/main" id="{AE791D9B-5568-4F1F-9B7F-9027894AEA2C}"/>
              </a:ext>
            </a:extLst>
          </p:cNvPr>
          <p:cNvGrpSpPr>
            <a:grpSpLocks/>
          </p:cNvGrpSpPr>
          <p:nvPr/>
        </p:nvGrpSpPr>
        <p:grpSpPr bwMode="auto">
          <a:xfrm>
            <a:off x="3795932" y="4634262"/>
            <a:ext cx="5486400" cy="228470"/>
            <a:chOff x="1652" y="4608"/>
            <a:chExt cx="3456" cy="144"/>
          </a:xfrm>
        </p:grpSpPr>
        <p:sp>
          <p:nvSpPr>
            <p:cNvPr id="72" name="Rectangle 78">
              <a:extLst>
                <a:ext uri="{FF2B5EF4-FFF2-40B4-BE49-F238E27FC236}">
                  <a16:creationId xmlns:a16="http://schemas.microsoft.com/office/drawing/2014/main" id="{997B8A90-DF39-47CF-B0CC-5CB50CB08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2" y="4608"/>
              <a:ext cx="1152" cy="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73" name="Rectangle 79">
              <a:extLst>
                <a:ext uri="{FF2B5EF4-FFF2-40B4-BE49-F238E27FC236}">
                  <a16:creationId xmlns:a16="http://schemas.microsoft.com/office/drawing/2014/main" id="{321CA321-1725-477C-B839-3BA13CD57B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4" y="4608"/>
              <a:ext cx="1152" cy="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74" name="Rectangle 80">
              <a:extLst>
                <a:ext uri="{FF2B5EF4-FFF2-40B4-BE49-F238E27FC236}">
                  <a16:creationId xmlns:a16="http://schemas.microsoft.com/office/drawing/2014/main" id="{4BBE0E1E-3404-4BEF-BAD6-E5D07839B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4608"/>
              <a:ext cx="1152" cy="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</a:endParaRPr>
            </a:p>
          </p:txBody>
        </p:sp>
      </p:grpSp>
      <p:sp>
        <p:nvSpPr>
          <p:cNvPr id="75" name="Text Box 86">
            <a:extLst>
              <a:ext uri="{FF2B5EF4-FFF2-40B4-BE49-F238E27FC236}">
                <a16:creationId xmlns:a16="http://schemas.microsoft.com/office/drawing/2014/main" id="{C99420D3-D386-4F90-A943-BC1C90206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540" y="5035394"/>
            <a:ext cx="396875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 dirty="0">
                <a:latin typeface="Calibri" pitchFamily="-96" charset="0"/>
              </a:rPr>
              <a:t>x</a:t>
            </a:r>
          </a:p>
        </p:txBody>
      </p:sp>
      <p:sp>
        <p:nvSpPr>
          <p:cNvPr id="76" name="Line 87">
            <a:extLst>
              <a:ext uri="{FF2B5EF4-FFF2-40B4-BE49-F238E27FC236}">
                <a16:creationId xmlns:a16="http://schemas.microsoft.com/office/drawing/2014/main" id="{8F0DFBD0-02FE-47E0-94DC-0BCF7A20A6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4140" y="4868592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Text Box 88">
            <a:extLst>
              <a:ext uri="{FF2B5EF4-FFF2-40B4-BE49-F238E27FC236}">
                <a16:creationId xmlns:a16="http://schemas.microsoft.com/office/drawing/2014/main" id="{778A79EE-26B2-4421-96D8-5F9665FCF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740" y="5049682"/>
            <a:ext cx="990600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>
                <a:latin typeface="Calibri" pitchFamily="-96" charset="0"/>
              </a:rPr>
              <a:t>x </a:t>
            </a:r>
            <a:r>
              <a:rPr lang="en-US" sz="1600" b="0">
                <a:latin typeface="Calibri" pitchFamily="-96" charset="0"/>
              </a:rPr>
              <a:t>+ 8</a:t>
            </a:r>
            <a:endParaRPr lang="en-US" sz="1600" b="0" i="1">
              <a:latin typeface="Calibri" pitchFamily="-96" charset="0"/>
            </a:endParaRPr>
          </a:p>
        </p:txBody>
      </p:sp>
      <p:sp>
        <p:nvSpPr>
          <p:cNvPr id="78" name="Line 89">
            <a:extLst>
              <a:ext uri="{FF2B5EF4-FFF2-40B4-BE49-F238E27FC236}">
                <a16:creationId xmlns:a16="http://schemas.microsoft.com/office/drawing/2014/main" id="{E7070C8F-CB0C-49D5-BAC5-10FB041CA2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2940" y="4868592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Text Box 90">
            <a:extLst>
              <a:ext uri="{FF2B5EF4-FFF2-40B4-BE49-F238E27FC236}">
                <a16:creationId xmlns:a16="http://schemas.microsoft.com/office/drawing/2014/main" id="{DA70B75B-79EF-43F8-A957-1989CB02B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4540" y="5049682"/>
            <a:ext cx="990600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 dirty="0">
                <a:latin typeface="Calibri" pitchFamily="-96" charset="0"/>
              </a:rPr>
              <a:t>x </a:t>
            </a:r>
            <a:r>
              <a:rPr lang="en-US" sz="1600" b="0" dirty="0">
                <a:latin typeface="Calibri" pitchFamily="-96" charset="0"/>
              </a:rPr>
              <a:t>+ 16</a:t>
            </a:r>
            <a:endParaRPr lang="en-US" sz="1600" b="0" i="1" dirty="0">
              <a:latin typeface="Calibri" pitchFamily="-96" charset="0"/>
            </a:endParaRPr>
          </a:p>
        </p:txBody>
      </p:sp>
      <p:sp>
        <p:nvSpPr>
          <p:cNvPr id="80" name="Line 91">
            <a:extLst>
              <a:ext uri="{FF2B5EF4-FFF2-40B4-BE49-F238E27FC236}">
                <a16:creationId xmlns:a16="http://schemas.microsoft.com/office/drawing/2014/main" id="{F8619192-D971-4F98-90B6-B80A33030F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1740" y="4868592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Line 102">
            <a:extLst>
              <a:ext uri="{FF2B5EF4-FFF2-40B4-BE49-F238E27FC236}">
                <a16:creationId xmlns:a16="http://schemas.microsoft.com/office/drawing/2014/main" id="{D0C7FB5F-6F32-4272-8695-3867A30E6D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90540" y="4868592"/>
            <a:ext cx="0" cy="22847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Text Box 105">
            <a:extLst>
              <a:ext uri="{FF2B5EF4-FFF2-40B4-BE49-F238E27FC236}">
                <a16:creationId xmlns:a16="http://schemas.microsoft.com/office/drawing/2014/main" id="{A6F91F41-3B67-4935-BA83-E8AB95AF5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3340" y="5063968"/>
            <a:ext cx="990600" cy="3139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0" i="1" dirty="0">
                <a:latin typeface="Calibri" pitchFamily="-96" charset="0"/>
              </a:rPr>
              <a:t>x </a:t>
            </a:r>
            <a:r>
              <a:rPr lang="en-US" sz="1600" b="0" dirty="0">
                <a:latin typeface="Calibri" pitchFamily="-96" charset="0"/>
              </a:rPr>
              <a:t>+ 24</a:t>
            </a:r>
            <a:endParaRPr lang="en-US" sz="1600" b="0" i="1" dirty="0">
              <a:latin typeface="Calibri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357697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8166100" y="1355727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Satisfying Alignment Within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914400"/>
            <a:ext cx="11076516" cy="5224462"/>
          </a:xfrm>
          <a:ln/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Within structure: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Must satisfy each element’s alignment</a:t>
            </a:r>
            <a:br>
              <a:rPr lang="en-US" dirty="0"/>
            </a:br>
            <a:r>
              <a:rPr lang="en-US" dirty="0"/>
              <a:t>requirement</a:t>
            </a:r>
          </a:p>
          <a:p>
            <a:pPr>
              <a:spcBef>
                <a:spcPts val="600"/>
              </a:spcBef>
            </a:pPr>
            <a:r>
              <a:rPr lang="en-US" dirty="0"/>
              <a:t>Overall structure placement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>
              <a:spcBef>
                <a:spcPts val="600"/>
              </a:spcBef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Example: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2157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342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469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7237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2474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5967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19050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3176591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44323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691197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945832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342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2906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6323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723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928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215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8469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977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43815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Meeting Overall Alignment Requirement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/>
              <a:t>For largest alignment requirement K</a:t>
            </a:r>
          </a:p>
          <a:p>
            <a:r>
              <a:rPr lang="en-US" dirty="0"/>
              <a:t>Overall structure must be multiple of K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77581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1905003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8991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7364440" y="5943600"/>
            <a:ext cx="165942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Multiple of K=8</a:t>
            </a:r>
          </a:p>
        </p:txBody>
      </p:sp>
    </p:spTree>
    <p:extLst>
      <p:ext uri="{BB962C8B-B14F-4D97-AF65-F5344CB8AC3E}">
        <p14:creationId xmlns:p14="http://schemas.microsoft.com/office/powerpoint/2010/main" val="3267253164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2235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Overall structure length multiple of K</a:t>
            </a:r>
          </a:p>
          <a:p>
            <a:r>
              <a:rPr lang="en-US" dirty="0"/>
              <a:t>Satisfy alignment requirement 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8166100" y="1213556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1905003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2705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01871" y="50800"/>
            <a:ext cx="18473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366874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4635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  <a:ln/>
        </p:spPr>
        <p:txBody>
          <a:bodyPr/>
          <a:lstStyle/>
          <a:p>
            <a:r>
              <a:rPr lang="en-US" dirty="0"/>
              <a:t>Compute array offset 12*</a:t>
            </a:r>
            <a:r>
              <a:rPr lang="en-US" dirty="0" err="1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(struct 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7988300" y="1371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short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1676400" y="5410200"/>
            <a:ext cx="3289300" cy="1211262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short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get_j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(int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idx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a[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idx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].j;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5410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(%rdi,%rdi,2),%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# 3*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a+8(,%rax,4),%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591393"/>
              </p:ext>
            </p:extLst>
          </p:nvPr>
        </p:nvGraphicFramePr>
        <p:xfrm>
          <a:off x="1765303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064489"/>
              </p:ext>
            </p:extLst>
          </p:nvPr>
        </p:nvGraphicFramePr>
        <p:xfrm>
          <a:off x="2894016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973422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(K=4)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3073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S4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d;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877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S5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</a:p>
          <a:p>
            <a:pPr algn="l"/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5664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2157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342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2474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4673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4991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3416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2159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3683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4000503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bytes</a:t>
            </a:r>
          </a:p>
        </p:txBody>
      </p:sp>
    </p:spTree>
    <p:extLst>
      <p:ext uri="{BB962C8B-B14F-4D97-AF65-F5344CB8AC3E}">
        <p14:creationId xmlns:p14="http://schemas.microsoft.com/office/powerpoint/2010/main" val="3166174133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1066800"/>
            <a:ext cx="11076516" cy="5224462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2133600" y="2232027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2133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ct val="80000"/>
              </a:lnSpc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1866903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5549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461170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2052638" y="1495427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typedef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union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unsigned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u;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2128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6248400" y="3292477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2117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(float)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6246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6146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23905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Short/long/quad words (x86 terminology; C: 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short/int/long</a:t>
            </a:r>
            <a:r>
              <a:rPr lang="en-US" dirty="0"/>
              <a:t>) stored in memory as 2/4/8 consecutive bytes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Which byte is most (least) significant?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Can cause problems when exchanging binary data between machines</a:t>
            </a:r>
          </a:p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Most significant byte has lowest address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MIPS; Internet</a:t>
            </a:r>
          </a:p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Least significant byte has lowest address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Intel x86, ARM Android and IOS</a:t>
            </a:r>
          </a:p>
          <a:p>
            <a:pPr>
              <a:spcBef>
                <a:spcPts val="300"/>
              </a:spcBef>
            </a:pPr>
            <a:r>
              <a:rPr lang="en-US" dirty="0"/>
              <a:t>Bi </a:t>
            </a:r>
            <a:r>
              <a:rPr lang="en-US" dirty="0" err="1"/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Can be configured either way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ARM</a:t>
            </a:r>
          </a:p>
        </p:txBody>
      </p:sp>
    </p:spTree>
    <p:extLst>
      <p:ext uri="{BB962C8B-B14F-4D97-AF65-F5344CB8AC3E}">
        <p14:creationId xmlns:p14="http://schemas.microsoft.com/office/powerpoint/2010/main" val="87466820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2057400" y="1066800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200400" y="3357265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451480" y="3357266"/>
            <a:ext cx="74892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200400" y="518160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2451480" y="5181601"/>
            <a:ext cx="74892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64-bit</a:t>
            </a:r>
          </a:p>
        </p:txBody>
      </p:sp>
    </p:spTree>
    <p:extLst>
      <p:ext uri="{BB962C8B-B14F-4D97-AF65-F5344CB8AC3E}">
        <p14:creationId xmlns:p14="http://schemas.microsoft.com/office/powerpoint/2010/main" val="341339167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838200" y="990600"/>
            <a:ext cx="9829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("Characters 0-7 == [0x%x,0x%x,0x%x,0x%x,0x%x,0x%x,0x%x,0x%x]\n",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  <p:extLst>
      <p:ext uri="{BB962C8B-B14F-4D97-AF65-F5344CB8AC3E}">
        <p14:creationId xmlns:p14="http://schemas.microsoft.com/office/powerpoint/2010/main" val="382483373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Access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14400"/>
            <a:ext cx="11076516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Basic Principle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3660775" algn="l"/>
              </a:tabLst>
              <a:defRPr/>
            </a:pPr>
            <a:r>
              <a:rPr lang="en-US" b="0" i="1" dirty="0"/>
              <a:t>T</a:t>
            </a:r>
            <a:r>
              <a:rPr lang="en-US" dirty="0"/>
              <a:t>  </a:t>
            </a:r>
            <a:r>
              <a:rPr lang="en-US" dirty="0">
                <a:latin typeface="Courier New" pitchFamily="49" charset="0"/>
              </a:rPr>
              <a:t>A[</a:t>
            </a:r>
            <a:r>
              <a:rPr lang="en-US" b="0" i="1" dirty="0"/>
              <a:t>L</a:t>
            </a:r>
            <a:r>
              <a:rPr lang="en-US" dirty="0">
                <a:latin typeface="Courier New" pitchFamily="49" charset="0"/>
              </a:rPr>
              <a:t>];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Array of data type </a:t>
            </a:r>
            <a:r>
              <a:rPr lang="en-US" b="0" i="1" dirty="0"/>
              <a:t>T</a:t>
            </a:r>
            <a:r>
              <a:rPr lang="en-US" dirty="0"/>
              <a:t> and length </a:t>
            </a:r>
            <a:r>
              <a:rPr lang="en-US" b="0" i="1" dirty="0"/>
              <a:t>L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Identifier </a:t>
            </a:r>
            <a:r>
              <a:rPr lang="en-US" dirty="0">
                <a:latin typeface="Courier New" pitchFamily="49" charset="0"/>
              </a:rPr>
              <a:t>A</a:t>
            </a:r>
            <a:r>
              <a:rPr lang="en-US" dirty="0"/>
              <a:t> can be used as a pointer to array element 0</a:t>
            </a:r>
          </a:p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Reference	Type	Value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[4]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	3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[5]	</a:t>
            </a:r>
            <a:r>
              <a:rPr lang="en-US" b="0" i="1" dirty="0"/>
              <a:t>x                   </a:t>
            </a:r>
            <a:r>
              <a:rPr lang="en-US" b="0" dirty="0"/>
              <a:t>(acts like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b="0" dirty="0"/>
              <a:t>)</a:t>
            </a:r>
            <a:endParaRPr lang="en-US" dirty="0"/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>
                <a:latin typeface="Courier New" pitchFamily="49" charset="0"/>
              </a:rPr>
              <a:t>val+1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	</a:t>
            </a:r>
            <a:r>
              <a:rPr lang="en-US" b="0" i="1" dirty="0"/>
              <a:t>x</a:t>
            </a:r>
            <a:r>
              <a:rPr lang="en-US" dirty="0"/>
              <a:t> + 4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>
                <a:latin typeface="Courier New" pitchFamily="49" charset="0"/>
              </a:rPr>
              <a:t>&amp;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[2]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	</a:t>
            </a:r>
            <a:r>
              <a:rPr lang="en-US" b="0" i="1" dirty="0"/>
              <a:t>x</a:t>
            </a:r>
            <a:r>
              <a:rPr lang="en-US" dirty="0"/>
              <a:t> + 8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[5]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??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>
                <a:latin typeface="Courier New" pitchFamily="49" charset="0"/>
              </a:rPr>
              <a:t>*(val+1)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	5</a:t>
            </a:r>
            <a:endParaRPr lang="en-US" dirty="0"/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 + </a:t>
            </a:r>
            <a:r>
              <a:rPr lang="en-US" b="0" i="1" dirty="0" err="1"/>
              <a:t>i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	</a:t>
            </a:r>
            <a:r>
              <a:rPr lang="en-US" b="0" i="1" dirty="0"/>
              <a:t>x </a:t>
            </a:r>
            <a:r>
              <a:rPr lang="en-US" dirty="0"/>
              <a:t>+ 4</a:t>
            </a:r>
            <a:r>
              <a:rPr lang="en-US" b="0" i="1" dirty="0"/>
              <a:t> </a:t>
            </a:r>
            <a:r>
              <a:rPr lang="en-US" b="0" i="1" dirty="0" err="1"/>
              <a:t>i</a:t>
            </a:r>
            <a:endParaRPr lang="en-US" b="0" i="1" dirty="0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2506666" y="2667000"/>
            <a:ext cx="7246937" cy="838200"/>
            <a:chOff x="619" y="1680"/>
            <a:chExt cx="4565" cy="528"/>
          </a:xfrm>
        </p:grpSpPr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1776" y="1728"/>
              <a:ext cx="2880" cy="144"/>
              <a:chOff x="1776" y="1728"/>
              <a:chExt cx="2880" cy="144"/>
            </a:xfrm>
          </p:grpSpPr>
          <p:sp>
            <p:nvSpPr>
              <p:cNvPr id="6163" name="Rectangle 6"/>
              <p:cNvSpPr>
                <a:spLocks noChangeArrowheads="1"/>
              </p:cNvSpPr>
              <p:nvPr/>
            </p:nvSpPr>
            <p:spPr bwMode="auto">
              <a:xfrm>
                <a:off x="1776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6164" name="Rectangle 7"/>
              <p:cNvSpPr>
                <a:spLocks noChangeArrowheads="1"/>
              </p:cNvSpPr>
              <p:nvPr/>
            </p:nvSpPr>
            <p:spPr bwMode="auto">
              <a:xfrm>
                <a:off x="2352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6165" name="Rectangle 8"/>
              <p:cNvSpPr>
                <a:spLocks noChangeArrowheads="1"/>
              </p:cNvSpPr>
              <p:nvPr/>
            </p:nvSpPr>
            <p:spPr bwMode="auto">
              <a:xfrm>
                <a:off x="2928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6166" name="Rectangle 9"/>
              <p:cNvSpPr>
                <a:spLocks noChangeArrowheads="1"/>
              </p:cNvSpPr>
              <p:nvPr/>
            </p:nvSpPr>
            <p:spPr bwMode="auto">
              <a:xfrm>
                <a:off x="3504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6167" name="Rectangle 10"/>
              <p:cNvSpPr>
                <a:spLocks noChangeArrowheads="1"/>
              </p:cNvSpPr>
              <p:nvPr/>
            </p:nvSpPr>
            <p:spPr bwMode="auto">
              <a:xfrm>
                <a:off x="4080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</a:t>
                </a:r>
              </a:p>
            </p:txBody>
          </p:sp>
        </p:grpSp>
        <p:sp>
          <p:nvSpPr>
            <p:cNvPr id="6150" name="Text Box 11"/>
            <p:cNvSpPr txBox="1">
              <a:spLocks noChangeArrowheads="1"/>
            </p:cNvSpPr>
            <p:nvPr/>
          </p:nvSpPr>
          <p:spPr bwMode="auto">
            <a:xfrm>
              <a:off x="619" y="1680"/>
              <a:ext cx="106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int val[5];</a:t>
              </a:r>
            </a:p>
          </p:txBody>
        </p:sp>
        <p:sp>
          <p:nvSpPr>
            <p:cNvPr id="6151" name="Text Box 12"/>
            <p:cNvSpPr txBox="1">
              <a:spLocks noChangeArrowheads="1"/>
            </p:cNvSpPr>
            <p:nvPr/>
          </p:nvSpPr>
          <p:spPr bwMode="auto">
            <a:xfrm>
              <a:off x="1680" y="1968"/>
              <a:ext cx="2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</a:t>
              </a:r>
            </a:p>
          </p:txBody>
        </p:sp>
        <p:sp>
          <p:nvSpPr>
            <p:cNvPr id="6152" name="Text Box 13"/>
            <p:cNvSpPr txBox="1">
              <a:spLocks noChangeArrowheads="1"/>
            </p:cNvSpPr>
            <p:nvPr/>
          </p:nvSpPr>
          <p:spPr bwMode="auto">
            <a:xfrm>
              <a:off x="2256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+ 4</a:t>
              </a:r>
              <a:endParaRPr lang="en-US" altLang="en-US" b="0" i="1"/>
            </a:p>
          </p:txBody>
        </p:sp>
        <p:sp>
          <p:nvSpPr>
            <p:cNvPr id="6153" name="Line 14"/>
            <p:cNvSpPr>
              <a:spLocks noChangeShapeType="1"/>
            </p:cNvSpPr>
            <p:nvPr/>
          </p:nvSpPr>
          <p:spPr bwMode="auto">
            <a:xfrm flipV="1">
              <a:off x="1824" y="1863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Line 15"/>
            <p:cNvSpPr>
              <a:spLocks noChangeShapeType="1"/>
            </p:cNvSpPr>
            <p:nvPr/>
          </p:nvSpPr>
          <p:spPr bwMode="auto">
            <a:xfrm flipV="1">
              <a:off x="2400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Text Box 16"/>
            <p:cNvSpPr txBox="1">
              <a:spLocks noChangeArrowheads="1"/>
            </p:cNvSpPr>
            <p:nvPr/>
          </p:nvSpPr>
          <p:spPr bwMode="auto">
            <a:xfrm>
              <a:off x="2832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+ 8</a:t>
              </a:r>
              <a:endParaRPr lang="en-US" altLang="en-US" b="0" i="1"/>
            </a:p>
          </p:txBody>
        </p:sp>
        <p:sp>
          <p:nvSpPr>
            <p:cNvPr id="6156" name="Line 17"/>
            <p:cNvSpPr>
              <a:spLocks noChangeShapeType="1"/>
            </p:cNvSpPr>
            <p:nvPr/>
          </p:nvSpPr>
          <p:spPr bwMode="auto">
            <a:xfrm flipV="1">
              <a:off x="2976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Text Box 18"/>
            <p:cNvSpPr txBox="1">
              <a:spLocks noChangeArrowheads="1"/>
            </p:cNvSpPr>
            <p:nvPr/>
          </p:nvSpPr>
          <p:spPr bwMode="auto">
            <a:xfrm>
              <a:off x="3408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+ 12</a:t>
              </a:r>
              <a:endParaRPr lang="en-US" altLang="en-US" b="0" i="1"/>
            </a:p>
          </p:txBody>
        </p:sp>
        <p:sp>
          <p:nvSpPr>
            <p:cNvPr id="6158" name="Line 19"/>
            <p:cNvSpPr>
              <a:spLocks noChangeShapeType="1"/>
            </p:cNvSpPr>
            <p:nvPr/>
          </p:nvSpPr>
          <p:spPr bwMode="auto">
            <a:xfrm flipV="1">
              <a:off x="3552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Text Box 20"/>
            <p:cNvSpPr txBox="1">
              <a:spLocks noChangeArrowheads="1"/>
            </p:cNvSpPr>
            <p:nvPr/>
          </p:nvSpPr>
          <p:spPr bwMode="auto">
            <a:xfrm>
              <a:off x="3984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+ 16</a:t>
              </a:r>
              <a:endParaRPr lang="en-US" altLang="en-US" b="0" i="1"/>
            </a:p>
          </p:txBody>
        </p:sp>
        <p:sp>
          <p:nvSpPr>
            <p:cNvPr id="6160" name="Line 21"/>
            <p:cNvSpPr>
              <a:spLocks noChangeShapeType="1"/>
            </p:cNvSpPr>
            <p:nvPr/>
          </p:nvSpPr>
          <p:spPr bwMode="auto">
            <a:xfrm flipV="1">
              <a:off x="4128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Text Box 22"/>
            <p:cNvSpPr txBox="1">
              <a:spLocks noChangeArrowheads="1"/>
            </p:cNvSpPr>
            <p:nvPr/>
          </p:nvSpPr>
          <p:spPr bwMode="auto">
            <a:xfrm>
              <a:off x="4560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+ 20</a:t>
              </a:r>
              <a:endParaRPr lang="en-US" altLang="en-US" b="0" i="1"/>
            </a:p>
          </p:txBody>
        </p:sp>
        <p:sp>
          <p:nvSpPr>
            <p:cNvPr id="6162" name="Line 23"/>
            <p:cNvSpPr>
              <a:spLocks noChangeShapeType="1"/>
            </p:cNvSpPr>
            <p:nvPr/>
          </p:nvSpPr>
          <p:spPr bwMode="auto">
            <a:xfrm flipV="1">
              <a:off x="4704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914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18288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1828800" y="448056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3490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3490165" y="3728108"/>
            <a:ext cx="419987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6177002" y="3734458"/>
            <a:ext cx="338234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6547651" y="3746503"/>
            <a:ext cx="419987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9248680" y="3728108"/>
            <a:ext cx="338234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4013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748679" y="4050003"/>
            <a:ext cx="439159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  <p:extLst>
      <p:ext uri="{BB962C8B-B14F-4D97-AF65-F5344CB8AC3E}">
        <p14:creationId xmlns:p14="http://schemas.microsoft.com/office/powerpoint/2010/main" val="1274305419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914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828800" y="50292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1828800" y="448056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3490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3571914" y="3728108"/>
            <a:ext cx="338234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9166929" y="3757615"/>
            <a:ext cx="419987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4013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6324603" y="4038890"/>
            <a:ext cx="439159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  <p:extLst>
      <p:ext uri="{BB962C8B-B14F-4D97-AF65-F5344CB8AC3E}">
        <p14:creationId xmlns:p14="http://schemas.microsoft.com/office/powerpoint/2010/main" val="3995037432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 of Compound Types in C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Arrays</a:t>
            </a:r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requirement</a:t>
            </a:r>
          </a:p>
          <a:p>
            <a:pPr marL="552450" lvl="1"/>
            <a:r>
              <a:rPr lang="en-US" dirty="0"/>
              <a:t>Pointer 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Designed to support polymorphic structures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  <p:extLst>
      <p:ext uri="{BB962C8B-B14F-4D97-AF65-F5344CB8AC3E}">
        <p14:creationId xmlns:p14="http://schemas.microsoft.com/office/powerpoint/2010/main" val="322576862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611688"/>
            <a:ext cx="11076516" cy="18335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Note:</a:t>
            </a:r>
          </a:p>
          <a:p>
            <a:pPr lvl="1" eaLnBrk="1" hangingPunct="1">
              <a:defRPr/>
            </a:pPr>
            <a:r>
              <a:rPr lang="en-US" dirty="0"/>
              <a:t>Example arrays were allocated in successive 20-byte blocks</a:t>
            </a:r>
          </a:p>
          <a:p>
            <a:pPr lvl="2" eaLnBrk="1" hangingPunct="1">
              <a:defRPr/>
            </a:pPr>
            <a:r>
              <a:rPr lang="en-US" dirty="0"/>
              <a:t>Not guaranteed to happen in general</a:t>
            </a:r>
          </a:p>
          <a:p>
            <a:pPr lvl="1" eaLnBrk="1" hangingPunct="1">
              <a:defRPr/>
            </a:pPr>
            <a:r>
              <a:rPr lang="en-US" dirty="0"/>
              <a:t>Here,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[5]</a:t>
            </a:r>
            <a:r>
              <a:rPr lang="en-US" dirty="0"/>
              <a:t> could be written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because initializer implies size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581403" y="1136638"/>
            <a:ext cx="4924425" cy="92076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cmu</a:t>
            </a:r>
            <a:r>
              <a:rPr lang="en-US" altLang="en-US" dirty="0">
                <a:latin typeface="Courier New" pitchFamily="49" charset="0"/>
              </a:rPr>
              <a:t>[5] = {1, 5, 2, 1, 3};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mit</a:t>
            </a:r>
            <a:r>
              <a:rPr lang="en-US" altLang="en-US" dirty="0">
                <a:latin typeface="Courier New" pitchFamily="49" charset="0"/>
              </a:rPr>
              <a:t>[5] = {0, 2, 1, 3, 9};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hmc</a:t>
            </a:r>
            <a:r>
              <a:rPr lang="en-US" altLang="en-US" dirty="0">
                <a:latin typeface="Courier New" pitchFamily="49" charset="0"/>
              </a:rPr>
              <a:t>[5] = {9, 1, 7, 1, 1};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3016255" y="2667000"/>
            <a:ext cx="6738939" cy="2362200"/>
            <a:chOff x="604" y="1680"/>
            <a:chExt cx="4245" cy="1488"/>
          </a:xfrm>
        </p:grpSpPr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614" y="1680"/>
              <a:ext cx="4235" cy="519"/>
              <a:chOff x="614" y="1680"/>
              <a:chExt cx="4235" cy="519"/>
            </a:xfrm>
          </p:grpSpPr>
          <p:sp>
            <p:nvSpPr>
              <p:cNvPr id="7217" name="Text Box 7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cmu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7218" name="Group 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219" name="Group 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23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33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7234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72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36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7220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722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3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7224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7226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7228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7230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31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7175" name="Group 27"/>
            <p:cNvGrpSpPr>
              <a:grpSpLocks/>
            </p:cNvGrpSpPr>
            <p:nvPr/>
          </p:nvGrpSpPr>
          <p:grpSpPr bwMode="auto">
            <a:xfrm>
              <a:off x="604" y="2169"/>
              <a:ext cx="4235" cy="519"/>
              <a:chOff x="614" y="1680"/>
              <a:chExt cx="4235" cy="519"/>
            </a:xfrm>
          </p:grpSpPr>
          <p:sp>
            <p:nvSpPr>
              <p:cNvPr id="7197" name="Text Box 28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mit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7198" name="Group 2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199" name="Group 3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212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7213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7214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15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7216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7200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7202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3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7204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5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7206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7208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9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7210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1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7176" name="Group 48"/>
            <p:cNvGrpSpPr>
              <a:grpSpLocks/>
            </p:cNvGrpSpPr>
            <p:nvPr/>
          </p:nvGrpSpPr>
          <p:grpSpPr bwMode="auto">
            <a:xfrm>
              <a:off x="604" y="2649"/>
              <a:ext cx="4235" cy="519"/>
              <a:chOff x="614" y="1680"/>
              <a:chExt cx="4235" cy="519"/>
            </a:xfrm>
          </p:grpSpPr>
          <p:sp>
            <p:nvSpPr>
              <p:cNvPr id="7177" name="Text Box 49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hmc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7178" name="Group 50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179" name="Group 51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192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719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19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719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19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7180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7182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3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7184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5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7186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7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7188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9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7190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91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0" y="2590803"/>
            <a:ext cx="51054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As argument, size of z doesn’t need to be specified</a:t>
            </a: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rsi</a:t>
            </a:r>
            <a:r>
              <a:rPr lang="en-US" sz="2000" dirty="0">
                <a:latin typeface="Calibri" pitchFamily="-96" charset="0"/>
              </a:rPr>
              <a:t> contains  array index</a:t>
            </a: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Desired digit at 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ourier New" pitchFamily="-96" charset="0"/>
              </a:rPr>
              <a:t> + 4*%</a:t>
            </a:r>
            <a:r>
              <a:rPr lang="en-US" sz="2000" dirty="0" err="1">
                <a:latin typeface="Courier New" pitchFamily="-96" charset="0"/>
              </a:rPr>
              <a:t>rsi</a:t>
            </a:r>
            <a:endParaRPr lang="en-US" sz="2000" dirty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Use memory reference </a:t>
            </a:r>
            <a:r>
              <a:rPr lang="en-US" sz="2000" dirty="0">
                <a:latin typeface="Courier New" pitchFamily="-96" charset="0"/>
              </a:rPr>
              <a:t>(%rdi,%rsi,4)</a:t>
            </a:r>
            <a:endParaRPr lang="en-US" sz="2000" dirty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1289050" y="2792413"/>
            <a:ext cx="4730852" cy="109388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int </a:t>
            </a:r>
            <a:r>
              <a:rPr lang="en-US" dirty="0" err="1">
                <a:latin typeface="Courier New" pitchFamily="-96" charset="0"/>
              </a:rPr>
              <a:t>get_digit</a:t>
            </a:r>
            <a:r>
              <a:rPr lang="en-US" dirty="0">
                <a:latin typeface="Courier New" pitchFamily="-96" charset="0"/>
              </a:rPr>
              <a:t>(int z[], int digit)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z[digit];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1066800" y="4876800"/>
            <a:ext cx="5334000" cy="8445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tabLst>
                <a:tab pos="342900" algn="l"/>
                <a:tab pos="2628900" algn="l"/>
              </a:tabLst>
            </a:pPr>
            <a:r>
              <a:rPr lang="en-US" dirty="0">
                <a:latin typeface="Courier New" pitchFamily="-96" charset="0"/>
              </a:rPr>
              <a:t>  # %</a:t>
            </a:r>
            <a:r>
              <a:rPr lang="en-US" dirty="0" err="1">
                <a:latin typeface="Courier New" pitchFamily="-96" charset="0"/>
              </a:rPr>
              <a:t>rdi</a:t>
            </a:r>
            <a:r>
              <a:rPr lang="en-US" dirty="0">
                <a:latin typeface="Courier New" pitchFamily="-96" charset="0"/>
              </a:rPr>
              <a:t> = z</a:t>
            </a:r>
          </a:p>
          <a:p>
            <a:pPr algn="l">
              <a:tabLst>
                <a:tab pos="342900" algn="l"/>
                <a:tab pos="2628900" algn="l"/>
              </a:tabLst>
            </a:pPr>
            <a:r>
              <a:rPr lang="en-US" dirty="0">
                <a:latin typeface="Courier New" pitchFamily="-96" charset="0"/>
              </a:rPr>
              <a:t>  # %</a:t>
            </a:r>
            <a:r>
              <a:rPr lang="en-US" dirty="0" err="1">
                <a:latin typeface="Courier New" pitchFamily="-96" charset="0"/>
              </a:rPr>
              <a:t>rsi</a:t>
            </a:r>
            <a:r>
              <a:rPr lang="en-US" dirty="0">
                <a:latin typeface="Courier New" pitchFamily="-96" charset="0"/>
              </a:rPr>
              <a:t> = digit</a:t>
            </a:r>
            <a:endParaRPr lang="cs-CZ" dirty="0">
              <a:latin typeface="Courier New" pitchFamily="-96" charset="0"/>
            </a:endParaRPr>
          </a:p>
          <a:p>
            <a:pPr algn="l">
              <a:tabLst>
                <a:tab pos="342900" algn="l"/>
                <a:tab pos="2628900" algn="l"/>
              </a:tabLst>
            </a:pPr>
            <a:r>
              <a:rPr lang="cs-CZ" dirty="0" err="1">
                <a:latin typeface="Courier New" pitchFamily="-96" charset="0"/>
              </a:rPr>
              <a:t>movl</a:t>
            </a:r>
            <a:r>
              <a:rPr lang="cs-CZ" dirty="0">
                <a:latin typeface="Courier New" pitchFamily="-96" charset="0"/>
              </a:rPr>
              <a:t> (%rdi,%rsi,4), %</a:t>
            </a:r>
            <a:r>
              <a:rPr lang="cs-CZ" dirty="0" err="1">
                <a:latin typeface="Courier New" pitchFamily="-96" charset="0"/>
              </a:rPr>
              <a:t>eax</a:t>
            </a:r>
            <a:r>
              <a:rPr lang="en-US" dirty="0">
                <a:latin typeface="Courier New" pitchFamily="-96" charset="0"/>
              </a:rPr>
              <a:t>  # z[digit]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1147567" y="4392613"/>
            <a:ext cx="829073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x86-64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1066800" y="1408116"/>
            <a:ext cx="1930400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cmu</a:t>
            </a:r>
            <a:r>
              <a:rPr lang="en-US" dirty="0">
                <a:latin typeface="Courier New" pitchFamily="-96" charset="0"/>
              </a:rPr>
              <a:t>[5];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946400" y="1455742"/>
            <a:ext cx="5435600" cy="725807"/>
            <a:chOff x="2412765" y="3429000"/>
            <a:chExt cx="5435835" cy="745450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254902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Referencing Examples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367088"/>
            <a:ext cx="11076516" cy="3078162"/>
          </a:xfrm>
        </p:spPr>
        <p:txBody>
          <a:bodyPr/>
          <a:lstStyle/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Code Does Not Do Any Bounds Checking!</a:t>
            </a:r>
          </a:p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	Reference	Address	Value	Guaranteed?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[3]	36 + 4* 3 = 48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[5]	36 + 4* 5 = 56	9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[-1]	36 + 4*-1 = 32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cmu</a:t>
            </a:r>
            <a:r>
              <a:rPr lang="en-US" dirty="0">
                <a:latin typeface="Courier New" pitchFamily="49" charset="0"/>
              </a:rPr>
              <a:t>[15]	16 + 4*15 = 76	?? 	</a:t>
            </a:r>
          </a:p>
          <a:p>
            <a:pPr marL="560388" lvl="1" indent="-22225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Out-of-range behavior implementation-dependent</a:t>
            </a:r>
          </a:p>
          <a:p>
            <a:pPr marL="839788" lvl="2" indent="-16510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No guaranteed relative allocation of different arrays 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2863851" y="990600"/>
            <a:ext cx="6738938" cy="2362200"/>
            <a:chOff x="604" y="1680"/>
            <a:chExt cx="4245" cy="1488"/>
          </a:xfrm>
        </p:grpSpPr>
        <p:grpSp>
          <p:nvGrpSpPr>
            <p:cNvPr id="9225" name="Group 5"/>
            <p:cNvGrpSpPr>
              <a:grpSpLocks/>
            </p:cNvGrpSpPr>
            <p:nvPr/>
          </p:nvGrpSpPr>
          <p:grpSpPr bwMode="auto">
            <a:xfrm>
              <a:off x="614" y="1680"/>
              <a:ext cx="4235" cy="519"/>
              <a:chOff x="614" y="1680"/>
              <a:chExt cx="4235" cy="519"/>
            </a:xfrm>
          </p:grpSpPr>
          <p:sp>
            <p:nvSpPr>
              <p:cNvPr id="9268" name="Text Box 6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cmu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9269" name="Group 7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70" name="Group 8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8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8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928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928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8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927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9273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927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927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927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9281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9226" name="Group 26"/>
            <p:cNvGrpSpPr>
              <a:grpSpLocks/>
            </p:cNvGrpSpPr>
            <p:nvPr/>
          </p:nvGrpSpPr>
          <p:grpSpPr bwMode="auto">
            <a:xfrm>
              <a:off x="604" y="2169"/>
              <a:ext cx="4235" cy="519"/>
              <a:chOff x="614" y="1680"/>
              <a:chExt cx="4235" cy="519"/>
            </a:xfrm>
          </p:grpSpPr>
          <p:sp>
            <p:nvSpPr>
              <p:cNvPr id="9248" name="Text Box 27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mit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9249" name="Group 2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50" name="Group 2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6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926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926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6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9267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925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9253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925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9257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925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926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9227" name="Group 47"/>
            <p:cNvGrpSpPr>
              <a:grpSpLocks/>
            </p:cNvGrpSpPr>
            <p:nvPr/>
          </p:nvGrpSpPr>
          <p:grpSpPr bwMode="auto">
            <a:xfrm>
              <a:off x="604" y="2649"/>
              <a:ext cx="4235" cy="519"/>
              <a:chOff x="614" y="1680"/>
              <a:chExt cx="4235" cy="519"/>
            </a:xfrm>
          </p:grpSpPr>
          <p:sp>
            <p:nvSpPr>
              <p:cNvPr id="9228" name="Text Box 48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hmc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9229" name="Group 4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30" name="Group 5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43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9244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45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9246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4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9231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2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9233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4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9235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6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9237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8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9239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9241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2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  <p:sp>
        <p:nvSpPr>
          <p:cNvPr id="305220" name="Rectangle 68"/>
          <p:cNvSpPr>
            <a:spLocks noChangeArrowheads="1"/>
          </p:cNvSpPr>
          <p:nvPr/>
        </p:nvSpPr>
        <p:spPr bwMode="auto">
          <a:xfrm>
            <a:off x="7075487" y="4343403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05221" name="Rectangle 69"/>
          <p:cNvSpPr>
            <a:spLocks noChangeArrowheads="1"/>
          </p:cNvSpPr>
          <p:nvPr/>
        </p:nvSpPr>
        <p:spPr bwMode="auto">
          <a:xfrm>
            <a:off x="7149103" y="4724400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05222" name="Rectangle 70"/>
          <p:cNvSpPr>
            <a:spLocks noChangeArrowheads="1"/>
          </p:cNvSpPr>
          <p:nvPr/>
        </p:nvSpPr>
        <p:spPr bwMode="auto">
          <a:xfrm>
            <a:off x="7149103" y="5119688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05223" name="Rectangle 71"/>
          <p:cNvSpPr>
            <a:spLocks noChangeArrowheads="1"/>
          </p:cNvSpPr>
          <p:nvPr/>
        </p:nvSpPr>
        <p:spPr bwMode="auto">
          <a:xfrm>
            <a:off x="7149103" y="5486400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220" grpId="0" build="p" autoUpdateAnimBg="0"/>
      <p:bldP spid="305221" grpId="0" build="p" autoUpdateAnimBg="0"/>
      <p:bldP spid="305222" grpId="0" build="p" autoUpdateAnimBg="0"/>
      <p:bldP spid="3052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Referencing Examples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367088"/>
            <a:ext cx="11076516" cy="3078162"/>
          </a:xfrm>
        </p:spPr>
        <p:txBody>
          <a:bodyPr/>
          <a:lstStyle/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Code Does Not Do Any Bounds Checking!</a:t>
            </a:r>
          </a:p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	Reference	Address	Value	Guaranteed?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[3]	36 + 4* 3 = 48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[5]	36 + 4* 5 = 56	9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[-1]	36 + 4*-1 = 32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cmu</a:t>
            </a:r>
            <a:r>
              <a:rPr lang="en-US" dirty="0">
                <a:latin typeface="Courier New" pitchFamily="49" charset="0"/>
              </a:rPr>
              <a:t>[15]	16 + 4*15 = 76	?? 	</a:t>
            </a:r>
          </a:p>
          <a:p>
            <a:pPr marL="560388" lvl="1" indent="-22225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Out-of-range behavior implementation-dependent</a:t>
            </a:r>
          </a:p>
          <a:p>
            <a:pPr marL="839788" lvl="2" indent="-16510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No guaranteed relative allocation of different arrays 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2863855" y="990600"/>
            <a:ext cx="6738939" cy="2362200"/>
            <a:chOff x="604" y="1680"/>
            <a:chExt cx="4245" cy="1488"/>
          </a:xfrm>
        </p:grpSpPr>
        <p:grpSp>
          <p:nvGrpSpPr>
            <p:cNvPr id="10245" name="Group 5"/>
            <p:cNvGrpSpPr>
              <a:grpSpLocks/>
            </p:cNvGrpSpPr>
            <p:nvPr/>
          </p:nvGrpSpPr>
          <p:grpSpPr bwMode="auto">
            <a:xfrm>
              <a:off x="614" y="1680"/>
              <a:ext cx="4235" cy="519"/>
              <a:chOff x="614" y="1680"/>
              <a:chExt cx="4235" cy="519"/>
            </a:xfrm>
          </p:grpSpPr>
          <p:sp>
            <p:nvSpPr>
              <p:cNvPr id="10288" name="Text Box 6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cmu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10289" name="Group 7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90" name="Group 8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30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30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1030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1030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30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1029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10293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1029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1029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1029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10301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10246" name="Group 26"/>
            <p:cNvGrpSpPr>
              <a:grpSpLocks/>
            </p:cNvGrpSpPr>
            <p:nvPr/>
          </p:nvGrpSpPr>
          <p:grpSpPr bwMode="auto">
            <a:xfrm>
              <a:off x="604" y="2169"/>
              <a:ext cx="4235" cy="519"/>
              <a:chOff x="614" y="1680"/>
              <a:chExt cx="4235" cy="519"/>
            </a:xfrm>
          </p:grpSpPr>
          <p:sp>
            <p:nvSpPr>
              <p:cNvPr id="10268" name="Text Box 27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mit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10269" name="Group 2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70" name="Group 2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28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1028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1028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8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10287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1027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10273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1027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10277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1027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1028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10247" name="Group 47"/>
            <p:cNvGrpSpPr>
              <a:grpSpLocks/>
            </p:cNvGrpSpPr>
            <p:nvPr/>
          </p:nvGrpSpPr>
          <p:grpSpPr bwMode="auto">
            <a:xfrm>
              <a:off x="604" y="2649"/>
              <a:ext cx="4235" cy="519"/>
              <a:chOff x="614" y="1680"/>
              <a:chExt cx="4235" cy="519"/>
            </a:xfrm>
          </p:grpSpPr>
          <p:sp>
            <p:nvSpPr>
              <p:cNvPr id="10248" name="Text Box 48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hmc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10249" name="Group 4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50" name="Group 5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263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10264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65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10266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6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10251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2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10253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4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10255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6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10257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8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10259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10261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2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2452662" y="3500441"/>
            <a:ext cx="7099722" cy="258968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#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= z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movl</a:t>
            </a:r>
            <a:r>
              <a:rPr lang="cs-CZ" dirty="0">
                <a:latin typeface="Courier New" pitchFamily="49" charset="0"/>
              </a:rPr>
              <a:t>    $0, %</a:t>
            </a:r>
            <a:r>
              <a:rPr lang="cs-CZ" dirty="0" err="1">
                <a:latin typeface="Courier New" pitchFamily="49" charset="0"/>
              </a:rPr>
              <a:t>eax</a:t>
            </a:r>
            <a:r>
              <a:rPr lang="cs-CZ" dirty="0">
                <a:latin typeface="Courier New" pitchFamily="49" charset="0"/>
              </a:rPr>
              <a:t>          #   i = 0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jmp</a:t>
            </a:r>
            <a:r>
              <a:rPr lang="cs-CZ" dirty="0">
                <a:latin typeface="Courier New" pitchFamily="49" charset="0"/>
              </a:rPr>
              <a:t>     .L3               #   </a:t>
            </a:r>
            <a:r>
              <a:rPr lang="cs-CZ" dirty="0" err="1">
                <a:latin typeface="Courier New" pitchFamily="49" charset="0"/>
              </a:rPr>
              <a:t>goto</a:t>
            </a:r>
            <a:r>
              <a:rPr lang="cs-CZ" dirty="0">
                <a:latin typeface="Courier New" pitchFamily="49" charset="0"/>
              </a:rPr>
              <a:t> </a:t>
            </a:r>
            <a:r>
              <a:rPr lang="cs-CZ" dirty="0" err="1">
                <a:latin typeface="Courier New" pitchFamily="49" charset="0"/>
              </a:rPr>
              <a:t>middle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.L4:                        # </a:t>
            </a:r>
            <a:r>
              <a:rPr lang="cs-CZ" dirty="0" err="1">
                <a:latin typeface="Courier New" pitchFamily="49" charset="0"/>
              </a:rPr>
              <a:t>loop</a:t>
            </a:r>
            <a:r>
              <a:rPr lang="cs-CZ" dirty="0">
                <a:latin typeface="Courier New" pitchFamily="49" charset="0"/>
              </a:rPr>
              <a:t>: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solidFill>
                  <a:srgbClr val="FF0000"/>
                </a:solidFill>
                <a:latin typeface="Courier New" pitchFamily="49" charset="0"/>
              </a:rPr>
              <a:t>  </a:t>
            </a:r>
            <a:r>
              <a:rPr lang="cs-CZ" dirty="0" err="1">
                <a:solidFill>
                  <a:srgbClr val="FF0000"/>
                </a:solidFill>
                <a:latin typeface="Courier New" pitchFamily="49" charset="0"/>
              </a:rPr>
              <a:t>addl</a:t>
            </a:r>
            <a:r>
              <a:rPr lang="cs-CZ" dirty="0">
                <a:solidFill>
                  <a:srgbClr val="FF0000"/>
                </a:solidFill>
                <a:latin typeface="Courier New" pitchFamily="49" charset="0"/>
              </a:rPr>
              <a:t>    $1, (%rdi,%rax,4) #   z[i]++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addq</a:t>
            </a:r>
            <a:r>
              <a:rPr lang="cs-CZ" dirty="0">
                <a:latin typeface="Courier New" pitchFamily="49" charset="0"/>
              </a:rPr>
              <a:t>    $1, %</a:t>
            </a:r>
            <a:r>
              <a:rPr lang="cs-CZ" dirty="0" err="1">
                <a:latin typeface="Courier New" pitchFamily="49" charset="0"/>
              </a:rPr>
              <a:t>rax</a:t>
            </a:r>
            <a:r>
              <a:rPr lang="cs-CZ" dirty="0">
                <a:latin typeface="Courier New" pitchFamily="49" charset="0"/>
              </a:rPr>
              <a:t>          #   i++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.L3:                        # </a:t>
            </a:r>
            <a:r>
              <a:rPr lang="cs-CZ" dirty="0" err="1">
                <a:latin typeface="Courier New" pitchFamily="49" charset="0"/>
              </a:rPr>
              <a:t>middle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cmpq</a:t>
            </a:r>
            <a:r>
              <a:rPr lang="cs-CZ" dirty="0">
                <a:latin typeface="Courier New" pitchFamily="49" charset="0"/>
              </a:rPr>
              <a:t>    $4, %</a:t>
            </a:r>
            <a:r>
              <a:rPr lang="cs-CZ" dirty="0" err="1">
                <a:latin typeface="Courier New" pitchFamily="49" charset="0"/>
              </a:rPr>
              <a:t>rax</a:t>
            </a:r>
            <a:r>
              <a:rPr lang="cs-CZ" dirty="0">
                <a:latin typeface="Courier New" pitchFamily="49" charset="0"/>
              </a:rPr>
              <a:t>          #   i:4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jbe</a:t>
            </a:r>
            <a:r>
              <a:rPr lang="cs-CZ" dirty="0">
                <a:latin typeface="Courier New" pitchFamily="49" charset="0"/>
              </a:rPr>
              <a:t>     .L4               #   </a:t>
            </a:r>
            <a:r>
              <a:rPr lang="cs-CZ" dirty="0" err="1">
                <a:latin typeface="Courier New" pitchFamily="49" charset="0"/>
              </a:rPr>
              <a:t>if</a:t>
            </a:r>
            <a:r>
              <a:rPr lang="cs-CZ" dirty="0">
                <a:latin typeface="Courier New" pitchFamily="49" charset="0"/>
              </a:rPr>
              <a:t> &lt;=, </a:t>
            </a:r>
            <a:r>
              <a:rPr lang="cs-CZ" dirty="0" err="1">
                <a:latin typeface="Courier New" pitchFamily="49" charset="0"/>
              </a:rPr>
              <a:t>goto</a:t>
            </a:r>
            <a:r>
              <a:rPr lang="cs-CZ" dirty="0">
                <a:latin typeface="Courier New" pitchFamily="49" charset="0"/>
              </a:rPr>
              <a:t> </a:t>
            </a:r>
            <a:r>
              <a:rPr lang="cs-CZ" dirty="0" err="1">
                <a:latin typeface="Courier New" pitchFamily="49" charset="0"/>
              </a:rPr>
              <a:t>loop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rep</a:t>
            </a:r>
            <a:r>
              <a:rPr lang="cs-CZ" dirty="0">
                <a:latin typeface="Courier New" pitchFamily="49" charset="0"/>
              </a:rPr>
              <a:t>;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000500" y="1357301"/>
            <a:ext cx="4038600" cy="15924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void </a:t>
            </a:r>
            <a:r>
              <a:rPr lang="en-US" dirty="0" err="1">
                <a:latin typeface="Courier New" pitchFamily="-96" charset="0"/>
              </a:rPr>
              <a:t>zincr</a:t>
            </a:r>
            <a:r>
              <a:rPr lang="en-US" dirty="0">
                <a:latin typeface="Courier New" pitchFamily="-96" charset="0"/>
              </a:rPr>
              <a:t>(int z[5])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for (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 = 0;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 &lt; 5;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++)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z[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]++;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5868943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25227</TotalTime>
  <Pages>35</Pages>
  <Words>5157</Words>
  <Application>Microsoft Office PowerPoint</Application>
  <PresentationFormat>Widescreen</PresentationFormat>
  <Paragraphs>1358</Paragraphs>
  <Slides>42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  <vt:variant>
        <vt:lpstr>Custom Shows</vt:lpstr>
      </vt:variant>
      <vt:variant>
        <vt:i4>2</vt:i4>
      </vt:variant>
    </vt:vector>
  </HeadingPairs>
  <TitlesOfParts>
    <vt:vector size="57" baseType="lpstr">
      <vt:lpstr>Calibri</vt:lpstr>
      <vt:lpstr>Calibri Bold</vt:lpstr>
      <vt:lpstr>Calibri Bold Italic</vt:lpstr>
      <vt:lpstr>Century Gothic</vt:lpstr>
      <vt:lpstr>Cordia New</vt:lpstr>
      <vt:lpstr>Courier</vt:lpstr>
      <vt:lpstr>Courier New</vt:lpstr>
      <vt:lpstr>Courier New Bold</vt:lpstr>
      <vt:lpstr>Helvetica</vt:lpstr>
      <vt:lpstr>Times New Roman</vt:lpstr>
      <vt:lpstr>Wingdings</vt:lpstr>
      <vt:lpstr>Wingdings 2</vt:lpstr>
      <vt:lpstr>class02</vt:lpstr>
      <vt:lpstr>Machine-Level Programming IV: Structured Data </vt:lpstr>
      <vt:lpstr>Basic Data Types</vt:lpstr>
      <vt:lpstr>Array Allocation</vt:lpstr>
      <vt:lpstr>Array Access</vt:lpstr>
      <vt:lpstr>Array Example</vt:lpstr>
      <vt:lpstr>Array Accessing Example</vt:lpstr>
      <vt:lpstr>Referencing Examples</vt:lpstr>
      <vt:lpstr>Referencing Examples</vt:lpstr>
      <vt:lpstr>Array Loop Example</vt:lpstr>
      <vt:lpstr>Multidimensional (Nested) Arrays</vt:lpstr>
      <vt:lpstr>Nested Array Example</vt:lpstr>
      <vt:lpstr>Nested Array Row Access</vt:lpstr>
      <vt:lpstr>Nested Array Element Access</vt:lpstr>
      <vt:lpstr>Strange Referencing Examples</vt:lpstr>
      <vt:lpstr>Strange Referencing Examples</vt:lpstr>
      <vt:lpstr>Multi-Level Array Example</vt:lpstr>
      <vt:lpstr>Element Access in Multi-Level Array</vt:lpstr>
      <vt:lpstr>Array Element Accesses</vt:lpstr>
      <vt:lpstr>Strange Referencing Examples</vt:lpstr>
      <vt:lpstr>Strange Referencing Examples</vt:lpstr>
      <vt:lpstr>N x N Matrix Code</vt:lpstr>
      <vt:lpstr>16 X 16 Matrix Access</vt:lpstr>
      <vt:lpstr>N x N Matrix Access</vt:lpstr>
      <vt:lpstr>Structure Representation</vt:lpstr>
      <vt:lpstr>Generating Pointer to Structure Member</vt:lpstr>
      <vt:lpstr>Following Linked List</vt:lpstr>
      <vt:lpstr>Alignment Principles</vt:lpstr>
      <vt:lpstr>Structures &amp; Alignment</vt:lpstr>
      <vt:lpstr>Specific Cases of Alignment (x86-64)</vt:lpstr>
      <vt:lpstr>Satisfying Alignment Within Structures</vt:lpstr>
      <vt:lpstr>Meeting Overall Alignment Requirement</vt:lpstr>
      <vt:lpstr>Arrays of Structures</vt:lpstr>
      <vt:lpstr>Accessing Array Elements</vt:lpstr>
      <vt:lpstr>Saving Space</vt:lpstr>
      <vt:lpstr>Union Allocation</vt:lpstr>
      <vt:lpstr>Using Union to Access Bit Patterns</vt:lpstr>
      <vt:lpstr>Byte Ordering Revisited</vt:lpstr>
      <vt:lpstr>Byte Ordering Example</vt:lpstr>
      <vt:lpstr>Byte Ordering Example (Cont).</vt:lpstr>
      <vt:lpstr>Byte Ordering on Sun</vt:lpstr>
      <vt:lpstr>Byte Ordering on x86-64</vt:lpstr>
      <vt:lpstr>Summary of Compound Types in C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IV</dc:title>
  <dc:subject/>
  <dc:creator>Randal E. Bryant and David R. O'Hallaron</dc:creator>
  <cp:keywords/>
  <dc:description/>
  <cp:lastModifiedBy>Geoffrey Kuenning</cp:lastModifiedBy>
  <cp:revision>156</cp:revision>
  <cp:lastPrinted>2020-09-15T21:17:49Z</cp:lastPrinted>
  <dcterms:created xsi:type="dcterms:W3CDTF">1998-08-11T09:19:24Z</dcterms:created>
  <dcterms:modified xsi:type="dcterms:W3CDTF">2021-07-24T23:03:09Z</dcterms:modified>
</cp:coreProperties>
</file>