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343" r:id="rId2"/>
    <p:sldId id="386" r:id="rId3"/>
    <p:sldId id="387" r:id="rId4"/>
    <p:sldId id="388" r:id="rId5"/>
    <p:sldId id="389" r:id="rId6"/>
    <p:sldId id="390" r:id="rId7"/>
    <p:sldId id="391" r:id="rId8"/>
    <p:sldId id="392" r:id="rId9"/>
    <p:sldId id="393" r:id="rId10"/>
    <p:sldId id="394" r:id="rId11"/>
    <p:sldId id="395" r:id="rId12"/>
    <p:sldId id="396" r:id="rId13"/>
    <p:sldId id="397" r:id="rId14"/>
    <p:sldId id="398" r:id="rId15"/>
    <p:sldId id="399" r:id="rId16"/>
    <p:sldId id="400" r:id="rId17"/>
    <p:sldId id="401" r:id="rId18"/>
    <p:sldId id="402" r:id="rId19"/>
    <p:sldId id="403" r:id="rId20"/>
    <p:sldId id="404" r:id="rId21"/>
    <p:sldId id="405" r:id="rId22"/>
    <p:sldId id="406" r:id="rId23"/>
    <p:sldId id="407" r:id="rId24"/>
    <p:sldId id="408" r:id="rId25"/>
    <p:sldId id="409" r:id="rId26"/>
    <p:sldId id="410" r:id="rId27"/>
    <p:sldId id="411" r:id="rId28"/>
    <p:sldId id="412" r:id="rId29"/>
    <p:sldId id="413" r:id="rId30"/>
    <p:sldId id="351" r:id="rId31"/>
    <p:sldId id="352" r:id="rId32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CC"/>
    <a:srgbClr val="F6F5BD"/>
    <a:srgbClr val="99FFD6"/>
    <a:srgbClr val="9595FF"/>
    <a:srgbClr val="FFCC00"/>
    <a:srgbClr val="FF0000"/>
    <a:srgbClr val="CCCCFF"/>
    <a:srgbClr val="8585FF"/>
    <a:srgbClr val="292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4254235" y="6652381"/>
            <a:ext cx="765723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3CD6D6A2-1FA7-47AC-AEBB-59FB2907C8F9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942166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495" y="3319794"/>
            <a:ext cx="6800010" cy="314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230999" y="6652381"/>
            <a:ext cx="809005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F382D722-7FC3-457D-A52A-D47B33859283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054035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8E681F1-9ECF-43CC-A1A6-D7853C0864C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359381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082617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28600"/>
            <a:ext cx="2768600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28600"/>
            <a:ext cx="8104716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451389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59191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583018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050347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229031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358845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645051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12886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679624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69384" y="228600"/>
            <a:ext cx="8879416" cy="6858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594621E3-6AB6-4988-B230-B9D98A9090E7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608226" y="6390247"/>
            <a:ext cx="390481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00" y="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2.png"/><Relationship Id="rId4" Type="http://schemas.openxmlformats.org/officeDocument/2006/relationships/package" Target="../embeddings/Microsoft_Excel_Worksheet.xlsx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362200"/>
            <a:ext cx="7772400" cy="14478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Machine-Level Programming V:</a:t>
            </a:r>
            <a:br>
              <a:rPr lang="en-US" altLang="en-US" dirty="0"/>
            </a:br>
            <a:r>
              <a:rPr lang="en-US" altLang="en-US" dirty="0"/>
              <a:t>Miscellaneous Topics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4426" y="3719513"/>
            <a:ext cx="46513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Linux Memory Layout</a:t>
            </a:r>
          </a:p>
          <a:p>
            <a:pPr lvl="1" eaLnBrk="1" hangingPunct="1">
              <a:defRPr/>
            </a:pPr>
            <a:r>
              <a:rPr lang="en-US" dirty="0"/>
              <a:t>Buffer Overflow</a:t>
            </a:r>
          </a:p>
          <a:p>
            <a:pPr lvl="1" eaLnBrk="1" hangingPunct="1">
              <a:defRPr/>
            </a:pPr>
            <a:r>
              <a:rPr lang="en-US" dirty="0"/>
              <a:t>C operators and declarations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828800" y="228601"/>
            <a:ext cx="8305800" cy="156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 CS 105</a:t>
            </a:r>
            <a:br>
              <a:rPr lang="en-US" altLang="en-US" sz="3800"/>
            </a:br>
            <a:r>
              <a:rPr lang="en-US" altLang="en-US" sz="3800"/>
              <a:t>Tour of Black Holes of Computing</a:t>
            </a:r>
            <a:br>
              <a:rPr lang="en-US" altLang="en-US" sz="3800"/>
            </a:b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1968500" y="1600201"/>
            <a:ext cx="8578850" cy="209108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4006cf:	48 83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18          	sub  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$0x18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,%rsp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4006d3:	48 89 e7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%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rdi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4006db:	48 89 e7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4006de:	e8 3d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fe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400520 &lt;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puts@plt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&gt;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4006e3:	48 83 c4 18          	add    $0x18,%rsp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2089150" y="4826501"/>
            <a:ext cx="8045450" cy="1343188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4006e8:	48 83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08          	sub    $0x8,%rsp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4006ec:	b8 00 00 00 00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$0x0,%eax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e8 d9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48 83 c4 08          	add    $0x8,%rsp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4006fa: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1302" y="4419601"/>
            <a:ext cx="11435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56666" y="1138536"/>
            <a:ext cx="70724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  <p:extLst>
      <p:ext uri="{BB962C8B-B14F-4D97-AF65-F5344CB8AC3E}">
        <p14:creationId xmlns:p14="http://schemas.microsoft.com/office/powerpoint/2010/main" val="244527907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7086600" y="5181601"/>
            <a:ext cx="2601912" cy="12039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724400" y="2286000"/>
            <a:ext cx="5105400" cy="16471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2057401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2506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2955926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3405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981404" y="990600"/>
            <a:ext cx="1907766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2294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7010400" y="1219201"/>
            <a:ext cx="2601912" cy="12039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572000" y="1219201"/>
            <a:ext cx="2438400" cy="14193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2057401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2506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2955926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3405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981404" y="990600"/>
            <a:ext cx="1907766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927601" y="3444015"/>
            <a:ext cx="4718485" cy="109388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69752" y="3037114"/>
            <a:ext cx="11435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057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f6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062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278237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Example #1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7010400" y="1219201"/>
            <a:ext cx="2601912" cy="12039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572000" y="1219200"/>
            <a:ext cx="2438400" cy="14255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57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008244" y="990600"/>
            <a:ext cx="1762084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927601" y="3444015"/>
            <a:ext cx="4718485" cy="109388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69752" y="3037114"/>
            <a:ext cx="11435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057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f6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062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1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057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057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57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057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057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526829" y="6292334"/>
            <a:ext cx="438908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buffer, but did not corrupt state</a:t>
            </a:r>
          </a:p>
        </p:txBody>
      </p:sp>
    </p:spTree>
    <p:extLst>
      <p:ext uri="{BB962C8B-B14F-4D97-AF65-F5344CB8AC3E}">
        <p14:creationId xmlns:p14="http://schemas.microsoft.com/office/powerpoint/2010/main" val="11956795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Example #2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7010400" y="1219201"/>
            <a:ext cx="2601912" cy="12039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572000" y="1219200"/>
            <a:ext cx="2438400" cy="14255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57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008244" y="990600"/>
            <a:ext cx="1762084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927601" y="3444015"/>
            <a:ext cx="4718485" cy="109388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69752" y="3037114"/>
            <a:ext cx="11435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062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1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0123456789012345678901234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057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057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57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057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057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518766" y="6292334"/>
            <a:ext cx="476290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 and corrupted return pointer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057400" y="278729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34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676521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Example #3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7010400" y="1219200"/>
            <a:ext cx="2601912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algn="l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572000" y="1219200"/>
            <a:ext cx="2438400" cy="14255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57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008244" y="990600"/>
            <a:ext cx="1762084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927601" y="3444015"/>
            <a:ext cx="4718485" cy="109388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69752" y="3037114"/>
            <a:ext cx="114351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062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1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057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057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57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057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057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544233" y="6292334"/>
            <a:ext cx="720165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buffer, corrupted return pointer, but program seems to work!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057400" y="2790216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Courier New" pitchFamily="49" charset="0"/>
                </a:rPr>
                <a:t>06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617726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Example #3 Explained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57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008244" y="990600"/>
            <a:ext cx="1762084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448176" y="1832820"/>
            <a:ext cx="4162425" cy="234038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400600:	mov    %rsp,%rbp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400603:	mov    %rax,%rdx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400606:	shr    $0x3f,%rdx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40060a:	add    %rdx,%rax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40060d:	sar    %rax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400610:	jne    400614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400612:	pop    %rbp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400613:	retq 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52201" y="1425920"/>
            <a:ext cx="2076274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register_tm_clones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062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057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057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57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057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057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438400" y="5410201"/>
            <a:ext cx="5338000" cy="10895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Calibri" pitchFamily="34" charset="0"/>
              </a:rPr>
              <a:t>“Returns” to unrelated code</a:t>
            </a:r>
          </a:p>
          <a:p>
            <a:pPr algn="l"/>
            <a:r>
              <a:rPr lang="en-US" dirty="0">
                <a:latin typeface="Calibri" pitchFamily="34" charset="0"/>
              </a:rPr>
              <a:t>Lots of things happen, without modifying critical state</a:t>
            </a:r>
          </a:p>
          <a:p>
            <a:pPr algn="l"/>
            <a:r>
              <a:rPr lang="en-US" dirty="0">
                <a:latin typeface="Calibri" pitchFamily="34" charset="0"/>
              </a:rPr>
              <a:t>Eventually executes </a:t>
            </a:r>
            <a:r>
              <a:rPr lang="en-US" dirty="0" err="1">
                <a:latin typeface="Courier"/>
                <a:cs typeface="Courier"/>
              </a:rPr>
              <a:t>retq</a:t>
            </a:r>
            <a:r>
              <a:rPr lang="en-US" b="0" dirty="0">
                <a:latin typeface="Calibri"/>
                <a:cs typeface="Calibri"/>
              </a:rPr>
              <a:t> </a:t>
            </a:r>
            <a:r>
              <a:rPr lang="en-US" dirty="0">
                <a:latin typeface="Calibri" pitchFamily="34" charset="0"/>
              </a:rPr>
              <a:t>back to </a:t>
            </a:r>
            <a:r>
              <a:rPr lang="en-US" dirty="0">
                <a:latin typeface="Courier"/>
                <a:cs typeface="Courier"/>
              </a:rPr>
              <a:t>main</a:t>
            </a:r>
          </a:p>
          <a:p>
            <a:pPr algn="l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Basis of “return-oriented programming”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ROP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057400" y="2790216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Courier New" pitchFamily="49" charset="0"/>
                </a:rPr>
                <a:t>06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432222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Exploits Based on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i="1" dirty="0">
                <a:solidFill>
                  <a:srgbClr val="C00000"/>
                </a:solidFill>
              </a:rPr>
              <a:t>Buffer overflow bugs can allow remote machines to execute arbitrary code on victim machines</a:t>
            </a:r>
          </a:p>
          <a:p>
            <a:pPr eaLnBrk="1" hangingPunct="1"/>
            <a:r>
              <a:rPr lang="en-US" dirty="0"/>
              <a:t>Distressingly common in real </a:t>
            </a:r>
            <a:r>
              <a:rPr lang="en-US" dirty="0" err="1"/>
              <a:t>progams</a:t>
            </a:r>
            <a:endParaRPr lang="en-US" dirty="0"/>
          </a:p>
          <a:p>
            <a:pPr lvl="1" eaLnBrk="1" hangingPunct="1"/>
            <a:r>
              <a:rPr lang="en-US" dirty="0"/>
              <a:t>Programmers keep making the same mistakes </a:t>
            </a:r>
            <a:r>
              <a:rPr lang="en-US" dirty="0">
                <a:sym typeface="Wingdings"/>
              </a:rPr>
              <a:t></a:t>
            </a:r>
          </a:p>
          <a:p>
            <a:pPr lvl="1" eaLnBrk="1" hangingPunct="1"/>
            <a:r>
              <a:rPr lang="en-US" dirty="0">
                <a:sym typeface="Wingdings"/>
              </a:rPr>
              <a:t>Recent measures make these attacks much more difficult</a:t>
            </a:r>
            <a:endParaRPr lang="en-US" dirty="0"/>
          </a:p>
          <a:p>
            <a:pPr eaLnBrk="1" hangingPunct="1"/>
            <a:r>
              <a:rPr lang="en-US" dirty="0"/>
              <a:t>Examples across the decades</a:t>
            </a:r>
          </a:p>
          <a:p>
            <a:pPr lvl="1" eaLnBrk="1" hangingPunct="1"/>
            <a:r>
              <a:rPr lang="en-US" dirty="0"/>
              <a:t>Original “Internet worm” (1988)</a:t>
            </a:r>
          </a:p>
          <a:p>
            <a:pPr lvl="1" eaLnBrk="1" hangingPunct="1"/>
            <a:r>
              <a:rPr lang="en-US" dirty="0"/>
              <a:t>“IM wars” (1999)</a:t>
            </a:r>
          </a:p>
          <a:p>
            <a:pPr lvl="1" eaLnBrk="1" hangingPunct="1"/>
            <a:r>
              <a:rPr lang="en-US" dirty="0"/>
              <a:t>Twilight hack on Wii (2000s)</a:t>
            </a:r>
          </a:p>
          <a:p>
            <a:pPr lvl="1" eaLnBrk="1" hangingPunct="1"/>
            <a:r>
              <a:rPr lang="en-US" dirty="0"/>
              <a:t>… and many, many more</a:t>
            </a:r>
          </a:p>
          <a:p>
            <a:pPr eaLnBrk="1" hangingPunct="1"/>
            <a:r>
              <a:rPr lang="en-US" dirty="0"/>
              <a:t>You will learn some of the tricks in lab 4</a:t>
            </a:r>
          </a:p>
          <a:p>
            <a:pPr lvl="1" eaLnBrk="1" hangingPunct="1"/>
            <a:r>
              <a:rPr lang="en-US" dirty="0"/>
              <a:t>Hopefully to convince you to never leave such holes in your programs!!</a:t>
            </a:r>
          </a:p>
        </p:txBody>
      </p:sp>
    </p:spTree>
    <p:extLst>
      <p:ext uri="{BB962C8B-B14F-4D97-AF65-F5344CB8AC3E}">
        <p14:creationId xmlns:p14="http://schemas.microsoft.com/office/powerpoint/2010/main" val="237932421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Example: Original Internet Worm (1988)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Exploited a few vulnerabilities to spread</a:t>
            </a:r>
          </a:p>
          <a:p>
            <a:pPr lvl="1" eaLnBrk="1" hangingPunct="1"/>
            <a:r>
              <a:rPr lang="en-US" dirty="0"/>
              <a:t>Early versions of the finger server (</a:t>
            </a:r>
            <a:r>
              <a:rPr lang="en-US" dirty="0" err="1"/>
              <a:t>fingerd</a:t>
            </a:r>
            <a:r>
              <a:rPr lang="en-US" dirty="0"/>
              <a:t>) used </a:t>
            </a:r>
            <a:r>
              <a:rPr lang="en-US" b="1" dirty="0">
                <a:latin typeface="Courier New" pitchFamily="49" charset="0"/>
              </a:rPr>
              <a:t>gets()</a:t>
            </a:r>
            <a:r>
              <a:rPr lang="en-US" b="1" dirty="0"/>
              <a:t> </a:t>
            </a:r>
            <a:r>
              <a:rPr lang="en-US" dirty="0"/>
              <a:t>to read the argument sent by the client: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 geoff@cs.hmc.edu</a:t>
            </a:r>
          </a:p>
          <a:p>
            <a:pPr lvl="1" eaLnBrk="1" hangingPunct="1"/>
            <a:r>
              <a:rPr lang="en-US" dirty="0"/>
              <a:t>Worm attacked </a:t>
            </a:r>
            <a:r>
              <a:rPr lang="en-US" dirty="0" err="1"/>
              <a:t>fingerd</a:t>
            </a:r>
            <a:r>
              <a:rPr lang="en-US" dirty="0"/>
              <a:t> server by sending phony argument: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</a:t>
            </a:r>
            <a:r>
              <a:rPr lang="en-US" b="1" i="1" dirty="0">
                <a:latin typeface="Courier New" pitchFamily="49" charset="0"/>
              </a:rPr>
              <a:t> “exploit-code  padding  new-return-address”</a:t>
            </a:r>
          </a:p>
          <a:p>
            <a:pPr lvl="2" eaLnBrk="1" hangingPunct="1"/>
            <a:r>
              <a:rPr lang="en-US" dirty="0"/>
              <a:t>exploit code: executed a root shell on the victim machine with a direct TCP connection to the attacker.</a:t>
            </a:r>
          </a:p>
          <a:p>
            <a:pPr eaLnBrk="1" hangingPunct="1"/>
            <a:r>
              <a:rPr lang="en-US" dirty="0"/>
              <a:t>Once on a machine, scanned for other machines to attack</a:t>
            </a:r>
          </a:p>
          <a:p>
            <a:pPr lvl="1" eaLnBrk="1" hangingPunct="1"/>
            <a:r>
              <a:rPr lang="en-US" dirty="0"/>
              <a:t>invaded ~6000 computers in hours (10% of the Internet </a:t>
            </a:r>
            <a:r>
              <a:rPr lang="en-US" dirty="0">
                <a:sym typeface="Wingdings"/>
              </a:rPr>
              <a:t> )</a:t>
            </a:r>
          </a:p>
          <a:p>
            <a:pPr lvl="2" eaLnBrk="1" hangingPunct="1"/>
            <a:r>
              <a:rPr lang="en-US" dirty="0">
                <a:sym typeface="Wingdings"/>
              </a:rPr>
              <a:t>see June 1989 article in </a:t>
            </a:r>
            <a:r>
              <a:rPr lang="en-US" i="1" dirty="0">
                <a:sym typeface="Wingdings"/>
              </a:rPr>
              <a:t>Comm. of the ACM</a:t>
            </a:r>
            <a:endParaRPr lang="en-US" i="1" dirty="0"/>
          </a:p>
          <a:p>
            <a:pPr lvl="1" eaLnBrk="1" hangingPunct="1"/>
            <a:r>
              <a:rPr lang="en-US" dirty="0"/>
              <a:t>the young author of the worm was prosecuted…</a:t>
            </a:r>
          </a:p>
          <a:p>
            <a:pPr lvl="1" eaLnBrk="1" hangingPunct="1"/>
            <a:r>
              <a:rPr lang="en-US" dirty="0"/>
              <a:t>and CERT was formed… still homed at CMU</a:t>
            </a:r>
          </a:p>
        </p:txBody>
      </p:sp>
    </p:spTree>
    <p:extLst>
      <p:ext uri="{BB962C8B-B14F-4D97-AF65-F5344CB8AC3E}">
        <p14:creationId xmlns:p14="http://schemas.microsoft.com/office/powerpoint/2010/main" val="122104498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Example 2: IM War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July, 1999</a:t>
            </a:r>
          </a:p>
          <a:p>
            <a:pPr lvl="1" eaLnBrk="1" hangingPunct="1"/>
            <a:r>
              <a:rPr lang="en-US" dirty="0"/>
              <a:t>Microsoft launches MSN Messenger (instant messaging system).</a:t>
            </a:r>
          </a:p>
          <a:p>
            <a:pPr lvl="1" eaLnBrk="1" hangingPunct="1"/>
            <a:r>
              <a:rPr lang="en-US" dirty="0"/>
              <a:t>Messenger clients can access popular AOL Instant Messaging Service (AIM) servers</a:t>
            </a:r>
          </a:p>
          <a:p>
            <a:pPr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356356" name="Oval 4"/>
          <p:cNvSpPr>
            <a:spLocks noChangeArrowheads="1"/>
          </p:cNvSpPr>
          <p:nvPr/>
        </p:nvSpPr>
        <p:spPr bwMode="auto">
          <a:xfrm>
            <a:off x="7272092" y="4017614"/>
            <a:ext cx="1095866" cy="83096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AIM</a:t>
            </a:r>
          </a:p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6265978" y="3011139"/>
            <a:ext cx="998307" cy="83096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AIM</a:t>
            </a:r>
          </a:p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6332653" y="5068539"/>
            <a:ext cx="998307" cy="83096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AIM</a:t>
            </a:r>
          </a:p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5596053" y="4017614"/>
            <a:ext cx="998307" cy="830961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>
                <a:latin typeface="Calibri" pitchFamily="34" charset="0"/>
              </a:rPr>
              <a:t>client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3809755" y="4017614"/>
            <a:ext cx="1095866" cy="830961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>
                <a:latin typeface="Calibri" pitchFamily="34" charset="0"/>
              </a:rPr>
              <a:t>server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4918075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6596062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7170737" y="3717925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rot="5400000">
            <a:off x="7165975" y="47625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9329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x86-64 Linux Memory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  <a:p>
            <a:pPr lvl="1"/>
            <a:r>
              <a:rPr lang="en-US" dirty="0"/>
              <a:t>Runtime stack (8MB limit by default)</a:t>
            </a:r>
          </a:p>
          <a:p>
            <a:pPr lvl="1"/>
            <a:r>
              <a:rPr lang="en-US" dirty="0"/>
              <a:t>E.g., local variables</a:t>
            </a:r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Dynamically allocated as needed</a:t>
            </a:r>
          </a:p>
          <a:p>
            <a:pPr lvl="1"/>
            <a:r>
              <a:rPr lang="en-US" dirty="0"/>
              <a:t>When programs call  malloc(), </a:t>
            </a:r>
            <a:r>
              <a:rPr lang="en-US" dirty="0" err="1"/>
              <a:t>calloc</a:t>
            </a:r>
            <a:r>
              <a:rPr lang="en-US" dirty="0"/>
              <a:t>(), </a:t>
            </a:r>
            <a:r>
              <a:rPr lang="en-US" dirty="0" err="1"/>
              <a:t>realloc</a:t>
            </a:r>
            <a:r>
              <a:rPr lang="en-US" dirty="0"/>
              <a:t>(), new</a:t>
            </a:r>
          </a:p>
          <a:p>
            <a:r>
              <a:rPr lang="en-US" dirty="0"/>
              <a:t>Data</a:t>
            </a:r>
          </a:p>
          <a:p>
            <a:pPr lvl="1"/>
            <a:r>
              <a:rPr lang="en-US" dirty="0"/>
              <a:t>Statically allocated data</a:t>
            </a:r>
          </a:p>
          <a:p>
            <a:pPr lvl="1"/>
            <a:r>
              <a:rPr lang="en-US" dirty="0"/>
              <a:t>E.g., global </a:t>
            </a:r>
            <a:r>
              <a:rPr lang="en-US" dirty="0" err="1"/>
              <a:t>vars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</a:t>
            </a:r>
            <a:r>
              <a:rPr lang="en-US" dirty="0" err="1"/>
              <a:t>vars</a:t>
            </a:r>
            <a:r>
              <a:rPr lang="en-US" dirty="0"/>
              <a:t>, string constants</a:t>
            </a:r>
          </a:p>
          <a:p>
            <a:r>
              <a:rPr lang="en-US" dirty="0"/>
              <a:t>Text  / Shared Libraries</a:t>
            </a:r>
          </a:p>
          <a:p>
            <a:pPr lvl="1"/>
            <a:r>
              <a:rPr lang="en-US" dirty="0"/>
              <a:t>Executable machine instructions</a:t>
            </a:r>
          </a:p>
          <a:p>
            <a:pPr lvl="1"/>
            <a:r>
              <a:rPr lang="en-US" dirty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4474402" y="6169580"/>
            <a:ext cx="2133600" cy="3416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b="0" dirty="0">
                <a:latin typeface="Calibri" pitchFamily="34" charset="0"/>
              </a:rPr>
              <a:t>Hex Address</a:t>
            </a:r>
          </a:p>
        </p:txBody>
      </p: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5991602" y="914401"/>
            <a:ext cx="2390398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dirty="0">
                <a:latin typeface="Courier New" pitchFamily="49" charset="0"/>
              </a:rPr>
              <a:t>00007FFFFFFFFFFF</a:t>
            </a:r>
          </a:p>
        </p:txBody>
      </p:sp>
      <p:sp>
        <p:nvSpPr>
          <p:cNvPr id="10246" name="Text Box 19"/>
          <p:cNvSpPr txBox="1">
            <a:spLocks noChangeArrowheads="1"/>
          </p:cNvSpPr>
          <p:nvPr/>
        </p:nvSpPr>
        <p:spPr bwMode="auto">
          <a:xfrm>
            <a:off x="7370186" y="6412469"/>
            <a:ext cx="1011815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dirty="0">
                <a:latin typeface="Courier New" pitchFamily="49" charset="0"/>
              </a:rPr>
              <a:t>000000</a:t>
            </a: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8382000" y="1041956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8382000" y="1047750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dirty="0">
                <a:latin typeface="Calibri" pitchFamily="34" charset="0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8382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8382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8382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dirty="0">
                <a:latin typeface="Calibri" pitchFamily="34" charset="0"/>
              </a:rPr>
              <a:t>Heap</a:t>
            </a:r>
          </a:p>
        </p:txBody>
      </p:sp>
      <p:sp>
        <p:nvSpPr>
          <p:cNvPr id="10252" name="Text Box 27"/>
          <p:cNvSpPr txBox="1">
            <a:spLocks noChangeArrowheads="1"/>
          </p:cNvSpPr>
          <p:nvPr/>
        </p:nvSpPr>
        <p:spPr bwMode="auto">
          <a:xfrm>
            <a:off x="7370186" y="6169581"/>
            <a:ext cx="1011815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dirty="0">
                <a:latin typeface="Courier New" pitchFamily="49" charset="0"/>
              </a:rPr>
              <a:t>400000</a:t>
            </a: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>
            <a:off x="9105900" y="142875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9105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6705600" y="611560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8382000" y="2189164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9888538" y="1047751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088517" y="1435100"/>
            <a:ext cx="633507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458200" y="648968"/>
            <a:ext cx="1289648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 to scale</a:t>
            </a: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8382000" y="3733800"/>
            <a:ext cx="1447800" cy="6096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dirty="0">
                <a:latin typeface="Calibri" pitchFamily="34" charset="0"/>
              </a:rPr>
              <a:t>Libraries</a:t>
            </a:r>
          </a:p>
        </p:txBody>
      </p:sp>
    </p:spTree>
    <p:extLst>
      <p:ext uri="{BB962C8B-B14F-4D97-AF65-F5344CB8AC3E}">
        <p14:creationId xmlns:p14="http://schemas.microsoft.com/office/powerpoint/2010/main" val="4033201320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IM War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August 1999</a:t>
            </a:r>
          </a:p>
          <a:p>
            <a:pPr lvl="1" eaLnBrk="1" hangingPunct="1"/>
            <a:r>
              <a:rPr lang="en-US" dirty="0"/>
              <a:t>Mysteriously, Messenger clients can no longer access AIM servers</a:t>
            </a:r>
          </a:p>
          <a:p>
            <a:pPr lvl="1" eaLnBrk="1" hangingPunct="1"/>
            <a:r>
              <a:rPr lang="en-US" dirty="0"/>
              <a:t>Microsoft and AOL begin the IM war:</a:t>
            </a:r>
          </a:p>
          <a:p>
            <a:pPr lvl="2" eaLnBrk="1" hangingPunct="1"/>
            <a:r>
              <a:rPr lang="en-US" dirty="0"/>
              <a:t>AOL changes server to disallow Messenger clients</a:t>
            </a:r>
          </a:p>
          <a:p>
            <a:pPr lvl="2" eaLnBrk="1" hangingPunct="1"/>
            <a:r>
              <a:rPr lang="en-US" dirty="0"/>
              <a:t>Microsoft makes changes to clients to defeat AOL changes</a:t>
            </a:r>
          </a:p>
          <a:p>
            <a:pPr lvl="2" eaLnBrk="1" hangingPunct="1"/>
            <a:r>
              <a:rPr lang="en-US" dirty="0"/>
              <a:t>At least 13 such skirmishes</a:t>
            </a:r>
          </a:p>
          <a:p>
            <a:pPr lvl="1" eaLnBrk="1" hangingPunct="1"/>
            <a:r>
              <a:rPr lang="en-US" dirty="0"/>
              <a:t>What was really happening?</a:t>
            </a:r>
          </a:p>
          <a:p>
            <a:pPr lvl="2" eaLnBrk="1" hangingPunct="1"/>
            <a:r>
              <a:rPr lang="en-US" dirty="0"/>
              <a:t>AOL had discovered a buffer overflow bug in their own AIM clients</a:t>
            </a:r>
          </a:p>
          <a:p>
            <a:pPr lvl="2" eaLnBrk="1" hangingPunct="1"/>
            <a:r>
              <a:rPr lang="en-US" dirty="0"/>
              <a:t>They exploited it to detect and block Microsoft: the exploit code returned a 4-byte signature (the bytes at some location in the AIM client) to server</a:t>
            </a:r>
          </a:p>
          <a:p>
            <a:pPr lvl="2" eaLnBrk="1" hangingPunct="1"/>
            <a:r>
              <a:rPr lang="en-US" dirty="0"/>
              <a:t>When Microsoft changed code to match signature, AOL changed signature location</a:t>
            </a:r>
          </a:p>
          <a:p>
            <a:pPr lvl="2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66396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04800"/>
            <a:ext cx="8991600" cy="5486400"/>
          </a:xfrm>
        </p:spPr>
        <p:txBody>
          <a:bodyPr/>
          <a:lstStyle/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Date: Wed, 11 Aug 1999 11:30:57 -0700 (PDT)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From: Phil Bucking &lt;philbucking@yahoo.com&gt;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Subject: AOL exploiting buffer overrun bug in their own software!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To: rms@pharlap.com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Mr. Smith,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I am writing you because I have discovered something that I think you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might find interesting because you are an Internet security expert with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experience in this area. I have also tried to contact AOL but received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no response.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I am a developer who has been working on a revolutionary new instant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messaging client that should be released later this year.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...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It appears that the AIM client has a buffer overrun bug. By itself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this might not be the end of the world, as MS surely has had its share.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But AOL is now *exploiting their own buffer overrun bug* to help in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its efforts to block MS Instant Messenger.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....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Since you have significant credibility with the press I hope that you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can use this information to help inform people that behind AOL's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friendly exterior they are nefariously compromising peoples' security.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Sincerely,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Phil Bucking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Founder, Bucking Consulting </a:t>
            </a:r>
          </a:p>
          <a:p>
            <a:pPr marL="223838" indent="-223838" defTabSz="895350" eaLnBrk="1" hangingPunct="1">
              <a:spcBef>
                <a:spcPct val="0"/>
              </a:spcBef>
            </a:pPr>
            <a:r>
              <a:rPr lang="en-US" sz="1400" b="0">
                <a:latin typeface="Courier New" pitchFamily="49" charset="0"/>
              </a:rPr>
              <a:t>philbucking@yahoo.com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5638800" y="5429250"/>
            <a:ext cx="4419600" cy="590931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 dirty="0">
                <a:latin typeface="Calibri" pitchFamily="34" charset="0"/>
              </a:rPr>
              <a:t>It was later determined that this email originated from within Microsoft!</a:t>
            </a:r>
          </a:p>
        </p:txBody>
      </p:sp>
    </p:spTree>
    <p:extLst>
      <p:ext uri="{BB962C8B-B14F-4D97-AF65-F5344CB8AC3E}">
        <p14:creationId xmlns:p14="http://schemas.microsoft.com/office/powerpoint/2010/main" val="27528454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Aside: Worms and Viruses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Worm: A program that</a:t>
            </a:r>
          </a:p>
          <a:p>
            <a:pPr lvl="1" eaLnBrk="1" hangingPunct="1"/>
            <a:r>
              <a:rPr lang="en-US" dirty="0"/>
              <a:t>Can run by itself</a:t>
            </a:r>
          </a:p>
          <a:p>
            <a:pPr lvl="1" eaLnBrk="1" hangingPunct="1"/>
            <a:r>
              <a:rPr lang="en-US" dirty="0"/>
              <a:t>Can propagate a fully working version of itself to other computers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/>
          </a:p>
          <a:p>
            <a:pPr eaLnBrk="1" hangingPunct="1"/>
            <a:r>
              <a:rPr lang="en-US" dirty="0"/>
              <a:t>Virus: Code that</a:t>
            </a:r>
          </a:p>
          <a:p>
            <a:pPr lvl="1" eaLnBrk="1" hangingPunct="1"/>
            <a:r>
              <a:rPr lang="en-US" dirty="0"/>
              <a:t>Adds itself to other programs</a:t>
            </a:r>
          </a:p>
          <a:p>
            <a:pPr lvl="1" eaLnBrk="1" hangingPunct="1"/>
            <a:r>
              <a:rPr lang="en-US" dirty="0"/>
              <a:t>Does not run independently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Both are (usually) designed to spread among computers and to wreak havoc</a:t>
            </a:r>
          </a:p>
        </p:txBody>
      </p:sp>
    </p:spTree>
    <p:extLst>
      <p:ext uri="{BB962C8B-B14F-4D97-AF65-F5344CB8AC3E}">
        <p14:creationId xmlns:p14="http://schemas.microsoft.com/office/powerpoint/2010/main" val="61479058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OK, What to Do About Buffer Overflow Attacks?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Avoid overflow vulnerabilities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Employ system-level protections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Have compiler use “stack canaries”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Lets talk about each…</a:t>
            </a:r>
          </a:p>
        </p:txBody>
      </p:sp>
    </p:spTree>
    <p:extLst>
      <p:ext uri="{BB962C8B-B14F-4D97-AF65-F5344CB8AC3E}">
        <p14:creationId xmlns:p14="http://schemas.microsoft.com/office/powerpoint/2010/main" val="1282001073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1. Avoid Overflow Vulnerabilities in Code (!)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733800"/>
            <a:ext cx="11076516" cy="27114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For example, 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instead of </a:t>
            </a:r>
            <a:r>
              <a:rPr lang="en-US" b="1" dirty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dirty="0"/>
              <a:t> instead of </a:t>
            </a:r>
            <a:r>
              <a:rPr lang="en-US" b="1" dirty="0" err="1">
                <a:latin typeface="Courier New" pitchFamily="49" charset="0"/>
              </a:rPr>
              <a:t>strcpy</a:t>
            </a:r>
            <a:endParaRPr lang="en-US" b="1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Don’t use </a:t>
            </a:r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dirty="0"/>
              <a:t> with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Use 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Or use </a:t>
            </a:r>
            <a:r>
              <a:rPr lang="en-US" b="1" dirty="0">
                <a:latin typeface="Courier New" pitchFamily="49" charset="0"/>
              </a:rPr>
              <a:t>%ns</a:t>
            </a:r>
            <a:r>
              <a:rPr lang="en-US" b="1" dirty="0"/>
              <a:t>  </a:t>
            </a:r>
            <a:r>
              <a:rPr lang="en-US" dirty="0"/>
              <a:t>where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2133600" y="1447800"/>
            <a:ext cx="5943600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fgets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 4,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0086418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Randomized stack offsets</a:t>
            </a:r>
          </a:p>
          <a:p>
            <a:pPr lvl="1" eaLnBrk="1" hangingPunct="1"/>
            <a:r>
              <a:rPr lang="en-US" dirty="0"/>
              <a:t>At start of program, allocate random amount of space on stack</a:t>
            </a:r>
          </a:p>
          <a:p>
            <a:pPr lvl="1" eaLnBrk="1" hangingPunct="1"/>
            <a:r>
              <a:rPr lang="en-US" dirty="0"/>
              <a:t>Makes it hard for hacker to predict beginning of inserted code</a:t>
            </a:r>
          </a:p>
          <a:p>
            <a:pPr lvl="1" eaLnBrk="1" hangingPunct="1"/>
            <a:r>
              <a:rPr lang="en-US" dirty="0"/>
              <a:t>E.g.: 5 executions of memory allocation code</a:t>
            </a:r>
          </a:p>
          <a:p>
            <a:pPr lvl="1" eaLnBrk="1" hangingPunct="1"/>
            <a:endParaRPr lang="en-US" dirty="0"/>
          </a:p>
          <a:p>
            <a:pPr lvl="2" eaLnBrk="1" hangingPunct="1"/>
            <a:r>
              <a:rPr lang="en-US" dirty="0"/>
              <a:t>Stack repositioned each time program executes</a:t>
            </a:r>
          </a:p>
          <a:p>
            <a:pPr eaLnBrk="1" hangingPunct="1"/>
            <a:r>
              <a:rPr lang="en-US" dirty="0" err="1"/>
              <a:t>Nonexecutable</a:t>
            </a:r>
            <a:r>
              <a:rPr lang="en-US" dirty="0"/>
              <a:t> code segments</a:t>
            </a:r>
          </a:p>
          <a:p>
            <a:pPr lvl="1" eaLnBrk="1" hangingPunct="1"/>
            <a:r>
              <a:rPr lang="en-US" dirty="0"/>
              <a:t>In traditional x86, can mark region of memory as either “read-only” or “writable”</a:t>
            </a:r>
          </a:p>
          <a:p>
            <a:pPr lvl="2" eaLnBrk="1" hangingPunct="1"/>
            <a:r>
              <a:rPr lang="en-US" dirty="0"/>
              <a:t>Can execute anything readable</a:t>
            </a:r>
          </a:p>
          <a:p>
            <a:pPr lvl="1" eaLnBrk="1" hangingPunct="1"/>
            <a:r>
              <a:rPr lang="en-US" dirty="0"/>
              <a:t>X86-64 added  explicit “execute” permission</a:t>
            </a:r>
          </a:p>
          <a:p>
            <a:pPr lvl="1" eaLnBrk="1" hangingPunct="1"/>
            <a:r>
              <a:rPr lang="en-US" dirty="0"/>
              <a:t>Stack marked as non-executable</a:t>
            </a:r>
          </a:p>
          <a:p>
            <a:pPr lvl="1" eaLnBrk="1" hangingPunct="1"/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718268"/>
              </p:ext>
            </p:extLst>
          </p:nvPr>
        </p:nvGraphicFramePr>
        <p:xfrm>
          <a:off x="2667000" y="3425826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Worksheet" r:id="rId4" imgW="31750000" imgH="25400" progId="Excel.Sheet.12">
                  <p:embed/>
                </p:oleObj>
              </mc:Choice>
              <mc:Fallback>
                <p:oleObj name="Worksheet" r:id="rId4" imgW="31750000" imgH="25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67000" y="3425826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6267641"/>
              </p:ext>
            </p:extLst>
          </p:nvPr>
        </p:nvGraphicFramePr>
        <p:xfrm>
          <a:off x="1727315" y="2858089"/>
          <a:ext cx="6553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Worksheet" r:id="rId6" imgW="6553200" imgH="203200" progId="Excel.Sheet.12">
                  <p:embed/>
                </p:oleObj>
              </mc:Choice>
              <mc:Fallback>
                <p:oleObj name="Worksheet" r:id="rId6" imgW="6553200" imgH="203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27315" y="2858089"/>
                        <a:ext cx="65532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369474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3. Stack Canaries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Idea</a:t>
            </a:r>
          </a:p>
          <a:p>
            <a:pPr lvl="1" eaLnBrk="1" hangingPunct="1"/>
            <a:r>
              <a:rPr lang="en-US" dirty="0"/>
              <a:t>Place special value (“canary”) on stack just beyond buffer (before return address)</a:t>
            </a:r>
          </a:p>
          <a:p>
            <a:pPr lvl="1" eaLnBrk="1" hangingPunct="1"/>
            <a:r>
              <a:rPr lang="en-US" dirty="0"/>
              <a:t>Check for corruption before exiting function</a:t>
            </a:r>
          </a:p>
          <a:p>
            <a:pPr eaLnBrk="1" hangingPunct="1"/>
            <a:r>
              <a:rPr lang="en-US" dirty="0"/>
              <a:t>GCC Implementation</a:t>
            </a:r>
          </a:p>
          <a:p>
            <a:pPr lvl="1" eaLnBrk="1" hangingPunct="1"/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/>
              <a:t>Now the default (disabled in earlier </a:t>
            </a:r>
            <a:r>
              <a:rPr lang="en-US" dirty="0" err="1"/>
              <a:t>gcc</a:t>
            </a:r>
            <a:r>
              <a:rPr lang="en-US" dirty="0"/>
              <a:t> versions)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00" y="3981451"/>
            <a:ext cx="41529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-protected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2800" y="4886326"/>
            <a:ext cx="41529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bufdemo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-protected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*** stack smashing detected ***</a:t>
            </a:r>
          </a:p>
        </p:txBody>
      </p:sp>
    </p:spTree>
    <p:extLst>
      <p:ext uri="{BB962C8B-B14F-4D97-AF65-F5344CB8AC3E}">
        <p14:creationId xmlns:p14="http://schemas.microsoft.com/office/powerpoint/2010/main" val="3411130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1616075" y="1676400"/>
            <a:ext cx="8899526" cy="35799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40072f:	sub    $0x18,%rsp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400733:	mov    %fs:0x28,%rax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40073c:	mov    %rax,0x8(%rsp)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400741:	xor    %eax,%eax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400743:	mov    %rsp,%rdi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400746:	callq  4006e0 &lt;gets&gt;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40074b:	mov    %rsp,%rdi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40074e:	callq  400570 &lt;puts@plt&gt;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400753:	mov    0x8(%rsp),%rax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400758:	xor    %fs:0x28,%rax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400761:	je     400768 &lt;echo+0x39&gt;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400763:	callq  400580 &lt;__stack_chk_fail@plt&gt;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400768:	add    $0x18,%rsp</a:t>
            </a:r>
          </a:p>
          <a:p>
            <a:pPr algn="l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40076c:	retq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4241" y="1221364"/>
            <a:ext cx="70724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  <p:extLst>
      <p:ext uri="{BB962C8B-B14F-4D97-AF65-F5344CB8AC3E}">
        <p14:creationId xmlns:p14="http://schemas.microsoft.com/office/powerpoint/2010/main" val="2804196541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4148432" y="5181600"/>
            <a:ext cx="6183312" cy="14255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%fs:40,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# Get canary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 # Place on stack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xorl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# Erase canary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48200" y="1235075"/>
            <a:ext cx="5105400" cy="16471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20574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4476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4890828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2057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057401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[3]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506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[2]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955926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[1]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405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[0]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8521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981404" y="990600"/>
            <a:ext cx="1907766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20574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2057400" y="3735102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Canary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</p:spTree>
    <p:extLst>
      <p:ext uri="{BB962C8B-B14F-4D97-AF65-F5344CB8AC3E}">
        <p14:creationId xmlns:p14="http://schemas.microsoft.com/office/powerpoint/2010/main" val="4158041803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1"/>
          <p:cNvSpPr>
            <a:spLocks noChangeArrowheads="1"/>
          </p:cNvSpPr>
          <p:nvPr/>
        </p:nvSpPr>
        <p:spPr bwMode="auto">
          <a:xfrm>
            <a:off x="12446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Stack Frame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for </a:t>
            </a:r>
            <a:r>
              <a:rPr lang="en-US" dirty="0" err="1">
                <a:latin typeface="Courier New" pitchFamily="49" charset="0"/>
              </a:rPr>
              <a:t>call_echo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108575" y="4191000"/>
            <a:ext cx="6550025" cy="16471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 # Retrieve from stack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xorq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%fs:40,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  # Compare to canary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je	.L6               # If same, OK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call	__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stack_chk_fail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# FAIL</a:t>
            </a:r>
          </a:p>
          <a:p>
            <a:pPr algn="l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.L6: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48200" y="1235075"/>
            <a:ext cx="5105400" cy="16471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12446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12446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Saved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1244601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[3]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16938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[2]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2143126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[1]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25923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Courier New" pitchFamily="49" charset="0"/>
              </a:rPr>
              <a:t>[0]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12446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Saved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1244600" y="3962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Canary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1244600" y="2503487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Return Address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>
            <a:off x="36639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4140701" y="4641779"/>
            <a:ext cx="736099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244600" y="4648200"/>
            <a:ext cx="1797050" cy="304800"/>
            <a:chOff x="533400" y="4648200"/>
            <a:chExt cx="1797050" cy="304800"/>
          </a:xfrm>
        </p:grpSpPr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33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32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31</a:t>
              </a: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30</a:t>
              </a:r>
            </a:p>
          </p:txBody>
        </p:sp>
      </p:grp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3039393" y="4648201"/>
            <a:ext cx="598241" cy="348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1244600" y="3113088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20 bytes unused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1244600" y="3735102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Canary</a:t>
            </a:r>
          </a:p>
          <a:p>
            <a:pPr algn="ctr">
              <a:defRPr/>
            </a:pPr>
            <a:r>
              <a:rPr lang="en-US" b="0" dirty="0">
                <a:latin typeface="Calibri" pitchFamily="34" charset="0"/>
              </a:rPr>
              <a:t>(8 bytes)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1244600" y="4343400"/>
            <a:ext cx="1797050" cy="304800"/>
            <a:chOff x="533400" y="4648200"/>
            <a:chExt cx="1797050" cy="304800"/>
          </a:xfrm>
        </p:grpSpPr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36</a:t>
              </a: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35</a:t>
              </a: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ourier New" pitchFamily="49" charset="0"/>
                </a:rPr>
                <a:t>34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810000" y="3505200"/>
            <a:ext cx="1632178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Input: </a:t>
            </a:r>
            <a:r>
              <a:rPr lang="en-US" i="1" dirty="0">
                <a:latin typeface="Calibri" pitchFamily="34" charset="0"/>
              </a:rPr>
              <a:t>0123456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195444" y="990600"/>
            <a:ext cx="1762084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</p:spTree>
    <p:extLst>
      <p:ext uri="{BB962C8B-B14F-4D97-AF65-F5344CB8AC3E}">
        <p14:creationId xmlns:p14="http://schemas.microsoft.com/office/powerpoint/2010/main" val="272180227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133600" y="1498600"/>
            <a:ext cx="5791200" cy="43347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eaLnBrk="0" hangingPunct="0"/>
            <a:r>
              <a:rPr lang="fi-FI" dirty="0">
                <a:latin typeface="Courier New" pitchFamily="49" charset="0"/>
              </a:rPr>
              <a:t>char big_array[1L &lt;&lt; 24];  /* 16 MB */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char huge_array[1L &lt;&lt; 31]; /*  2 GB */</a:t>
            </a:r>
          </a:p>
          <a:p>
            <a:pPr algn="l" eaLnBrk="0" hangingPunct="0"/>
            <a:endParaRPr lang="fi-FI" dirty="0">
              <a:latin typeface="Courier New" pitchFamily="49" charset="0"/>
            </a:endParaRPr>
          </a:p>
          <a:p>
            <a:pPr algn="l" eaLnBrk="0" hangingPunct="0"/>
            <a:r>
              <a:rPr lang="fi-FI" dirty="0" err="1">
                <a:latin typeface="Courier New" pitchFamily="49" charset="0"/>
              </a:rPr>
              <a:t>int</a:t>
            </a:r>
            <a:r>
              <a:rPr lang="fi-FI" dirty="0">
                <a:latin typeface="Courier New" pitchFamily="49" charset="0"/>
              </a:rPr>
              <a:t> </a:t>
            </a:r>
            <a:r>
              <a:rPr lang="fi-FI" dirty="0" err="1">
                <a:latin typeface="Courier New" pitchFamily="49" charset="0"/>
              </a:rPr>
              <a:t>global</a:t>
            </a:r>
            <a:r>
              <a:rPr lang="fi-FI" dirty="0">
                <a:latin typeface="Courier New" pitchFamily="49" charset="0"/>
              </a:rPr>
              <a:t> = 0;</a:t>
            </a:r>
          </a:p>
          <a:p>
            <a:pPr algn="l" eaLnBrk="0" hangingPunct="0"/>
            <a:endParaRPr lang="fi-FI" dirty="0">
              <a:latin typeface="Courier New" pitchFamily="49" charset="0"/>
            </a:endParaRPr>
          </a:p>
          <a:p>
            <a:pPr algn="l" eaLnBrk="0" hangingPunct="0"/>
            <a:r>
              <a:rPr lang="fi-FI" dirty="0" err="1">
                <a:latin typeface="Courier New" pitchFamily="49" charset="0"/>
              </a:rPr>
              <a:t>int</a:t>
            </a:r>
            <a:r>
              <a:rPr lang="fi-FI" dirty="0">
                <a:latin typeface="Courier New" pitchFamily="49" charset="0"/>
              </a:rPr>
              <a:t> </a:t>
            </a:r>
            <a:r>
              <a:rPr lang="fi-FI" dirty="0" err="1">
                <a:latin typeface="Courier New" pitchFamily="49" charset="0"/>
              </a:rPr>
              <a:t>useless</a:t>
            </a:r>
            <a:r>
              <a:rPr lang="fi-FI" dirty="0">
                <a:latin typeface="Courier New" pitchFamily="49" charset="0"/>
              </a:rPr>
              <a:t>() { </a:t>
            </a:r>
            <a:r>
              <a:rPr lang="fi-FI" dirty="0" err="1">
                <a:latin typeface="Courier New" pitchFamily="49" charset="0"/>
              </a:rPr>
              <a:t>return</a:t>
            </a:r>
            <a:r>
              <a:rPr lang="fi-FI" dirty="0">
                <a:latin typeface="Courier New" pitchFamily="49" charset="0"/>
              </a:rPr>
              <a:t> 0; }</a:t>
            </a:r>
          </a:p>
          <a:p>
            <a:pPr algn="l" eaLnBrk="0" hangingPunct="0"/>
            <a:endParaRPr lang="fi-FI" dirty="0">
              <a:latin typeface="Courier New" pitchFamily="49" charset="0"/>
            </a:endParaRPr>
          </a:p>
          <a:p>
            <a:pPr algn="l" eaLnBrk="0" hangingPunct="0"/>
            <a:r>
              <a:rPr lang="fi-FI" dirty="0" err="1">
                <a:latin typeface="Courier New" pitchFamily="49" charset="0"/>
              </a:rPr>
              <a:t>int</a:t>
            </a:r>
            <a:r>
              <a:rPr lang="fi-FI" dirty="0">
                <a:latin typeface="Courier New" pitchFamily="49" charset="0"/>
              </a:rPr>
              <a:t> main ()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{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    </a:t>
            </a:r>
            <a:r>
              <a:rPr lang="fi-FI" dirty="0" err="1">
                <a:latin typeface="Courier New" pitchFamily="49" charset="0"/>
              </a:rPr>
              <a:t>void</a:t>
            </a:r>
            <a:r>
              <a:rPr lang="fi-FI" dirty="0">
                <a:latin typeface="Courier New" pitchFamily="49" charset="0"/>
              </a:rPr>
              <a:t> *p1, *p2, *p3, *p4;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    </a:t>
            </a:r>
            <a:r>
              <a:rPr lang="fi-FI" dirty="0" err="1">
                <a:latin typeface="Courier New" pitchFamily="49" charset="0"/>
              </a:rPr>
              <a:t>int</a:t>
            </a:r>
            <a:r>
              <a:rPr lang="fi-FI" dirty="0">
                <a:latin typeface="Courier New" pitchFamily="49" charset="0"/>
              </a:rPr>
              <a:t> </a:t>
            </a:r>
            <a:r>
              <a:rPr lang="fi-FI" dirty="0" err="1">
                <a:latin typeface="Courier New" pitchFamily="49" charset="0"/>
              </a:rPr>
              <a:t>local</a:t>
            </a:r>
            <a:r>
              <a:rPr lang="fi-FI" dirty="0">
                <a:latin typeface="Courier New" pitchFamily="49" charset="0"/>
              </a:rPr>
              <a:t> = 0;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    p1 = malloc(1L &lt;&lt; 28); /* 256 MB */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    p2 = malloc(1L &lt;&lt; 8);  /* 256  B */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    p3 = malloc(1L &lt;&lt; 32); /*   4 GB */</a:t>
            </a:r>
          </a:p>
          <a:p>
            <a:pPr algn="l" eaLnBrk="0" hangingPunct="0"/>
            <a:r>
              <a:rPr lang="fi-FI" dirty="0">
                <a:latin typeface="Courier New" pitchFamily="49" charset="0"/>
              </a:rPr>
              <a:t>    p4 = malloc(1L &lt;&lt; 8);  /* 256  B */</a:t>
            </a:r>
          </a:p>
          <a:p>
            <a:pPr algn="l" eaLnBrk="0" hangingPunct="0"/>
            <a:r>
              <a:rPr lang="en-US" dirty="0">
                <a:latin typeface="Courier New" pitchFamily="49" charset="0"/>
              </a:rPr>
              <a:t> /* Some print statements ... */</a:t>
            </a:r>
          </a:p>
          <a:p>
            <a:pPr algn="l" eaLnBrk="0" hangingPunct="0"/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44128" y="6319838"/>
            <a:ext cx="2814296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8382000" y="1041956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8382000" y="117157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dirty="0">
                <a:latin typeface="Calibri" pitchFamily="34" charset="0"/>
              </a:rPr>
              <a:t>Stack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8382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latin typeface="Calibri" pitchFamily="34" charset="0"/>
              </a:rPr>
              <a:t>Text</a:t>
            </a: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8382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latin typeface="Calibri" pitchFamily="34" charset="0"/>
              </a:rPr>
              <a:t>Data</a:t>
            </a: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8382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dirty="0">
                <a:latin typeface="Calibri" pitchFamily="34" charset="0"/>
              </a:rPr>
              <a:t>Heap</a:t>
            </a:r>
          </a:p>
        </p:txBody>
      </p: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9105900" y="155257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3" name="Line 35"/>
          <p:cNvSpPr>
            <a:spLocks noChangeShapeType="1"/>
          </p:cNvSpPr>
          <p:nvPr/>
        </p:nvSpPr>
        <p:spPr bwMode="auto">
          <a:xfrm flipV="1">
            <a:off x="9105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8382000" y="2312989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8382000" y="3733800"/>
            <a:ext cx="1447800" cy="6096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dirty="0">
                <a:latin typeface="Calibri" pitchFamily="34" charset="0"/>
              </a:rPr>
              <a:t>Libraries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458200" y="648968"/>
            <a:ext cx="1289648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 to scale</a:t>
            </a:r>
          </a:p>
        </p:txBody>
      </p:sp>
    </p:spTree>
    <p:extLst>
      <p:ext uri="{BB962C8B-B14F-4D97-AF65-F5344CB8AC3E}">
        <p14:creationId xmlns:p14="http://schemas.microsoft.com/office/powerpoint/2010/main" val="2202616798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Operators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295400" y="831851"/>
            <a:ext cx="8222123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 dirty="0">
                <a:solidFill>
                  <a:schemeClr val="accent1"/>
                </a:solidFill>
              </a:rPr>
              <a:t>Operators					Associativity</a:t>
            </a:r>
            <a:endParaRPr lang="en-US" altLang="en-US" sz="2400" dirty="0">
              <a:solidFill>
                <a:schemeClr val="accent1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()  []  -&gt;  .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!  ~  ++  --  +  -  *  &amp; (type) </a:t>
            </a:r>
            <a:r>
              <a:rPr lang="en-US" altLang="en-US" dirty="0" err="1">
                <a:latin typeface="Courier New" pitchFamily="49" charset="0"/>
              </a:rPr>
              <a:t>sizeof</a:t>
            </a:r>
            <a:r>
              <a:rPr lang="en-US" altLang="en-US" dirty="0">
                <a:latin typeface="Courier New" pitchFamily="49" charset="0"/>
              </a:rPr>
              <a:t>	right to left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*  /  %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+  -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&lt;&lt;  &gt;&gt;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&lt;  &lt;=  &gt;  &gt;=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==  !=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&amp;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^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|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&amp;&amp;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||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?:						right to left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= += -= *= /= %= &amp;= ^= != &lt;&lt;= &gt;&gt;=		right to left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,						left to right</a:t>
            </a:r>
          </a:p>
          <a:p>
            <a:pPr algn="l">
              <a:lnSpc>
                <a:spcPct val="100000"/>
              </a:lnSpc>
            </a:pP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2000" dirty="0"/>
              <a:t>Note: Unary </a:t>
            </a:r>
            <a:r>
              <a:rPr lang="en-US" altLang="en-US" sz="2000" dirty="0">
                <a:latin typeface="Courier New" pitchFamily="49" charset="0"/>
              </a:rPr>
              <a:t>+</a:t>
            </a:r>
            <a:r>
              <a:rPr lang="en-US" altLang="en-US" sz="2000" dirty="0"/>
              <a:t>, </a:t>
            </a:r>
            <a:r>
              <a:rPr lang="en-US" altLang="en-US" sz="2000" dirty="0">
                <a:latin typeface="Courier New" pitchFamily="49" charset="0"/>
              </a:rPr>
              <a:t>-</a:t>
            </a:r>
            <a:r>
              <a:rPr lang="en-US" altLang="en-US" sz="2000" dirty="0"/>
              <a:t>, and </a:t>
            </a:r>
            <a:r>
              <a:rPr lang="en-US" altLang="en-US" sz="2000" dirty="0">
                <a:latin typeface="Courier New" pitchFamily="49" charset="0"/>
              </a:rPr>
              <a:t>*</a:t>
            </a:r>
            <a:r>
              <a:rPr lang="en-US" altLang="en-US" sz="2000" dirty="0"/>
              <a:t> have higher precedence than binary forms</a:t>
            </a:r>
          </a:p>
          <a:p>
            <a:pPr algn="l">
              <a:lnSpc>
                <a:spcPct val="100000"/>
              </a:lnSpc>
            </a:pPr>
            <a:endParaRPr lang="en-US" altLang="en-US" sz="2000" dirty="0"/>
          </a:p>
          <a:p>
            <a:pPr algn="l">
              <a:lnSpc>
                <a:spcPct val="100000"/>
              </a:lnSpc>
            </a:pPr>
            <a:r>
              <a:rPr lang="en-US" altLang="en-US" sz="2000" dirty="0"/>
              <a:t>See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~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geoff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c_precedence</a:t>
            </a:r>
            <a:r>
              <a:rPr lang="en-US" altLang="en-US" sz="2000" dirty="0"/>
              <a:t> on Wilkes and Knuth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Pointer Declarations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962151" y="914400"/>
            <a:ext cx="8481809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*p				</a:t>
            </a:r>
            <a:r>
              <a:rPr lang="en-US" altLang="en-US" dirty="0"/>
              <a:t>p is a pointer to </a:t>
            </a:r>
            <a:r>
              <a:rPr lang="en-US" altLang="en-US" dirty="0" err="1"/>
              <a:t>int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*p[13]			</a:t>
            </a:r>
            <a:r>
              <a:rPr lang="en-US" altLang="en-US" dirty="0"/>
              <a:t>p is an array[13] of pointer to </a:t>
            </a:r>
            <a:r>
              <a:rPr lang="en-US" altLang="en-US" dirty="0" err="1"/>
              <a:t>int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*(p[13])			</a:t>
            </a:r>
            <a:r>
              <a:rPr lang="en-US" altLang="en-US" dirty="0"/>
              <a:t>p is an array[13] of pointer to </a:t>
            </a:r>
            <a:r>
              <a:rPr lang="en-US" altLang="en-US" dirty="0" err="1"/>
              <a:t>int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endParaRPr lang="en-US" altLang="en-US" dirty="0"/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**p			</a:t>
            </a:r>
            <a:r>
              <a:rPr lang="en-US" altLang="en-US" dirty="0"/>
              <a:t>p is a pointer to a pointer to an </a:t>
            </a:r>
            <a:r>
              <a:rPr lang="en-US" altLang="en-US" dirty="0" err="1"/>
              <a:t>int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endParaRPr lang="en-US" altLang="en-US" dirty="0"/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(*p)[13]			</a:t>
            </a:r>
            <a:r>
              <a:rPr lang="en-US" altLang="en-US" dirty="0"/>
              <a:t>p is a pointer to an array[13] of </a:t>
            </a:r>
            <a:r>
              <a:rPr lang="en-US" altLang="en-US" dirty="0" err="1"/>
              <a:t>int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endParaRPr lang="en-US" altLang="en-US" dirty="0"/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*f()			</a:t>
            </a:r>
            <a:r>
              <a:rPr lang="en-US" altLang="en-US" dirty="0"/>
              <a:t>f is a function (unknown arguments)</a:t>
            </a:r>
          </a:p>
          <a:p>
            <a:pPr algn="l">
              <a:lnSpc>
                <a:spcPct val="100000"/>
              </a:lnSpc>
            </a:pPr>
            <a:r>
              <a:rPr lang="en-US" altLang="en-US" dirty="0"/>
              <a:t>				returning a pointer to </a:t>
            </a:r>
            <a:r>
              <a:rPr lang="en-US" altLang="en-US" dirty="0" err="1"/>
              <a:t>int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endParaRPr lang="en-US" altLang="en-US" dirty="0"/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(*f)()			</a:t>
            </a:r>
            <a:r>
              <a:rPr lang="en-US" altLang="en-US" dirty="0"/>
              <a:t>f is a pointer to a function returning </a:t>
            </a:r>
            <a:r>
              <a:rPr lang="en-US" altLang="en-US" dirty="0" err="1"/>
              <a:t>int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(*(*f())[13])()		</a:t>
            </a:r>
            <a:r>
              <a:rPr lang="en-US" altLang="en-US" dirty="0"/>
              <a:t>f is a function returning </a:t>
            </a:r>
            <a:r>
              <a:rPr lang="en-US" altLang="en-US" dirty="0" err="1"/>
              <a:t>ptr</a:t>
            </a:r>
            <a:r>
              <a:rPr lang="en-US" altLang="en-US" dirty="0"/>
              <a:t> to an array[13]</a:t>
            </a:r>
          </a:p>
          <a:p>
            <a:pPr algn="l">
              <a:lnSpc>
                <a:spcPct val="100000"/>
              </a:lnSpc>
            </a:pPr>
            <a:r>
              <a:rPr lang="en-US" altLang="en-US" dirty="0"/>
              <a:t>                    			of pointers to functions returning </a:t>
            </a:r>
            <a:r>
              <a:rPr lang="en-US" altLang="en-US" dirty="0" err="1"/>
              <a:t>int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(*(*x[3])())[5]		</a:t>
            </a:r>
            <a:r>
              <a:rPr lang="en-US" altLang="en-US" dirty="0"/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altLang="en-US" dirty="0"/>
              <a:t>				returning pointers to array[5] of </a:t>
            </a:r>
            <a:r>
              <a:rPr lang="en-US" altLang="en-US" dirty="0" err="1"/>
              <a:t>ints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4419600" y="4044796"/>
            <a:ext cx="2667000" cy="496724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4419600" y="3319272"/>
            <a:ext cx="2667000" cy="768096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4419600" y="2073275"/>
            <a:ext cx="2667000" cy="250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4419600" y="2291504"/>
            <a:ext cx="2667000" cy="1033272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alibri" pitchFamily="34" charset="0"/>
            </a:endParaRP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1676400" y="2066925"/>
            <a:ext cx="5638800" cy="2582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local	0x00007ffe4d3be87c 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p1 	0x00007f7262a1e010 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p3 	0x00007f7162a1d010 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p4	0x000000008359d120 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p2	0x000000008359d010 </a:t>
            </a:r>
          </a:p>
          <a:p>
            <a:pPr>
              <a:tabLst>
                <a:tab pos="2511425" algn="l"/>
              </a:tabLst>
            </a:pPr>
            <a:r>
              <a:rPr lang="en-US" dirty="0" err="1">
                <a:latin typeface="Courier New" pitchFamily="49" charset="0"/>
              </a:rPr>
              <a:t>big_array</a:t>
            </a:r>
            <a:r>
              <a:rPr lang="en-US" dirty="0">
                <a:latin typeface="Courier New" pitchFamily="49" charset="0"/>
              </a:rPr>
              <a:t> 	0x0000000080601060 </a:t>
            </a:r>
          </a:p>
          <a:p>
            <a:pPr>
              <a:tabLst>
                <a:tab pos="2511425" algn="l"/>
              </a:tabLst>
            </a:pPr>
            <a:r>
              <a:rPr lang="en-US" dirty="0" err="1">
                <a:latin typeface="Courier New" pitchFamily="49" charset="0"/>
              </a:rPr>
              <a:t>huge_array</a:t>
            </a:r>
            <a:r>
              <a:rPr lang="en-US" dirty="0">
                <a:latin typeface="Courier New" pitchFamily="49" charset="0"/>
              </a:rPr>
              <a:t> 	0x0000000000601060 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global	0x0000000000400a28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main()	0x000000000040060c</a:t>
            </a:r>
          </a:p>
          <a:p>
            <a:pPr>
              <a:tabLst>
                <a:tab pos="2511425" algn="l"/>
              </a:tabLst>
            </a:pPr>
            <a:r>
              <a:rPr lang="en-US" dirty="0">
                <a:latin typeface="Courier New" pitchFamily="49" charset="0"/>
              </a:rPr>
              <a:t>useless() 	0x0000000000400590</a:t>
            </a: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x86-64 Example Addresses</a:t>
            </a: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2272405" y="1214438"/>
            <a:ext cx="1892505" cy="3416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7391113" y="715964"/>
            <a:ext cx="1011815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ourier New" pitchFamily="49" charset="0"/>
              </a:rPr>
              <a:t>00007F</a:t>
            </a:r>
          </a:p>
        </p:txBody>
      </p:sp>
      <p:sp>
        <p:nvSpPr>
          <p:cNvPr id="13322" name="Text Box 19"/>
          <p:cNvSpPr txBox="1">
            <a:spLocks noChangeArrowheads="1"/>
          </p:cNvSpPr>
          <p:nvPr/>
        </p:nvSpPr>
        <p:spPr bwMode="auto">
          <a:xfrm>
            <a:off x="7391113" y="6262689"/>
            <a:ext cx="1011815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ourier New" pitchFamily="49" charset="0"/>
              </a:rPr>
              <a:t>000000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8382000" y="892176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13325" name="Rectangle 23"/>
          <p:cNvSpPr>
            <a:spLocks noChangeArrowheads="1"/>
          </p:cNvSpPr>
          <p:nvPr/>
        </p:nvSpPr>
        <p:spPr bwMode="auto">
          <a:xfrm>
            <a:off x="8382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latin typeface="Calibri" pitchFamily="34" charset="0"/>
              </a:rPr>
              <a:t>Text</a:t>
            </a:r>
          </a:p>
        </p:txBody>
      </p:sp>
      <p:sp>
        <p:nvSpPr>
          <p:cNvPr id="13326" name="Rectangle 24"/>
          <p:cNvSpPr>
            <a:spLocks noChangeArrowheads="1"/>
          </p:cNvSpPr>
          <p:nvPr/>
        </p:nvSpPr>
        <p:spPr bwMode="auto">
          <a:xfrm>
            <a:off x="8382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latin typeface="Calibri" pitchFamily="34" charset="0"/>
              </a:rPr>
              <a:t>Data</a:t>
            </a:r>
          </a:p>
        </p:txBody>
      </p:sp>
      <p:sp>
        <p:nvSpPr>
          <p:cNvPr id="13327" name="Rectangle 25"/>
          <p:cNvSpPr>
            <a:spLocks noChangeArrowheads="1"/>
          </p:cNvSpPr>
          <p:nvPr/>
        </p:nvSpPr>
        <p:spPr bwMode="auto">
          <a:xfrm>
            <a:off x="8382000" y="4267200"/>
            <a:ext cx="1447800" cy="1295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dirty="0">
                <a:latin typeface="Calibri" pitchFamily="34" charset="0"/>
              </a:rPr>
              <a:t>Heap</a:t>
            </a:r>
          </a:p>
        </p:txBody>
      </p:sp>
      <p:sp>
        <p:nvSpPr>
          <p:cNvPr id="13328" name="Line 34"/>
          <p:cNvSpPr>
            <a:spLocks noChangeShapeType="1"/>
          </p:cNvSpPr>
          <p:nvPr/>
        </p:nvSpPr>
        <p:spPr bwMode="auto">
          <a:xfrm>
            <a:off x="9105900" y="10382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3329" name="Line 35"/>
          <p:cNvSpPr>
            <a:spLocks noChangeShapeType="1"/>
          </p:cNvSpPr>
          <p:nvPr/>
        </p:nvSpPr>
        <p:spPr bwMode="auto">
          <a:xfrm flipV="1">
            <a:off x="9105900" y="40386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8382000" y="16002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dirty="0">
                <a:latin typeface="Calibri" pitchFamily="34" charset="0"/>
              </a:rPr>
              <a:t>Heap</a:t>
            </a:r>
          </a:p>
        </p:txBody>
      </p:sp>
      <p:sp>
        <p:nvSpPr>
          <p:cNvPr id="22" name="Line 35"/>
          <p:cNvSpPr>
            <a:spLocks noChangeShapeType="1"/>
          </p:cNvSpPr>
          <p:nvPr/>
        </p:nvSpPr>
        <p:spPr bwMode="auto">
          <a:xfrm>
            <a:off x="9105900" y="2209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8382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dirty="0">
                <a:latin typeface="Calibri" pitchFamily="34" charset="0"/>
              </a:rPr>
              <a:t>Stack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58200" y="609600"/>
            <a:ext cx="1289648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 to scale</a:t>
            </a: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8382000" y="34290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dirty="0">
                <a:latin typeface="Calibri" pitchFamily="34" charset="0"/>
              </a:rPr>
              <a:t>Shared Libs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39369" y="5410200"/>
            <a:ext cx="353494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very much </a:t>
            </a:r>
            <a:r>
              <a:rPr lang="en-US" sz="2400" dirty="0"/>
              <a:t>not</a:t>
            </a:r>
            <a:r>
              <a:rPr lang="en-US" dirty="0"/>
              <a:t> to scale!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A48CC34-9B75-4947-8A71-AD95C5B75D83}"/>
              </a:ext>
            </a:extLst>
          </p:cNvPr>
          <p:cNvGrpSpPr/>
          <p:nvPr/>
        </p:nvGrpSpPr>
        <p:grpSpPr>
          <a:xfrm>
            <a:off x="7086600" y="1076325"/>
            <a:ext cx="1316038" cy="3838575"/>
            <a:chOff x="7086600" y="1076325"/>
            <a:chExt cx="1316038" cy="3838575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7086600" y="1752600"/>
              <a:ext cx="1316038" cy="6858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7086600" y="1981200"/>
              <a:ext cx="1295400" cy="685801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7086600" y="2971800"/>
              <a:ext cx="1316038" cy="17526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7086600" y="3200400"/>
              <a:ext cx="1295400" cy="17145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2F7A382B-C2D0-4F05-A5DC-364EEB84BB8A}"/>
                </a:ext>
              </a:extLst>
            </p:cNvPr>
            <p:cNvCxnSpPr>
              <a:cxnSpLocks/>
              <a:endCxn id="20" idx="1"/>
            </p:cNvCxnSpPr>
            <p:nvPr/>
          </p:nvCxnSpPr>
          <p:spPr bwMode="auto">
            <a:xfrm flipV="1">
              <a:off x="7086600" y="1076325"/>
              <a:ext cx="1295400" cy="1133476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3761826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Memory-Referencing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387351" y="6096000"/>
            <a:ext cx="11076516" cy="349250"/>
          </a:xfrm>
          <a:noFill/>
          <a:ln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1" indent="-342900"/>
            <a:r>
              <a:rPr lang="en-US" dirty="0"/>
              <a:t>Result is system-specific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2349500" y="4267200"/>
            <a:ext cx="7327900" cy="18288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fun(6)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dirty="0"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dirty="0"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2362200" y="1295400"/>
            <a:ext cx="7467600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typedef struct {       /* An "anonymous" structure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;            /* "typedef" gives it a type name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dirty="0"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double fun(int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s;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] = 1073741824; /* 2**30, possibly out of bounds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273338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Memory-Referencing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2286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dirty="0" err="1"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5105400" y="1295400"/>
            <a:ext cx="4419600" cy="13716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 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 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 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 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pPr algn="l"/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fun(6)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Symbol"/>
              </a:rPr>
              <a:t> 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dirty="0"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dirty="0"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6172200" y="37338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6629400" y="4800600"/>
            <a:ext cx="31242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  <a:p>
            <a:pPr algn="l">
              <a:lnSpc>
                <a:spcPct val="110000"/>
              </a:lnSpc>
            </a:pPr>
            <a:endParaRPr lang="en-US" dirty="0">
              <a:latin typeface="Calibri" panose="020F0502020204030204" pitchFamily="34" charset="0"/>
              <a:ea typeface="Courier New" charset="0"/>
              <a:cs typeface="Calibri" panose="020F0502020204030204" pitchFamily="34" charset="0"/>
              <a:sym typeface="Courier New" charset="0"/>
            </a:endParaRPr>
          </a:p>
          <a:p>
            <a:pPr algn="l">
              <a:lnSpc>
                <a:spcPct val="110000"/>
              </a:lnSpc>
            </a:pPr>
            <a:r>
              <a:rPr lang="en-US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  <a:sym typeface="Courier New" charset="0"/>
              </a:rPr>
              <a:t>[addresses increase upwards]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2321775" y="3200401"/>
            <a:ext cx="1596912" cy="3323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573076"/>
              </p:ext>
            </p:extLst>
          </p:nvPr>
        </p:nvGraphicFramePr>
        <p:xfrm>
          <a:off x="4038600" y="3733800"/>
          <a:ext cx="2070100" cy="26670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C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3581400" y="48768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136255" y="5486400"/>
            <a:ext cx="1287532" cy="3475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5562600" y="5486400"/>
            <a:ext cx="1752600" cy="457200"/>
          </a:xfrm>
          <a:prstGeom prst="straightConnector1">
            <a:avLst/>
          </a:prstGeom>
          <a:noFill/>
          <a:ln w="19050" cap="flat" cmpd="sng" algn="ctr">
            <a:solidFill>
              <a:schemeClr val="accent4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7315200" y="5855732"/>
            <a:ext cx="212135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chemeClr val="accent4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Little-endian layout!</a:t>
            </a:r>
          </a:p>
        </p:txBody>
      </p:sp>
    </p:spTree>
    <p:extLst>
      <p:ext uri="{BB962C8B-B14F-4D97-AF65-F5344CB8AC3E}">
        <p14:creationId xmlns:p14="http://schemas.microsoft.com/office/powerpoint/2010/main" val="156918144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Such problems are a BIG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Generally called a “buffer overflow”</a:t>
            </a:r>
          </a:p>
          <a:p>
            <a:pPr lvl="1" eaLnBrk="1" hangingPunct="1"/>
            <a:r>
              <a:rPr lang="en-US" dirty="0"/>
              <a:t>When exceeding the memory size allocated for an array</a:t>
            </a:r>
          </a:p>
          <a:p>
            <a:pPr eaLnBrk="1" hangingPunct="1"/>
            <a:r>
              <a:rPr lang="en-US" dirty="0"/>
              <a:t>Why a big deal?</a:t>
            </a:r>
          </a:p>
          <a:p>
            <a:pPr lvl="1" eaLnBrk="1" hangingPunct="1"/>
            <a:r>
              <a:rPr lang="en-US" dirty="0"/>
              <a:t>It’s the #1 technical cause of security vulnerabilities</a:t>
            </a:r>
          </a:p>
          <a:p>
            <a:pPr lvl="2" eaLnBrk="1" hangingPunct="1"/>
            <a:r>
              <a:rPr lang="en-US" dirty="0"/>
              <a:t>#1 overall cause is social engineering / user ignorance</a:t>
            </a:r>
          </a:p>
          <a:p>
            <a:pPr eaLnBrk="1" hangingPunct="1"/>
            <a:r>
              <a:rPr lang="en-US" dirty="0"/>
              <a:t>Most common form</a:t>
            </a:r>
          </a:p>
          <a:p>
            <a:pPr lvl="1" eaLnBrk="1" hangingPunct="1"/>
            <a:r>
              <a:rPr lang="en-US" dirty="0"/>
              <a:t>Unchecked lengths on string inputs</a:t>
            </a:r>
          </a:p>
          <a:p>
            <a:pPr lvl="1" eaLnBrk="1" hangingPunct="1"/>
            <a:r>
              <a:rPr lang="en-US" dirty="0"/>
              <a:t>Particularly for bounded character arrays on the stack</a:t>
            </a:r>
          </a:p>
          <a:p>
            <a:pPr lvl="2" eaLnBrk="1" hangingPunct="1"/>
            <a:r>
              <a:rPr lang="en-US" dirty="0"/>
              <a:t>Sometimes referred to as “stack smashing”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0394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String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dirty="0"/>
              <a:t>Implementation of Unix function </a:t>
            </a:r>
            <a:r>
              <a:rPr lang="en-US" dirty="0">
                <a:latin typeface="Courier New" pitchFamily="49" charset="0"/>
              </a:rPr>
              <a:t>gets()</a:t>
            </a:r>
          </a:p>
          <a:p>
            <a:pPr lvl="1" eaLnBrk="1" hangingPunct="1">
              <a:spcBef>
                <a:spcPts val="600"/>
              </a:spcBef>
            </a:pPr>
            <a:endParaRPr lang="en-US" dirty="0"/>
          </a:p>
          <a:p>
            <a:pPr lvl="1" eaLnBrk="1" hangingPunct="1">
              <a:spcBef>
                <a:spcPts val="600"/>
              </a:spcBef>
            </a:pPr>
            <a:endParaRPr lang="en-US" dirty="0"/>
          </a:p>
          <a:p>
            <a:pPr lvl="1" eaLnBrk="1" hangingPunct="1">
              <a:spcBef>
                <a:spcPts val="600"/>
              </a:spcBef>
            </a:pPr>
            <a:endParaRPr lang="en-US" dirty="0"/>
          </a:p>
          <a:p>
            <a:pPr lvl="1" eaLnBrk="1" hangingPunct="1">
              <a:spcBef>
                <a:spcPts val="600"/>
              </a:spcBef>
            </a:pPr>
            <a:endParaRPr lang="en-US" dirty="0"/>
          </a:p>
          <a:p>
            <a:pPr lvl="1" eaLnBrk="1" hangingPunct="1">
              <a:spcBef>
                <a:spcPts val="600"/>
              </a:spcBef>
              <a:buNone/>
            </a:pPr>
            <a:endParaRPr lang="en-US" dirty="0"/>
          </a:p>
          <a:p>
            <a:pPr lvl="1" eaLnBrk="1" hangingPunct="1">
              <a:spcBef>
                <a:spcPts val="600"/>
              </a:spcBef>
              <a:buNone/>
            </a:pPr>
            <a:endParaRPr lang="en-US" dirty="0"/>
          </a:p>
          <a:p>
            <a:pPr lvl="1" eaLnBrk="1" hangingPunct="1">
              <a:spcBef>
                <a:spcPts val="600"/>
              </a:spcBef>
              <a:buNone/>
            </a:pPr>
            <a:endParaRPr lang="en-US" dirty="0"/>
          </a:p>
          <a:p>
            <a:pPr lvl="1" eaLnBrk="1" hangingPunct="1">
              <a:spcBef>
                <a:spcPts val="600"/>
              </a:spcBef>
              <a:buNone/>
            </a:pPr>
            <a:endParaRPr lang="en-US" dirty="0"/>
          </a:p>
          <a:p>
            <a:pPr lvl="1" eaLnBrk="1" hangingPunct="1">
              <a:spcBef>
                <a:spcPts val="600"/>
              </a:spcBef>
              <a:buNone/>
            </a:pPr>
            <a:endParaRPr lang="en-US" dirty="0"/>
          </a:p>
          <a:p>
            <a:pPr lvl="1" eaLnBrk="1" hangingPunct="1">
              <a:spcBef>
                <a:spcPts val="600"/>
              </a:spcBef>
            </a:pPr>
            <a:r>
              <a:rPr lang="en-US" dirty="0"/>
              <a:t>No way to specify limit on number of characters to read</a:t>
            </a:r>
          </a:p>
          <a:p>
            <a:pPr eaLnBrk="1" hangingPunct="1">
              <a:spcBef>
                <a:spcPts val="600"/>
              </a:spcBef>
            </a:pPr>
            <a:r>
              <a:rPr lang="en-US" dirty="0"/>
              <a:t>Similar problems with other library functions</a:t>
            </a:r>
          </a:p>
          <a:p>
            <a:pPr lvl="1" eaLnBrk="1" hangingPunct="1">
              <a:spcBef>
                <a:spcPts val="600"/>
              </a:spcBef>
            </a:pPr>
            <a:r>
              <a:rPr lang="en-US" b="1" dirty="0" err="1">
                <a:latin typeface="Courier New" pitchFamily="49" charset="0"/>
              </a:rPr>
              <a:t>strcpy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strcat</a:t>
            </a:r>
            <a:r>
              <a:rPr lang="en-US" dirty="0"/>
              <a:t>: Copy strings of arbitrary length</a:t>
            </a:r>
          </a:p>
          <a:p>
            <a:pPr lvl="1" eaLnBrk="1" hangingPunct="1">
              <a:spcBef>
                <a:spcPts val="600"/>
              </a:spcBef>
            </a:pPr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sscanf</a:t>
            </a:r>
            <a:r>
              <a:rPr lang="en-US" b="1" dirty="0"/>
              <a:t>, </a:t>
            </a:r>
            <a:r>
              <a:rPr lang="en-US" dirty="0"/>
              <a:t>when given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362200" y="1788519"/>
            <a:ext cx="5410200" cy="308828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while (c != EOF &amp;&amp; c != '\n') {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    *p++ = c;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8563811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133600" y="3124201"/>
            <a:ext cx="3657600" cy="76072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133600" y="1219200"/>
            <a:ext cx="4876800" cy="16471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876800" y="4133851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76800" y="5267326"/>
            <a:ext cx="5257800" cy="76072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bufdemo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0123456789012345678901234</a:t>
            </a:r>
          </a:p>
          <a:p>
            <a:pPr algn="l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73442" y="1866926"/>
            <a:ext cx="2475358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Font typeface="Wingdings" charset="0"/>
              <a:buChar char="ç"/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  <a:sym typeface="Wingdings"/>
              </a:rPr>
              <a:t>BTW, how big 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  <a:sym typeface="Wingdings"/>
              </a:rPr>
              <a:t>	is big enough?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2169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24379</TotalTime>
  <Pages>35</Pages>
  <Words>3577</Words>
  <Application>Microsoft Office PowerPoint</Application>
  <PresentationFormat>Widescreen</PresentationFormat>
  <Paragraphs>722</Paragraphs>
  <Slides>31</Slides>
  <Notes>26</Notes>
  <HiddenSlides>3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3" baseType="lpstr">
      <vt:lpstr>Arial Narrow</vt:lpstr>
      <vt:lpstr>Calibri</vt:lpstr>
      <vt:lpstr>Calibri Bold</vt:lpstr>
      <vt:lpstr>Century Gothic</vt:lpstr>
      <vt:lpstr>Courier</vt:lpstr>
      <vt:lpstr>Courier New</vt:lpstr>
      <vt:lpstr>Helvetica</vt:lpstr>
      <vt:lpstr>Times New Roman</vt:lpstr>
      <vt:lpstr>Wingdings</vt:lpstr>
      <vt:lpstr>Wingdings 2</vt:lpstr>
      <vt:lpstr>class02</vt:lpstr>
      <vt:lpstr>Worksheet</vt:lpstr>
      <vt:lpstr>Machine-Level Programming V: Miscellaneous Topics </vt:lpstr>
      <vt:lpstr>x86-64 Linux Memory Layout</vt:lpstr>
      <vt:lpstr>Memory Allocation Example</vt:lpstr>
      <vt:lpstr>x86-64 Example Addresses</vt:lpstr>
      <vt:lpstr>Memory-Referencing Bug Example</vt:lpstr>
      <vt:lpstr>Memory-Referencing Bug Example</vt:lpstr>
      <vt:lpstr>Such problems are a BIG deal</vt:lpstr>
      <vt:lpstr>String Library Code</vt:lpstr>
      <vt:lpstr>Vulnerable Buffer Code</vt:lpstr>
      <vt:lpstr>Buffer Overflow Disassembly</vt:lpstr>
      <vt:lpstr>Buffer Overflow Stack</vt:lpstr>
      <vt:lpstr>Buffer Overflow Stack Example</vt:lpstr>
      <vt:lpstr>Buffer Overflow Example #1</vt:lpstr>
      <vt:lpstr>Buffer Overflow Example #2</vt:lpstr>
      <vt:lpstr>Buffer Overflow Example #3</vt:lpstr>
      <vt:lpstr>Buffer Overflow Example #3 Explained</vt:lpstr>
      <vt:lpstr>Exploits Based on Overflows</vt:lpstr>
      <vt:lpstr>Example: Original Internet Worm (1988)</vt:lpstr>
      <vt:lpstr>Example 2: IM War</vt:lpstr>
      <vt:lpstr>IM War (cont.)</vt:lpstr>
      <vt:lpstr>PowerPoint Presentation</vt:lpstr>
      <vt:lpstr>Aside: Worms and Viruses</vt:lpstr>
      <vt:lpstr>OK, What to Do About Buffer Overflow Attacks?</vt:lpstr>
      <vt:lpstr>1. Avoid Overflow Vulnerabilities in Code (!)</vt:lpstr>
      <vt:lpstr>2. System-Level Protections Can Help</vt:lpstr>
      <vt:lpstr>3. Stack Canaries can help</vt:lpstr>
      <vt:lpstr>Protected Buffer Disassembly</vt:lpstr>
      <vt:lpstr>Setting Up Canary</vt:lpstr>
      <vt:lpstr>Checking Canary</vt:lpstr>
      <vt:lpstr>C Operators</vt:lpstr>
      <vt:lpstr>C Pointer Declarations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V</dc:title>
  <dc:subject/>
  <dc:creator>Randal E. Bryant and David R. O'Hallaron</dc:creator>
  <cp:keywords/>
  <dc:description/>
  <cp:lastModifiedBy>Geoffrey Kuenning</cp:lastModifiedBy>
  <cp:revision>154</cp:revision>
  <cp:lastPrinted>2020-09-28T05:23:57Z</cp:lastPrinted>
  <dcterms:created xsi:type="dcterms:W3CDTF">1998-08-11T09:19:24Z</dcterms:created>
  <dcterms:modified xsi:type="dcterms:W3CDTF">2021-01-07T00:48:15Z</dcterms:modified>
</cp:coreProperties>
</file>