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343" r:id="rId2"/>
    <p:sldId id="356" r:id="rId3"/>
    <p:sldId id="357" r:id="rId4"/>
    <p:sldId id="384" r:id="rId5"/>
    <p:sldId id="386" r:id="rId6"/>
    <p:sldId id="387" r:id="rId7"/>
    <p:sldId id="388" r:id="rId8"/>
    <p:sldId id="389" r:id="rId9"/>
    <p:sldId id="390" r:id="rId10"/>
    <p:sldId id="360" r:id="rId11"/>
    <p:sldId id="361" r:id="rId12"/>
    <p:sldId id="392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7" r:id="rId27"/>
    <p:sldId id="370" r:id="rId28"/>
    <p:sldId id="371" r:id="rId29"/>
    <p:sldId id="408" r:id="rId30"/>
    <p:sldId id="409" r:id="rId31"/>
    <p:sldId id="373" r:id="rId32"/>
    <p:sldId id="374" r:id="rId33"/>
    <p:sldId id="376" r:id="rId34"/>
    <p:sldId id="410" r:id="rId35"/>
    <p:sldId id="377" r:id="rId36"/>
    <p:sldId id="379" r:id="rId37"/>
    <p:sldId id="411" r:id="rId38"/>
    <p:sldId id="412" r:id="rId39"/>
    <p:sldId id="413" r:id="rId40"/>
  </p:sldIdLst>
  <p:sldSz cx="12192000" cy="6858000"/>
  <p:notesSz cx="6985000" cy="9271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FFFF99"/>
    <a:srgbClr val="CCFFCC"/>
    <a:srgbClr val="66FFFF"/>
    <a:srgbClr val="FF5050"/>
    <a:srgbClr val="FF99FF"/>
    <a:srgbClr val="FF99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307" autoAdjust="0"/>
  </p:normalViewPr>
  <p:slideViewPr>
    <p:cSldViewPr>
      <p:cViewPr varScale="1">
        <p:scale>
          <a:sx n="68" d="100"/>
          <a:sy n="68" d="100"/>
        </p:scale>
        <p:origin x="492" y="7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8.xml"/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Helvetica" pitchFamily="34" charset="0"/>
              </a:rPr>
              <a:t>Page </a:t>
            </a:r>
            <a:fld id="{69E8734A-B0CE-4806-8EF1-3723D4436E29}" type="slidenum">
              <a:rPr lang="en-US" altLang="en-US" sz="1200" b="0">
                <a:latin typeface="Helvetica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6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Body Text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1pPr>
            <a:lvl2pPr marL="43497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2pPr>
            <a:lvl3pPr marL="868363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3pPr>
            <a:lvl4pPr marL="1303338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4pPr>
            <a:lvl5pPr marL="1736725" algn="l" defTabSz="868363">
              <a:defRPr sz="2400">
                <a:solidFill>
                  <a:schemeClr val="tx1"/>
                </a:solidFill>
                <a:latin typeface="Times" pitchFamily="-65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65" charset="0"/>
              </a:defRPr>
            </a:lvl9pPr>
          </a:lstStyle>
          <a:p>
            <a:pPr algn="ctr"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473ABF7F-305F-4F55-A5CA-E0928A9F7759}" type="slidenum">
              <a:rPr lang="en-US" altLang="en-US" sz="1200" b="0" smtClean="0">
                <a:latin typeface="Century Gothic" pitchFamily="34" charset="0"/>
              </a:rPr>
              <a:pPr algn="ctr"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1675"/>
            <a:ext cx="6156325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10796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43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05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2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3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37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161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17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362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76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61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215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5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744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3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853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121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281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752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807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152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30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25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2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19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0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373805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36551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30830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87866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76323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395575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70861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536963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53708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3159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34516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5186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94FEDE4-124F-432F-B791-47A75CF2DF9A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2578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1" y="762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Processes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505201"/>
            <a:ext cx="6175375" cy="24622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Process context switches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Creating and destroying processes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6175" indent="-238125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4511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7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800">
                <a:solidFill>
                  <a:schemeClr val="tx1"/>
                </a:solidFill>
              </a:rPr>
              <a:t>CS 105</a:t>
            </a:r>
            <a:br>
              <a:rPr lang="en-US" altLang="en-US" sz="3800">
                <a:solidFill>
                  <a:schemeClr val="tx1"/>
                </a:solidFill>
              </a:rPr>
            </a:br>
            <a:r>
              <a:rPr lang="en-US" altLang="en-US" sz="2500" i="1">
                <a:solidFill>
                  <a:schemeClr val="tx1"/>
                </a:solidFill>
              </a:rPr>
              <a:t>“Tour of the Black Holes of Computing!”</a:t>
            </a:r>
            <a:endParaRPr lang="en-US" altLang="en-US" sz="3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Processes are managed by a shared chunk of OS code called the </a:t>
            </a:r>
            <a:r>
              <a:rPr lang="en-US" altLang="en-US" i="1"/>
              <a:t>kernel</a:t>
            </a:r>
          </a:p>
          <a:p>
            <a:pPr lvl="1" eaLnBrk="1" hangingPunct="1">
              <a:defRPr/>
            </a:pPr>
            <a:r>
              <a:rPr lang="en-US" altLang="en-US"/>
              <a:t>Important: the kernel is not a separate process, but rather runs as part of (or on behalf of) some user process</a:t>
            </a:r>
          </a:p>
          <a:p>
            <a:pPr eaLnBrk="1" hangingPunct="1">
              <a:defRPr/>
            </a:pPr>
            <a:r>
              <a:rPr lang="en-US" altLang="en-US"/>
              <a:t>Control flow passes from one process to another via a </a:t>
            </a:r>
            <a:r>
              <a:rPr lang="en-US" altLang="en-US" i="1"/>
              <a:t>context switch</a:t>
            </a:r>
            <a:endParaRPr lang="en-US" altLang="en-US"/>
          </a:p>
          <a:p>
            <a:pPr lvl="1" eaLnBrk="1" hangingPunct="1">
              <a:defRPr/>
            </a:pPr>
            <a:endParaRPr lang="en-US" alt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74015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A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10200" y="3429000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Process B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4419600" y="4027488"/>
            <a:ext cx="6350" cy="468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419600" y="44958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867400" y="48768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4419600" y="5334000"/>
            <a:ext cx="1447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419600" y="5715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5245100" y="3429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946900" y="411480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946901" y="4529138"/>
            <a:ext cx="1312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946900" y="49418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6929438" y="5378450"/>
            <a:ext cx="1312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kernel code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946900" y="5835650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user code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3670300" y="445293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670300" y="4879975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3670300" y="5307013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3670300" y="5734050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3670300" y="61610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3670300" y="4027488"/>
            <a:ext cx="44958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743200" y="4038600"/>
            <a:ext cx="0" cy="154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743200" y="4648201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Time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-701675" y="311785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609600" y="27432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altLang="en-US" sz="1600"/>
          </a:p>
        </p:txBody>
      </p:sp>
      <p:sp>
        <p:nvSpPr>
          <p:cNvPr id="8219" name="AutoShape 27"/>
          <p:cNvSpPr>
            <a:spLocks/>
          </p:cNvSpPr>
          <p:nvPr/>
        </p:nvSpPr>
        <p:spPr bwMode="auto">
          <a:xfrm>
            <a:off x="8382000" y="445135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8461376" y="441960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  <p:sp>
        <p:nvSpPr>
          <p:cNvPr id="8221" name="AutoShape 29"/>
          <p:cNvSpPr>
            <a:spLocks/>
          </p:cNvSpPr>
          <p:nvPr/>
        </p:nvSpPr>
        <p:spPr bwMode="auto">
          <a:xfrm>
            <a:off x="8382000" y="5334000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8461376" y="5302250"/>
            <a:ext cx="16113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context switch</a:t>
            </a:r>
            <a:endParaRPr lang="en-US" alt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Private Address Spaces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Each process has its own private address space</a:t>
            </a:r>
          </a:p>
        </p:txBody>
      </p:sp>
      <p:sp>
        <p:nvSpPr>
          <p:cNvPr id="9220" name="Rectangle 4"/>
          <p:cNvSpPr>
            <a:spLocks noChangeAspect="1" noChangeArrowheads="1"/>
          </p:cNvSpPr>
          <p:nvPr/>
        </p:nvSpPr>
        <p:spPr bwMode="auto">
          <a:xfrm>
            <a:off x="7404603" y="4080510"/>
            <a:ext cx="184731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6"/>
          <p:cNvSpPr>
            <a:spLocks noChangeAspect="1" noChangeArrowheads="1"/>
          </p:cNvSpPr>
          <p:nvPr/>
        </p:nvSpPr>
        <p:spPr bwMode="auto">
          <a:xfrm>
            <a:off x="4519614" y="2879726"/>
            <a:ext cx="2230437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memory mapped region for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shared libraries</a:t>
            </a:r>
          </a:p>
        </p:txBody>
      </p:sp>
      <p:sp>
        <p:nvSpPr>
          <p:cNvPr id="9222" name="Rectangle 7"/>
          <p:cNvSpPr>
            <a:spLocks noChangeAspect="1" noChangeArrowheads="1"/>
          </p:cNvSpPr>
          <p:nvPr/>
        </p:nvSpPr>
        <p:spPr bwMode="auto">
          <a:xfrm>
            <a:off x="4519614" y="3413125"/>
            <a:ext cx="2230437" cy="57785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3" name="Rectangle 8"/>
          <p:cNvSpPr>
            <a:spLocks noChangeAspect="1" noChangeArrowheads="1"/>
          </p:cNvSpPr>
          <p:nvPr/>
        </p:nvSpPr>
        <p:spPr bwMode="auto">
          <a:xfrm>
            <a:off x="4519614" y="3994150"/>
            <a:ext cx="2230437" cy="5349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run-time heap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(managed by malloc)</a:t>
            </a:r>
          </a:p>
        </p:txBody>
      </p:sp>
      <p:sp>
        <p:nvSpPr>
          <p:cNvPr id="9224" name="Rectangle 9"/>
          <p:cNvSpPr>
            <a:spLocks noChangeAspect="1" noChangeArrowheads="1"/>
          </p:cNvSpPr>
          <p:nvPr/>
        </p:nvSpPr>
        <p:spPr bwMode="auto">
          <a:xfrm>
            <a:off x="4519614" y="2152650"/>
            <a:ext cx="2230437" cy="725488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400" b="0"/>
          </a:p>
        </p:txBody>
      </p:sp>
      <p:sp>
        <p:nvSpPr>
          <p:cNvPr id="9225" name="Line 10"/>
          <p:cNvSpPr>
            <a:spLocks noChangeAspect="1" noChangeShapeType="1"/>
          </p:cNvSpPr>
          <p:nvPr/>
        </p:nvSpPr>
        <p:spPr bwMode="auto">
          <a:xfrm flipH="1" flipV="1">
            <a:off x="5668964" y="3676650"/>
            <a:ext cx="1587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1"/>
          <p:cNvSpPr>
            <a:spLocks noChangeAspect="1" noChangeArrowheads="1"/>
          </p:cNvSpPr>
          <p:nvPr/>
        </p:nvSpPr>
        <p:spPr bwMode="auto">
          <a:xfrm>
            <a:off x="4519614" y="1884363"/>
            <a:ext cx="2230437" cy="4508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user stack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(created at runtime)</a:t>
            </a:r>
          </a:p>
        </p:txBody>
      </p:sp>
      <p:sp>
        <p:nvSpPr>
          <p:cNvPr id="9227" name="Line 12"/>
          <p:cNvSpPr>
            <a:spLocks noChangeAspect="1" noChangeShapeType="1"/>
          </p:cNvSpPr>
          <p:nvPr/>
        </p:nvSpPr>
        <p:spPr bwMode="auto">
          <a:xfrm flipH="1" flipV="1">
            <a:off x="5668964" y="2701926"/>
            <a:ext cx="1587" cy="1825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3"/>
          <p:cNvSpPr>
            <a:spLocks noChangeAspect="1" noChangeShapeType="1"/>
          </p:cNvSpPr>
          <p:nvPr/>
        </p:nvSpPr>
        <p:spPr bwMode="auto">
          <a:xfrm flipH="1">
            <a:off x="5668964" y="2335213"/>
            <a:ext cx="1587" cy="1825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4"/>
          <p:cNvSpPr>
            <a:spLocks noChangeAspect="1" noChangeArrowheads="1"/>
          </p:cNvSpPr>
          <p:nvPr/>
        </p:nvSpPr>
        <p:spPr bwMode="auto">
          <a:xfrm>
            <a:off x="4510089" y="5565775"/>
            <a:ext cx="2232025" cy="3175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unused</a:t>
            </a:r>
          </a:p>
        </p:txBody>
      </p:sp>
      <p:sp>
        <p:nvSpPr>
          <p:cNvPr id="9230" name="Text Box 15"/>
          <p:cNvSpPr txBox="1">
            <a:spLocks noChangeAspect="1" noChangeArrowheads="1"/>
          </p:cNvSpPr>
          <p:nvPr/>
        </p:nvSpPr>
        <p:spPr bwMode="auto">
          <a:xfrm>
            <a:off x="3895726" y="56896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0</a:t>
            </a:r>
          </a:p>
        </p:txBody>
      </p:sp>
      <p:sp>
        <p:nvSpPr>
          <p:cNvPr id="9231" name="Text Box 16"/>
          <p:cNvSpPr txBox="1">
            <a:spLocks noChangeAspect="1" noChangeArrowheads="1"/>
          </p:cNvSpPr>
          <p:nvPr/>
        </p:nvSpPr>
        <p:spPr bwMode="auto">
          <a:xfrm>
            <a:off x="6994525" y="2212976"/>
            <a:ext cx="17764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/>
              <a:t>%</a:t>
            </a:r>
            <a:r>
              <a:rPr lang="en-US" altLang="en-US" sz="1400" b="0" dirty="0" err="1"/>
              <a:t>rsp</a:t>
            </a:r>
            <a:r>
              <a:rPr lang="en-US" altLang="en-US" sz="1400" b="0" dirty="0"/>
              <a:t> (stack pointer)</a:t>
            </a:r>
          </a:p>
        </p:txBody>
      </p:sp>
      <p:sp>
        <p:nvSpPr>
          <p:cNvPr id="9232" name="Line 17"/>
          <p:cNvSpPr>
            <a:spLocks noChangeAspect="1" noChangeShapeType="1"/>
          </p:cNvSpPr>
          <p:nvPr/>
        </p:nvSpPr>
        <p:spPr bwMode="auto">
          <a:xfrm flipH="1">
            <a:off x="6750050" y="2333625"/>
            <a:ext cx="3048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Text Box 20"/>
          <p:cNvSpPr txBox="1">
            <a:spLocks noChangeAspect="1" noChangeArrowheads="1"/>
          </p:cNvSpPr>
          <p:nvPr/>
        </p:nvSpPr>
        <p:spPr bwMode="auto">
          <a:xfrm>
            <a:off x="7116763" y="3860800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/>
              <a:t>brk</a:t>
            </a:r>
          </a:p>
        </p:txBody>
      </p:sp>
      <p:sp>
        <p:nvSpPr>
          <p:cNvPr id="9234" name="Line 21"/>
          <p:cNvSpPr>
            <a:spLocks noChangeAspect="1" noChangeShapeType="1"/>
          </p:cNvSpPr>
          <p:nvPr/>
        </p:nvSpPr>
        <p:spPr bwMode="auto">
          <a:xfrm flipH="1">
            <a:off x="6811963" y="3981450"/>
            <a:ext cx="304800" cy="15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22"/>
          <p:cNvSpPr txBox="1">
            <a:spLocks noChangeAspect="1" noChangeArrowheads="1"/>
          </p:cNvSpPr>
          <p:nvPr/>
        </p:nvSpPr>
        <p:spPr bwMode="auto">
          <a:xfrm>
            <a:off x="2743201" y="17526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0x7fffffffffff</a:t>
            </a:r>
          </a:p>
        </p:txBody>
      </p:sp>
      <p:sp>
        <p:nvSpPr>
          <p:cNvPr id="9236" name="Text Box 23"/>
          <p:cNvSpPr txBox="1">
            <a:spLocks noChangeAspect="1" noChangeArrowheads="1"/>
          </p:cNvSpPr>
          <p:nvPr/>
        </p:nvSpPr>
        <p:spPr bwMode="auto">
          <a:xfrm>
            <a:off x="3387607" y="5370514"/>
            <a:ext cx="10438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0x400000</a:t>
            </a:r>
          </a:p>
        </p:txBody>
      </p:sp>
      <p:sp>
        <p:nvSpPr>
          <p:cNvPr id="9237" name="Text Box 24"/>
          <p:cNvSpPr txBox="1">
            <a:spLocks noChangeAspect="1" noChangeArrowheads="1"/>
          </p:cNvSpPr>
          <p:nvPr/>
        </p:nvSpPr>
        <p:spPr bwMode="auto">
          <a:xfrm>
            <a:off x="2743201" y="3238501"/>
            <a:ext cx="1688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>
                <a:latin typeface="Courier New" pitchFamily="49" charset="0"/>
              </a:rPr>
              <a:t>0x2aaaaad00000</a:t>
            </a:r>
          </a:p>
        </p:txBody>
      </p:sp>
      <p:sp>
        <p:nvSpPr>
          <p:cNvPr id="9238" name="Rectangle 25"/>
          <p:cNvSpPr>
            <a:spLocks noChangeAspect="1" noChangeArrowheads="1"/>
          </p:cNvSpPr>
          <p:nvPr/>
        </p:nvSpPr>
        <p:spPr bwMode="auto">
          <a:xfrm>
            <a:off x="4510089" y="4529139"/>
            <a:ext cx="2232025" cy="5365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read/write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(.data, .bss)</a:t>
            </a:r>
          </a:p>
        </p:txBody>
      </p:sp>
      <p:sp>
        <p:nvSpPr>
          <p:cNvPr id="9239" name="Rectangle 26"/>
          <p:cNvSpPr>
            <a:spLocks noChangeAspect="1" noChangeArrowheads="1"/>
          </p:cNvSpPr>
          <p:nvPr/>
        </p:nvSpPr>
        <p:spPr bwMode="auto">
          <a:xfrm>
            <a:off x="4510089" y="5030789"/>
            <a:ext cx="2232025" cy="5349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 b="0"/>
              <a:t>read-only segment</a:t>
            </a:r>
          </a:p>
          <a:p>
            <a:pPr>
              <a:lnSpc>
                <a:spcPct val="100000"/>
              </a:lnSpc>
            </a:pPr>
            <a:r>
              <a:rPr lang="en-US" altLang="en-US" sz="1400" b="0"/>
              <a:t>(.init, .text, .rodata)</a:t>
            </a:r>
          </a:p>
        </p:txBody>
      </p:sp>
      <p:sp>
        <p:nvSpPr>
          <p:cNvPr id="9240" name="AutoShape 27"/>
          <p:cNvSpPr>
            <a:spLocks/>
          </p:cNvSpPr>
          <p:nvPr/>
        </p:nvSpPr>
        <p:spPr bwMode="auto">
          <a:xfrm>
            <a:off x="6597799" y="4848556"/>
            <a:ext cx="488802" cy="482465"/>
          </a:xfrm>
          <a:prstGeom prst="rightBrace">
            <a:avLst>
              <a:gd name="adj1" fmla="val 13952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9241" name="Text Box 28"/>
          <p:cNvSpPr txBox="1">
            <a:spLocks noChangeAspect="1" noChangeArrowheads="1"/>
          </p:cNvSpPr>
          <p:nvPr/>
        </p:nvSpPr>
        <p:spPr bwMode="auto">
          <a:xfrm>
            <a:off x="7086600" y="4800600"/>
            <a:ext cx="14766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b="0" dirty="0"/>
              <a:t>loaded from the </a:t>
            </a:r>
          </a:p>
          <a:p>
            <a:pPr algn="l">
              <a:lnSpc>
                <a:spcPct val="100000"/>
              </a:lnSpc>
            </a:pPr>
            <a:r>
              <a:rPr lang="en-US" altLang="en-US" sz="1400" b="0" dirty="0"/>
              <a:t>executable file</a:t>
            </a:r>
          </a:p>
        </p:txBody>
      </p:sp>
      <p:sp>
        <p:nvSpPr>
          <p:cNvPr id="9242" name="Line 30"/>
          <p:cNvSpPr>
            <a:spLocks noChangeAspect="1" noChangeShapeType="1"/>
          </p:cNvSpPr>
          <p:nvPr/>
        </p:nvSpPr>
        <p:spPr bwMode="auto">
          <a:xfrm>
            <a:off x="4519614" y="1884363"/>
            <a:ext cx="22304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System-Call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error, Unix 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</a:t>
            </a:r>
            <a:r>
              <a:rPr lang="en-US" sz="2800" dirty="0"/>
              <a:t>MUST</a:t>
            </a:r>
            <a:r>
              <a:rPr lang="en-US" dirty="0"/>
              <a:t> check the return status of </a:t>
            </a:r>
            <a:r>
              <a:rPr lang="en-US" i="1" dirty="0"/>
              <a:t>every</a:t>
            </a:r>
            <a:r>
              <a:rPr lang="en-US" dirty="0"/>
              <a:t> system-level function!!!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dirty="0">
                <a:latin typeface="Courier New"/>
                <a:cs typeface="Courier New"/>
              </a:rPr>
              <a:t>void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1798991" y="4238508"/>
            <a:ext cx="8594019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pid = fork();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(pid == -1) {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%s\n"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exit(1);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7226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(Aborting on error is generally bad idea but handy for demo programs)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00200" y="2312809"/>
            <a:ext cx="7629012" cy="134575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unix_error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Unix-style error */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"%s: %s\n"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strerror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exit(1);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41107" y="4431344"/>
            <a:ext cx="4182555" cy="597856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((pid = fork())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39752" y="5172076"/>
            <a:ext cx="1020444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4538" indent="-2460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+mn-lt"/>
              </a:defRPr>
            </a:lvl2pPr>
            <a:lvl3pPr marL="1146175" indent="-238125" algn="l" rtl="0" eaLnBrk="0" fontAlgn="base" hangingPunct="0">
              <a:lnSpc>
                <a:spcPct val="107000"/>
              </a:lnSpc>
              <a:spcBef>
                <a:spcPct val="10000"/>
              </a:spcBef>
              <a:spcAft>
                <a:spcPct val="0"/>
              </a:spcAft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+mn-lt"/>
              </a:defRPr>
            </a:lvl4pPr>
            <a:lvl5pPr marL="2451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9083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3655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8227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2799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 Note: assignment inside conditional is bad style but common idiom</a:t>
            </a:r>
          </a:p>
        </p:txBody>
      </p:sp>
    </p:spTree>
    <p:extLst>
      <p:ext uri="{BB962C8B-B14F-4D97-AF65-F5344CB8AC3E}">
        <p14:creationId xmlns:p14="http://schemas.microsoft.com/office/powerpoint/2010/main" val="22140539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simplify the code we present to you even further by using Stevens-style error-handling wrappers: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Lousy approach in real life but useful for simplifying examples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57210" y="2408872"/>
            <a:ext cx="4733988" cy="209365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fi-FI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((pid = fork())  == -1)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unix_error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"Fork </a:t>
            </a:r>
            <a:r>
              <a:rPr lang="nb-NO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nb-N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b-NO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8117" y="5221070"/>
            <a:ext cx="2252540" cy="3485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nb-N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i-FI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fi-FI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28199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Process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numeric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process 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Every process has a parent</a:t>
            </a: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 (self)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1829483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>
                <a:latin typeface="Calibri"/>
                <a:cs typeface="Calibri"/>
              </a:rPr>
              <a:t>From a programmer’s perspective, we can think of a process as being in one of three states:</a:t>
            </a:r>
          </a:p>
          <a:p>
            <a:pPr marL="0" indent="0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either executing or waiting to be executed, and will eventually be </a:t>
            </a:r>
            <a:r>
              <a:rPr lang="en-US" i="1" dirty="0">
                <a:latin typeface="Calibri"/>
                <a:cs typeface="Calibri"/>
              </a:rPr>
              <a:t>scheduled</a:t>
            </a:r>
            <a:r>
              <a:rPr lang="en-US" dirty="0">
                <a:latin typeface="Calibri"/>
                <a:cs typeface="Calibri"/>
              </a:rPr>
              <a:t> (i.e., chosen to execute) by the kernel</a:t>
            </a:r>
          </a:p>
          <a:p>
            <a:r>
              <a:rPr lang="en-US" dirty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execution is </a:t>
            </a:r>
            <a:r>
              <a:rPr lang="en-US" i="1" dirty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and will not be scheduled until further notice (future lecture when we study signals)	</a:t>
            </a:r>
          </a:p>
          <a:p>
            <a:r>
              <a:rPr lang="en-US" dirty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stopped permanently (due to finishing or serious error)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93492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Receiving a signal whose default action is to terminate (future lecture)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 (which actually calls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dirty="0"/>
              <a:t> internally)</a:t>
            </a:r>
          </a:p>
          <a:p>
            <a:r>
              <a:rPr lang="en-US" dirty="0">
                <a:latin typeface="Courier New"/>
                <a:cs typeface="Courier New"/>
              </a:rPr>
              <a:t>void exit(int status)</a:t>
            </a:r>
          </a:p>
          <a:p>
            <a:pPr lvl="1"/>
            <a:r>
              <a:rPr lang="en-US" dirty="0"/>
              <a:t>Terminates with an </a:t>
            </a:r>
            <a:r>
              <a:rPr lang="en-US" i="1" dirty="0"/>
              <a:t>exit status </a:t>
            </a:r>
            <a:r>
              <a:rPr lang="en-US" dirty="0"/>
              <a:t>of </a:t>
            </a:r>
            <a:r>
              <a:rPr lang="en-US" dirty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(Anna Karenina)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946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descriptors, signals, and other system information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937375" y="4343400"/>
            <a:ext cx="914400" cy="480399"/>
          </a:xfrm>
          <a:prstGeom prst="ellipse">
            <a:avLst/>
          </a:prstGeom>
          <a:noFill/>
          <a:ln w="1905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081996" y="4659799"/>
            <a:ext cx="1752600" cy="762000"/>
          </a:xfrm>
          <a:prstGeom prst="wedgeRectCallout">
            <a:avLst>
              <a:gd name="adj1" fmla="val -70088"/>
              <a:gd name="adj2" fmla="val -38630"/>
            </a:avLst>
          </a:prstGeom>
          <a:solidFill>
            <a:srgbClr val="CCFFFF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Huh?  Run that by me again!</a:t>
            </a:r>
          </a:p>
        </p:txBody>
      </p:sp>
    </p:spTree>
    <p:extLst>
      <p:ext uri="{BB962C8B-B14F-4D97-AF65-F5344CB8AC3E}">
        <p14:creationId xmlns:p14="http://schemas.microsoft.com/office/powerpoint/2010/main" val="926027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762000" y="1524001"/>
            <a:ext cx="4878860" cy="36440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0) {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60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 algn="l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603254" y="4822590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0" y="1358444"/>
            <a:ext cx="465026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stdin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stderr</a:t>
            </a:r>
            <a:r>
              <a:rPr lang="en-US" dirty="0">
                <a:latin typeface="Calibri"/>
                <a:cs typeface="Calibri"/>
              </a:rPr>
              <a:t> are </a:t>
            </a:r>
            <a:r>
              <a:rPr lang="en-US" i="1" dirty="0">
                <a:latin typeface="Calibri"/>
                <a:cs typeface="Calibri"/>
              </a:rPr>
              <a:t>the same </a:t>
            </a:r>
            <a:r>
              <a:rPr lang="en-US" dirty="0">
                <a:latin typeface="Calibri"/>
                <a:cs typeface="Calibri"/>
              </a:rPr>
              <a:t>in both parent and child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E34648C-D7E8-40E3-ABBD-0630C56CE99D}"/>
              </a:ext>
            </a:extLst>
          </p:cNvPr>
          <p:cNvSpPr/>
          <p:nvPr/>
        </p:nvSpPr>
        <p:spPr bwMode="auto">
          <a:xfrm>
            <a:off x="6858000" y="5382064"/>
            <a:ext cx="1066800" cy="3810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E1AEE290-B134-4CE6-A267-3A12CD6D83BA}"/>
              </a:ext>
            </a:extLst>
          </p:cNvPr>
          <p:cNvSpPr/>
          <p:nvPr/>
        </p:nvSpPr>
        <p:spPr bwMode="auto">
          <a:xfrm>
            <a:off x="7878722" y="6016044"/>
            <a:ext cx="1387559" cy="341632"/>
          </a:xfrm>
          <a:prstGeom prst="wedgeRectCallout">
            <a:avLst>
              <a:gd name="adj1" fmla="val -67470"/>
              <a:gd name="adj2" fmla="val -118683"/>
            </a:avLst>
          </a:prstGeom>
          <a:solidFill>
            <a:srgbClr val="CCFFFF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rPr>
              <a:t>Important!!!</a:t>
            </a:r>
          </a:p>
        </p:txBody>
      </p:sp>
    </p:spTree>
    <p:extLst>
      <p:ext uri="{BB962C8B-B14F-4D97-AF65-F5344CB8AC3E}">
        <p14:creationId xmlns:p14="http://schemas.microsoft.com/office/powerpoint/2010/main" val="1005927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Def: A </a:t>
            </a:r>
            <a:r>
              <a:rPr lang="en-US" altLang="en-US" i="1" dirty="0"/>
              <a:t>process</a:t>
            </a:r>
            <a:r>
              <a:rPr lang="en-US" altLang="en-US" dirty="0"/>
              <a:t> is an instance of a running program</a:t>
            </a:r>
          </a:p>
          <a:p>
            <a:pPr lvl="1" eaLnBrk="1" hangingPunct="1">
              <a:defRPr/>
            </a:pPr>
            <a:r>
              <a:rPr lang="en-US" altLang="en-US" dirty="0"/>
              <a:t>One of the most profound ideas in computer science</a:t>
            </a:r>
          </a:p>
          <a:p>
            <a:pPr lvl="1" eaLnBrk="1" hangingPunct="1">
              <a:defRPr/>
            </a:pPr>
            <a:r>
              <a:rPr lang="en-US" altLang="en-US" dirty="0"/>
              <a:t>Not the same as “program” or “processor”</a:t>
            </a:r>
          </a:p>
          <a:p>
            <a:pPr eaLnBrk="1" hangingPunct="1">
              <a:defRPr/>
            </a:pPr>
            <a:r>
              <a:rPr lang="en-US" altLang="en-US" dirty="0"/>
              <a:t>Process provides each program with two key abstractions:</a:t>
            </a:r>
          </a:p>
          <a:p>
            <a:pPr lvl="1" eaLnBrk="1" hangingPunct="1">
              <a:defRPr/>
            </a:pPr>
            <a:r>
              <a:rPr lang="en-US" altLang="en-US" dirty="0"/>
              <a:t>Logical control flow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the CPU</a:t>
            </a:r>
          </a:p>
          <a:p>
            <a:pPr lvl="1" eaLnBrk="1" hangingPunct="1">
              <a:defRPr/>
            </a:pPr>
            <a:r>
              <a:rPr lang="en-US" altLang="en-US" dirty="0"/>
              <a:t>Private address space</a:t>
            </a:r>
          </a:p>
          <a:p>
            <a:pPr lvl="2" eaLnBrk="1" hangingPunct="1">
              <a:defRPr/>
            </a:pPr>
            <a:r>
              <a:rPr lang="en-US" altLang="en-US" dirty="0"/>
              <a:t>Each program seems to have exclusive use of main memory</a:t>
            </a:r>
          </a:p>
          <a:p>
            <a:pPr eaLnBrk="1" hangingPunct="1">
              <a:defRPr/>
            </a:pPr>
            <a:r>
              <a:rPr lang="en-US" altLang="en-US" dirty="0"/>
              <a:t>How are these illusions maintained?</a:t>
            </a:r>
          </a:p>
          <a:p>
            <a:pPr lvl="1" eaLnBrk="1" hangingPunct="1">
              <a:defRPr/>
            </a:pPr>
            <a:r>
              <a:rPr lang="en-US" altLang="en-US" dirty="0"/>
              <a:t>Process executions interleaved (multitasking)</a:t>
            </a:r>
          </a:p>
          <a:p>
            <a:pPr lvl="1" eaLnBrk="1" hangingPunct="1">
              <a:defRPr/>
            </a:pPr>
            <a:r>
              <a:rPr lang="en-US" altLang="en-US" dirty="0"/>
              <a:t>Address spaces managed by virtual memory system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200154" y="5257800"/>
            <a:ext cx="1371600" cy="990600"/>
            <a:chOff x="7676154" y="5257800"/>
            <a:chExt cx="1371600" cy="9906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7676154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28554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500" dirty="0"/>
                <a:t>Registers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203634" y="3291499"/>
            <a:ext cx="1371600" cy="1905000"/>
            <a:chOff x="7212150" y="3291499"/>
            <a:chExt cx="1371600" cy="1905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process graph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incoming edges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</a:t>
            </a:r>
            <a:r>
              <a:rPr lang="en-US" i="1" dirty="0"/>
              <a:t>topological sort </a:t>
            </a:r>
            <a:r>
              <a:rPr lang="en-US" dirty="0"/>
              <a:t>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6662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371600" y="1472148"/>
            <a:ext cx="4876801" cy="342247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algn="l"/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++x);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Parent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--x); 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7592151" y="2514600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6716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6454697" y="3468791"/>
            <a:ext cx="678391" cy="32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7630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8561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7246393" y="3468791"/>
            <a:ext cx="864096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fork</a:t>
            </a: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7790292" y="2716549"/>
            <a:ext cx="640392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8545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722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808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31830" y="3468791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31731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printf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6822815" y="3156378"/>
            <a:ext cx="79533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ourier New" charset="0"/>
              </a:rPr>
              <a:t>x</a:t>
            </a:r>
            <a:r>
              <a:rPr lang="en-US" sz="1600" dirty="0">
                <a:latin typeface="Courier New" charset="0"/>
              </a:rPr>
              <a:t>==1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627855" y="2828396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9499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9066234" y="2811249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7668351" y="3137103"/>
            <a:ext cx="1834033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627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9499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9066234" y="3446452"/>
            <a:ext cx="947222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85152" y="3290992"/>
            <a:ext cx="822661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47668" y="2641972"/>
            <a:ext cx="697627" cy="313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</a:t>
            </a:r>
          </a:p>
        </p:txBody>
      </p:sp>
    </p:spTree>
    <p:extLst>
      <p:ext uri="{BB962C8B-B14F-4D97-AF65-F5344CB8AC3E}">
        <p14:creationId xmlns:p14="http://schemas.microsoft.com/office/powerpoint/2010/main" val="321786885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1" y="1362076"/>
            <a:ext cx="4700023" cy="3895725"/>
          </a:xfrm>
        </p:spPr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Relabeled graph: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90581" y="2212456"/>
            <a:ext cx="4085842" cy="1274279"/>
            <a:chOff x="766581" y="1831455"/>
            <a:chExt cx="4085842" cy="1274279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1904035" y="1831455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028624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66581" y="2785646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942736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873070" y="2745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9512" y="2785646"/>
              <a:ext cx="901628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2102177" y="2033403"/>
              <a:ext cx="640392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857537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34176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120064" y="2789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443715" y="27856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43616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1134699" y="2473233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atin typeface="Courier New" charset="0"/>
                </a:rPr>
                <a:t>x</a:t>
              </a:r>
              <a:r>
                <a:rPr lang="en-US" sz="1600" dirty="0">
                  <a:latin typeface="Courier New" charset="0"/>
                </a:rPr>
                <a:t>==1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2939740" y="2145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4338318" y="2100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05201" y="2128104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1980235" y="2453958"/>
              <a:ext cx="1834033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=0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939740" y="2780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4338318" y="2735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05201" y="2763307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exit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233114" y="2743200"/>
            <a:ext cx="3053668" cy="1414782"/>
            <a:chOff x="5709113" y="3581400"/>
            <a:chExt cx="3053668" cy="1414782"/>
          </a:xfrm>
        </p:grpSpPr>
        <p:sp>
          <p:nvSpPr>
            <p:cNvPr id="27" name="TextBox 26"/>
            <p:cNvSpPr txBox="1"/>
            <p:nvPr/>
          </p:nvSpPr>
          <p:spPr>
            <a:xfrm>
              <a:off x="5709113" y="46545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25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169" y="46545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7057" y="46545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7086" y="46545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684" y="46545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6" y="4371597"/>
              <a:ext cx="12700" cy="56590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1"/>
              <a:ext cx="12700" cy="108107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1" y="4095462"/>
              <a:ext cx="12700" cy="1118177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6" y="4118924"/>
              <a:ext cx="12700" cy="1071253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6170730" y="3581400"/>
              <a:ext cx="2389308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FACAAB-0BD8-4FDB-A98B-DBDA6636EDBD}"/>
              </a:ext>
            </a:extLst>
          </p:cNvPr>
          <p:cNvGrpSpPr/>
          <p:nvPr/>
        </p:nvGrpSpPr>
        <p:grpSpPr>
          <a:xfrm>
            <a:off x="7233114" y="4490482"/>
            <a:ext cx="3053668" cy="1343900"/>
            <a:chOff x="7233114" y="4490482"/>
            <a:chExt cx="3053668" cy="1343900"/>
          </a:xfrm>
        </p:grpSpPr>
        <p:sp>
          <p:nvSpPr>
            <p:cNvPr id="74" name="TextBox 73"/>
            <p:cNvSpPr txBox="1"/>
            <p:nvPr/>
          </p:nvSpPr>
          <p:spPr>
            <a:xfrm>
              <a:off x="7233114" y="5492750"/>
              <a:ext cx="298480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8925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9519537" y="5492750"/>
              <a:ext cx="300082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009393" y="5492750"/>
              <a:ext cx="28084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8453849" y="5492750"/>
              <a:ext cx="25840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978685" y="5492750"/>
              <a:ext cx="308097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7662829" y="5212275"/>
              <a:ext cx="12700" cy="560950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8806441" y="4629613"/>
              <a:ext cx="12700" cy="1726274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9126315" y="4949486"/>
              <a:ext cx="12700" cy="1086527"/>
            </a:xfrm>
            <a:prstGeom prst="curvedConnector3">
              <a:avLst>
                <a:gd name="adj1" fmla="val 2464614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8546560" y="4889494"/>
              <a:ext cx="12700" cy="1206512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9641275" y="5001291"/>
              <a:ext cx="12700" cy="982918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7689333" y="4490482"/>
              <a:ext cx="2539733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E1D3B9C-E6D9-4669-85D8-AF2BE3AC76AB}"/>
              </a:ext>
            </a:extLst>
          </p:cNvPr>
          <p:cNvGrpSpPr/>
          <p:nvPr/>
        </p:nvGrpSpPr>
        <p:grpSpPr>
          <a:xfrm>
            <a:off x="2423906" y="4727281"/>
            <a:ext cx="3900695" cy="1063919"/>
            <a:chOff x="2423906" y="4727281"/>
            <a:chExt cx="3900695" cy="1063919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2500802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23906" y="5471112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3414914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4345248" y="537204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128692" y="5471112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3506354" y="5416069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2592242" y="5416069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4411918" y="4772801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5810496" y="47272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377379" y="4816318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4411918" y="5408004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810496" y="5362484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77379" y="5471112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71077" y="5471112"/>
              <a:ext cx="667623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18677" y="4816318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329715" y="47272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70" name="Connector: Elbow 69">
              <a:extLst>
                <a:ext uri="{FF2B5EF4-FFF2-40B4-BE49-F238E27FC236}">
                  <a16:creationId xmlns:a16="http://schemas.microsoft.com/office/drawing/2014/main" id="{92FB23BB-475D-4470-BB27-3AF0487EC993}"/>
                </a:ext>
              </a:extLst>
            </p:cNvPr>
            <p:cNvCxnSpPr>
              <a:stCxn id="31" idx="0"/>
              <a:endCxn id="35" idx="2"/>
            </p:cNvCxnSpPr>
            <p:nvPr/>
          </p:nvCxnSpPr>
          <p:spPr bwMode="auto">
            <a:xfrm rot="5400000" flipH="1" flipV="1">
              <a:off x="3595653" y="4637982"/>
              <a:ext cx="599042" cy="869081"/>
            </a:xfrm>
            <a:prstGeom prst="bentConnector2">
              <a:avLst/>
            </a:prstGeom>
            <a:noFill/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3167955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1600200" y="1676401"/>
            <a:ext cx="3276600" cy="2086725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fork2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Fork();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14524" y="1295400"/>
            <a:ext cx="4639076" cy="2648534"/>
            <a:chOff x="3590524" y="1295400"/>
            <a:chExt cx="4639076" cy="2648534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975997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590524" y="3623846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829909" y="3573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760243" y="35771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380533" y="3611146"/>
              <a:ext cx="95025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930020" y="28479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708999" y="29123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921349" y="36161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4067437" y="36254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6330888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282378" y="2895600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845963" y="36093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684857" y="35572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252710" y="36111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902809" y="35864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17381" y="3623846"/>
              <a:ext cx="866036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994249" y="36186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758963" y="25155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829909" y="2278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760243" y="2281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342998" y="2286000"/>
              <a:ext cx="1017034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940937" y="15337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708999" y="15871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921349" y="2320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6330888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282378" y="1636712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845963" y="2313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684857" y="2261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252710" y="2315746"/>
              <a:ext cx="947222" cy="3200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Courier New"/>
                  <a:cs typeface="Courier New"/>
                </a:rPr>
                <a:t>printf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7378244" y="1295400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843494" y="3319046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498818" y="2590800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672294" y="3286511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72294" y="19812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474671" y="3242846"/>
              <a:ext cx="554959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7322721" y="1947446"/>
              <a:ext cx="795337" cy="3200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275703" y="4267201"/>
            <a:ext cx="1729768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083171" y="4267201"/>
            <a:ext cx="1880195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1055469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parent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449324" y="1447800"/>
            <a:ext cx="3884676" cy="284154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fork4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!=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!= 0) {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5614220" y="2068201"/>
            <a:ext cx="4863280" cy="1196638"/>
            <a:chOff x="2767651" y="4328459"/>
            <a:chExt cx="5721506" cy="140781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651" y="5376446"/>
              <a:ext cx="1031957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8" y="5363746"/>
              <a:ext cx="947222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3" y="4620228"/>
              <a:ext cx="677854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468832" y="4622800"/>
              <a:ext cx="1226325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27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73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2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35" y="4328459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218" y="4994355"/>
              <a:ext cx="488821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5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38" y="4994355"/>
              <a:ext cx="624606" cy="359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5885303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413371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613037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children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453896" y="1447800"/>
            <a:ext cx="3886200" cy="284154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fork5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"L0\n"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"L1\n"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== 0) {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printf(</a:t>
            </a:r>
            <a:r>
              <a:rPr lang="ro-RO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"L2\n"</a:t>
            </a:r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algn="l"/>
            <a:r>
              <a:rPr lang="ro-RO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624732" y="1509932"/>
            <a:ext cx="4863280" cy="1765074"/>
            <a:chOff x="4153720" y="1487067"/>
            <a:chExt cx="4863280" cy="1765074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720" y="2946288"/>
              <a:ext cx="877163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10" y="2303504"/>
              <a:ext cx="576175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70031" y="2305691"/>
              <a:ext cx="1101762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45" y="2621511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28" y="1487067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517" y="2621511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25" y="2055502"/>
              <a:ext cx="415498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94" y="2050056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05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94" y="1487067"/>
              <a:ext cx="530915" cy="3058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5883442" y="4089400"/>
            <a:ext cx="1729768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11510" y="4089400"/>
            <a:ext cx="1880195" cy="183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956309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 Processes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resources</a:t>
            </a:r>
          </a:p>
          <a:p>
            <a:pPr lvl="2"/>
            <a:r>
              <a:rPr lang="en-US" dirty="0"/>
              <a:t>Examples: exit status, various OS tables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pPr>
              <a:spcBef>
                <a:spcPts val="600"/>
              </a:spcBef>
            </a:pPr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pPr>
              <a:spcBef>
                <a:spcPts val="600"/>
              </a:spcBef>
            </a:pPr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4026079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76400" y="2438401"/>
            <a:ext cx="4998484" cy="403187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6641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</a:t>
            </a:r>
            <a:r>
              <a:rPr lang="en-US" alt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6642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Zombie Example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77000" y="4648200"/>
            <a:ext cx="5029200" cy="1524000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ps</a:t>
            </a:r>
            <a:r>
              <a:rPr lang="en-US" altLang="en-US" dirty="0"/>
              <a:t> shows child process as “defunct”</a:t>
            </a:r>
          </a:p>
          <a:p>
            <a:pPr lvl="1" eaLnBrk="1" hangingPunct="1"/>
            <a:r>
              <a:rPr lang="en-US" altLang="en-US" dirty="0"/>
              <a:t>Killing parent allows child to be reaped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492496" y="990601"/>
            <a:ext cx="5404104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fork7()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("Terminating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("Running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6248400" y="4648200"/>
            <a:ext cx="685800" cy="228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5410200" y="5562600"/>
            <a:ext cx="1524000" cy="4572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673352" y="2441448"/>
            <a:ext cx="3887603" cy="3293209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linux</a:t>
            </a:r>
            <a:r>
              <a:rPr lang="en-US" altLang="en-US" sz="1600" dirty="0">
                <a:latin typeface="Courier New" pitchFamily="49" charset="0"/>
              </a:rPr>
              <a:t>&gt; </a:t>
            </a:r>
            <a:r>
              <a:rPr lang="en-US" altLang="en-US" sz="1600" i="1" dirty="0" err="1">
                <a:latin typeface="Courier New" pitchFamily="49" charset="0"/>
              </a:rPr>
              <a:t>ps</a:t>
            </a:r>
            <a:endParaRPr lang="en-US" alt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6677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i="1" dirty="0" err="1">
                <a:latin typeface="Courier New" pitchFamily="49" charset="0"/>
              </a:rPr>
              <a:t>linux</a:t>
            </a:r>
            <a:r>
              <a:rPr lang="en-US" altLang="en-US" sz="1600" i="1" dirty="0">
                <a:latin typeface="Courier New" pitchFamily="49" charset="0"/>
              </a:rPr>
              <a:t>&gt;</a:t>
            </a:r>
            <a:r>
              <a:rPr lang="en-US" alt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 dirty="0" err="1">
                <a:latin typeface="Courier New" pitchFamily="49" charset="0"/>
              </a:rPr>
              <a:t>linux</a:t>
            </a:r>
            <a:r>
              <a:rPr lang="en-US" altLang="en-US" sz="1600" i="1" dirty="0">
                <a:latin typeface="Courier New" pitchFamily="49" charset="0"/>
              </a:rPr>
              <a:t>&gt;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6585 ttyp9    00:00:00 bash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6678 ttyp9    00:00:00 </a:t>
            </a:r>
            <a:r>
              <a:rPr lang="en-US" altLang="en-US" sz="1600" dirty="0" err="1">
                <a:latin typeface="Courier New" pitchFamily="49" charset="0"/>
              </a:rPr>
              <a:t>ps</a:t>
            </a: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2" y="247650"/>
            <a:ext cx="9518649" cy="740664"/>
          </a:xfrm>
        </p:spPr>
        <p:txBody>
          <a:bodyPr/>
          <a:lstStyle/>
          <a:p>
            <a:pPr eaLnBrk="1" hangingPunct="1"/>
            <a:r>
              <a:rPr lang="en-US" altLang="en-US" dirty="0"/>
              <a:t>Nonterminating Child Example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473952" y="4645152"/>
            <a:ext cx="5029200" cy="1527048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Child process still active even though parent has terminated</a:t>
            </a:r>
          </a:p>
          <a:p>
            <a:pPr lvl="1" eaLnBrk="1" hangingPunct="1"/>
            <a:r>
              <a:rPr lang="en-US" altLang="en-US" dirty="0"/>
              <a:t>Must kill explicitly, or else will keep running indefinitely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492557" y="987552"/>
            <a:ext cx="5404043" cy="3108543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void fork8()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if (fork() == 0)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("Running Child,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while (1)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  ; /* Infinite loop */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 else {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</a:t>
            </a:r>
            <a:r>
              <a:rPr lang="en-US" altLang="en-US" sz="1400" dirty="0" err="1">
                <a:latin typeface="Courier New" pitchFamily="49" charset="0"/>
              </a:rPr>
              <a:t>printf</a:t>
            </a:r>
            <a:r>
              <a:rPr lang="en-US" altLang="en-US" sz="1400" dirty="0">
                <a:latin typeface="Courier New" pitchFamily="49" charset="0"/>
              </a:rPr>
              <a:t>("Terminating Parent, PID = %d\n",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  </a:t>
            </a:r>
            <a:r>
              <a:rPr lang="en-US" altLang="en-US" sz="1400" dirty="0" err="1">
                <a:latin typeface="Courier New" pitchFamily="49" charset="0"/>
              </a:rPr>
              <a:t>getpid</a:t>
            </a:r>
            <a:r>
              <a:rPr lang="en-US" altLang="en-US" sz="1400" dirty="0">
                <a:latin typeface="Courier New" pitchFamily="49" charset="0"/>
              </a:rPr>
              <a:t>());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	exit(0);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400" dirty="0">
                <a:latin typeface="Courier New" pitchFamily="49" charset="0"/>
              </a:rPr>
              <a:t>}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5257800" y="4191000"/>
            <a:ext cx="1600200" cy="60960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H="1" flipV="1">
            <a:off x="3810000" y="4572000"/>
            <a:ext cx="3048000" cy="99060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integer it points to will be set to value that tells why child terminated and gives its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dirty="0">
                <a:latin typeface="Courier New"/>
                <a:cs typeface="Courier New"/>
              </a:rPr>
              <a:t>WIFEXITED, </a:t>
            </a:r>
            <a:r>
              <a:rPr lang="en-US">
                <a:latin typeface="Courier New"/>
                <a:cs typeface="Courier New"/>
              </a:rPr>
              <a:t>WEXITSTATUS</a:t>
            </a:r>
            <a:r>
              <a:rPr lang="en-US" dirty="0">
                <a:latin typeface="Courier New"/>
                <a:cs typeface="Courier New"/>
              </a:rPr>
              <a:t>, WIFSIGNALED, WTERMSIG, WIFSTOPPED, WSTOPSIG, WIFCONTINUED</a:t>
            </a:r>
          </a:p>
          <a:p>
            <a:pPr lvl="3"/>
            <a:r>
              <a:rPr lang="en-US" dirty="0">
                <a:latin typeface="Calibri"/>
                <a:cs typeface="Calibri"/>
              </a:rPr>
              <a:t>See textbook for details</a:t>
            </a:r>
          </a:p>
        </p:txBody>
      </p:sp>
    </p:spTree>
    <p:extLst>
      <p:ext uri="{BB962C8B-B14F-4D97-AF65-F5344CB8AC3E}">
        <p14:creationId xmlns:p14="http://schemas.microsoft.com/office/powerpoint/2010/main" val="8578500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Control Flows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657600" y="27432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32126" y="3276600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Time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4876800" y="2971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310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834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358064" y="2590800"/>
            <a:ext cx="117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Process C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6400800" y="3276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7924800" y="3581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876800" y="3886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9248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4419600" y="3276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419600" y="3581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4419600" y="3886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4196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419600" y="4495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362201" y="1524000"/>
            <a:ext cx="677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Each process has its own logical control flow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143000" y="1507391"/>
            <a:ext cx="5715000" cy="297927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(fork() == 0)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7460076" y="1959174"/>
            <a:ext cx="3131724" cy="1833514"/>
            <a:chOff x="4592180" y="4635500"/>
            <a:chExt cx="3367445" cy="1971520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 err="1">
                  <a:latin typeface="Courier New"/>
                  <a:cs typeface="Courier New"/>
                </a:rPr>
                <a:t>printf</a:t>
              </a:r>
              <a:endParaRPr lang="en-US" sz="1500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28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42" y="594081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42" y="4635500"/>
              <a:ext cx="446772" cy="3288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95" y="5626100"/>
              <a:ext cx="570876" cy="5522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6345381" y="4999672"/>
            <a:ext cx="17297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554085" y="4999672"/>
            <a:ext cx="188019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Infeasible output: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5826086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Another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altLang="en-US" dirty="0"/>
              <a:t> Example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7620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If multiple children completed, will take in arbitrary order</a:t>
            </a:r>
          </a:p>
          <a:p>
            <a:pPr lvl="1" eaLnBrk="1" hangingPunct="1"/>
            <a:r>
              <a:rPr lang="en-US" altLang="en-US" dirty="0"/>
              <a:t>Can use </a:t>
            </a:r>
            <a:r>
              <a:rPr lang="en-US" altLang="en-US" dirty="0" err="1"/>
              <a:t>WIFEXITED</a:t>
            </a:r>
            <a:r>
              <a:rPr lang="en-US" altLang="en-US" dirty="0"/>
              <a:t> and </a:t>
            </a:r>
            <a:r>
              <a:rPr lang="en-US" altLang="en-US" dirty="0" err="1"/>
              <a:t>WEXITSTATUS</a:t>
            </a:r>
            <a:r>
              <a:rPr lang="en-US" altLang="en-US" dirty="0"/>
              <a:t> to probe status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52601" y="1856232"/>
            <a:ext cx="8607425" cy="4801314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fork10()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int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 fork();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== 0)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 +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); /* Child */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wait(&amp;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876800" y="4480560"/>
            <a:ext cx="609600" cy="274320"/>
          </a:xfrm>
          <a:prstGeom prst="ellipse">
            <a:avLst/>
          </a:prstGeom>
          <a:noFill/>
          <a:ln w="2540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Waitpid</a:t>
            </a:r>
            <a:endParaRPr lang="en-US" alt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838200"/>
            <a:ext cx="11076516" cy="5224462"/>
          </a:xfrm>
        </p:spPr>
        <p:txBody>
          <a:bodyPr/>
          <a:lstStyle/>
          <a:p>
            <a:pPr lvl="1" eaLnBrk="1" hangingPunct="1"/>
            <a:r>
              <a:rPr lang="en-US" altLang="en-US" dirty="0" err="1">
                <a:latin typeface="Courier New" pitchFamily="49" charset="0"/>
              </a:rPr>
              <a:t>waitpid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, &amp;status, options)</a:t>
            </a:r>
          </a:p>
          <a:p>
            <a:pPr lvl="2" eaLnBrk="1" hangingPunct="1"/>
            <a:r>
              <a:rPr lang="en-US" altLang="en-US" dirty="0"/>
              <a:t>Can wait for specific process</a:t>
            </a:r>
          </a:p>
          <a:p>
            <a:pPr lvl="2" eaLnBrk="1" hangingPunct="1"/>
            <a:r>
              <a:rPr lang="en-US" altLang="en-US" dirty="0"/>
              <a:t>Various options available (see man page)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55648" y="1855887"/>
            <a:ext cx="8604504" cy="48006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void fork11()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{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[N];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</a:t>
            </a:r>
            <a:r>
              <a:rPr lang="en-US" altLang="en-US" sz="1700" dirty="0" err="1">
                <a:latin typeface="Courier New" pitchFamily="49" charset="0"/>
              </a:rPr>
              <a:t>int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   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 fork();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 == 0)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exit(100 +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); /* Child */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for (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= 0;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 &lt; N; 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++) {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</a:t>
            </a:r>
            <a:r>
              <a:rPr lang="en-US" altLang="en-US" sz="1700" dirty="0" err="1">
                <a:latin typeface="Courier New" pitchFamily="49" charset="0"/>
              </a:rPr>
              <a:t>pid_t</a:t>
            </a:r>
            <a:r>
              <a:rPr lang="en-US" altLang="en-US" sz="1700" dirty="0">
                <a:latin typeface="Courier New" pitchFamily="49" charset="0"/>
              </a:rPr>
              <a:t>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 = </a:t>
            </a:r>
            <a:r>
              <a:rPr lang="en-US" altLang="en-US" sz="1700" dirty="0" err="1">
                <a:latin typeface="Courier New" pitchFamily="49" charset="0"/>
              </a:rPr>
              <a:t>waitpid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pid</a:t>
            </a:r>
            <a:r>
              <a:rPr lang="en-US" altLang="en-US" sz="1700" dirty="0">
                <a:latin typeface="Courier New" pitchFamily="49" charset="0"/>
              </a:rPr>
              <a:t>[</a:t>
            </a:r>
            <a:r>
              <a:rPr lang="en-US" altLang="en-US" sz="1700" dirty="0" err="1">
                <a:latin typeface="Courier New" pitchFamily="49" charset="0"/>
              </a:rPr>
              <a:t>i</a:t>
            </a:r>
            <a:r>
              <a:rPr lang="en-US" altLang="en-US" sz="1700" dirty="0">
                <a:latin typeface="Courier New" pitchFamily="49" charset="0"/>
              </a:rPr>
              <a:t>], &amp;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, 0);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if (</a:t>
            </a:r>
            <a:r>
              <a:rPr lang="en-US" altLang="en-US" sz="1700" dirty="0" err="1">
                <a:latin typeface="Courier New" pitchFamily="49" charset="0"/>
              </a:rPr>
              <a:t>WIFEXITED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with exit status %d\n",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	  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, </a:t>
            </a:r>
            <a:r>
              <a:rPr lang="en-US" altLang="en-US" sz="1700" dirty="0" err="1">
                <a:latin typeface="Courier New" pitchFamily="49" charset="0"/>
              </a:rPr>
              <a:t>WEXITSTATUS</a:t>
            </a:r>
            <a:r>
              <a:rPr lang="en-US" altLang="en-US" sz="1700" dirty="0">
                <a:latin typeface="Courier New" pitchFamily="49" charset="0"/>
              </a:rPr>
              <a:t>(</a:t>
            </a:r>
            <a:r>
              <a:rPr lang="en-US" altLang="en-US" sz="1700" dirty="0" err="1">
                <a:latin typeface="Courier New" pitchFamily="49" charset="0"/>
              </a:rPr>
              <a:t>child_status</a:t>
            </a:r>
            <a:r>
              <a:rPr lang="en-US" altLang="en-US" sz="1700" dirty="0">
                <a:latin typeface="Courier New" pitchFamily="49" charset="0"/>
              </a:rPr>
              <a:t>));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else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	    </a:t>
            </a:r>
            <a:r>
              <a:rPr lang="en-US" altLang="en-US" sz="1700" dirty="0" err="1">
                <a:latin typeface="Courier New" pitchFamily="49" charset="0"/>
              </a:rPr>
              <a:t>printf</a:t>
            </a:r>
            <a:r>
              <a:rPr lang="en-US" altLang="en-US" sz="1700" dirty="0">
                <a:latin typeface="Courier New" pitchFamily="49" charset="0"/>
              </a:rPr>
              <a:t>("Child %d terminated abnormally\n", </a:t>
            </a:r>
            <a:r>
              <a:rPr lang="en-US" altLang="en-US" sz="1700" dirty="0" err="1">
                <a:latin typeface="Courier New" pitchFamily="49" charset="0"/>
              </a:rPr>
              <a:t>wpid</a:t>
            </a:r>
            <a:r>
              <a:rPr lang="en-US" altLang="en-US" sz="1700" dirty="0">
                <a:latin typeface="Courier New" pitchFamily="49" charset="0"/>
              </a:rPr>
              <a:t>);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    }</a:t>
            </a:r>
          </a:p>
          <a:p>
            <a:pPr algn="just">
              <a:lnSpc>
                <a:spcPct val="100000"/>
              </a:lnSpc>
            </a:pPr>
            <a:r>
              <a:rPr lang="en-US" altLang="en-US" sz="1700" dirty="0">
                <a:latin typeface="Courier New" pitchFamily="49" charset="0"/>
              </a:rPr>
              <a:t>}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4353364" y="4385604"/>
            <a:ext cx="1104900" cy="480399"/>
          </a:xfrm>
          <a:prstGeom prst="ellipse">
            <a:avLst/>
          </a:prstGeom>
          <a:noFill/>
          <a:ln w="25400">
            <a:solidFill>
              <a:srgbClr val="FF5050"/>
            </a:solidFill>
            <a:round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exec</a:t>
            </a:r>
            <a:r>
              <a:rPr lang="en-US" altLang="en-US"/>
              <a:t>: Running New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000" dirty="0">
                <a:latin typeface="Courier New" pitchFamily="49" charset="0"/>
              </a:rPr>
              <a:t>int </a:t>
            </a:r>
            <a:r>
              <a:rPr lang="en-US" altLang="en-US" sz="2000" dirty="0" err="1">
                <a:latin typeface="Courier New" pitchFamily="49" charset="0"/>
              </a:rPr>
              <a:t>execlp</a:t>
            </a:r>
            <a:r>
              <a:rPr lang="en-US" altLang="en-US" sz="2000" dirty="0">
                <a:latin typeface="Courier New" pitchFamily="49" charset="0"/>
              </a:rPr>
              <a:t>(char *what, char *arg0, char *arg1, …, NULL)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Loads and runs executable at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with </a:t>
            </a:r>
            <a:r>
              <a:rPr lang="en-US" altLang="en-US" dirty="0" err="1"/>
              <a:t>args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…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 is name or complete path of an executable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becomes name of process</a:t>
            </a:r>
          </a:p>
          <a:p>
            <a:pPr lvl="3" eaLnBrk="1" hangingPunct="1">
              <a:defRPr/>
            </a:pPr>
            <a:r>
              <a:rPr lang="en-US" altLang="en-US" dirty="0"/>
              <a:t>Typically </a:t>
            </a:r>
            <a:r>
              <a:rPr lang="en-US" altLang="en-US" dirty="0">
                <a:latin typeface="Courier New" pitchFamily="49" charset="0"/>
              </a:rPr>
              <a:t>arg0</a:t>
            </a:r>
            <a:r>
              <a:rPr lang="en-US" altLang="en-US" dirty="0"/>
              <a:t> is either identical to </a:t>
            </a:r>
            <a:r>
              <a:rPr lang="en-US" altLang="en-US" dirty="0">
                <a:latin typeface="Courier New" pitchFamily="49" charset="0"/>
              </a:rPr>
              <a:t>what</a:t>
            </a:r>
            <a:r>
              <a:rPr lang="en-US" altLang="en-US" dirty="0"/>
              <a:t>, or else contains only the executable filename from </a:t>
            </a:r>
            <a:r>
              <a:rPr lang="en-US" altLang="en-US" dirty="0">
                <a:latin typeface="Courier New" pitchFamily="49" charset="0"/>
              </a:rPr>
              <a:t>what</a:t>
            </a:r>
          </a:p>
          <a:p>
            <a:pPr lvl="2" eaLnBrk="1" hangingPunct="1">
              <a:defRPr/>
            </a:pPr>
            <a:r>
              <a:rPr lang="en-US" altLang="en-US" dirty="0"/>
              <a:t>“Real” arguments to the executable start with </a:t>
            </a:r>
            <a:r>
              <a:rPr lang="en-US" altLang="en-US" dirty="0">
                <a:latin typeface="Courier New" pitchFamily="49" charset="0"/>
              </a:rPr>
              <a:t>arg1</a:t>
            </a:r>
            <a:r>
              <a:rPr lang="en-US" altLang="en-US" dirty="0"/>
              <a:t>, etc.</a:t>
            </a:r>
          </a:p>
          <a:p>
            <a:pPr lvl="2" eaLnBrk="1" hangingPunct="1">
              <a:defRPr/>
            </a:pPr>
            <a:r>
              <a:rPr lang="en-US" altLang="en-US" dirty="0"/>
              <a:t>List of </a:t>
            </a:r>
            <a:r>
              <a:rPr lang="en-US" altLang="en-US" dirty="0" err="1"/>
              <a:t>args</a:t>
            </a:r>
            <a:r>
              <a:rPr lang="en-US" altLang="en-US" dirty="0"/>
              <a:t> is terminated by a </a:t>
            </a:r>
            <a:r>
              <a:rPr lang="en-US" altLang="en-US" dirty="0">
                <a:latin typeface="Courier New" pitchFamily="49" charset="0"/>
              </a:rPr>
              <a:t>(char *)0</a:t>
            </a:r>
            <a:r>
              <a:rPr lang="en-US" altLang="en-US" dirty="0"/>
              <a:t> argument</a:t>
            </a:r>
          </a:p>
          <a:p>
            <a:pPr lvl="1" eaLnBrk="1" hangingPunct="1">
              <a:defRPr/>
            </a:pPr>
            <a:r>
              <a:rPr lang="en-US" altLang="en-US" dirty="0"/>
              <a:t>Replaces code, data, and stack</a:t>
            </a:r>
          </a:p>
          <a:p>
            <a:pPr lvl="2" eaLnBrk="1" hangingPunct="1">
              <a:defRPr/>
            </a:pPr>
            <a:r>
              <a:rPr lang="en-US" altLang="en-US" dirty="0"/>
              <a:t>Retains </a:t>
            </a:r>
            <a:r>
              <a:rPr lang="en-US" altLang="en-US" dirty="0" err="1"/>
              <a:t>PID</a:t>
            </a:r>
            <a:r>
              <a:rPr lang="en-US" altLang="en-US" dirty="0"/>
              <a:t>, open files, other system context like signal handlers</a:t>
            </a:r>
          </a:p>
          <a:p>
            <a:pPr lvl="1" eaLnBrk="1" hangingPunct="1">
              <a:defRPr/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FF0000"/>
                </a:solidFill>
              </a:rPr>
              <a:t>once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never</a:t>
            </a:r>
            <a:r>
              <a:rPr lang="en-US" altLang="en-US" dirty="0"/>
              <a:t> returns (except if there is an error)</a:t>
            </a:r>
          </a:p>
          <a:p>
            <a:pPr lvl="2" eaLnBrk="1" hangingPunct="1">
              <a:defRPr/>
            </a:pPr>
            <a:r>
              <a:rPr lang="en-US" altLang="en-US" dirty="0"/>
              <a:t>Differs from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altLang="en-US" dirty="0"/>
              <a:t> because process keeps running, but program executed is brand-new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/>
              <a:t> Example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143000"/>
            <a:ext cx="11076516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dirty="0"/>
              <a:t>Runs “</a:t>
            </a:r>
            <a:r>
              <a:rPr lang="en-US" altLang="en-US" dirty="0">
                <a:latin typeface="Courier New" pitchFamily="49" charset="0"/>
              </a:rPr>
              <a:t>ls –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 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/>
              <a:t>” in child process</a:t>
            </a:r>
          </a:p>
          <a:p>
            <a:pPr lvl="1" eaLnBrk="1" hangingPunct="1">
              <a:defRPr/>
            </a:pPr>
            <a:r>
              <a:rPr lang="en-US" altLang="en-US" dirty="0"/>
              <a:t>Output is to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 (why?)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09800" y="2451080"/>
            <a:ext cx="7620000" cy="3416320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main()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 = fork();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if (</a:t>
            </a:r>
            <a:r>
              <a:rPr lang="en-US" altLang="en-US" dirty="0" err="1">
                <a:latin typeface="Courier New" pitchFamily="49" charset="0"/>
              </a:rPr>
              <a:t>pid</a:t>
            </a:r>
            <a:r>
              <a:rPr lang="en-US" altLang="en-US" dirty="0">
                <a:latin typeface="Courier New" pitchFamily="49" charset="0"/>
              </a:rPr>
              <a:t> == 0) {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>
                <a:latin typeface="Courier New" pitchFamily="49" charset="0"/>
              </a:rPr>
              <a:t>("ls", "ls", "-</a:t>
            </a:r>
            <a:r>
              <a:rPr lang="en-US" altLang="en-US" dirty="0" err="1">
                <a:latin typeface="Courier New" pitchFamily="49" charset="0"/>
              </a:rPr>
              <a:t>lt</a:t>
            </a:r>
            <a:r>
              <a:rPr lang="en-US" altLang="en-US" dirty="0">
                <a:latin typeface="Courier New" pitchFamily="49" charset="0"/>
              </a:rPr>
              <a:t>", "/</a:t>
            </a:r>
            <a:r>
              <a:rPr lang="en-US" altLang="en-US" dirty="0" err="1">
                <a:latin typeface="Courier New" pitchFamily="49" charset="0"/>
              </a:rPr>
              <a:t>etc</a:t>
            </a:r>
            <a:r>
              <a:rPr lang="en-US" altLang="en-US" dirty="0">
                <a:latin typeface="Courier New" pitchFamily="49" charset="0"/>
              </a:rPr>
              <a:t>", 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fprintf</a:t>
            </a:r>
            <a:r>
              <a:rPr lang="en-US" altLang="en-US" dirty="0">
                <a:latin typeface="Courier New" pitchFamily="49" charset="0"/>
              </a:rPr>
              <a:t>(stderr, "ls: command not found\n");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   exit(1);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}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wait(NULL);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 exit(0);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0175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Summarizing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Processes</a:t>
            </a:r>
          </a:p>
          <a:p>
            <a:pPr lvl="1" eaLnBrk="1" hangingPunct="1">
              <a:defRPr/>
            </a:pPr>
            <a:r>
              <a:rPr lang="en-US" altLang="en-US"/>
              <a:t>At any given time, system has multiple active processes</a:t>
            </a:r>
          </a:p>
          <a:p>
            <a:pPr lvl="1" eaLnBrk="1" hangingPunct="1">
              <a:defRPr/>
            </a:pPr>
            <a:r>
              <a:rPr lang="en-US" altLang="en-US"/>
              <a:t>But only one (per CPU core) can execute at a time</a:t>
            </a:r>
          </a:p>
          <a:p>
            <a:pPr lvl="1" eaLnBrk="1" hangingPunct="1">
              <a:defRPr/>
            </a:pPr>
            <a:r>
              <a:rPr lang="en-US" altLang="en-US"/>
              <a:t>Each process appears to have total control of processor + private memory space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Summarizing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Spawning Processes</a:t>
            </a:r>
          </a:p>
          <a:p>
            <a:pPr lvl="1" eaLnBrk="1" hangingPunct="1">
              <a:defRPr/>
            </a:pPr>
            <a:r>
              <a:rPr lang="en-US" altLang="en-US" dirty="0"/>
              <a:t>Call to </a:t>
            </a:r>
            <a:r>
              <a:rPr lang="en-US" altLang="en-US" dirty="0">
                <a:latin typeface="Courier New" pitchFamily="49" charset="0"/>
              </a:rPr>
              <a:t>fork</a:t>
            </a:r>
          </a:p>
          <a:p>
            <a:pPr lvl="2" eaLnBrk="1" hangingPunct="1">
              <a:defRPr/>
            </a:pPr>
            <a:r>
              <a:rPr lang="en-US" altLang="en-US" dirty="0"/>
              <a:t>One call, two returns</a:t>
            </a:r>
          </a:p>
          <a:p>
            <a:pPr eaLnBrk="1" hangingPunct="1">
              <a:defRPr/>
            </a:pPr>
            <a:r>
              <a:rPr lang="en-US" altLang="en-US" dirty="0"/>
              <a:t>Terminating Processes</a:t>
            </a:r>
          </a:p>
          <a:p>
            <a:pPr lvl="1" eaLnBrk="1" hangingPunct="1">
              <a:defRPr/>
            </a:pPr>
            <a:r>
              <a:rPr lang="en-US" altLang="en-US" dirty="0"/>
              <a:t>Call </a:t>
            </a:r>
            <a:r>
              <a:rPr lang="en-US" altLang="en-US" dirty="0">
                <a:latin typeface="Courier New" pitchFamily="49" charset="0"/>
              </a:rPr>
              <a:t>exit</a:t>
            </a:r>
          </a:p>
          <a:p>
            <a:pPr lvl="2" eaLnBrk="1" hangingPunct="1">
              <a:defRPr/>
            </a:pPr>
            <a:r>
              <a:rPr lang="en-US" altLang="en-US" dirty="0"/>
              <a:t>One call, no return</a:t>
            </a:r>
            <a:endParaRPr lang="en-US" alt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 dirty="0"/>
              <a:t>Reaping Processes</a:t>
            </a:r>
          </a:p>
          <a:p>
            <a:pPr lvl="1" eaLnBrk="1" hangingPunct="1">
              <a:defRPr/>
            </a:pPr>
            <a:r>
              <a:rPr lang="en-US" altLang="en-US" dirty="0"/>
              <a:t>Call </a:t>
            </a:r>
            <a:r>
              <a:rPr lang="en-US" altLang="en-US" dirty="0">
                <a:latin typeface="Courier New" pitchFamily="49" charset="0"/>
              </a:rPr>
              <a:t>wait</a:t>
            </a:r>
            <a:r>
              <a:rPr lang="en-US" altLang="en-US" dirty="0"/>
              <a:t> or </a:t>
            </a:r>
            <a:r>
              <a:rPr lang="en-US" altLang="en-US" dirty="0" err="1">
                <a:latin typeface="Courier New" pitchFamily="49" charset="0"/>
              </a:rPr>
              <a:t>waitpid</a:t>
            </a:r>
            <a:endParaRPr lang="en-US" altLang="en-US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en-US" altLang="en-US" dirty="0"/>
              <a:t>Replacing Program Executed by Process</a:t>
            </a:r>
          </a:p>
          <a:p>
            <a:pPr lvl="1" eaLnBrk="1" hangingPunct="1">
              <a:defRPr/>
            </a:pPr>
            <a:r>
              <a:rPr lang="en-US" altLang="en-US" dirty="0"/>
              <a:t>Call </a:t>
            </a:r>
            <a:r>
              <a:rPr lang="en-US" altLang="en-US" dirty="0" err="1">
                <a:latin typeface="Courier New" pitchFamily="49" charset="0"/>
              </a:rPr>
              <a:t>execlp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/>
              <a:t>(or other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exec</a:t>
            </a:r>
            <a:r>
              <a:rPr lang="en-US" altLang="en-US" dirty="0"/>
              <a:t> variant)</a:t>
            </a:r>
          </a:p>
          <a:p>
            <a:pPr lvl="2" eaLnBrk="1" hangingPunct="1">
              <a:defRPr/>
            </a:pPr>
            <a:r>
              <a:rPr lang="en-US" altLang="en-US" dirty="0"/>
              <a:t>One call, (normally) no return</a:t>
            </a:r>
            <a:endParaRPr lang="en-US" altLang="en-US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31D-F14B-4F24-8284-306B60C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Together: The Shell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047-9F25-43C3-872D-FCB9C63C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Command-line interface is called a “shell”</a:t>
            </a:r>
          </a:p>
          <a:p>
            <a:pPr lvl="1" eaLnBrk="1" hangingPunct="1">
              <a:defRPr/>
            </a:pPr>
            <a:r>
              <a:rPr lang="en-US" altLang="en-US" dirty="0"/>
              <a:t>Because it wraps the OS kernel in something more usable</a:t>
            </a:r>
          </a:p>
          <a:p>
            <a:pPr lvl="1" eaLnBrk="1" hangingPunct="1">
              <a:defRPr/>
            </a:pPr>
            <a:r>
              <a:rPr lang="en-US" altLang="en-US" dirty="0"/>
              <a:t>Ordinary user program</a:t>
            </a:r>
          </a:p>
          <a:p>
            <a:pPr eaLnBrk="1" hangingPunct="1">
              <a:defRPr/>
            </a:pPr>
            <a:r>
              <a:rPr lang="en-US" altLang="en-US" dirty="0"/>
              <a:t>Basic shell operation:</a:t>
            </a:r>
          </a:p>
          <a:p>
            <a:pPr lvl="1" eaLnBrk="1" hangingPunct="1">
              <a:defRPr/>
            </a:pPr>
            <a:r>
              <a:rPr lang="en-US" altLang="en-US" dirty="0"/>
              <a:t>Read line from user</a:t>
            </a:r>
          </a:p>
          <a:p>
            <a:pPr lvl="1" eaLnBrk="1" hangingPunct="1">
              <a:defRPr/>
            </a:pPr>
            <a:r>
              <a:rPr lang="en-US" altLang="en-US" dirty="0"/>
              <a:t>Break arguments apart at whitespace</a:t>
            </a:r>
          </a:p>
          <a:p>
            <a:pPr lvl="1" eaLnBrk="1" hangingPunct="1">
              <a:defRPr/>
            </a:pPr>
            <a:r>
              <a:rPr lang="en-US" altLang="en-US" dirty="0"/>
              <a:t>Execute command named by first argument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fork</a:t>
            </a:r>
            <a:r>
              <a:rPr lang="en-US" altLang="en-US" dirty="0"/>
              <a:t> a subprocess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exec</a:t>
            </a:r>
            <a:r>
              <a:rPr lang="en-US" altLang="en-US" dirty="0"/>
              <a:t> the command with the parsed arguments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itchFamily="49" charset="0"/>
              </a:rPr>
              <a:t>wait</a:t>
            </a:r>
            <a:r>
              <a:rPr lang="en-US" altLang="en-US" dirty="0"/>
              <a:t> for command to finish</a:t>
            </a:r>
          </a:p>
        </p:txBody>
      </p:sp>
    </p:spTree>
    <p:extLst>
      <p:ext uri="{BB962C8B-B14F-4D97-AF65-F5344CB8AC3E}">
        <p14:creationId xmlns:p14="http://schemas.microsoft.com/office/powerpoint/2010/main" val="506540243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31D-F14B-4F24-8284-306B60C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Fancier Shell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047-9F25-43C3-872D-FCB9C63C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user wants whitespace in an argument?</a:t>
            </a:r>
          </a:p>
          <a:p>
            <a:pPr lvl="1" eaLnBrk="1" hangingPunct="1">
              <a:defRPr/>
            </a:pPr>
            <a:r>
              <a:rPr lang="en-US" altLang="en-US" dirty="0"/>
              <a:t>Put it inside quote marks: '…' or "…"</a:t>
            </a:r>
          </a:p>
          <a:p>
            <a:pPr lvl="1" eaLnBrk="1" hangingPunct="1">
              <a:defRPr/>
            </a:pPr>
            <a:r>
              <a:rPr lang="en-US" altLang="en-US" dirty="0"/>
              <a:t>Ordinary user program</a:t>
            </a:r>
          </a:p>
          <a:p>
            <a:pPr eaLnBrk="1" hangingPunct="1">
              <a:defRPr/>
            </a:pPr>
            <a:r>
              <a:rPr lang="en-US" altLang="en-US" dirty="0"/>
              <a:t>By default,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altLang="en-US" dirty="0"/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,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dirty="0"/>
              <a:t> connected to terminal</a:t>
            </a:r>
          </a:p>
          <a:p>
            <a:pPr lvl="1" eaLnBrk="1" hangingPunct="1">
              <a:defRPr/>
            </a:pPr>
            <a:r>
              <a:rPr lang="en-US" altLang="en-US" dirty="0"/>
              <a:t>Can </a:t>
            </a:r>
            <a:r>
              <a:rPr lang="en-US" altLang="en-US" i="1" dirty="0"/>
              <a:t>redirect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altLang="en-US" dirty="0"/>
              <a:t>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</a:p>
          <a:p>
            <a:pPr lvl="1" eaLnBrk="1" hangingPunct="1">
              <a:defRPr/>
            </a:pPr>
            <a:r>
              <a:rPr lang="en-US" altLang="en-US" dirty="0"/>
              <a:t>Can </a:t>
            </a:r>
            <a:r>
              <a:rPr lang="en-US" altLang="en-US" i="1" dirty="0"/>
              <a:t>redirect</a:t>
            </a:r>
            <a:r>
              <a:rPr lang="en-US" altLang="en-US" dirty="0"/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/>
              <a:t>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</a:p>
          <a:p>
            <a:pPr lvl="1" eaLnBrk="1" hangingPunct="1">
              <a:defRPr/>
            </a:pPr>
            <a:r>
              <a:rPr lang="en-US" altLang="en-US" dirty="0"/>
              <a:t>Can </a:t>
            </a:r>
            <a:r>
              <a:rPr lang="en-US" altLang="en-US" i="1" dirty="0"/>
              <a:t>redirect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dirty="0"/>
              <a:t> with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2&gt; </a:t>
            </a:r>
            <a:r>
              <a:rPr lang="en-US" alt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 </a:t>
            </a:r>
            <a:r>
              <a:rPr lang="en-US" altLang="en-US" dirty="0">
                <a:cs typeface="Courier New" panose="02070309020205020404" pitchFamily="49" charset="0"/>
              </a:rPr>
              <a:t>(ugh)</a:t>
            </a:r>
          </a:p>
          <a:p>
            <a:pPr lvl="2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Or do both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>
                <a:cs typeface="Courier New" panose="02070309020205020404" pitchFamily="49" charset="0"/>
              </a:rPr>
              <a:t> and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altLang="en-US" dirty="0">
                <a:cs typeface="Courier New" panose="02070309020205020404" pitchFamily="49" charset="0"/>
              </a:rPr>
              <a:t> together, but syntax depends on chosen shell</a:t>
            </a:r>
          </a:p>
          <a:p>
            <a:pPr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Put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altLang="en-US" dirty="0">
                <a:cs typeface="Courier New" panose="02070309020205020404" pitchFamily="49" charset="0"/>
              </a:rPr>
              <a:t> after command to ask shell to skip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</a:p>
          <a:p>
            <a:pPr lvl="1" eaLnBrk="1" hangingPunct="1">
              <a:defRPr/>
            </a:pPr>
            <a:r>
              <a:rPr lang="en-US" altLang="en-US" dirty="0"/>
              <a:t>Lets slow programs run in the </a:t>
            </a:r>
            <a:r>
              <a:rPr lang="en-US" altLang="en-US" i="1" dirty="0"/>
              <a:t>background</a:t>
            </a:r>
            <a:r>
              <a:rPr lang="en-US" altLang="en-US" dirty="0"/>
              <a:t> while user continues to work</a:t>
            </a:r>
          </a:p>
        </p:txBody>
      </p:sp>
    </p:spTree>
    <p:extLst>
      <p:ext uri="{BB962C8B-B14F-4D97-AF65-F5344CB8AC3E}">
        <p14:creationId xmlns:p14="http://schemas.microsoft.com/office/powerpoint/2010/main" val="2817328416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431D-F14B-4F24-8284-306B60C6D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047-9F25-43C3-872D-FCB9C63C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commands designed to have simple output</a:t>
            </a:r>
          </a:p>
          <a:p>
            <a:pPr lvl="1" eaLnBrk="1" hangingPunct="1">
              <a:defRPr/>
            </a:pPr>
            <a:r>
              <a:rPr lang="en-US" altLang="en-US" dirty="0"/>
              <a:t>Makes it easy for other programs to parse</a:t>
            </a:r>
          </a:p>
          <a:p>
            <a:pPr lvl="1" eaLnBrk="1" hangingPunct="1">
              <a:defRPr/>
            </a:pPr>
            <a:r>
              <a:rPr lang="en-US" altLang="en-US" dirty="0"/>
              <a:t>Example sequence:</a:t>
            </a:r>
          </a:p>
          <a:p>
            <a:pPr lvl="2"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-l &gt;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tempfile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 -k 5 &lt;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tempfile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 eaLnBrk="1" hangingPunct="1">
              <a:defRPr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rm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tempfile</a:t>
            </a:r>
            <a:endParaRPr lang="en-US" altLang="en-US" dirty="0"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en-US" altLang="en-US" dirty="0"/>
              <a:t>Hooking programs together is common; temporary files are nuisance</a:t>
            </a:r>
          </a:p>
          <a:p>
            <a:pPr lvl="1" eaLnBrk="1" hangingPunct="1">
              <a:defRPr/>
            </a:pPr>
            <a:r>
              <a:rPr lang="en-US" altLang="en-US" dirty="0"/>
              <a:t>Instead, just write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–l | sort –k 5</a:t>
            </a:r>
          </a:p>
          <a:p>
            <a:pPr lvl="2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Hooks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altLang="en-US" dirty="0">
                <a:cs typeface="Courier New" panose="02070309020205020404" pitchFamily="49" charset="0"/>
              </a:rPr>
              <a:t> of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altLang="en-US" dirty="0">
                <a:cs typeface="Courier New" panose="02070309020205020404" pitchFamily="49" charset="0"/>
              </a:rPr>
              <a:t> to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altLang="en-US" dirty="0">
                <a:cs typeface="Courier New" panose="02070309020205020404" pitchFamily="49" charset="0"/>
              </a:rPr>
              <a:t> of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sort</a:t>
            </a:r>
          </a:p>
          <a:p>
            <a:pPr lvl="2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Connection made by shell without any temporary file</a:t>
            </a:r>
          </a:p>
          <a:p>
            <a:pPr lvl="3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We’ll skip details of the magic (see the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pipe</a:t>
            </a:r>
            <a:r>
              <a:rPr lang="en-US" altLang="en-US" dirty="0">
                <a:cs typeface="Courier New" panose="02070309020205020404" pitchFamily="49" charset="0"/>
              </a:rPr>
              <a:t> system call)</a:t>
            </a:r>
          </a:p>
          <a:p>
            <a:pPr lvl="1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Many commands designed to be used this way</a:t>
            </a:r>
          </a:p>
          <a:p>
            <a:pPr lvl="1" eaLnBrk="1" hangingPunct="1">
              <a:defRPr/>
            </a:pPr>
            <a:r>
              <a:rPr lang="en-US" altLang="en-US" dirty="0">
                <a:cs typeface="Courier New" panose="02070309020205020404" pitchFamily="49" charset="0"/>
              </a:rPr>
              <a:t>Extremely powerful feature</a:t>
            </a:r>
          </a:p>
        </p:txBody>
      </p:sp>
    </p:spTree>
    <p:extLst>
      <p:ext uri="{BB962C8B-B14F-4D97-AF65-F5344CB8AC3E}">
        <p14:creationId xmlns:p14="http://schemas.microsoft.com/office/powerpoint/2010/main" val="39981243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540248"/>
            <a:ext cx="11076516" cy="1905001"/>
          </a:xfrm>
        </p:spPr>
        <p:txBody>
          <a:bodyPr/>
          <a:lstStyle/>
          <a:p>
            <a:r>
              <a:rPr lang="en-US" dirty="0"/>
              <a:t>Computer runs many processes simultaneously</a:t>
            </a:r>
          </a:p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and I/O devices</a:t>
            </a:r>
          </a:p>
          <a:p>
            <a:pPr lvl="2"/>
            <a:r>
              <a:rPr lang="en-US" dirty="0"/>
              <a:t>Web and mail servers, VPN management, auto-backups, Skype, …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271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24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275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411986" y="19496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411986" y="22544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411986" y="282727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411986" y="254319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051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04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055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191904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191904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191904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191904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91114" y="2254664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628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81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632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768807" y="19498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768807" y="225466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768807" y="282744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6768807" y="254336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2832163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4953000"/>
            <a:ext cx="11076516" cy="1492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(multitasking, also known as </a:t>
            </a:r>
            <a:r>
              <a:rPr lang="en-US" dirty="0" err="1"/>
              <a:t>timeslicing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Address spaces managed by virtual memory system (later in course)</a:t>
            </a:r>
          </a:p>
          <a:p>
            <a:pPr lvl="1"/>
            <a:r>
              <a:rPr lang="en-US" dirty="0"/>
              <a:t>Nonexecuting processes’ register values saved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227325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8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Save current registers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767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3622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29718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52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800"/>
            <a:ext cx="11076516" cy="1187450"/>
          </a:xfrm>
        </p:spPr>
        <p:txBody>
          <a:bodyPr>
            <a:normAutofit/>
          </a:bodyPr>
          <a:lstStyle/>
          <a:p>
            <a:r>
              <a:rPr lang="en-US" dirty="0"/>
              <a:t>Schedule next process for execution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722874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87351" y="5257799"/>
            <a:ext cx="11076516" cy="1187451"/>
          </a:xfrm>
        </p:spPr>
        <p:txBody>
          <a:bodyPr>
            <a:normAutofit/>
          </a:bodyPr>
          <a:lstStyle/>
          <a:p>
            <a:r>
              <a:rPr lang="en-US" dirty="0"/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4724400" y="3421300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82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867313" y="3841680"/>
            <a:ext cx="5596553" cy="2603569"/>
          </a:xfrm>
        </p:spPr>
        <p:txBody>
          <a:bodyPr/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114800" y="38862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253116" y="43434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275396" y="10668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564386" y="16371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564386" y="19419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64386" y="25147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64386" y="22306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038600" y="15162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564386" y="28878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254870" y="16371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4254870" y="19419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254870" y="25147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254870" y="22306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254870" y="28878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845670" y="16371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45670" y="19419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6845670" y="25147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Code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845670" y="22306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845670" y="28878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/>
              <a:t>Saved registers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867314" y="2012967"/>
            <a:ext cx="513281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38939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576716" y="43511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500" dirty="0"/>
              <a:t>Registers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2362200" y="15240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879418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30621</TotalTime>
  <Pages>35</Pages>
  <Words>3372</Words>
  <Application>Microsoft Office PowerPoint</Application>
  <PresentationFormat>Widescreen</PresentationFormat>
  <Paragraphs>761</Paragraphs>
  <Slides>39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Wingdings 2</vt:lpstr>
      <vt:lpstr>class02</vt:lpstr>
      <vt:lpstr>Processes</vt:lpstr>
      <vt:lpstr>Processes</vt:lpstr>
      <vt:lpstr>Logical Control Flows</vt:lpstr>
      <vt:lpstr>Multiprocessing: The Illusion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Context Switching</vt:lpstr>
      <vt:lpstr>Private Address Spaces</vt:lpstr>
      <vt:lpstr>System-Call Error Handling</vt:lpstr>
      <vt:lpstr>Error-Reporting Functions </vt:lpstr>
      <vt:lpstr>Error-Handling Wrappers </vt:lpstr>
      <vt:lpstr>Obtaining Process IDs</vt:lpstr>
      <vt:lpstr>Process States</vt:lpstr>
      <vt:lpstr>Terminating Processes </vt:lpstr>
      <vt:lpstr>Creating Processes: fork()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Nonterminating Child Example</vt:lpstr>
      <vt:lpstr>wait: Synchronizing with Children</vt:lpstr>
      <vt:lpstr>wait: Synchronizing with Children</vt:lpstr>
      <vt:lpstr>Another Wait Example</vt:lpstr>
      <vt:lpstr>Waitpid</vt:lpstr>
      <vt:lpstr>exec: Running New Programs</vt:lpstr>
      <vt:lpstr>execlp Example</vt:lpstr>
      <vt:lpstr>Summarizing</vt:lpstr>
      <vt:lpstr>Summarizing (cont.)</vt:lpstr>
      <vt:lpstr>Putting It All Together: The Shell</vt:lpstr>
      <vt:lpstr>Fancier Shell Features</vt:lpstr>
      <vt:lpstr>Pipes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Exceptional Control Flow I</dc:title>
  <dc:subject/>
  <dc:creator>Randal E. Bryant and David R. O'Hallaron</dc:creator>
  <cp:keywords/>
  <dc:description/>
  <cp:lastModifiedBy>Geoffrey Kuenning</cp:lastModifiedBy>
  <cp:revision>192</cp:revision>
  <cp:lastPrinted>2020-09-28T20:26:49Z</cp:lastPrinted>
  <dcterms:created xsi:type="dcterms:W3CDTF">1998-08-11T09:19:24Z</dcterms:created>
  <dcterms:modified xsi:type="dcterms:W3CDTF">2021-07-24T22:59:50Z</dcterms:modified>
</cp:coreProperties>
</file>