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1"/>
  </p:notesMasterIdLst>
  <p:handoutMasterIdLst>
    <p:handoutMasterId r:id="rId42"/>
  </p:handoutMasterIdLst>
  <p:sldIdLst>
    <p:sldId id="343" r:id="rId2"/>
    <p:sldId id="356" r:id="rId3"/>
    <p:sldId id="357" r:id="rId4"/>
    <p:sldId id="384" r:id="rId5"/>
    <p:sldId id="386" r:id="rId6"/>
    <p:sldId id="387" r:id="rId7"/>
    <p:sldId id="388" r:id="rId8"/>
    <p:sldId id="389" r:id="rId9"/>
    <p:sldId id="390" r:id="rId10"/>
    <p:sldId id="360" r:id="rId11"/>
    <p:sldId id="361" r:id="rId12"/>
    <p:sldId id="392" r:id="rId13"/>
    <p:sldId id="393" r:id="rId14"/>
    <p:sldId id="394" r:id="rId15"/>
    <p:sldId id="395" r:id="rId16"/>
    <p:sldId id="396" r:id="rId17"/>
    <p:sldId id="397" r:id="rId18"/>
    <p:sldId id="398" r:id="rId19"/>
    <p:sldId id="399" r:id="rId20"/>
    <p:sldId id="400" r:id="rId21"/>
    <p:sldId id="401" r:id="rId22"/>
    <p:sldId id="402" r:id="rId23"/>
    <p:sldId id="403" r:id="rId24"/>
    <p:sldId id="404" r:id="rId25"/>
    <p:sldId id="405" r:id="rId26"/>
    <p:sldId id="407" r:id="rId27"/>
    <p:sldId id="370" r:id="rId28"/>
    <p:sldId id="371" r:id="rId29"/>
    <p:sldId id="408" r:id="rId30"/>
    <p:sldId id="409" r:id="rId31"/>
    <p:sldId id="373" r:id="rId32"/>
    <p:sldId id="374" r:id="rId33"/>
    <p:sldId id="376" r:id="rId34"/>
    <p:sldId id="410" r:id="rId35"/>
    <p:sldId id="377" r:id="rId36"/>
    <p:sldId id="379" r:id="rId37"/>
    <p:sldId id="411" r:id="rId38"/>
    <p:sldId id="412" r:id="rId39"/>
    <p:sldId id="413" r:id="rId40"/>
  </p:sldIdLst>
  <p:sldSz cx="12192000" cy="6858000"/>
  <p:notesSz cx="6985000" cy="9271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 userDrawn="1">
          <p15:clr>
            <a:srgbClr val="A4A3A4"/>
          </p15:clr>
        </p15:guide>
        <p15:guide id="2" pos="22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FF"/>
    <a:srgbClr val="FFFF99"/>
    <a:srgbClr val="CCFFCC"/>
    <a:srgbClr val="66FFFF"/>
    <a:srgbClr val="FF5050"/>
    <a:srgbClr val="FF99FF"/>
    <a:srgbClr val="FF99CC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307" autoAdjust="0"/>
  </p:normalViewPr>
  <p:slideViewPr>
    <p:cSldViewPr>
      <p:cViewPr varScale="1">
        <p:scale>
          <a:sx n="68" d="100"/>
          <a:sy n="68" d="100"/>
        </p:scale>
        <p:origin x="492" y="72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8.xml"/><Relationship Id="rId1" Type="http://schemas.openxmlformats.org/officeDocument/2006/relationships/slide" Target="slides/slide2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110836" y="8830628"/>
            <a:ext cx="765720" cy="25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1pPr>
            <a:lvl2pPr marL="434975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2pPr>
            <a:lvl3pPr marL="868363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3pPr>
            <a:lvl4pPr marL="1303338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4pPr>
            <a:lvl5pPr marL="1736725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5pPr>
            <a:lvl6pPr marL="21939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6pPr>
            <a:lvl7pPr marL="26511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7pPr>
            <a:lvl8pPr marL="31083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8pPr>
            <a:lvl9pPr marL="35655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9pPr>
          </a:lstStyle>
          <a:p>
            <a:pPr algn="ctr">
              <a:defRPr/>
            </a:pPr>
            <a:r>
              <a:rPr lang="en-US" altLang="en-US" sz="1200" b="0">
                <a:latin typeface="Helvetica" pitchFamily="34" charset="0"/>
              </a:rPr>
              <a:t>Page </a:t>
            </a:r>
            <a:fld id="{69E8734A-B0CE-4806-8EF1-3723D4436E29}" type="slidenum">
              <a:rPr lang="en-US" altLang="en-US" sz="1200" b="0">
                <a:latin typeface="Helvetica" pitchFamily="34" charset="0"/>
              </a:rPr>
              <a:pPr algn="ctr">
                <a:defRPr/>
              </a:pPr>
              <a:t>‹#›</a:t>
            </a:fld>
            <a:endParaRPr lang="en-US" altLang="en-US" sz="1200" b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461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536" y="4405833"/>
            <a:ext cx="5123928" cy="4169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6" tIns="44724" rIns="91046" bIns="447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Body Text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88000" y="8830628"/>
            <a:ext cx="809002" cy="25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1pPr>
            <a:lvl2pPr marL="434975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2pPr>
            <a:lvl3pPr marL="868363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3pPr>
            <a:lvl4pPr marL="1303338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4pPr>
            <a:lvl5pPr marL="1736725" algn="l" defTabSz="868363">
              <a:defRPr sz="2400">
                <a:solidFill>
                  <a:schemeClr val="tx1"/>
                </a:solidFill>
                <a:latin typeface="Times" pitchFamily="-65" charset="0"/>
              </a:defRPr>
            </a:lvl5pPr>
            <a:lvl6pPr marL="21939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6pPr>
            <a:lvl7pPr marL="26511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7pPr>
            <a:lvl8pPr marL="31083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8pPr>
            <a:lvl9pPr marL="35655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9pPr>
          </a:lstStyle>
          <a:p>
            <a:pPr algn="ctr"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473ABF7F-305F-4F55-A5CA-E0928A9F7759}" type="slidenum">
              <a:rPr lang="en-US" altLang="en-US" sz="1200" b="0" smtClean="0">
                <a:latin typeface="Century Gothic" pitchFamily="34" charset="0"/>
              </a:rPr>
              <a:pPr algn="ctr"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4338" y="701675"/>
            <a:ext cx="6156325" cy="3463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1079698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2432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305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0829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733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6377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1617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178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362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2768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9619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7215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354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541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77446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732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8534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1217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2815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47526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8075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0152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30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225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82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119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807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744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92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83738059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8365510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308305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7878664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376323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395575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70861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9536963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853708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731594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134516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2" y="247650"/>
            <a:ext cx="9518649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594FEDE4-124F-432F-B791-47A75CF2DF9A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2578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7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1" y="7620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Processes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505201"/>
            <a:ext cx="6175375" cy="24622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/>
              <a:t>Topics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/>
              <a:t>Process context switches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/>
              <a:t>Creating and destroying processes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090863" y="762001"/>
            <a:ext cx="6246812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 algn="l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latin typeface="Helvetica" pitchFamily="-124" charset="0"/>
              </a:defRPr>
            </a:lvl1pPr>
            <a:lvl2pPr marL="744538" indent="-246063" algn="l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Helvetica" pitchFamily="-124" charset="0"/>
              </a:defRPr>
            </a:lvl2pPr>
            <a:lvl3pPr marL="1146175" indent="-238125" algn="l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Helvetica" pitchFamily="-124" charset="0"/>
              </a:defRPr>
            </a:lvl3pPr>
            <a:lvl4pPr marL="1600200" indent="-228600" algn="l">
              <a:spcBef>
                <a:spcPct val="20000"/>
              </a:spcBef>
              <a:buChar char="»"/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451100" indent="-228600" algn="l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8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3800">
                <a:solidFill>
                  <a:schemeClr val="tx1"/>
                </a:solidFill>
              </a:rPr>
              <a:t>CS 105</a:t>
            </a:r>
            <a:br>
              <a:rPr lang="en-US" altLang="en-US" sz="3800">
                <a:solidFill>
                  <a:schemeClr val="tx1"/>
                </a:solidFill>
              </a:rPr>
            </a:br>
            <a:r>
              <a:rPr lang="en-US" altLang="en-US" sz="2500" i="1">
                <a:solidFill>
                  <a:schemeClr val="tx1"/>
                </a:solidFill>
              </a:rPr>
              <a:t>“Tour of the Black Holes of Computing!”</a:t>
            </a:r>
            <a:endParaRPr lang="en-US" altLang="en-US" sz="3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Context Switching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Processes are managed by a shared chunk of OS code called the </a:t>
            </a:r>
            <a:r>
              <a:rPr lang="en-US" altLang="en-US" i="1"/>
              <a:t>kernel</a:t>
            </a:r>
          </a:p>
          <a:p>
            <a:pPr lvl="1" eaLnBrk="1" hangingPunct="1">
              <a:defRPr/>
            </a:pPr>
            <a:r>
              <a:rPr lang="en-US" altLang="en-US"/>
              <a:t>Important: the kernel is not a separate process, but rather runs as part of (or on behalf of) some user process</a:t>
            </a:r>
          </a:p>
          <a:p>
            <a:pPr eaLnBrk="1" hangingPunct="1">
              <a:defRPr/>
            </a:pPr>
            <a:r>
              <a:rPr lang="en-US" altLang="en-US"/>
              <a:t>Control flow passes from one process to another via a </a:t>
            </a:r>
            <a:r>
              <a:rPr lang="en-US" altLang="en-US" i="1"/>
              <a:t>context switch</a:t>
            </a:r>
            <a:endParaRPr lang="en-US" altLang="en-US"/>
          </a:p>
          <a:p>
            <a:pPr lvl="1" eaLnBrk="1" hangingPunct="1">
              <a:defRPr/>
            </a:pPr>
            <a:endParaRPr lang="en-US" alt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740150" y="3429000"/>
            <a:ext cx="1301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Process A</a:t>
            </a:r>
          </a:p>
          <a:p>
            <a:pPr>
              <a:lnSpc>
                <a:spcPct val="100000"/>
              </a:lnSpc>
            </a:pPr>
            <a:r>
              <a:rPr lang="en-US" altLang="en-US"/>
              <a:t>code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410200" y="3429000"/>
            <a:ext cx="1301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Process B</a:t>
            </a:r>
          </a:p>
          <a:p>
            <a:pPr>
              <a:lnSpc>
                <a:spcPct val="100000"/>
              </a:lnSpc>
            </a:pPr>
            <a:r>
              <a:rPr lang="en-US" altLang="en-US"/>
              <a:t>code</a:t>
            </a: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H="1">
            <a:off x="4419600" y="4027488"/>
            <a:ext cx="6350" cy="4683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4419600" y="4495800"/>
            <a:ext cx="14478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5867400" y="48768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4419600" y="5334000"/>
            <a:ext cx="14478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4419600" y="57150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5245100" y="3429000"/>
            <a:ext cx="12700" cy="3124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6946900" y="4114800"/>
            <a:ext cx="1144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user code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6946901" y="4529138"/>
            <a:ext cx="1312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kernel code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6946900" y="4941888"/>
            <a:ext cx="1144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user code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6929438" y="5378450"/>
            <a:ext cx="1312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kernel code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6946900" y="5835650"/>
            <a:ext cx="1144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user code</a:t>
            </a:r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3670300" y="4452938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3670300" y="4879975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3670300" y="5307013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>
            <a:off x="3670300" y="5734050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>
            <a:off x="3670300" y="6161088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>
            <a:off x="3670300" y="4027488"/>
            <a:ext cx="449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2743200" y="4038600"/>
            <a:ext cx="0" cy="154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2743200" y="4648201"/>
            <a:ext cx="717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Time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-701675" y="3117850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609600" y="2743200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</a:pPr>
            <a:endParaRPr lang="en-US" altLang="en-US" sz="1600"/>
          </a:p>
        </p:txBody>
      </p:sp>
      <p:sp>
        <p:nvSpPr>
          <p:cNvPr id="8219" name="AutoShape 27"/>
          <p:cNvSpPr>
            <a:spLocks/>
          </p:cNvSpPr>
          <p:nvPr/>
        </p:nvSpPr>
        <p:spPr bwMode="auto">
          <a:xfrm>
            <a:off x="8382000" y="4451350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8461376" y="4419600"/>
            <a:ext cx="16113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i="1"/>
              <a:t>context switch</a:t>
            </a:r>
            <a:endParaRPr lang="en-US" altLang="en-US" sz="1600"/>
          </a:p>
        </p:txBody>
      </p:sp>
      <p:sp>
        <p:nvSpPr>
          <p:cNvPr id="8221" name="AutoShape 29"/>
          <p:cNvSpPr>
            <a:spLocks/>
          </p:cNvSpPr>
          <p:nvPr/>
        </p:nvSpPr>
        <p:spPr bwMode="auto">
          <a:xfrm>
            <a:off x="8382000" y="5334000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600"/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8461376" y="5302250"/>
            <a:ext cx="16113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i="1"/>
              <a:t>context switch</a:t>
            </a:r>
            <a:endParaRPr lang="en-US" altLang="en-US" sz="1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Private Address Spaces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Each process has its own private address space</a:t>
            </a:r>
          </a:p>
        </p:txBody>
      </p:sp>
      <p:sp>
        <p:nvSpPr>
          <p:cNvPr id="9220" name="Rectangle 4"/>
          <p:cNvSpPr>
            <a:spLocks noChangeAspect="1" noChangeArrowheads="1"/>
          </p:cNvSpPr>
          <p:nvPr/>
        </p:nvSpPr>
        <p:spPr bwMode="auto">
          <a:xfrm>
            <a:off x="7404603" y="4080510"/>
            <a:ext cx="184731" cy="34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9221" name="Rectangle 6"/>
          <p:cNvSpPr>
            <a:spLocks noChangeAspect="1" noChangeArrowheads="1"/>
          </p:cNvSpPr>
          <p:nvPr/>
        </p:nvSpPr>
        <p:spPr bwMode="auto">
          <a:xfrm>
            <a:off x="4519614" y="2879726"/>
            <a:ext cx="2230437" cy="5365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memory mapped region for</a:t>
            </a:r>
          </a:p>
          <a:p>
            <a:pPr>
              <a:lnSpc>
                <a:spcPct val="100000"/>
              </a:lnSpc>
            </a:pPr>
            <a:r>
              <a:rPr lang="en-US" altLang="en-US" sz="1400" b="0"/>
              <a:t>shared libraries</a:t>
            </a:r>
          </a:p>
        </p:txBody>
      </p:sp>
      <p:sp>
        <p:nvSpPr>
          <p:cNvPr id="9222" name="Rectangle 7"/>
          <p:cNvSpPr>
            <a:spLocks noChangeAspect="1" noChangeArrowheads="1"/>
          </p:cNvSpPr>
          <p:nvPr/>
        </p:nvSpPr>
        <p:spPr bwMode="auto">
          <a:xfrm>
            <a:off x="4519614" y="3413125"/>
            <a:ext cx="2230437" cy="57785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400" b="0"/>
          </a:p>
        </p:txBody>
      </p:sp>
      <p:sp>
        <p:nvSpPr>
          <p:cNvPr id="9223" name="Rectangle 8"/>
          <p:cNvSpPr>
            <a:spLocks noChangeAspect="1" noChangeArrowheads="1"/>
          </p:cNvSpPr>
          <p:nvPr/>
        </p:nvSpPr>
        <p:spPr bwMode="auto">
          <a:xfrm>
            <a:off x="4519614" y="3994150"/>
            <a:ext cx="2230437" cy="5349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run-time heap</a:t>
            </a:r>
          </a:p>
          <a:p>
            <a:pPr>
              <a:lnSpc>
                <a:spcPct val="100000"/>
              </a:lnSpc>
            </a:pPr>
            <a:r>
              <a:rPr lang="en-US" altLang="en-US" sz="1400" b="0"/>
              <a:t>(managed by malloc)</a:t>
            </a:r>
          </a:p>
        </p:txBody>
      </p:sp>
      <p:sp>
        <p:nvSpPr>
          <p:cNvPr id="9224" name="Rectangle 9"/>
          <p:cNvSpPr>
            <a:spLocks noChangeAspect="1" noChangeArrowheads="1"/>
          </p:cNvSpPr>
          <p:nvPr/>
        </p:nvSpPr>
        <p:spPr bwMode="auto">
          <a:xfrm>
            <a:off x="4519614" y="2152650"/>
            <a:ext cx="2230437" cy="725488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sz="1400" b="0"/>
          </a:p>
        </p:txBody>
      </p:sp>
      <p:sp>
        <p:nvSpPr>
          <p:cNvPr id="9225" name="Line 10"/>
          <p:cNvSpPr>
            <a:spLocks noChangeAspect="1" noChangeShapeType="1"/>
          </p:cNvSpPr>
          <p:nvPr/>
        </p:nvSpPr>
        <p:spPr bwMode="auto">
          <a:xfrm flipH="1" flipV="1">
            <a:off x="5668964" y="3676650"/>
            <a:ext cx="1587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11"/>
          <p:cNvSpPr>
            <a:spLocks noChangeAspect="1" noChangeArrowheads="1"/>
          </p:cNvSpPr>
          <p:nvPr/>
        </p:nvSpPr>
        <p:spPr bwMode="auto">
          <a:xfrm>
            <a:off x="4519614" y="1884363"/>
            <a:ext cx="2230437" cy="4508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user stack</a:t>
            </a:r>
          </a:p>
          <a:p>
            <a:pPr>
              <a:lnSpc>
                <a:spcPct val="100000"/>
              </a:lnSpc>
            </a:pPr>
            <a:r>
              <a:rPr lang="en-US" altLang="en-US" sz="1400" b="0"/>
              <a:t>(created at runtime)</a:t>
            </a:r>
          </a:p>
        </p:txBody>
      </p:sp>
      <p:sp>
        <p:nvSpPr>
          <p:cNvPr id="9227" name="Line 12"/>
          <p:cNvSpPr>
            <a:spLocks noChangeAspect="1" noChangeShapeType="1"/>
          </p:cNvSpPr>
          <p:nvPr/>
        </p:nvSpPr>
        <p:spPr bwMode="auto">
          <a:xfrm flipH="1" flipV="1">
            <a:off x="5668964" y="2701926"/>
            <a:ext cx="1587" cy="182563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3"/>
          <p:cNvSpPr>
            <a:spLocks noChangeAspect="1" noChangeShapeType="1"/>
          </p:cNvSpPr>
          <p:nvPr/>
        </p:nvSpPr>
        <p:spPr bwMode="auto">
          <a:xfrm flipH="1">
            <a:off x="5668964" y="2335213"/>
            <a:ext cx="1587" cy="182562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Rectangle 14"/>
          <p:cNvSpPr>
            <a:spLocks noChangeAspect="1" noChangeArrowheads="1"/>
          </p:cNvSpPr>
          <p:nvPr/>
        </p:nvSpPr>
        <p:spPr bwMode="auto">
          <a:xfrm>
            <a:off x="4510089" y="5565775"/>
            <a:ext cx="2232025" cy="3175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unused</a:t>
            </a:r>
          </a:p>
        </p:txBody>
      </p:sp>
      <p:sp>
        <p:nvSpPr>
          <p:cNvPr id="9230" name="Text Box 15"/>
          <p:cNvSpPr txBox="1">
            <a:spLocks noChangeAspect="1" noChangeArrowheads="1"/>
          </p:cNvSpPr>
          <p:nvPr/>
        </p:nvSpPr>
        <p:spPr bwMode="auto">
          <a:xfrm>
            <a:off x="3895726" y="56896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/>
              <a:t>0</a:t>
            </a:r>
          </a:p>
        </p:txBody>
      </p:sp>
      <p:sp>
        <p:nvSpPr>
          <p:cNvPr id="9231" name="Text Box 16"/>
          <p:cNvSpPr txBox="1">
            <a:spLocks noChangeAspect="1" noChangeArrowheads="1"/>
          </p:cNvSpPr>
          <p:nvPr/>
        </p:nvSpPr>
        <p:spPr bwMode="auto">
          <a:xfrm>
            <a:off x="6994525" y="2212976"/>
            <a:ext cx="177644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 dirty="0"/>
              <a:t>%</a:t>
            </a:r>
            <a:r>
              <a:rPr lang="en-US" altLang="en-US" sz="1400" b="0" dirty="0" err="1"/>
              <a:t>rsp</a:t>
            </a:r>
            <a:r>
              <a:rPr lang="en-US" altLang="en-US" sz="1400" b="0" dirty="0"/>
              <a:t> (stack pointer)</a:t>
            </a:r>
          </a:p>
        </p:txBody>
      </p:sp>
      <p:sp>
        <p:nvSpPr>
          <p:cNvPr id="9232" name="Line 17"/>
          <p:cNvSpPr>
            <a:spLocks noChangeAspect="1" noChangeShapeType="1"/>
          </p:cNvSpPr>
          <p:nvPr/>
        </p:nvSpPr>
        <p:spPr bwMode="auto">
          <a:xfrm flipH="1">
            <a:off x="6750050" y="2333625"/>
            <a:ext cx="3048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Text Box 20"/>
          <p:cNvSpPr txBox="1">
            <a:spLocks noChangeAspect="1" noChangeArrowheads="1"/>
          </p:cNvSpPr>
          <p:nvPr/>
        </p:nvSpPr>
        <p:spPr bwMode="auto">
          <a:xfrm>
            <a:off x="7116763" y="3860800"/>
            <a:ext cx="431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/>
              <a:t>brk</a:t>
            </a:r>
          </a:p>
        </p:txBody>
      </p:sp>
      <p:sp>
        <p:nvSpPr>
          <p:cNvPr id="9234" name="Line 21"/>
          <p:cNvSpPr>
            <a:spLocks noChangeAspect="1" noChangeShapeType="1"/>
          </p:cNvSpPr>
          <p:nvPr/>
        </p:nvSpPr>
        <p:spPr bwMode="auto">
          <a:xfrm flipH="1">
            <a:off x="6811963" y="3981450"/>
            <a:ext cx="304800" cy="158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Text Box 22"/>
          <p:cNvSpPr txBox="1">
            <a:spLocks noChangeAspect="1" noChangeArrowheads="1"/>
          </p:cNvSpPr>
          <p:nvPr/>
        </p:nvSpPr>
        <p:spPr bwMode="auto">
          <a:xfrm>
            <a:off x="2743201" y="1752601"/>
            <a:ext cx="168828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 dirty="0">
                <a:latin typeface="Courier New" pitchFamily="49" charset="0"/>
              </a:rPr>
              <a:t>0x7fffffffffff</a:t>
            </a:r>
          </a:p>
        </p:txBody>
      </p:sp>
      <p:sp>
        <p:nvSpPr>
          <p:cNvPr id="9236" name="Text Box 23"/>
          <p:cNvSpPr txBox="1">
            <a:spLocks noChangeAspect="1" noChangeArrowheads="1"/>
          </p:cNvSpPr>
          <p:nvPr/>
        </p:nvSpPr>
        <p:spPr bwMode="auto">
          <a:xfrm>
            <a:off x="3387607" y="5370514"/>
            <a:ext cx="104387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 dirty="0">
                <a:latin typeface="Courier New" pitchFamily="49" charset="0"/>
              </a:rPr>
              <a:t>0x400000</a:t>
            </a:r>
          </a:p>
        </p:txBody>
      </p:sp>
      <p:sp>
        <p:nvSpPr>
          <p:cNvPr id="9237" name="Text Box 24"/>
          <p:cNvSpPr txBox="1">
            <a:spLocks noChangeAspect="1" noChangeArrowheads="1"/>
          </p:cNvSpPr>
          <p:nvPr/>
        </p:nvSpPr>
        <p:spPr bwMode="auto">
          <a:xfrm>
            <a:off x="2743201" y="3238501"/>
            <a:ext cx="168828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 dirty="0">
                <a:latin typeface="Courier New" pitchFamily="49" charset="0"/>
              </a:rPr>
              <a:t>0x2aaaaad00000</a:t>
            </a:r>
          </a:p>
        </p:txBody>
      </p:sp>
      <p:sp>
        <p:nvSpPr>
          <p:cNvPr id="9238" name="Rectangle 25"/>
          <p:cNvSpPr>
            <a:spLocks noChangeAspect="1" noChangeArrowheads="1"/>
          </p:cNvSpPr>
          <p:nvPr/>
        </p:nvSpPr>
        <p:spPr bwMode="auto">
          <a:xfrm>
            <a:off x="4510089" y="4529139"/>
            <a:ext cx="2232025" cy="5365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read/write segment</a:t>
            </a:r>
          </a:p>
          <a:p>
            <a:pPr>
              <a:lnSpc>
                <a:spcPct val="100000"/>
              </a:lnSpc>
            </a:pPr>
            <a:r>
              <a:rPr lang="en-US" altLang="en-US" sz="1400" b="0"/>
              <a:t>(.data, .bss)</a:t>
            </a:r>
          </a:p>
        </p:txBody>
      </p:sp>
      <p:sp>
        <p:nvSpPr>
          <p:cNvPr id="9239" name="Rectangle 26"/>
          <p:cNvSpPr>
            <a:spLocks noChangeAspect="1" noChangeArrowheads="1"/>
          </p:cNvSpPr>
          <p:nvPr/>
        </p:nvSpPr>
        <p:spPr bwMode="auto">
          <a:xfrm>
            <a:off x="4510089" y="5030789"/>
            <a:ext cx="2232025" cy="5349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 b="0"/>
              <a:t>read-only segment</a:t>
            </a:r>
          </a:p>
          <a:p>
            <a:pPr>
              <a:lnSpc>
                <a:spcPct val="100000"/>
              </a:lnSpc>
            </a:pPr>
            <a:r>
              <a:rPr lang="en-US" altLang="en-US" sz="1400" b="0"/>
              <a:t>(.init, .text, .rodata)</a:t>
            </a:r>
          </a:p>
        </p:txBody>
      </p:sp>
      <p:sp>
        <p:nvSpPr>
          <p:cNvPr id="9240" name="AutoShape 27"/>
          <p:cNvSpPr>
            <a:spLocks/>
          </p:cNvSpPr>
          <p:nvPr/>
        </p:nvSpPr>
        <p:spPr bwMode="auto">
          <a:xfrm>
            <a:off x="6597799" y="4848556"/>
            <a:ext cx="488802" cy="482465"/>
          </a:xfrm>
          <a:prstGeom prst="rightBrace">
            <a:avLst>
              <a:gd name="adj1" fmla="val 13952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9241" name="Text Box 28"/>
          <p:cNvSpPr txBox="1">
            <a:spLocks noChangeAspect="1" noChangeArrowheads="1"/>
          </p:cNvSpPr>
          <p:nvPr/>
        </p:nvSpPr>
        <p:spPr bwMode="auto">
          <a:xfrm>
            <a:off x="7086600" y="4800600"/>
            <a:ext cx="14766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b="0" dirty="0"/>
              <a:t>loaded from the </a:t>
            </a:r>
          </a:p>
          <a:p>
            <a:pPr algn="l">
              <a:lnSpc>
                <a:spcPct val="100000"/>
              </a:lnSpc>
            </a:pPr>
            <a:r>
              <a:rPr lang="en-US" altLang="en-US" sz="1400" b="0" dirty="0"/>
              <a:t>executable file</a:t>
            </a:r>
          </a:p>
        </p:txBody>
      </p:sp>
      <p:sp>
        <p:nvSpPr>
          <p:cNvPr id="9242" name="Line 30"/>
          <p:cNvSpPr>
            <a:spLocks noChangeAspect="1" noChangeShapeType="1"/>
          </p:cNvSpPr>
          <p:nvPr/>
        </p:nvSpPr>
        <p:spPr bwMode="auto">
          <a:xfrm>
            <a:off x="4519614" y="1884363"/>
            <a:ext cx="223043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System-Call Error Handling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error, Unix system-level functions typically return -1 and set global variable </a:t>
            </a:r>
            <a:r>
              <a:rPr lang="en-US" dirty="0" err="1">
                <a:latin typeface="Courier New"/>
                <a:cs typeface="Courier New"/>
              </a:rPr>
              <a:t>errno</a:t>
            </a:r>
            <a:r>
              <a:rPr lang="en-US" dirty="0"/>
              <a:t> to indicate cause. </a:t>
            </a:r>
          </a:p>
          <a:p>
            <a:r>
              <a:rPr lang="en-US" dirty="0"/>
              <a:t>Hard and fast rule: </a:t>
            </a:r>
          </a:p>
          <a:p>
            <a:pPr lvl="1"/>
            <a:r>
              <a:rPr lang="en-US" dirty="0"/>
              <a:t>You </a:t>
            </a:r>
            <a:r>
              <a:rPr lang="en-US" sz="2800" dirty="0"/>
              <a:t>MUST</a:t>
            </a:r>
            <a:r>
              <a:rPr lang="en-US" dirty="0"/>
              <a:t> check the return status of </a:t>
            </a:r>
            <a:r>
              <a:rPr lang="en-US" i="1" dirty="0"/>
              <a:t>every</a:t>
            </a:r>
            <a:r>
              <a:rPr lang="en-US" dirty="0"/>
              <a:t> system-level function!!!</a:t>
            </a:r>
          </a:p>
          <a:p>
            <a:pPr lvl="1"/>
            <a:r>
              <a:rPr lang="en-US" dirty="0"/>
              <a:t>Only exception is the handful of functions that return </a:t>
            </a:r>
            <a:r>
              <a:rPr lang="en-US" dirty="0">
                <a:latin typeface="Courier New"/>
                <a:cs typeface="Courier New"/>
              </a:rPr>
              <a:t>void</a:t>
            </a:r>
          </a:p>
          <a:p>
            <a:r>
              <a:rPr lang="en-US" dirty="0"/>
              <a:t>Example: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1798991" y="4238508"/>
            <a:ext cx="8594019" cy="134575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pid = fork();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(pid == -1) {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nb-NO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nb-NO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nb-N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"fork </a:t>
            </a:r>
            <a:r>
              <a:rPr lang="nb-NO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  <a:r>
              <a:rPr lang="nb-N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%s\n"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nb-NO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strerror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nb-NO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errno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exit(1);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07226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Error-Reporting Functions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simplify somewhat using an </a:t>
            </a:r>
            <a:r>
              <a:rPr lang="en-US" i="1" dirty="0"/>
              <a:t>error-reporting function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(Aborting on error is generally bad idea but handy for demo programs)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600200" y="2312809"/>
            <a:ext cx="7629012" cy="1345753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unix_error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msg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Unix-style error */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"%s: %s\n"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msg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strerror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errno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exit(1);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641107" y="4431344"/>
            <a:ext cx="4182555" cy="59785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nb-NO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((pid = fork()) == -1)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nb-NO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unix_error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nb-N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"fork </a:t>
            </a:r>
            <a:r>
              <a:rPr lang="nb-NO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  <a:r>
              <a:rPr lang="nb-N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39752" y="5172076"/>
            <a:ext cx="10204448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 Note: assignment inside conditional is bad style but common idiom</a:t>
            </a:r>
          </a:p>
        </p:txBody>
      </p:sp>
    </p:spTree>
    <p:extLst>
      <p:ext uri="{BB962C8B-B14F-4D97-AF65-F5344CB8AC3E}">
        <p14:creationId xmlns:p14="http://schemas.microsoft.com/office/powerpoint/2010/main" val="221405391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Error-Handling Wrappers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simplify the code we present to you even further by using Stevens-style error-handling wrappers: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Lousy approach in real life but useful for simplifying examples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57210" y="2408872"/>
            <a:ext cx="4733988" cy="209365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algn="l"/>
            <a:r>
              <a:rPr lang="fi-FI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fi-FI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fi-FI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/>
            <a:endParaRPr lang="fi-FI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nb-NO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((pid = fork())  == -1)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nb-NO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unix_error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nb-N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"Fork </a:t>
            </a:r>
            <a:r>
              <a:rPr lang="nb-NO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  <a:r>
              <a:rPr lang="nb-N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nb-NO" dirty="0" err="1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nb-NO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998117" y="5221070"/>
            <a:ext cx="2252540" cy="34855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nb-N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fi-FI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fi-FI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  <a:r>
              <a:rPr lang="fi-FI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28199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Obtaining Process 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Every process has a numeric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process ID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PID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Every process has a parent</a:t>
            </a:r>
          </a:p>
          <a:p>
            <a:r>
              <a:rPr lang="en-US" dirty="0" err="1">
                <a:latin typeface="Courier New"/>
                <a:cs typeface="Courier New"/>
              </a:rPr>
              <a:t>pid_t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getpid</a:t>
            </a:r>
            <a:r>
              <a:rPr lang="en-US" dirty="0">
                <a:latin typeface="Courier New"/>
                <a:cs typeface="Courier New"/>
              </a:rPr>
              <a:t>(void)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Returns PID of current process (self)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r>
              <a:rPr lang="en-US" dirty="0" err="1">
                <a:latin typeface="Courier New"/>
                <a:cs typeface="Courier New"/>
              </a:rPr>
              <a:t>pid_t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getppid</a:t>
            </a:r>
            <a:r>
              <a:rPr lang="en-US" dirty="0">
                <a:latin typeface="Courier New"/>
                <a:cs typeface="Courier New"/>
              </a:rPr>
              <a:t>(void)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Returns PID of parent process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pPr lvl="1"/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1829483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States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>
                <a:latin typeface="Calibri"/>
                <a:cs typeface="Calibri"/>
              </a:rPr>
              <a:t>From a programmer’s perspective, we can think of a process as being in one of three states:</a:t>
            </a:r>
          </a:p>
          <a:p>
            <a:pPr marL="0" indent="0"/>
            <a:endParaRPr lang="en-US" dirty="0">
              <a:latin typeface="Calibri"/>
              <a:cs typeface="Calibri"/>
            </a:endParaRPr>
          </a:p>
          <a:p>
            <a:r>
              <a:rPr lang="en-US" dirty="0">
                <a:latin typeface="Calibri"/>
                <a:cs typeface="Calibri"/>
              </a:rPr>
              <a:t>Running	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Process is either executing or waiting to be executed, and will eventually be </a:t>
            </a:r>
            <a:r>
              <a:rPr lang="en-US" i="1" dirty="0">
                <a:latin typeface="Calibri"/>
                <a:cs typeface="Calibri"/>
              </a:rPr>
              <a:t>scheduled</a:t>
            </a:r>
            <a:r>
              <a:rPr lang="en-US" dirty="0">
                <a:latin typeface="Calibri"/>
                <a:cs typeface="Calibri"/>
              </a:rPr>
              <a:t> (i.e., chosen to execute) by the kernel</a:t>
            </a:r>
          </a:p>
          <a:p>
            <a:r>
              <a:rPr lang="en-US" dirty="0">
                <a:latin typeface="Calibri"/>
                <a:cs typeface="Calibri"/>
              </a:rPr>
              <a:t>Stopped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Process execution is </a:t>
            </a:r>
            <a:r>
              <a:rPr lang="en-US" i="1" dirty="0">
                <a:latin typeface="Calibri"/>
                <a:cs typeface="Calibri"/>
              </a:rPr>
              <a:t>suspended</a:t>
            </a:r>
            <a:r>
              <a:rPr lang="en-US" dirty="0">
                <a:latin typeface="Calibri"/>
                <a:cs typeface="Calibri"/>
              </a:rPr>
              <a:t> and will not be scheduled until further notice (future lecture when we study signals)	</a:t>
            </a:r>
          </a:p>
          <a:p>
            <a:r>
              <a:rPr lang="en-US" dirty="0">
                <a:latin typeface="Calibri"/>
                <a:cs typeface="Calibri"/>
              </a:rPr>
              <a:t>Terminated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Process is stopped permanently (due to finishing or serious error)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pPr lvl="1"/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3934926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Terminating Processes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becomes terminated for one of three reasons:</a:t>
            </a:r>
          </a:p>
          <a:p>
            <a:pPr lvl="1"/>
            <a:r>
              <a:rPr lang="en-US" dirty="0"/>
              <a:t>Receiving a signal whose default action is to terminate (future lecture)</a:t>
            </a:r>
          </a:p>
          <a:p>
            <a:pPr lvl="1"/>
            <a:r>
              <a:rPr lang="en-US" dirty="0"/>
              <a:t>Calling the </a:t>
            </a:r>
            <a:r>
              <a:rPr lang="en-US" dirty="0">
                <a:latin typeface="Courier New"/>
                <a:cs typeface="Courier New"/>
              </a:rPr>
              <a:t>exit</a:t>
            </a:r>
            <a:r>
              <a:rPr lang="en-US" dirty="0"/>
              <a:t> function</a:t>
            </a:r>
          </a:p>
          <a:p>
            <a:pPr lvl="1"/>
            <a:r>
              <a:rPr lang="en-US" dirty="0"/>
              <a:t>Returning from the </a:t>
            </a:r>
            <a:r>
              <a:rPr lang="en-US" dirty="0">
                <a:latin typeface="Courier New"/>
                <a:cs typeface="Courier New"/>
              </a:rPr>
              <a:t>main</a:t>
            </a:r>
            <a:r>
              <a:rPr lang="en-US" dirty="0"/>
              <a:t> routine (which actually calls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exit</a:t>
            </a:r>
            <a:r>
              <a:rPr lang="en-US" dirty="0"/>
              <a:t> internally)</a:t>
            </a:r>
          </a:p>
          <a:p>
            <a:r>
              <a:rPr lang="en-US" dirty="0">
                <a:latin typeface="Courier New"/>
                <a:cs typeface="Courier New"/>
              </a:rPr>
              <a:t>void exit(int status)</a:t>
            </a:r>
          </a:p>
          <a:p>
            <a:pPr lvl="1"/>
            <a:r>
              <a:rPr lang="en-US" dirty="0"/>
              <a:t>Terminates with an </a:t>
            </a:r>
            <a:r>
              <a:rPr lang="en-US" i="1" dirty="0"/>
              <a:t>exit status </a:t>
            </a:r>
            <a:r>
              <a:rPr lang="en-US" dirty="0"/>
              <a:t>of </a:t>
            </a:r>
            <a:r>
              <a:rPr lang="en-US" dirty="0">
                <a:latin typeface="Courier New"/>
                <a:cs typeface="Courier New"/>
              </a:rPr>
              <a:t>status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Convention: normal return status is 0, nonzero on error</a:t>
            </a:r>
            <a:br>
              <a:rPr lang="en-US" dirty="0">
                <a:latin typeface="Calibri"/>
                <a:cs typeface="Calibri"/>
              </a:rPr>
            </a:br>
            <a:r>
              <a:rPr lang="en-US" dirty="0">
                <a:latin typeface="Calibri"/>
                <a:cs typeface="Calibri"/>
              </a:rPr>
              <a:t>(Anna Karenina)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Another way to explicitly set the exit status is to return an integer value from the main routine</a:t>
            </a:r>
          </a:p>
          <a:p>
            <a:r>
              <a:rPr lang="en-US" dirty="0">
                <a:latin typeface="Courier New"/>
                <a:cs typeface="Courier New"/>
              </a:rPr>
              <a:t>exit</a:t>
            </a:r>
            <a:r>
              <a:rPr lang="en-US" dirty="0">
                <a:latin typeface="Calibri"/>
                <a:cs typeface="Calibri"/>
              </a:rPr>
              <a:t> is called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once</a:t>
            </a:r>
            <a:r>
              <a:rPr lang="en-US" dirty="0">
                <a:latin typeface="Calibri"/>
                <a:cs typeface="Calibri"/>
              </a:rPr>
              <a:t> but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never </a:t>
            </a:r>
            <a:r>
              <a:rPr lang="en-US" dirty="0">
                <a:latin typeface="Calibri"/>
                <a:cs typeface="Calibri"/>
              </a:rPr>
              <a:t>returns.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469460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Creating Processes: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  <a:endParaRPr lang="en-US" dirty="0"/>
          </a:p>
        </p:txBody>
      </p:sp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latin typeface="Calibri"/>
                <a:cs typeface="Calibri"/>
              </a:rPr>
              <a:t>Parent process </a:t>
            </a:r>
            <a:r>
              <a:rPr lang="en-US" dirty="0">
                <a:latin typeface="Calibri"/>
                <a:cs typeface="Calibri"/>
              </a:rPr>
              <a:t>creates a new running </a:t>
            </a:r>
            <a:r>
              <a:rPr lang="en-US" i="1" dirty="0">
                <a:latin typeface="Calibri"/>
                <a:cs typeface="Calibri"/>
              </a:rPr>
              <a:t>child process </a:t>
            </a:r>
            <a:r>
              <a:rPr lang="en-US" dirty="0">
                <a:latin typeface="Calibri"/>
                <a:cs typeface="Calibri"/>
              </a:rPr>
              <a:t>by calling </a:t>
            </a:r>
            <a:r>
              <a:rPr lang="en-US" dirty="0">
                <a:latin typeface="Courier New"/>
                <a:cs typeface="Courier New"/>
              </a:rPr>
              <a:t>fork</a:t>
            </a:r>
          </a:p>
          <a:p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fork(void)</a:t>
            </a:r>
            <a:endParaRPr lang="en-US" dirty="0"/>
          </a:p>
          <a:p>
            <a:pPr lvl="1"/>
            <a:r>
              <a:rPr lang="en-US" dirty="0"/>
              <a:t>Returns 0 to the child process, child’s PID to parent process</a:t>
            </a:r>
            <a:endParaRPr lang="en-US" dirty="0">
              <a:latin typeface="Calibri"/>
              <a:cs typeface="Calibri"/>
            </a:endParaRPr>
          </a:p>
          <a:p>
            <a:pPr lvl="1"/>
            <a:r>
              <a:rPr lang="en-US" dirty="0">
                <a:latin typeface="Calibri"/>
                <a:cs typeface="Calibri"/>
              </a:rPr>
              <a:t>Child is </a:t>
            </a:r>
            <a:r>
              <a:rPr lang="en-US" i="1" dirty="0">
                <a:latin typeface="Calibri"/>
                <a:cs typeface="Calibri"/>
              </a:rPr>
              <a:t>almost</a:t>
            </a:r>
            <a:r>
              <a:rPr lang="en-US" dirty="0">
                <a:latin typeface="Calibri"/>
                <a:cs typeface="Calibri"/>
              </a:rPr>
              <a:t> identical to parent: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Child get an identical (but separate) copy of the parent’s virtual address space.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Child gets identical copies of the parent’s open file descriptors, signals, and other system information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Child has a different PID than the parent</a:t>
            </a:r>
          </a:p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is interesting (and often confusing) because it is called </a:t>
            </a:r>
            <a:r>
              <a:rPr lang="en-US" i="1" dirty="0">
                <a:solidFill>
                  <a:srgbClr val="C00000"/>
                </a:solidFill>
              </a:rPr>
              <a:t>once</a:t>
            </a:r>
            <a:r>
              <a:rPr lang="en-US" i="1" dirty="0"/>
              <a:t> </a:t>
            </a:r>
            <a:r>
              <a:rPr lang="en-US" dirty="0"/>
              <a:t>but returns </a:t>
            </a:r>
            <a:r>
              <a:rPr lang="en-US" i="1" dirty="0">
                <a:solidFill>
                  <a:srgbClr val="C00000"/>
                </a:solidFill>
              </a:rPr>
              <a:t>twice</a:t>
            </a:r>
          </a:p>
        </p:txBody>
      </p:sp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1937375" y="4343400"/>
            <a:ext cx="914400" cy="480399"/>
          </a:xfrm>
          <a:prstGeom prst="ellipse">
            <a:avLst/>
          </a:prstGeom>
          <a:noFill/>
          <a:ln w="19050">
            <a:solidFill>
              <a:srgbClr val="FF5050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squar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3081996" y="4659799"/>
            <a:ext cx="1752600" cy="762000"/>
          </a:xfrm>
          <a:prstGeom prst="wedgeRectCallout">
            <a:avLst>
              <a:gd name="adj1" fmla="val -70088"/>
              <a:gd name="adj2" fmla="val -38630"/>
            </a:avLst>
          </a:prstGeom>
          <a:solidFill>
            <a:srgbClr val="CCFF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Huh?  Run that by me again!</a:t>
            </a:r>
          </a:p>
        </p:txBody>
      </p:sp>
    </p:spTree>
    <p:extLst>
      <p:ext uri="{BB962C8B-B14F-4D97-AF65-F5344CB8AC3E}">
        <p14:creationId xmlns:p14="http://schemas.microsoft.com/office/powerpoint/2010/main" val="9260274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Example</a:t>
            </a:r>
          </a:p>
        </p:txBody>
      </p:sp>
      <p:sp>
        <p:nvSpPr>
          <p:cNvPr id="490499" name="Text Box 3"/>
          <p:cNvSpPr txBox="1">
            <a:spLocks noChangeArrowheads="1"/>
          </p:cNvSpPr>
          <p:nvPr/>
        </p:nvSpPr>
        <p:spPr bwMode="auto">
          <a:xfrm>
            <a:off x="762000" y="1524001"/>
            <a:ext cx="4878860" cy="364407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algn="l"/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/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1;</a:t>
            </a:r>
          </a:p>
          <a:p>
            <a:pPr algn="l"/>
            <a:endParaRPr lang="fr-FR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0) {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Child */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"child : x=%d\n"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++x);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exit(0);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Parent */</a:t>
            </a:r>
            <a:endParaRPr lang="fr-FR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"parent: x=%d\n"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--x);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exit(0);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60944" y="5638800"/>
            <a:ext cx="1782456" cy="791320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/>
                <a:ea typeface="msgothic" charset="0"/>
                <a:cs typeface="Courier New"/>
              </a:rPr>
              <a:t>linux</a:t>
            </a:r>
            <a:r>
              <a:rPr lang="en-GB" sz="1600" dirty="0">
                <a:latin typeface="Courier New"/>
                <a:ea typeface="msgothic" charset="0"/>
                <a:cs typeface="Courier New"/>
              </a:rPr>
              <a:t>&gt; ./fork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/>
                <a:ea typeface="msgothic" charset="0"/>
                <a:cs typeface="Courier New"/>
              </a:rPr>
              <a:t>parent: x=0</a:t>
            </a:r>
          </a:p>
          <a:p>
            <a:pPr algn="l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/>
                <a:ea typeface="msgothic" charset="0"/>
                <a:cs typeface="Courier New"/>
              </a:rPr>
              <a:t>child : x=2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603254" y="4822590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fork.c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096000" y="1358444"/>
            <a:ext cx="4650260" cy="5194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>
                <a:latin typeface="Calibri"/>
                <a:cs typeface="Calibri"/>
              </a:rPr>
              <a:t>Call once, return twice</a:t>
            </a:r>
          </a:p>
          <a:p>
            <a:r>
              <a:rPr lang="en-US" dirty="0">
                <a:latin typeface="Calibri"/>
                <a:cs typeface="Calibri"/>
              </a:rPr>
              <a:t>Concurrent execution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Can’t predict execution order of parent and child</a:t>
            </a:r>
          </a:p>
          <a:p>
            <a:r>
              <a:rPr lang="en-US" dirty="0">
                <a:latin typeface="Calibri"/>
                <a:cs typeface="Calibri"/>
              </a:rPr>
              <a:t>Duplicate but separate address space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>
                <a:latin typeface="Calibri"/>
                <a:cs typeface="Calibri"/>
              </a:rPr>
              <a:t> has a value of 1 when fork returns in parent and child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Subsequent changes to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>
                <a:latin typeface="Calibri"/>
                <a:cs typeface="Calibri"/>
              </a:rPr>
              <a:t> are independent</a:t>
            </a:r>
          </a:p>
          <a:p>
            <a:r>
              <a:rPr lang="en-US" dirty="0">
                <a:latin typeface="Calibri"/>
                <a:cs typeface="Calibri"/>
              </a:rPr>
              <a:t>Shared open files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stdin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stdout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stderr</a:t>
            </a:r>
            <a:r>
              <a:rPr lang="en-US" dirty="0">
                <a:latin typeface="Calibri"/>
                <a:cs typeface="Calibri"/>
              </a:rPr>
              <a:t> are </a:t>
            </a:r>
            <a:r>
              <a:rPr lang="en-US" i="1" dirty="0">
                <a:latin typeface="Calibri"/>
                <a:cs typeface="Calibri"/>
              </a:rPr>
              <a:t>the same </a:t>
            </a:r>
            <a:r>
              <a:rPr lang="en-US" dirty="0">
                <a:latin typeface="Calibri"/>
                <a:cs typeface="Calibri"/>
              </a:rPr>
              <a:t>in both parent and child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E34648C-D7E8-40E3-ABBD-0630C56CE99D}"/>
              </a:ext>
            </a:extLst>
          </p:cNvPr>
          <p:cNvSpPr/>
          <p:nvPr/>
        </p:nvSpPr>
        <p:spPr bwMode="auto">
          <a:xfrm>
            <a:off x="6858000" y="5382064"/>
            <a:ext cx="1066800" cy="3810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" name="Speech Bubble: Rectangle 2">
            <a:extLst>
              <a:ext uri="{FF2B5EF4-FFF2-40B4-BE49-F238E27FC236}">
                <a16:creationId xmlns:a16="http://schemas.microsoft.com/office/drawing/2014/main" id="{E1AEE290-B134-4CE6-A267-3A12CD6D83BA}"/>
              </a:ext>
            </a:extLst>
          </p:cNvPr>
          <p:cNvSpPr/>
          <p:nvPr/>
        </p:nvSpPr>
        <p:spPr bwMode="auto">
          <a:xfrm>
            <a:off x="7878722" y="6016044"/>
            <a:ext cx="1387559" cy="341632"/>
          </a:xfrm>
          <a:prstGeom prst="wedgeRectCallout">
            <a:avLst>
              <a:gd name="adj1" fmla="val -67470"/>
              <a:gd name="adj2" fmla="val -118683"/>
            </a:avLst>
          </a:prstGeom>
          <a:solidFill>
            <a:srgbClr val="CCFFFF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Important!!!</a:t>
            </a:r>
          </a:p>
        </p:txBody>
      </p:sp>
    </p:spTree>
    <p:extLst>
      <p:ext uri="{BB962C8B-B14F-4D97-AF65-F5344CB8AC3E}">
        <p14:creationId xmlns:p14="http://schemas.microsoft.com/office/powerpoint/2010/main" val="10059270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Processes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Def: A </a:t>
            </a:r>
            <a:r>
              <a:rPr lang="en-US" altLang="en-US" i="1" dirty="0"/>
              <a:t>process</a:t>
            </a:r>
            <a:r>
              <a:rPr lang="en-US" altLang="en-US" dirty="0"/>
              <a:t> is an instance of a running program</a:t>
            </a:r>
          </a:p>
          <a:p>
            <a:pPr lvl="1" eaLnBrk="1" hangingPunct="1">
              <a:defRPr/>
            </a:pPr>
            <a:r>
              <a:rPr lang="en-US" altLang="en-US" dirty="0"/>
              <a:t>One of the most profound ideas in computer science</a:t>
            </a:r>
          </a:p>
          <a:p>
            <a:pPr lvl="1" eaLnBrk="1" hangingPunct="1">
              <a:defRPr/>
            </a:pPr>
            <a:r>
              <a:rPr lang="en-US" altLang="en-US" dirty="0"/>
              <a:t>Not the same as “program” or “processor”</a:t>
            </a:r>
          </a:p>
          <a:p>
            <a:pPr eaLnBrk="1" hangingPunct="1">
              <a:defRPr/>
            </a:pPr>
            <a:r>
              <a:rPr lang="en-US" altLang="en-US" dirty="0"/>
              <a:t>Process provides each program with two key abstractions:</a:t>
            </a:r>
          </a:p>
          <a:p>
            <a:pPr lvl="1" eaLnBrk="1" hangingPunct="1">
              <a:defRPr/>
            </a:pPr>
            <a:r>
              <a:rPr lang="en-US" altLang="en-US" dirty="0"/>
              <a:t>Logical control flow</a:t>
            </a:r>
          </a:p>
          <a:p>
            <a:pPr lvl="2" eaLnBrk="1" hangingPunct="1">
              <a:defRPr/>
            </a:pPr>
            <a:r>
              <a:rPr lang="en-US" altLang="en-US" dirty="0"/>
              <a:t>Each program seems to have exclusive use of the CPU</a:t>
            </a:r>
          </a:p>
          <a:p>
            <a:pPr lvl="1" eaLnBrk="1" hangingPunct="1">
              <a:defRPr/>
            </a:pPr>
            <a:r>
              <a:rPr lang="en-US" altLang="en-US" dirty="0"/>
              <a:t>Private address space</a:t>
            </a:r>
          </a:p>
          <a:p>
            <a:pPr lvl="2" eaLnBrk="1" hangingPunct="1">
              <a:defRPr/>
            </a:pPr>
            <a:r>
              <a:rPr lang="en-US" altLang="en-US" dirty="0"/>
              <a:t>Each program seems to have exclusive use of main memory</a:t>
            </a:r>
          </a:p>
          <a:p>
            <a:pPr eaLnBrk="1" hangingPunct="1">
              <a:defRPr/>
            </a:pPr>
            <a:r>
              <a:rPr lang="en-US" altLang="en-US" dirty="0"/>
              <a:t>How are these illusions maintained?</a:t>
            </a:r>
          </a:p>
          <a:p>
            <a:pPr lvl="1" eaLnBrk="1" hangingPunct="1">
              <a:defRPr/>
            </a:pPr>
            <a:r>
              <a:rPr lang="en-US" altLang="en-US" dirty="0"/>
              <a:t>Process executions interleaved (multitasking)</a:t>
            </a:r>
          </a:p>
          <a:p>
            <a:pPr lvl="1" eaLnBrk="1" hangingPunct="1">
              <a:defRPr/>
            </a:pPr>
            <a:r>
              <a:rPr lang="en-US" altLang="en-US" dirty="0"/>
              <a:t>Address spaces managed by virtual memory system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9200154" y="5257800"/>
            <a:ext cx="1371600" cy="990600"/>
            <a:chOff x="7676154" y="5257800"/>
            <a:chExt cx="1371600" cy="990600"/>
          </a:xfrm>
        </p:grpSpPr>
        <p:sp>
          <p:nvSpPr>
            <p:cNvPr id="15" name="Rectangle 14"/>
            <p:cNvSpPr/>
            <p:nvPr/>
          </p:nvSpPr>
          <p:spPr bwMode="auto">
            <a:xfrm>
              <a:off x="7676154" y="5257800"/>
              <a:ext cx="1371600" cy="990600"/>
            </a:xfrm>
            <a:prstGeom prst="rect">
              <a:avLst/>
            </a:prstGeom>
            <a:solidFill>
              <a:srgbClr val="F6F5BD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 anchorCtr="1"/>
            <a:lstStyle/>
            <a:p>
              <a:pPr algn="ctr"/>
              <a:r>
                <a:rPr lang="en-US" dirty="0"/>
                <a:t>CPU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7828554" y="5715000"/>
              <a:ext cx="1066800" cy="304800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500" dirty="0"/>
                <a:t>Registers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9203634" y="3291499"/>
            <a:ext cx="1371600" cy="1905000"/>
            <a:chOff x="7212150" y="3291499"/>
            <a:chExt cx="1371600" cy="1905000"/>
          </a:xfrm>
        </p:grpSpPr>
        <p:sp>
          <p:nvSpPr>
            <p:cNvPr id="18" name="Rectangle 17"/>
            <p:cNvSpPr/>
            <p:nvPr/>
          </p:nvSpPr>
          <p:spPr bwMode="auto">
            <a:xfrm>
              <a:off x="7212150" y="3291499"/>
              <a:ext cx="1371600" cy="1905000"/>
            </a:xfrm>
            <a:prstGeom prst="rect">
              <a:avLst/>
            </a:prstGeom>
            <a:solidFill>
              <a:srgbClr val="F1C7C7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 anchorCtr="1"/>
            <a:lstStyle/>
            <a:p>
              <a:pPr algn="ctr"/>
              <a:r>
                <a:rPr lang="en-US" dirty="0"/>
                <a:t>Memory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7348740" y="3861884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dirty="0"/>
                <a:t>Stack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348740" y="4166685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dirty="0"/>
                <a:t>Heap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7348740" y="4739470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dirty="0"/>
                <a:t>Code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7348740" y="4455389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dirty="0"/>
                <a:t>Data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with Process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i="1" dirty="0"/>
              <a:t>process graph </a:t>
            </a:r>
            <a:r>
              <a:rPr lang="en-US" dirty="0"/>
              <a:t>is a useful tool for capturing the partial ordering of statements in a concurrent program:</a:t>
            </a:r>
          </a:p>
          <a:p>
            <a:pPr lvl="1"/>
            <a:r>
              <a:rPr lang="en-US" dirty="0"/>
              <a:t>Each vertex is the execution of a statement</a:t>
            </a:r>
          </a:p>
          <a:p>
            <a:pPr lvl="1"/>
            <a:r>
              <a:rPr lang="en-US" dirty="0"/>
              <a:t>a </a:t>
            </a:r>
            <a:r>
              <a:rPr lang="en-US" dirty="0">
                <a:sym typeface="Symbol"/>
              </a:rPr>
              <a:t></a:t>
            </a:r>
            <a:r>
              <a:rPr lang="en-US" dirty="0"/>
              <a:t> b means </a:t>
            </a:r>
            <a:r>
              <a:rPr lang="en-US" dirty="0">
                <a:latin typeface="Courier New"/>
                <a:cs typeface="Courier New"/>
              </a:rPr>
              <a:t>a</a:t>
            </a:r>
            <a:r>
              <a:rPr lang="en-US" dirty="0"/>
              <a:t> happens before b</a:t>
            </a:r>
          </a:p>
          <a:p>
            <a:pPr lvl="1"/>
            <a:r>
              <a:rPr lang="en-US" dirty="0"/>
              <a:t>Edges can be labeled with current value of variables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printf</a:t>
            </a:r>
            <a:r>
              <a:rPr lang="en-US" dirty="0"/>
              <a:t> vertices can be labeled with output</a:t>
            </a:r>
          </a:p>
          <a:p>
            <a:pPr lvl="1"/>
            <a:r>
              <a:rPr lang="en-US" dirty="0"/>
              <a:t>Each graph begins with a vertex with no incoming edges 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/>
              <a:t>Any </a:t>
            </a:r>
            <a:r>
              <a:rPr lang="en-US" i="1" dirty="0"/>
              <a:t>topological sort </a:t>
            </a:r>
            <a:r>
              <a:rPr lang="en-US" dirty="0"/>
              <a:t>of the graph corresponds to a feasible total ordering. </a:t>
            </a:r>
          </a:p>
          <a:p>
            <a:pPr lvl="1"/>
            <a:r>
              <a:rPr lang="en-US" dirty="0"/>
              <a:t>Total ordering of vertices where all edges point from left to right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866628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Graph Example</a:t>
            </a: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371600" y="1472148"/>
            <a:ext cx="4876801" cy="342247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algn="l"/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/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1;</a:t>
            </a:r>
          </a:p>
          <a:p>
            <a:pPr algn="l"/>
            <a:endParaRPr lang="fr-FR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0) {  </a:t>
            </a:r>
            <a:r>
              <a:rPr lang="en-US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Child */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"child : x=%d\n"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++x);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exit(0);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Parent */</a:t>
            </a:r>
            <a:endParaRPr lang="fr-FR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"parent: x=%d\n"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--x); 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exit(0);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 Box 407"/>
          <p:cNvSpPr txBox="1">
            <a:spLocks noChangeArrowheads="1"/>
          </p:cNvSpPr>
          <p:nvPr/>
        </p:nvSpPr>
        <p:spPr bwMode="auto">
          <a:xfrm>
            <a:off x="7592151" y="2514600"/>
            <a:ext cx="1834033" cy="32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child: </a:t>
            </a:r>
            <a:r>
              <a:rPr lang="en-US" sz="1600" dirty="0" err="1">
                <a:solidFill>
                  <a:srgbClr val="FF0000"/>
                </a:solidFill>
                <a:latin typeface="Courier New" charset="0"/>
              </a:rPr>
              <a:t>x</a:t>
            </a:r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=2</a:t>
            </a:r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6716739" y="342815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" name="TextBox 5"/>
          <p:cNvSpPr txBox="1"/>
          <p:nvPr/>
        </p:nvSpPr>
        <p:spPr>
          <a:xfrm>
            <a:off x="6454697" y="3468791"/>
            <a:ext cx="678391" cy="32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urier New"/>
                <a:cs typeface="Courier New"/>
              </a:rPr>
              <a:t>main</a:t>
            </a: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7630851" y="342815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8561185" y="3428152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" name="TextBox 8"/>
          <p:cNvSpPr txBox="1"/>
          <p:nvPr/>
        </p:nvSpPr>
        <p:spPr>
          <a:xfrm>
            <a:off x="7246393" y="3468791"/>
            <a:ext cx="864096" cy="32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urier New"/>
                <a:cs typeface="Courier New"/>
              </a:rPr>
              <a:t>fork</a:t>
            </a:r>
          </a:p>
        </p:txBody>
      </p:sp>
      <p:cxnSp>
        <p:nvCxnSpPr>
          <p:cNvPr id="10" name="Elbow Connector 35"/>
          <p:cNvCxnSpPr>
            <a:stCxn id="9" idx="0"/>
          </p:cNvCxnSpPr>
          <p:nvPr/>
        </p:nvCxnSpPr>
        <p:spPr>
          <a:xfrm rot="5400000" flipH="1" flipV="1">
            <a:off x="7790292" y="2716549"/>
            <a:ext cx="640392" cy="864095"/>
          </a:xfrm>
          <a:prstGeom prst="bentConnector2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>
            <a:spLocks noChangeAspect="1"/>
          </p:cNvSpPr>
          <p:nvPr/>
        </p:nvSpPr>
        <p:spPr>
          <a:xfrm>
            <a:off x="8545652" y="278339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7722291" y="3472178"/>
            <a:ext cx="838894" cy="33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6808179" y="3472178"/>
            <a:ext cx="838894" cy="3388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131830" y="3468791"/>
            <a:ext cx="947222" cy="32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latin typeface="Courier New"/>
                <a:cs typeface="Courier New"/>
              </a:rPr>
              <a:t>printf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131731" y="2811249"/>
            <a:ext cx="947222" cy="32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latin typeface="Courier New"/>
                <a:cs typeface="Courier New"/>
              </a:rPr>
              <a:t>printf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16" name="Text Box 407"/>
          <p:cNvSpPr txBox="1">
            <a:spLocks noChangeArrowheads="1"/>
          </p:cNvSpPr>
          <p:nvPr/>
        </p:nvSpPr>
        <p:spPr bwMode="auto">
          <a:xfrm>
            <a:off x="6822815" y="3156378"/>
            <a:ext cx="795337" cy="32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 err="1">
                <a:latin typeface="Courier New" charset="0"/>
              </a:rPr>
              <a:t>x</a:t>
            </a:r>
            <a:r>
              <a:rPr lang="en-US" sz="1600" dirty="0">
                <a:latin typeface="Courier New" charset="0"/>
              </a:rPr>
              <a:t>==1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8627855" y="2828396"/>
            <a:ext cx="874528" cy="915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>
          <a:xfrm>
            <a:off x="9499351" y="2783390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9" name="TextBox 18"/>
          <p:cNvSpPr txBox="1"/>
          <p:nvPr/>
        </p:nvSpPr>
        <p:spPr>
          <a:xfrm>
            <a:off x="9066234" y="2811249"/>
            <a:ext cx="947222" cy="32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urier New"/>
                <a:cs typeface="Courier New"/>
              </a:rPr>
              <a:t>exit</a:t>
            </a:r>
          </a:p>
        </p:txBody>
      </p:sp>
      <p:sp>
        <p:nvSpPr>
          <p:cNvPr id="20" name="Text Box 407"/>
          <p:cNvSpPr txBox="1">
            <a:spLocks noChangeArrowheads="1"/>
          </p:cNvSpPr>
          <p:nvPr/>
        </p:nvSpPr>
        <p:spPr bwMode="auto">
          <a:xfrm>
            <a:off x="7668351" y="3137103"/>
            <a:ext cx="1834033" cy="3200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parent: </a:t>
            </a:r>
            <a:r>
              <a:rPr lang="en-US" sz="1600" dirty="0" err="1">
                <a:solidFill>
                  <a:srgbClr val="FF0000"/>
                </a:solidFill>
                <a:latin typeface="Courier New" charset="0"/>
              </a:rPr>
              <a:t>x</a:t>
            </a:r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=0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8627855" y="3464113"/>
            <a:ext cx="874528" cy="400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>
            <a:spLocks noChangeAspect="1"/>
          </p:cNvSpPr>
          <p:nvPr/>
        </p:nvSpPr>
        <p:spPr>
          <a:xfrm>
            <a:off x="9499351" y="3418593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3" name="TextBox 22"/>
          <p:cNvSpPr txBox="1"/>
          <p:nvPr/>
        </p:nvSpPr>
        <p:spPr>
          <a:xfrm>
            <a:off x="9066234" y="3446452"/>
            <a:ext cx="947222" cy="32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urier New"/>
                <a:cs typeface="Courier New"/>
              </a:rPr>
              <a:t>exit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685152" y="3290992"/>
            <a:ext cx="822661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Arial"/>
                <a:cs typeface="Arial"/>
              </a:rPr>
              <a:t>Parent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747668" y="2641972"/>
            <a:ext cx="697627" cy="3139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Arial"/>
                <a:cs typeface="Arial"/>
              </a:rPr>
              <a:t>Child</a:t>
            </a:r>
          </a:p>
        </p:txBody>
      </p:sp>
    </p:spTree>
    <p:extLst>
      <p:ext uri="{BB962C8B-B14F-4D97-AF65-F5344CB8AC3E}">
        <p14:creationId xmlns:p14="http://schemas.microsoft.com/office/powerpoint/2010/main" val="3217868854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Interpreting Process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1" y="1362076"/>
            <a:ext cx="4700023" cy="3895725"/>
          </a:xfrm>
        </p:spPr>
        <p:txBody>
          <a:bodyPr/>
          <a:lstStyle/>
          <a:p>
            <a:r>
              <a:rPr lang="en-US" dirty="0"/>
              <a:t>Original graph: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Relabeled graph: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2290581" y="2212456"/>
            <a:ext cx="4085842" cy="1274279"/>
            <a:chOff x="766581" y="1831455"/>
            <a:chExt cx="4085842" cy="1274279"/>
          </a:xfrm>
        </p:grpSpPr>
        <p:sp>
          <p:nvSpPr>
            <p:cNvPr id="5" name="Text Box 407"/>
            <p:cNvSpPr txBox="1">
              <a:spLocks noChangeArrowheads="1"/>
            </p:cNvSpPr>
            <p:nvPr/>
          </p:nvSpPr>
          <p:spPr bwMode="auto">
            <a:xfrm>
              <a:off x="1904035" y="1831455"/>
              <a:ext cx="1834033" cy="3200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child: </a:t>
              </a:r>
              <a:r>
                <a:rPr lang="en-US" sz="1600" dirty="0" err="1">
                  <a:solidFill>
                    <a:srgbClr val="FF0000"/>
                  </a:solidFill>
                  <a:latin typeface="Courier New" charset="0"/>
                </a:rPr>
                <a:t>x</a:t>
              </a:r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=2</a:t>
              </a:r>
            </a:p>
          </p:txBody>
        </p:sp>
        <p:sp>
          <p:nvSpPr>
            <p:cNvPr id="6" name="Oval 5"/>
            <p:cNvSpPr>
              <a:spLocks noChangeAspect="1"/>
            </p:cNvSpPr>
            <p:nvPr/>
          </p:nvSpPr>
          <p:spPr>
            <a:xfrm>
              <a:off x="1028624" y="274500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66581" y="2785646"/>
              <a:ext cx="678391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main</a:t>
              </a:r>
            </a:p>
          </p:txBody>
        </p:sp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1942736" y="274500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2873070" y="274500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539512" y="2785646"/>
              <a:ext cx="901628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11" name="Elbow Connector 35"/>
            <p:cNvCxnSpPr>
              <a:stCxn id="10" idx="0"/>
            </p:cNvCxnSpPr>
            <p:nvPr/>
          </p:nvCxnSpPr>
          <p:spPr>
            <a:xfrm rot="5400000" flipH="1" flipV="1">
              <a:off x="2102177" y="2033403"/>
              <a:ext cx="640392" cy="864095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>
              <a:spLocks noChangeAspect="1"/>
            </p:cNvSpPr>
            <p:nvPr/>
          </p:nvSpPr>
          <p:spPr>
            <a:xfrm>
              <a:off x="2857537" y="210024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2034176" y="27890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1120064" y="27890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443715" y="2785646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443616" y="2128104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7" name="Text Box 407"/>
            <p:cNvSpPr txBox="1">
              <a:spLocks noChangeArrowheads="1"/>
            </p:cNvSpPr>
            <p:nvPr/>
          </p:nvSpPr>
          <p:spPr bwMode="auto">
            <a:xfrm>
              <a:off x="1134699" y="2473233"/>
              <a:ext cx="795337" cy="3200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 err="1">
                  <a:latin typeface="Courier New" charset="0"/>
                </a:rPr>
                <a:t>x</a:t>
              </a:r>
              <a:r>
                <a:rPr lang="en-US" sz="1600" dirty="0">
                  <a:latin typeface="Courier New" charset="0"/>
                </a:rPr>
                <a:t>==1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2939740" y="2145765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>
              <a:spLocks noChangeAspect="1"/>
            </p:cNvSpPr>
            <p:nvPr/>
          </p:nvSpPr>
          <p:spPr>
            <a:xfrm>
              <a:off x="4338318" y="210024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905201" y="2128104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exit</a:t>
              </a:r>
            </a:p>
          </p:txBody>
        </p:sp>
        <p:sp>
          <p:nvSpPr>
            <p:cNvPr id="21" name="Text Box 407"/>
            <p:cNvSpPr txBox="1">
              <a:spLocks noChangeArrowheads="1"/>
            </p:cNvSpPr>
            <p:nvPr/>
          </p:nvSpPr>
          <p:spPr bwMode="auto">
            <a:xfrm>
              <a:off x="1980235" y="2453958"/>
              <a:ext cx="1834033" cy="3200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parent: </a:t>
              </a:r>
              <a:r>
                <a:rPr lang="en-US" sz="1600" dirty="0" err="1">
                  <a:solidFill>
                    <a:srgbClr val="FF0000"/>
                  </a:solidFill>
                  <a:latin typeface="Courier New" charset="0"/>
                </a:rPr>
                <a:t>x</a:t>
              </a:r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=0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2939740" y="2780968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>
              <a:spLocks noChangeAspect="1"/>
            </p:cNvSpPr>
            <p:nvPr/>
          </p:nvSpPr>
          <p:spPr>
            <a:xfrm>
              <a:off x="4338318" y="273544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905201" y="2763307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exit</a:t>
              </a: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7233114" y="2743200"/>
            <a:ext cx="3053668" cy="1414782"/>
            <a:chOff x="5709113" y="3581400"/>
            <a:chExt cx="3053668" cy="1414782"/>
          </a:xfrm>
        </p:grpSpPr>
        <p:sp>
          <p:nvSpPr>
            <p:cNvPr id="27" name="TextBox 26"/>
            <p:cNvSpPr txBox="1"/>
            <p:nvPr/>
          </p:nvSpPr>
          <p:spPr>
            <a:xfrm>
              <a:off x="5709113" y="4654550"/>
              <a:ext cx="298480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a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265254" y="4654550"/>
              <a:ext cx="308097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b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835169" y="4654550"/>
              <a:ext cx="300082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e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397057" y="4654550"/>
              <a:ext cx="280846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c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937086" y="4654550"/>
              <a:ext cx="25840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f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454684" y="4654550"/>
              <a:ext cx="308097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d</a:t>
              </a:r>
            </a:p>
          </p:txBody>
        </p:sp>
        <p:cxnSp>
          <p:nvCxnSpPr>
            <p:cNvPr id="38" name="Curved Connector 37"/>
            <p:cNvCxnSpPr>
              <a:stCxn id="27" idx="0"/>
              <a:endCxn id="48" idx="0"/>
            </p:cNvCxnSpPr>
            <p:nvPr/>
          </p:nvCxnSpPr>
          <p:spPr bwMode="auto">
            <a:xfrm rot="5400000" flipH="1" flipV="1">
              <a:off x="6138828" y="4374075"/>
              <a:ext cx="12700" cy="560950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40" name="Curved Connector 39"/>
            <p:cNvCxnSpPr>
              <a:stCxn id="48" idx="0"/>
              <a:endCxn id="49" idx="0"/>
            </p:cNvCxnSpPr>
            <p:nvPr/>
          </p:nvCxnSpPr>
          <p:spPr bwMode="auto">
            <a:xfrm rot="5400000" flipH="1" flipV="1">
              <a:off x="6702256" y="4371597"/>
              <a:ext cx="12700" cy="565907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56" name="Curved Connector 55"/>
            <p:cNvCxnSpPr>
              <a:stCxn id="49" idx="0"/>
              <a:endCxn id="52" idx="0"/>
            </p:cNvCxnSpPr>
            <p:nvPr/>
          </p:nvCxnSpPr>
          <p:spPr bwMode="auto">
            <a:xfrm rot="5400000" flipH="1" flipV="1">
              <a:off x="7525749" y="4114011"/>
              <a:ext cx="12700" cy="1081078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58" name="Curved Connector 57"/>
            <p:cNvCxnSpPr>
              <a:stCxn id="48" idx="0"/>
              <a:endCxn id="51" idx="0"/>
            </p:cNvCxnSpPr>
            <p:nvPr/>
          </p:nvCxnSpPr>
          <p:spPr bwMode="auto">
            <a:xfrm rot="5400000" flipH="1" flipV="1">
              <a:off x="6978391" y="4095462"/>
              <a:ext cx="12700" cy="1118177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60" name="Curved Connector 59"/>
            <p:cNvCxnSpPr>
              <a:stCxn id="51" idx="0"/>
              <a:endCxn id="55" idx="0"/>
            </p:cNvCxnSpPr>
            <p:nvPr/>
          </p:nvCxnSpPr>
          <p:spPr bwMode="auto">
            <a:xfrm rot="5400000" flipH="1" flipV="1">
              <a:off x="8073106" y="4118924"/>
              <a:ext cx="12700" cy="1071253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8" name="TextBox 97"/>
            <p:cNvSpPr txBox="1"/>
            <p:nvPr/>
          </p:nvSpPr>
          <p:spPr>
            <a:xfrm>
              <a:off x="6170730" y="3581400"/>
              <a:ext cx="2389308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Feasible total ordering: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0FACAAB-0BD8-4FDB-A98B-DBDA6636EDBD}"/>
              </a:ext>
            </a:extLst>
          </p:cNvPr>
          <p:cNvGrpSpPr/>
          <p:nvPr/>
        </p:nvGrpSpPr>
        <p:grpSpPr>
          <a:xfrm>
            <a:off x="7233114" y="4490482"/>
            <a:ext cx="3053668" cy="1343900"/>
            <a:chOff x="7233114" y="4490482"/>
            <a:chExt cx="3053668" cy="1343900"/>
          </a:xfrm>
        </p:grpSpPr>
        <p:sp>
          <p:nvSpPr>
            <p:cNvPr id="74" name="TextBox 73"/>
            <p:cNvSpPr txBox="1"/>
            <p:nvPr/>
          </p:nvSpPr>
          <p:spPr>
            <a:xfrm>
              <a:off x="7233114" y="5492750"/>
              <a:ext cx="298480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a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789255" y="5492750"/>
              <a:ext cx="308097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b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9519537" y="5492750"/>
              <a:ext cx="300082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e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9009393" y="5492750"/>
              <a:ext cx="280846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c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8453849" y="5492750"/>
              <a:ext cx="258404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f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9978685" y="5492750"/>
              <a:ext cx="308097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d</a:t>
              </a:r>
            </a:p>
          </p:txBody>
        </p:sp>
        <p:cxnSp>
          <p:nvCxnSpPr>
            <p:cNvPr id="80" name="Curved Connector 79"/>
            <p:cNvCxnSpPr>
              <a:stCxn id="74" idx="0"/>
              <a:endCxn id="75" idx="0"/>
            </p:cNvCxnSpPr>
            <p:nvPr/>
          </p:nvCxnSpPr>
          <p:spPr bwMode="auto">
            <a:xfrm rot="5400000" flipH="1" flipV="1">
              <a:off x="7662829" y="5212275"/>
              <a:ext cx="12700" cy="560950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1" name="Curved Connector 80"/>
            <p:cNvCxnSpPr>
              <a:stCxn id="75" idx="0"/>
              <a:endCxn id="76" idx="0"/>
            </p:cNvCxnSpPr>
            <p:nvPr/>
          </p:nvCxnSpPr>
          <p:spPr bwMode="auto">
            <a:xfrm rot="5400000" flipH="1" flipV="1">
              <a:off x="8806441" y="4629613"/>
              <a:ext cx="12700" cy="1726274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2" name="Curved Connector 81"/>
            <p:cNvCxnSpPr>
              <a:stCxn id="76" idx="0"/>
              <a:endCxn id="78" idx="0"/>
            </p:cNvCxnSpPr>
            <p:nvPr/>
          </p:nvCxnSpPr>
          <p:spPr bwMode="auto">
            <a:xfrm rot="16200000" flipV="1">
              <a:off x="9126315" y="4949486"/>
              <a:ext cx="12700" cy="1086527"/>
            </a:xfrm>
            <a:prstGeom prst="curvedConnector3">
              <a:avLst>
                <a:gd name="adj1" fmla="val 2464614"/>
              </a:avLst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3" name="Curved Connector 82"/>
            <p:cNvCxnSpPr>
              <a:stCxn id="75" idx="0"/>
              <a:endCxn id="77" idx="0"/>
            </p:cNvCxnSpPr>
            <p:nvPr/>
          </p:nvCxnSpPr>
          <p:spPr bwMode="auto">
            <a:xfrm rot="5400000" flipH="1" flipV="1">
              <a:off x="8546560" y="4889494"/>
              <a:ext cx="12700" cy="1206512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4" name="Curved Connector 83"/>
            <p:cNvCxnSpPr>
              <a:stCxn id="77" idx="0"/>
              <a:endCxn id="79" idx="0"/>
            </p:cNvCxnSpPr>
            <p:nvPr/>
          </p:nvCxnSpPr>
          <p:spPr bwMode="auto">
            <a:xfrm rot="5400000" flipH="1" flipV="1">
              <a:off x="9641275" y="5001291"/>
              <a:ext cx="12700" cy="982918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9" name="TextBox 98"/>
            <p:cNvSpPr txBox="1"/>
            <p:nvPr/>
          </p:nvSpPr>
          <p:spPr>
            <a:xfrm>
              <a:off x="7689333" y="4490482"/>
              <a:ext cx="2539733" cy="3416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Infeasible total ordering: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9E1D3B9C-E6D9-4669-85D8-AF2BE3AC76AB}"/>
              </a:ext>
            </a:extLst>
          </p:cNvPr>
          <p:cNvGrpSpPr/>
          <p:nvPr/>
        </p:nvGrpSpPr>
        <p:grpSpPr>
          <a:xfrm>
            <a:off x="2423906" y="4727281"/>
            <a:ext cx="3900695" cy="1063919"/>
            <a:chOff x="2423906" y="4727281"/>
            <a:chExt cx="3900695" cy="1063919"/>
          </a:xfrm>
        </p:grpSpPr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2500802" y="5372043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423906" y="5471112"/>
              <a:ext cx="30809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a</a:t>
              </a:r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3414914" y="5372043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2" name="Oval 31"/>
            <p:cNvSpPr>
              <a:spLocks noChangeAspect="1"/>
            </p:cNvSpPr>
            <p:nvPr/>
          </p:nvSpPr>
          <p:spPr>
            <a:xfrm>
              <a:off x="4345248" y="5372043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128692" y="5471112"/>
              <a:ext cx="667623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b</a:t>
              </a: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 flipV="1">
              <a:off x="3506354" y="5416069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V="1">
              <a:off x="2592242" y="5416069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V="1">
              <a:off x="4411918" y="4772801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>
              <a:spLocks noChangeAspect="1"/>
            </p:cNvSpPr>
            <p:nvPr/>
          </p:nvSpPr>
          <p:spPr>
            <a:xfrm>
              <a:off x="5810496" y="4727281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377379" y="4816318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f</a:t>
              </a: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flipV="1">
              <a:off x="4411918" y="5408004"/>
              <a:ext cx="1407322" cy="40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/>
            <p:cNvSpPr>
              <a:spLocks noChangeAspect="1"/>
            </p:cNvSpPr>
            <p:nvPr/>
          </p:nvSpPr>
          <p:spPr>
            <a:xfrm>
              <a:off x="5810496" y="5362484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377379" y="5471112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d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071077" y="5471112"/>
              <a:ext cx="667623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c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918677" y="4816318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e</a:t>
              </a:r>
            </a:p>
          </p:txBody>
        </p:sp>
        <p:sp>
          <p:nvSpPr>
            <p:cNvPr id="35" name="Oval 34"/>
            <p:cNvSpPr>
              <a:spLocks noChangeAspect="1"/>
            </p:cNvSpPr>
            <p:nvPr/>
          </p:nvSpPr>
          <p:spPr>
            <a:xfrm>
              <a:off x="4329715" y="4727281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70" name="Connector: Elbow 69">
              <a:extLst>
                <a:ext uri="{FF2B5EF4-FFF2-40B4-BE49-F238E27FC236}">
                  <a16:creationId xmlns:a16="http://schemas.microsoft.com/office/drawing/2014/main" id="{92FB23BB-475D-4470-BB27-3AF0487EC993}"/>
                </a:ext>
              </a:extLst>
            </p:cNvPr>
            <p:cNvCxnSpPr>
              <a:stCxn id="31" idx="0"/>
              <a:endCxn id="35" idx="2"/>
            </p:cNvCxnSpPr>
            <p:nvPr/>
          </p:nvCxnSpPr>
          <p:spPr bwMode="auto">
            <a:xfrm rot="5400000" flipH="1" flipV="1">
              <a:off x="3595653" y="4637982"/>
              <a:ext cx="599042" cy="869081"/>
            </a:xfrm>
            <a:prstGeom prst="bentConnector2">
              <a:avLst/>
            </a:prstGeom>
            <a:noFill/>
            <a:ln w="127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831679557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Example: Two consecutive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s</a:t>
            </a:r>
          </a:p>
        </p:txBody>
      </p:sp>
      <p:sp>
        <p:nvSpPr>
          <p:cNvPr id="491523" name="Text Box 3"/>
          <p:cNvSpPr txBox="1">
            <a:spLocks noChangeArrowheads="1"/>
          </p:cNvSpPr>
          <p:nvPr/>
        </p:nvSpPr>
        <p:spPr bwMode="auto">
          <a:xfrm>
            <a:off x="1600200" y="1676401"/>
            <a:ext cx="3276600" cy="208672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fork2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printf(</a:t>
            </a:r>
            <a:r>
              <a:rPr lang="ro-R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"L0\n"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da-DK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Fork();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printf(</a:t>
            </a:r>
            <a:r>
              <a:rPr lang="ro-R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"L1\n"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da-DK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Fork();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"Bye\n"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114524" y="1295400"/>
            <a:ext cx="4639076" cy="2648534"/>
            <a:chOff x="3590524" y="1295400"/>
            <a:chExt cx="4639076" cy="2648534"/>
          </a:xfrm>
        </p:grpSpPr>
        <p:sp>
          <p:nvSpPr>
            <p:cNvPr id="64" name="Oval 63"/>
            <p:cNvSpPr>
              <a:spLocks noChangeAspect="1"/>
            </p:cNvSpPr>
            <p:nvPr/>
          </p:nvSpPr>
          <p:spPr>
            <a:xfrm>
              <a:off x="3975997" y="35864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590524" y="3623846"/>
              <a:ext cx="925253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66" name="Oval 65"/>
            <p:cNvSpPr>
              <a:spLocks noChangeAspect="1"/>
            </p:cNvSpPr>
            <p:nvPr/>
          </p:nvSpPr>
          <p:spPr>
            <a:xfrm>
              <a:off x="5829909" y="35737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>
              <a:spLocks noChangeAspect="1"/>
            </p:cNvSpPr>
            <p:nvPr/>
          </p:nvSpPr>
          <p:spPr>
            <a:xfrm>
              <a:off x="6760243" y="35771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380533" y="3611146"/>
              <a:ext cx="950256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70" name="Elbow Connector 35"/>
            <p:cNvCxnSpPr/>
            <p:nvPr/>
          </p:nvCxnSpPr>
          <p:spPr>
            <a:xfrm rot="5400000" flipH="1" flipV="1">
              <a:off x="6930020" y="2847984"/>
              <a:ext cx="640392" cy="885933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/>
            <p:cNvSpPr>
              <a:spLocks noChangeAspect="1"/>
            </p:cNvSpPr>
            <p:nvPr/>
          </p:nvSpPr>
          <p:spPr>
            <a:xfrm>
              <a:off x="7708999" y="291232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Arrow Connector 71"/>
            <p:cNvCxnSpPr/>
            <p:nvPr/>
          </p:nvCxnSpPr>
          <p:spPr>
            <a:xfrm flipV="1">
              <a:off x="5921349" y="36161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flipV="1">
              <a:off x="4067437" y="36254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6330888" y="3611146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fork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282378" y="2895600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76" name="Straight Arrow Connector 75"/>
            <p:cNvCxnSpPr/>
            <p:nvPr/>
          </p:nvCxnSpPr>
          <p:spPr>
            <a:xfrm flipV="1">
              <a:off x="6845963" y="36093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Oval 78"/>
            <p:cNvSpPr>
              <a:spLocks noChangeAspect="1"/>
            </p:cNvSpPr>
            <p:nvPr/>
          </p:nvSpPr>
          <p:spPr>
            <a:xfrm>
              <a:off x="7684857" y="35572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252710" y="3611146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82" name="Oval 81"/>
            <p:cNvSpPr>
              <a:spLocks noChangeAspect="1"/>
            </p:cNvSpPr>
            <p:nvPr/>
          </p:nvSpPr>
          <p:spPr>
            <a:xfrm>
              <a:off x="4902809" y="35864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517381" y="3623846"/>
              <a:ext cx="866036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84" name="Straight Arrow Connector 83"/>
            <p:cNvCxnSpPr/>
            <p:nvPr/>
          </p:nvCxnSpPr>
          <p:spPr>
            <a:xfrm flipV="1">
              <a:off x="4994249" y="3618657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Elbow Connector 35"/>
            <p:cNvCxnSpPr>
              <a:endCxn id="86" idx="2"/>
            </p:cNvCxnSpPr>
            <p:nvPr/>
          </p:nvCxnSpPr>
          <p:spPr>
            <a:xfrm rot="5400000" flipH="1" flipV="1">
              <a:off x="4758963" y="2515545"/>
              <a:ext cx="1262381" cy="879511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Oval 85"/>
            <p:cNvSpPr>
              <a:spLocks noChangeAspect="1"/>
            </p:cNvSpPr>
            <p:nvPr/>
          </p:nvSpPr>
          <p:spPr>
            <a:xfrm>
              <a:off x="5829909" y="22783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>
              <a:spLocks noChangeAspect="1"/>
            </p:cNvSpPr>
            <p:nvPr/>
          </p:nvSpPr>
          <p:spPr>
            <a:xfrm>
              <a:off x="6760243" y="22817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5342998" y="2286000"/>
              <a:ext cx="1017034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90" name="Elbow Connector 35"/>
            <p:cNvCxnSpPr/>
            <p:nvPr/>
          </p:nvCxnSpPr>
          <p:spPr>
            <a:xfrm rot="5400000" flipH="1" flipV="1">
              <a:off x="6940937" y="1533754"/>
              <a:ext cx="640396" cy="864095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Oval 90"/>
            <p:cNvSpPr>
              <a:spLocks noChangeAspect="1"/>
            </p:cNvSpPr>
            <p:nvPr/>
          </p:nvSpPr>
          <p:spPr>
            <a:xfrm>
              <a:off x="7708999" y="1587182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Arrow Connector 91"/>
            <p:cNvCxnSpPr/>
            <p:nvPr/>
          </p:nvCxnSpPr>
          <p:spPr>
            <a:xfrm flipV="1">
              <a:off x="5921349" y="23207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6330888" y="2315746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fork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7282378" y="1636712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cxnSp>
          <p:nvCxnSpPr>
            <p:cNvPr id="95" name="Straight Arrow Connector 94"/>
            <p:cNvCxnSpPr/>
            <p:nvPr/>
          </p:nvCxnSpPr>
          <p:spPr>
            <a:xfrm flipV="1">
              <a:off x="6845963" y="23139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Oval 97"/>
            <p:cNvSpPr>
              <a:spLocks noChangeAspect="1"/>
            </p:cNvSpPr>
            <p:nvPr/>
          </p:nvSpPr>
          <p:spPr>
            <a:xfrm>
              <a:off x="7684857" y="22618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7252710" y="2315746"/>
              <a:ext cx="947222" cy="320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err="1">
                  <a:latin typeface="Courier New"/>
                  <a:cs typeface="Courier New"/>
                </a:rPr>
                <a:t>printf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  <p:sp>
          <p:nvSpPr>
            <p:cNvPr id="102" name="Text Box 407"/>
            <p:cNvSpPr txBox="1">
              <a:spLocks noChangeArrowheads="1"/>
            </p:cNvSpPr>
            <p:nvPr/>
          </p:nvSpPr>
          <p:spPr bwMode="auto">
            <a:xfrm>
              <a:off x="7378244" y="1295400"/>
              <a:ext cx="795337" cy="3200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Bye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3843494" y="3319046"/>
              <a:ext cx="43152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/>
                  <a:cs typeface="Courier New"/>
                </a:rPr>
                <a:t>L0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498818" y="2590800"/>
              <a:ext cx="554959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672294" y="3286511"/>
              <a:ext cx="43152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5672294" y="1981200"/>
              <a:ext cx="431528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7474671" y="3242846"/>
              <a:ext cx="554959" cy="320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118" name="Text Box 407"/>
            <p:cNvSpPr txBox="1">
              <a:spLocks noChangeArrowheads="1"/>
            </p:cNvSpPr>
            <p:nvPr/>
          </p:nvSpPr>
          <p:spPr bwMode="auto">
            <a:xfrm>
              <a:off x="7322721" y="1947446"/>
              <a:ext cx="795337" cy="3200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Bye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5275703" y="4267201"/>
            <a:ext cx="1729768" cy="20867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8083171" y="4267201"/>
            <a:ext cx="1880195" cy="20867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</p:spTree>
    <p:extLst>
      <p:ext uri="{BB962C8B-B14F-4D97-AF65-F5344CB8AC3E}">
        <p14:creationId xmlns:p14="http://schemas.microsoft.com/office/powerpoint/2010/main" val="10554692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2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Example: Nested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s in parent</a:t>
            </a:r>
          </a:p>
        </p:txBody>
      </p:sp>
      <p:sp>
        <p:nvSpPr>
          <p:cNvPr id="58" name="Text Box 3"/>
          <p:cNvSpPr txBox="1">
            <a:spLocks noChangeArrowheads="1"/>
          </p:cNvSpPr>
          <p:nvPr/>
        </p:nvSpPr>
        <p:spPr bwMode="auto">
          <a:xfrm>
            <a:off x="1449324" y="1447800"/>
            <a:ext cx="3884676" cy="284154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fork4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printf(</a:t>
            </a:r>
            <a:r>
              <a:rPr lang="ro-R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"L0\n"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(Fork() != 0) {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printf(</a:t>
            </a:r>
            <a:r>
              <a:rPr lang="ro-R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"L1\n"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(Fork() != 0) {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ro-R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"L2\n"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"Bye\n"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>
          <a:xfrm>
            <a:off x="5614220" y="2068201"/>
            <a:ext cx="4863280" cy="1196638"/>
            <a:chOff x="2767651" y="4328459"/>
            <a:chExt cx="5721506" cy="1407815"/>
          </a:xfrm>
        </p:grpSpPr>
        <p:sp>
          <p:nvSpPr>
            <p:cNvPr id="28" name="Oval 27"/>
            <p:cNvSpPr>
              <a:spLocks noChangeAspect="1"/>
            </p:cNvSpPr>
            <p:nvPr/>
          </p:nvSpPr>
          <p:spPr>
            <a:xfrm>
              <a:off x="3206476" y="53390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767651" y="5376446"/>
              <a:ext cx="1031957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30" name="Oval 29"/>
            <p:cNvSpPr>
              <a:spLocks noChangeAspect="1"/>
            </p:cNvSpPr>
            <p:nvPr/>
          </p:nvSpPr>
          <p:spPr>
            <a:xfrm>
              <a:off x="5060388" y="53263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5990722" y="53297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611011" y="5363746"/>
              <a:ext cx="1084145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cxnSp>
          <p:nvCxnSpPr>
            <p:cNvPr id="33" name="Elbow Connector 35"/>
            <p:cNvCxnSpPr/>
            <p:nvPr/>
          </p:nvCxnSpPr>
          <p:spPr>
            <a:xfrm rot="5400000" flipH="1" flipV="1">
              <a:off x="6160499" y="4600584"/>
              <a:ext cx="640392" cy="885933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6939478" y="466492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flipV="1">
              <a:off x="5151828" y="53687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V="1">
              <a:off x="3297916" y="53780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5561368" y="5363746"/>
              <a:ext cx="947222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fork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512857" y="4648200"/>
              <a:ext cx="1128428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V="1">
              <a:off x="6076442" y="53619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>
              <a:spLocks noChangeAspect="1"/>
            </p:cNvSpPr>
            <p:nvPr/>
          </p:nvSpPr>
          <p:spPr>
            <a:xfrm>
              <a:off x="6915336" y="53098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435216" y="5363746"/>
              <a:ext cx="1192488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42" name="Oval 41"/>
            <p:cNvSpPr>
              <a:spLocks noChangeAspect="1"/>
            </p:cNvSpPr>
            <p:nvPr/>
          </p:nvSpPr>
          <p:spPr>
            <a:xfrm>
              <a:off x="4133288" y="53390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847065" y="5376446"/>
              <a:ext cx="763947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 flipV="1">
              <a:off x="4224728" y="5371257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Elbow Connector 35"/>
            <p:cNvCxnSpPr>
              <a:stCxn id="43" idx="0"/>
            </p:cNvCxnSpPr>
            <p:nvPr/>
          </p:nvCxnSpPr>
          <p:spPr>
            <a:xfrm rot="5400000" flipH="1" flipV="1">
              <a:off x="4307403" y="4620228"/>
              <a:ext cx="677854" cy="834582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/>
            <p:cNvSpPr>
              <a:spLocks noChangeAspect="1"/>
            </p:cNvSpPr>
            <p:nvPr/>
          </p:nvSpPr>
          <p:spPr>
            <a:xfrm>
              <a:off x="5060388" y="46278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468832" y="4622800"/>
              <a:ext cx="1226325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045327" y="4994355"/>
              <a:ext cx="488821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L0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6694473" y="4328459"/>
              <a:ext cx="624606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874128" y="4994355"/>
              <a:ext cx="488821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806235" y="4328459"/>
              <a:ext cx="624606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738218" y="4994355"/>
              <a:ext cx="488821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L2</a:t>
              </a:r>
            </a:p>
          </p:txBody>
        </p:sp>
        <p:cxnSp>
          <p:nvCxnSpPr>
            <p:cNvPr id="86" name="Straight Arrow Connector 85"/>
            <p:cNvCxnSpPr/>
            <p:nvPr/>
          </p:nvCxnSpPr>
          <p:spPr>
            <a:xfrm flipV="1">
              <a:off x="7009706" y="5346700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Oval 86"/>
            <p:cNvSpPr>
              <a:spLocks noChangeAspect="1"/>
            </p:cNvSpPr>
            <p:nvPr/>
          </p:nvSpPr>
          <p:spPr>
            <a:xfrm>
              <a:off x="7848600" y="5289981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7430411" y="5350088"/>
              <a:ext cx="1058746" cy="35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7627738" y="4994355"/>
              <a:ext cx="624606" cy="3598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</p:grpSp>
      <p:sp>
        <p:nvSpPr>
          <p:cNvPr id="90" name="TextBox 89"/>
          <p:cNvSpPr txBox="1"/>
          <p:nvPr/>
        </p:nvSpPr>
        <p:spPr>
          <a:xfrm>
            <a:off x="5885303" y="4089400"/>
            <a:ext cx="1729768" cy="183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8413371" y="4089400"/>
            <a:ext cx="1880195" cy="183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</p:txBody>
      </p:sp>
    </p:spTree>
    <p:extLst>
      <p:ext uri="{BB962C8B-B14F-4D97-AF65-F5344CB8AC3E}">
        <p14:creationId xmlns:p14="http://schemas.microsoft.com/office/powerpoint/2010/main" val="2613037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  <p:bldP spid="9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Example: Nested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s in children</a:t>
            </a: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453896" y="1447800"/>
            <a:ext cx="3886200" cy="284154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fork5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printf(</a:t>
            </a:r>
            <a:r>
              <a:rPr lang="ro-R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"L0\n"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(Fork() == 0) {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printf(</a:t>
            </a:r>
            <a:r>
              <a:rPr lang="ro-R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"L1\n"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(Fork() == 0) {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printf(</a:t>
            </a:r>
            <a:r>
              <a:rPr lang="ro-RO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"L2\n"</a:t>
            </a:r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algn="l"/>
            <a:r>
              <a:rPr lang="ro-RO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"Bye\n"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624732" y="1509932"/>
            <a:ext cx="4863280" cy="1765074"/>
            <a:chOff x="4153720" y="1487067"/>
            <a:chExt cx="4863280" cy="1765074"/>
          </a:xfrm>
        </p:grpSpPr>
        <p:sp>
          <p:nvSpPr>
            <p:cNvPr id="49" name="Oval 48"/>
            <p:cNvSpPr>
              <a:spLocks noChangeAspect="1"/>
            </p:cNvSpPr>
            <p:nvPr/>
          </p:nvSpPr>
          <p:spPr>
            <a:xfrm>
              <a:off x="4526721" y="2914534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153720" y="2946288"/>
              <a:ext cx="877163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51" name="Oval 50"/>
            <p:cNvSpPr>
              <a:spLocks noChangeAspect="1"/>
            </p:cNvSpPr>
            <p:nvPr/>
          </p:nvSpPr>
          <p:spPr>
            <a:xfrm>
              <a:off x="6102546" y="2903739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2" name="Oval 51"/>
            <p:cNvSpPr>
              <a:spLocks noChangeAspect="1"/>
            </p:cNvSpPr>
            <p:nvPr/>
          </p:nvSpPr>
          <p:spPr>
            <a:xfrm>
              <a:off x="6893330" y="2335164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720576" y="2935493"/>
              <a:ext cx="921523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cxnSp>
          <p:nvCxnSpPr>
            <p:cNvPr id="54" name="Elbow Connector 35"/>
            <p:cNvCxnSpPr/>
            <p:nvPr/>
          </p:nvCxnSpPr>
          <p:spPr>
            <a:xfrm rot="5400000" flipH="1" flipV="1">
              <a:off x="7037642" y="1715351"/>
              <a:ext cx="544331" cy="753043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Oval 54"/>
            <p:cNvSpPr>
              <a:spLocks noChangeAspect="1"/>
            </p:cNvSpPr>
            <p:nvPr/>
          </p:nvSpPr>
          <p:spPr>
            <a:xfrm>
              <a:off x="7699773" y="1770045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flipV="1">
              <a:off x="6180270" y="2368266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V="1">
              <a:off x="4604445" y="2947637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6528379" y="2305691"/>
              <a:ext cx="805139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fork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337145" y="1755826"/>
              <a:ext cx="959164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>
            <a:xfrm flipV="1">
              <a:off x="6966192" y="2362507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Oval 60"/>
            <p:cNvSpPr>
              <a:spLocks noChangeAspect="1"/>
            </p:cNvSpPr>
            <p:nvPr/>
          </p:nvSpPr>
          <p:spPr>
            <a:xfrm>
              <a:off x="7679252" y="2318247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271150" y="2305691"/>
              <a:ext cx="1013615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63" name="Oval 62"/>
            <p:cNvSpPr>
              <a:spLocks noChangeAspect="1"/>
            </p:cNvSpPr>
            <p:nvPr/>
          </p:nvSpPr>
          <p:spPr>
            <a:xfrm>
              <a:off x="5314512" y="2914534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071222" y="2946288"/>
              <a:ext cx="649355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 flipV="1">
              <a:off x="5392235" y="2941877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Elbow Connector 35"/>
            <p:cNvCxnSpPr>
              <a:stCxn id="64" idx="0"/>
            </p:cNvCxnSpPr>
            <p:nvPr/>
          </p:nvCxnSpPr>
          <p:spPr>
            <a:xfrm rot="5400000" flipH="1" flipV="1">
              <a:off x="5462510" y="2303504"/>
              <a:ext cx="576175" cy="709395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Oval 66"/>
            <p:cNvSpPr>
              <a:spLocks noChangeAspect="1"/>
            </p:cNvSpPr>
            <p:nvPr/>
          </p:nvSpPr>
          <p:spPr>
            <a:xfrm>
              <a:off x="6102546" y="2310017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570031" y="2305691"/>
              <a:ext cx="1101762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389745" y="2621511"/>
              <a:ext cx="415498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L0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7549228" y="1487067"/>
              <a:ext cx="415498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L2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886517" y="2621511"/>
              <a:ext cx="530915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944225" y="2055502"/>
              <a:ext cx="415498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470994" y="2050056"/>
              <a:ext cx="530915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cxnSp>
          <p:nvCxnSpPr>
            <p:cNvPr id="74" name="Straight Arrow Connector 73"/>
            <p:cNvCxnSpPr/>
            <p:nvPr/>
          </p:nvCxnSpPr>
          <p:spPr>
            <a:xfrm flipV="1">
              <a:off x="7759467" y="1816191"/>
              <a:ext cx="713060" cy="2880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Oval 74"/>
            <p:cNvSpPr>
              <a:spLocks noChangeAspect="1"/>
            </p:cNvSpPr>
            <p:nvPr/>
          </p:nvSpPr>
          <p:spPr>
            <a:xfrm>
              <a:off x="8472527" y="1767980"/>
              <a:ext cx="77724" cy="777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8117066" y="1755826"/>
              <a:ext cx="899934" cy="30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8284794" y="1487067"/>
              <a:ext cx="530915" cy="3058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5883442" y="4089400"/>
            <a:ext cx="1729768" cy="183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411510" y="4089400"/>
            <a:ext cx="1880195" cy="183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L0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L1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L2</a:t>
            </a:r>
          </a:p>
        </p:txBody>
      </p:sp>
    </p:spTree>
    <p:extLst>
      <p:ext uri="{BB962C8B-B14F-4D97-AF65-F5344CB8AC3E}">
        <p14:creationId xmlns:p14="http://schemas.microsoft.com/office/powerpoint/2010/main" val="29563092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7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Reaping Child Processes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</a:t>
            </a:r>
          </a:p>
          <a:p>
            <a:pPr lvl="1"/>
            <a:r>
              <a:rPr lang="en-US" dirty="0"/>
              <a:t>When process terminates, it still consumes resources</a:t>
            </a:r>
          </a:p>
          <a:p>
            <a:pPr lvl="2"/>
            <a:r>
              <a:rPr lang="en-US" dirty="0"/>
              <a:t>Examples: exit status, various OS tables</a:t>
            </a:r>
          </a:p>
          <a:p>
            <a:pPr lvl="1"/>
            <a:r>
              <a:rPr lang="en-US" dirty="0"/>
              <a:t>Called a “zombie”</a:t>
            </a:r>
          </a:p>
          <a:p>
            <a:pPr lvl="2"/>
            <a:r>
              <a:rPr lang="en-US" dirty="0"/>
              <a:t>Living corpse, half alive and half dead</a:t>
            </a:r>
          </a:p>
          <a:p>
            <a:pPr>
              <a:spcBef>
                <a:spcPts val="600"/>
              </a:spcBef>
            </a:pPr>
            <a:r>
              <a:rPr lang="en-US" dirty="0"/>
              <a:t>Reaping</a:t>
            </a:r>
          </a:p>
          <a:p>
            <a:pPr lvl="1"/>
            <a:r>
              <a:rPr lang="en-US" dirty="0"/>
              <a:t>Performed by parent on terminated child (using </a:t>
            </a:r>
            <a:r>
              <a:rPr lang="en-US" dirty="0">
                <a:latin typeface="Courier New"/>
                <a:cs typeface="Courier New"/>
              </a:rPr>
              <a:t>wait</a:t>
            </a:r>
            <a:r>
              <a:rPr lang="en-US" dirty="0"/>
              <a:t> or </a:t>
            </a:r>
            <a:r>
              <a:rPr lang="en-US" dirty="0" err="1">
                <a:latin typeface="Courier New"/>
                <a:cs typeface="Courier New"/>
              </a:rPr>
              <a:t>waitpid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Parent is given exit status information</a:t>
            </a:r>
          </a:p>
          <a:p>
            <a:pPr lvl="1"/>
            <a:r>
              <a:rPr lang="en-US" dirty="0"/>
              <a:t>Kernel then deletes zombie child process</a:t>
            </a:r>
          </a:p>
          <a:p>
            <a:pPr>
              <a:spcBef>
                <a:spcPts val="600"/>
              </a:spcBef>
            </a:pPr>
            <a:r>
              <a:rPr lang="en-US" dirty="0"/>
              <a:t>What if parent doesn’t reap?</a:t>
            </a:r>
          </a:p>
          <a:p>
            <a:pPr lvl="1"/>
            <a:r>
              <a:rPr lang="en-US" dirty="0"/>
              <a:t>If any parent terminates without reaping a child, then the orphaned child will be reaped by </a:t>
            </a:r>
            <a:r>
              <a:rPr lang="en-US" b="1" dirty="0">
                <a:latin typeface="Courier New" pitchFamily="49" charset="0"/>
              </a:rPr>
              <a:t>init</a:t>
            </a:r>
            <a:r>
              <a:rPr lang="en-US" dirty="0"/>
              <a:t> process (</a:t>
            </a:r>
            <a:r>
              <a:rPr lang="en-US" dirty="0" err="1"/>
              <a:t>pid</a:t>
            </a:r>
            <a:r>
              <a:rPr lang="en-US" dirty="0"/>
              <a:t> == 1)</a:t>
            </a:r>
          </a:p>
          <a:p>
            <a:pPr lvl="1"/>
            <a:r>
              <a:rPr lang="en-US" dirty="0"/>
              <a:t>So, only need explicit reaping in long-running processes</a:t>
            </a:r>
          </a:p>
          <a:p>
            <a:pPr lvl="2"/>
            <a:r>
              <a:rPr lang="en-US" dirty="0"/>
              <a:t>e.g., shells and servers</a:t>
            </a:r>
          </a:p>
        </p:txBody>
      </p:sp>
    </p:spTree>
    <p:extLst>
      <p:ext uri="{BB962C8B-B14F-4D97-AF65-F5344CB8AC3E}">
        <p14:creationId xmlns:p14="http://schemas.microsoft.com/office/powerpoint/2010/main" val="40260795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676400" y="2438401"/>
            <a:ext cx="4998484" cy="4031873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i="1" dirty="0">
                <a:latin typeface="Courier New" pitchFamily="49" charset="0"/>
              </a:rPr>
              <a:t>./forks 7 &amp;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[1] 6639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Running Parent, PID = 6639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Terminating Child, PID = 6640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i="1" dirty="0" err="1">
                <a:latin typeface="Courier New" pitchFamily="49" charset="0"/>
              </a:rPr>
              <a:t>ps</a:t>
            </a:r>
            <a:endParaRPr lang="en-US" altLang="en-US" sz="1600" i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6585 ttyp9    00:00:00 bash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6639 ttyp9    00:00:03 forks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6640 ttyp9    00:00:00 forks &lt;defunct&gt;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6641 ttyp9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endParaRPr lang="en-US" alt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</a:t>
            </a:r>
            <a:r>
              <a:rPr lang="en-US" altLang="en-US" sz="1600" i="1" dirty="0">
                <a:latin typeface="Courier New" pitchFamily="49" charset="0"/>
              </a:rPr>
              <a:t> kill 6639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[1]    Terminated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i="1" dirty="0" err="1">
                <a:latin typeface="Courier New" pitchFamily="49" charset="0"/>
              </a:rPr>
              <a:t>ps</a:t>
            </a:r>
            <a:endParaRPr lang="en-US" altLang="en-US" sz="1600" i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6585 ttyp9    00:00:00 bash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6642 ttyp9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endParaRPr lang="en-US" altLang="en-US" sz="1600" dirty="0">
              <a:latin typeface="Courier New" pitchFamily="49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Zombie Example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6477000" y="4648200"/>
            <a:ext cx="5029200" cy="1524000"/>
          </a:xfrm>
        </p:spPr>
        <p:txBody>
          <a:bodyPr/>
          <a:lstStyle/>
          <a:p>
            <a:pPr lvl="1" eaLnBrk="1" hangingPunct="1"/>
            <a:r>
              <a:rPr lang="en-US" altLang="en-US" dirty="0" err="1">
                <a:latin typeface="Courier New" pitchFamily="49" charset="0"/>
              </a:rPr>
              <a:t>ps</a:t>
            </a:r>
            <a:r>
              <a:rPr lang="en-US" altLang="en-US" dirty="0"/>
              <a:t> shows child process as “defunct”</a:t>
            </a:r>
          </a:p>
          <a:p>
            <a:pPr lvl="1" eaLnBrk="1" hangingPunct="1"/>
            <a:r>
              <a:rPr lang="en-US" altLang="en-US" dirty="0"/>
              <a:t>Killing parent allows child to be reaped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492496" y="990601"/>
            <a:ext cx="5404104" cy="3108543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void fork7()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if (fork() == 0) 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/* Child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("Terminating Child, PID = %d\n",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</a:t>
            </a:r>
            <a:r>
              <a:rPr lang="en-US" altLang="en-US" sz="1400" dirty="0" err="1">
                <a:latin typeface="Courier New" pitchFamily="49" charset="0"/>
              </a:rPr>
              <a:t>getpid</a:t>
            </a:r>
            <a:r>
              <a:rPr lang="en-US" altLang="en-US" sz="1400" dirty="0">
                <a:latin typeface="Courier New" pitchFamily="49" charset="0"/>
              </a:rPr>
              <a:t>());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exit(0);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} else 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("Running Parent, PID = %d\n",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</a:t>
            </a:r>
            <a:r>
              <a:rPr lang="en-US" altLang="en-US" sz="1400" dirty="0" err="1">
                <a:latin typeface="Courier New" pitchFamily="49" charset="0"/>
              </a:rPr>
              <a:t>getpid</a:t>
            </a:r>
            <a:r>
              <a:rPr lang="en-US" altLang="en-US" sz="1400" dirty="0">
                <a:latin typeface="Courier New" pitchFamily="49" charset="0"/>
              </a:rPr>
              <a:t>());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while (1)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; /* Infinite loop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}</a:t>
            </a:r>
          </a:p>
        </p:txBody>
      </p:sp>
      <p:cxnSp>
        <p:nvCxnSpPr>
          <p:cNvPr id="3" name="Straight Arrow Connector 2"/>
          <p:cNvCxnSpPr/>
          <p:nvPr/>
        </p:nvCxnSpPr>
        <p:spPr bwMode="auto">
          <a:xfrm flipH="1" flipV="1">
            <a:off x="6248400" y="4648200"/>
            <a:ext cx="685800" cy="22860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5" name="Straight Arrow Connector 4"/>
          <p:cNvCxnSpPr/>
          <p:nvPr/>
        </p:nvCxnSpPr>
        <p:spPr bwMode="auto">
          <a:xfrm flipH="1">
            <a:off x="5410200" y="5562600"/>
            <a:ext cx="1524000" cy="45720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673352" y="2441448"/>
            <a:ext cx="3887603" cy="3293209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i="1" dirty="0">
                <a:latin typeface="Courier New" pitchFamily="49" charset="0"/>
              </a:rPr>
              <a:t>./forks 8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Terminating Parent, PID = 6675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Running Child, PID = 6676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i="1" dirty="0" err="1">
                <a:latin typeface="Courier New" pitchFamily="49" charset="0"/>
              </a:rPr>
              <a:t>ps</a:t>
            </a:r>
            <a:endParaRPr lang="en-US" altLang="en-US" sz="1600" i="1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6585 ttyp9    00:00:00 bash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6676 ttyp9    00:00:06 forks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6677 ttyp9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endParaRPr lang="en-US" alt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i="1" dirty="0" err="1">
                <a:latin typeface="Courier New" pitchFamily="49" charset="0"/>
              </a:rPr>
              <a:t>linux</a:t>
            </a:r>
            <a:r>
              <a:rPr lang="en-US" altLang="en-US" sz="1600" i="1" dirty="0">
                <a:latin typeface="Courier New" pitchFamily="49" charset="0"/>
              </a:rPr>
              <a:t>&gt;</a:t>
            </a:r>
            <a:r>
              <a:rPr lang="en-US" altLang="en-US" sz="1600" dirty="0">
                <a:latin typeface="Courier New" pitchFamily="49" charset="0"/>
              </a:rPr>
              <a:t> kill 6676</a:t>
            </a:r>
          </a:p>
          <a:p>
            <a:pPr algn="l">
              <a:lnSpc>
                <a:spcPct val="100000"/>
              </a:lnSpc>
            </a:pPr>
            <a:r>
              <a:rPr lang="en-US" altLang="en-US" sz="1600" i="1" dirty="0" err="1">
                <a:latin typeface="Courier New" pitchFamily="49" charset="0"/>
              </a:rPr>
              <a:t>linux</a:t>
            </a:r>
            <a:r>
              <a:rPr lang="en-US" altLang="en-US" sz="1600" i="1" dirty="0">
                <a:latin typeface="Courier New" pitchFamily="49" charset="0"/>
              </a:rPr>
              <a:t>&gt;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endParaRPr lang="en-US" alt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6585 ttyp9    00:00:00 bash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6678 ttyp9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endParaRPr lang="en-US" altLang="en-US" sz="1600" dirty="0">
              <a:latin typeface="Courier New" pitchFamily="49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2" y="247650"/>
            <a:ext cx="9518649" cy="740664"/>
          </a:xfrm>
        </p:spPr>
        <p:txBody>
          <a:bodyPr/>
          <a:lstStyle/>
          <a:p>
            <a:pPr eaLnBrk="1" hangingPunct="1"/>
            <a:r>
              <a:rPr lang="en-US" altLang="en-US" dirty="0"/>
              <a:t>Nonterminating Child Example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6473952" y="4645152"/>
            <a:ext cx="5029200" cy="1527048"/>
          </a:xfrm>
        </p:spPr>
        <p:txBody>
          <a:bodyPr/>
          <a:lstStyle/>
          <a:p>
            <a:pPr lvl="1" eaLnBrk="1" hangingPunct="1"/>
            <a:r>
              <a:rPr lang="en-US" altLang="en-US" dirty="0"/>
              <a:t>Child process still active even though parent has terminated</a:t>
            </a:r>
          </a:p>
          <a:p>
            <a:pPr lvl="1" eaLnBrk="1" hangingPunct="1"/>
            <a:r>
              <a:rPr lang="en-US" altLang="en-US" dirty="0"/>
              <a:t>Must kill explicitly, or else will keep running indefinitely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492557" y="987552"/>
            <a:ext cx="5404043" cy="3108543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void fork8()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if (fork() == 0) 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/* Child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("Running Child, PID = %d\n",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</a:t>
            </a:r>
            <a:r>
              <a:rPr lang="en-US" altLang="en-US" sz="1400" dirty="0" err="1">
                <a:latin typeface="Courier New" pitchFamily="49" charset="0"/>
              </a:rPr>
              <a:t>getpid</a:t>
            </a:r>
            <a:r>
              <a:rPr lang="en-US" altLang="en-US" sz="1400" dirty="0">
                <a:latin typeface="Courier New" pitchFamily="49" charset="0"/>
              </a:rPr>
              <a:t>());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while (1)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; /* Infinite loop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} else 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("Terminating Parent, PID = %d\n",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</a:t>
            </a:r>
            <a:r>
              <a:rPr lang="en-US" altLang="en-US" sz="1400" dirty="0" err="1">
                <a:latin typeface="Courier New" pitchFamily="49" charset="0"/>
              </a:rPr>
              <a:t>getpid</a:t>
            </a:r>
            <a:r>
              <a:rPr lang="en-US" altLang="en-US" sz="1400" dirty="0">
                <a:latin typeface="Courier New" pitchFamily="49" charset="0"/>
              </a:rPr>
              <a:t>());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exit(0);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}</a:t>
            </a:r>
          </a:p>
        </p:txBody>
      </p:sp>
      <p:cxnSp>
        <p:nvCxnSpPr>
          <p:cNvPr id="3" name="Straight Arrow Connector 2"/>
          <p:cNvCxnSpPr/>
          <p:nvPr/>
        </p:nvCxnSpPr>
        <p:spPr bwMode="auto">
          <a:xfrm flipH="1" flipV="1">
            <a:off x="5257800" y="4191000"/>
            <a:ext cx="1600200" cy="609601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5" name="Straight Arrow Connector 4"/>
          <p:cNvCxnSpPr/>
          <p:nvPr/>
        </p:nvCxnSpPr>
        <p:spPr bwMode="auto">
          <a:xfrm flipH="1" flipV="1">
            <a:off x="3810000" y="4572000"/>
            <a:ext cx="3048000" cy="99060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</a:rPr>
              <a:t>wait</a:t>
            </a:r>
            <a:r>
              <a:rPr lang="en-US" dirty="0"/>
              <a:t>: Synchronizing with Children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Parent reaps a child by calling the </a:t>
            </a:r>
            <a:r>
              <a:rPr lang="en-US" dirty="0">
                <a:latin typeface="Courier New"/>
                <a:cs typeface="Courier New"/>
              </a:rPr>
              <a:t>wait </a:t>
            </a:r>
            <a:r>
              <a:rPr lang="en-US" dirty="0">
                <a:latin typeface="Calibri"/>
                <a:cs typeface="Calibri"/>
              </a:rPr>
              <a:t>function</a:t>
            </a:r>
            <a:endParaRPr lang="en-US" dirty="0">
              <a:latin typeface="Courier New" pitchFamily="49" charset="0"/>
            </a:endParaRPr>
          </a:p>
          <a:p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wait(int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 err="1">
                <a:latin typeface="Courier New" pitchFamily="49" charset="0"/>
              </a:rPr>
              <a:t>child_status</a:t>
            </a:r>
            <a:r>
              <a:rPr lang="en-US" dirty="0">
                <a:latin typeface="Courier New" pitchFamily="49" charset="0"/>
              </a:rPr>
              <a:t>)</a:t>
            </a:r>
            <a:endParaRPr lang="en-US" dirty="0"/>
          </a:p>
          <a:p>
            <a:pPr lvl="1"/>
            <a:r>
              <a:rPr lang="en-US" dirty="0"/>
              <a:t>Suspends current process until one of its children terminates</a:t>
            </a:r>
          </a:p>
          <a:p>
            <a:pPr lvl="1"/>
            <a:r>
              <a:rPr lang="en-US" dirty="0"/>
              <a:t>Return value is </a:t>
            </a:r>
            <a:r>
              <a:rPr lang="en-US" b="1" dirty="0" err="1">
                <a:latin typeface="Courier New" pitchFamily="49" charset="0"/>
              </a:rPr>
              <a:t>pid</a:t>
            </a:r>
            <a:r>
              <a:rPr lang="en-US" dirty="0"/>
              <a:t> of child process that terminated</a:t>
            </a:r>
          </a:p>
          <a:p>
            <a:pPr lvl="1"/>
            <a:r>
              <a:rPr lang="en-US" dirty="0"/>
              <a:t>If </a:t>
            </a:r>
            <a:r>
              <a:rPr lang="en-US" b="1" dirty="0" err="1">
                <a:latin typeface="Courier New" pitchFamily="49" charset="0"/>
              </a:rPr>
              <a:t>child_status</a:t>
            </a:r>
            <a:r>
              <a:rPr lang="en-US" b="1" dirty="0"/>
              <a:t> </a:t>
            </a:r>
            <a:r>
              <a:rPr lang="en-US" b="1" dirty="0">
                <a:latin typeface="Courier New" pitchFamily="49" charset="0"/>
              </a:rPr>
              <a:t>!= NULL</a:t>
            </a:r>
            <a:r>
              <a:rPr lang="en-US" dirty="0"/>
              <a:t>, then integer it points to will be set to value that tells why child terminated and gives its exit status:</a:t>
            </a:r>
          </a:p>
          <a:p>
            <a:pPr lvl="2"/>
            <a:r>
              <a:rPr lang="en-US" dirty="0"/>
              <a:t>Checked using macros defined in </a:t>
            </a:r>
            <a:r>
              <a:rPr lang="en-US" dirty="0" err="1">
                <a:latin typeface="Courier New"/>
                <a:cs typeface="Courier New"/>
              </a:rPr>
              <a:t>wait.h</a:t>
            </a:r>
            <a:endParaRPr lang="en-US" dirty="0">
              <a:latin typeface="Courier New"/>
              <a:cs typeface="Courier New"/>
            </a:endParaRPr>
          </a:p>
          <a:p>
            <a:pPr lvl="3"/>
            <a:r>
              <a:rPr lang="en-US" dirty="0">
                <a:latin typeface="Courier New"/>
                <a:cs typeface="Courier New"/>
              </a:rPr>
              <a:t>WIFEXITED, </a:t>
            </a:r>
            <a:r>
              <a:rPr lang="en-US">
                <a:latin typeface="Courier New"/>
                <a:cs typeface="Courier New"/>
              </a:rPr>
              <a:t>WEXITSTATUS</a:t>
            </a:r>
            <a:r>
              <a:rPr lang="en-US" dirty="0">
                <a:latin typeface="Courier New"/>
                <a:cs typeface="Courier New"/>
              </a:rPr>
              <a:t>, WIFSIGNALED, WTERMSIG, WIFSTOPPED, WSTOPSIG, WIFCONTINUED</a:t>
            </a:r>
          </a:p>
          <a:p>
            <a:pPr lvl="3"/>
            <a:r>
              <a:rPr lang="en-US" dirty="0">
                <a:latin typeface="Calibri"/>
                <a:cs typeface="Calibri"/>
              </a:rPr>
              <a:t>See textbook for details</a:t>
            </a:r>
          </a:p>
        </p:txBody>
      </p:sp>
    </p:spTree>
    <p:extLst>
      <p:ext uri="{BB962C8B-B14F-4D97-AF65-F5344CB8AC3E}">
        <p14:creationId xmlns:p14="http://schemas.microsoft.com/office/powerpoint/2010/main" val="85785005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Logical Control Flows</a:t>
            </a: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3657600" y="27432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032126" y="3276600"/>
            <a:ext cx="658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Time</a:t>
            </a: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4876800" y="2971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310064" y="2590800"/>
            <a:ext cx="1177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Process A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5834064" y="2590800"/>
            <a:ext cx="1177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Process B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7358064" y="2590800"/>
            <a:ext cx="1177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Process C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6400800" y="3276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7924800" y="3581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4876800" y="3886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7924800" y="4191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4419600" y="3276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4419600" y="3581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4419600" y="3886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4419600" y="4191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>
            <a:off x="4419600" y="44958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2362201" y="1524000"/>
            <a:ext cx="6772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/>
              <a:t>Each process has its own logical control flow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urier New" pitchFamily="49" charset="0"/>
              </a:rPr>
              <a:t>wait</a:t>
            </a:r>
            <a:r>
              <a:rPr lang="en-US"/>
              <a:t>: Synchronizing with Children</a:t>
            </a:r>
          </a:p>
        </p:txBody>
      </p:sp>
      <p:sp>
        <p:nvSpPr>
          <p:cNvPr id="506884" name="Text Box 4"/>
          <p:cNvSpPr txBox="1">
            <a:spLocks noChangeArrowheads="1"/>
          </p:cNvSpPr>
          <p:nvPr/>
        </p:nvSpPr>
        <p:spPr bwMode="auto">
          <a:xfrm>
            <a:off x="1143000" y="1507391"/>
            <a:ext cx="5715000" cy="297927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fork9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child_status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(fork() == 0) {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"HC: hello from child\n"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exit(0);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 </a:t>
            </a:r>
            <a:r>
              <a:rPr lang="da-DK" sz="1600" dirty="0" err="1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"HP: </a:t>
            </a:r>
            <a:r>
              <a:rPr lang="da-DK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lang="da-DK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from </a:t>
            </a:r>
            <a:r>
              <a:rPr lang="da-DK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parent</a:t>
            </a:r>
            <a:r>
              <a:rPr lang="da-DK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\n"</a:t>
            </a:r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wait</a:t>
            </a:r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da-DK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child_status</a:t>
            </a:r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"CT: </a:t>
            </a:r>
            <a:r>
              <a:rPr lang="da-DK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child</a:t>
            </a:r>
            <a:r>
              <a:rPr lang="da-DK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has </a:t>
            </a:r>
            <a:r>
              <a:rPr lang="da-DK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terminated</a:t>
            </a:r>
            <a:r>
              <a:rPr lang="da-DK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\n"</a:t>
            </a:r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"Bye\n"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7460076" y="1959174"/>
            <a:ext cx="3131724" cy="1833514"/>
            <a:chOff x="4592180" y="4635500"/>
            <a:chExt cx="3367445" cy="1971520"/>
          </a:xfrm>
        </p:grpSpPr>
        <p:sp>
          <p:nvSpPr>
            <p:cNvPr id="28" name="Oval 27"/>
            <p:cNvSpPr>
              <a:spLocks noChangeAspect="1"/>
            </p:cNvSpPr>
            <p:nvPr/>
          </p:nvSpPr>
          <p:spPr>
            <a:xfrm>
              <a:off x="5709180" y="62280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6639514" y="62314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259804" y="6265446"/>
              <a:ext cx="950256" cy="328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flipV="1">
              <a:off x="5800620" y="62704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6210159" y="6265446"/>
              <a:ext cx="947223" cy="328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wait</a:t>
              </a: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V="1">
              <a:off x="6725234" y="62636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/>
            <p:cNvSpPr>
              <a:spLocks noChangeAspect="1"/>
            </p:cNvSpPr>
            <p:nvPr/>
          </p:nvSpPr>
          <p:spPr>
            <a:xfrm>
              <a:off x="7564128" y="62115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012402" y="6265446"/>
              <a:ext cx="947223" cy="328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sp>
          <p:nvSpPr>
            <p:cNvPr id="40" name="Oval 39"/>
            <p:cNvSpPr>
              <a:spLocks noChangeAspect="1"/>
            </p:cNvSpPr>
            <p:nvPr/>
          </p:nvSpPr>
          <p:spPr>
            <a:xfrm>
              <a:off x="4782080" y="62407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592180" y="6278146"/>
              <a:ext cx="799809" cy="328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 flipV="1">
              <a:off x="4873520" y="6272957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Elbow Connector 35"/>
            <p:cNvCxnSpPr>
              <a:endCxn id="44" idx="2"/>
            </p:cNvCxnSpPr>
            <p:nvPr/>
          </p:nvCxnSpPr>
          <p:spPr>
            <a:xfrm rot="5400000" flipH="1" flipV="1">
              <a:off x="4638234" y="5169845"/>
              <a:ext cx="1262381" cy="879511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>
              <a:spLocks noChangeAspect="1"/>
            </p:cNvSpPr>
            <p:nvPr/>
          </p:nvSpPr>
          <p:spPr>
            <a:xfrm>
              <a:off x="5709180" y="49326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5" name="Oval 44"/>
            <p:cNvSpPr>
              <a:spLocks noChangeAspect="1"/>
            </p:cNvSpPr>
            <p:nvPr/>
          </p:nvSpPr>
          <p:spPr>
            <a:xfrm>
              <a:off x="6639514" y="49360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222269" y="4940300"/>
              <a:ext cx="1017034" cy="328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 err="1">
                  <a:latin typeface="Courier New"/>
                  <a:cs typeface="Courier New"/>
                </a:rPr>
                <a:t>printf</a:t>
              </a:r>
              <a:endParaRPr lang="en-US" sz="1500" dirty="0">
                <a:latin typeface="Courier New"/>
                <a:cs typeface="Courier New"/>
              </a:endParaRPr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 flipV="1">
              <a:off x="5800620" y="49750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endCxn id="29" idx="7"/>
            </p:cNvCxnSpPr>
            <p:nvPr/>
          </p:nvCxnSpPr>
          <p:spPr>
            <a:xfrm flipH="1">
              <a:off x="6717563" y="4971633"/>
              <a:ext cx="7671" cy="1273235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6242981" y="4639856"/>
              <a:ext cx="947223" cy="328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dirty="0">
                  <a:latin typeface="Courier New"/>
                  <a:cs typeface="Courier New"/>
                </a:rPr>
                <a:t>exit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543942" y="5940810"/>
              <a:ext cx="446772" cy="3288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HP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543942" y="4635500"/>
              <a:ext cx="446772" cy="3288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HC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308795" y="5626100"/>
              <a:ext cx="570876" cy="5522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CT</a:t>
              </a:r>
            </a:p>
            <a:p>
              <a:pPr algn="ctr"/>
              <a:r>
                <a:rPr lang="en-US" sz="1500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6345381" y="4999672"/>
            <a:ext cx="1729768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HC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HP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CT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8554085" y="4999672"/>
            <a:ext cx="1880195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Infeasible output: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HP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CT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HC</a:t>
            </a:r>
          </a:p>
        </p:txBody>
      </p:sp>
    </p:spTree>
    <p:extLst>
      <p:ext uri="{BB962C8B-B14F-4D97-AF65-F5344CB8AC3E}">
        <p14:creationId xmlns:p14="http://schemas.microsoft.com/office/powerpoint/2010/main" val="25826086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Another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Wait</a:t>
            </a:r>
            <a:r>
              <a:rPr lang="en-US" altLang="en-US" dirty="0"/>
              <a:t> Example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762000"/>
            <a:ext cx="11076516" cy="5224462"/>
          </a:xfrm>
        </p:spPr>
        <p:txBody>
          <a:bodyPr/>
          <a:lstStyle/>
          <a:p>
            <a:pPr lvl="1" eaLnBrk="1" hangingPunct="1"/>
            <a:r>
              <a:rPr lang="en-US" altLang="en-US" dirty="0"/>
              <a:t>If multiple children completed, will take in arbitrary order</a:t>
            </a:r>
          </a:p>
          <a:p>
            <a:pPr lvl="1" eaLnBrk="1" hangingPunct="1"/>
            <a:r>
              <a:rPr lang="en-US" altLang="en-US" dirty="0"/>
              <a:t>Can use </a:t>
            </a:r>
            <a:r>
              <a:rPr lang="en-US" altLang="en-US" dirty="0" err="1"/>
              <a:t>WIFEXITED</a:t>
            </a:r>
            <a:r>
              <a:rPr lang="en-US" altLang="en-US" dirty="0"/>
              <a:t> and </a:t>
            </a:r>
            <a:r>
              <a:rPr lang="en-US" altLang="en-US" dirty="0" err="1"/>
              <a:t>WEXITSTATUS</a:t>
            </a:r>
            <a:r>
              <a:rPr lang="en-US" altLang="en-US" dirty="0"/>
              <a:t> to probe status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752601" y="1856232"/>
            <a:ext cx="8607425" cy="4801314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void fork10()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</a:t>
            </a:r>
            <a:r>
              <a:rPr lang="en-US" altLang="en-US" sz="1700" dirty="0" err="1">
                <a:latin typeface="Courier New" pitchFamily="49" charset="0"/>
              </a:rPr>
              <a:t>pid_t</a:t>
            </a:r>
            <a:r>
              <a:rPr lang="en-US" altLang="en-US" sz="1700" dirty="0">
                <a:latin typeface="Courier New" pitchFamily="49" charset="0"/>
              </a:rPr>
              <a:t> </a:t>
            </a:r>
            <a:r>
              <a:rPr lang="en-US" altLang="en-US" sz="1700" dirty="0" err="1">
                <a:latin typeface="Courier New" pitchFamily="49" charset="0"/>
              </a:rPr>
              <a:t>pid</a:t>
            </a:r>
            <a:r>
              <a:rPr lang="en-US" altLang="en-US" sz="1700" dirty="0">
                <a:latin typeface="Courier New" pitchFamily="49" charset="0"/>
              </a:rPr>
              <a:t>[N];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int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, 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for (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= 0;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&lt; N;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</a:t>
            </a:r>
            <a:r>
              <a:rPr lang="en-US" altLang="en-US" sz="1700" dirty="0" err="1">
                <a:latin typeface="Courier New" pitchFamily="49" charset="0"/>
              </a:rPr>
              <a:t>pid</a:t>
            </a:r>
            <a:r>
              <a:rPr lang="en-US" altLang="en-US" sz="1700" dirty="0">
                <a:latin typeface="Courier New" pitchFamily="49" charset="0"/>
              </a:rPr>
              <a:t>[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] = fork();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if (</a:t>
            </a:r>
            <a:r>
              <a:rPr lang="en-US" altLang="en-US" sz="1700" dirty="0" err="1">
                <a:latin typeface="Courier New" pitchFamily="49" charset="0"/>
              </a:rPr>
              <a:t>pid</a:t>
            </a:r>
            <a:r>
              <a:rPr lang="en-US" altLang="en-US" sz="1700" dirty="0">
                <a:latin typeface="Courier New" pitchFamily="49" charset="0"/>
              </a:rPr>
              <a:t>[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] == 0)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    exit(100 +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); /* Child */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for (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= 0;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&lt; N;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</a:t>
            </a:r>
            <a:r>
              <a:rPr lang="en-US" altLang="en-US" sz="1700" dirty="0" err="1">
                <a:latin typeface="Courier New" pitchFamily="49" charset="0"/>
              </a:rPr>
              <a:t>pid_t</a:t>
            </a:r>
            <a:r>
              <a:rPr lang="en-US" altLang="en-US" sz="1700" dirty="0">
                <a:latin typeface="Courier New" pitchFamily="49" charset="0"/>
              </a:rPr>
              <a:t> </a:t>
            </a:r>
            <a:r>
              <a:rPr lang="en-US" altLang="en-US" sz="1700" dirty="0" err="1">
                <a:latin typeface="Courier New" pitchFamily="49" charset="0"/>
              </a:rPr>
              <a:t>wpid</a:t>
            </a:r>
            <a:r>
              <a:rPr lang="en-US" altLang="en-US" sz="1700" dirty="0">
                <a:latin typeface="Courier New" pitchFamily="49" charset="0"/>
              </a:rPr>
              <a:t> = wait(&amp;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if (</a:t>
            </a:r>
            <a:r>
              <a:rPr lang="en-US" altLang="en-US" sz="1700" dirty="0" err="1">
                <a:latin typeface="Courier New" pitchFamily="49" charset="0"/>
              </a:rPr>
              <a:t>WIFEXITED</a:t>
            </a:r>
            <a:r>
              <a:rPr lang="en-US" altLang="en-US" sz="1700" dirty="0">
                <a:latin typeface="Courier New" pitchFamily="49" charset="0"/>
              </a:rPr>
              <a:t>(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))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    </a:t>
            </a:r>
            <a:r>
              <a:rPr lang="en-US" altLang="en-US" sz="1700" dirty="0" err="1">
                <a:latin typeface="Courier New" pitchFamily="49" charset="0"/>
              </a:rPr>
              <a:t>printf</a:t>
            </a:r>
            <a:r>
              <a:rPr lang="en-US" altLang="en-US" sz="1700" dirty="0">
                <a:latin typeface="Courier New" pitchFamily="49" charset="0"/>
              </a:rPr>
              <a:t>("Child %d terminated with exit status %d\n",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	   </a:t>
            </a:r>
            <a:r>
              <a:rPr lang="en-US" altLang="en-US" sz="1700" dirty="0" err="1">
                <a:latin typeface="Courier New" pitchFamily="49" charset="0"/>
              </a:rPr>
              <a:t>wpid</a:t>
            </a:r>
            <a:r>
              <a:rPr lang="en-US" altLang="en-US" sz="1700" dirty="0">
                <a:latin typeface="Courier New" pitchFamily="49" charset="0"/>
              </a:rPr>
              <a:t>, </a:t>
            </a:r>
            <a:r>
              <a:rPr lang="en-US" altLang="en-US" sz="1700" dirty="0" err="1">
                <a:latin typeface="Courier New" pitchFamily="49" charset="0"/>
              </a:rPr>
              <a:t>WEXITSTATUS</a:t>
            </a:r>
            <a:r>
              <a:rPr lang="en-US" altLang="en-US" sz="1700" dirty="0">
                <a:latin typeface="Courier New" pitchFamily="49" charset="0"/>
              </a:rPr>
              <a:t>(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));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else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    </a:t>
            </a:r>
            <a:r>
              <a:rPr lang="en-US" altLang="en-US" sz="1700" dirty="0" err="1">
                <a:latin typeface="Courier New" pitchFamily="49" charset="0"/>
              </a:rPr>
              <a:t>printf</a:t>
            </a:r>
            <a:r>
              <a:rPr lang="en-US" altLang="en-US" sz="1700" dirty="0">
                <a:latin typeface="Courier New" pitchFamily="49" charset="0"/>
              </a:rPr>
              <a:t>("Child %d terminated abnormally\n", </a:t>
            </a:r>
            <a:r>
              <a:rPr lang="en-US" altLang="en-US" sz="1700" dirty="0" err="1">
                <a:latin typeface="Courier New" pitchFamily="49" charset="0"/>
              </a:rPr>
              <a:t>wpid</a:t>
            </a:r>
            <a:r>
              <a:rPr lang="en-US" altLang="en-US" sz="17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}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4876800" y="4480560"/>
            <a:ext cx="609600" cy="274320"/>
          </a:xfrm>
          <a:prstGeom prst="ellipse">
            <a:avLst/>
          </a:prstGeom>
          <a:noFill/>
          <a:ln w="25400">
            <a:solidFill>
              <a:srgbClr val="FF5050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squar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Waitpid</a:t>
            </a:r>
            <a:endParaRPr lang="en-US" alt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838200"/>
            <a:ext cx="11076516" cy="5224462"/>
          </a:xfrm>
        </p:spPr>
        <p:txBody>
          <a:bodyPr/>
          <a:lstStyle/>
          <a:p>
            <a:pPr lvl="1" eaLnBrk="1" hangingPunct="1"/>
            <a:r>
              <a:rPr lang="en-US" altLang="en-US" dirty="0" err="1">
                <a:latin typeface="Courier New" pitchFamily="49" charset="0"/>
              </a:rPr>
              <a:t>waitpid</a:t>
            </a:r>
            <a:r>
              <a:rPr lang="en-US" altLang="en-US" dirty="0">
                <a:latin typeface="Courier New" pitchFamily="49" charset="0"/>
              </a:rPr>
              <a:t>(</a:t>
            </a:r>
            <a:r>
              <a:rPr lang="en-US" altLang="en-US" dirty="0" err="1">
                <a:latin typeface="Courier New" pitchFamily="49" charset="0"/>
              </a:rPr>
              <a:t>pid</a:t>
            </a:r>
            <a:r>
              <a:rPr lang="en-US" altLang="en-US" dirty="0">
                <a:latin typeface="Courier New" pitchFamily="49" charset="0"/>
              </a:rPr>
              <a:t>, &amp;status, options)</a:t>
            </a:r>
          </a:p>
          <a:p>
            <a:pPr lvl="2" eaLnBrk="1" hangingPunct="1"/>
            <a:r>
              <a:rPr lang="en-US" altLang="en-US" dirty="0"/>
              <a:t>Can wait for specific process</a:t>
            </a:r>
          </a:p>
          <a:p>
            <a:pPr lvl="2" eaLnBrk="1" hangingPunct="1"/>
            <a:r>
              <a:rPr lang="en-US" altLang="en-US" dirty="0"/>
              <a:t>Various options available (see man page)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755648" y="1855887"/>
            <a:ext cx="8604504" cy="48006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void fork11()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{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</a:t>
            </a:r>
            <a:r>
              <a:rPr lang="en-US" altLang="en-US" sz="1700" dirty="0" err="1">
                <a:latin typeface="Courier New" pitchFamily="49" charset="0"/>
              </a:rPr>
              <a:t>pid_t</a:t>
            </a:r>
            <a:r>
              <a:rPr lang="en-US" altLang="en-US" sz="1700" dirty="0">
                <a:latin typeface="Courier New" pitchFamily="49" charset="0"/>
              </a:rPr>
              <a:t> </a:t>
            </a:r>
            <a:r>
              <a:rPr lang="en-US" altLang="en-US" sz="1700" dirty="0" err="1">
                <a:latin typeface="Courier New" pitchFamily="49" charset="0"/>
              </a:rPr>
              <a:t>pid</a:t>
            </a:r>
            <a:r>
              <a:rPr lang="en-US" altLang="en-US" sz="1700" dirty="0">
                <a:latin typeface="Courier New" pitchFamily="49" charset="0"/>
              </a:rPr>
              <a:t>[N];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</a:t>
            </a:r>
            <a:r>
              <a:rPr lang="en-US" altLang="en-US" sz="1700" dirty="0" err="1">
                <a:latin typeface="Courier New" pitchFamily="49" charset="0"/>
              </a:rPr>
              <a:t>int</a:t>
            </a:r>
            <a:r>
              <a:rPr lang="en-US" altLang="en-US" sz="1700" dirty="0">
                <a:latin typeface="Courier New" pitchFamily="49" charset="0"/>
              </a:rPr>
              <a:t>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, 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;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for (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= 0;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&lt; N;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++) {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   </a:t>
            </a:r>
            <a:r>
              <a:rPr lang="en-US" altLang="en-US" sz="1700" dirty="0" err="1">
                <a:latin typeface="Courier New" pitchFamily="49" charset="0"/>
              </a:rPr>
              <a:t>pid</a:t>
            </a:r>
            <a:r>
              <a:rPr lang="en-US" altLang="en-US" sz="1700" dirty="0">
                <a:latin typeface="Courier New" pitchFamily="49" charset="0"/>
              </a:rPr>
              <a:t>[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] = fork();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if (</a:t>
            </a:r>
            <a:r>
              <a:rPr lang="en-US" altLang="en-US" sz="1700" dirty="0" err="1">
                <a:latin typeface="Courier New" pitchFamily="49" charset="0"/>
              </a:rPr>
              <a:t>pid</a:t>
            </a:r>
            <a:r>
              <a:rPr lang="en-US" altLang="en-US" sz="1700" dirty="0">
                <a:latin typeface="Courier New" pitchFamily="49" charset="0"/>
              </a:rPr>
              <a:t>[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] == 0)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    exit(100 +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); /* Child */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}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for (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= 0;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 &lt; N; 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++) {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</a:t>
            </a:r>
            <a:r>
              <a:rPr lang="en-US" altLang="en-US" sz="1700" dirty="0" err="1">
                <a:latin typeface="Courier New" pitchFamily="49" charset="0"/>
              </a:rPr>
              <a:t>pid_t</a:t>
            </a:r>
            <a:r>
              <a:rPr lang="en-US" altLang="en-US" sz="1700" dirty="0">
                <a:latin typeface="Courier New" pitchFamily="49" charset="0"/>
              </a:rPr>
              <a:t> </a:t>
            </a:r>
            <a:r>
              <a:rPr lang="en-US" altLang="en-US" sz="1700" dirty="0" err="1">
                <a:latin typeface="Courier New" pitchFamily="49" charset="0"/>
              </a:rPr>
              <a:t>wpid</a:t>
            </a:r>
            <a:r>
              <a:rPr lang="en-US" altLang="en-US" sz="1700" dirty="0">
                <a:latin typeface="Courier New" pitchFamily="49" charset="0"/>
              </a:rPr>
              <a:t> = </a:t>
            </a:r>
            <a:r>
              <a:rPr lang="en-US" altLang="en-US" sz="1700" dirty="0" err="1">
                <a:latin typeface="Courier New" pitchFamily="49" charset="0"/>
              </a:rPr>
              <a:t>waitpid</a:t>
            </a:r>
            <a:r>
              <a:rPr lang="en-US" altLang="en-US" sz="1700" dirty="0">
                <a:latin typeface="Courier New" pitchFamily="49" charset="0"/>
              </a:rPr>
              <a:t>(</a:t>
            </a:r>
            <a:r>
              <a:rPr lang="en-US" altLang="en-US" sz="1700" dirty="0" err="1">
                <a:latin typeface="Courier New" pitchFamily="49" charset="0"/>
              </a:rPr>
              <a:t>pid</a:t>
            </a:r>
            <a:r>
              <a:rPr lang="en-US" altLang="en-US" sz="1700" dirty="0">
                <a:latin typeface="Courier New" pitchFamily="49" charset="0"/>
              </a:rPr>
              <a:t>[</a:t>
            </a:r>
            <a:r>
              <a:rPr lang="en-US" altLang="en-US" sz="1700" dirty="0" err="1">
                <a:latin typeface="Courier New" pitchFamily="49" charset="0"/>
              </a:rPr>
              <a:t>i</a:t>
            </a:r>
            <a:r>
              <a:rPr lang="en-US" altLang="en-US" sz="1700" dirty="0">
                <a:latin typeface="Courier New" pitchFamily="49" charset="0"/>
              </a:rPr>
              <a:t>], &amp;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, 0);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if (</a:t>
            </a:r>
            <a:r>
              <a:rPr lang="en-US" altLang="en-US" sz="1700" dirty="0" err="1">
                <a:latin typeface="Courier New" pitchFamily="49" charset="0"/>
              </a:rPr>
              <a:t>WIFEXITED</a:t>
            </a:r>
            <a:r>
              <a:rPr lang="en-US" altLang="en-US" sz="1700" dirty="0">
                <a:latin typeface="Courier New" pitchFamily="49" charset="0"/>
              </a:rPr>
              <a:t>(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))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    </a:t>
            </a:r>
            <a:r>
              <a:rPr lang="en-US" altLang="en-US" sz="1700" dirty="0" err="1">
                <a:latin typeface="Courier New" pitchFamily="49" charset="0"/>
              </a:rPr>
              <a:t>printf</a:t>
            </a:r>
            <a:r>
              <a:rPr lang="en-US" altLang="en-US" sz="1700" dirty="0">
                <a:latin typeface="Courier New" pitchFamily="49" charset="0"/>
              </a:rPr>
              <a:t>("Child %d terminated with exit status %d\n",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	   </a:t>
            </a:r>
            <a:r>
              <a:rPr lang="en-US" altLang="en-US" sz="1700" dirty="0" err="1">
                <a:latin typeface="Courier New" pitchFamily="49" charset="0"/>
              </a:rPr>
              <a:t>wpid</a:t>
            </a:r>
            <a:r>
              <a:rPr lang="en-US" altLang="en-US" sz="1700" dirty="0">
                <a:latin typeface="Courier New" pitchFamily="49" charset="0"/>
              </a:rPr>
              <a:t>, </a:t>
            </a:r>
            <a:r>
              <a:rPr lang="en-US" altLang="en-US" sz="1700" dirty="0" err="1">
                <a:latin typeface="Courier New" pitchFamily="49" charset="0"/>
              </a:rPr>
              <a:t>WEXITSTATUS</a:t>
            </a:r>
            <a:r>
              <a:rPr lang="en-US" altLang="en-US" sz="1700" dirty="0">
                <a:latin typeface="Courier New" pitchFamily="49" charset="0"/>
              </a:rPr>
              <a:t>(</a:t>
            </a:r>
            <a:r>
              <a:rPr lang="en-US" altLang="en-US" sz="1700" dirty="0" err="1">
                <a:latin typeface="Courier New" pitchFamily="49" charset="0"/>
              </a:rPr>
              <a:t>child_status</a:t>
            </a:r>
            <a:r>
              <a:rPr lang="en-US" altLang="en-US" sz="1700" dirty="0">
                <a:latin typeface="Courier New" pitchFamily="49" charset="0"/>
              </a:rPr>
              <a:t>));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else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	    </a:t>
            </a:r>
            <a:r>
              <a:rPr lang="en-US" altLang="en-US" sz="1700" dirty="0" err="1">
                <a:latin typeface="Courier New" pitchFamily="49" charset="0"/>
              </a:rPr>
              <a:t>printf</a:t>
            </a:r>
            <a:r>
              <a:rPr lang="en-US" altLang="en-US" sz="1700" dirty="0">
                <a:latin typeface="Courier New" pitchFamily="49" charset="0"/>
              </a:rPr>
              <a:t>("Child %d terminated abnormally\n", </a:t>
            </a:r>
            <a:r>
              <a:rPr lang="en-US" altLang="en-US" sz="1700" dirty="0" err="1">
                <a:latin typeface="Courier New" pitchFamily="49" charset="0"/>
              </a:rPr>
              <a:t>wpid</a:t>
            </a:r>
            <a:r>
              <a:rPr lang="en-US" altLang="en-US" sz="1700" dirty="0">
                <a:latin typeface="Courier New" pitchFamily="49" charset="0"/>
              </a:rPr>
              <a:t>);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    }</a:t>
            </a:r>
          </a:p>
          <a:p>
            <a:pPr algn="just">
              <a:lnSpc>
                <a:spcPct val="100000"/>
              </a:lnSpc>
            </a:pPr>
            <a:r>
              <a:rPr lang="en-US" altLang="en-US" sz="1700" dirty="0">
                <a:latin typeface="Courier New" pitchFamily="49" charset="0"/>
              </a:rPr>
              <a:t>}</a:t>
            </a:r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4353364" y="4385604"/>
            <a:ext cx="1104900" cy="480399"/>
          </a:xfrm>
          <a:prstGeom prst="ellipse">
            <a:avLst/>
          </a:prstGeom>
          <a:noFill/>
          <a:ln w="25400">
            <a:solidFill>
              <a:srgbClr val="FF5050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pitchFamily="49" charset="0"/>
              </a:rPr>
              <a:t>exec</a:t>
            </a:r>
            <a:r>
              <a:rPr lang="en-US" altLang="en-US"/>
              <a:t>: Running New Programs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2000" dirty="0">
                <a:latin typeface="Courier New" pitchFamily="49" charset="0"/>
              </a:rPr>
              <a:t>int </a:t>
            </a:r>
            <a:r>
              <a:rPr lang="en-US" altLang="en-US" sz="2000" dirty="0" err="1">
                <a:latin typeface="Courier New" pitchFamily="49" charset="0"/>
              </a:rPr>
              <a:t>execlp</a:t>
            </a:r>
            <a:r>
              <a:rPr lang="en-US" altLang="en-US" sz="2000" dirty="0">
                <a:latin typeface="Courier New" pitchFamily="49" charset="0"/>
              </a:rPr>
              <a:t>(char *what, char *arg0, char *arg1, …, NULL)</a:t>
            </a:r>
            <a:endParaRPr lang="en-US" altLang="en-US" dirty="0"/>
          </a:p>
          <a:p>
            <a:pPr lvl="1" eaLnBrk="1" hangingPunct="1">
              <a:defRPr/>
            </a:pPr>
            <a:r>
              <a:rPr lang="en-US" altLang="en-US" dirty="0"/>
              <a:t>Loads and runs executable at </a:t>
            </a:r>
            <a:r>
              <a:rPr lang="en-US" altLang="en-US" dirty="0">
                <a:latin typeface="Courier New" pitchFamily="49" charset="0"/>
              </a:rPr>
              <a:t>what</a:t>
            </a:r>
            <a:r>
              <a:rPr lang="en-US" altLang="en-US" dirty="0"/>
              <a:t> with </a:t>
            </a:r>
            <a:r>
              <a:rPr lang="en-US" altLang="en-US" dirty="0" err="1"/>
              <a:t>args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itchFamily="49" charset="0"/>
              </a:rPr>
              <a:t>arg0</a:t>
            </a:r>
            <a:r>
              <a:rPr lang="en-US" altLang="en-US" dirty="0"/>
              <a:t>, </a:t>
            </a:r>
            <a:r>
              <a:rPr lang="en-US" altLang="en-US" dirty="0">
                <a:latin typeface="Courier New" pitchFamily="49" charset="0"/>
              </a:rPr>
              <a:t>arg1</a:t>
            </a:r>
            <a:r>
              <a:rPr lang="en-US" altLang="en-US" dirty="0"/>
              <a:t>, …</a:t>
            </a:r>
          </a:p>
          <a:p>
            <a:pPr lvl="2" eaLnBrk="1" hangingPunct="1">
              <a:defRPr/>
            </a:pPr>
            <a:r>
              <a:rPr lang="en-US" altLang="en-US" dirty="0">
                <a:latin typeface="Courier New" pitchFamily="49" charset="0"/>
              </a:rPr>
              <a:t>what</a:t>
            </a:r>
            <a:r>
              <a:rPr lang="en-US" altLang="en-US" dirty="0"/>
              <a:t> is name or complete path of an executable</a:t>
            </a:r>
          </a:p>
          <a:p>
            <a:pPr lvl="2" eaLnBrk="1" hangingPunct="1">
              <a:defRPr/>
            </a:pPr>
            <a:r>
              <a:rPr lang="en-US" altLang="en-US" dirty="0">
                <a:latin typeface="Courier New" pitchFamily="49" charset="0"/>
              </a:rPr>
              <a:t>arg0</a:t>
            </a:r>
            <a:r>
              <a:rPr lang="en-US" altLang="en-US" dirty="0"/>
              <a:t> becomes name of process</a:t>
            </a:r>
          </a:p>
          <a:p>
            <a:pPr lvl="3" eaLnBrk="1" hangingPunct="1">
              <a:defRPr/>
            </a:pPr>
            <a:r>
              <a:rPr lang="en-US" altLang="en-US" dirty="0"/>
              <a:t>Typically </a:t>
            </a:r>
            <a:r>
              <a:rPr lang="en-US" altLang="en-US" dirty="0">
                <a:latin typeface="Courier New" pitchFamily="49" charset="0"/>
              </a:rPr>
              <a:t>arg0</a:t>
            </a:r>
            <a:r>
              <a:rPr lang="en-US" altLang="en-US" dirty="0"/>
              <a:t> is either identical to </a:t>
            </a:r>
            <a:r>
              <a:rPr lang="en-US" altLang="en-US" dirty="0">
                <a:latin typeface="Courier New" pitchFamily="49" charset="0"/>
              </a:rPr>
              <a:t>what</a:t>
            </a:r>
            <a:r>
              <a:rPr lang="en-US" altLang="en-US" dirty="0"/>
              <a:t>, or else contains only the executable filename from </a:t>
            </a:r>
            <a:r>
              <a:rPr lang="en-US" altLang="en-US" dirty="0">
                <a:latin typeface="Courier New" pitchFamily="49" charset="0"/>
              </a:rPr>
              <a:t>what</a:t>
            </a:r>
          </a:p>
          <a:p>
            <a:pPr lvl="2" eaLnBrk="1" hangingPunct="1">
              <a:defRPr/>
            </a:pPr>
            <a:r>
              <a:rPr lang="en-US" altLang="en-US" dirty="0"/>
              <a:t>“Real” arguments to the executable start with </a:t>
            </a:r>
            <a:r>
              <a:rPr lang="en-US" altLang="en-US" dirty="0">
                <a:latin typeface="Courier New" pitchFamily="49" charset="0"/>
              </a:rPr>
              <a:t>arg1</a:t>
            </a:r>
            <a:r>
              <a:rPr lang="en-US" altLang="en-US" dirty="0"/>
              <a:t>, etc.</a:t>
            </a:r>
          </a:p>
          <a:p>
            <a:pPr lvl="2" eaLnBrk="1" hangingPunct="1">
              <a:defRPr/>
            </a:pPr>
            <a:r>
              <a:rPr lang="en-US" altLang="en-US" dirty="0"/>
              <a:t>List of </a:t>
            </a:r>
            <a:r>
              <a:rPr lang="en-US" altLang="en-US" dirty="0" err="1"/>
              <a:t>args</a:t>
            </a:r>
            <a:r>
              <a:rPr lang="en-US" altLang="en-US" dirty="0"/>
              <a:t> is terminated by a </a:t>
            </a:r>
            <a:r>
              <a:rPr lang="en-US" altLang="en-US" dirty="0">
                <a:latin typeface="Courier New" pitchFamily="49" charset="0"/>
              </a:rPr>
              <a:t>(char *)0</a:t>
            </a:r>
            <a:r>
              <a:rPr lang="en-US" altLang="en-US" dirty="0"/>
              <a:t> argument</a:t>
            </a:r>
          </a:p>
          <a:p>
            <a:pPr lvl="1" eaLnBrk="1" hangingPunct="1">
              <a:defRPr/>
            </a:pPr>
            <a:r>
              <a:rPr lang="en-US" altLang="en-US" dirty="0"/>
              <a:t>Replaces code, data, and stack</a:t>
            </a:r>
          </a:p>
          <a:p>
            <a:pPr lvl="2" eaLnBrk="1" hangingPunct="1">
              <a:defRPr/>
            </a:pPr>
            <a:r>
              <a:rPr lang="en-US" altLang="en-US" dirty="0"/>
              <a:t>Retains </a:t>
            </a:r>
            <a:r>
              <a:rPr lang="en-US" altLang="en-US" dirty="0" err="1"/>
              <a:t>PID</a:t>
            </a:r>
            <a:r>
              <a:rPr lang="en-US" altLang="en-US" dirty="0"/>
              <a:t>, open files, other system context like signal handlers</a:t>
            </a:r>
          </a:p>
          <a:p>
            <a:pPr lvl="1" eaLnBrk="1" hangingPunct="1">
              <a:defRPr/>
            </a:pPr>
            <a:r>
              <a:rPr lang="en-US" altLang="en-US" dirty="0"/>
              <a:t>Called </a:t>
            </a:r>
            <a:r>
              <a:rPr lang="en-US" altLang="en-US" dirty="0">
                <a:solidFill>
                  <a:srgbClr val="FF0000"/>
                </a:solidFill>
              </a:rPr>
              <a:t>once</a:t>
            </a:r>
            <a:r>
              <a:rPr lang="en-US" altLang="en-US" dirty="0"/>
              <a:t> and </a:t>
            </a:r>
            <a:r>
              <a:rPr lang="en-US" altLang="en-US" dirty="0">
                <a:solidFill>
                  <a:srgbClr val="FF0000"/>
                </a:solidFill>
              </a:rPr>
              <a:t>never</a:t>
            </a:r>
            <a:r>
              <a:rPr lang="en-US" altLang="en-US" dirty="0"/>
              <a:t> returns (except if there is an error)</a:t>
            </a:r>
          </a:p>
          <a:p>
            <a:pPr lvl="2" eaLnBrk="1" hangingPunct="1">
              <a:defRPr/>
            </a:pPr>
            <a:r>
              <a:rPr lang="en-US" altLang="en-US" dirty="0"/>
              <a:t>Differs from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exit</a:t>
            </a:r>
            <a:r>
              <a:rPr lang="en-US" altLang="en-US" dirty="0"/>
              <a:t> because process keeps running, but program executed is brand-new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latin typeface="Courier New" pitchFamily="49" charset="0"/>
              </a:rPr>
              <a:t>execlp</a:t>
            </a:r>
            <a:r>
              <a:rPr lang="en-US" altLang="en-US" dirty="0"/>
              <a:t> Example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1143000"/>
            <a:ext cx="11076516" cy="5224462"/>
          </a:xfrm>
        </p:spPr>
        <p:txBody>
          <a:bodyPr/>
          <a:lstStyle/>
          <a:p>
            <a:pPr lvl="1" eaLnBrk="1" hangingPunct="1">
              <a:defRPr/>
            </a:pPr>
            <a:r>
              <a:rPr lang="en-US" altLang="en-US" dirty="0"/>
              <a:t>Runs “</a:t>
            </a:r>
            <a:r>
              <a:rPr lang="en-US" altLang="en-US" dirty="0">
                <a:latin typeface="Courier New" pitchFamily="49" charset="0"/>
              </a:rPr>
              <a:t>ls –</a:t>
            </a:r>
            <a:r>
              <a:rPr lang="en-US" altLang="en-US" dirty="0" err="1">
                <a:latin typeface="Courier New" pitchFamily="49" charset="0"/>
              </a:rPr>
              <a:t>lt</a:t>
            </a:r>
            <a:r>
              <a:rPr lang="en-US" altLang="en-US" dirty="0">
                <a:latin typeface="Courier New" pitchFamily="49" charset="0"/>
              </a:rPr>
              <a:t> /</a:t>
            </a:r>
            <a:r>
              <a:rPr lang="en-US" altLang="en-US" dirty="0" err="1">
                <a:latin typeface="Courier New" pitchFamily="49" charset="0"/>
              </a:rPr>
              <a:t>etc</a:t>
            </a:r>
            <a:r>
              <a:rPr lang="en-US" altLang="en-US" dirty="0"/>
              <a:t>” in child process</a:t>
            </a:r>
          </a:p>
          <a:p>
            <a:pPr lvl="1" eaLnBrk="1" hangingPunct="1">
              <a:defRPr/>
            </a:pPr>
            <a:r>
              <a:rPr lang="en-US" altLang="en-US" dirty="0"/>
              <a:t>Output is to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altLang="en-US" dirty="0"/>
              <a:t> (why?)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209800" y="2451080"/>
            <a:ext cx="7620000" cy="3416320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main()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</a:t>
            </a:r>
            <a:r>
              <a:rPr lang="en-US" altLang="en-US" dirty="0" err="1">
                <a:latin typeface="Courier New" pitchFamily="49" charset="0"/>
              </a:rPr>
              <a:t>pid_t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pid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</a:t>
            </a:r>
            <a:r>
              <a:rPr lang="en-US" altLang="en-US" dirty="0" err="1">
                <a:latin typeface="Courier New" pitchFamily="49" charset="0"/>
              </a:rPr>
              <a:t>pid</a:t>
            </a:r>
            <a:r>
              <a:rPr lang="en-US" altLang="en-US" dirty="0">
                <a:latin typeface="Courier New" pitchFamily="49" charset="0"/>
              </a:rPr>
              <a:t> = fork();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if (</a:t>
            </a:r>
            <a:r>
              <a:rPr lang="en-US" altLang="en-US" dirty="0" err="1">
                <a:latin typeface="Courier New" pitchFamily="49" charset="0"/>
              </a:rPr>
              <a:t>pid</a:t>
            </a:r>
            <a:r>
              <a:rPr lang="en-US" altLang="en-US" dirty="0">
                <a:latin typeface="Courier New" pitchFamily="49" charset="0"/>
              </a:rPr>
              <a:t> == 0) {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  </a:t>
            </a:r>
            <a:r>
              <a:rPr lang="en-US" altLang="en-US" dirty="0" err="1">
                <a:latin typeface="Courier New" pitchFamily="49" charset="0"/>
              </a:rPr>
              <a:t>execlp</a:t>
            </a:r>
            <a:r>
              <a:rPr lang="en-US" altLang="en-US" dirty="0">
                <a:latin typeface="Courier New" pitchFamily="49" charset="0"/>
              </a:rPr>
              <a:t>("ls", "ls", "-</a:t>
            </a:r>
            <a:r>
              <a:rPr lang="en-US" altLang="en-US" dirty="0" err="1">
                <a:latin typeface="Courier New" pitchFamily="49" charset="0"/>
              </a:rPr>
              <a:t>lt</a:t>
            </a:r>
            <a:r>
              <a:rPr lang="en-US" altLang="en-US" dirty="0">
                <a:latin typeface="Courier New" pitchFamily="49" charset="0"/>
              </a:rPr>
              <a:t>", "/</a:t>
            </a:r>
            <a:r>
              <a:rPr lang="en-US" altLang="en-US" dirty="0" err="1">
                <a:latin typeface="Courier New" pitchFamily="49" charset="0"/>
              </a:rPr>
              <a:t>etc</a:t>
            </a:r>
            <a:r>
              <a:rPr lang="en-US" altLang="en-US" dirty="0">
                <a:latin typeface="Courier New" pitchFamily="49" charset="0"/>
              </a:rPr>
              <a:t>", NULL);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  </a:t>
            </a:r>
            <a:r>
              <a:rPr lang="en-US" altLang="en-US" dirty="0" err="1">
                <a:latin typeface="Courier New" pitchFamily="49" charset="0"/>
              </a:rPr>
              <a:t>fprintf</a:t>
            </a:r>
            <a:r>
              <a:rPr lang="en-US" altLang="en-US" dirty="0">
                <a:latin typeface="Courier New" pitchFamily="49" charset="0"/>
              </a:rPr>
              <a:t>(stderr, "ls: command not found\n");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  exit(1);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}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wait(NULL);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exit(0);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201757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Summarizing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/>
          </a:p>
          <a:p>
            <a:pPr eaLnBrk="1" hangingPunct="1">
              <a:defRPr/>
            </a:pPr>
            <a:r>
              <a:rPr lang="en-US" altLang="en-US"/>
              <a:t>Processes</a:t>
            </a:r>
          </a:p>
          <a:p>
            <a:pPr lvl="1" eaLnBrk="1" hangingPunct="1">
              <a:defRPr/>
            </a:pPr>
            <a:r>
              <a:rPr lang="en-US" altLang="en-US"/>
              <a:t>At any given time, system has multiple active processes</a:t>
            </a:r>
          </a:p>
          <a:p>
            <a:pPr lvl="1" eaLnBrk="1" hangingPunct="1">
              <a:defRPr/>
            </a:pPr>
            <a:r>
              <a:rPr lang="en-US" altLang="en-US"/>
              <a:t>But only one (per CPU core) can execute at a time</a:t>
            </a:r>
          </a:p>
          <a:p>
            <a:pPr lvl="1" eaLnBrk="1" hangingPunct="1">
              <a:defRPr/>
            </a:pPr>
            <a:r>
              <a:rPr lang="en-US" altLang="en-US"/>
              <a:t>Each process appears to have total control of processor + private memory space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Summarizing (cont.)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Spawning Processes</a:t>
            </a:r>
          </a:p>
          <a:p>
            <a:pPr lvl="1" eaLnBrk="1" hangingPunct="1">
              <a:defRPr/>
            </a:pPr>
            <a:r>
              <a:rPr lang="en-US" altLang="en-US" dirty="0"/>
              <a:t>Call to </a:t>
            </a:r>
            <a:r>
              <a:rPr lang="en-US" altLang="en-US" dirty="0">
                <a:latin typeface="Courier New" pitchFamily="49" charset="0"/>
              </a:rPr>
              <a:t>fork</a:t>
            </a:r>
          </a:p>
          <a:p>
            <a:pPr lvl="2" eaLnBrk="1" hangingPunct="1">
              <a:defRPr/>
            </a:pPr>
            <a:r>
              <a:rPr lang="en-US" altLang="en-US" dirty="0"/>
              <a:t>One call, two returns</a:t>
            </a:r>
          </a:p>
          <a:p>
            <a:pPr eaLnBrk="1" hangingPunct="1">
              <a:defRPr/>
            </a:pPr>
            <a:r>
              <a:rPr lang="en-US" altLang="en-US" dirty="0"/>
              <a:t>Terminating Processes</a:t>
            </a:r>
          </a:p>
          <a:p>
            <a:pPr lvl="1" eaLnBrk="1" hangingPunct="1">
              <a:defRPr/>
            </a:pPr>
            <a:r>
              <a:rPr lang="en-US" altLang="en-US" dirty="0"/>
              <a:t>Call </a:t>
            </a:r>
            <a:r>
              <a:rPr lang="en-US" altLang="en-US" dirty="0">
                <a:latin typeface="Courier New" pitchFamily="49" charset="0"/>
              </a:rPr>
              <a:t>exit</a:t>
            </a:r>
          </a:p>
          <a:p>
            <a:pPr lvl="2" eaLnBrk="1" hangingPunct="1">
              <a:defRPr/>
            </a:pPr>
            <a:r>
              <a:rPr lang="en-US" altLang="en-US" dirty="0"/>
              <a:t>One call, no return</a:t>
            </a:r>
            <a:endParaRPr lang="en-US" altLang="en-US" dirty="0"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altLang="en-US" dirty="0"/>
              <a:t>Reaping Processes</a:t>
            </a:r>
          </a:p>
          <a:p>
            <a:pPr lvl="1" eaLnBrk="1" hangingPunct="1">
              <a:defRPr/>
            </a:pPr>
            <a:r>
              <a:rPr lang="en-US" altLang="en-US" dirty="0"/>
              <a:t>Call </a:t>
            </a:r>
            <a:r>
              <a:rPr lang="en-US" altLang="en-US" dirty="0">
                <a:latin typeface="Courier New" pitchFamily="49" charset="0"/>
              </a:rPr>
              <a:t>wait</a:t>
            </a:r>
            <a:r>
              <a:rPr lang="en-US" altLang="en-US" dirty="0"/>
              <a:t> or </a:t>
            </a:r>
            <a:r>
              <a:rPr lang="en-US" altLang="en-US" dirty="0" err="1">
                <a:latin typeface="Courier New" pitchFamily="49" charset="0"/>
              </a:rPr>
              <a:t>waitpid</a:t>
            </a:r>
            <a:endParaRPr lang="en-US" altLang="en-US" dirty="0"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altLang="en-US" dirty="0"/>
              <a:t>Replacing Program Executed by Process</a:t>
            </a:r>
          </a:p>
          <a:p>
            <a:pPr lvl="1" eaLnBrk="1" hangingPunct="1">
              <a:defRPr/>
            </a:pPr>
            <a:r>
              <a:rPr lang="en-US" altLang="en-US" dirty="0"/>
              <a:t>Call </a:t>
            </a:r>
            <a:r>
              <a:rPr lang="en-US" altLang="en-US" dirty="0" err="1">
                <a:latin typeface="Courier New" pitchFamily="49" charset="0"/>
              </a:rPr>
              <a:t>execlp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/>
              <a:t>(or other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exec</a:t>
            </a:r>
            <a:r>
              <a:rPr lang="en-US" altLang="en-US" dirty="0"/>
              <a:t> variant)</a:t>
            </a:r>
          </a:p>
          <a:p>
            <a:pPr lvl="2" eaLnBrk="1" hangingPunct="1">
              <a:defRPr/>
            </a:pPr>
            <a:r>
              <a:rPr lang="en-US" altLang="en-US" dirty="0"/>
              <a:t>One call, (normally) no return</a:t>
            </a:r>
            <a:endParaRPr lang="en-US" altLang="en-US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2431D-F14B-4F24-8284-306B60C6D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All Together: The Shell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2047-9F25-43C3-872D-FCB9C63C1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Command-line interface is called a “shell”</a:t>
            </a:r>
          </a:p>
          <a:p>
            <a:pPr lvl="1" eaLnBrk="1" hangingPunct="1">
              <a:defRPr/>
            </a:pPr>
            <a:r>
              <a:rPr lang="en-US" altLang="en-US" dirty="0"/>
              <a:t>Because it wraps the OS kernel in something more usable</a:t>
            </a:r>
          </a:p>
          <a:p>
            <a:pPr lvl="1" eaLnBrk="1" hangingPunct="1">
              <a:defRPr/>
            </a:pPr>
            <a:r>
              <a:rPr lang="en-US" altLang="en-US" dirty="0"/>
              <a:t>Ordinary user program</a:t>
            </a:r>
          </a:p>
          <a:p>
            <a:pPr eaLnBrk="1" hangingPunct="1">
              <a:defRPr/>
            </a:pPr>
            <a:r>
              <a:rPr lang="en-US" altLang="en-US" dirty="0"/>
              <a:t>Basic shell operation:</a:t>
            </a:r>
          </a:p>
          <a:p>
            <a:pPr lvl="1" eaLnBrk="1" hangingPunct="1">
              <a:defRPr/>
            </a:pPr>
            <a:r>
              <a:rPr lang="en-US" altLang="en-US" dirty="0"/>
              <a:t>Read line from user</a:t>
            </a:r>
          </a:p>
          <a:p>
            <a:pPr lvl="1" eaLnBrk="1" hangingPunct="1">
              <a:defRPr/>
            </a:pPr>
            <a:r>
              <a:rPr lang="en-US" altLang="en-US" dirty="0"/>
              <a:t>Break arguments apart at whitespace</a:t>
            </a:r>
          </a:p>
          <a:p>
            <a:pPr lvl="1" eaLnBrk="1" hangingPunct="1">
              <a:defRPr/>
            </a:pPr>
            <a:r>
              <a:rPr lang="en-US" altLang="en-US" dirty="0"/>
              <a:t>Execute command named by first argument</a:t>
            </a:r>
          </a:p>
          <a:p>
            <a:pPr lvl="2" eaLnBrk="1" hangingPunct="1">
              <a:defRPr/>
            </a:pPr>
            <a:r>
              <a:rPr lang="en-US" altLang="en-US" dirty="0">
                <a:latin typeface="Courier New" pitchFamily="49" charset="0"/>
              </a:rPr>
              <a:t>fork</a:t>
            </a:r>
            <a:r>
              <a:rPr lang="en-US" altLang="en-US" dirty="0"/>
              <a:t> a subprocess</a:t>
            </a:r>
          </a:p>
          <a:p>
            <a:pPr lvl="2" eaLnBrk="1" hangingPunct="1">
              <a:defRPr/>
            </a:pPr>
            <a:r>
              <a:rPr lang="en-US" altLang="en-US" dirty="0">
                <a:latin typeface="Courier New" pitchFamily="49" charset="0"/>
              </a:rPr>
              <a:t>exec</a:t>
            </a:r>
            <a:r>
              <a:rPr lang="en-US" altLang="en-US" dirty="0"/>
              <a:t> the command with the parsed arguments</a:t>
            </a:r>
          </a:p>
          <a:p>
            <a:pPr lvl="2" eaLnBrk="1" hangingPunct="1">
              <a:defRPr/>
            </a:pPr>
            <a:r>
              <a:rPr lang="en-US" altLang="en-US" dirty="0">
                <a:latin typeface="Courier New" pitchFamily="49" charset="0"/>
              </a:rPr>
              <a:t>wait</a:t>
            </a:r>
            <a:r>
              <a:rPr lang="en-US" altLang="en-US" dirty="0"/>
              <a:t> for command to finish</a:t>
            </a:r>
          </a:p>
        </p:txBody>
      </p:sp>
    </p:spTree>
    <p:extLst>
      <p:ext uri="{BB962C8B-B14F-4D97-AF65-F5344CB8AC3E}">
        <p14:creationId xmlns:p14="http://schemas.microsoft.com/office/powerpoint/2010/main" val="506540243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2431D-F14B-4F24-8284-306B60C6D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Fancier Shell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2047-9F25-43C3-872D-FCB9C63C1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user wants whitespace in an argument?</a:t>
            </a:r>
          </a:p>
          <a:p>
            <a:pPr lvl="1" eaLnBrk="1" hangingPunct="1">
              <a:defRPr/>
            </a:pPr>
            <a:r>
              <a:rPr lang="en-US" altLang="en-US" dirty="0"/>
              <a:t>Put it inside quote marks: '…' or "…"</a:t>
            </a:r>
          </a:p>
          <a:p>
            <a:pPr lvl="1" eaLnBrk="1" hangingPunct="1">
              <a:defRPr/>
            </a:pPr>
            <a:r>
              <a:rPr lang="en-US" altLang="en-US" dirty="0"/>
              <a:t>Ordinary user program</a:t>
            </a:r>
          </a:p>
          <a:p>
            <a:pPr eaLnBrk="1" hangingPunct="1">
              <a:defRPr/>
            </a:pPr>
            <a:r>
              <a:rPr lang="en-US" altLang="en-US" dirty="0"/>
              <a:t>By default,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altLang="en-US" dirty="0"/>
              <a:t>,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altLang="en-US" dirty="0"/>
              <a:t>, and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altLang="en-US" dirty="0"/>
              <a:t> connected to terminal</a:t>
            </a:r>
          </a:p>
          <a:p>
            <a:pPr lvl="1" eaLnBrk="1" hangingPunct="1">
              <a:defRPr/>
            </a:pPr>
            <a:r>
              <a:rPr lang="en-US" altLang="en-US" dirty="0"/>
              <a:t>Can </a:t>
            </a:r>
            <a:r>
              <a:rPr lang="en-US" altLang="en-US" i="1" dirty="0"/>
              <a:t>redirect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altLang="en-US" dirty="0"/>
              <a:t> with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</a:p>
          <a:p>
            <a:pPr lvl="1" eaLnBrk="1" hangingPunct="1">
              <a:defRPr/>
            </a:pPr>
            <a:r>
              <a:rPr lang="en-US" altLang="en-US" dirty="0"/>
              <a:t>Can </a:t>
            </a:r>
            <a:r>
              <a:rPr lang="en-US" altLang="en-US" i="1" dirty="0"/>
              <a:t>redirect</a:t>
            </a:r>
            <a:r>
              <a:rPr lang="en-US" altLang="en-US" dirty="0"/>
              <a:t>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altLang="en-US" dirty="0"/>
              <a:t> with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</a:p>
          <a:p>
            <a:pPr lvl="1" eaLnBrk="1" hangingPunct="1">
              <a:defRPr/>
            </a:pPr>
            <a:r>
              <a:rPr lang="en-US" altLang="en-US" dirty="0"/>
              <a:t>Can </a:t>
            </a:r>
            <a:r>
              <a:rPr lang="en-US" altLang="en-US" i="1" dirty="0"/>
              <a:t>redirect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altLang="en-US" dirty="0"/>
              <a:t> with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2&gt; </a:t>
            </a:r>
            <a:r>
              <a:rPr lang="en-US" alt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filename </a:t>
            </a:r>
            <a:r>
              <a:rPr lang="en-US" altLang="en-US" dirty="0">
                <a:cs typeface="Courier New" panose="02070309020205020404" pitchFamily="49" charset="0"/>
              </a:rPr>
              <a:t>(ugh)</a:t>
            </a:r>
          </a:p>
          <a:p>
            <a:pPr lvl="2" eaLnBrk="1" hangingPunct="1">
              <a:defRPr/>
            </a:pPr>
            <a:r>
              <a:rPr lang="en-US" altLang="en-US" dirty="0">
                <a:cs typeface="Courier New" panose="02070309020205020404" pitchFamily="49" charset="0"/>
              </a:rPr>
              <a:t>Or do both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altLang="en-US" dirty="0">
                <a:cs typeface="Courier New" panose="02070309020205020404" pitchFamily="49" charset="0"/>
              </a:rPr>
              <a:t> and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altLang="en-US" dirty="0">
                <a:cs typeface="Courier New" panose="02070309020205020404" pitchFamily="49" charset="0"/>
              </a:rPr>
              <a:t> together, but syntax depends on chosen shell</a:t>
            </a:r>
          </a:p>
          <a:p>
            <a:pPr eaLnBrk="1" hangingPunct="1">
              <a:defRPr/>
            </a:pPr>
            <a:r>
              <a:rPr lang="en-US" altLang="en-US" dirty="0">
                <a:cs typeface="Courier New" panose="02070309020205020404" pitchFamily="49" charset="0"/>
              </a:rPr>
              <a:t>Put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altLang="en-US" dirty="0">
                <a:cs typeface="Courier New" panose="02070309020205020404" pitchFamily="49" charset="0"/>
              </a:rPr>
              <a:t> after command to ask shell to skip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wait</a:t>
            </a:r>
          </a:p>
          <a:p>
            <a:pPr lvl="1" eaLnBrk="1" hangingPunct="1">
              <a:defRPr/>
            </a:pPr>
            <a:r>
              <a:rPr lang="en-US" altLang="en-US" dirty="0"/>
              <a:t>Lets slow programs run in the </a:t>
            </a:r>
            <a:r>
              <a:rPr lang="en-US" altLang="en-US" i="1" dirty="0"/>
              <a:t>background</a:t>
            </a:r>
            <a:r>
              <a:rPr lang="en-US" altLang="en-US" dirty="0"/>
              <a:t> while user continues to work</a:t>
            </a:r>
          </a:p>
        </p:txBody>
      </p:sp>
    </p:spTree>
    <p:extLst>
      <p:ext uri="{BB962C8B-B14F-4D97-AF65-F5344CB8AC3E}">
        <p14:creationId xmlns:p14="http://schemas.microsoft.com/office/powerpoint/2010/main" val="2817328416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2431D-F14B-4F24-8284-306B60C6D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2047-9F25-43C3-872D-FCB9C63C1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commands designed to have simple output</a:t>
            </a:r>
          </a:p>
          <a:p>
            <a:pPr lvl="1" eaLnBrk="1" hangingPunct="1">
              <a:defRPr/>
            </a:pPr>
            <a:r>
              <a:rPr lang="en-US" altLang="en-US" dirty="0"/>
              <a:t>Makes it easy for other programs to parse</a:t>
            </a:r>
          </a:p>
          <a:p>
            <a:pPr lvl="1" eaLnBrk="1" hangingPunct="1">
              <a:defRPr/>
            </a:pPr>
            <a:r>
              <a:rPr lang="en-US" altLang="en-US" dirty="0"/>
              <a:t>Example sequence:</a:t>
            </a:r>
          </a:p>
          <a:p>
            <a:pPr lvl="2" eaLnBrk="1" hangingPunct="1">
              <a:defRPr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 -l &gt;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tempfile</a:t>
            </a: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 eaLnBrk="1" hangingPunct="1">
              <a:defRPr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sort -k 5 &lt;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tempfile</a:t>
            </a: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 eaLnBrk="1" hangingPunct="1">
              <a:defRPr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rm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tempfile</a:t>
            </a:r>
            <a:endParaRPr lang="en-US" altLang="en-US" dirty="0">
              <a:cs typeface="Courier New" panose="02070309020205020404" pitchFamily="49" charset="0"/>
            </a:endParaRPr>
          </a:p>
          <a:p>
            <a:pPr eaLnBrk="1" hangingPunct="1">
              <a:defRPr/>
            </a:pPr>
            <a:r>
              <a:rPr lang="en-US" altLang="en-US" dirty="0"/>
              <a:t>Hooking programs together is common; temporary files are nuisance</a:t>
            </a:r>
          </a:p>
          <a:p>
            <a:pPr lvl="1" eaLnBrk="1" hangingPunct="1">
              <a:defRPr/>
            </a:pPr>
            <a:r>
              <a:rPr lang="en-US" altLang="en-US" dirty="0"/>
              <a:t>Instead, just write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 –l | sort –k 5</a:t>
            </a:r>
          </a:p>
          <a:p>
            <a:pPr lvl="2" eaLnBrk="1" hangingPunct="1">
              <a:defRPr/>
            </a:pPr>
            <a:r>
              <a:rPr lang="en-US" altLang="en-US" dirty="0">
                <a:cs typeface="Courier New" panose="02070309020205020404" pitchFamily="49" charset="0"/>
              </a:rPr>
              <a:t>Hooks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altLang="en-US" dirty="0">
                <a:cs typeface="Courier New" panose="02070309020205020404" pitchFamily="49" charset="0"/>
              </a:rPr>
              <a:t> of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US" altLang="en-US" dirty="0">
                <a:cs typeface="Courier New" panose="02070309020205020404" pitchFamily="49" charset="0"/>
              </a:rPr>
              <a:t> to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altLang="en-US" dirty="0">
                <a:cs typeface="Courier New" panose="02070309020205020404" pitchFamily="49" charset="0"/>
              </a:rPr>
              <a:t> of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sort</a:t>
            </a:r>
          </a:p>
          <a:p>
            <a:pPr lvl="2" eaLnBrk="1" hangingPunct="1">
              <a:defRPr/>
            </a:pPr>
            <a:r>
              <a:rPr lang="en-US" altLang="en-US" dirty="0">
                <a:cs typeface="Courier New" panose="02070309020205020404" pitchFamily="49" charset="0"/>
              </a:rPr>
              <a:t>Connection made by shell without any temporary file</a:t>
            </a:r>
          </a:p>
          <a:p>
            <a:pPr lvl="3" eaLnBrk="1" hangingPunct="1">
              <a:defRPr/>
            </a:pPr>
            <a:r>
              <a:rPr lang="en-US" altLang="en-US" dirty="0">
                <a:cs typeface="Courier New" panose="02070309020205020404" pitchFamily="49" charset="0"/>
              </a:rPr>
              <a:t>We’ll skip details of the magic (see the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pipe</a:t>
            </a:r>
            <a:r>
              <a:rPr lang="en-US" altLang="en-US" dirty="0">
                <a:cs typeface="Courier New" panose="02070309020205020404" pitchFamily="49" charset="0"/>
              </a:rPr>
              <a:t> system call)</a:t>
            </a:r>
          </a:p>
          <a:p>
            <a:pPr lvl="1" eaLnBrk="1" hangingPunct="1">
              <a:defRPr/>
            </a:pPr>
            <a:r>
              <a:rPr lang="en-US" altLang="en-US" dirty="0">
                <a:cs typeface="Courier New" panose="02070309020205020404" pitchFamily="49" charset="0"/>
              </a:rPr>
              <a:t>Many commands designed to be used this way</a:t>
            </a:r>
          </a:p>
          <a:p>
            <a:pPr lvl="1" eaLnBrk="1" hangingPunct="1">
              <a:defRPr/>
            </a:pPr>
            <a:r>
              <a:rPr lang="en-US" altLang="en-US" dirty="0">
                <a:cs typeface="Courier New" panose="02070309020205020404" pitchFamily="49" charset="0"/>
              </a:rPr>
              <a:t>Extremely powerful feature</a:t>
            </a:r>
          </a:p>
        </p:txBody>
      </p:sp>
    </p:spTree>
    <p:extLst>
      <p:ext uri="{BB962C8B-B14F-4D97-AF65-F5344CB8AC3E}">
        <p14:creationId xmlns:p14="http://schemas.microsoft.com/office/powerpoint/2010/main" val="399812437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Illusion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87351" y="4540248"/>
            <a:ext cx="11076516" cy="1905001"/>
          </a:xfrm>
        </p:spPr>
        <p:txBody>
          <a:bodyPr/>
          <a:lstStyle/>
          <a:p>
            <a:r>
              <a:rPr lang="en-US" dirty="0"/>
              <a:t>Computer runs many processes simultaneously</a:t>
            </a:r>
          </a:p>
          <a:p>
            <a:pPr lvl="1"/>
            <a:r>
              <a:rPr lang="en-US" dirty="0"/>
              <a:t>Applications for one or more users</a:t>
            </a:r>
          </a:p>
          <a:p>
            <a:pPr lvl="2"/>
            <a:r>
              <a:rPr lang="en-US" dirty="0"/>
              <a:t>Web browsers, email clients, editors, …</a:t>
            </a:r>
          </a:p>
          <a:p>
            <a:pPr lvl="1"/>
            <a:r>
              <a:rPr lang="en-US" dirty="0"/>
              <a:t>Background tasks</a:t>
            </a:r>
          </a:p>
          <a:p>
            <a:pPr lvl="2"/>
            <a:r>
              <a:rPr lang="en-US" dirty="0"/>
              <a:t>Monitoring network and I/O devices</a:t>
            </a:r>
          </a:p>
          <a:p>
            <a:pPr lvl="2"/>
            <a:r>
              <a:rPr lang="en-US" dirty="0"/>
              <a:t>Web and mail servers, VPN management, auto-backups, Skype, …</a:t>
            </a:r>
          </a:p>
          <a:p>
            <a:pPr lvl="2"/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2271916" y="3352628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2424316" y="3809828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2275396" y="1379305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2411986" y="19496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411986" y="2254492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2411986" y="2827277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2411986" y="254319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4051834" y="33528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4204234" y="38100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4055314" y="1379477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4191904" y="194986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4191904" y="225466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4191904" y="282744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4191904" y="254336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91114" y="2254664"/>
            <a:ext cx="51328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6628737" y="33528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6781137" y="38100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6632217" y="1379477"/>
            <a:ext cx="1371600" cy="1905000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6768807" y="194986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6768807" y="225466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768807" y="282744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6768807" y="254336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328321630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87351" y="4953000"/>
            <a:ext cx="11076516" cy="14922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Single processor executes multiple processes concurrently</a:t>
            </a:r>
          </a:p>
          <a:p>
            <a:pPr lvl="1"/>
            <a:r>
              <a:rPr lang="en-US" dirty="0"/>
              <a:t>Process executions interleaved (multitasking, also known as </a:t>
            </a:r>
            <a:r>
              <a:rPr lang="en-US" dirty="0" err="1"/>
              <a:t>timeslicing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Address spaces managed by virtual memory system (later in course)</a:t>
            </a:r>
          </a:p>
          <a:p>
            <a:pPr lvl="1"/>
            <a:r>
              <a:rPr lang="en-US" dirty="0"/>
              <a:t>Nonexecuting processes’ register values saved in memory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438400" y="38862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576716" y="43434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275396" y="10668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564386" y="16371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564386" y="19419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564386" y="25147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564386" y="22306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362200" y="15162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564386" y="28878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254870" y="16371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254870" y="19419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254870" y="251477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254870" y="223069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254870" y="28878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845670" y="16371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6845670" y="19419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845670" y="25147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6845670" y="22306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845670" y="28878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867314" y="2012967"/>
            <a:ext cx="51328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05227325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87351" y="5257798"/>
            <a:ext cx="11076516" cy="1187451"/>
          </a:xfrm>
        </p:spPr>
        <p:txBody>
          <a:bodyPr>
            <a:normAutofit/>
          </a:bodyPr>
          <a:lstStyle/>
          <a:p>
            <a:r>
              <a:rPr lang="en-US" dirty="0"/>
              <a:t>Save current registers in memory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438400" y="38862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576716" y="43434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275396" y="10668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564386" y="16371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564386" y="19419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564386" y="25147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564386" y="22306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362200" y="15162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564386" y="28878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254870" y="16371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254870" y="19419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254870" y="251477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254870" y="223069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254870" y="28878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845670" y="16371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6845670" y="19419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845670" y="25147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6845670" y="22306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845670" y="28878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867314" y="2012967"/>
            <a:ext cx="51328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5" name="Up Arrow 4"/>
          <p:cNvSpPr/>
          <p:nvPr/>
        </p:nvSpPr>
        <p:spPr bwMode="auto">
          <a:xfrm>
            <a:off x="2971800" y="3421300"/>
            <a:ext cx="228600" cy="464901"/>
          </a:xfrm>
          <a:prstGeom prst="upArrow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78527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87351" y="5257800"/>
            <a:ext cx="11076516" cy="1187450"/>
          </a:xfrm>
        </p:spPr>
        <p:txBody>
          <a:bodyPr>
            <a:normAutofit/>
          </a:bodyPr>
          <a:lstStyle/>
          <a:p>
            <a:r>
              <a:rPr lang="en-US" dirty="0"/>
              <a:t>Schedule next process for execution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114800" y="38862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253116" y="43434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275396" y="10668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564386" y="16371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564386" y="19419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564386" y="25147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564386" y="22306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038600" y="15162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564386" y="28878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254870" y="16371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254870" y="19419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254870" y="251477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254870" y="223069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254870" y="28878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845670" y="16371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6845670" y="19419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845670" y="25147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6845670" y="22306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845670" y="28878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867314" y="2012967"/>
            <a:ext cx="51328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17228749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387351" y="5257799"/>
            <a:ext cx="11076516" cy="1187451"/>
          </a:xfrm>
        </p:spPr>
        <p:txBody>
          <a:bodyPr>
            <a:normAutofit/>
          </a:bodyPr>
          <a:lstStyle/>
          <a:p>
            <a:r>
              <a:rPr lang="en-US" dirty="0"/>
              <a:t>Load saved registers and switch address space (context switch)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114800" y="38862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253116" y="43434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275396" y="10668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564386" y="16371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564386" y="19419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564386" y="25147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564386" y="22306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038600" y="15162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564386" y="28878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254870" y="16371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254870" y="19419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254870" y="251477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254870" y="223069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254870" y="28878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845670" y="16371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6845670" y="19419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845670" y="25147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6845670" y="22306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845670" y="28878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867314" y="2012967"/>
            <a:ext cx="51328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5" name="Up Arrow 4"/>
          <p:cNvSpPr/>
          <p:nvPr/>
        </p:nvSpPr>
        <p:spPr bwMode="auto">
          <a:xfrm flipV="1">
            <a:off x="4724400" y="3421300"/>
            <a:ext cx="228600" cy="464901"/>
          </a:xfrm>
          <a:prstGeom prst="upArrow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67825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(Modern)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5867313" y="3841680"/>
            <a:ext cx="5596553" cy="2603569"/>
          </a:xfrm>
        </p:spPr>
        <p:txBody>
          <a:bodyPr/>
          <a:lstStyle/>
          <a:p>
            <a:r>
              <a:rPr lang="en-US" dirty="0"/>
              <a:t>Multicore processors</a:t>
            </a:r>
          </a:p>
          <a:p>
            <a:pPr lvl="1"/>
            <a:r>
              <a:rPr lang="en-US" dirty="0"/>
              <a:t>Multiple CPUs on single chip</a:t>
            </a:r>
          </a:p>
          <a:p>
            <a:pPr lvl="1"/>
            <a:r>
              <a:rPr lang="en-US" dirty="0"/>
              <a:t>Share main memory (and some of the caches)</a:t>
            </a:r>
          </a:p>
          <a:p>
            <a:pPr lvl="1"/>
            <a:r>
              <a:rPr lang="en-US" dirty="0"/>
              <a:t>Each can execute a separate process</a:t>
            </a:r>
          </a:p>
          <a:p>
            <a:pPr lvl="2"/>
            <a:r>
              <a:rPr lang="en-US" dirty="0"/>
              <a:t>Scheduling of processors onto cores done by kernel</a:t>
            </a:r>
          </a:p>
          <a:p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4114800" y="3886200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253116" y="4343400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275396" y="1066800"/>
            <a:ext cx="6030404" cy="2506896"/>
          </a:xfrm>
          <a:prstGeom prst="rect">
            <a:avLst/>
          </a:prstGeom>
          <a:solidFill>
            <a:srgbClr val="F1C7C7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Memory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2564386" y="1637188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2564386" y="19419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564386" y="251477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564386" y="2230693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038600" y="1516296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564386" y="2887897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4254870" y="16371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4254870" y="1941991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4254870" y="2514776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4254870" y="223069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4254870" y="2887899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6845670" y="1637189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Stack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6845670" y="1941990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Heap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6845670" y="2514775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Code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6845670" y="2230694"/>
            <a:ext cx="106680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6845670" y="2887898"/>
            <a:ext cx="10668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/>
              <a:t>Saved registers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867314" y="2012967"/>
            <a:ext cx="513281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2438400" y="3893904"/>
            <a:ext cx="1371600" cy="990600"/>
          </a:xfrm>
          <a:prstGeom prst="rect">
            <a:avLst/>
          </a:prstGeom>
          <a:solidFill>
            <a:srgbClr val="F6F5BD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t" anchorCtr="1"/>
          <a:lstStyle/>
          <a:p>
            <a:pPr algn="ctr"/>
            <a:r>
              <a:rPr lang="en-US" dirty="0"/>
              <a:t>CPU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2576716" y="4351104"/>
            <a:ext cx="10668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500" dirty="0"/>
              <a:t>Registers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2362200" y="1524000"/>
            <a:ext cx="1538084" cy="3436704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08794182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30621</TotalTime>
  <Pages>35</Pages>
  <Words>3372</Words>
  <Application>Microsoft Office PowerPoint</Application>
  <PresentationFormat>Widescreen</PresentationFormat>
  <Paragraphs>761</Paragraphs>
  <Slides>39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8" baseType="lpstr">
      <vt:lpstr>Arial</vt:lpstr>
      <vt:lpstr>Calibri</vt:lpstr>
      <vt:lpstr>Century Gothic</vt:lpstr>
      <vt:lpstr>Courier New</vt:lpstr>
      <vt:lpstr>Helvetica</vt:lpstr>
      <vt:lpstr>Times New Roman</vt:lpstr>
      <vt:lpstr>Wingdings</vt:lpstr>
      <vt:lpstr>Wingdings 2</vt:lpstr>
      <vt:lpstr>class02</vt:lpstr>
      <vt:lpstr>Processes</vt:lpstr>
      <vt:lpstr>Processes</vt:lpstr>
      <vt:lpstr>Logical Control Flows</vt:lpstr>
      <vt:lpstr>Multiprocessing: The Illusion</vt:lpstr>
      <vt:lpstr>Multiprocessing: The (Traditional) Reality</vt:lpstr>
      <vt:lpstr>Multiprocessing: The (Traditional) Reality</vt:lpstr>
      <vt:lpstr>Multiprocessing: The (Traditional) Reality</vt:lpstr>
      <vt:lpstr>Multiprocessing: The (Traditional) Reality</vt:lpstr>
      <vt:lpstr>Multiprocessing: The (Modern) Reality</vt:lpstr>
      <vt:lpstr>Context Switching</vt:lpstr>
      <vt:lpstr>Private Address Spaces</vt:lpstr>
      <vt:lpstr>System-Call Error Handling</vt:lpstr>
      <vt:lpstr>Error-Reporting Functions </vt:lpstr>
      <vt:lpstr>Error-Handling Wrappers </vt:lpstr>
      <vt:lpstr>Obtaining Process IDs</vt:lpstr>
      <vt:lpstr>Process States</vt:lpstr>
      <vt:lpstr>Terminating Processes </vt:lpstr>
      <vt:lpstr>Creating Processes: fork()</vt:lpstr>
      <vt:lpstr>fork Example</vt:lpstr>
      <vt:lpstr>Modeling fork with Process Graphs</vt:lpstr>
      <vt:lpstr>Process Graph Example</vt:lpstr>
      <vt:lpstr>Interpreting Process Graphs</vt:lpstr>
      <vt:lpstr>fork Example: Two consecutive forks</vt:lpstr>
      <vt:lpstr>fork Example: Nested forks in parent</vt:lpstr>
      <vt:lpstr>fork Example: Nested forks in children</vt:lpstr>
      <vt:lpstr>Reaping Child Processes</vt:lpstr>
      <vt:lpstr>Zombie Example</vt:lpstr>
      <vt:lpstr>Nonterminating Child Example</vt:lpstr>
      <vt:lpstr>wait: Synchronizing with Children</vt:lpstr>
      <vt:lpstr>wait: Synchronizing with Children</vt:lpstr>
      <vt:lpstr>Another Wait Example</vt:lpstr>
      <vt:lpstr>Waitpid</vt:lpstr>
      <vt:lpstr>exec: Running New Programs</vt:lpstr>
      <vt:lpstr>execlp Example</vt:lpstr>
      <vt:lpstr>Summarizing</vt:lpstr>
      <vt:lpstr>Summarizing (cont.)</vt:lpstr>
      <vt:lpstr>Putting It All Together: The Shell</vt:lpstr>
      <vt:lpstr>Fancier Shell Features</vt:lpstr>
      <vt:lpstr>Pipes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Exceptional Control Flow I</dc:title>
  <dc:subject/>
  <dc:creator>Randal E. Bryant and David R. O'Hallaron</dc:creator>
  <cp:keywords/>
  <dc:description/>
  <cp:lastModifiedBy>Geoffrey Kuenning</cp:lastModifiedBy>
  <cp:revision>192</cp:revision>
  <cp:lastPrinted>2020-09-28T20:26:49Z</cp:lastPrinted>
  <dcterms:created xsi:type="dcterms:W3CDTF">1998-08-11T09:19:24Z</dcterms:created>
  <dcterms:modified xsi:type="dcterms:W3CDTF">2021-07-24T22:59:50Z</dcterms:modified>
</cp:coreProperties>
</file>