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notesMasterIdLst>
    <p:notesMasterId r:id="rId51"/>
  </p:notesMasterIdLst>
  <p:handoutMasterIdLst>
    <p:handoutMasterId r:id="rId52"/>
  </p:handoutMasterIdLst>
  <p:sldIdLst>
    <p:sldId id="343" r:id="rId2"/>
    <p:sldId id="428" r:id="rId3"/>
    <p:sldId id="421" r:id="rId4"/>
    <p:sldId id="422" r:id="rId5"/>
    <p:sldId id="345" r:id="rId6"/>
    <p:sldId id="346" r:id="rId7"/>
    <p:sldId id="347" r:id="rId8"/>
    <p:sldId id="349" r:id="rId9"/>
    <p:sldId id="350" r:id="rId10"/>
    <p:sldId id="351" r:id="rId11"/>
    <p:sldId id="352" r:id="rId12"/>
    <p:sldId id="407" r:id="rId13"/>
    <p:sldId id="408" r:id="rId14"/>
    <p:sldId id="409" r:id="rId15"/>
    <p:sldId id="354" r:id="rId16"/>
    <p:sldId id="355" r:id="rId17"/>
    <p:sldId id="379" r:id="rId18"/>
    <p:sldId id="423" r:id="rId19"/>
    <p:sldId id="390" r:id="rId20"/>
    <p:sldId id="391" r:id="rId21"/>
    <p:sldId id="392" r:id="rId22"/>
    <p:sldId id="393" r:id="rId23"/>
    <p:sldId id="394" r:id="rId24"/>
    <p:sldId id="411" r:id="rId25"/>
    <p:sldId id="400" r:id="rId26"/>
    <p:sldId id="395" r:id="rId27"/>
    <p:sldId id="396" r:id="rId28"/>
    <p:sldId id="424" r:id="rId29"/>
    <p:sldId id="425" r:id="rId30"/>
    <p:sldId id="397" r:id="rId31"/>
    <p:sldId id="410" r:id="rId32"/>
    <p:sldId id="426" r:id="rId33"/>
    <p:sldId id="399" r:id="rId34"/>
    <p:sldId id="401" r:id="rId35"/>
    <p:sldId id="402" r:id="rId36"/>
    <p:sldId id="427" r:id="rId37"/>
    <p:sldId id="413" r:id="rId38"/>
    <p:sldId id="414" r:id="rId39"/>
    <p:sldId id="415" r:id="rId40"/>
    <p:sldId id="416" r:id="rId41"/>
    <p:sldId id="417" r:id="rId42"/>
    <p:sldId id="418" r:id="rId43"/>
    <p:sldId id="419" r:id="rId44"/>
    <p:sldId id="387" r:id="rId45"/>
    <p:sldId id="388" r:id="rId46"/>
    <p:sldId id="389" r:id="rId47"/>
    <p:sldId id="404" r:id="rId48"/>
    <p:sldId id="405" r:id="rId49"/>
    <p:sldId id="406" r:id="rId50"/>
  </p:sldIdLst>
  <p:sldSz cx="12192000" cy="6858000"/>
  <p:notesSz cx="9271000" cy="6985000"/>
  <p:defaultTextStyle>
    <a:defPPr>
      <a:defRPr lang="en-US"/>
    </a:defPPr>
    <a:lvl1pPr algn="ctr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-124" charset="0"/>
        <a:ea typeface="+mn-ea"/>
        <a:cs typeface="+mn-cs"/>
      </a:defRPr>
    </a:lvl1pPr>
    <a:lvl2pPr marL="457200" algn="ctr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-124" charset="0"/>
        <a:ea typeface="+mn-ea"/>
        <a:cs typeface="+mn-cs"/>
      </a:defRPr>
    </a:lvl2pPr>
    <a:lvl3pPr marL="914400" algn="ctr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-124" charset="0"/>
        <a:ea typeface="+mn-ea"/>
        <a:cs typeface="+mn-cs"/>
      </a:defRPr>
    </a:lvl3pPr>
    <a:lvl4pPr marL="1371600" algn="ctr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-124" charset="0"/>
        <a:ea typeface="+mn-ea"/>
        <a:cs typeface="+mn-cs"/>
      </a:defRPr>
    </a:lvl4pPr>
    <a:lvl5pPr marL="1828800" algn="ctr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-124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Helvetica" pitchFamily="-124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Helvetica" pitchFamily="-124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Helvetica" pitchFamily="-124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Helvetica" pitchFamily="-12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6" userDrawn="1">
          <p15:clr>
            <a:srgbClr val="A4A3A4"/>
          </p15:clr>
        </p15:guide>
        <p15:guide id="2" pos="7424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200">
          <p15:clr>
            <a:srgbClr val="A4A3A4"/>
          </p15:clr>
        </p15:guide>
        <p15:guide id="2" pos="292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CCFFCC"/>
    <a:srgbClr val="66FFFF"/>
    <a:srgbClr val="FF5050"/>
    <a:srgbClr val="FF99FF"/>
    <a:srgbClr val="FF99CC"/>
    <a:srgbClr val="99FFCC"/>
    <a:srgbClr val="FFFF99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60"/>
  </p:normalViewPr>
  <p:slideViewPr>
    <p:cSldViewPr>
      <p:cViewPr varScale="1">
        <p:scale>
          <a:sx n="68" d="100"/>
          <a:sy n="68" d="100"/>
        </p:scale>
        <p:origin x="492" y="78"/>
      </p:cViewPr>
      <p:guideLst>
        <p:guide orient="horz" pos="96"/>
        <p:guide pos="7424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-1770"/>
    </p:cViewPr>
  </p:sorterViewPr>
  <p:notesViewPr>
    <p:cSldViewPr>
      <p:cViewPr varScale="1">
        <p:scale>
          <a:sx n="77" d="100"/>
          <a:sy n="77" d="100"/>
        </p:scale>
        <p:origin x="-1584" y="-104"/>
      </p:cViewPr>
      <p:guideLst>
        <p:guide orient="horz" pos="2200"/>
        <p:guide pos="292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notesMaster" Target="notesMasters/notesMaster1.xml"/><Relationship Id="rId3" Type="http://schemas.openxmlformats.org/officeDocument/2006/relationships/slide" Target="slides/slide2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26.xml"/><Relationship Id="rId2" Type="http://schemas.openxmlformats.org/officeDocument/2006/relationships/slide" Target="slides/slide16.xml"/><Relationship Id="rId1" Type="http://schemas.openxmlformats.org/officeDocument/2006/relationships/slide" Target="slides/slide15.xml"/><Relationship Id="rId4" Type="http://schemas.openxmlformats.org/officeDocument/2006/relationships/slide" Target="slides/slide4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ChangeArrowheads="1"/>
          </p:cNvSpPr>
          <p:nvPr/>
        </p:nvSpPr>
        <p:spPr bwMode="auto">
          <a:xfrm>
            <a:off x="4254500" y="6651625"/>
            <a:ext cx="765175" cy="257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7853" tIns="44726" rIns="87853" bIns="44726">
            <a:spAutoFit/>
          </a:bodyPr>
          <a:lstStyle>
            <a:lvl1pPr defTabSz="868363">
              <a:defRPr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 defTabSz="868363">
              <a:defRPr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 defTabSz="868363">
              <a:defRPr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 defTabSz="868363">
              <a:defRPr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 defTabSz="868363">
              <a:defRPr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defTabSz="86836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defTabSz="86836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defTabSz="86836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defTabSz="86836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>
              <a:defRPr/>
            </a:pPr>
            <a:r>
              <a:rPr lang="en-US" altLang="en-US" sz="1200" b="0"/>
              <a:t>Page </a:t>
            </a:r>
            <a:fld id="{23AFBA74-EB58-4A84-A4A1-971595DE8435}" type="slidenum">
              <a:rPr lang="en-US" altLang="en-US" sz="1200" b="0" smtClean="0"/>
              <a:pPr>
                <a:defRPr/>
              </a:pPr>
              <a:t>‹#›</a:t>
            </a:fld>
            <a:endParaRPr lang="en-US" altLang="en-US" sz="1200" b="0"/>
          </a:p>
        </p:txBody>
      </p:sp>
    </p:spTree>
    <p:extLst>
      <p:ext uri="{BB962C8B-B14F-4D97-AF65-F5344CB8AC3E}">
        <p14:creationId xmlns:p14="http://schemas.microsoft.com/office/powerpoint/2010/main" val="7338679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35075" y="3319463"/>
            <a:ext cx="6800850" cy="3143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048" tIns="44726" rIns="91048" bIns="4472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Body Text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4035" name="Rectangle 3"/>
          <p:cNvSpPr>
            <a:spLocks noChangeArrowheads="1"/>
          </p:cNvSpPr>
          <p:nvPr/>
        </p:nvSpPr>
        <p:spPr bwMode="auto">
          <a:xfrm>
            <a:off x="4230688" y="6651625"/>
            <a:ext cx="809625" cy="257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7853" tIns="44726" rIns="87853" bIns="44726">
            <a:spAutoFit/>
          </a:bodyPr>
          <a:lstStyle>
            <a:lvl1pPr defTabSz="868363">
              <a:defRPr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 defTabSz="868363">
              <a:defRPr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 defTabSz="868363">
              <a:defRPr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 defTabSz="868363">
              <a:defRPr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 defTabSz="868363">
              <a:defRPr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defTabSz="86836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defTabSz="86836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defTabSz="86836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defTabSz="86836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>
              <a:defRPr/>
            </a:pPr>
            <a:r>
              <a:rPr lang="en-US" altLang="en-US" sz="1200" b="0">
                <a:latin typeface="Century Gothic" pitchFamily="34" charset="0"/>
              </a:rPr>
              <a:t>Page </a:t>
            </a:r>
            <a:fld id="{3E99707E-5BE4-425D-906B-78BC43CBC6A2}" type="slidenum">
              <a:rPr lang="en-US" altLang="en-US" sz="1200" b="0" smtClean="0">
                <a:latin typeface="Century Gothic" pitchFamily="34" charset="0"/>
              </a:rPr>
              <a:pPr>
                <a:defRPr/>
              </a:pPr>
              <a:t>‹#›</a:t>
            </a:fld>
            <a:endParaRPr lang="en-US" altLang="en-US" sz="1200" b="0">
              <a:latin typeface="Century Gothic" pitchFamily="34" charset="0"/>
            </a:endParaRPr>
          </a:p>
        </p:txBody>
      </p:sp>
      <p:sp>
        <p:nvSpPr>
          <p:cNvPr id="440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316163" y="527050"/>
            <a:ext cx="4638675" cy="26098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</p:spTree>
    <p:extLst>
      <p:ext uri="{BB962C8B-B14F-4D97-AF65-F5344CB8AC3E}">
        <p14:creationId xmlns:p14="http://schemas.microsoft.com/office/powerpoint/2010/main" val="84522185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1pPr>
    <a:lvl2pPr marL="4572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2pPr>
    <a:lvl3pPr marL="9144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3pPr>
    <a:lvl4pPr marL="13716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4pPr>
    <a:lvl5pPr marL="18288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3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16163" y="527050"/>
            <a:ext cx="4638675" cy="2609850"/>
          </a:xfrm>
          <a:ln/>
        </p:spPr>
      </p:sp>
      <p:sp>
        <p:nvSpPr>
          <p:cNvPr id="523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16163" y="527050"/>
            <a:ext cx="4638675" cy="2609850"/>
          </a:xfrm>
          <a:ln/>
        </p:spPr>
      </p:sp>
      <p:sp>
        <p:nvSpPr>
          <p:cNvPr id="593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316163" y="527050"/>
            <a:ext cx="4638675" cy="26098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7239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316163" y="527050"/>
            <a:ext cx="4638675" cy="26098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Should we eliminate the process-group example completely?</a:t>
            </a:r>
          </a:p>
        </p:txBody>
      </p:sp>
    </p:spTree>
    <p:extLst>
      <p:ext uri="{BB962C8B-B14F-4D97-AF65-F5344CB8AC3E}">
        <p14:creationId xmlns:p14="http://schemas.microsoft.com/office/powerpoint/2010/main" val="171404824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1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16163" y="527050"/>
            <a:ext cx="4638675" cy="2609850"/>
          </a:xfrm>
          <a:ln/>
        </p:spPr>
      </p:sp>
      <p:sp>
        <p:nvSpPr>
          <p:cNvPr id="591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1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16163" y="527050"/>
            <a:ext cx="4638675" cy="2609850"/>
          </a:xfrm>
          <a:ln/>
        </p:spPr>
      </p:sp>
      <p:sp>
        <p:nvSpPr>
          <p:cNvPr id="591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871728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6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16163" y="527050"/>
            <a:ext cx="4638675" cy="2609850"/>
          </a:xfrm>
          <a:ln/>
        </p:spPr>
      </p:sp>
      <p:sp>
        <p:nvSpPr>
          <p:cNvPr id="596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771969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16163" y="527050"/>
            <a:ext cx="4638675" cy="2609850"/>
          </a:xfrm>
          <a:ln/>
        </p:spPr>
      </p:sp>
      <p:sp>
        <p:nvSpPr>
          <p:cNvPr id="65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0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16163" y="527050"/>
            <a:ext cx="4638675" cy="2609850"/>
          </a:xfrm>
          <a:ln/>
        </p:spPr>
      </p:sp>
      <p:sp>
        <p:nvSpPr>
          <p:cNvPr id="66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828800" y="2501900"/>
            <a:ext cx="8534400" cy="1752600"/>
          </a:xfrm>
        </p:spPr>
        <p:txBody>
          <a:bodyPr/>
          <a:lstStyle>
            <a:lvl1pPr marL="0" indent="0" algn="ctr">
              <a:defRPr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sp>
        <p:nvSpPr>
          <p:cNvPr id="105475" name="Rectangle 3"/>
          <p:cNvSpPr>
            <a:spLocks noGrp="1" noChangeArrowheads="1"/>
          </p:cNvSpPr>
          <p:nvPr>
            <p:ph type="ctrTitle" sz="quarter"/>
          </p:nvPr>
        </p:nvSpPr>
        <p:spPr>
          <a:xfrm>
            <a:off x="914400" y="365125"/>
            <a:ext cx="10363200" cy="1143000"/>
          </a:xfrm>
          <a:effectLst>
            <a:outerShdw dist="71842" dir="2700000" algn="ctr" rotWithShape="0">
              <a:schemeClr val="bg2"/>
            </a:outerShdw>
          </a:effectLst>
        </p:spPr>
        <p:txBody>
          <a:bodyPr lIns="92066" tIns="46033" rIns="92066" bIns="46033"/>
          <a:lstStyle>
            <a:lvl1pPr>
              <a:defRPr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589410055"/>
      </p:ext>
    </p:extLst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025086794"/>
      </p:ext>
    </p:extLst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95267" y="247650"/>
            <a:ext cx="2768600" cy="61976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7351" y="247650"/>
            <a:ext cx="8104716" cy="61976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352813467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7352" y="247650"/>
            <a:ext cx="10356848" cy="81915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682284483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00458149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7351" y="1220788"/>
            <a:ext cx="5435600" cy="52244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26151" y="1220788"/>
            <a:ext cx="5437716" cy="52244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56647065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408645897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47650"/>
            <a:ext cx="10210800" cy="81915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987268240"/>
      </p:ext>
    </p:extLst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603215"/>
      </p:ext>
    </p:extLst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46277047"/>
      </p:ext>
    </p:extLst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0451896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7351" y="1220788"/>
            <a:ext cx="11076516" cy="5224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79" tIns="44446" rIns="90479" bIns="4444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539752" y="247650"/>
            <a:ext cx="9620249" cy="819150"/>
          </a:xfrm>
          <a:prstGeom prst="rect">
            <a:avLst/>
          </a:prstGeom>
          <a:noFill/>
          <a:ln>
            <a:noFill/>
          </a:ln>
          <a:effectLst>
            <a:outerShdw dist="53882" dir="2700000" algn="ctr" rotWithShape="0">
              <a:srgbClr val="969696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8" name="Text Box 4"/>
          <p:cNvSpPr txBox="1">
            <a:spLocks noChangeArrowheads="1"/>
          </p:cNvSpPr>
          <p:nvPr/>
        </p:nvSpPr>
        <p:spPr bwMode="auto">
          <a:xfrm>
            <a:off x="392139" y="6399772"/>
            <a:ext cx="608490" cy="2862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2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wrap="none" lIns="45715" tIns="45715" rIns="45715" bIns="45715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>
              <a:defRPr/>
            </a:pPr>
            <a:r>
              <a:rPr lang="en-US" altLang="en-US" sz="1400" b="0">
                <a:solidFill>
                  <a:schemeClr val="hlink"/>
                </a:solidFill>
              </a:rPr>
              <a:t>– </a:t>
            </a:r>
            <a:fld id="{BEF0D81C-A69C-4360-8D72-ABA0DB409404}" type="slidenum">
              <a:rPr lang="en-US" altLang="en-US" sz="1400" b="0" smtClean="0">
                <a:solidFill>
                  <a:schemeClr val="hlink"/>
                </a:solidFill>
              </a:rPr>
              <a:pPr>
                <a:defRPr/>
              </a:pPr>
              <a:t>‹#›</a:t>
            </a:fld>
            <a:r>
              <a:rPr lang="en-US" altLang="en-US" sz="1400" b="0">
                <a:solidFill>
                  <a:schemeClr val="hlink"/>
                </a:solidFill>
              </a:rPr>
              <a:t> –</a:t>
            </a:r>
            <a:endParaRPr lang="en-US" altLang="en-US" sz="1400" b="0"/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10462578" y="6390247"/>
            <a:ext cx="690243" cy="2862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wrap="none" lIns="45715" tIns="45715" rIns="45715" bIns="45715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>
              <a:defRPr/>
            </a:pPr>
            <a:r>
              <a:rPr lang="en-US" altLang="en-US" sz="1400" b="0">
                <a:solidFill>
                  <a:schemeClr val="hlink"/>
                </a:solidFill>
              </a:rPr>
              <a:t>CS 105</a:t>
            </a:r>
          </a:p>
        </p:txBody>
      </p:sp>
      <p:pic>
        <p:nvPicPr>
          <p:cNvPr id="1030" name="Picture 6" descr="newlogo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72801" y="152400"/>
            <a:ext cx="777240" cy="9974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 spd="med"/>
  <p:txStyles>
    <p:titleStyle>
      <a:lvl1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2pPr>
      <a:lvl3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3pPr>
      <a:lvl4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4pPr>
      <a:lvl5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5pPr>
      <a:lvl6pPr marL="457200" algn="l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6pPr>
      <a:lvl7pPr marL="914400" algn="l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7pPr>
      <a:lvl8pPr marL="1371600" algn="l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8pPr>
      <a:lvl9pPr marL="1828800" algn="l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9pPr>
    </p:titleStyle>
    <p:bodyStyle>
      <a:lvl1pPr marL="385763" indent="-385763" algn="l" rtl="0" eaLnBrk="0" fontAlgn="base" hangingPunct="0">
        <a:lnSpc>
          <a:spcPct val="95000"/>
        </a:lnSpc>
        <a:spcBef>
          <a:spcPct val="50000"/>
        </a:spcBef>
        <a:spcAft>
          <a:spcPct val="0"/>
        </a:spcAft>
        <a:buClr>
          <a:schemeClr val="hlink"/>
        </a:buClr>
        <a:buFont typeface="Wingdings" pitchFamily="2" charset="2"/>
        <a:defRPr sz="2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4538" indent="-246063" algn="l" rtl="0" eaLnBrk="0" fontAlgn="base" hangingPunct="0">
        <a:spcBef>
          <a:spcPct val="25000"/>
        </a:spcBef>
        <a:spcAft>
          <a:spcPct val="0"/>
        </a:spcAft>
        <a:buClr>
          <a:schemeClr val="hlink"/>
        </a:buClr>
        <a:buSzPct val="75000"/>
        <a:buFont typeface="Wingdings" pitchFamily="2" charset="2"/>
        <a:buChar char="n"/>
        <a:defRPr sz="2000" b="1">
          <a:solidFill>
            <a:schemeClr val="tx1"/>
          </a:solidFill>
          <a:latin typeface="+mn-lt"/>
        </a:defRPr>
      </a:lvl2pPr>
      <a:lvl3pPr marL="1146175" indent="-238125" algn="l" rtl="0" eaLnBrk="0" fontAlgn="base" hangingPunct="0">
        <a:lnSpc>
          <a:spcPct val="107000"/>
        </a:lnSpc>
        <a:spcBef>
          <a:spcPct val="10000"/>
        </a:spcBef>
        <a:spcAft>
          <a:spcPct val="0"/>
        </a:spcAft>
        <a:buClr>
          <a:srgbClr val="005400"/>
        </a:buClr>
        <a:buSzPct val="90000"/>
        <a:buFont typeface="Wingdings" pitchFamily="2" charset="2"/>
        <a:buChar char="l"/>
        <a:defRPr b="1">
          <a:solidFill>
            <a:schemeClr val="folHlink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»"/>
        <a:defRPr b="1">
          <a:solidFill>
            <a:schemeClr val="tx1"/>
          </a:solidFill>
          <a:latin typeface="+mn-lt"/>
        </a:defRPr>
      </a:lvl4pPr>
      <a:lvl5pPr marL="24511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5pPr>
      <a:lvl6pPr marL="29083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6pPr>
      <a:lvl7pPr marL="33655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7pPr>
      <a:lvl8pPr marL="38227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8pPr>
      <a:lvl9pPr marL="42799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cm.org/studentjoin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1836739"/>
            <a:ext cx="9144000" cy="1565275"/>
          </a:xfrm>
          <a:noFill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1" hangingPunct="1"/>
            <a:r>
              <a:rPr lang="en-US" altLang="en-US"/>
              <a:t>Exceptional Control Flow</a:t>
            </a:r>
          </a:p>
        </p:txBody>
      </p:sp>
      <p:sp>
        <p:nvSpPr>
          <p:cNvPr id="141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00401" y="3505201"/>
            <a:ext cx="6175375" cy="2462213"/>
          </a:xfrm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80000"/>
              </a:lnSpc>
              <a:defRPr/>
            </a:pPr>
            <a:r>
              <a:rPr lang="en-US" dirty="0"/>
              <a:t>Topics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/>
              <a:t>Exceptions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/>
              <a:t>Signals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/>
              <a:t>Shells</a:t>
            </a:r>
          </a:p>
          <a:p>
            <a:pPr lvl="1" eaLnBrk="1" hangingPunct="1">
              <a:lnSpc>
                <a:spcPct val="90000"/>
              </a:lnSpc>
              <a:defRPr/>
            </a:pPr>
            <a:endParaRPr lang="en-US" dirty="0"/>
          </a:p>
        </p:txBody>
      </p:sp>
      <p:sp>
        <p:nvSpPr>
          <p:cNvPr id="3076" name="Rectangle 5"/>
          <p:cNvSpPr>
            <a:spLocks noChangeArrowheads="1"/>
          </p:cNvSpPr>
          <p:nvPr/>
        </p:nvSpPr>
        <p:spPr bwMode="auto">
          <a:xfrm>
            <a:off x="3132139" y="762001"/>
            <a:ext cx="6142037" cy="887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3500" tIns="25400" rIns="63500" bIns="25400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eaLnBrk="1" hangingPunct="1">
              <a:lnSpc>
                <a:spcPct val="87000"/>
              </a:lnSpc>
            </a:pPr>
            <a:r>
              <a:rPr lang="en-US" altLang="en-US" sz="3800"/>
              <a:t>CS 105</a:t>
            </a:r>
            <a:br>
              <a:rPr lang="en-US" altLang="en-US" sz="3800"/>
            </a:br>
            <a:r>
              <a:rPr lang="en-US" altLang="en-US" sz="2500" i="1"/>
              <a:t>“Tour of the Black Holes of Computing”</a:t>
            </a:r>
            <a:endParaRPr lang="en-US" altLang="en-US" sz="3800"/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Asynchronous Exceptions (Interrupts)</a:t>
            </a:r>
          </a:p>
        </p:txBody>
      </p:sp>
      <p:sp>
        <p:nvSpPr>
          <p:cNvPr id="4782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Caused by events external to processor</a:t>
            </a:r>
          </a:p>
          <a:p>
            <a:pPr lvl="1" eaLnBrk="1" hangingPunct="1">
              <a:defRPr/>
            </a:pPr>
            <a:r>
              <a:rPr lang="en-US" dirty="0"/>
              <a:t>Indicated by putting voltage on the processor’s interrupt pin(s)</a:t>
            </a:r>
          </a:p>
          <a:p>
            <a:pPr lvl="1" eaLnBrk="1" hangingPunct="1">
              <a:defRPr/>
            </a:pPr>
            <a:r>
              <a:rPr lang="en-US" dirty="0"/>
              <a:t>Handler returns to “next” instruction.</a:t>
            </a:r>
          </a:p>
          <a:p>
            <a:pPr eaLnBrk="1" hangingPunct="1">
              <a:defRPr/>
            </a:pPr>
            <a:r>
              <a:rPr lang="en-US" dirty="0"/>
              <a:t>Examples:</a:t>
            </a:r>
          </a:p>
          <a:p>
            <a:pPr lvl="1" eaLnBrk="1" hangingPunct="1">
              <a:defRPr/>
            </a:pPr>
            <a:r>
              <a:rPr lang="en-US" dirty="0"/>
              <a:t>Timer interrupt</a:t>
            </a:r>
          </a:p>
          <a:p>
            <a:pPr lvl="2" eaLnBrk="1" hangingPunct="1">
              <a:defRPr/>
            </a:pPr>
            <a:r>
              <a:rPr lang="en-US" dirty="0"/>
              <a:t>Every few milliseconds, triggered by external timer chip</a:t>
            </a:r>
          </a:p>
          <a:p>
            <a:pPr lvl="2" eaLnBrk="1" hangingPunct="1">
              <a:defRPr/>
            </a:pPr>
            <a:r>
              <a:rPr lang="en-US" dirty="0"/>
              <a:t>Used by kernel to take control back from user programs</a:t>
            </a:r>
          </a:p>
          <a:p>
            <a:pPr lvl="1" eaLnBrk="1" hangingPunct="1">
              <a:defRPr/>
            </a:pPr>
            <a:r>
              <a:rPr lang="en-US" dirty="0"/>
              <a:t>I/O interrupts</a:t>
            </a:r>
          </a:p>
          <a:p>
            <a:pPr lvl="2" eaLnBrk="1" hangingPunct="1">
              <a:defRPr/>
            </a:pPr>
            <a:r>
              <a:rPr lang="en-US" dirty="0"/>
              <a:t>Hitting control-C (or any key) at the keyboard</a:t>
            </a:r>
          </a:p>
          <a:p>
            <a:pPr lvl="2" eaLnBrk="1" hangingPunct="1">
              <a:defRPr/>
            </a:pPr>
            <a:r>
              <a:rPr lang="en-US" dirty="0"/>
              <a:t>Arrival of packet from network</a:t>
            </a:r>
          </a:p>
          <a:p>
            <a:pPr lvl="2" eaLnBrk="1" hangingPunct="1">
              <a:defRPr/>
            </a:pPr>
            <a:r>
              <a:rPr lang="en-US" dirty="0"/>
              <a:t>Finishing writing data to disk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Synchronous Exceptions</a:t>
            </a:r>
          </a:p>
        </p:txBody>
      </p:sp>
      <p:sp>
        <p:nvSpPr>
          <p:cNvPr id="4792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Caused by events that occur as result of executing an instruction:</a:t>
            </a:r>
          </a:p>
          <a:p>
            <a:pPr lvl="1" eaLnBrk="1" hangingPunct="1">
              <a:defRPr/>
            </a:pPr>
            <a:r>
              <a:rPr lang="en-US" dirty="0"/>
              <a:t>Traps</a:t>
            </a:r>
          </a:p>
          <a:p>
            <a:pPr lvl="2" eaLnBrk="1" hangingPunct="1">
              <a:defRPr/>
            </a:pPr>
            <a:r>
              <a:rPr lang="en-US" dirty="0"/>
              <a:t>Intentional</a:t>
            </a:r>
          </a:p>
          <a:p>
            <a:pPr lvl="2" eaLnBrk="1" hangingPunct="1">
              <a:defRPr/>
            </a:pPr>
            <a:r>
              <a:rPr lang="en-US" dirty="0"/>
              <a:t>Examples: system calls, breakpoint traps, special instructions</a:t>
            </a:r>
          </a:p>
          <a:p>
            <a:pPr lvl="2" eaLnBrk="1" hangingPunct="1">
              <a:defRPr/>
            </a:pPr>
            <a:r>
              <a:rPr lang="en-US" dirty="0"/>
              <a:t>Returns control to “next” instruction</a:t>
            </a:r>
          </a:p>
          <a:p>
            <a:pPr lvl="1" eaLnBrk="1" hangingPunct="1">
              <a:defRPr/>
            </a:pPr>
            <a:r>
              <a:rPr lang="en-US" dirty="0"/>
              <a:t>Faults</a:t>
            </a:r>
          </a:p>
          <a:p>
            <a:pPr lvl="2" eaLnBrk="1" hangingPunct="1">
              <a:defRPr/>
            </a:pPr>
            <a:r>
              <a:rPr lang="en-US" dirty="0"/>
              <a:t>Unintentional but possibly recoverable </a:t>
            </a:r>
          </a:p>
          <a:p>
            <a:pPr lvl="2" eaLnBrk="1" hangingPunct="1">
              <a:defRPr/>
            </a:pPr>
            <a:r>
              <a:rPr lang="en-US" dirty="0"/>
              <a:t>Examples: page faults (recoverable), protection faults (unrecoverable)</a:t>
            </a:r>
          </a:p>
          <a:p>
            <a:pPr lvl="2" eaLnBrk="1" hangingPunct="1">
              <a:defRPr/>
            </a:pPr>
            <a:r>
              <a:rPr lang="en-US" dirty="0"/>
              <a:t>Either re-executes faulting (“current”) instruction or aborts</a:t>
            </a:r>
          </a:p>
          <a:p>
            <a:pPr lvl="1" eaLnBrk="1" hangingPunct="1">
              <a:defRPr/>
            </a:pPr>
            <a:r>
              <a:rPr lang="en-US" dirty="0"/>
              <a:t>Aborts</a:t>
            </a:r>
          </a:p>
          <a:p>
            <a:pPr lvl="2" eaLnBrk="1" hangingPunct="1">
              <a:defRPr/>
            </a:pPr>
            <a:r>
              <a:rPr lang="en-US" dirty="0"/>
              <a:t>Unintentional and unrecoverable</a:t>
            </a:r>
          </a:p>
          <a:p>
            <a:pPr lvl="2" eaLnBrk="1" hangingPunct="1">
              <a:defRPr/>
            </a:pPr>
            <a:r>
              <a:rPr lang="en-US" dirty="0"/>
              <a:t>Examples: memory error; machine fails ongoing self-tests</a:t>
            </a:r>
          </a:p>
          <a:p>
            <a:pPr lvl="2" eaLnBrk="1" hangingPunct="1">
              <a:defRPr/>
            </a:pPr>
            <a:r>
              <a:rPr lang="en-US" dirty="0"/>
              <a:t>Aborts current program or entire OS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Examples of x86-64 Exceptions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0113717"/>
              </p:ext>
            </p:extLst>
          </p:nvPr>
        </p:nvGraphicFramePr>
        <p:xfrm>
          <a:off x="2133600" y="1965960"/>
          <a:ext cx="7086600" cy="2225040"/>
        </p:xfrm>
        <a:graphic>
          <a:graphicData uri="http://schemas.openxmlformats.org/drawingml/2006/table">
            <a:tbl>
              <a:tblPr firstRow="1" bandRow="1">
                <a:tableStyleId>{91EBBBCC-DAD2-459C-BE2E-F6DE35CF9A28}</a:tableStyleId>
              </a:tblPr>
              <a:tblGrid>
                <a:gridCol w="2362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90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i="1" dirty="0">
                          <a:solidFill>
                            <a:srgbClr val="C00000"/>
                          </a:solidFill>
                          <a:latin typeface="Calibri" pitchFamily="34" charset="0"/>
                        </a:rPr>
                        <a:t>Exception</a:t>
                      </a:r>
                      <a:r>
                        <a:rPr lang="en-US" i="1" baseline="0" dirty="0">
                          <a:solidFill>
                            <a:srgbClr val="C00000"/>
                          </a:solidFill>
                          <a:latin typeface="Calibri" pitchFamily="34" charset="0"/>
                        </a:rPr>
                        <a:t> Number</a:t>
                      </a:r>
                      <a:endParaRPr lang="en-US" i="1" dirty="0">
                        <a:solidFill>
                          <a:srgbClr val="C00000"/>
                        </a:solidFill>
                        <a:latin typeface="Calibri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i="1" dirty="0">
                          <a:solidFill>
                            <a:srgbClr val="C00000"/>
                          </a:solidFill>
                          <a:latin typeface="Calibri" pitchFamily="34" charset="0"/>
                        </a:rPr>
                        <a:t>Description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i="1" dirty="0">
                          <a:solidFill>
                            <a:srgbClr val="C00000"/>
                          </a:solidFill>
                          <a:latin typeface="Calibri" pitchFamily="34" charset="0"/>
                        </a:rPr>
                        <a:t>Exception Class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itchFamily="34" charset="0"/>
                        </a:rPr>
                        <a:t>0</a:t>
                      </a: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itchFamily="34" charset="0"/>
                        </a:rPr>
                        <a:t>Divide by zero</a:t>
                      </a: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itchFamily="34" charset="0"/>
                        </a:rPr>
                        <a:t>Fault</a:t>
                      </a: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itchFamily="34" charset="0"/>
                        </a:rPr>
                        <a:t>13</a:t>
                      </a: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itchFamily="34" charset="0"/>
                        </a:rPr>
                        <a:t>General protection fault</a:t>
                      </a: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itchFamily="34" charset="0"/>
                        </a:rPr>
                        <a:t>Fault</a:t>
                      </a: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itchFamily="34" charset="0"/>
                        </a:rPr>
                        <a:t>14</a:t>
                      </a: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itchFamily="34" charset="0"/>
                        </a:rPr>
                        <a:t>Page fault</a:t>
                      </a: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itchFamily="34" charset="0"/>
                        </a:rPr>
                        <a:t>Fault</a:t>
                      </a: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itchFamily="34" charset="0"/>
                        </a:rPr>
                        <a:t>18</a:t>
                      </a: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itchFamily="34" charset="0"/>
                        </a:rPr>
                        <a:t>Machine check</a:t>
                      </a: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itchFamily="34" charset="0"/>
                        </a:rPr>
                        <a:t>Abort</a:t>
                      </a: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itchFamily="34" charset="0"/>
                        </a:rPr>
                        <a:t>32-255</a:t>
                      </a: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itchFamily="34" charset="0"/>
                        </a:rPr>
                        <a:t>OS-defined exceptions</a:t>
                      </a: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itchFamily="34" charset="0"/>
                        </a:rPr>
                        <a:t>Interrupt or trap</a:t>
                      </a: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06337207"/>
      </p:ext>
    </p:extLst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System Calls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9608051"/>
              </p:ext>
            </p:extLst>
          </p:nvPr>
        </p:nvGraphicFramePr>
        <p:xfrm>
          <a:off x="1981200" y="2311400"/>
          <a:ext cx="7086600" cy="3708400"/>
        </p:xfrm>
        <a:graphic>
          <a:graphicData uri="http://schemas.openxmlformats.org/drawingml/2006/table">
            <a:tbl>
              <a:tblPr firstRow="1" bandRow="1">
                <a:tableStyleId>{91EBBBCC-DAD2-459C-BE2E-F6DE35CF9A28}</a:tableStyleId>
              </a:tblPr>
              <a:tblGrid>
                <a:gridCol w="1447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90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i="1" dirty="0">
                          <a:solidFill>
                            <a:srgbClr val="C00000"/>
                          </a:solidFill>
                          <a:latin typeface="Calibri" pitchFamily="34" charset="0"/>
                        </a:rPr>
                        <a:t>Number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i="1" dirty="0">
                          <a:solidFill>
                            <a:srgbClr val="C00000"/>
                          </a:solidFill>
                          <a:latin typeface="Calibri" pitchFamily="34" charset="0"/>
                        </a:rPr>
                        <a:t>Name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i="1" dirty="0">
                          <a:solidFill>
                            <a:srgbClr val="C00000"/>
                          </a:solidFill>
                          <a:latin typeface="Calibri" pitchFamily="34" charset="0"/>
                        </a:rPr>
                        <a:t>Description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itchFamily="34" charset="0"/>
                        </a:rPr>
                        <a:t>0</a:t>
                      </a: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latin typeface="Courier New"/>
                        </a:rPr>
                        <a:t>read</a:t>
                      </a: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itchFamily="34" charset="0"/>
                        </a:rPr>
                        <a:t>Read file</a:t>
                      </a: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itchFamily="34" charset="0"/>
                        </a:rPr>
                        <a:t>1</a:t>
                      </a: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latin typeface="Courier New"/>
                        </a:rPr>
                        <a:t>write</a:t>
                      </a: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itchFamily="34" charset="0"/>
                        </a:rPr>
                        <a:t>Write file</a:t>
                      </a: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itchFamily="34" charset="0"/>
                        </a:rPr>
                        <a:t>2</a:t>
                      </a: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latin typeface="Courier New"/>
                        </a:rPr>
                        <a:t>open</a:t>
                      </a: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itchFamily="34" charset="0"/>
                        </a:rPr>
                        <a:t>Open file</a:t>
                      </a: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itchFamily="34" charset="0"/>
                        </a:rPr>
                        <a:t>3</a:t>
                      </a: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latin typeface="Courier New"/>
                        </a:rPr>
                        <a:t>close</a:t>
                      </a: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itchFamily="34" charset="0"/>
                        </a:rPr>
                        <a:t>Close file</a:t>
                      </a: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itchFamily="34" charset="0"/>
                        </a:rPr>
                        <a:t>4</a:t>
                      </a: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latin typeface="Courier New"/>
                        </a:rPr>
                        <a:t>stat</a:t>
                      </a: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itchFamily="34" charset="0"/>
                        </a:rPr>
                        <a:t>Get info</a:t>
                      </a:r>
                      <a:r>
                        <a:rPr lang="en-US" baseline="0" dirty="0">
                          <a:latin typeface="Calibri" pitchFamily="34" charset="0"/>
                        </a:rPr>
                        <a:t> about file</a:t>
                      </a:r>
                      <a:endParaRPr lang="en-US" dirty="0">
                        <a:latin typeface="Calibri" pitchFamily="34" charset="0"/>
                      </a:endParaRP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itchFamily="34" charset="0"/>
                        </a:rPr>
                        <a:t>57</a:t>
                      </a: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latin typeface="Courier New"/>
                        </a:rPr>
                        <a:t>fork</a:t>
                      </a: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itchFamily="34" charset="0"/>
                        </a:rPr>
                        <a:t>Create process</a:t>
                      </a: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itchFamily="34" charset="0"/>
                        </a:rPr>
                        <a:t>59</a:t>
                      </a: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err="1">
                          <a:latin typeface="Courier New"/>
                        </a:rPr>
                        <a:t>execve</a:t>
                      </a:r>
                      <a:endParaRPr lang="en-US" b="0" dirty="0">
                        <a:latin typeface="Courier New"/>
                      </a:endParaRP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itchFamily="34" charset="0"/>
                        </a:rPr>
                        <a:t>Execute a program</a:t>
                      </a: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itchFamily="34" charset="0"/>
                        </a:rPr>
                        <a:t>60</a:t>
                      </a: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latin typeface="Courier New"/>
                        </a:rPr>
                        <a:t>_exit</a:t>
                      </a: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itchFamily="34" charset="0"/>
                        </a:rPr>
                        <a:t>Terminate process</a:t>
                      </a: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itchFamily="34" charset="0"/>
                        </a:rPr>
                        <a:t>62</a:t>
                      </a: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latin typeface="Courier New"/>
                        </a:rPr>
                        <a:t>kill</a:t>
                      </a: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itchFamily="34" charset="0"/>
                        </a:rPr>
                        <a:t>Send signal to process</a:t>
                      </a: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1920876" y="1219200"/>
            <a:ext cx="7896225" cy="5334000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pitchFamily="18" charset="2"/>
              <a:buChar char="¢"/>
              <a:defRPr sz="2400" b="1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11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dirty="0"/>
              <a:t>Each x86-64 system call has a unique ID number</a:t>
            </a:r>
          </a:p>
          <a:p>
            <a:r>
              <a:rPr lang="en-US" dirty="0"/>
              <a:t>Examples:</a:t>
            </a:r>
          </a:p>
        </p:txBody>
      </p:sp>
    </p:spTree>
    <p:extLst>
      <p:ext uri="{BB962C8B-B14F-4D97-AF65-F5344CB8AC3E}">
        <p14:creationId xmlns:p14="http://schemas.microsoft.com/office/powerpoint/2010/main" val="3429916777"/>
      </p:ext>
    </p:extLst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/>
          <p:cNvSpPr/>
          <p:nvPr/>
        </p:nvSpPr>
        <p:spPr bwMode="auto">
          <a:xfrm>
            <a:off x="1905000" y="4191000"/>
            <a:ext cx="4876800" cy="2286000"/>
          </a:xfrm>
          <a:prstGeom prst="rect">
            <a:avLst/>
          </a:prstGeom>
          <a:solidFill>
            <a:srgbClr val="E9E1C9"/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48025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dirty="0"/>
              <a:t>System Call Example</a:t>
            </a:r>
          </a:p>
        </p:txBody>
      </p:sp>
      <p:sp>
        <p:nvSpPr>
          <p:cNvPr id="480271" name="Rectangle 15"/>
          <p:cNvSpPr>
            <a:spLocks noGrp="1" noChangeArrowheads="1"/>
          </p:cNvSpPr>
          <p:nvPr>
            <p:ph type="body" idx="4294967295"/>
          </p:nvPr>
        </p:nvSpPr>
        <p:spPr>
          <a:xfrm>
            <a:off x="1125537" y="1011238"/>
            <a:ext cx="8399463" cy="1046162"/>
          </a:xfrm>
        </p:spPr>
        <p:txBody>
          <a:bodyPr>
            <a:normAutofit/>
          </a:bodyPr>
          <a:lstStyle/>
          <a:p>
            <a:r>
              <a:rPr lang="en-US" sz="2000" b="0" dirty="0"/>
              <a:t>User calls: </a:t>
            </a:r>
            <a:r>
              <a:rPr lang="en-US" sz="2000" dirty="0">
                <a:latin typeface="Courier New" pitchFamily="49" charset="0"/>
              </a:rPr>
              <a:t>open(filename, options)</a:t>
            </a:r>
            <a:endParaRPr lang="en-US" sz="2000" b="0" dirty="0"/>
          </a:p>
          <a:p>
            <a:r>
              <a:rPr lang="en-US" sz="2000" b="0" dirty="0"/>
              <a:t>Calls __</a:t>
            </a:r>
            <a:r>
              <a:rPr lang="en-US" sz="2000" dirty="0">
                <a:latin typeface="Courier New" pitchFamily="49" charset="0"/>
              </a:rPr>
              <a:t>open</a:t>
            </a:r>
            <a:r>
              <a:rPr lang="en-US" sz="2000" b="0" dirty="0"/>
              <a:t> function, which invokes system call instruction </a:t>
            </a:r>
            <a:r>
              <a:rPr lang="en-US" sz="2000" dirty="0" err="1">
                <a:latin typeface="Courier New" pitchFamily="49" charset="0"/>
              </a:rPr>
              <a:t>syscall</a:t>
            </a:r>
            <a:endParaRPr lang="en-US" sz="2200" b="0" dirty="0"/>
          </a:p>
          <a:p>
            <a:endParaRPr lang="en-US" sz="2200" b="0" dirty="0"/>
          </a:p>
          <a:p>
            <a:endParaRPr lang="en-US" sz="2200" b="0" dirty="0"/>
          </a:p>
          <a:p>
            <a:endParaRPr lang="en-US" sz="2200" b="0" dirty="0"/>
          </a:p>
          <a:p>
            <a:endParaRPr lang="en-US" sz="2200" b="0" dirty="0"/>
          </a:p>
          <a:p>
            <a:endParaRPr lang="en-US" sz="2200" b="0" dirty="0"/>
          </a:p>
          <a:p>
            <a:endParaRPr lang="en-US" sz="2200" b="0" dirty="0"/>
          </a:p>
          <a:p>
            <a:pPr marL="0" indent="0"/>
            <a:endParaRPr lang="en-US" sz="2200" b="0" dirty="0"/>
          </a:p>
          <a:p>
            <a:pPr marL="0" indent="0"/>
            <a:endParaRPr lang="en-US" sz="2200" b="0" dirty="0"/>
          </a:p>
          <a:p>
            <a:endParaRPr lang="en-US" sz="2200" b="0" dirty="0"/>
          </a:p>
          <a:p>
            <a:pPr marL="0" indent="0"/>
            <a:endParaRPr lang="en-US" sz="2000" b="0" dirty="0"/>
          </a:p>
          <a:p>
            <a:pPr marL="0" indent="0"/>
            <a:endParaRPr lang="en-US" sz="2000" b="0" dirty="0"/>
          </a:p>
        </p:txBody>
      </p:sp>
      <p:sp>
        <p:nvSpPr>
          <p:cNvPr id="480272" name="Text Box 16"/>
          <p:cNvSpPr txBox="1">
            <a:spLocks noChangeArrowheads="1"/>
          </p:cNvSpPr>
          <p:nvPr/>
        </p:nvSpPr>
        <p:spPr bwMode="auto">
          <a:xfrm>
            <a:off x="2053303" y="1917919"/>
            <a:ext cx="8458200" cy="1649682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/>
            <a:r>
              <a:rPr lang="de-DE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00000000000e5d70 &lt;__open&gt;:</a:t>
            </a:r>
          </a:p>
          <a:p>
            <a:pPr algn="l"/>
            <a:r>
              <a:rPr lang="de-DE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...</a:t>
            </a:r>
          </a:p>
          <a:p>
            <a:pPr algn="l"/>
            <a:r>
              <a:rPr lang="sk-SK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e5d79:   b8 02 00 00 00   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sk-SK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mov  $0x2,%eax  # open is syscall #2</a:t>
            </a:r>
            <a:endParaRPr lang="de-DE" sz="16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l"/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e5d7e:   0f 05              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syscall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# Return value in %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rax</a:t>
            </a:r>
            <a:endParaRPr lang="en-US" sz="16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l"/>
            <a:r>
              <a:rPr lang="da-DK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e5d80:   48 3d 01 f0 ff ff  cmp  $0xfffffffffffff001,%rax </a:t>
            </a:r>
            <a:endParaRPr lang="en-US" sz="16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l"/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...</a:t>
            </a:r>
          </a:p>
          <a:p>
            <a:pPr algn="l"/>
            <a:r>
              <a:rPr lang="da-DK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e5dfa:   c3                 retq</a:t>
            </a:r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7" name="Rectangle 4"/>
          <p:cNvSpPr>
            <a:spLocks noChangeArrowheads="1"/>
          </p:cNvSpPr>
          <p:nvPr/>
        </p:nvSpPr>
        <p:spPr bwMode="auto">
          <a:xfrm>
            <a:off x="2006382" y="4191000"/>
            <a:ext cx="1123175" cy="36675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79" tIns="44446" rIns="90479" bIns="44446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User code</a:t>
            </a:r>
          </a:p>
        </p:txBody>
      </p:sp>
      <p:sp>
        <p:nvSpPr>
          <p:cNvPr id="18" name="Rectangle 5"/>
          <p:cNvSpPr>
            <a:spLocks noChangeArrowheads="1"/>
          </p:cNvSpPr>
          <p:nvPr/>
        </p:nvSpPr>
        <p:spPr bwMode="auto">
          <a:xfrm>
            <a:off x="4697772" y="4191000"/>
            <a:ext cx="1294761" cy="36675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79" tIns="44446" rIns="90479" bIns="44446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Kernel code</a:t>
            </a:r>
          </a:p>
        </p:txBody>
      </p:sp>
      <p:sp>
        <p:nvSpPr>
          <p:cNvPr id="19" name="Line 6"/>
          <p:cNvSpPr>
            <a:spLocks noChangeShapeType="1"/>
          </p:cNvSpPr>
          <p:nvPr/>
        </p:nvSpPr>
        <p:spPr bwMode="auto">
          <a:xfrm>
            <a:off x="2820770" y="4713287"/>
            <a:ext cx="0" cy="5984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20" name="Line 7"/>
          <p:cNvSpPr>
            <a:spLocks noChangeShapeType="1"/>
          </p:cNvSpPr>
          <p:nvPr/>
        </p:nvSpPr>
        <p:spPr bwMode="auto">
          <a:xfrm>
            <a:off x="2827120" y="5318125"/>
            <a:ext cx="28067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21" name="Line 8"/>
          <p:cNvSpPr>
            <a:spLocks noChangeShapeType="1"/>
          </p:cNvSpPr>
          <p:nvPr/>
        </p:nvSpPr>
        <p:spPr bwMode="auto">
          <a:xfrm>
            <a:off x="5640170" y="5324475"/>
            <a:ext cx="0" cy="5969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22" name="Line 9"/>
          <p:cNvSpPr>
            <a:spLocks noChangeShapeType="1"/>
          </p:cNvSpPr>
          <p:nvPr/>
        </p:nvSpPr>
        <p:spPr bwMode="auto">
          <a:xfrm flipH="1" flipV="1">
            <a:off x="2814420" y="5387975"/>
            <a:ext cx="2832100" cy="5461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23" name="Line 10"/>
          <p:cNvSpPr>
            <a:spLocks noChangeShapeType="1"/>
          </p:cNvSpPr>
          <p:nvPr/>
        </p:nvSpPr>
        <p:spPr bwMode="auto">
          <a:xfrm flipH="1">
            <a:off x="2814420" y="5414962"/>
            <a:ext cx="6350" cy="9096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24" name="Rectangle 11"/>
          <p:cNvSpPr>
            <a:spLocks noChangeArrowheads="1"/>
          </p:cNvSpPr>
          <p:nvPr/>
        </p:nvSpPr>
        <p:spPr bwMode="auto">
          <a:xfrm>
            <a:off x="3689132" y="4953001"/>
            <a:ext cx="1078996" cy="36675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79" tIns="44446" rIns="90479" bIns="44446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b="0" i="1" dirty="0">
                <a:latin typeface="Calibri" pitchFamily="34" charset="0"/>
              </a:rPr>
              <a:t>Exception</a:t>
            </a:r>
          </a:p>
        </p:txBody>
      </p:sp>
      <p:sp>
        <p:nvSpPr>
          <p:cNvPr id="25" name="Rectangle 12"/>
          <p:cNvSpPr>
            <a:spLocks noChangeArrowheads="1"/>
          </p:cNvSpPr>
          <p:nvPr/>
        </p:nvSpPr>
        <p:spPr bwMode="auto">
          <a:xfrm>
            <a:off x="5670332" y="5410201"/>
            <a:ext cx="1219200" cy="36675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lIns="90479" tIns="44446" rIns="90479" bIns="44446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b="0" i="1" dirty="0">
                <a:latin typeface="Calibri" pitchFamily="34" charset="0"/>
              </a:rPr>
              <a:t>Open file</a:t>
            </a:r>
          </a:p>
        </p:txBody>
      </p:sp>
      <p:sp>
        <p:nvSpPr>
          <p:cNvPr id="26" name="Rectangle 13"/>
          <p:cNvSpPr>
            <a:spLocks noChangeArrowheads="1"/>
          </p:cNvSpPr>
          <p:nvPr/>
        </p:nvSpPr>
        <p:spPr bwMode="auto">
          <a:xfrm>
            <a:off x="3689132" y="5719763"/>
            <a:ext cx="914772" cy="36675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79" tIns="44446" rIns="90479" bIns="44446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b="0" i="1" dirty="0">
                <a:latin typeface="Calibri" pitchFamily="34" charset="0"/>
              </a:rPr>
              <a:t>Returns</a:t>
            </a:r>
            <a:endParaRPr lang="en-US" b="0" dirty="0">
              <a:latin typeface="Calibri" pitchFamily="34" charset="0"/>
            </a:endParaRPr>
          </a:p>
        </p:txBody>
      </p:sp>
      <p:sp>
        <p:nvSpPr>
          <p:cNvPr id="28" name="Text Box 15"/>
          <p:cNvSpPr txBox="1">
            <a:spLocks noChangeArrowheads="1"/>
          </p:cNvSpPr>
          <p:nvPr/>
        </p:nvSpPr>
        <p:spPr bwMode="auto">
          <a:xfrm>
            <a:off x="2209801" y="5086514"/>
            <a:ext cx="650689" cy="30777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 b="0" dirty="0" err="1">
                <a:latin typeface="Calibri" pitchFamily="34" charset="0"/>
              </a:rPr>
              <a:t>syscall</a:t>
            </a:r>
            <a:endParaRPr lang="en-US" sz="1400" b="0" dirty="0">
              <a:latin typeface="Calibri" pitchFamily="34" charset="0"/>
            </a:endParaRPr>
          </a:p>
        </p:txBody>
      </p:sp>
      <p:sp>
        <p:nvSpPr>
          <p:cNvPr id="29" name="Text Box 16"/>
          <p:cNvSpPr txBox="1">
            <a:spLocks noChangeArrowheads="1"/>
          </p:cNvSpPr>
          <p:nvPr/>
        </p:nvSpPr>
        <p:spPr bwMode="auto">
          <a:xfrm>
            <a:off x="2306335" y="5291873"/>
            <a:ext cx="498329" cy="30777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 b="0" dirty="0" err="1">
                <a:latin typeface="Calibri" pitchFamily="34" charset="0"/>
              </a:rPr>
              <a:t>cmp</a:t>
            </a:r>
            <a:endParaRPr lang="en-US" sz="1400" b="0" dirty="0">
              <a:latin typeface="Calibri" pitchFamily="34" charset="0"/>
            </a:endParaRPr>
          </a:p>
        </p:txBody>
      </p:sp>
      <p:sp>
        <p:nvSpPr>
          <p:cNvPr id="32" name="Rectangle 15"/>
          <p:cNvSpPr txBox="1">
            <a:spLocks noChangeArrowheads="1"/>
          </p:cNvSpPr>
          <p:nvPr/>
        </p:nvSpPr>
        <p:spPr bwMode="auto">
          <a:xfrm>
            <a:off x="6934200" y="4241216"/>
            <a:ext cx="4191000" cy="25405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pitchFamily="18" charset="2"/>
              <a:buChar char="¢"/>
              <a:defRPr sz="2400" b="1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11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2000" b="0" dirty="0">
                <a:latin typeface="Courier New"/>
                <a:cs typeface="Courier New"/>
              </a:rPr>
              <a:t>%</a:t>
            </a:r>
            <a:r>
              <a:rPr lang="en-US" sz="2000" b="0" dirty="0" err="1">
                <a:latin typeface="Courier New"/>
                <a:cs typeface="Courier New"/>
              </a:rPr>
              <a:t>rax</a:t>
            </a:r>
            <a:r>
              <a:rPr lang="en-US" sz="2000" b="0" dirty="0">
                <a:latin typeface="Courier New"/>
                <a:cs typeface="Courier New"/>
              </a:rPr>
              <a:t> </a:t>
            </a:r>
            <a:r>
              <a:rPr lang="en-US" sz="2000" b="0" dirty="0"/>
              <a:t>contains </a:t>
            </a:r>
            <a:r>
              <a:rPr lang="en-US" sz="2000" b="0" dirty="0" err="1"/>
              <a:t>syscall</a:t>
            </a:r>
            <a:r>
              <a:rPr lang="en-US" sz="2000" b="0" dirty="0"/>
              <a:t> number</a:t>
            </a:r>
          </a:p>
          <a:p>
            <a:r>
              <a:rPr lang="en-US" sz="2000" b="0" dirty="0"/>
              <a:t>Other arguments in </a:t>
            </a:r>
            <a:r>
              <a:rPr lang="en-US" sz="2000" b="0" dirty="0">
                <a:latin typeface="Courier New"/>
                <a:cs typeface="Courier New"/>
              </a:rPr>
              <a:t>%</a:t>
            </a:r>
            <a:r>
              <a:rPr lang="en-US" sz="2000" b="0" dirty="0" err="1">
                <a:latin typeface="Courier New"/>
                <a:cs typeface="Courier New"/>
              </a:rPr>
              <a:t>rdi</a:t>
            </a:r>
            <a:r>
              <a:rPr lang="en-US" sz="2000" b="0" dirty="0"/>
              <a:t>, </a:t>
            </a:r>
            <a:r>
              <a:rPr lang="en-US" sz="2000" b="0" dirty="0">
                <a:latin typeface="Courier New"/>
                <a:cs typeface="Courier New"/>
              </a:rPr>
              <a:t>%</a:t>
            </a:r>
            <a:r>
              <a:rPr lang="en-US" sz="2000" b="0" dirty="0" err="1">
                <a:latin typeface="Courier New"/>
                <a:cs typeface="Courier New"/>
              </a:rPr>
              <a:t>rsi</a:t>
            </a:r>
            <a:r>
              <a:rPr lang="en-US" sz="2000" b="0" dirty="0"/>
              <a:t>, </a:t>
            </a:r>
            <a:r>
              <a:rPr lang="en-US" sz="2000" b="0" dirty="0">
                <a:latin typeface="Courier New"/>
                <a:cs typeface="Courier New"/>
              </a:rPr>
              <a:t>%</a:t>
            </a:r>
            <a:r>
              <a:rPr lang="en-US" sz="2000" b="0" dirty="0" err="1">
                <a:latin typeface="Courier New"/>
                <a:cs typeface="Courier New"/>
              </a:rPr>
              <a:t>rdx</a:t>
            </a:r>
            <a:r>
              <a:rPr lang="en-US" sz="2000" b="0" dirty="0"/>
              <a:t>, </a:t>
            </a:r>
            <a:r>
              <a:rPr lang="en-US" sz="2000" b="0" dirty="0">
                <a:latin typeface="Courier New"/>
                <a:cs typeface="Courier New"/>
              </a:rPr>
              <a:t>%r10</a:t>
            </a:r>
            <a:r>
              <a:rPr lang="en-US" sz="2000" b="0" dirty="0">
                <a:cs typeface="Calibri" panose="020F0502020204030204" pitchFamily="34" charset="0"/>
              </a:rPr>
              <a:t> (weird!)</a:t>
            </a:r>
            <a:r>
              <a:rPr lang="en-US" sz="2000" b="0" dirty="0"/>
              <a:t>, </a:t>
            </a:r>
            <a:r>
              <a:rPr lang="en-US" sz="2000" b="0" dirty="0">
                <a:latin typeface="Courier New"/>
                <a:cs typeface="Courier New"/>
              </a:rPr>
              <a:t>%r8</a:t>
            </a:r>
            <a:r>
              <a:rPr lang="en-US" sz="2000" b="0" dirty="0"/>
              <a:t>, </a:t>
            </a:r>
            <a:r>
              <a:rPr lang="en-US" sz="2000" b="0" dirty="0">
                <a:latin typeface="Courier New"/>
                <a:cs typeface="Courier New"/>
              </a:rPr>
              <a:t>%r9</a:t>
            </a:r>
          </a:p>
          <a:p>
            <a:r>
              <a:rPr lang="en-US" sz="2000" b="0" dirty="0"/>
              <a:t>Return value in </a:t>
            </a:r>
            <a:r>
              <a:rPr lang="en-US" sz="2000" b="0" dirty="0">
                <a:latin typeface="Courier New"/>
                <a:cs typeface="Courier New"/>
              </a:rPr>
              <a:t>%</a:t>
            </a:r>
            <a:r>
              <a:rPr lang="en-US" sz="2000" b="0" dirty="0" err="1">
                <a:latin typeface="Courier New"/>
                <a:cs typeface="Courier New"/>
              </a:rPr>
              <a:t>rax</a:t>
            </a:r>
            <a:endParaRPr lang="en-US" sz="2000" b="0" dirty="0">
              <a:latin typeface="Courier New"/>
              <a:cs typeface="Courier New"/>
            </a:endParaRPr>
          </a:p>
          <a:p>
            <a:r>
              <a:rPr lang="en-US" sz="2000" b="0" dirty="0">
                <a:latin typeface="Calibri"/>
                <a:cs typeface="Calibri"/>
              </a:rPr>
              <a:t>Negative value is an error corresponding to negative </a:t>
            </a:r>
            <a:r>
              <a:rPr lang="en-US" sz="2000" b="0" dirty="0" err="1">
                <a:latin typeface="Courier New"/>
                <a:cs typeface="Courier New"/>
              </a:rPr>
              <a:t>errno</a:t>
            </a:r>
            <a:endParaRPr lang="en-US" sz="2000" b="0" dirty="0">
              <a:latin typeface="Courier New"/>
              <a:cs typeface="Courier New"/>
            </a:endParaRPr>
          </a:p>
          <a:p>
            <a:endParaRPr lang="en-US" sz="2000" b="0" dirty="0">
              <a:latin typeface="+mn-lt"/>
              <a:cs typeface="Courier New"/>
            </a:endParaRPr>
          </a:p>
          <a:p>
            <a:endParaRPr lang="en-US" sz="2000" b="0" dirty="0"/>
          </a:p>
          <a:p>
            <a:endParaRPr lang="en-US" sz="2000" b="0" dirty="0"/>
          </a:p>
          <a:p>
            <a:endParaRPr lang="en-US" sz="2000" b="0" dirty="0"/>
          </a:p>
          <a:p>
            <a:endParaRPr lang="en-US" sz="2000" b="0" dirty="0"/>
          </a:p>
          <a:p>
            <a:endParaRPr lang="en-US" sz="2000" b="0" dirty="0"/>
          </a:p>
          <a:p>
            <a:pPr marL="0" indent="0">
              <a:buNone/>
            </a:pPr>
            <a:endParaRPr lang="en-US" sz="2000" b="0" dirty="0"/>
          </a:p>
          <a:p>
            <a:pPr marL="0" indent="0">
              <a:buNone/>
            </a:pPr>
            <a:endParaRPr lang="en-US" sz="2000" b="0" dirty="0"/>
          </a:p>
          <a:p>
            <a:endParaRPr lang="en-US" sz="2000" b="0" dirty="0"/>
          </a:p>
          <a:p>
            <a:endParaRPr lang="en-US" sz="2000" b="0" dirty="0"/>
          </a:p>
          <a:p>
            <a:pPr marL="0" indent="0">
              <a:buNone/>
            </a:pPr>
            <a:endParaRPr lang="en-US" sz="2000" b="0" dirty="0"/>
          </a:p>
        </p:txBody>
      </p:sp>
    </p:spTree>
    <p:extLst>
      <p:ext uri="{BB962C8B-B14F-4D97-AF65-F5344CB8AC3E}">
        <p14:creationId xmlns:p14="http://schemas.microsoft.com/office/powerpoint/2010/main" val="62689408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  <p:bldP spid="17" grpId="0"/>
      <p:bldP spid="18" grpId="0"/>
      <p:bldP spid="19" grpId="0" animBg="1"/>
      <p:bldP spid="20" grpId="0" animBg="1"/>
      <p:bldP spid="21" grpId="0" animBg="1"/>
      <p:bldP spid="22" grpId="0" animBg="1"/>
      <p:bldP spid="23" grpId="0" animBg="1"/>
      <p:bldP spid="24" grpId="0"/>
      <p:bldP spid="25" grpId="0"/>
      <p:bldP spid="26" grpId="0"/>
      <p:bldP spid="28" grpId="0"/>
      <p:bldP spid="29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noFill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 dirty="0"/>
              <a:t>Fault Example: Page Fault</a:t>
            </a:r>
          </a:p>
        </p:txBody>
      </p:sp>
      <p:sp>
        <p:nvSpPr>
          <p:cNvPr id="481297" name="Rectangle 1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Memory Reference</a:t>
            </a:r>
          </a:p>
          <a:p>
            <a:pPr lvl="1" eaLnBrk="1" hangingPunct="1">
              <a:defRPr/>
            </a:pPr>
            <a:r>
              <a:rPr lang="en-US" dirty="0"/>
              <a:t>User writes to memory location</a:t>
            </a:r>
          </a:p>
          <a:p>
            <a:pPr lvl="1" eaLnBrk="1" hangingPunct="1">
              <a:defRPr/>
            </a:pPr>
            <a:r>
              <a:rPr lang="en-US" dirty="0"/>
              <a:t>That portion (page) of user’s memory is currently on disk</a:t>
            </a:r>
          </a:p>
          <a:p>
            <a:pPr lvl="1" eaLnBrk="1" hangingPunct="1">
              <a:defRPr/>
            </a:pPr>
            <a:endParaRPr lang="en-US" dirty="0"/>
          </a:p>
          <a:p>
            <a:pPr lvl="1" eaLnBrk="1" hangingPunct="1">
              <a:defRPr/>
            </a:pPr>
            <a:endParaRPr lang="en-US" dirty="0"/>
          </a:p>
          <a:p>
            <a:pPr lvl="1" eaLnBrk="1" hangingPunct="1">
              <a:defRPr/>
            </a:pPr>
            <a:r>
              <a:rPr lang="en-US" dirty="0"/>
              <a:t>Page handler must load page into physical memory</a:t>
            </a:r>
          </a:p>
          <a:p>
            <a:pPr lvl="1" eaLnBrk="1" hangingPunct="1">
              <a:defRPr/>
            </a:pPr>
            <a:r>
              <a:rPr lang="en-US" dirty="0"/>
              <a:t>Returns to faulting instruction</a:t>
            </a:r>
          </a:p>
          <a:p>
            <a:pPr lvl="1" eaLnBrk="1" hangingPunct="1">
              <a:defRPr/>
            </a:pPr>
            <a:r>
              <a:rPr lang="en-US" dirty="0"/>
              <a:t>Successful on second try</a:t>
            </a:r>
          </a:p>
        </p:txBody>
      </p:sp>
      <p:grpSp>
        <p:nvGrpSpPr>
          <p:cNvPr id="12291" name="Group 20"/>
          <p:cNvGrpSpPr>
            <a:grpSpLocks/>
          </p:cNvGrpSpPr>
          <p:nvPr/>
        </p:nvGrpSpPr>
        <p:grpSpPr bwMode="auto">
          <a:xfrm>
            <a:off x="2133600" y="4495801"/>
            <a:ext cx="8045450" cy="1909763"/>
            <a:chOff x="384" y="2832"/>
            <a:chExt cx="5068" cy="1203"/>
          </a:xfrm>
        </p:grpSpPr>
        <p:sp>
          <p:nvSpPr>
            <p:cNvPr id="12295" name="Rectangle 4"/>
            <p:cNvSpPr>
              <a:spLocks noChangeArrowheads="1"/>
            </p:cNvSpPr>
            <p:nvPr/>
          </p:nvSpPr>
          <p:spPr bwMode="auto">
            <a:xfrm>
              <a:off x="1484" y="2832"/>
              <a:ext cx="1035" cy="22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79" tIns="44446" rIns="90479" bIns="44446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algn="l">
                <a:lnSpc>
                  <a:spcPct val="100000"/>
                </a:lnSpc>
              </a:pPr>
              <a:r>
                <a:rPr lang="en-US" altLang="en-US">
                  <a:solidFill>
                    <a:schemeClr val="hlink"/>
                  </a:solidFill>
                  <a:latin typeface="Arial" charset="0"/>
                </a:rPr>
                <a:t>User Process</a:t>
              </a:r>
            </a:p>
          </p:txBody>
        </p:sp>
        <p:sp>
          <p:nvSpPr>
            <p:cNvPr id="12296" name="Rectangle 5"/>
            <p:cNvSpPr>
              <a:spLocks noChangeArrowheads="1"/>
            </p:cNvSpPr>
            <p:nvPr/>
          </p:nvSpPr>
          <p:spPr bwMode="auto">
            <a:xfrm>
              <a:off x="3566" y="2832"/>
              <a:ext cx="79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79" tIns="44446" rIns="90479" bIns="44446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algn="l">
                <a:lnSpc>
                  <a:spcPct val="100000"/>
                </a:lnSpc>
              </a:pPr>
              <a:r>
                <a:rPr lang="en-US" altLang="en-US" dirty="0">
                  <a:solidFill>
                    <a:schemeClr val="hlink"/>
                  </a:solidFill>
                  <a:latin typeface="Arial" charset="0"/>
                </a:rPr>
                <a:t>OS kernel</a:t>
              </a:r>
            </a:p>
          </p:txBody>
        </p:sp>
        <p:sp>
          <p:nvSpPr>
            <p:cNvPr id="12297" name="Line 6"/>
            <p:cNvSpPr>
              <a:spLocks noChangeShapeType="1"/>
            </p:cNvSpPr>
            <p:nvPr/>
          </p:nvSpPr>
          <p:spPr bwMode="auto">
            <a:xfrm>
              <a:off x="1997" y="3161"/>
              <a:ext cx="0" cy="37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298" name="Line 7"/>
            <p:cNvSpPr>
              <a:spLocks noChangeShapeType="1"/>
            </p:cNvSpPr>
            <p:nvPr/>
          </p:nvSpPr>
          <p:spPr bwMode="auto">
            <a:xfrm>
              <a:off x="2001" y="3542"/>
              <a:ext cx="176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299" name="Line 8"/>
            <p:cNvSpPr>
              <a:spLocks noChangeShapeType="1"/>
            </p:cNvSpPr>
            <p:nvPr/>
          </p:nvSpPr>
          <p:spPr bwMode="auto">
            <a:xfrm>
              <a:off x="3773" y="3546"/>
              <a:ext cx="0" cy="37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00" name="Line 9"/>
            <p:cNvSpPr>
              <a:spLocks noChangeShapeType="1"/>
            </p:cNvSpPr>
            <p:nvPr/>
          </p:nvSpPr>
          <p:spPr bwMode="auto">
            <a:xfrm flipH="1" flipV="1">
              <a:off x="2001" y="3538"/>
              <a:ext cx="1776" cy="3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01" name="Line 10"/>
            <p:cNvSpPr>
              <a:spLocks noChangeShapeType="1"/>
            </p:cNvSpPr>
            <p:nvPr/>
          </p:nvSpPr>
          <p:spPr bwMode="auto">
            <a:xfrm>
              <a:off x="1997" y="3641"/>
              <a:ext cx="0" cy="39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02" name="Rectangle 11"/>
            <p:cNvSpPr>
              <a:spLocks noChangeArrowheads="1"/>
            </p:cNvSpPr>
            <p:nvPr/>
          </p:nvSpPr>
          <p:spPr bwMode="auto">
            <a:xfrm>
              <a:off x="2564" y="3336"/>
              <a:ext cx="747" cy="22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79" tIns="44446" rIns="90479" bIns="44446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algn="l">
                <a:lnSpc>
                  <a:spcPct val="100000"/>
                </a:lnSpc>
              </a:pPr>
              <a:r>
                <a:rPr lang="en-US" altLang="en-US" b="0" i="1">
                  <a:latin typeface="Arial" charset="0"/>
                </a:rPr>
                <a:t>page fault</a:t>
              </a:r>
            </a:p>
          </p:txBody>
        </p:sp>
        <p:sp>
          <p:nvSpPr>
            <p:cNvPr id="12303" name="Rectangle 12"/>
            <p:cNvSpPr>
              <a:spLocks noChangeArrowheads="1"/>
            </p:cNvSpPr>
            <p:nvPr/>
          </p:nvSpPr>
          <p:spPr bwMode="auto">
            <a:xfrm>
              <a:off x="3860" y="3508"/>
              <a:ext cx="1592" cy="40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79" tIns="44446" rIns="90479" bIns="44446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algn="l">
                <a:lnSpc>
                  <a:spcPct val="100000"/>
                </a:lnSpc>
              </a:pPr>
              <a:r>
                <a:rPr lang="en-US" altLang="en-US" b="0" i="1">
                  <a:latin typeface="Arial" charset="0"/>
                </a:rPr>
                <a:t>Create page and load into memory</a:t>
              </a:r>
            </a:p>
          </p:txBody>
        </p:sp>
        <p:sp>
          <p:nvSpPr>
            <p:cNvPr id="12304" name="Rectangle 13"/>
            <p:cNvSpPr>
              <a:spLocks noChangeArrowheads="1"/>
            </p:cNvSpPr>
            <p:nvPr/>
          </p:nvSpPr>
          <p:spPr bwMode="auto">
            <a:xfrm>
              <a:off x="2304" y="3747"/>
              <a:ext cx="490" cy="22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79" tIns="44446" rIns="90479" bIns="44446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algn="l">
                <a:lnSpc>
                  <a:spcPct val="100000"/>
                </a:lnSpc>
              </a:pPr>
              <a:r>
                <a:rPr lang="en-US" altLang="en-US" b="0" i="1">
                  <a:latin typeface="Arial" charset="0"/>
                </a:rPr>
                <a:t>return</a:t>
              </a:r>
              <a:endParaRPr lang="en-US" altLang="en-US" b="0">
                <a:latin typeface="Arial" charset="0"/>
              </a:endParaRPr>
            </a:p>
          </p:txBody>
        </p:sp>
        <p:sp>
          <p:nvSpPr>
            <p:cNvPr id="12305" name="Rectangle 14"/>
            <p:cNvSpPr>
              <a:spLocks noChangeArrowheads="1"/>
            </p:cNvSpPr>
            <p:nvPr/>
          </p:nvSpPr>
          <p:spPr bwMode="auto">
            <a:xfrm>
              <a:off x="384" y="3374"/>
              <a:ext cx="507" cy="22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79" tIns="44446" rIns="90479" bIns="44446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algn="l">
                <a:lnSpc>
                  <a:spcPct val="100000"/>
                </a:lnSpc>
              </a:pPr>
              <a:r>
                <a:rPr lang="en-US" altLang="en-US" b="0" i="1">
                  <a:latin typeface="Arial" charset="0"/>
                </a:rPr>
                <a:t>event </a:t>
              </a:r>
            </a:p>
          </p:txBody>
        </p:sp>
        <p:sp>
          <p:nvSpPr>
            <p:cNvPr id="12306" name="Text Box 15"/>
            <p:cNvSpPr txBox="1">
              <a:spLocks noChangeArrowheads="1"/>
            </p:cNvSpPr>
            <p:nvPr/>
          </p:nvSpPr>
          <p:spPr bwMode="auto">
            <a:xfrm>
              <a:off x="1488" y="3459"/>
              <a:ext cx="427" cy="2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algn="l">
                <a:lnSpc>
                  <a:spcPct val="100000"/>
                </a:lnSpc>
              </a:pPr>
              <a:r>
                <a:rPr lang="en-US" altLang="en-US" sz="1600">
                  <a:latin typeface="Courier New" pitchFamily="49" charset="0"/>
                </a:rPr>
                <a:t>movl</a:t>
              </a:r>
            </a:p>
          </p:txBody>
        </p:sp>
        <p:sp>
          <p:nvSpPr>
            <p:cNvPr id="12307" name="Line 16"/>
            <p:cNvSpPr>
              <a:spLocks noChangeShapeType="1"/>
            </p:cNvSpPr>
            <p:nvPr/>
          </p:nvSpPr>
          <p:spPr bwMode="auto">
            <a:xfrm>
              <a:off x="960" y="3507"/>
              <a:ext cx="432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2293" name="Text Box 18"/>
          <p:cNvSpPr txBox="1">
            <a:spLocks noChangeArrowheads="1"/>
          </p:cNvSpPr>
          <p:nvPr/>
        </p:nvSpPr>
        <p:spPr bwMode="auto">
          <a:xfrm>
            <a:off x="8534400" y="1066800"/>
            <a:ext cx="2160588" cy="133985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1600" dirty="0">
                <a:latin typeface="Courier New" pitchFamily="49" charset="0"/>
              </a:rPr>
              <a:t>int a[1000];</a:t>
            </a:r>
          </a:p>
          <a:p>
            <a:pPr algn="l">
              <a:lnSpc>
                <a:spcPct val="100000"/>
              </a:lnSpc>
            </a:pPr>
            <a:r>
              <a:rPr lang="en-US" altLang="en-US" sz="1600" dirty="0">
                <a:latin typeface="Courier New" pitchFamily="49" charset="0"/>
              </a:rPr>
              <a:t>main ()</a:t>
            </a:r>
          </a:p>
          <a:p>
            <a:pPr algn="l">
              <a:lnSpc>
                <a:spcPct val="100000"/>
              </a:lnSpc>
            </a:pPr>
            <a:r>
              <a:rPr lang="en-US" altLang="en-US" sz="1600" dirty="0">
                <a:latin typeface="Courier New" pitchFamily="49" charset="0"/>
              </a:rPr>
              <a:t>{</a:t>
            </a:r>
          </a:p>
          <a:p>
            <a:pPr algn="l">
              <a:lnSpc>
                <a:spcPct val="100000"/>
              </a:lnSpc>
            </a:pPr>
            <a:r>
              <a:rPr lang="en-US" altLang="en-US" sz="1600" dirty="0">
                <a:latin typeface="Courier New" pitchFamily="49" charset="0"/>
              </a:rPr>
              <a:t>    a[500] = 13;</a:t>
            </a:r>
          </a:p>
          <a:p>
            <a:pPr algn="l">
              <a:lnSpc>
                <a:spcPct val="100000"/>
              </a:lnSpc>
            </a:pPr>
            <a:r>
              <a:rPr lang="en-US" altLang="en-US" sz="1600" dirty="0">
                <a:latin typeface="Courier New" pitchFamily="49" charset="0"/>
              </a:rPr>
              <a:t>}</a:t>
            </a:r>
          </a:p>
        </p:txBody>
      </p:sp>
      <p:sp>
        <p:nvSpPr>
          <p:cNvPr id="12294" name="Text Box 19"/>
          <p:cNvSpPr txBox="1">
            <a:spLocks noChangeArrowheads="1"/>
          </p:cNvSpPr>
          <p:nvPr/>
        </p:nvSpPr>
        <p:spPr bwMode="auto">
          <a:xfrm>
            <a:off x="2286001" y="2667000"/>
            <a:ext cx="7393371" cy="338554"/>
          </a:xfrm>
          <a:prstGeom prst="rect">
            <a:avLst/>
          </a:prstGeom>
          <a:solidFill>
            <a:srgbClr val="99FFCC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1600">
                <a:latin typeface="Courier New" pitchFamily="49" charset="0"/>
              </a:rPr>
              <a:t> 80483b7:	c7 05 10 9d 04 08 0d 	movl   $0xd,0x8049d10</a:t>
            </a:r>
          </a:p>
        </p:txBody>
      </p:sp>
    </p:spTree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noFill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 dirty="0"/>
              <a:t>Fault Example: Invalid Memory</a:t>
            </a:r>
          </a:p>
        </p:txBody>
      </p:sp>
      <p:sp>
        <p:nvSpPr>
          <p:cNvPr id="482318" name="Rectangle 14"/>
          <p:cNvSpPr>
            <a:spLocks noGrp="1" noChangeArrowheads="1"/>
          </p:cNvSpPr>
          <p:nvPr>
            <p:ph idx="1"/>
          </p:nvPr>
        </p:nvSpPr>
        <p:spPr>
          <a:xfrm>
            <a:off x="387351" y="1328738"/>
            <a:ext cx="11076516" cy="5224462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/>
              <a:t>Memory Reference</a:t>
            </a:r>
          </a:p>
          <a:p>
            <a:pPr lvl="1" eaLnBrk="1" hangingPunct="1">
              <a:defRPr/>
            </a:pPr>
            <a:r>
              <a:rPr lang="en-US" dirty="0"/>
              <a:t>User writes to memory location</a:t>
            </a:r>
          </a:p>
          <a:p>
            <a:pPr lvl="1" eaLnBrk="1" hangingPunct="1">
              <a:defRPr/>
            </a:pPr>
            <a:r>
              <a:rPr lang="en-US" dirty="0"/>
              <a:t>Address is not valid</a:t>
            </a:r>
          </a:p>
          <a:p>
            <a:pPr lvl="1" eaLnBrk="1" hangingPunct="1">
              <a:defRPr/>
            </a:pPr>
            <a:endParaRPr lang="en-US" dirty="0"/>
          </a:p>
          <a:p>
            <a:pPr lvl="1" eaLnBrk="1" hangingPunct="1">
              <a:defRPr/>
            </a:pPr>
            <a:endParaRPr lang="en-US" dirty="0"/>
          </a:p>
          <a:p>
            <a:pPr lvl="1" eaLnBrk="1" hangingPunct="1">
              <a:defRPr/>
            </a:pPr>
            <a:r>
              <a:rPr lang="en-US" dirty="0"/>
              <a:t>Virtual memory system detects invalid address, causes fault</a:t>
            </a:r>
          </a:p>
          <a:p>
            <a:pPr lvl="1" eaLnBrk="1" hangingPunct="1">
              <a:defRPr/>
            </a:pPr>
            <a:r>
              <a:rPr lang="en-US" dirty="0"/>
              <a:t>OS sends </a:t>
            </a:r>
            <a:r>
              <a:rPr lang="en-US" dirty="0">
                <a:latin typeface="Courier New" pitchFamily="49" charset="0"/>
              </a:rPr>
              <a:t>SIGSEGV</a:t>
            </a:r>
            <a:r>
              <a:rPr lang="en-US" dirty="0"/>
              <a:t> signal to user process (discussed in a few minutes)</a:t>
            </a:r>
          </a:p>
          <a:p>
            <a:pPr lvl="1" eaLnBrk="1" hangingPunct="1">
              <a:defRPr/>
            </a:pPr>
            <a:r>
              <a:rPr lang="en-US" dirty="0"/>
              <a:t>User process exits with “segmentation fault”</a:t>
            </a:r>
          </a:p>
        </p:txBody>
      </p:sp>
      <p:sp>
        <p:nvSpPr>
          <p:cNvPr id="13315" name="Rectangle 3"/>
          <p:cNvSpPr>
            <a:spLocks noChangeArrowheads="1"/>
          </p:cNvSpPr>
          <p:nvPr/>
        </p:nvSpPr>
        <p:spPr bwMode="auto">
          <a:xfrm>
            <a:off x="3727451" y="4513264"/>
            <a:ext cx="1643063" cy="363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79" tIns="44446" rIns="90479" bIns="44446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>
                <a:solidFill>
                  <a:schemeClr val="hlink"/>
                </a:solidFill>
                <a:latin typeface="Arial" charset="0"/>
              </a:rPr>
              <a:t>User Process</a:t>
            </a: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7032626" y="4513264"/>
            <a:ext cx="511175" cy="363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79" tIns="44446" rIns="90479" bIns="44446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>
                <a:solidFill>
                  <a:schemeClr val="hlink"/>
                </a:solidFill>
                <a:latin typeface="Arial" charset="0"/>
              </a:rPr>
              <a:t>OS</a:t>
            </a:r>
          </a:p>
        </p:txBody>
      </p:sp>
      <p:sp>
        <p:nvSpPr>
          <p:cNvPr id="13317" name="Line 5"/>
          <p:cNvSpPr>
            <a:spLocks noChangeShapeType="1"/>
          </p:cNvSpPr>
          <p:nvPr/>
        </p:nvSpPr>
        <p:spPr bwMode="auto">
          <a:xfrm>
            <a:off x="4541838" y="5035550"/>
            <a:ext cx="0" cy="5984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18" name="Line 6"/>
          <p:cNvSpPr>
            <a:spLocks noChangeShapeType="1"/>
          </p:cNvSpPr>
          <p:nvPr/>
        </p:nvSpPr>
        <p:spPr bwMode="auto">
          <a:xfrm>
            <a:off x="4548188" y="5640388"/>
            <a:ext cx="22336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19" name="Line 7"/>
          <p:cNvSpPr>
            <a:spLocks noChangeShapeType="1"/>
          </p:cNvSpPr>
          <p:nvPr/>
        </p:nvSpPr>
        <p:spPr bwMode="auto">
          <a:xfrm>
            <a:off x="6858000" y="5646738"/>
            <a:ext cx="0" cy="596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0" name="Line 8"/>
          <p:cNvSpPr>
            <a:spLocks noChangeShapeType="1"/>
          </p:cNvSpPr>
          <p:nvPr/>
        </p:nvSpPr>
        <p:spPr bwMode="auto">
          <a:xfrm>
            <a:off x="6934200" y="6265863"/>
            <a:ext cx="609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1" name="Rectangle 9"/>
          <p:cNvSpPr>
            <a:spLocks noChangeArrowheads="1"/>
          </p:cNvSpPr>
          <p:nvPr/>
        </p:nvSpPr>
        <p:spPr bwMode="auto">
          <a:xfrm>
            <a:off x="5441951" y="5313364"/>
            <a:ext cx="1185863" cy="363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79" tIns="44446" rIns="90479" bIns="44446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b="0" i="1">
                <a:latin typeface="Arial" charset="0"/>
              </a:rPr>
              <a:t>page fault</a:t>
            </a:r>
          </a:p>
        </p:txBody>
      </p:sp>
      <p:sp>
        <p:nvSpPr>
          <p:cNvPr id="13322" name="Rectangle 10"/>
          <p:cNvSpPr>
            <a:spLocks noChangeArrowheads="1"/>
          </p:cNvSpPr>
          <p:nvPr/>
        </p:nvSpPr>
        <p:spPr bwMode="auto">
          <a:xfrm>
            <a:off x="6934200" y="5732464"/>
            <a:ext cx="2527300" cy="363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79" tIns="44446" rIns="90479" bIns="44446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b="0" i="1">
                <a:latin typeface="Arial" charset="0"/>
              </a:rPr>
              <a:t>Detect invalid address</a:t>
            </a:r>
          </a:p>
        </p:txBody>
      </p:sp>
      <p:sp>
        <p:nvSpPr>
          <p:cNvPr id="13323" name="Rectangle 11"/>
          <p:cNvSpPr>
            <a:spLocks noChangeArrowheads="1"/>
          </p:cNvSpPr>
          <p:nvPr/>
        </p:nvSpPr>
        <p:spPr bwMode="auto">
          <a:xfrm>
            <a:off x="1981201" y="5373689"/>
            <a:ext cx="804863" cy="363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79" tIns="44446" rIns="90479" bIns="44446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b="0" i="1">
                <a:latin typeface="Arial" charset="0"/>
              </a:rPr>
              <a:t>event </a:t>
            </a:r>
          </a:p>
        </p:txBody>
      </p:sp>
      <p:sp>
        <p:nvSpPr>
          <p:cNvPr id="13324" name="Text Box 12"/>
          <p:cNvSpPr txBox="1">
            <a:spLocks noChangeArrowheads="1"/>
          </p:cNvSpPr>
          <p:nvPr/>
        </p:nvSpPr>
        <p:spPr bwMode="auto">
          <a:xfrm>
            <a:off x="3733801" y="5508625"/>
            <a:ext cx="678391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1600">
                <a:latin typeface="Courier New" pitchFamily="49" charset="0"/>
              </a:rPr>
              <a:t>movl</a:t>
            </a:r>
          </a:p>
        </p:txBody>
      </p:sp>
      <p:sp>
        <p:nvSpPr>
          <p:cNvPr id="13325" name="Line 13"/>
          <p:cNvSpPr>
            <a:spLocks noChangeShapeType="1"/>
          </p:cNvSpPr>
          <p:nvPr/>
        </p:nvSpPr>
        <p:spPr bwMode="auto">
          <a:xfrm>
            <a:off x="2895600" y="5584825"/>
            <a:ext cx="6858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7" name="Text Box 15"/>
          <p:cNvSpPr txBox="1">
            <a:spLocks noChangeArrowheads="1"/>
          </p:cNvSpPr>
          <p:nvPr/>
        </p:nvSpPr>
        <p:spPr bwMode="auto">
          <a:xfrm>
            <a:off x="8077201" y="1327150"/>
            <a:ext cx="2282825" cy="133985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1600">
                <a:latin typeface="Courier New" pitchFamily="49" charset="0"/>
              </a:rPr>
              <a:t>int a[1000];</a:t>
            </a:r>
          </a:p>
          <a:p>
            <a:pPr algn="l">
              <a:lnSpc>
                <a:spcPct val="100000"/>
              </a:lnSpc>
            </a:pPr>
            <a:r>
              <a:rPr lang="en-US" altLang="en-US" sz="1600">
                <a:latin typeface="Courier New" pitchFamily="49" charset="0"/>
              </a:rPr>
              <a:t>main ()</a:t>
            </a:r>
          </a:p>
          <a:p>
            <a:pPr algn="l">
              <a:lnSpc>
                <a:spcPct val="100000"/>
              </a:lnSpc>
            </a:pPr>
            <a:r>
              <a:rPr lang="en-US" altLang="en-US" sz="1600">
                <a:latin typeface="Courier New" pitchFamily="49" charset="0"/>
              </a:rPr>
              <a:t>{</a:t>
            </a:r>
          </a:p>
          <a:p>
            <a:pPr algn="l">
              <a:lnSpc>
                <a:spcPct val="100000"/>
              </a:lnSpc>
            </a:pPr>
            <a:r>
              <a:rPr lang="en-US" altLang="en-US" sz="1600">
                <a:latin typeface="Courier New" pitchFamily="49" charset="0"/>
              </a:rPr>
              <a:t>    a[5000] = 13;</a:t>
            </a:r>
          </a:p>
          <a:p>
            <a:pPr algn="l">
              <a:lnSpc>
                <a:spcPct val="100000"/>
              </a:lnSpc>
            </a:pPr>
            <a:r>
              <a:rPr lang="en-US" altLang="en-US" sz="1600">
                <a:latin typeface="Courier New" pitchFamily="49" charset="0"/>
              </a:rPr>
              <a:t>}</a:t>
            </a:r>
          </a:p>
        </p:txBody>
      </p:sp>
      <p:sp>
        <p:nvSpPr>
          <p:cNvPr id="13328" name="Text Box 16"/>
          <p:cNvSpPr txBox="1">
            <a:spLocks noChangeArrowheads="1"/>
          </p:cNvSpPr>
          <p:nvPr/>
        </p:nvSpPr>
        <p:spPr bwMode="auto">
          <a:xfrm>
            <a:off x="1905001" y="2819400"/>
            <a:ext cx="7393371" cy="338554"/>
          </a:xfrm>
          <a:prstGeom prst="rect">
            <a:avLst/>
          </a:prstGeom>
          <a:solidFill>
            <a:srgbClr val="99FFCC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1600">
                <a:latin typeface="Courier New" pitchFamily="49" charset="0"/>
              </a:rPr>
              <a:t> 80483b7:	c7 05 60 e3 04 08 0d 	movl   $0xd,0x804e360</a:t>
            </a:r>
          </a:p>
        </p:txBody>
      </p:sp>
      <p:sp>
        <p:nvSpPr>
          <p:cNvPr id="13329" name="Rectangle 17"/>
          <p:cNvSpPr>
            <a:spLocks noChangeArrowheads="1"/>
          </p:cNvSpPr>
          <p:nvPr/>
        </p:nvSpPr>
        <p:spPr bwMode="auto">
          <a:xfrm>
            <a:off x="7543800" y="6113464"/>
            <a:ext cx="2527300" cy="363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79" tIns="44446" rIns="90479" bIns="44446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b="0" i="1">
                <a:latin typeface="Arial" charset="0"/>
              </a:rPr>
              <a:t>Signal process</a:t>
            </a:r>
          </a:p>
        </p:txBody>
      </p:sp>
    </p:spTree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ECF Exists at All Levels of a System</a:t>
            </a:r>
          </a:p>
        </p:txBody>
      </p:sp>
      <p:sp>
        <p:nvSpPr>
          <p:cNvPr id="51097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Exceptions</a:t>
            </a:r>
          </a:p>
          <a:p>
            <a:pPr lvl="1" eaLnBrk="1" hangingPunct="1">
              <a:defRPr/>
            </a:pPr>
            <a:r>
              <a:rPr lang="en-US" dirty="0"/>
              <a:t>Hardware and operating system kernel software</a:t>
            </a:r>
          </a:p>
          <a:p>
            <a:pPr eaLnBrk="1" hangingPunct="1">
              <a:defRPr/>
            </a:pPr>
            <a:r>
              <a:rPr lang="en-US" dirty="0"/>
              <a:t>Concurrent processes</a:t>
            </a:r>
          </a:p>
          <a:p>
            <a:pPr lvl="1" eaLnBrk="1" hangingPunct="1">
              <a:defRPr/>
            </a:pPr>
            <a:r>
              <a:rPr lang="en-US" dirty="0"/>
              <a:t>Hardware timer and kernel software</a:t>
            </a:r>
          </a:p>
          <a:p>
            <a:pPr eaLnBrk="1" hangingPunct="1">
              <a:defRPr/>
            </a:pPr>
            <a:r>
              <a:rPr lang="en-US" dirty="0"/>
              <a:t>Signals</a:t>
            </a:r>
          </a:p>
          <a:p>
            <a:pPr lvl="1" eaLnBrk="1" hangingPunct="1">
              <a:defRPr/>
            </a:pPr>
            <a:r>
              <a:rPr lang="en-US" dirty="0"/>
              <a:t>Kernel software</a:t>
            </a:r>
          </a:p>
          <a:p>
            <a:pPr eaLnBrk="1" hangingPunct="1">
              <a:defRPr/>
            </a:pPr>
            <a:r>
              <a:rPr lang="en-US" dirty="0"/>
              <a:t>Non-local jumps (ignored in this class)</a:t>
            </a:r>
          </a:p>
          <a:p>
            <a:pPr lvl="1" eaLnBrk="1" hangingPunct="1">
              <a:defRPr/>
            </a:pPr>
            <a:r>
              <a:rPr lang="en-US" dirty="0"/>
              <a:t>Application code</a:t>
            </a:r>
          </a:p>
          <a:p>
            <a:pPr lvl="1" eaLnBrk="1" hangingPunct="1">
              <a:defRPr/>
            </a:pPr>
            <a:r>
              <a:rPr lang="en-US" dirty="0"/>
              <a:t>Unsupported in C (except for horrible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setjmp</a:t>
            </a:r>
            <a:r>
              <a:rPr lang="en-US" dirty="0"/>
              <a:t> hack)</a:t>
            </a:r>
          </a:p>
          <a:p>
            <a:pPr lvl="1" eaLnBrk="1" hangingPunct="1">
              <a:defRPr/>
            </a:pPr>
            <a:r>
              <a:rPr lang="en-US" dirty="0"/>
              <a:t>C++/Java </a:t>
            </a:r>
            <a:r>
              <a:rPr lang="en-US" dirty="0">
                <a:latin typeface="Courier New" pitchFamily="49" charset="0"/>
              </a:rPr>
              <a:t>throw</a:t>
            </a:r>
            <a:r>
              <a:rPr lang="en-US" dirty="0"/>
              <a:t>/</a:t>
            </a:r>
            <a:r>
              <a:rPr lang="en-US" dirty="0">
                <a:latin typeface="Courier New" pitchFamily="49" charset="0"/>
              </a:rPr>
              <a:t>catch</a:t>
            </a:r>
          </a:p>
          <a:p>
            <a:pPr lvl="1" eaLnBrk="1" hangingPunct="1">
              <a:defRPr/>
            </a:pPr>
            <a:r>
              <a:rPr lang="en-US" dirty="0"/>
              <a:t>Python </a:t>
            </a:r>
            <a:r>
              <a:rPr lang="en-US" dirty="0">
                <a:latin typeface="Courier New" pitchFamily="49" charset="0"/>
              </a:rPr>
              <a:t>try/except</a:t>
            </a:r>
          </a:p>
          <a:p>
            <a:pPr eaLnBrk="1" hangingPunct="1">
              <a:defRPr/>
            </a:pPr>
            <a:r>
              <a:rPr lang="en-US" dirty="0"/>
              <a:t>	</a:t>
            </a:r>
          </a:p>
        </p:txBody>
      </p:sp>
    </p:spTree>
  </p:cSld>
  <p:clrMapOvr>
    <a:masterClrMapping/>
  </p:clrMapOvr>
  <p:transition spd="med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Killing a Process</a:t>
            </a:r>
          </a:p>
        </p:txBody>
      </p:sp>
      <p:sp>
        <p:nvSpPr>
          <p:cNvPr id="51097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Problem: runaway process (e.g., unintentional infinite loop)</a:t>
            </a:r>
          </a:p>
          <a:p>
            <a:pPr lvl="1" eaLnBrk="1" hangingPunct="1">
              <a:defRPr/>
            </a:pPr>
            <a:r>
              <a:rPr lang="en-US" dirty="0"/>
              <a:t>Solution: kernel has superpowers, can kill it off</a:t>
            </a:r>
          </a:p>
          <a:p>
            <a:pPr eaLnBrk="1" hangingPunct="1">
              <a:defRPr/>
            </a:pPr>
            <a:r>
              <a:rPr lang="en-US" dirty="0"/>
              <a:t>Problem: cleaning up after killing process</a:t>
            </a:r>
          </a:p>
          <a:p>
            <a:pPr lvl="1" eaLnBrk="1" hangingPunct="1">
              <a:defRPr/>
            </a:pPr>
            <a:r>
              <a:rPr lang="en-US" dirty="0"/>
              <a:t>Kernel can close open files, release memory, etc.</a:t>
            </a:r>
          </a:p>
          <a:p>
            <a:pPr lvl="1" eaLnBrk="1" hangingPunct="1">
              <a:defRPr/>
            </a:pPr>
            <a:r>
              <a:rPr lang="en-US" dirty="0"/>
              <a:t>Kernel </a:t>
            </a:r>
            <a:r>
              <a:rPr lang="en-US" i="1" dirty="0"/>
              <a:t>can’t</a:t>
            </a:r>
            <a:r>
              <a:rPr lang="en-US" dirty="0"/>
              <a:t> know whether to delete temporary files or send “bye-bye” message across network</a:t>
            </a:r>
          </a:p>
          <a:p>
            <a:pPr eaLnBrk="1" hangingPunct="1">
              <a:defRPr/>
            </a:pPr>
            <a:r>
              <a:rPr lang="en-US" dirty="0"/>
              <a:t>Solution: let processes intercept attempt to kill</a:t>
            </a:r>
          </a:p>
          <a:p>
            <a:pPr lvl="1" eaLnBrk="1" hangingPunct="1">
              <a:defRPr/>
            </a:pPr>
            <a:r>
              <a:rPr lang="en-US" dirty="0"/>
              <a:t>Assumption is that they will clean up and exit gracefully</a:t>
            </a:r>
          </a:p>
          <a:p>
            <a:pPr lvl="1" eaLnBrk="1" hangingPunct="1">
              <a:defRPr/>
            </a:pPr>
            <a:r>
              <a:rPr lang="en-US" dirty="0"/>
              <a:t>No direct enforcement of that assumption!</a:t>
            </a:r>
          </a:p>
          <a:p>
            <a:pPr eaLnBrk="1" hangingPunct="1">
              <a:defRPr/>
            </a:pPr>
            <a:endParaRPr lang="en-US" dirty="0">
              <a:latin typeface="Courier New" pitchFamily="49" charset="0"/>
            </a:endParaRPr>
          </a:p>
          <a:p>
            <a:pPr eaLnBrk="1" hangingPunct="1">
              <a:defRPr/>
            </a:pPr>
            <a:r>
              <a:rPr lang="en-US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436471808"/>
      </p:ext>
    </p:extLst>
  </p:cSld>
  <p:clrMapOvr>
    <a:masterClrMapping/>
  </p:clrMapOvr>
  <p:transition spd="med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Signals</a:t>
            </a:r>
          </a:p>
        </p:txBody>
      </p:sp>
      <p:sp>
        <p:nvSpPr>
          <p:cNvPr id="5222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5000"/>
              </a:lnSpc>
              <a:defRPr/>
            </a:pPr>
            <a:r>
              <a:rPr lang="en-US" dirty="0"/>
              <a:t>A </a:t>
            </a:r>
            <a:r>
              <a:rPr lang="en-US" i="1" dirty="0">
                <a:solidFill>
                  <a:srgbClr val="FF3300"/>
                </a:solidFill>
              </a:rPr>
              <a:t>signal</a:t>
            </a:r>
            <a:r>
              <a:rPr lang="en-US" dirty="0"/>
              <a:t> is a small “message” that notifies a process that an event of some type has occurred in the system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/>
              <a:t>Kernel abstraction for exceptions and interrupts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/>
              <a:t>Sent from kernel (sometimes at request of another process) to a process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/>
              <a:t>Different signals are identified by small integer IDs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>
                <a:solidFill>
                  <a:schemeClr val="hlink"/>
                </a:solidFill>
              </a:rPr>
              <a:t>Only information in a signal is its ID and fact of arrival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>
                <a:solidFill>
                  <a:schemeClr val="hlink"/>
                </a:solidFill>
              </a:rPr>
              <a:t>Represented internally by </a:t>
            </a:r>
            <a:r>
              <a:rPr lang="en-US" i="1" dirty="0">
                <a:solidFill>
                  <a:schemeClr val="hlink"/>
                </a:solidFill>
              </a:rPr>
              <a:t>one bit</a:t>
            </a:r>
            <a:r>
              <a:rPr lang="en-US" dirty="0">
                <a:solidFill>
                  <a:schemeClr val="hlink"/>
                </a:solidFill>
              </a:rPr>
              <a:t> in kernel</a:t>
            </a:r>
          </a:p>
        </p:txBody>
      </p:sp>
      <p:graphicFrame>
        <p:nvGraphicFramePr>
          <p:cNvPr id="522244" name="Group 4"/>
          <p:cNvGraphicFramePr>
            <a:graphicFrameLocks noGrp="1"/>
          </p:cNvGraphicFramePr>
          <p:nvPr/>
        </p:nvGraphicFramePr>
        <p:xfrm>
          <a:off x="1676400" y="4038600"/>
          <a:ext cx="8872538" cy="2129676"/>
        </p:xfrm>
        <a:graphic>
          <a:graphicData uri="http://schemas.openxmlformats.org/drawingml/2006/table">
            <a:tbl>
              <a:tblPr/>
              <a:tblGrid>
                <a:gridCol w="838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463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688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52161">
                <a:tc>
                  <a:txBody>
                    <a:bodyPr/>
                    <a:lstStyle/>
                    <a:p>
                      <a:pPr marL="0" marR="0" lvl="0" indent="0" algn="l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Helvetica" pitchFamily="34" charset="0"/>
                        </a:rPr>
                        <a:t>ID</a:t>
                      </a:r>
                    </a:p>
                  </a:txBody>
                  <a:tcPr marT="45735" marB="457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Helvetica" pitchFamily="34" charset="0"/>
                        </a:rPr>
                        <a:t>Name</a:t>
                      </a:r>
                    </a:p>
                  </a:txBody>
                  <a:tcPr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Helvetica" pitchFamily="34" charset="0"/>
                        </a:rPr>
                        <a:t>Default Action</a:t>
                      </a:r>
                    </a:p>
                  </a:txBody>
                  <a:tcPr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Helvetica" pitchFamily="34" charset="0"/>
                        </a:rPr>
                        <a:t>Corresponding Event</a:t>
                      </a:r>
                    </a:p>
                  </a:txBody>
                  <a:tcPr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2161">
                <a:tc>
                  <a:txBody>
                    <a:bodyPr/>
                    <a:lstStyle/>
                    <a:p>
                      <a:pPr marL="0" marR="0" lvl="0" indent="0" algn="r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Helvetica" pitchFamily="34" charset="0"/>
                        </a:rPr>
                        <a:t>2</a:t>
                      </a:r>
                    </a:p>
                  </a:txBody>
                  <a:tcPr marT="45735" marB="457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SIGINT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Helvetica" pitchFamily="34" charset="0"/>
                        </a:rPr>
                        <a:t>Terminate</a:t>
                      </a:r>
                    </a:p>
                  </a:txBody>
                  <a:tcPr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Helvetica" pitchFamily="34" charset="0"/>
                        </a:rPr>
                        <a:t>Interrupt from keyboard (</a:t>
                      </a: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ctl-c</a:t>
                      </a: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Helvetica" pitchFamily="34" charset="0"/>
                        </a:rPr>
                        <a:t>)</a:t>
                      </a:r>
                    </a:p>
                  </a:txBody>
                  <a:tcPr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2161">
                <a:tc>
                  <a:txBody>
                    <a:bodyPr/>
                    <a:lstStyle/>
                    <a:p>
                      <a:pPr marL="0" marR="0" lvl="0" indent="0" algn="r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Helvetica" pitchFamily="34" charset="0"/>
                        </a:rPr>
                        <a:t>9</a:t>
                      </a:r>
                    </a:p>
                  </a:txBody>
                  <a:tcPr marT="45735" marB="457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SIGKILL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Helvetica" pitchFamily="34" charset="0"/>
                        </a:rPr>
                        <a:t>Terminate</a:t>
                      </a:r>
                    </a:p>
                  </a:txBody>
                  <a:tcPr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Helvetica" pitchFamily="34" charset="0"/>
                        </a:rPr>
                        <a:t>Kill program (cannot override or ignore)</a:t>
                      </a:r>
                    </a:p>
                  </a:txBody>
                  <a:tcPr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2161">
                <a:tc>
                  <a:txBody>
                    <a:bodyPr/>
                    <a:lstStyle/>
                    <a:p>
                      <a:pPr marL="0" marR="0" lvl="0" indent="0" algn="r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Helvetica" pitchFamily="34" charset="0"/>
                        </a:rPr>
                        <a:t>11</a:t>
                      </a:r>
                    </a:p>
                  </a:txBody>
                  <a:tcPr marT="45735" marB="457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SIGSEGV</a:t>
                      </a:r>
                    </a:p>
                  </a:txBody>
                  <a:tcPr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Helvetica" pitchFamily="34" charset="0"/>
                        </a:rPr>
                        <a:t>Terminate &amp; Dump</a:t>
                      </a:r>
                    </a:p>
                  </a:txBody>
                  <a:tcPr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Helvetica" pitchFamily="34" charset="0"/>
                        </a:rPr>
                        <a:t>Segmentation violation</a:t>
                      </a:r>
                    </a:p>
                  </a:txBody>
                  <a:tcPr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2161">
                <a:tc>
                  <a:txBody>
                    <a:bodyPr/>
                    <a:lstStyle/>
                    <a:p>
                      <a:pPr marL="0" marR="0" lvl="0" indent="0" algn="r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Helvetica" pitchFamily="34" charset="0"/>
                        </a:rPr>
                        <a:t>14</a:t>
                      </a:r>
                    </a:p>
                  </a:txBody>
                  <a:tcPr marT="45735" marB="457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SIGALRM</a:t>
                      </a:r>
                    </a:p>
                  </a:txBody>
                  <a:tcPr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Helvetica" pitchFamily="34" charset="0"/>
                        </a:rPr>
                        <a:t>Terminate</a:t>
                      </a:r>
                    </a:p>
                  </a:txBody>
                  <a:tcPr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Helvetica" pitchFamily="34" charset="0"/>
                        </a:rPr>
                        <a:t>Timer signal</a:t>
                      </a:r>
                    </a:p>
                  </a:txBody>
                  <a:tcPr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2161">
                <a:tc>
                  <a:txBody>
                    <a:bodyPr/>
                    <a:lstStyle/>
                    <a:p>
                      <a:pPr marL="0" marR="0" lvl="0" indent="0" algn="r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Helvetica" pitchFamily="34" charset="0"/>
                        </a:rPr>
                        <a:t>17</a:t>
                      </a:r>
                    </a:p>
                  </a:txBody>
                  <a:tcPr marT="45735" marB="457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SIGCHLD</a:t>
                      </a:r>
                    </a:p>
                  </a:txBody>
                  <a:tcPr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Helvetica" pitchFamily="34" charset="0"/>
                        </a:rPr>
                        <a:t>Ignore</a:t>
                      </a:r>
                    </a:p>
                  </a:txBody>
                  <a:tcPr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Helvetica" pitchFamily="34" charset="0"/>
                        </a:rPr>
                        <a:t>Child stopped or terminated</a:t>
                      </a:r>
                    </a:p>
                  </a:txBody>
                  <a:tcPr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387352" y="247650"/>
            <a:ext cx="10356848" cy="819150"/>
          </a:xfrm>
        </p:spPr>
        <p:txBody>
          <a:bodyPr/>
          <a:lstStyle/>
          <a:p>
            <a:pPr eaLnBrk="1" hangingPunct="1"/>
            <a:r>
              <a:rPr lang="en-US" altLang="en-US" dirty="0"/>
              <a:t>Join the ACM for Free!</a:t>
            </a:r>
          </a:p>
        </p:txBody>
      </p:sp>
      <p:sp>
        <p:nvSpPr>
          <p:cNvPr id="472068" name="Rectangle 4"/>
          <p:cNvSpPr>
            <a:spLocks noGrp="1" noChangeArrowheads="1"/>
          </p:cNvSpPr>
          <p:nvPr>
            <p:ph idx="1"/>
          </p:nvPr>
        </p:nvSpPr>
        <p:spPr>
          <a:xfrm>
            <a:off x="2209801" y="1220788"/>
            <a:ext cx="9067799" cy="1674812"/>
          </a:xfrm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World’s most important society for computer scientists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Publishes cutting-edge research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Many, many benefits</a:t>
            </a:r>
          </a:p>
          <a:p>
            <a:pPr eaLnBrk="1" hangingPunct="1">
              <a:defRPr/>
            </a:pPr>
            <a:endParaRPr lang="en-US" dirty="0"/>
          </a:p>
          <a:p>
            <a:pPr eaLnBrk="1" hangingPunct="1">
              <a:defRPr/>
            </a:pPr>
            <a:endParaRPr lang="en-US" dirty="0"/>
          </a:p>
          <a:p>
            <a:pPr eaLnBrk="1" hangingPunct="1">
              <a:defRPr/>
            </a:pPr>
            <a:endParaRPr lang="en-US" dirty="0"/>
          </a:p>
          <a:p>
            <a:pPr eaLnBrk="1" hangingPunct="1">
              <a:defRPr/>
            </a:pPr>
            <a:endParaRPr lang="en-US" dirty="0"/>
          </a:p>
          <a:p>
            <a:pPr eaLnBrk="1" hangingPunct="1">
              <a:defRPr/>
            </a:pPr>
            <a:endParaRPr lang="en-US" dirty="0"/>
          </a:p>
          <a:p>
            <a:pPr eaLnBrk="1" hangingPunct="1">
              <a:defRPr/>
            </a:pP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DAD67B5-D390-4C60-867F-AB53ED2E9C4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28600" y="1295400"/>
            <a:ext cx="2740529" cy="1366839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08FB34E4-8BA1-48D1-9B65-6F3225F30B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38887" y="3581400"/>
            <a:ext cx="9067799" cy="1674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>
            <a:lvl1pPr marL="385763" indent="-385763" algn="l" rtl="0" eaLnBrk="0" fontAlgn="base" hangingPunct="0">
              <a:lnSpc>
                <a:spcPct val="95000"/>
              </a:lnSpc>
              <a:spcBef>
                <a:spcPct val="5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defRPr sz="2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4538" indent="-246063" algn="l" rtl="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hlink"/>
              </a:buClr>
              <a:buSzPct val="75000"/>
              <a:buFont typeface="Wingdings" pitchFamily="2" charset="2"/>
              <a:buChar char="n"/>
              <a:defRPr sz="2000" b="1">
                <a:solidFill>
                  <a:schemeClr val="tx1"/>
                </a:solidFill>
                <a:latin typeface="+mn-lt"/>
              </a:defRPr>
            </a:lvl2pPr>
            <a:lvl3pPr marL="1146175" indent="-238125" algn="l" rtl="0" eaLnBrk="0" fontAlgn="base" hangingPunct="0">
              <a:lnSpc>
                <a:spcPct val="107000"/>
              </a:lnSpc>
              <a:spcBef>
                <a:spcPct val="10000"/>
              </a:spcBef>
              <a:spcAft>
                <a:spcPct val="0"/>
              </a:spcAft>
              <a:buClr>
                <a:srgbClr val="005400"/>
              </a:buClr>
              <a:buSzPct val="90000"/>
              <a:buFont typeface="Wingdings" pitchFamily="2" charset="2"/>
              <a:buChar char="l"/>
              <a:defRPr b="1">
                <a:solidFill>
                  <a:schemeClr val="folHlink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tx1"/>
                </a:solidFill>
                <a:latin typeface="+mn-lt"/>
              </a:defRPr>
            </a:lvl4pPr>
            <a:lvl5pPr marL="24511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9083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33655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8227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42799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en-US" altLang="en-US" dirty="0">
                <a:solidFill>
                  <a:srgbClr val="000000"/>
                </a:solidFill>
                <a:ea typeface="ＭＳ Ｐゴシック" pitchFamily="-65" charset="-128"/>
              </a:rPr>
              <a:t>Just visit </a:t>
            </a:r>
            <a:r>
              <a:rPr lang="en-US" altLang="en-US" dirty="0">
                <a:solidFill>
                  <a:srgbClr val="000000"/>
                </a:solidFill>
                <a:ea typeface="ＭＳ Ｐゴシック" pitchFamily="-65" charset="-128"/>
                <a:hlinkClick r:id="rId3"/>
              </a:rPr>
              <a:t>https://www.acm.org/studentjoin</a:t>
            </a:r>
            <a:endParaRPr lang="en-US" altLang="en-US" dirty="0">
              <a:solidFill>
                <a:srgbClr val="000000"/>
              </a:solidFill>
              <a:ea typeface="ＭＳ Ｐゴシック" pitchFamily="-65" charset="-128"/>
            </a:endParaRPr>
          </a:p>
          <a:p>
            <a:pPr algn="ctr" eaLnBrk="1" hangingPunct="1"/>
            <a:endParaRPr lang="en-US" altLang="en-US" dirty="0">
              <a:solidFill>
                <a:srgbClr val="000000"/>
              </a:solidFill>
              <a:ea typeface="ＭＳ Ｐゴシック" pitchFamily="-65" charset="-128"/>
            </a:endParaRPr>
          </a:p>
          <a:p>
            <a:pPr algn="ctr" eaLnBrk="1" hangingPunct="1"/>
            <a:r>
              <a:rPr lang="en-US" altLang="en-US" dirty="0">
                <a:solidFill>
                  <a:srgbClr val="000000"/>
                </a:solidFill>
                <a:ea typeface="ＭＳ Ｐゴシック" pitchFamily="-65" charset="-128"/>
              </a:rPr>
              <a:t>It’s easy…and free! </a:t>
            </a:r>
          </a:p>
        </p:txBody>
      </p:sp>
    </p:spTree>
    <p:extLst>
      <p:ext uri="{BB962C8B-B14F-4D97-AF65-F5344CB8AC3E}">
        <p14:creationId xmlns:p14="http://schemas.microsoft.com/office/powerpoint/2010/main" val="182163166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Signal Concepts: Sending 	</a:t>
            </a:r>
          </a:p>
        </p:txBody>
      </p:sp>
      <p:sp>
        <p:nvSpPr>
          <p:cNvPr id="523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Kernel </a:t>
            </a:r>
            <a:r>
              <a:rPr lang="en-US" i="1" dirty="0">
                <a:solidFill>
                  <a:srgbClr val="FF3300"/>
                </a:solidFill>
              </a:rPr>
              <a:t>sends</a:t>
            </a:r>
            <a:r>
              <a:rPr lang="en-US" dirty="0"/>
              <a:t> (delivers) a signal to a </a:t>
            </a:r>
            <a:r>
              <a:rPr lang="en-US" i="1" dirty="0">
                <a:solidFill>
                  <a:srgbClr val="FF3300"/>
                </a:solidFill>
              </a:rPr>
              <a:t>destination process</a:t>
            </a:r>
            <a:r>
              <a:rPr lang="en-US" dirty="0"/>
              <a:t> by updating some state in the context of the destination process</a:t>
            </a:r>
          </a:p>
          <a:p>
            <a:pPr eaLnBrk="1" hangingPunct="1">
              <a:defRPr/>
            </a:pPr>
            <a:r>
              <a:rPr lang="en-US" dirty="0"/>
              <a:t>Kernel sends a signal for one of the following reasons:</a:t>
            </a:r>
          </a:p>
          <a:p>
            <a:pPr lvl="1" eaLnBrk="1" hangingPunct="1">
              <a:defRPr/>
            </a:pPr>
            <a:r>
              <a:rPr lang="en-US" dirty="0"/>
              <a:t>Kernel has detected a system event such as divide by zero (</a:t>
            </a:r>
            <a:r>
              <a:rPr lang="en-US" dirty="0" err="1"/>
              <a:t>SIGFPE</a:t>
            </a:r>
            <a:r>
              <a:rPr lang="en-US" dirty="0"/>
              <a:t>) or termination of a child process (</a:t>
            </a:r>
            <a:r>
              <a:rPr lang="en-US" dirty="0" err="1"/>
              <a:t>SIGCHLD</a:t>
            </a:r>
            <a:r>
              <a:rPr lang="en-US" dirty="0"/>
              <a:t>)</a:t>
            </a:r>
          </a:p>
          <a:p>
            <a:pPr lvl="1" eaLnBrk="1" hangingPunct="1">
              <a:defRPr/>
            </a:pPr>
            <a:r>
              <a:rPr lang="en-US" dirty="0"/>
              <a:t>Another process has invoked the </a:t>
            </a:r>
            <a:r>
              <a:rPr lang="en-US" dirty="0">
                <a:latin typeface="Courier New" pitchFamily="49" charset="0"/>
              </a:rPr>
              <a:t>kill</a:t>
            </a:r>
            <a:r>
              <a:rPr lang="en-US" dirty="0"/>
              <a:t> system call to explicitly request that the kernel send a signal to the destination process</a:t>
            </a:r>
          </a:p>
          <a:p>
            <a:pPr lvl="3" eaLnBrk="1" hangingPunct="1">
              <a:defRPr/>
            </a:pPr>
            <a:endParaRPr lang="en-US" dirty="0"/>
          </a:p>
        </p:txBody>
      </p:sp>
    </p:spTree>
  </p:cSld>
  <p:clrMapOvr>
    <a:masterClrMapping/>
  </p:clrMapOvr>
  <p:transition spd="med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Signal Concepts: Receiving</a:t>
            </a:r>
          </a:p>
        </p:txBody>
      </p:sp>
      <p:sp>
        <p:nvSpPr>
          <p:cNvPr id="524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A destination process </a:t>
            </a:r>
            <a:r>
              <a:rPr lang="en-US" i="1" dirty="0">
                <a:solidFill>
                  <a:srgbClr val="FF3300"/>
                </a:solidFill>
              </a:rPr>
              <a:t>receives</a:t>
            </a:r>
            <a:r>
              <a:rPr lang="en-US" dirty="0"/>
              <a:t> a signal when it is forced by kernel to react in some way to delivery of the signal</a:t>
            </a:r>
          </a:p>
          <a:p>
            <a:pPr eaLnBrk="1" hangingPunct="1">
              <a:defRPr/>
            </a:pPr>
            <a:r>
              <a:rPr lang="en-US" dirty="0"/>
              <a:t>Five possible ways to react:</a:t>
            </a:r>
          </a:p>
          <a:p>
            <a:pPr lvl="1" eaLnBrk="1" hangingPunct="1">
              <a:defRPr/>
            </a:pPr>
            <a:r>
              <a:rPr lang="en-US" i="1" dirty="0">
                <a:solidFill>
                  <a:srgbClr val="FF0000"/>
                </a:solidFill>
              </a:rPr>
              <a:t>Ignore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/>
              <a:t>the signal (do nothing)</a:t>
            </a:r>
          </a:p>
          <a:p>
            <a:pPr lvl="1" eaLnBrk="1" hangingPunct="1">
              <a:defRPr/>
            </a:pPr>
            <a:r>
              <a:rPr lang="en-US" i="1" dirty="0">
                <a:solidFill>
                  <a:srgbClr val="FF0000"/>
                </a:solidFill>
              </a:rPr>
              <a:t>Terminate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/>
              <a:t>the process</a:t>
            </a:r>
          </a:p>
          <a:p>
            <a:pPr lvl="1" eaLnBrk="1" hangingPunct="1">
              <a:defRPr/>
            </a:pPr>
            <a:r>
              <a:rPr lang="en-US" dirty="0"/>
              <a:t>Temporarily </a:t>
            </a:r>
            <a:r>
              <a:rPr lang="en-US" i="1" dirty="0">
                <a:solidFill>
                  <a:srgbClr val="FF0000"/>
                </a:solidFill>
              </a:rPr>
              <a:t>stop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/>
              <a:t>the process from running</a:t>
            </a:r>
          </a:p>
          <a:p>
            <a:pPr lvl="1" eaLnBrk="1" hangingPunct="1">
              <a:defRPr/>
            </a:pPr>
            <a:r>
              <a:rPr lang="en-US" i="1" dirty="0">
                <a:solidFill>
                  <a:srgbClr val="FF0000"/>
                </a:solidFill>
              </a:rPr>
              <a:t>Continue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/>
              <a:t>a stopped process (let it run again)</a:t>
            </a:r>
          </a:p>
          <a:p>
            <a:pPr lvl="1" eaLnBrk="1" hangingPunct="1">
              <a:defRPr/>
            </a:pPr>
            <a:r>
              <a:rPr lang="en-US" i="1" dirty="0">
                <a:solidFill>
                  <a:srgbClr val="FF3300"/>
                </a:solidFill>
              </a:rPr>
              <a:t>Catch </a:t>
            </a:r>
            <a:r>
              <a:rPr lang="en-US" dirty="0"/>
              <a:t>the signal by executing a user-level function called a </a:t>
            </a:r>
            <a:r>
              <a:rPr lang="en-US" dirty="0">
                <a:solidFill>
                  <a:srgbClr val="FF3300"/>
                </a:solidFill>
              </a:rPr>
              <a:t>signal handler</a:t>
            </a:r>
            <a:endParaRPr lang="en-US" dirty="0"/>
          </a:p>
          <a:p>
            <a:pPr lvl="2" eaLnBrk="1" hangingPunct="1">
              <a:defRPr/>
            </a:pPr>
            <a:r>
              <a:rPr lang="en-US" dirty="0"/>
              <a:t>OS-initiated function call</a:t>
            </a:r>
          </a:p>
          <a:p>
            <a:pPr lvl="2" eaLnBrk="1" hangingPunct="1">
              <a:defRPr/>
            </a:pPr>
            <a:r>
              <a:rPr lang="en-US" dirty="0"/>
              <a:t>Akin to hardware exception handler being called in response to asynchronous interrupt</a:t>
            </a:r>
          </a:p>
          <a:p>
            <a:pPr lvl="2" eaLnBrk="1" hangingPunct="1">
              <a:defRPr/>
            </a:pPr>
            <a:r>
              <a:rPr lang="en-US" dirty="0"/>
              <a:t>Like interrupts, signal handler might or might not return</a:t>
            </a:r>
          </a:p>
        </p:txBody>
      </p:sp>
    </p:spTree>
  </p:cSld>
  <p:clrMapOvr>
    <a:masterClrMapping/>
  </p:clrMapOvr>
  <p:transition spd="med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Signal Concepts: Pending &amp; Blocked Signals</a:t>
            </a:r>
          </a:p>
        </p:txBody>
      </p:sp>
      <p:sp>
        <p:nvSpPr>
          <p:cNvPr id="5253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A signal is </a:t>
            </a:r>
            <a:r>
              <a:rPr lang="en-US" i="1" dirty="0">
                <a:solidFill>
                  <a:srgbClr val="FF3300"/>
                </a:solidFill>
              </a:rPr>
              <a:t>pending</a:t>
            </a:r>
            <a:r>
              <a:rPr lang="en-US" dirty="0"/>
              <a:t> if it has been sent but not yet received</a:t>
            </a:r>
          </a:p>
          <a:p>
            <a:pPr lvl="1" eaLnBrk="1" hangingPunct="1">
              <a:defRPr/>
            </a:pPr>
            <a:r>
              <a:rPr lang="en-US" dirty="0"/>
              <a:t>There can be at most </a:t>
            </a:r>
            <a:r>
              <a:rPr lang="en-US" i="1" dirty="0"/>
              <a:t>one</a:t>
            </a:r>
            <a:r>
              <a:rPr lang="en-US" dirty="0"/>
              <a:t> pending signal of any particular type</a:t>
            </a:r>
          </a:p>
          <a:p>
            <a:pPr lvl="1" eaLnBrk="1" hangingPunct="1">
              <a:defRPr/>
            </a:pPr>
            <a:r>
              <a:rPr lang="en-US" dirty="0"/>
              <a:t>Important: </a:t>
            </a:r>
            <a:r>
              <a:rPr lang="en-US" dirty="0">
                <a:solidFill>
                  <a:schemeClr val="hlink"/>
                </a:solidFill>
              </a:rPr>
              <a:t>signals are not queued</a:t>
            </a:r>
          </a:p>
          <a:p>
            <a:pPr lvl="2" eaLnBrk="1" hangingPunct="1">
              <a:defRPr/>
            </a:pPr>
            <a:r>
              <a:rPr lang="en-US" dirty="0"/>
              <a:t>If a process has pending signal of type </a:t>
            </a:r>
            <a:r>
              <a:rPr lang="en-US" i="1" dirty="0"/>
              <a:t>k</a:t>
            </a:r>
            <a:r>
              <a:rPr lang="en-US" dirty="0"/>
              <a:t>, then subsequent signals of type </a:t>
            </a:r>
            <a:r>
              <a:rPr lang="en-US" i="1" dirty="0"/>
              <a:t>k</a:t>
            </a:r>
            <a:r>
              <a:rPr lang="en-US" dirty="0"/>
              <a:t> for that process are discarded</a:t>
            </a:r>
          </a:p>
          <a:p>
            <a:pPr eaLnBrk="1" hangingPunct="1">
              <a:defRPr/>
            </a:pPr>
            <a:r>
              <a:rPr lang="en-US" dirty="0"/>
              <a:t>Process can </a:t>
            </a:r>
            <a:r>
              <a:rPr lang="en-US" i="1" dirty="0">
                <a:solidFill>
                  <a:srgbClr val="FF3300"/>
                </a:solidFill>
              </a:rPr>
              <a:t>block</a:t>
            </a:r>
            <a:r>
              <a:rPr lang="en-US" dirty="0"/>
              <a:t> receipt of certain signals</a:t>
            </a:r>
          </a:p>
          <a:p>
            <a:pPr lvl="1" eaLnBrk="1" hangingPunct="1">
              <a:defRPr/>
            </a:pPr>
            <a:r>
              <a:rPr lang="en-US" dirty="0"/>
              <a:t>Blocked signals can be delivered, but won’t be received until signal is unblocked</a:t>
            </a:r>
          </a:p>
          <a:p>
            <a:pPr eaLnBrk="1" hangingPunct="1">
              <a:defRPr/>
            </a:pPr>
            <a:r>
              <a:rPr lang="en-US" dirty="0"/>
              <a:t>Pending signal is received </a:t>
            </a:r>
            <a:r>
              <a:rPr lang="en-US" i="1" dirty="0"/>
              <a:t>at most</a:t>
            </a:r>
            <a:r>
              <a:rPr lang="en-US" dirty="0"/>
              <a:t> once</a:t>
            </a:r>
          </a:p>
          <a:p>
            <a:pPr eaLnBrk="1" hangingPunct="1">
              <a:defRPr/>
            </a:pPr>
            <a:endParaRPr lang="en-US" dirty="0"/>
          </a:p>
        </p:txBody>
      </p:sp>
    </p:spTree>
  </p:cSld>
  <p:clrMapOvr>
    <a:masterClrMapping/>
  </p:clrMapOvr>
  <p:transition spd="med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Signal Concepts: Bit Masks	</a:t>
            </a:r>
          </a:p>
        </p:txBody>
      </p:sp>
      <p:sp>
        <p:nvSpPr>
          <p:cNvPr id="526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Kernel maintains </a:t>
            </a:r>
            <a:r>
              <a:rPr lang="en-US" dirty="0">
                <a:latin typeface="Courier New" pitchFamily="49" charset="0"/>
              </a:rPr>
              <a:t>pending</a:t>
            </a:r>
            <a:r>
              <a:rPr lang="en-US" dirty="0"/>
              <a:t> and </a:t>
            </a:r>
            <a:r>
              <a:rPr lang="en-US" dirty="0">
                <a:latin typeface="Courier New" pitchFamily="49" charset="0"/>
              </a:rPr>
              <a:t>blocked</a:t>
            </a:r>
            <a:r>
              <a:rPr lang="en-US" dirty="0"/>
              <a:t> bit vectors in the context of each process.</a:t>
            </a:r>
          </a:p>
          <a:p>
            <a:pPr lvl="1" eaLnBrk="1" hangingPunct="1">
              <a:defRPr/>
            </a:pPr>
            <a:r>
              <a:rPr lang="en-US" dirty="0">
                <a:latin typeface="Courier New" pitchFamily="49" charset="0"/>
              </a:rPr>
              <a:t>pending</a:t>
            </a:r>
            <a:r>
              <a:rPr lang="en-US" dirty="0"/>
              <a:t> – represents set of pending signals</a:t>
            </a:r>
          </a:p>
          <a:p>
            <a:pPr lvl="2" eaLnBrk="1" hangingPunct="1">
              <a:defRPr/>
            </a:pPr>
            <a:r>
              <a:rPr lang="en-US" dirty="0"/>
              <a:t>Kernel sets bit </a:t>
            </a:r>
            <a:r>
              <a:rPr lang="en-US" i="1" dirty="0"/>
              <a:t>k</a:t>
            </a:r>
            <a:r>
              <a:rPr lang="en-US" dirty="0"/>
              <a:t> in </a:t>
            </a:r>
            <a:r>
              <a:rPr lang="en-US" dirty="0">
                <a:latin typeface="Courier New" pitchFamily="49" charset="0"/>
              </a:rPr>
              <a:t>pending</a:t>
            </a:r>
            <a:r>
              <a:rPr lang="en-US" dirty="0"/>
              <a:t> whenever signal of type </a:t>
            </a:r>
            <a:r>
              <a:rPr lang="en-US" i="1" dirty="0"/>
              <a:t>k</a:t>
            </a:r>
            <a:r>
              <a:rPr lang="en-US" dirty="0"/>
              <a:t> is delivered</a:t>
            </a:r>
          </a:p>
          <a:p>
            <a:pPr lvl="2" eaLnBrk="1" hangingPunct="1">
              <a:defRPr/>
            </a:pPr>
            <a:r>
              <a:rPr lang="en-US" dirty="0"/>
              <a:t>Kernel clears bit </a:t>
            </a:r>
            <a:r>
              <a:rPr lang="en-US" i="1" dirty="0"/>
              <a:t>k</a:t>
            </a:r>
            <a:r>
              <a:rPr lang="en-US" dirty="0"/>
              <a:t> in </a:t>
            </a:r>
            <a:r>
              <a:rPr lang="en-US" dirty="0">
                <a:latin typeface="Courier New" pitchFamily="49" charset="0"/>
              </a:rPr>
              <a:t>pending</a:t>
            </a:r>
            <a:r>
              <a:rPr lang="en-US" dirty="0"/>
              <a:t> whenever signal of type </a:t>
            </a:r>
            <a:r>
              <a:rPr lang="en-US" i="1" dirty="0"/>
              <a:t>k</a:t>
            </a:r>
            <a:r>
              <a:rPr lang="en-US" dirty="0"/>
              <a:t> is received</a:t>
            </a:r>
          </a:p>
          <a:p>
            <a:pPr lvl="1" eaLnBrk="1" hangingPunct="1">
              <a:defRPr/>
            </a:pPr>
            <a:r>
              <a:rPr lang="en-US" dirty="0">
                <a:latin typeface="Courier New" pitchFamily="49" charset="0"/>
              </a:rPr>
              <a:t>blocked</a:t>
            </a:r>
            <a:r>
              <a:rPr lang="en-US" dirty="0"/>
              <a:t> – represents set of blocked signals</a:t>
            </a:r>
          </a:p>
          <a:p>
            <a:pPr lvl="2" eaLnBrk="1" hangingPunct="1">
              <a:defRPr/>
            </a:pPr>
            <a:r>
              <a:rPr lang="en-US" dirty="0"/>
              <a:t>Can be set and cleared by application using </a:t>
            </a:r>
            <a:r>
              <a:rPr lang="en-US" dirty="0" err="1">
                <a:latin typeface="Courier New" pitchFamily="49" charset="0"/>
              </a:rPr>
              <a:t>sigprocmask</a:t>
            </a:r>
            <a:endParaRPr lang="en-US" dirty="0">
              <a:latin typeface="Courier New" pitchFamily="49" charset="0"/>
            </a:endParaRPr>
          </a:p>
          <a:p>
            <a:pPr lvl="2" eaLnBrk="1" hangingPunct="1">
              <a:defRPr/>
            </a:pPr>
            <a:r>
              <a:rPr lang="en-US" dirty="0">
                <a:latin typeface="Courier New" pitchFamily="49" charset="0"/>
              </a:rPr>
              <a:t>Also referred to as the </a:t>
            </a:r>
            <a:r>
              <a:rPr lang="en-US" i="1" dirty="0">
                <a:latin typeface="Courier New" pitchFamily="49" charset="0"/>
              </a:rPr>
              <a:t>signal mask</a:t>
            </a:r>
            <a:endParaRPr lang="en-US" dirty="0"/>
          </a:p>
        </p:txBody>
      </p:sp>
    </p:spTree>
  </p:cSld>
  <p:clrMapOvr>
    <a:masterClrMapping/>
  </p:clrMapOvr>
  <p:transition spd="med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8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Receiving Signals</a:t>
            </a:r>
          </a:p>
        </p:txBody>
      </p:sp>
      <p:sp>
        <p:nvSpPr>
          <p:cNvPr id="558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7352" y="1200150"/>
            <a:ext cx="10356848" cy="1085850"/>
          </a:xfrm>
        </p:spPr>
        <p:txBody>
          <a:bodyPr/>
          <a:lstStyle/>
          <a:p>
            <a:r>
              <a:rPr lang="en-US" dirty="0"/>
              <a:t>Suppose kernel is returning from an exception handler and is ready to pass control to process </a:t>
            </a:r>
            <a:r>
              <a:rPr lang="en-US" i="1" dirty="0" err="1"/>
              <a:t>p</a:t>
            </a:r>
            <a:endParaRPr lang="en-US" dirty="0"/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 bwMode="auto">
          <a:xfrm>
            <a:off x="3339644" y="4494660"/>
            <a:ext cx="4495800" cy="425450"/>
          </a:xfrm>
          <a:prstGeom prst="rect">
            <a:avLst/>
          </a:prstGeom>
          <a:solidFill>
            <a:srgbClr val="F1C7C7"/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3339644" y="4069210"/>
            <a:ext cx="4495800" cy="425450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3339644" y="4920110"/>
            <a:ext cx="4495800" cy="425450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3339644" y="3637866"/>
            <a:ext cx="4495800" cy="425450"/>
          </a:xfrm>
          <a:prstGeom prst="rect">
            <a:avLst/>
          </a:prstGeom>
          <a:solidFill>
            <a:srgbClr val="F1C7C7"/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3339644" y="3212416"/>
            <a:ext cx="4495800" cy="425450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9" name="Text Box 4"/>
          <p:cNvSpPr txBox="1">
            <a:spLocks noChangeArrowheads="1"/>
          </p:cNvSpPr>
          <p:nvPr/>
        </p:nvSpPr>
        <p:spPr bwMode="auto">
          <a:xfrm>
            <a:off x="3561666" y="2590800"/>
            <a:ext cx="109716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Process A</a:t>
            </a:r>
          </a:p>
        </p:txBody>
      </p:sp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5084658" y="2590800"/>
            <a:ext cx="1087542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Process B</a:t>
            </a:r>
          </a:p>
        </p:txBody>
      </p:sp>
      <p:sp>
        <p:nvSpPr>
          <p:cNvPr id="11" name="Line 6"/>
          <p:cNvSpPr>
            <a:spLocks noChangeShapeType="1"/>
          </p:cNvSpPr>
          <p:nvPr/>
        </p:nvSpPr>
        <p:spPr bwMode="auto">
          <a:xfrm flipH="1">
            <a:off x="4114800" y="3215600"/>
            <a:ext cx="6350" cy="420624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2" name="Line 11"/>
          <p:cNvSpPr>
            <a:spLocks noChangeShapeType="1"/>
          </p:cNvSpPr>
          <p:nvPr/>
        </p:nvSpPr>
        <p:spPr bwMode="auto">
          <a:xfrm flipH="1">
            <a:off x="4940300" y="2590800"/>
            <a:ext cx="12700" cy="3124200"/>
          </a:xfrm>
          <a:prstGeom prst="line">
            <a:avLst/>
          </a:prstGeom>
          <a:noFill/>
          <a:ln w="254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3" name="Text Box 12"/>
          <p:cNvSpPr txBox="1">
            <a:spLocks noChangeArrowheads="1"/>
          </p:cNvSpPr>
          <p:nvPr/>
        </p:nvSpPr>
        <p:spPr bwMode="auto">
          <a:xfrm>
            <a:off x="6642101" y="3276600"/>
            <a:ext cx="1009187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user code</a:t>
            </a:r>
          </a:p>
        </p:txBody>
      </p:sp>
      <p:sp>
        <p:nvSpPr>
          <p:cNvPr id="14" name="Text Box 13"/>
          <p:cNvSpPr txBox="1">
            <a:spLocks noChangeArrowheads="1"/>
          </p:cNvSpPr>
          <p:nvPr/>
        </p:nvSpPr>
        <p:spPr bwMode="auto">
          <a:xfrm>
            <a:off x="6642101" y="3690938"/>
            <a:ext cx="1171859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kernel code</a:t>
            </a:r>
          </a:p>
        </p:txBody>
      </p:sp>
      <p:sp>
        <p:nvSpPr>
          <p:cNvPr id="15" name="Text Box 14"/>
          <p:cNvSpPr txBox="1">
            <a:spLocks noChangeArrowheads="1"/>
          </p:cNvSpPr>
          <p:nvPr/>
        </p:nvSpPr>
        <p:spPr bwMode="auto">
          <a:xfrm>
            <a:off x="6642101" y="4103688"/>
            <a:ext cx="1009187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user code</a:t>
            </a:r>
          </a:p>
        </p:txBody>
      </p:sp>
      <p:sp>
        <p:nvSpPr>
          <p:cNvPr id="16" name="Text Box 15"/>
          <p:cNvSpPr txBox="1">
            <a:spLocks noChangeArrowheads="1"/>
          </p:cNvSpPr>
          <p:nvPr/>
        </p:nvSpPr>
        <p:spPr bwMode="auto">
          <a:xfrm>
            <a:off x="6624639" y="4540250"/>
            <a:ext cx="1171859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kernel code</a:t>
            </a:r>
          </a:p>
        </p:txBody>
      </p:sp>
      <p:sp>
        <p:nvSpPr>
          <p:cNvPr id="17" name="Text Box 16"/>
          <p:cNvSpPr txBox="1">
            <a:spLocks noChangeArrowheads="1"/>
          </p:cNvSpPr>
          <p:nvPr/>
        </p:nvSpPr>
        <p:spPr bwMode="auto">
          <a:xfrm>
            <a:off x="6642101" y="4997450"/>
            <a:ext cx="1009187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user code</a:t>
            </a:r>
          </a:p>
        </p:txBody>
      </p:sp>
      <p:sp>
        <p:nvSpPr>
          <p:cNvPr id="18" name="AutoShape 27"/>
          <p:cNvSpPr>
            <a:spLocks/>
          </p:cNvSpPr>
          <p:nvPr/>
        </p:nvSpPr>
        <p:spPr bwMode="auto">
          <a:xfrm>
            <a:off x="8077200" y="3636743"/>
            <a:ext cx="76200" cy="381000"/>
          </a:xfrm>
          <a:prstGeom prst="rightBrace">
            <a:avLst>
              <a:gd name="adj1" fmla="val 41667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19" name="Text Box 28"/>
          <p:cNvSpPr txBox="1">
            <a:spLocks noChangeArrowheads="1"/>
          </p:cNvSpPr>
          <p:nvPr/>
        </p:nvSpPr>
        <p:spPr bwMode="auto">
          <a:xfrm>
            <a:off x="8156575" y="3657966"/>
            <a:ext cx="1403654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i="1" dirty="0">
                <a:latin typeface="Calibri" pitchFamily="34" charset="0"/>
              </a:rPr>
              <a:t>context switch</a:t>
            </a:r>
            <a:endParaRPr lang="en-US" sz="1600" dirty="0">
              <a:latin typeface="Calibri" pitchFamily="34" charset="0"/>
            </a:endParaRPr>
          </a:p>
        </p:txBody>
      </p:sp>
      <p:sp>
        <p:nvSpPr>
          <p:cNvPr id="20" name="AutoShape 29"/>
          <p:cNvSpPr>
            <a:spLocks/>
          </p:cNvSpPr>
          <p:nvPr/>
        </p:nvSpPr>
        <p:spPr bwMode="auto">
          <a:xfrm>
            <a:off x="8077200" y="4506237"/>
            <a:ext cx="76200" cy="381000"/>
          </a:xfrm>
          <a:prstGeom prst="rightBrace">
            <a:avLst>
              <a:gd name="adj1" fmla="val 41667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21" name="Text Box 30"/>
          <p:cNvSpPr txBox="1">
            <a:spLocks noChangeArrowheads="1"/>
          </p:cNvSpPr>
          <p:nvPr/>
        </p:nvSpPr>
        <p:spPr bwMode="auto">
          <a:xfrm>
            <a:off x="8156575" y="4527460"/>
            <a:ext cx="1403654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i="1" dirty="0">
                <a:latin typeface="Calibri" pitchFamily="34" charset="0"/>
              </a:rPr>
              <a:t>context switch</a:t>
            </a:r>
            <a:endParaRPr lang="en-US" sz="1600" dirty="0">
              <a:latin typeface="Calibri" pitchFamily="34" charset="0"/>
            </a:endParaRPr>
          </a:p>
        </p:txBody>
      </p:sp>
      <p:sp>
        <p:nvSpPr>
          <p:cNvPr id="22" name="Text Box 5"/>
          <p:cNvSpPr txBox="1">
            <a:spLocks noChangeArrowheads="1"/>
          </p:cNvSpPr>
          <p:nvPr/>
        </p:nvSpPr>
        <p:spPr bwMode="auto">
          <a:xfrm>
            <a:off x="1752601" y="3962401"/>
            <a:ext cx="657552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Time</a:t>
            </a:r>
          </a:p>
        </p:txBody>
      </p:sp>
      <p:sp>
        <p:nvSpPr>
          <p:cNvPr id="23" name="Down Arrow 22"/>
          <p:cNvSpPr/>
          <p:nvPr/>
        </p:nvSpPr>
        <p:spPr bwMode="auto">
          <a:xfrm>
            <a:off x="2514600" y="3162300"/>
            <a:ext cx="457200" cy="2400300"/>
          </a:xfrm>
          <a:prstGeom prst="downArrow">
            <a:avLst/>
          </a:prstGeom>
          <a:solidFill>
            <a:schemeClr val="bg1">
              <a:lumMod val="65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24" name="Line 6"/>
          <p:cNvSpPr>
            <a:spLocks noChangeShapeType="1"/>
          </p:cNvSpPr>
          <p:nvPr/>
        </p:nvSpPr>
        <p:spPr bwMode="auto">
          <a:xfrm flipH="1">
            <a:off x="4108450" y="4913376"/>
            <a:ext cx="6350" cy="420624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25" name="Line 6"/>
          <p:cNvSpPr>
            <a:spLocks noChangeShapeType="1"/>
          </p:cNvSpPr>
          <p:nvPr/>
        </p:nvSpPr>
        <p:spPr bwMode="auto">
          <a:xfrm flipH="1">
            <a:off x="5708650" y="4075176"/>
            <a:ext cx="6350" cy="420624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cxnSp>
        <p:nvCxnSpPr>
          <p:cNvPr id="26" name="Straight Arrow Connector 25"/>
          <p:cNvCxnSpPr>
            <a:stCxn id="11" idx="1"/>
            <a:endCxn id="25" idx="0"/>
          </p:cNvCxnSpPr>
          <p:nvPr/>
        </p:nvCxnSpPr>
        <p:spPr bwMode="auto">
          <a:xfrm rot="16200000" flipH="1">
            <a:off x="4695424" y="3055600"/>
            <a:ext cx="438952" cy="16002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27" name="Straight Arrow Connector 26"/>
          <p:cNvCxnSpPr>
            <a:stCxn id="25" idx="1"/>
            <a:endCxn id="24" idx="0"/>
          </p:cNvCxnSpPr>
          <p:nvPr/>
        </p:nvCxnSpPr>
        <p:spPr bwMode="auto">
          <a:xfrm rot="16200000" flipH="1" flipV="1">
            <a:off x="4702937" y="3907663"/>
            <a:ext cx="417576" cy="15938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30" name="Down Arrow 29"/>
          <p:cNvSpPr/>
          <p:nvPr/>
        </p:nvSpPr>
        <p:spPr bwMode="auto">
          <a:xfrm>
            <a:off x="5715000" y="2133600"/>
            <a:ext cx="985838" cy="2057400"/>
          </a:xfrm>
          <a:prstGeom prst="downArrow">
            <a:avLst>
              <a:gd name="adj1" fmla="val 51947"/>
              <a:gd name="adj2" fmla="val 50000"/>
            </a:avLst>
          </a:prstGeom>
          <a:solidFill>
            <a:schemeClr val="bg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  <a:scene3d>
            <a:camera prst="orthographicFront">
              <a:rot lat="0" lon="0" rev="19799999"/>
            </a:camera>
            <a:lightRig rig="threePt" dir="t"/>
          </a:scene3d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TextBox 30"/>
          <p:cNvSpPr txBox="1"/>
          <p:nvPr/>
        </p:nvSpPr>
        <p:spPr>
          <a:xfrm>
            <a:off x="1397000" y="5943601"/>
            <a:ext cx="9024471" cy="3416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Important: All context switches are initiated by calling some exception handler, e.g. timer. </a:t>
            </a:r>
          </a:p>
        </p:txBody>
      </p:sp>
    </p:spTree>
    <p:extLst>
      <p:ext uri="{BB962C8B-B14F-4D97-AF65-F5344CB8AC3E}">
        <p14:creationId xmlns:p14="http://schemas.microsoft.com/office/powerpoint/2010/main" val="348206840"/>
      </p:ext>
    </p:extLst>
  </p:cSld>
  <p:clrMapOvr>
    <a:masterClrMapping/>
  </p:clrMapOvr>
  <p:transition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Receiving Signals</a:t>
            </a:r>
          </a:p>
        </p:txBody>
      </p:sp>
      <p:sp>
        <p:nvSpPr>
          <p:cNvPr id="532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Suppose  kernel is returning from exception handler and is ready to pass control to process </a:t>
            </a:r>
            <a:r>
              <a:rPr lang="en-US" i="1" dirty="0"/>
              <a:t>p</a:t>
            </a:r>
            <a:endParaRPr lang="en-US" dirty="0"/>
          </a:p>
          <a:p>
            <a:pPr eaLnBrk="1" hangingPunct="1">
              <a:defRPr/>
            </a:pPr>
            <a:r>
              <a:rPr lang="en-US" dirty="0"/>
              <a:t>Kernel computes</a:t>
            </a:r>
            <a:r>
              <a:rPr lang="en-US" dirty="0">
                <a:latin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</a:rPr>
              <a:t>pnb</a:t>
            </a:r>
            <a:r>
              <a:rPr lang="en-US" dirty="0">
                <a:latin typeface="Courier New" pitchFamily="49" charset="0"/>
              </a:rPr>
              <a:t> = pending &amp; ~blocked</a:t>
            </a:r>
          </a:p>
          <a:p>
            <a:pPr lvl="1" eaLnBrk="1" hangingPunct="1">
              <a:defRPr/>
            </a:pPr>
            <a:r>
              <a:rPr lang="en-US" dirty="0"/>
              <a:t>The set of pending nonblocked signals for process </a:t>
            </a:r>
            <a:r>
              <a:rPr lang="en-US" i="1" dirty="0"/>
              <a:t>p</a:t>
            </a:r>
            <a:r>
              <a:rPr lang="en-US" dirty="0">
                <a:latin typeface="Courier New" pitchFamily="49" charset="0"/>
              </a:rPr>
              <a:t> </a:t>
            </a:r>
          </a:p>
          <a:p>
            <a:pPr eaLnBrk="1" hangingPunct="1">
              <a:defRPr/>
            </a:pPr>
            <a:r>
              <a:rPr lang="en-US" dirty="0"/>
              <a:t>If  (</a:t>
            </a:r>
            <a:r>
              <a:rPr lang="en-US" dirty="0" err="1">
                <a:latin typeface="Courier New" pitchFamily="49" charset="0"/>
              </a:rPr>
              <a:t>pnb</a:t>
            </a:r>
            <a:r>
              <a:rPr lang="en-US" dirty="0">
                <a:latin typeface="Courier New" pitchFamily="49" charset="0"/>
              </a:rPr>
              <a:t> == 0</a:t>
            </a:r>
            <a:r>
              <a:rPr lang="en-US" dirty="0"/>
              <a:t>) </a:t>
            </a:r>
          </a:p>
          <a:p>
            <a:pPr lvl="1" eaLnBrk="1" hangingPunct="1">
              <a:defRPr/>
            </a:pPr>
            <a:r>
              <a:rPr lang="en-US" dirty="0"/>
              <a:t>Pass control to next instruction in logical flow for </a:t>
            </a:r>
            <a:r>
              <a:rPr lang="en-US" i="1" dirty="0"/>
              <a:t>p</a:t>
            </a:r>
            <a:endParaRPr lang="en-US" dirty="0"/>
          </a:p>
          <a:p>
            <a:pPr eaLnBrk="1" hangingPunct="1">
              <a:defRPr/>
            </a:pPr>
            <a:r>
              <a:rPr lang="en-US" dirty="0"/>
              <a:t>Else</a:t>
            </a:r>
          </a:p>
          <a:p>
            <a:pPr lvl="1" eaLnBrk="1" hangingPunct="1">
              <a:defRPr/>
            </a:pPr>
            <a:r>
              <a:rPr lang="en-US" dirty="0"/>
              <a:t>Choose lowest-numbered signal </a:t>
            </a:r>
            <a:r>
              <a:rPr lang="en-US" i="1" dirty="0"/>
              <a:t>k</a:t>
            </a:r>
            <a:r>
              <a:rPr lang="en-US" dirty="0"/>
              <a:t> in </a:t>
            </a:r>
            <a:r>
              <a:rPr lang="en-US" dirty="0" err="1">
                <a:latin typeface="Courier New" pitchFamily="49" charset="0"/>
              </a:rPr>
              <a:t>pnb</a:t>
            </a:r>
            <a:r>
              <a:rPr lang="en-US" dirty="0"/>
              <a:t> and force process </a:t>
            </a:r>
            <a:r>
              <a:rPr lang="en-US" i="1" dirty="0"/>
              <a:t>p</a:t>
            </a:r>
            <a:r>
              <a:rPr lang="en-US" dirty="0"/>
              <a:t> to </a:t>
            </a:r>
            <a:r>
              <a:rPr lang="en-US" dirty="0">
                <a:solidFill>
                  <a:srgbClr val="FF3300"/>
                </a:solidFill>
              </a:rPr>
              <a:t>receive</a:t>
            </a:r>
            <a:r>
              <a:rPr lang="en-US" dirty="0"/>
              <a:t> signal </a:t>
            </a:r>
            <a:r>
              <a:rPr lang="en-US" i="1" dirty="0"/>
              <a:t>k</a:t>
            </a:r>
          </a:p>
          <a:p>
            <a:pPr lvl="1" eaLnBrk="1" hangingPunct="1">
              <a:defRPr/>
            </a:pPr>
            <a:r>
              <a:rPr lang="en-US" dirty="0"/>
              <a:t>Receipt of signal triggers some </a:t>
            </a:r>
            <a:r>
              <a:rPr lang="en-US" i="1" dirty="0">
                <a:solidFill>
                  <a:srgbClr val="FF3300"/>
                </a:solidFill>
              </a:rPr>
              <a:t>action</a:t>
            </a:r>
            <a:r>
              <a:rPr lang="en-US" dirty="0"/>
              <a:t> by </a:t>
            </a:r>
            <a:r>
              <a:rPr lang="en-US" i="1" dirty="0"/>
              <a:t>p</a:t>
            </a:r>
          </a:p>
          <a:p>
            <a:pPr lvl="1" eaLnBrk="1" hangingPunct="1">
              <a:defRPr/>
            </a:pPr>
            <a:r>
              <a:rPr lang="en-US" dirty="0"/>
              <a:t>Repeat for all nonzero </a:t>
            </a:r>
            <a:r>
              <a:rPr lang="en-US" i="1" dirty="0"/>
              <a:t>k</a:t>
            </a:r>
            <a:r>
              <a:rPr lang="en-US" dirty="0"/>
              <a:t> in </a:t>
            </a:r>
            <a:r>
              <a:rPr lang="en-US" dirty="0" err="1">
                <a:latin typeface="Courier New" pitchFamily="49" charset="0"/>
              </a:rPr>
              <a:t>pnb</a:t>
            </a:r>
            <a:endParaRPr lang="en-US" dirty="0">
              <a:latin typeface="Courier New" pitchFamily="49" charset="0"/>
            </a:endParaRPr>
          </a:p>
          <a:p>
            <a:pPr lvl="1" eaLnBrk="1" hangingPunct="1">
              <a:defRPr/>
            </a:pPr>
            <a:r>
              <a:rPr lang="en-US" dirty="0"/>
              <a:t>Pass control to next instruction in logical flow for </a:t>
            </a:r>
            <a:r>
              <a:rPr lang="en-US" i="1" dirty="0"/>
              <a:t>p</a:t>
            </a:r>
            <a:endParaRPr lang="en-US" dirty="0"/>
          </a:p>
          <a:p>
            <a:pPr lvl="1" eaLnBrk="1" hangingPunct="1">
              <a:defRPr/>
            </a:pPr>
            <a:endParaRPr lang="en-US" dirty="0">
              <a:latin typeface="Courier New" pitchFamily="49" charset="0"/>
            </a:endParaRPr>
          </a:p>
        </p:txBody>
      </p:sp>
    </p:spTree>
  </p:cSld>
  <p:clrMapOvr>
    <a:masterClrMapping/>
  </p:clrMapOvr>
  <p:transition spd="med"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Process Groups</a:t>
            </a:r>
          </a:p>
        </p:txBody>
      </p:sp>
      <p:sp>
        <p:nvSpPr>
          <p:cNvPr id="527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7351" y="1066801"/>
            <a:ext cx="7918435" cy="1370013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/>
              <a:t>Every process belongs to exactly one </a:t>
            </a:r>
            <a:r>
              <a:rPr lang="en-US" i="1" dirty="0"/>
              <a:t>process group</a:t>
            </a:r>
          </a:p>
        </p:txBody>
      </p:sp>
      <p:sp>
        <p:nvSpPr>
          <p:cNvPr id="32772" name="Oval 4"/>
          <p:cNvSpPr>
            <a:spLocks noChangeAspect="1" noChangeArrowheads="1"/>
          </p:cNvSpPr>
          <p:nvPr/>
        </p:nvSpPr>
        <p:spPr bwMode="auto">
          <a:xfrm>
            <a:off x="3422651" y="3228976"/>
            <a:ext cx="982663" cy="885825"/>
          </a:xfrm>
          <a:prstGeom prst="ellipse">
            <a:avLst/>
          </a:prstGeom>
          <a:solidFill>
            <a:srgbClr val="FFFFFF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>
                <a:latin typeface="Arial" charset="0"/>
              </a:rPr>
              <a:t>Fore-</a:t>
            </a:r>
          </a:p>
          <a:p>
            <a:pPr>
              <a:lnSpc>
                <a:spcPct val="100000"/>
              </a:lnSpc>
            </a:pPr>
            <a:r>
              <a:rPr lang="en-US" altLang="en-US" sz="1600">
                <a:latin typeface="Arial" charset="0"/>
              </a:rPr>
              <a:t>ground</a:t>
            </a:r>
          </a:p>
          <a:p>
            <a:pPr>
              <a:lnSpc>
                <a:spcPct val="100000"/>
              </a:lnSpc>
            </a:pPr>
            <a:r>
              <a:rPr lang="en-US" altLang="en-US" sz="1600">
                <a:latin typeface="Arial" charset="0"/>
              </a:rPr>
              <a:t>job</a:t>
            </a:r>
          </a:p>
        </p:txBody>
      </p:sp>
      <p:sp>
        <p:nvSpPr>
          <p:cNvPr id="32773" name="Oval 5"/>
          <p:cNvSpPr>
            <a:spLocks noChangeAspect="1" noChangeArrowheads="1"/>
          </p:cNvSpPr>
          <p:nvPr/>
        </p:nvSpPr>
        <p:spPr bwMode="auto">
          <a:xfrm>
            <a:off x="5618163" y="3228975"/>
            <a:ext cx="982662" cy="863600"/>
          </a:xfrm>
          <a:prstGeom prst="ellipse">
            <a:avLst/>
          </a:prstGeom>
          <a:solidFill>
            <a:srgbClr val="FFFFFF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>
                <a:latin typeface="Arial" charset="0"/>
              </a:rPr>
              <a:t>Back-</a:t>
            </a:r>
          </a:p>
          <a:p>
            <a:pPr>
              <a:lnSpc>
                <a:spcPct val="100000"/>
              </a:lnSpc>
            </a:pPr>
            <a:r>
              <a:rPr lang="en-US" altLang="en-US" sz="1600">
                <a:latin typeface="Arial" charset="0"/>
              </a:rPr>
              <a:t>ground</a:t>
            </a:r>
          </a:p>
          <a:p>
            <a:pPr>
              <a:lnSpc>
                <a:spcPct val="100000"/>
              </a:lnSpc>
            </a:pPr>
            <a:r>
              <a:rPr lang="en-US" altLang="en-US" sz="1600">
                <a:latin typeface="Arial" charset="0"/>
              </a:rPr>
              <a:t>job #1</a:t>
            </a:r>
          </a:p>
        </p:txBody>
      </p:sp>
      <p:sp>
        <p:nvSpPr>
          <p:cNvPr id="32774" name="Oval 6"/>
          <p:cNvSpPr>
            <a:spLocks noChangeAspect="1" noChangeArrowheads="1"/>
          </p:cNvSpPr>
          <p:nvPr/>
        </p:nvSpPr>
        <p:spPr bwMode="auto">
          <a:xfrm>
            <a:off x="7772400" y="3228976"/>
            <a:ext cx="984250" cy="885825"/>
          </a:xfrm>
          <a:prstGeom prst="ellipse">
            <a:avLst/>
          </a:prstGeom>
          <a:solidFill>
            <a:srgbClr val="FFFFFF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>
                <a:latin typeface="Arial" charset="0"/>
              </a:rPr>
              <a:t>Back-</a:t>
            </a:r>
          </a:p>
          <a:p>
            <a:pPr>
              <a:lnSpc>
                <a:spcPct val="100000"/>
              </a:lnSpc>
            </a:pPr>
            <a:r>
              <a:rPr lang="en-US" altLang="en-US" sz="1600">
                <a:latin typeface="Arial" charset="0"/>
              </a:rPr>
              <a:t>ground</a:t>
            </a:r>
          </a:p>
          <a:p>
            <a:pPr>
              <a:lnSpc>
                <a:spcPct val="100000"/>
              </a:lnSpc>
            </a:pPr>
            <a:r>
              <a:rPr lang="en-US" altLang="en-US" sz="1600">
                <a:latin typeface="Arial" charset="0"/>
              </a:rPr>
              <a:t>job #2</a:t>
            </a:r>
          </a:p>
        </p:txBody>
      </p:sp>
      <p:sp>
        <p:nvSpPr>
          <p:cNvPr id="32775" name="Oval 7"/>
          <p:cNvSpPr>
            <a:spLocks noChangeAspect="1" noChangeArrowheads="1"/>
          </p:cNvSpPr>
          <p:nvPr/>
        </p:nvSpPr>
        <p:spPr bwMode="auto">
          <a:xfrm>
            <a:off x="5622925" y="1905000"/>
            <a:ext cx="984250" cy="776288"/>
          </a:xfrm>
          <a:prstGeom prst="ellipse">
            <a:avLst/>
          </a:prstGeom>
          <a:solidFill>
            <a:srgbClr val="FFFFFF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>
                <a:latin typeface="Arial" charset="0"/>
              </a:rPr>
              <a:t>Shell</a:t>
            </a:r>
          </a:p>
        </p:txBody>
      </p:sp>
      <p:sp>
        <p:nvSpPr>
          <p:cNvPr id="32776" name="Oval 8"/>
          <p:cNvSpPr>
            <a:spLocks noChangeAspect="1" noChangeArrowheads="1"/>
          </p:cNvSpPr>
          <p:nvPr/>
        </p:nvSpPr>
        <p:spPr bwMode="auto">
          <a:xfrm>
            <a:off x="2863850" y="4414839"/>
            <a:ext cx="984250" cy="776287"/>
          </a:xfrm>
          <a:prstGeom prst="ellipse">
            <a:avLst/>
          </a:prstGeom>
          <a:solidFill>
            <a:srgbClr val="FFFFFF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>
                <a:latin typeface="Arial" charset="0"/>
              </a:rPr>
              <a:t>Child</a:t>
            </a:r>
          </a:p>
        </p:txBody>
      </p:sp>
      <p:sp>
        <p:nvSpPr>
          <p:cNvPr id="32777" name="Oval 9"/>
          <p:cNvSpPr>
            <a:spLocks noChangeAspect="1" noChangeArrowheads="1"/>
          </p:cNvSpPr>
          <p:nvPr/>
        </p:nvSpPr>
        <p:spPr bwMode="auto">
          <a:xfrm>
            <a:off x="3989388" y="4414839"/>
            <a:ext cx="984250" cy="776287"/>
          </a:xfrm>
          <a:prstGeom prst="ellipse">
            <a:avLst/>
          </a:prstGeom>
          <a:solidFill>
            <a:srgbClr val="FFFFFF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>
                <a:latin typeface="Arial" charset="0"/>
              </a:rPr>
              <a:t>Child</a:t>
            </a:r>
          </a:p>
        </p:txBody>
      </p:sp>
      <p:sp>
        <p:nvSpPr>
          <p:cNvPr id="32778" name="Line 10"/>
          <p:cNvSpPr>
            <a:spLocks noChangeAspect="1" noChangeShapeType="1"/>
          </p:cNvSpPr>
          <p:nvPr/>
        </p:nvSpPr>
        <p:spPr bwMode="auto">
          <a:xfrm flipH="1">
            <a:off x="3430588" y="4051300"/>
            <a:ext cx="182562" cy="3698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2779" name="Line 11"/>
          <p:cNvSpPr>
            <a:spLocks noChangeAspect="1" noChangeShapeType="1"/>
          </p:cNvSpPr>
          <p:nvPr/>
        </p:nvSpPr>
        <p:spPr bwMode="auto">
          <a:xfrm>
            <a:off x="4210051" y="4048125"/>
            <a:ext cx="163513" cy="3619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2780" name="Line 12"/>
          <p:cNvSpPr>
            <a:spLocks noChangeAspect="1" noChangeShapeType="1"/>
          </p:cNvSpPr>
          <p:nvPr/>
        </p:nvSpPr>
        <p:spPr bwMode="auto">
          <a:xfrm>
            <a:off x="6118225" y="2667001"/>
            <a:ext cx="0" cy="5572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2781" name="Line 13"/>
          <p:cNvSpPr>
            <a:spLocks noChangeAspect="1" noChangeShapeType="1"/>
          </p:cNvSpPr>
          <p:nvPr/>
        </p:nvSpPr>
        <p:spPr bwMode="auto">
          <a:xfrm flipH="1">
            <a:off x="4292600" y="2574925"/>
            <a:ext cx="1481138" cy="8016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2782" name="Line 14"/>
          <p:cNvSpPr>
            <a:spLocks noChangeAspect="1" noChangeShapeType="1"/>
          </p:cNvSpPr>
          <p:nvPr/>
        </p:nvSpPr>
        <p:spPr bwMode="auto">
          <a:xfrm>
            <a:off x="6492876" y="2535239"/>
            <a:ext cx="1412875" cy="83343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2783" name="Text Box 15"/>
          <p:cNvSpPr txBox="1">
            <a:spLocks noChangeAspect="1" noChangeArrowheads="1"/>
          </p:cNvSpPr>
          <p:nvPr/>
        </p:nvSpPr>
        <p:spPr bwMode="auto">
          <a:xfrm>
            <a:off x="4814429" y="2067869"/>
            <a:ext cx="83548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r">
              <a:lnSpc>
                <a:spcPct val="100000"/>
              </a:lnSpc>
            </a:pPr>
            <a:r>
              <a:rPr lang="en-US" altLang="en-US" sz="1200">
                <a:latin typeface="Courier New" pitchFamily="49" charset="0"/>
              </a:rPr>
              <a:t>pid=10</a:t>
            </a:r>
          </a:p>
          <a:p>
            <a:pPr algn="r">
              <a:lnSpc>
                <a:spcPct val="100000"/>
              </a:lnSpc>
            </a:pPr>
            <a:r>
              <a:rPr lang="en-US" altLang="en-US" sz="1200">
                <a:latin typeface="Courier New" pitchFamily="49" charset="0"/>
              </a:rPr>
              <a:t>pgid=10</a:t>
            </a:r>
          </a:p>
        </p:txBody>
      </p:sp>
      <p:sp>
        <p:nvSpPr>
          <p:cNvPr id="32784" name="Rectangle 16"/>
          <p:cNvSpPr>
            <a:spLocks noChangeArrowheads="1"/>
          </p:cNvSpPr>
          <p:nvPr/>
        </p:nvSpPr>
        <p:spPr bwMode="auto">
          <a:xfrm>
            <a:off x="2590800" y="3119439"/>
            <a:ext cx="2448306" cy="2570808"/>
          </a:xfrm>
          <a:prstGeom prst="rect">
            <a:avLst/>
          </a:prstGeom>
          <a:noFill/>
          <a:ln w="12700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no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32785" name="Text Box 17"/>
          <p:cNvSpPr txBox="1">
            <a:spLocks noChangeAspect="1" noChangeArrowheads="1"/>
          </p:cNvSpPr>
          <p:nvPr/>
        </p:nvSpPr>
        <p:spPr bwMode="auto">
          <a:xfrm>
            <a:off x="2909888" y="5816601"/>
            <a:ext cx="1878012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 i="1">
                <a:latin typeface="Arial" charset="0"/>
              </a:rPr>
              <a:t>Foreground</a:t>
            </a:r>
          </a:p>
          <a:p>
            <a:pPr>
              <a:lnSpc>
                <a:spcPct val="100000"/>
              </a:lnSpc>
            </a:pPr>
            <a:r>
              <a:rPr lang="en-US" altLang="en-US" sz="1600" i="1">
                <a:latin typeface="Arial" charset="0"/>
              </a:rPr>
              <a:t>process group 20</a:t>
            </a:r>
          </a:p>
        </p:txBody>
      </p:sp>
      <p:sp>
        <p:nvSpPr>
          <p:cNvPr id="32786" name="Rectangle 18"/>
          <p:cNvSpPr>
            <a:spLocks noChangeAspect="1" noChangeArrowheads="1"/>
          </p:cNvSpPr>
          <p:nvPr/>
        </p:nvSpPr>
        <p:spPr bwMode="auto">
          <a:xfrm>
            <a:off x="5530850" y="3119436"/>
            <a:ext cx="1176338" cy="1089028"/>
          </a:xfrm>
          <a:prstGeom prst="rect">
            <a:avLst/>
          </a:prstGeom>
          <a:noFill/>
          <a:ln w="12700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no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32787" name="Text Box 19"/>
          <p:cNvSpPr txBox="1">
            <a:spLocks noChangeAspect="1" noChangeArrowheads="1"/>
          </p:cNvSpPr>
          <p:nvPr/>
        </p:nvSpPr>
        <p:spPr bwMode="auto">
          <a:xfrm>
            <a:off x="5229226" y="4202114"/>
            <a:ext cx="1878013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 i="1">
                <a:latin typeface="Arial" charset="0"/>
              </a:rPr>
              <a:t>Background</a:t>
            </a:r>
          </a:p>
          <a:p>
            <a:pPr>
              <a:lnSpc>
                <a:spcPct val="100000"/>
              </a:lnSpc>
            </a:pPr>
            <a:r>
              <a:rPr lang="en-US" altLang="en-US" sz="1600" i="1">
                <a:latin typeface="Arial" charset="0"/>
              </a:rPr>
              <a:t>process group 32</a:t>
            </a:r>
          </a:p>
        </p:txBody>
      </p:sp>
      <p:sp>
        <p:nvSpPr>
          <p:cNvPr id="32788" name="Text Box 20"/>
          <p:cNvSpPr txBox="1">
            <a:spLocks noChangeAspect="1" noChangeArrowheads="1"/>
          </p:cNvSpPr>
          <p:nvPr/>
        </p:nvSpPr>
        <p:spPr bwMode="auto">
          <a:xfrm>
            <a:off x="7339013" y="4208464"/>
            <a:ext cx="1878012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 i="1">
                <a:latin typeface="Arial" charset="0"/>
              </a:rPr>
              <a:t>Background</a:t>
            </a:r>
          </a:p>
          <a:p>
            <a:pPr>
              <a:lnSpc>
                <a:spcPct val="100000"/>
              </a:lnSpc>
            </a:pPr>
            <a:r>
              <a:rPr lang="en-US" altLang="en-US" sz="1600" i="1">
                <a:latin typeface="Arial" charset="0"/>
              </a:rPr>
              <a:t>process group 40</a:t>
            </a:r>
          </a:p>
        </p:txBody>
      </p:sp>
      <p:sp>
        <p:nvSpPr>
          <p:cNvPr id="32789" name="Rectangle 21"/>
          <p:cNvSpPr>
            <a:spLocks noChangeAspect="1" noChangeArrowheads="1"/>
          </p:cNvSpPr>
          <p:nvPr/>
        </p:nvSpPr>
        <p:spPr bwMode="auto">
          <a:xfrm>
            <a:off x="7669214" y="3119439"/>
            <a:ext cx="1176337" cy="1082675"/>
          </a:xfrm>
          <a:prstGeom prst="rect">
            <a:avLst/>
          </a:prstGeom>
          <a:noFill/>
          <a:ln w="12700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no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32790" name="Text Box 22"/>
          <p:cNvSpPr txBox="1">
            <a:spLocks noChangeAspect="1" noChangeArrowheads="1"/>
          </p:cNvSpPr>
          <p:nvPr/>
        </p:nvSpPr>
        <p:spPr bwMode="auto">
          <a:xfrm>
            <a:off x="2615741" y="3363269"/>
            <a:ext cx="83548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r">
              <a:lnSpc>
                <a:spcPct val="100000"/>
              </a:lnSpc>
            </a:pPr>
            <a:r>
              <a:rPr lang="en-US" altLang="en-US" sz="1200">
                <a:latin typeface="Courier New" pitchFamily="49" charset="0"/>
              </a:rPr>
              <a:t>pid=20</a:t>
            </a:r>
          </a:p>
          <a:p>
            <a:pPr algn="r">
              <a:lnSpc>
                <a:spcPct val="100000"/>
              </a:lnSpc>
            </a:pPr>
            <a:r>
              <a:rPr lang="en-US" altLang="en-US" sz="1200">
                <a:latin typeface="Courier New" pitchFamily="49" charset="0"/>
              </a:rPr>
              <a:t>pgid=20</a:t>
            </a:r>
          </a:p>
        </p:txBody>
      </p:sp>
      <p:sp>
        <p:nvSpPr>
          <p:cNvPr id="32791" name="Text Box 23"/>
          <p:cNvSpPr txBox="1">
            <a:spLocks noChangeAspect="1" noChangeArrowheads="1"/>
          </p:cNvSpPr>
          <p:nvPr/>
        </p:nvSpPr>
        <p:spPr bwMode="auto">
          <a:xfrm>
            <a:off x="6684964" y="3414069"/>
            <a:ext cx="83548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1200">
                <a:latin typeface="Courier New" pitchFamily="49" charset="0"/>
              </a:rPr>
              <a:t>pid=32</a:t>
            </a:r>
          </a:p>
          <a:p>
            <a:pPr algn="l">
              <a:lnSpc>
                <a:spcPct val="100000"/>
              </a:lnSpc>
            </a:pPr>
            <a:r>
              <a:rPr lang="en-US" altLang="en-US" sz="1200">
                <a:latin typeface="Courier New" pitchFamily="49" charset="0"/>
              </a:rPr>
              <a:t>pgid=32</a:t>
            </a:r>
          </a:p>
        </p:txBody>
      </p:sp>
      <p:sp>
        <p:nvSpPr>
          <p:cNvPr id="32792" name="Text Box 24"/>
          <p:cNvSpPr txBox="1">
            <a:spLocks noChangeAspect="1" noChangeArrowheads="1"/>
          </p:cNvSpPr>
          <p:nvPr/>
        </p:nvSpPr>
        <p:spPr bwMode="auto">
          <a:xfrm>
            <a:off x="8796339" y="3441057"/>
            <a:ext cx="83548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1200">
                <a:latin typeface="Courier New" pitchFamily="49" charset="0"/>
              </a:rPr>
              <a:t>pid=40</a:t>
            </a:r>
          </a:p>
          <a:p>
            <a:pPr algn="l">
              <a:lnSpc>
                <a:spcPct val="100000"/>
              </a:lnSpc>
            </a:pPr>
            <a:r>
              <a:rPr lang="en-US" altLang="en-US" sz="1200">
                <a:latin typeface="Courier New" pitchFamily="49" charset="0"/>
              </a:rPr>
              <a:t>pgid=40</a:t>
            </a:r>
          </a:p>
        </p:txBody>
      </p:sp>
      <p:sp>
        <p:nvSpPr>
          <p:cNvPr id="32793" name="Text Box 25"/>
          <p:cNvSpPr txBox="1">
            <a:spLocks noChangeAspect="1" noChangeArrowheads="1"/>
          </p:cNvSpPr>
          <p:nvPr/>
        </p:nvSpPr>
        <p:spPr bwMode="auto">
          <a:xfrm>
            <a:off x="2915779" y="5219057"/>
            <a:ext cx="83548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r">
              <a:lnSpc>
                <a:spcPct val="100000"/>
              </a:lnSpc>
            </a:pPr>
            <a:r>
              <a:rPr lang="en-US" altLang="en-US" sz="1200">
                <a:latin typeface="Courier New" pitchFamily="49" charset="0"/>
              </a:rPr>
              <a:t>pid=21</a:t>
            </a:r>
          </a:p>
          <a:p>
            <a:pPr algn="r">
              <a:lnSpc>
                <a:spcPct val="100000"/>
              </a:lnSpc>
            </a:pPr>
            <a:r>
              <a:rPr lang="en-US" altLang="en-US" sz="1200">
                <a:latin typeface="Courier New" pitchFamily="49" charset="0"/>
              </a:rPr>
              <a:t>pgid=20</a:t>
            </a:r>
          </a:p>
        </p:txBody>
      </p:sp>
      <p:sp>
        <p:nvSpPr>
          <p:cNvPr id="32794" name="Text Box 26"/>
          <p:cNvSpPr txBox="1">
            <a:spLocks noChangeAspect="1" noChangeArrowheads="1"/>
          </p:cNvSpPr>
          <p:nvPr/>
        </p:nvSpPr>
        <p:spPr bwMode="auto">
          <a:xfrm>
            <a:off x="4058779" y="5228582"/>
            <a:ext cx="83548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r">
              <a:lnSpc>
                <a:spcPct val="100000"/>
              </a:lnSpc>
            </a:pPr>
            <a:r>
              <a:rPr lang="en-US" altLang="en-US" sz="1200">
                <a:latin typeface="Courier New" pitchFamily="49" charset="0"/>
              </a:rPr>
              <a:t>pid=22</a:t>
            </a:r>
          </a:p>
          <a:p>
            <a:pPr algn="r">
              <a:lnSpc>
                <a:spcPct val="100000"/>
              </a:lnSpc>
            </a:pPr>
            <a:r>
              <a:rPr lang="en-US" altLang="en-US" sz="1200">
                <a:latin typeface="Courier New" pitchFamily="49" charset="0"/>
              </a:rPr>
              <a:t>pgid=20</a:t>
            </a:r>
          </a:p>
        </p:txBody>
      </p:sp>
      <p:sp>
        <p:nvSpPr>
          <p:cNvPr id="527387" name="Rectangle 27"/>
          <p:cNvSpPr>
            <a:spLocks noChangeArrowheads="1"/>
          </p:cNvSpPr>
          <p:nvPr/>
        </p:nvSpPr>
        <p:spPr bwMode="auto">
          <a:xfrm>
            <a:off x="5738813" y="5029201"/>
            <a:ext cx="3657600" cy="1370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79" tIns="44446" rIns="90479" bIns="44446"/>
          <a:lstStyle/>
          <a:p>
            <a:pPr marL="385763" indent="-385763" algn="l" eaLnBrk="1" hangingPunct="1">
              <a:lnSpc>
                <a:spcPct val="95000"/>
              </a:lnSpc>
              <a:spcBef>
                <a:spcPct val="50000"/>
              </a:spcBef>
              <a:buClr>
                <a:schemeClr val="hlink"/>
              </a:buClr>
              <a:defRPr/>
            </a:pPr>
            <a:r>
              <a:rPr lang="en-US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getpgrp() </a:t>
            </a:r>
            <a:r>
              <a:rPr lang="en-US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elvetica" pitchFamily="34" charset="0"/>
              </a:rPr>
              <a:t>– Return process group of current process</a:t>
            </a:r>
          </a:p>
          <a:p>
            <a:pPr marL="385763" indent="-385763" algn="l" eaLnBrk="1" hangingPunct="1">
              <a:lnSpc>
                <a:spcPct val="95000"/>
              </a:lnSpc>
              <a:spcBef>
                <a:spcPct val="50000"/>
              </a:spcBef>
              <a:buClr>
                <a:schemeClr val="hlink"/>
              </a:buClr>
              <a:defRPr/>
            </a:pPr>
            <a:r>
              <a:rPr lang="en-US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setpgid() – </a:t>
            </a:r>
            <a:r>
              <a:rPr lang="en-US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elvetica" pitchFamily="34" charset="0"/>
              </a:rPr>
              <a:t>Change process group of a process</a:t>
            </a:r>
            <a:endParaRPr lang="en-US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ourier New" pitchFamily="49" charset="0"/>
            </a:endParaRPr>
          </a:p>
        </p:txBody>
      </p:sp>
    </p:spTree>
  </p:cSld>
  <p:clrMapOvr>
    <a:masterClrMapping/>
  </p:clrMapOvr>
  <p:transition spd="med"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Sending Signals with </a:t>
            </a:r>
            <a:r>
              <a:rPr lang="en-US" altLang="en-US">
                <a:latin typeface="Courier New" pitchFamily="49" charset="0"/>
              </a:rPr>
              <a:t>kill</a:t>
            </a:r>
            <a:endParaRPr lang="en-US" altLang="en-US"/>
          </a:p>
        </p:txBody>
      </p:sp>
      <p:sp>
        <p:nvSpPr>
          <p:cNvPr id="528387" name="Rectangle 3"/>
          <p:cNvSpPr>
            <a:spLocks noGrp="1" noChangeArrowheads="1"/>
          </p:cNvSpPr>
          <p:nvPr>
            <p:ph idx="1"/>
          </p:nvPr>
        </p:nvSpPr>
        <p:spPr>
          <a:xfrm>
            <a:off x="387351" y="1220788"/>
            <a:ext cx="5937249" cy="5224462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>
                <a:latin typeface="Courier New" pitchFamily="49" charset="0"/>
              </a:rPr>
              <a:t>kill</a:t>
            </a:r>
            <a:r>
              <a:rPr lang="en-US" dirty="0"/>
              <a:t> sends arbitrary signal to a process</a:t>
            </a:r>
          </a:p>
          <a:p>
            <a:pPr lvl="1" eaLnBrk="1" hangingPunct="1">
              <a:defRPr/>
            </a:pPr>
            <a:endParaRPr lang="en-US" dirty="0">
              <a:latin typeface="Courier New" pitchFamily="49" charset="0"/>
            </a:endParaRPr>
          </a:p>
          <a:p>
            <a:pPr eaLnBrk="1" hangingPunct="1">
              <a:defRPr/>
            </a:pPr>
            <a:r>
              <a:rPr lang="en-US" dirty="0"/>
              <a:t>Examples</a:t>
            </a:r>
          </a:p>
          <a:p>
            <a:pPr lvl="1" eaLnBrk="1" hangingPunct="1">
              <a:defRPr/>
            </a:pPr>
            <a:r>
              <a:rPr lang="en-US" dirty="0">
                <a:latin typeface="Courier New" pitchFamily="49" charset="0"/>
              </a:rPr>
              <a:t>kill –KILL 24818</a:t>
            </a:r>
          </a:p>
          <a:p>
            <a:pPr lvl="2" eaLnBrk="1" hangingPunct="1">
              <a:defRPr/>
            </a:pPr>
            <a:r>
              <a:rPr lang="en-US" dirty="0"/>
              <a:t>Send SIGKILL to process 24818</a:t>
            </a:r>
          </a:p>
          <a:p>
            <a:pPr lvl="2" eaLnBrk="1" hangingPunct="1">
              <a:defRPr/>
            </a:pPr>
            <a:r>
              <a:rPr lang="en-US" dirty="0"/>
              <a:t>SIGKILL can’t be caught</a:t>
            </a:r>
          </a:p>
          <a:p>
            <a:pPr lvl="1" eaLnBrk="1" hangingPunct="1">
              <a:defRPr/>
            </a:pPr>
            <a:r>
              <a:rPr lang="en-US" dirty="0">
                <a:latin typeface="Courier New" pitchFamily="49" charset="0"/>
              </a:rPr>
              <a:t>kill –9 24818</a:t>
            </a:r>
          </a:p>
          <a:p>
            <a:pPr lvl="2" eaLnBrk="1" hangingPunct="1">
              <a:defRPr/>
            </a:pPr>
            <a:r>
              <a:rPr lang="en-US" dirty="0"/>
              <a:t>Same, for lazy typists</a:t>
            </a:r>
          </a:p>
        </p:txBody>
      </p:sp>
      <p:sp>
        <p:nvSpPr>
          <p:cNvPr id="33796" name="Text Box 4"/>
          <p:cNvSpPr txBox="1">
            <a:spLocks noChangeArrowheads="1"/>
          </p:cNvSpPr>
          <p:nvPr/>
        </p:nvSpPr>
        <p:spPr bwMode="auto">
          <a:xfrm>
            <a:off x="6477000" y="1682751"/>
            <a:ext cx="3887603" cy="4278094"/>
          </a:xfrm>
          <a:prstGeom prst="rect">
            <a:avLst/>
          </a:prstGeom>
          <a:solidFill>
            <a:srgbClr val="FFFF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31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1600" dirty="0" err="1">
                <a:latin typeface="Courier New" pitchFamily="49" charset="0"/>
              </a:rPr>
              <a:t>linux</a:t>
            </a:r>
            <a:r>
              <a:rPr lang="en-US" altLang="en-US" sz="1600" dirty="0">
                <a:latin typeface="Courier New" pitchFamily="49" charset="0"/>
              </a:rPr>
              <a:t>&gt; ./forks 16 </a:t>
            </a:r>
          </a:p>
          <a:p>
            <a:pPr algn="l">
              <a:lnSpc>
                <a:spcPct val="100000"/>
              </a:lnSpc>
            </a:pPr>
            <a:r>
              <a:rPr lang="en-US" altLang="en-US" sz="1600" dirty="0" err="1">
                <a:latin typeface="Courier New" pitchFamily="49" charset="0"/>
              </a:rPr>
              <a:t>linux</a:t>
            </a:r>
            <a:r>
              <a:rPr lang="en-US" altLang="en-US" sz="1600" dirty="0">
                <a:latin typeface="Courier New" pitchFamily="49" charset="0"/>
              </a:rPr>
              <a:t>&gt; Child1: </a:t>
            </a:r>
            <a:r>
              <a:rPr lang="en-US" altLang="en-US" sz="1600" dirty="0" err="1">
                <a:latin typeface="Courier New" pitchFamily="49" charset="0"/>
              </a:rPr>
              <a:t>pid</a:t>
            </a:r>
            <a:r>
              <a:rPr lang="en-US" altLang="en-US" sz="1600" dirty="0">
                <a:latin typeface="Courier New" pitchFamily="49" charset="0"/>
              </a:rPr>
              <a:t>=24818 </a:t>
            </a:r>
          </a:p>
          <a:p>
            <a:pPr algn="l">
              <a:lnSpc>
                <a:spcPct val="100000"/>
              </a:lnSpc>
            </a:pPr>
            <a:r>
              <a:rPr lang="en-US" altLang="en-US" sz="1600" dirty="0">
                <a:latin typeface="Courier New" pitchFamily="49" charset="0"/>
              </a:rPr>
              <a:t>Child2: </a:t>
            </a:r>
            <a:r>
              <a:rPr lang="en-US" altLang="en-US" sz="1600" dirty="0" err="1">
                <a:latin typeface="Courier New" pitchFamily="49" charset="0"/>
              </a:rPr>
              <a:t>pid</a:t>
            </a:r>
            <a:r>
              <a:rPr lang="en-US" altLang="en-US" sz="1600" dirty="0">
                <a:latin typeface="Courier New" pitchFamily="49" charset="0"/>
              </a:rPr>
              <a:t>=24819</a:t>
            </a:r>
          </a:p>
          <a:p>
            <a:pPr algn="l">
              <a:lnSpc>
                <a:spcPct val="100000"/>
              </a:lnSpc>
            </a:pPr>
            <a:r>
              <a:rPr lang="en-US" altLang="en-US" sz="1600" dirty="0">
                <a:latin typeface="Courier New" pitchFamily="49" charset="0"/>
              </a:rPr>
              <a:t> </a:t>
            </a:r>
          </a:p>
          <a:p>
            <a:pPr algn="l">
              <a:lnSpc>
                <a:spcPct val="100000"/>
              </a:lnSpc>
            </a:pPr>
            <a:r>
              <a:rPr lang="en-US" altLang="en-US" sz="1600" dirty="0" err="1">
                <a:latin typeface="Courier New" pitchFamily="49" charset="0"/>
              </a:rPr>
              <a:t>linux</a:t>
            </a:r>
            <a:r>
              <a:rPr lang="en-US" altLang="en-US" sz="1600" dirty="0">
                <a:latin typeface="Courier New" pitchFamily="49" charset="0"/>
              </a:rPr>
              <a:t>&gt; </a:t>
            </a:r>
            <a:r>
              <a:rPr lang="en-US" altLang="en-US" sz="1600" dirty="0" err="1">
                <a:latin typeface="Courier New" pitchFamily="49" charset="0"/>
              </a:rPr>
              <a:t>ps</a:t>
            </a:r>
            <a:r>
              <a:rPr lang="en-US" altLang="en-US" sz="1600" dirty="0">
                <a:latin typeface="Courier New" pitchFamily="49" charset="0"/>
              </a:rPr>
              <a:t> </a:t>
            </a:r>
          </a:p>
          <a:p>
            <a:pPr algn="l">
              <a:lnSpc>
                <a:spcPct val="100000"/>
              </a:lnSpc>
            </a:pPr>
            <a:r>
              <a:rPr lang="en-US" altLang="en-US" sz="1600" dirty="0">
                <a:latin typeface="Courier New" pitchFamily="49" charset="0"/>
              </a:rPr>
              <a:t>  PID TTY          TIME CMD </a:t>
            </a:r>
          </a:p>
          <a:p>
            <a:pPr algn="l">
              <a:lnSpc>
                <a:spcPct val="100000"/>
              </a:lnSpc>
            </a:pPr>
            <a:r>
              <a:rPr lang="en-US" altLang="en-US" sz="1600" dirty="0">
                <a:latin typeface="Courier New" pitchFamily="49" charset="0"/>
              </a:rPr>
              <a:t>24788 pts/2    00:00:00 </a:t>
            </a:r>
            <a:r>
              <a:rPr lang="en-US" altLang="en-US" sz="1600" dirty="0" err="1">
                <a:latin typeface="Courier New" pitchFamily="49" charset="0"/>
              </a:rPr>
              <a:t>zsh</a:t>
            </a:r>
            <a:r>
              <a:rPr lang="en-US" altLang="en-US" sz="1600" dirty="0">
                <a:latin typeface="Courier New" pitchFamily="49" charset="0"/>
              </a:rPr>
              <a:t> </a:t>
            </a:r>
          </a:p>
          <a:p>
            <a:pPr algn="l">
              <a:lnSpc>
                <a:spcPct val="100000"/>
              </a:lnSpc>
            </a:pPr>
            <a:r>
              <a:rPr lang="en-US" altLang="en-US" sz="1600" dirty="0">
                <a:latin typeface="Courier New" pitchFamily="49" charset="0"/>
              </a:rPr>
              <a:t>24818 pts/2    00:00:02 forks </a:t>
            </a:r>
          </a:p>
          <a:p>
            <a:pPr algn="l">
              <a:lnSpc>
                <a:spcPct val="100000"/>
              </a:lnSpc>
            </a:pPr>
            <a:r>
              <a:rPr lang="en-US" altLang="en-US" sz="1600" dirty="0">
                <a:latin typeface="Courier New" pitchFamily="49" charset="0"/>
              </a:rPr>
              <a:t>24819 pts/2    00:00:02 forks </a:t>
            </a:r>
          </a:p>
          <a:p>
            <a:pPr algn="l">
              <a:lnSpc>
                <a:spcPct val="100000"/>
              </a:lnSpc>
            </a:pPr>
            <a:r>
              <a:rPr lang="en-US" altLang="en-US" sz="1600" dirty="0">
                <a:latin typeface="Courier New" pitchFamily="49" charset="0"/>
              </a:rPr>
              <a:t>24820 pts/2    00:00:00 </a:t>
            </a:r>
            <a:r>
              <a:rPr lang="en-US" altLang="en-US" sz="1600" dirty="0" err="1">
                <a:latin typeface="Courier New" pitchFamily="49" charset="0"/>
              </a:rPr>
              <a:t>ps</a:t>
            </a:r>
            <a:r>
              <a:rPr lang="en-US" altLang="en-US" sz="1600" dirty="0">
                <a:latin typeface="Courier New" pitchFamily="49" charset="0"/>
              </a:rPr>
              <a:t> </a:t>
            </a:r>
          </a:p>
          <a:p>
            <a:pPr algn="l">
              <a:lnSpc>
                <a:spcPct val="100000"/>
              </a:lnSpc>
            </a:pPr>
            <a:r>
              <a:rPr lang="en-US" altLang="en-US" sz="1600" dirty="0" err="1">
                <a:latin typeface="Courier New" pitchFamily="49" charset="0"/>
              </a:rPr>
              <a:t>linux</a:t>
            </a:r>
            <a:r>
              <a:rPr lang="en-US" altLang="en-US" sz="1600" dirty="0">
                <a:latin typeface="Courier New" pitchFamily="49" charset="0"/>
              </a:rPr>
              <a:t>&gt; kill -9 24818 </a:t>
            </a:r>
          </a:p>
          <a:p>
            <a:pPr algn="l">
              <a:lnSpc>
                <a:spcPct val="100000"/>
              </a:lnSpc>
            </a:pPr>
            <a:r>
              <a:rPr lang="en-US" altLang="en-US" sz="1600" dirty="0" err="1">
                <a:latin typeface="Courier New" pitchFamily="49" charset="0"/>
              </a:rPr>
              <a:t>linux</a:t>
            </a:r>
            <a:r>
              <a:rPr lang="en-US" altLang="en-US" sz="1600" dirty="0">
                <a:latin typeface="Courier New" pitchFamily="49" charset="0"/>
              </a:rPr>
              <a:t>&gt; </a:t>
            </a:r>
            <a:r>
              <a:rPr lang="en-US" altLang="en-US" sz="1600" dirty="0" err="1">
                <a:latin typeface="Courier New" pitchFamily="49" charset="0"/>
              </a:rPr>
              <a:t>ps</a:t>
            </a:r>
            <a:r>
              <a:rPr lang="en-US" altLang="en-US" sz="1600" dirty="0">
                <a:latin typeface="Courier New" pitchFamily="49" charset="0"/>
              </a:rPr>
              <a:t>  </a:t>
            </a:r>
          </a:p>
          <a:p>
            <a:pPr algn="l">
              <a:lnSpc>
                <a:spcPct val="100000"/>
              </a:lnSpc>
            </a:pPr>
            <a:r>
              <a:rPr lang="en-US" altLang="en-US" sz="1600" dirty="0">
                <a:latin typeface="Courier New" pitchFamily="49" charset="0"/>
              </a:rPr>
              <a:t>  PID TTY          TIME CMD </a:t>
            </a:r>
          </a:p>
          <a:p>
            <a:pPr algn="l">
              <a:lnSpc>
                <a:spcPct val="100000"/>
              </a:lnSpc>
            </a:pPr>
            <a:r>
              <a:rPr lang="en-US" altLang="en-US" sz="1600" dirty="0">
                <a:latin typeface="Courier New" pitchFamily="49" charset="0"/>
              </a:rPr>
              <a:t>24788 pts/2    00:00:00 </a:t>
            </a:r>
            <a:r>
              <a:rPr lang="en-US" altLang="en-US" sz="1600" dirty="0" err="1">
                <a:latin typeface="Courier New" pitchFamily="49" charset="0"/>
              </a:rPr>
              <a:t>zsh</a:t>
            </a:r>
            <a:r>
              <a:rPr lang="en-US" altLang="en-US" sz="1600" dirty="0">
                <a:latin typeface="Courier New" pitchFamily="49" charset="0"/>
              </a:rPr>
              <a:t> </a:t>
            </a:r>
          </a:p>
          <a:p>
            <a:pPr algn="l">
              <a:lnSpc>
                <a:spcPct val="100000"/>
              </a:lnSpc>
            </a:pPr>
            <a:r>
              <a:rPr lang="en-US" altLang="en-US" sz="1600" dirty="0">
                <a:latin typeface="Courier New" pitchFamily="49" charset="0"/>
              </a:rPr>
              <a:t>24819 pts/2    00:00:03 forks</a:t>
            </a:r>
          </a:p>
          <a:p>
            <a:pPr algn="l">
              <a:lnSpc>
                <a:spcPct val="100000"/>
              </a:lnSpc>
            </a:pPr>
            <a:r>
              <a:rPr lang="en-US" altLang="en-US" sz="1600" dirty="0">
                <a:latin typeface="Courier New" pitchFamily="49" charset="0"/>
              </a:rPr>
              <a:t>24823 pts/2    00:00:00 </a:t>
            </a:r>
            <a:r>
              <a:rPr lang="en-US" altLang="en-US" sz="1600" dirty="0" err="1">
                <a:latin typeface="Courier New" pitchFamily="49" charset="0"/>
              </a:rPr>
              <a:t>ps</a:t>
            </a:r>
            <a:r>
              <a:rPr lang="en-US" altLang="en-US" sz="1600" dirty="0">
                <a:latin typeface="Courier New" pitchFamily="49" charset="0"/>
              </a:rPr>
              <a:t> </a:t>
            </a:r>
          </a:p>
          <a:p>
            <a:pPr algn="l">
              <a:lnSpc>
                <a:spcPct val="100000"/>
              </a:lnSpc>
            </a:pPr>
            <a:r>
              <a:rPr lang="en-US" altLang="en-US" sz="1600" dirty="0" err="1">
                <a:latin typeface="Courier New" pitchFamily="49" charset="0"/>
              </a:rPr>
              <a:t>linux</a:t>
            </a:r>
            <a:r>
              <a:rPr lang="en-US" altLang="en-US" sz="1600" dirty="0">
                <a:latin typeface="Courier New" pitchFamily="49" charset="0"/>
              </a:rPr>
              <a:t>&gt; </a:t>
            </a:r>
          </a:p>
        </p:txBody>
      </p:sp>
    </p:spTree>
  </p:cSld>
  <p:clrMapOvr>
    <a:masterClrMapping/>
  </p:clrMapOvr>
  <p:transition spd="med"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Sending Signals with </a:t>
            </a:r>
            <a:r>
              <a:rPr lang="en-US" altLang="en-US">
                <a:latin typeface="Courier New" pitchFamily="49" charset="0"/>
              </a:rPr>
              <a:t>kill</a:t>
            </a:r>
            <a:endParaRPr lang="en-US" altLang="en-US"/>
          </a:p>
        </p:txBody>
      </p:sp>
      <p:sp>
        <p:nvSpPr>
          <p:cNvPr id="528387" name="Rectangle 3"/>
          <p:cNvSpPr>
            <a:spLocks noGrp="1" noChangeArrowheads="1"/>
          </p:cNvSpPr>
          <p:nvPr>
            <p:ph idx="1"/>
          </p:nvPr>
        </p:nvSpPr>
        <p:spPr>
          <a:xfrm>
            <a:off x="387351" y="1220788"/>
            <a:ext cx="5937249" cy="5224462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>
                <a:latin typeface="Courier New" pitchFamily="49" charset="0"/>
              </a:rPr>
              <a:t>kill</a:t>
            </a:r>
            <a:r>
              <a:rPr lang="en-US" dirty="0"/>
              <a:t> sends arbitrary signal to a process or process group</a:t>
            </a:r>
          </a:p>
          <a:p>
            <a:pPr lvl="1" eaLnBrk="1" hangingPunct="1">
              <a:defRPr/>
            </a:pPr>
            <a:endParaRPr lang="en-US" dirty="0">
              <a:latin typeface="Courier New" pitchFamily="49" charset="0"/>
            </a:endParaRPr>
          </a:p>
          <a:p>
            <a:pPr eaLnBrk="1" hangingPunct="1">
              <a:defRPr/>
            </a:pPr>
            <a:r>
              <a:rPr lang="en-US" dirty="0"/>
              <a:t>Examples</a:t>
            </a:r>
          </a:p>
          <a:p>
            <a:pPr lvl="1" eaLnBrk="1" hangingPunct="1">
              <a:defRPr/>
            </a:pPr>
            <a:r>
              <a:rPr lang="en-US" dirty="0">
                <a:latin typeface="Courier New" pitchFamily="49" charset="0"/>
              </a:rPr>
              <a:t>kill –KILL 24818</a:t>
            </a:r>
          </a:p>
          <a:p>
            <a:pPr lvl="2" eaLnBrk="1" hangingPunct="1">
              <a:defRPr/>
            </a:pPr>
            <a:r>
              <a:rPr lang="en-US" dirty="0">
                <a:latin typeface="Courier New" pitchFamily="49" charset="0"/>
              </a:rPr>
              <a:t>Send </a:t>
            </a:r>
            <a:r>
              <a:rPr lang="en-US" dirty="0" err="1">
                <a:latin typeface="Courier New" pitchFamily="49" charset="0"/>
              </a:rPr>
              <a:t>SIGKILL</a:t>
            </a:r>
            <a:r>
              <a:rPr lang="en-US" dirty="0">
                <a:latin typeface="Courier New" pitchFamily="49" charset="0"/>
              </a:rPr>
              <a:t> to process 24818</a:t>
            </a:r>
          </a:p>
          <a:p>
            <a:pPr lvl="1" eaLnBrk="1" hangingPunct="1">
              <a:defRPr/>
            </a:pPr>
            <a:r>
              <a:rPr lang="en-US" dirty="0">
                <a:latin typeface="Courier New" pitchFamily="49" charset="0"/>
              </a:rPr>
              <a:t>kill –9 –24817</a:t>
            </a:r>
          </a:p>
          <a:p>
            <a:pPr lvl="2" eaLnBrk="1" hangingPunct="1">
              <a:defRPr/>
            </a:pPr>
            <a:r>
              <a:rPr lang="en-US" dirty="0">
                <a:latin typeface="Courier New" pitchFamily="49" charset="0"/>
              </a:rPr>
              <a:t>Send SIGKILL to every process in process </a:t>
            </a:r>
            <a:r>
              <a:rPr lang="en-US" i="1" dirty="0">
                <a:latin typeface="Courier New" pitchFamily="49" charset="0"/>
              </a:rPr>
              <a:t>group</a:t>
            </a:r>
            <a:r>
              <a:rPr lang="en-US" dirty="0">
                <a:latin typeface="Courier New" pitchFamily="49" charset="0"/>
              </a:rPr>
              <a:t> 24817 </a:t>
            </a:r>
          </a:p>
        </p:txBody>
      </p:sp>
      <p:sp>
        <p:nvSpPr>
          <p:cNvPr id="33796" name="Text Box 4"/>
          <p:cNvSpPr txBox="1">
            <a:spLocks noChangeArrowheads="1"/>
          </p:cNvSpPr>
          <p:nvPr/>
        </p:nvSpPr>
        <p:spPr bwMode="auto">
          <a:xfrm>
            <a:off x="6477000" y="1682751"/>
            <a:ext cx="4628190" cy="4031873"/>
          </a:xfrm>
          <a:prstGeom prst="rect">
            <a:avLst/>
          </a:prstGeom>
          <a:solidFill>
            <a:srgbClr val="FFFF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31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1600" dirty="0" err="1">
                <a:latin typeface="Courier New" pitchFamily="49" charset="0"/>
              </a:rPr>
              <a:t>linux</a:t>
            </a:r>
            <a:r>
              <a:rPr lang="en-US" altLang="en-US" sz="1600" dirty="0">
                <a:latin typeface="Courier New" pitchFamily="49" charset="0"/>
              </a:rPr>
              <a:t>&gt; ./forks 16 </a:t>
            </a:r>
          </a:p>
          <a:p>
            <a:pPr algn="l">
              <a:lnSpc>
                <a:spcPct val="100000"/>
              </a:lnSpc>
            </a:pPr>
            <a:r>
              <a:rPr lang="en-US" altLang="en-US" sz="1600" dirty="0" err="1">
                <a:latin typeface="Courier New" pitchFamily="49" charset="0"/>
              </a:rPr>
              <a:t>linux</a:t>
            </a:r>
            <a:r>
              <a:rPr lang="en-US" altLang="en-US" sz="1600" dirty="0">
                <a:latin typeface="Courier New" pitchFamily="49" charset="0"/>
              </a:rPr>
              <a:t>&gt; Child1: </a:t>
            </a:r>
            <a:r>
              <a:rPr lang="en-US" altLang="en-US" sz="1600" dirty="0" err="1">
                <a:latin typeface="Courier New" pitchFamily="49" charset="0"/>
              </a:rPr>
              <a:t>pid</a:t>
            </a:r>
            <a:r>
              <a:rPr lang="en-US" altLang="en-US" sz="1600" dirty="0">
                <a:latin typeface="Courier New" pitchFamily="49" charset="0"/>
              </a:rPr>
              <a:t>=24818 </a:t>
            </a:r>
            <a:r>
              <a:rPr lang="en-US" altLang="en-US" sz="1600" dirty="0" err="1">
                <a:latin typeface="Courier New" pitchFamily="49" charset="0"/>
              </a:rPr>
              <a:t>pgrp</a:t>
            </a:r>
            <a:r>
              <a:rPr lang="en-US" altLang="en-US" sz="1600" dirty="0">
                <a:latin typeface="Courier New" pitchFamily="49" charset="0"/>
              </a:rPr>
              <a:t>=24817 </a:t>
            </a:r>
          </a:p>
          <a:p>
            <a:pPr algn="l">
              <a:lnSpc>
                <a:spcPct val="100000"/>
              </a:lnSpc>
            </a:pPr>
            <a:r>
              <a:rPr lang="en-US" altLang="en-US" sz="1600" dirty="0">
                <a:latin typeface="Courier New" pitchFamily="49" charset="0"/>
              </a:rPr>
              <a:t>Child2: </a:t>
            </a:r>
            <a:r>
              <a:rPr lang="en-US" altLang="en-US" sz="1600" dirty="0" err="1">
                <a:latin typeface="Courier New" pitchFamily="49" charset="0"/>
              </a:rPr>
              <a:t>pid</a:t>
            </a:r>
            <a:r>
              <a:rPr lang="en-US" altLang="en-US" sz="1600" dirty="0">
                <a:latin typeface="Courier New" pitchFamily="49" charset="0"/>
              </a:rPr>
              <a:t>=24819 </a:t>
            </a:r>
            <a:r>
              <a:rPr lang="en-US" altLang="en-US" sz="1600" dirty="0" err="1">
                <a:latin typeface="Courier New" pitchFamily="49" charset="0"/>
              </a:rPr>
              <a:t>pgrp</a:t>
            </a:r>
            <a:r>
              <a:rPr lang="en-US" altLang="en-US" sz="1600" dirty="0">
                <a:latin typeface="Courier New" pitchFamily="49" charset="0"/>
              </a:rPr>
              <a:t>=24817 </a:t>
            </a:r>
          </a:p>
          <a:p>
            <a:pPr algn="l">
              <a:lnSpc>
                <a:spcPct val="100000"/>
              </a:lnSpc>
            </a:pPr>
            <a:r>
              <a:rPr lang="en-US" altLang="en-US" sz="1600" dirty="0">
                <a:latin typeface="Courier New" pitchFamily="49" charset="0"/>
              </a:rPr>
              <a:t> </a:t>
            </a:r>
          </a:p>
          <a:p>
            <a:pPr algn="l">
              <a:lnSpc>
                <a:spcPct val="100000"/>
              </a:lnSpc>
            </a:pPr>
            <a:r>
              <a:rPr lang="en-US" altLang="en-US" sz="1600" dirty="0" err="1">
                <a:latin typeface="Courier New" pitchFamily="49" charset="0"/>
              </a:rPr>
              <a:t>linux</a:t>
            </a:r>
            <a:r>
              <a:rPr lang="en-US" altLang="en-US" sz="1600" dirty="0">
                <a:latin typeface="Courier New" pitchFamily="49" charset="0"/>
              </a:rPr>
              <a:t>&gt; </a:t>
            </a:r>
            <a:r>
              <a:rPr lang="en-US" altLang="en-US" sz="1600" dirty="0" err="1">
                <a:latin typeface="Courier New" pitchFamily="49" charset="0"/>
              </a:rPr>
              <a:t>ps</a:t>
            </a:r>
            <a:r>
              <a:rPr lang="en-US" altLang="en-US" sz="1600" dirty="0">
                <a:latin typeface="Courier New" pitchFamily="49" charset="0"/>
              </a:rPr>
              <a:t> </a:t>
            </a:r>
          </a:p>
          <a:p>
            <a:pPr algn="l">
              <a:lnSpc>
                <a:spcPct val="100000"/>
              </a:lnSpc>
            </a:pPr>
            <a:r>
              <a:rPr lang="en-US" altLang="en-US" sz="1600" dirty="0">
                <a:latin typeface="Courier New" pitchFamily="49" charset="0"/>
              </a:rPr>
              <a:t>  PID TTY          TIME CMD </a:t>
            </a:r>
          </a:p>
          <a:p>
            <a:pPr algn="l">
              <a:lnSpc>
                <a:spcPct val="100000"/>
              </a:lnSpc>
            </a:pPr>
            <a:r>
              <a:rPr lang="en-US" altLang="en-US" sz="1600" dirty="0">
                <a:latin typeface="Courier New" pitchFamily="49" charset="0"/>
              </a:rPr>
              <a:t>24788 pts/2    00:00:00 </a:t>
            </a:r>
            <a:r>
              <a:rPr lang="en-US" altLang="en-US" sz="1600" dirty="0" err="1">
                <a:latin typeface="Courier New" pitchFamily="49" charset="0"/>
              </a:rPr>
              <a:t>zsh</a:t>
            </a:r>
            <a:r>
              <a:rPr lang="en-US" altLang="en-US" sz="1600" dirty="0">
                <a:latin typeface="Courier New" pitchFamily="49" charset="0"/>
              </a:rPr>
              <a:t> </a:t>
            </a:r>
          </a:p>
          <a:p>
            <a:pPr algn="l">
              <a:lnSpc>
                <a:spcPct val="100000"/>
              </a:lnSpc>
            </a:pPr>
            <a:r>
              <a:rPr lang="en-US" altLang="en-US" sz="1600" dirty="0">
                <a:latin typeface="Courier New" pitchFamily="49" charset="0"/>
              </a:rPr>
              <a:t>24818 pts/2    00:00:02 forks </a:t>
            </a:r>
          </a:p>
          <a:p>
            <a:pPr algn="l">
              <a:lnSpc>
                <a:spcPct val="100000"/>
              </a:lnSpc>
            </a:pPr>
            <a:r>
              <a:rPr lang="en-US" altLang="en-US" sz="1600" dirty="0">
                <a:latin typeface="Courier New" pitchFamily="49" charset="0"/>
              </a:rPr>
              <a:t>24819 pts/2    00:00:02 forks </a:t>
            </a:r>
          </a:p>
          <a:p>
            <a:pPr algn="l">
              <a:lnSpc>
                <a:spcPct val="100000"/>
              </a:lnSpc>
            </a:pPr>
            <a:r>
              <a:rPr lang="en-US" altLang="en-US" sz="1600" dirty="0">
                <a:latin typeface="Courier New" pitchFamily="49" charset="0"/>
              </a:rPr>
              <a:t>24820 pts/2    00:00:00 </a:t>
            </a:r>
            <a:r>
              <a:rPr lang="en-US" altLang="en-US" sz="1600" dirty="0" err="1">
                <a:latin typeface="Courier New" pitchFamily="49" charset="0"/>
              </a:rPr>
              <a:t>ps</a:t>
            </a:r>
            <a:r>
              <a:rPr lang="en-US" altLang="en-US" sz="1600" dirty="0">
                <a:latin typeface="Courier New" pitchFamily="49" charset="0"/>
              </a:rPr>
              <a:t> </a:t>
            </a:r>
          </a:p>
          <a:p>
            <a:pPr algn="l">
              <a:lnSpc>
                <a:spcPct val="100000"/>
              </a:lnSpc>
            </a:pPr>
            <a:r>
              <a:rPr lang="en-US" altLang="en-US" sz="1600" dirty="0" err="1">
                <a:latin typeface="Courier New" pitchFamily="49" charset="0"/>
              </a:rPr>
              <a:t>linux</a:t>
            </a:r>
            <a:r>
              <a:rPr lang="en-US" altLang="en-US" sz="1600" dirty="0">
                <a:latin typeface="Courier New" pitchFamily="49" charset="0"/>
              </a:rPr>
              <a:t>&gt; kill -9 -24817 </a:t>
            </a:r>
          </a:p>
          <a:p>
            <a:pPr algn="l">
              <a:lnSpc>
                <a:spcPct val="100000"/>
              </a:lnSpc>
            </a:pPr>
            <a:r>
              <a:rPr lang="en-US" altLang="en-US" sz="1600" dirty="0" err="1">
                <a:latin typeface="Courier New" pitchFamily="49" charset="0"/>
              </a:rPr>
              <a:t>linux</a:t>
            </a:r>
            <a:r>
              <a:rPr lang="en-US" altLang="en-US" sz="1600" dirty="0">
                <a:latin typeface="Courier New" pitchFamily="49" charset="0"/>
              </a:rPr>
              <a:t>&gt; </a:t>
            </a:r>
            <a:r>
              <a:rPr lang="en-US" altLang="en-US" sz="1600" dirty="0" err="1">
                <a:latin typeface="Courier New" pitchFamily="49" charset="0"/>
              </a:rPr>
              <a:t>ps</a:t>
            </a:r>
            <a:r>
              <a:rPr lang="en-US" altLang="en-US" sz="1600" dirty="0">
                <a:latin typeface="Courier New" pitchFamily="49" charset="0"/>
              </a:rPr>
              <a:t>  </a:t>
            </a:r>
          </a:p>
          <a:p>
            <a:pPr algn="l">
              <a:lnSpc>
                <a:spcPct val="100000"/>
              </a:lnSpc>
            </a:pPr>
            <a:r>
              <a:rPr lang="en-US" altLang="en-US" sz="1600" dirty="0">
                <a:latin typeface="Courier New" pitchFamily="49" charset="0"/>
              </a:rPr>
              <a:t>  PID TTY          TIME CMD </a:t>
            </a:r>
          </a:p>
          <a:p>
            <a:pPr algn="l">
              <a:lnSpc>
                <a:spcPct val="100000"/>
              </a:lnSpc>
            </a:pPr>
            <a:r>
              <a:rPr lang="en-US" altLang="en-US" sz="1600" dirty="0">
                <a:latin typeface="Courier New" pitchFamily="49" charset="0"/>
              </a:rPr>
              <a:t>24788 pts/2    00:00:00 </a:t>
            </a:r>
            <a:r>
              <a:rPr lang="en-US" altLang="en-US" sz="1600" dirty="0" err="1">
                <a:latin typeface="Courier New" pitchFamily="49" charset="0"/>
              </a:rPr>
              <a:t>zsh</a:t>
            </a:r>
            <a:r>
              <a:rPr lang="en-US" altLang="en-US" sz="1600" dirty="0">
                <a:latin typeface="Courier New" pitchFamily="49" charset="0"/>
              </a:rPr>
              <a:t> </a:t>
            </a:r>
          </a:p>
          <a:p>
            <a:pPr algn="l">
              <a:lnSpc>
                <a:spcPct val="100000"/>
              </a:lnSpc>
            </a:pPr>
            <a:r>
              <a:rPr lang="en-US" altLang="en-US" sz="1600" dirty="0">
                <a:latin typeface="Courier New" pitchFamily="49" charset="0"/>
              </a:rPr>
              <a:t>24823 pts/2    00:00:00 </a:t>
            </a:r>
            <a:r>
              <a:rPr lang="en-US" altLang="en-US" sz="1600" dirty="0" err="1">
                <a:latin typeface="Courier New" pitchFamily="49" charset="0"/>
              </a:rPr>
              <a:t>ps</a:t>
            </a:r>
            <a:r>
              <a:rPr lang="en-US" altLang="en-US" sz="1600" dirty="0">
                <a:latin typeface="Courier New" pitchFamily="49" charset="0"/>
              </a:rPr>
              <a:t> </a:t>
            </a:r>
          </a:p>
          <a:p>
            <a:pPr algn="l">
              <a:lnSpc>
                <a:spcPct val="100000"/>
              </a:lnSpc>
            </a:pPr>
            <a:r>
              <a:rPr lang="en-US" altLang="en-US" sz="1600" dirty="0" err="1">
                <a:latin typeface="Courier New" pitchFamily="49" charset="0"/>
              </a:rPr>
              <a:t>linux</a:t>
            </a:r>
            <a:r>
              <a:rPr lang="en-US" altLang="en-US" sz="1600" dirty="0">
                <a:latin typeface="Courier New" pitchFamily="49" charset="0"/>
              </a:rPr>
              <a:t>&gt; </a:t>
            </a:r>
          </a:p>
        </p:txBody>
      </p:sp>
    </p:spTree>
    <p:extLst>
      <p:ext uri="{BB962C8B-B14F-4D97-AF65-F5344CB8AC3E}">
        <p14:creationId xmlns:p14="http://schemas.microsoft.com/office/powerpoint/2010/main" val="1762481207"/>
      </p:ext>
    </p:extLst>
  </p:cSld>
  <p:clrMapOvr>
    <a:masterClrMapping/>
  </p:clrMapOvr>
  <p:transition spd="med"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Sending Signals From the Keyboard</a:t>
            </a:r>
          </a:p>
        </p:txBody>
      </p:sp>
      <p:sp>
        <p:nvSpPr>
          <p:cNvPr id="5294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5000"/>
              </a:lnSpc>
              <a:defRPr/>
            </a:pPr>
            <a:r>
              <a:rPr lang="en-US" sz="2000" dirty="0"/>
              <a:t>Typing ctrl-c (ctrl-z) sends a SIGINT (SIGTSTP) the “foreground” process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800" dirty="0"/>
              <a:t>SIGINT – default action is to terminate process 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800" dirty="0"/>
              <a:t>SIGTSTP – default action is to stop (suspend) process</a:t>
            </a:r>
          </a:p>
        </p:txBody>
      </p:sp>
      <p:sp>
        <p:nvSpPr>
          <p:cNvPr id="34820" name="Rectangle 4"/>
          <p:cNvSpPr>
            <a:spLocks noChangeArrowheads="1"/>
          </p:cNvSpPr>
          <p:nvPr/>
        </p:nvSpPr>
        <p:spPr bwMode="auto">
          <a:xfrm>
            <a:off x="3358692" y="3719216"/>
            <a:ext cx="2200736" cy="843260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no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34821" name="Oval 5"/>
          <p:cNvSpPr>
            <a:spLocks noChangeAspect="1" noChangeArrowheads="1"/>
          </p:cNvSpPr>
          <p:nvPr/>
        </p:nvSpPr>
        <p:spPr bwMode="auto">
          <a:xfrm>
            <a:off x="4170363" y="3781426"/>
            <a:ext cx="787400" cy="709613"/>
          </a:xfrm>
          <a:prstGeom prst="ellipse">
            <a:avLst/>
          </a:prstGeom>
          <a:solidFill>
            <a:srgbClr val="FFFFFF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400">
                <a:latin typeface="Arial" charset="0"/>
              </a:rPr>
              <a:t>Fore-</a:t>
            </a:r>
          </a:p>
          <a:p>
            <a:pPr>
              <a:lnSpc>
                <a:spcPct val="100000"/>
              </a:lnSpc>
            </a:pPr>
            <a:r>
              <a:rPr lang="en-US" altLang="en-US" sz="1400">
                <a:latin typeface="Arial" charset="0"/>
              </a:rPr>
              <a:t>ground</a:t>
            </a:r>
          </a:p>
          <a:p>
            <a:pPr>
              <a:lnSpc>
                <a:spcPct val="100000"/>
              </a:lnSpc>
            </a:pPr>
            <a:r>
              <a:rPr lang="en-US" altLang="en-US" sz="1400">
                <a:latin typeface="Arial" charset="0"/>
              </a:rPr>
              <a:t>job</a:t>
            </a:r>
          </a:p>
        </p:txBody>
      </p:sp>
      <p:sp>
        <p:nvSpPr>
          <p:cNvPr id="34822" name="Oval 6"/>
          <p:cNvSpPr>
            <a:spLocks noChangeAspect="1" noChangeArrowheads="1"/>
          </p:cNvSpPr>
          <p:nvPr/>
        </p:nvSpPr>
        <p:spPr bwMode="auto">
          <a:xfrm>
            <a:off x="5929313" y="3781426"/>
            <a:ext cx="785812" cy="690563"/>
          </a:xfrm>
          <a:prstGeom prst="ellipse">
            <a:avLst/>
          </a:prstGeom>
          <a:solidFill>
            <a:srgbClr val="FFFFFF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400">
                <a:latin typeface="Arial" charset="0"/>
              </a:rPr>
              <a:t>Back-</a:t>
            </a:r>
          </a:p>
          <a:p>
            <a:pPr>
              <a:lnSpc>
                <a:spcPct val="100000"/>
              </a:lnSpc>
            </a:pPr>
            <a:r>
              <a:rPr lang="en-US" altLang="en-US" sz="1400">
                <a:latin typeface="Arial" charset="0"/>
              </a:rPr>
              <a:t>ground</a:t>
            </a:r>
          </a:p>
          <a:p>
            <a:pPr>
              <a:lnSpc>
                <a:spcPct val="100000"/>
              </a:lnSpc>
            </a:pPr>
            <a:r>
              <a:rPr lang="en-US" altLang="en-US" sz="1400">
                <a:latin typeface="Arial" charset="0"/>
              </a:rPr>
              <a:t>job #1</a:t>
            </a:r>
          </a:p>
        </p:txBody>
      </p:sp>
      <p:sp>
        <p:nvSpPr>
          <p:cNvPr id="34823" name="Oval 7"/>
          <p:cNvSpPr>
            <a:spLocks noChangeAspect="1" noChangeArrowheads="1"/>
          </p:cNvSpPr>
          <p:nvPr/>
        </p:nvSpPr>
        <p:spPr bwMode="auto">
          <a:xfrm>
            <a:off x="7653338" y="3781426"/>
            <a:ext cx="787400" cy="709613"/>
          </a:xfrm>
          <a:prstGeom prst="ellipse">
            <a:avLst/>
          </a:prstGeom>
          <a:solidFill>
            <a:srgbClr val="FFFFFF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400">
                <a:latin typeface="Arial" charset="0"/>
              </a:rPr>
              <a:t>Back-</a:t>
            </a:r>
          </a:p>
          <a:p>
            <a:pPr>
              <a:lnSpc>
                <a:spcPct val="100000"/>
              </a:lnSpc>
            </a:pPr>
            <a:r>
              <a:rPr lang="en-US" altLang="en-US" sz="1400">
                <a:latin typeface="Arial" charset="0"/>
              </a:rPr>
              <a:t>ground</a:t>
            </a:r>
          </a:p>
          <a:p>
            <a:pPr>
              <a:lnSpc>
                <a:spcPct val="100000"/>
              </a:lnSpc>
            </a:pPr>
            <a:r>
              <a:rPr lang="en-US" altLang="en-US" sz="1400">
                <a:latin typeface="Arial" charset="0"/>
              </a:rPr>
              <a:t>job #2</a:t>
            </a:r>
          </a:p>
        </p:txBody>
      </p:sp>
      <p:sp>
        <p:nvSpPr>
          <p:cNvPr id="34824" name="Oval 8"/>
          <p:cNvSpPr>
            <a:spLocks noChangeAspect="1" noChangeArrowheads="1"/>
          </p:cNvSpPr>
          <p:nvPr/>
        </p:nvSpPr>
        <p:spPr bwMode="auto">
          <a:xfrm>
            <a:off x="5932488" y="2720975"/>
            <a:ext cx="787400" cy="622300"/>
          </a:xfrm>
          <a:prstGeom prst="ellipse">
            <a:avLst/>
          </a:prstGeom>
          <a:solidFill>
            <a:srgbClr val="FFFFFF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400">
                <a:latin typeface="Arial" charset="0"/>
              </a:rPr>
              <a:t>Shell</a:t>
            </a:r>
          </a:p>
        </p:txBody>
      </p:sp>
      <p:sp>
        <p:nvSpPr>
          <p:cNvPr id="34829" name="Line 13"/>
          <p:cNvSpPr>
            <a:spLocks noChangeAspect="1" noChangeShapeType="1"/>
          </p:cNvSpPr>
          <p:nvPr/>
        </p:nvSpPr>
        <p:spPr bwMode="auto">
          <a:xfrm>
            <a:off x="6329363" y="3330575"/>
            <a:ext cx="0" cy="4460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4830" name="Line 14"/>
          <p:cNvSpPr>
            <a:spLocks noChangeAspect="1" noChangeShapeType="1"/>
          </p:cNvSpPr>
          <p:nvPr/>
        </p:nvSpPr>
        <p:spPr bwMode="auto">
          <a:xfrm flipH="1">
            <a:off x="4867276" y="3257550"/>
            <a:ext cx="1185863" cy="6413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4831" name="Line 15"/>
          <p:cNvSpPr>
            <a:spLocks noChangeAspect="1" noChangeShapeType="1"/>
          </p:cNvSpPr>
          <p:nvPr/>
        </p:nvSpPr>
        <p:spPr bwMode="auto">
          <a:xfrm>
            <a:off x="6629400" y="3225800"/>
            <a:ext cx="1130300" cy="6667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4832" name="Text Box 16"/>
          <p:cNvSpPr txBox="1">
            <a:spLocks noChangeAspect="1" noChangeArrowheads="1"/>
          </p:cNvSpPr>
          <p:nvPr/>
        </p:nvSpPr>
        <p:spPr bwMode="auto">
          <a:xfrm>
            <a:off x="5212203" y="2898390"/>
            <a:ext cx="742511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r">
              <a:lnSpc>
                <a:spcPct val="100000"/>
              </a:lnSpc>
            </a:pPr>
            <a:r>
              <a:rPr lang="en-US" altLang="en-US" sz="1200" dirty="0" err="1">
                <a:latin typeface="Courier New" pitchFamily="49" charset="0"/>
              </a:rPr>
              <a:t>pid</a:t>
            </a:r>
            <a:r>
              <a:rPr lang="en-US" altLang="en-US" sz="1200" dirty="0">
                <a:latin typeface="Courier New" pitchFamily="49" charset="0"/>
              </a:rPr>
              <a:t>=10</a:t>
            </a:r>
          </a:p>
        </p:txBody>
      </p:sp>
      <p:sp>
        <p:nvSpPr>
          <p:cNvPr id="34834" name="Rectangle 18"/>
          <p:cNvSpPr>
            <a:spLocks noChangeArrowheads="1"/>
          </p:cNvSpPr>
          <p:nvPr/>
        </p:nvSpPr>
        <p:spPr bwMode="auto">
          <a:xfrm>
            <a:off x="5859464" y="3719215"/>
            <a:ext cx="941387" cy="836910"/>
          </a:xfrm>
          <a:prstGeom prst="rect">
            <a:avLst/>
          </a:prstGeom>
          <a:noFill/>
          <a:ln w="12700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no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34837" name="Rectangle 21"/>
          <p:cNvSpPr>
            <a:spLocks noChangeArrowheads="1"/>
          </p:cNvSpPr>
          <p:nvPr/>
        </p:nvSpPr>
        <p:spPr bwMode="auto">
          <a:xfrm>
            <a:off x="7570789" y="3719215"/>
            <a:ext cx="941387" cy="836910"/>
          </a:xfrm>
          <a:prstGeom prst="rect">
            <a:avLst/>
          </a:prstGeom>
          <a:noFill/>
          <a:ln w="12700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no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34838" name="Text Box 22"/>
          <p:cNvSpPr txBox="1">
            <a:spLocks noChangeAspect="1" noChangeArrowheads="1"/>
          </p:cNvSpPr>
          <p:nvPr/>
        </p:nvSpPr>
        <p:spPr bwMode="auto">
          <a:xfrm>
            <a:off x="3451665" y="3935027"/>
            <a:ext cx="742511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r">
              <a:lnSpc>
                <a:spcPct val="100000"/>
              </a:lnSpc>
            </a:pPr>
            <a:r>
              <a:rPr lang="en-US" altLang="en-US" sz="1200" dirty="0" err="1">
                <a:latin typeface="Courier New" pitchFamily="49" charset="0"/>
              </a:rPr>
              <a:t>pid</a:t>
            </a:r>
            <a:r>
              <a:rPr lang="en-US" altLang="en-US" sz="1200" dirty="0">
                <a:latin typeface="Courier New" pitchFamily="49" charset="0"/>
              </a:rPr>
              <a:t>=20</a:t>
            </a:r>
          </a:p>
        </p:txBody>
      </p:sp>
      <p:sp>
        <p:nvSpPr>
          <p:cNvPr id="34839" name="Text Box 23"/>
          <p:cNvSpPr txBox="1">
            <a:spLocks noChangeAspect="1" noChangeArrowheads="1"/>
          </p:cNvSpPr>
          <p:nvPr/>
        </p:nvSpPr>
        <p:spPr bwMode="auto">
          <a:xfrm>
            <a:off x="6781801" y="3883969"/>
            <a:ext cx="83548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1200" dirty="0" err="1">
                <a:latin typeface="Courier New" pitchFamily="49" charset="0"/>
              </a:rPr>
              <a:t>pid</a:t>
            </a:r>
            <a:r>
              <a:rPr lang="en-US" altLang="en-US" sz="1200" dirty="0">
                <a:latin typeface="Courier New" pitchFamily="49" charset="0"/>
              </a:rPr>
              <a:t>=32</a:t>
            </a:r>
          </a:p>
        </p:txBody>
      </p:sp>
      <p:sp>
        <p:nvSpPr>
          <p:cNvPr id="34840" name="Text Box 24"/>
          <p:cNvSpPr txBox="1">
            <a:spLocks noChangeAspect="1" noChangeArrowheads="1"/>
          </p:cNvSpPr>
          <p:nvPr/>
        </p:nvSpPr>
        <p:spPr bwMode="auto">
          <a:xfrm>
            <a:off x="8472489" y="3996940"/>
            <a:ext cx="742511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1200" dirty="0" err="1">
                <a:latin typeface="Courier New" pitchFamily="49" charset="0"/>
              </a:rPr>
              <a:t>pid</a:t>
            </a:r>
            <a:r>
              <a:rPr lang="en-US" altLang="en-US" sz="1200" dirty="0">
                <a:latin typeface="Courier New" pitchFamily="49" charset="0"/>
              </a:rPr>
              <a:t>=40</a:t>
            </a:r>
          </a:p>
        </p:txBody>
      </p:sp>
    </p:spTree>
    <p:extLst>
      <p:ext uri="{BB962C8B-B14F-4D97-AF65-F5344CB8AC3E}">
        <p14:creationId xmlns:p14="http://schemas.microsoft.com/office/powerpoint/2010/main" val="2913397176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387352" y="247650"/>
            <a:ext cx="10356848" cy="819150"/>
          </a:xfrm>
        </p:spPr>
        <p:txBody>
          <a:bodyPr/>
          <a:lstStyle/>
          <a:p>
            <a:pPr eaLnBrk="1" hangingPunct="1"/>
            <a:r>
              <a:rPr lang="en-US" altLang="en-US" dirty="0"/>
              <a:t>Dealing With I/O</a:t>
            </a:r>
          </a:p>
        </p:txBody>
      </p:sp>
      <p:sp>
        <p:nvSpPr>
          <p:cNvPr id="472068" name="Rectangle 4"/>
          <p:cNvSpPr>
            <a:spLocks noGrp="1" noChangeArrowheads="1"/>
          </p:cNvSpPr>
          <p:nvPr>
            <p:ph idx="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en-US" dirty="0"/>
              <a:t>Problem: I/O devices are slow</a:t>
            </a:r>
          </a:p>
          <a:p>
            <a:pPr eaLnBrk="1" hangingPunct="1">
              <a:defRPr/>
            </a:pPr>
            <a:r>
              <a:rPr lang="en-US" dirty="0"/>
              <a:t>Solution 1: wait for I/O</a:t>
            </a:r>
          </a:p>
          <a:p>
            <a:pPr lvl="1" eaLnBrk="1" hangingPunct="1">
              <a:defRPr/>
            </a:pPr>
            <a:r>
              <a:rPr lang="en-US" dirty="0"/>
              <a:t>CPU stops executing instructions until device gives answer</a:t>
            </a:r>
          </a:p>
          <a:p>
            <a:pPr eaLnBrk="1" hangingPunct="1">
              <a:defRPr/>
            </a:pPr>
            <a:r>
              <a:rPr lang="en-US" dirty="0"/>
              <a:t>Solution 2: </a:t>
            </a:r>
            <a:r>
              <a:rPr lang="en-US" i="1" dirty="0"/>
              <a:t>polling</a:t>
            </a:r>
            <a:endParaRPr lang="en-US" dirty="0"/>
          </a:p>
          <a:p>
            <a:pPr lvl="1" eaLnBrk="1" hangingPunct="1">
              <a:defRPr/>
            </a:pPr>
            <a:r>
              <a:rPr lang="en-US" dirty="0"/>
              <a:t>Keep computing something else while I/O is happening</a:t>
            </a:r>
          </a:p>
          <a:p>
            <a:pPr lvl="1" eaLnBrk="1" hangingPunct="1">
              <a:defRPr/>
            </a:pPr>
            <a:r>
              <a:rPr lang="en-US" dirty="0"/>
              <a:t>Every so often, check to see whether I/O is done</a:t>
            </a:r>
          </a:p>
          <a:p>
            <a:pPr eaLnBrk="1" hangingPunct="1">
              <a:defRPr/>
            </a:pPr>
            <a:r>
              <a:rPr lang="en-US" dirty="0"/>
              <a:t>Solution 3: </a:t>
            </a:r>
            <a:r>
              <a:rPr lang="en-US" i="1" dirty="0"/>
              <a:t>interrupts</a:t>
            </a:r>
            <a:endParaRPr lang="en-US" dirty="0"/>
          </a:p>
          <a:p>
            <a:pPr lvl="1" eaLnBrk="1" hangingPunct="1">
              <a:defRPr/>
            </a:pPr>
            <a:r>
              <a:rPr lang="en-US" dirty="0"/>
              <a:t>Keep computing something else while I/O is happening</a:t>
            </a:r>
          </a:p>
          <a:p>
            <a:pPr lvl="1" eaLnBrk="1" hangingPunct="1">
              <a:defRPr/>
            </a:pPr>
            <a:r>
              <a:rPr lang="en-US" dirty="0"/>
              <a:t>Device eventually </a:t>
            </a:r>
            <a:r>
              <a:rPr lang="en-US" i="1" dirty="0"/>
              <a:t>interrupts</a:t>
            </a:r>
            <a:r>
              <a:rPr lang="en-US" dirty="0"/>
              <a:t> CPU to tell it I/O is done</a:t>
            </a:r>
          </a:p>
          <a:p>
            <a:pPr eaLnBrk="1" hangingPunct="1">
              <a:defRPr/>
            </a:pPr>
            <a:endParaRPr lang="en-US" dirty="0"/>
          </a:p>
          <a:p>
            <a:pPr eaLnBrk="1" hangingPunct="1">
              <a:defRPr/>
            </a:pPr>
            <a:endParaRPr lang="en-US" dirty="0"/>
          </a:p>
          <a:p>
            <a:pPr eaLnBrk="1" hangingPunct="1">
              <a:defRPr/>
            </a:pPr>
            <a:endParaRPr lang="en-US" dirty="0"/>
          </a:p>
          <a:p>
            <a:pPr eaLnBrk="1" hangingPunct="1">
              <a:defRPr/>
            </a:pPr>
            <a:endParaRPr lang="en-US" dirty="0"/>
          </a:p>
          <a:p>
            <a:pPr eaLnBrk="1" hangingPunct="1">
              <a:defRPr/>
            </a:pPr>
            <a:endParaRPr lang="en-US" dirty="0"/>
          </a:p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400563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Sending Signals From the Keyboard</a:t>
            </a:r>
          </a:p>
        </p:txBody>
      </p:sp>
      <p:sp>
        <p:nvSpPr>
          <p:cNvPr id="5294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5000"/>
              </a:lnSpc>
              <a:defRPr/>
            </a:pPr>
            <a:r>
              <a:rPr lang="en-US" sz="2000"/>
              <a:t>Typing ctrl-c (ctrl-z) sends a SIGINT (SIGTSTP) to every job in the foreground process group.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800"/>
              <a:t>SIGINT – default action is to terminate each process 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800"/>
              <a:t>SIGTSTP – default action is to stop (suspend) each process</a:t>
            </a:r>
          </a:p>
        </p:txBody>
      </p:sp>
      <p:sp>
        <p:nvSpPr>
          <p:cNvPr id="34820" name="Rectangle 4"/>
          <p:cNvSpPr>
            <a:spLocks noChangeArrowheads="1"/>
          </p:cNvSpPr>
          <p:nvPr/>
        </p:nvSpPr>
        <p:spPr bwMode="auto">
          <a:xfrm>
            <a:off x="3358692" y="3719215"/>
            <a:ext cx="2200736" cy="1668759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no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34821" name="Oval 5"/>
          <p:cNvSpPr>
            <a:spLocks noChangeAspect="1" noChangeArrowheads="1"/>
          </p:cNvSpPr>
          <p:nvPr/>
        </p:nvSpPr>
        <p:spPr bwMode="auto">
          <a:xfrm>
            <a:off x="4170363" y="3781426"/>
            <a:ext cx="787400" cy="709613"/>
          </a:xfrm>
          <a:prstGeom prst="ellipse">
            <a:avLst/>
          </a:prstGeom>
          <a:solidFill>
            <a:srgbClr val="FFFFFF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400">
                <a:latin typeface="Arial" charset="0"/>
              </a:rPr>
              <a:t>Fore-</a:t>
            </a:r>
          </a:p>
          <a:p>
            <a:pPr>
              <a:lnSpc>
                <a:spcPct val="100000"/>
              </a:lnSpc>
            </a:pPr>
            <a:r>
              <a:rPr lang="en-US" altLang="en-US" sz="1400">
                <a:latin typeface="Arial" charset="0"/>
              </a:rPr>
              <a:t>ground</a:t>
            </a:r>
          </a:p>
          <a:p>
            <a:pPr>
              <a:lnSpc>
                <a:spcPct val="100000"/>
              </a:lnSpc>
            </a:pPr>
            <a:r>
              <a:rPr lang="en-US" altLang="en-US" sz="1400">
                <a:latin typeface="Arial" charset="0"/>
              </a:rPr>
              <a:t>job</a:t>
            </a:r>
          </a:p>
        </p:txBody>
      </p:sp>
      <p:sp>
        <p:nvSpPr>
          <p:cNvPr id="34822" name="Oval 6"/>
          <p:cNvSpPr>
            <a:spLocks noChangeAspect="1" noChangeArrowheads="1"/>
          </p:cNvSpPr>
          <p:nvPr/>
        </p:nvSpPr>
        <p:spPr bwMode="auto">
          <a:xfrm>
            <a:off x="5929313" y="3781426"/>
            <a:ext cx="785812" cy="690563"/>
          </a:xfrm>
          <a:prstGeom prst="ellipse">
            <a:avLst/>
          </a:prstGeom>
          <a:solidFill>
            <a:srgbClr val="FFFFFF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400">
                <a:latin typeface="Arial" charset="0"/>
              </a:rPr>
              <a:t>Back-</a:t>
            </a:r>
          </a:p>
          <a:p>
            <a:pPr>
              <a:lnSpc>
                <a:spcPct val="100000"/>
              </a:lnSpc>
            </a:pPr>
            <a:r>
              <a:rPr lang="en-US" altLang="en-US" sz="1400">
                <a:latin typeface="Arial" charset="0"/>
              </a:rPr>
              <a:t>ground</a:t>
            </a:r>
          </a:p>
          <a:p>
            <a:pPr>
              <a:lnSpc>
                <a:spcPct val="100000"/>
              </a:lnSpc>
            </a:pPr>
            <a:r>
              <a:rPr lang="en-US" altLang="en-US" sz="1400">
                <a:latin typeface="Arial" charset="0"/>
              </a:rPr>
              <a:t>job #1</a:t>
            </a:r>
          </a:p>
        </p:txBody>
      </p:sp>
      <p:sp>
        <p:nvSpPr>
          <p:cNvPr id="34823" name="Oval 7"/>
          <p:cNvSpPr>
            <a:spLocks noChangeAspect="1" noChangeArrowheads="1"/>
          </p:cNvSpPr>
          <p:nvPr/>
        </p:nvSpPr>
        <p:spPr bwMode="auto">
          <a:xfrm>
            <a:off x="7653338" y="3781426"/>
            <a:ext cx="787400" cy="709613"/>
          </a:xfrm>
          <a:prstGeom prst="ellipse">
            <a:avLst/>
          </a:prstGeom>
          <a:solidFill>
            <a:srgbClr val="FFFFFF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400">
                <a:latin typeface="Arial" charset="0"/>
              </a:rPr>
              <a:t>Back-</a:t>
            </a:r>
          </a:p>
          <a:p>
            <a:pPr>
              <a:lnSpc>
                <a:spcPct val="100000"/>
              </a:lnSpc>
            </a:pPr>
            <a:r>
              <a:rPr lang="en-US" altLang="en-US" sz="1400">
                <a:latin typeface="Arial" charset="0"/>
              </a:rPr>
              <a:t>ground</a:t>
            </a:r>
          </a:p>
          <a:p>
            <a:pPr>
              <a:lnSpc>
                <a:spcPct val="100000"/>
              </a:lnSpc>
            </a:pPr>
            <a:r>
              <a:rPr lang="en-US" altLang="en-US" sz="1400">
                <a:latin typeface="Arial" charset="0"/>
              </a:rPr>
              <a:t>job #2</a:t>
            </a:r>
          </a:p>
        </p:txBody>
      </p:sp>
      <p:sp>
        <p:nvSpPr>
          <p:cNvPr id="34824" name="Oval 8"/>
          <p:cNvSpPr>
            <a:spLocks noChangeAspect="1" noChangeArrowheads="1"/>
          </p:cNvSpPr>
          <p:nvPr/>
        </p:nvSpPr>
        <p:spPr bwMode="auto">
          <a:xfrm>
            <a:off x="5932488" y="2720975"/>
            <a:ext cx="787400" cy="622300"/>
          </a:xfrm>
          <a:prstGeom prst="ellipse">
            <a:avLst/>
          </a:prstGeom>
          <a:solidFill>
            <a:srgbClr val="FFFFFF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400">
                <a:latin typeface="Arial" charset="0"/>
              </a:rPr>
              <a:t>Shell</a:t>
            </a:r>
          </a:p>
        </p:txBody>
      </p:sp>
      <p:sp>
        <p:nvSpPr>
          <p:cNvPr id="34825" name="Oval 9"/>
          <p:cNvSpPr>
            <a:spLocks noChangeAspect="1" noChangeArrowheads="1"/>
          </p:cNvSpPr>
          <p:nvPr/>
        </p:nvSpPr>
        <p:spPr bwMode="auto">
          <a:xfrm>
            <a:off x="3724275" y="4730750"/>
            <a:ext cx="787400" cy="622300"/>
          </a:xfrm>
          <a:prstGeom prst="ellipse">
            <a:avLst/>
          </a:prstGeom>
          <a:solidFill>
            <a:srgbClr val="FFFFFF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400">
                <a:latin typeface="Arial" charset="0"/>
              </a:rPr>
              <a:t>Child</a:t>
            </a:r>
          </a:p>
        </p:txBody>
      </p:sp>
      <p:sp>
        <p:nvSpPr>
          <p:cNvPr id="34826" name="Oval 10"/>
          <p:cNvSpPr>
            <a:spLocks noChangeAspect="1" noChangeArrowheads="1"/>
          </p:cNvSpPr>
          <p:nvPr/>
        </p:nvSpPr>
        <p:spPr bwMode="auto">
          <a:xfrm>
            <a:off x="4624389" y="4730750"/>
            <a:ext cx="788987" cy="622300"/>
          </a:xfrm>
          <a:prstGeom prst="ellipse">
            <a:avLst/>
          </a:prstGeom>
          <a:solidFill>
            <a:srgbClr val="FFFFFF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400">
                <a:latin typeface="Arial" charset="0"/>
              </a:rPr>
              <a:t>Child</a:t>
            </a:r>
          </a:p>
        </p:txBody>
      </p:sp>
      <p:sp>
        <p:nvSpPr>
          <p:cNvPr id="34827" name="Line 11"/>
          <p:cNvSpPr>
            <a:spLocks noChangeAspect="1" noChangeShapeType="1"/>
          </p:cNvSpPr>
          <p:nvPr/>
        </p:nvSpPr>
        <p:spPr bwMode="auto">
          <a:xfrm flipH="1">
            <a:off x="4178300" y="4440239"/>
            <a:ext cx="146050" cy="2952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4828" name="Line 12"/>
          <p:cNvSpPr>
            <a:spLocks noChangeAspect="1" noChangeShapeType="1"/>
          </p:cNvSpPr>
          <p:nvPr/>
        </p:nvSpPr>
        <p:spPr bwMode="auto">
          <a:xfrm>
            <a:off x="4802189" y="4437063"/>
            <a:ext cx="130175" cy="2905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4829" name="Line 13"/>
          <p:cNvSpPr>
            <a:spLocks noChangeAspect="1" noChangeShapeType="1"/>
          </p:cNvSpPr>
          <p:nvPr/>
        </p:nvSpPr>
        <p:spPr bwMode="auto">
          <a:xfrm>
            <a:off x="6329363" y="3330575"/>
            <a:ext cx="0" cy="4460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4830" name="Line 14"/>
          <p:cNvSpPr>
            <a:spLocks noChangeAspect="1" noChangeShapeType="1"/>
          </p:cNvSpPr>
          <p:nvPr/>
        </p:nvSpPr>
        <p:spPr bwMode="auto">
          <a:xfrm flipH="1">
            <a:off x="4867276" y="3257550"/>
            <a:ext cx="1185863" cy="6413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4831" name="Line 15"/>
          <p:cNvSpPr>
            <a:spLocks noChangeAspect="1" noChangeShapeType="1"/>
          </p:cNvSpPr>
          <p:nvPr/>
        </p:nvSpPr>
        <p:spPr bwMode="auto">
          <a:xfrm>
            <a:off x="6629400" y="3225800"/>
            <a:ext cx="1130300" cy="6667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4832" name="Text Box 16"/>
          <p:cNvSpPr txBox="1">
            <a:spLocks noChangeAspect="1" noChangeArrowheads="1"/>
          </p:cNvSpPr>
          <p:nvPr/>
        </p:nvSpPr>
        <p:spPr bwMode="auto">
          <a:xfrm>
            <a:off x="5119229" y="2806057"/>
            <a:ext cx="83548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r">
              <a:lnSpc>
                <a:spcPct val="100000"/>
              </a:lnSpc>
            </a:pPr>
            <a:r>
              <a:rPr lang="en-US" altLang="en-US" sz="1200">
                <a:latin typeface="Courier New" pitchFamily="49" charset="0"/>
              </a:rPr>
              <a:t>pid=10</a:t>
            </a:r>
          </a:p>
          <a:p>
            <a:pPr algn="r">
              <a:lnSpc>
                <a:spcPct val="100000"/>
              </a:lnSpc>
            </a:pPr>
            <a:r>
              <a:rPr lang="en-US" altLang="en-US" sz="1200">
                <a:latin typeface="Courier New" pitchFamily="49" charset="0"/>
              </a:rPr>
              <a:t>pgid=10</a:t>
            </a:r>
          </a:p>
        </p:txBody>
      </p:sp>
      <p:sp>
        <p:nvSpPr>
          <p:cNvPr id="34833" name="Text Box 17"/>
          <p:cNvSpPr txBox="1">
            <a:spLocks noChangeAspect="1" noChangeArrowheads="1"/>
          </p:cNvSpPr>
          <p:nvPr/>
        </p:nvSpPr>
        <p:spPr bwMode="auto">
          <a:xfrm>
            <a:off x="3573463" y="5795964"/>
            <a:ext cx="1878012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 i="1">
                <a:latin typeface="Arial" charset="0"/>
              </a:rPr>
              <a:t>Foreground</a:t>
            </a:r>
          </a:p>
          <a:p>
            <a:pPr>
              <a:lnSpc>
                <a:spcPct val="100000"/>
              </a:lnSpc>
            </a:pPr>
            <a:r>
              <a:rPr lang="en-US" altLang="en-US" sz="1600" i="1">
                <a:latin typeface="Arial" charset="0"/>
              </a:rPr>
              <a:t>process group 20</a:t>
            </a:r>
          </a:p>
        </p:txBody>
      </p:sp>
      <p:sp>
        <p:nvSpPr>
          <p:cNvPr id="34834" name="Rectangle 18"/>
          <p:cNvSpPr>
            <a:spLocks noChangeArrowheads="1"/>
          </p:cNvSpPr>
          <p:nvPr/>
        </p:nvSpPr>
        <p:spPr bwMode="auto">
          <a:xfrm>
            <a:off x="5859464" y="3719215"/>
            <a:ext cx="941387" cy="836910"/>
          </a:xfrm>
          <a:prstGeom prst="rect">
            <a:avLst/>
          </a:prstGeom>
          <a:noFill/>
          <a:ln w="12700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no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34835" name="Text Box 19"/>
          <p:cNvSpPr txBox="1">
            <a:spLocks noChangeAspect="1" noChangeArrowheads="1"/>
          </p:cNvSpPr>
          <p:nvPr/>
        </p:nvSpPr>
        <p:spPr bwMode="auto">
          <a:xfrm>
            <a:off x="5683251" y="4562475"/>
            <a:ext cx="1370013" cy="825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 i="1">
                <a:latin typeface="Arial" charset="0"/>
              </a:rPr>
              <a:t>Background</a:t>
            </a:r>
          </a:p>
          <a:p>
            <a:pPr>
              <a:lnSpc>
                <a:spcPct val="100000"/>
              </a:lnSpc>
            </a:pPr>
            <a:r>
              <a:rPr lang="en-US" altLang="en-US" sz="1600" i="1">
                <a:latin typeface="Arial" charset="0"/>
              </a:rPr>
              <a:t>process </a:t>
            </a:r>
          </a:p>
          <a:p>
            <a:pPr>
              <a:lnSpc>
                <a:spcPct val="100000"/>
              </a:lnSpc>
            </a:pPr>
            <a:r>
              <a:rPr lang="en-US" altLang="en-US" sz="1600" i="1">
                <a:latin typeface="Arial" charset="0"/>
              </a:rPr>
              <a:t>group 32</a:t>
            </a:r>
          </a:p>
        </p:txBody>
      </p:sp>
      <p:sp>
        <p:nvSpPr>
          <p:cNvPr id="34836" name="Text Box 20"/>
          <p:cNvSpPr txBox="1">
            <a:spLocks noChangeAspect="1" noChangeArrowheads="1"/>
          </p:cNvSpPr>
          <p:nvPr/>
        </p:nvSpPr>
        <p:spPr bwMode="auto">
          <a:xfrm>
            <a:off x="7370763" y="4562475"/>
            <a:ext cx="1370012" cy="825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 i="1">
                <a:latin typeface="Arial" charset="0"/>
              </a:rPr>
              <a:t>Background</a:t>
            </a:r>
          </a:p>
          <a:p>
            <a:pPr>
              <a:lnSpc>
                <a:spcPct val="100000"/>
              </a:lnSpc>
            </a:pPr>
            <a:r>
              <a:rPr lang="en-US" altLang="en-US" sz="1600" i="1">
                <a:latin typeface="Arial" charset="0"/>
              </a:rPr>
              <a:t>process </a:t>
            </a:r>
          </a:p>
          <a:p>
            <a:pPr>
              <a:lnSpc>
                <a:spcPct val="100000"/>
              </a:lnSpc>
            </a:pPr>
            <a:r>
              <a:rPr lang="en-US" altLang="en-US" sz="1600" i="1">
                <a:latin typeface="Arial" charset="0"/>
              </a:rPr>
              <a:t>group 40</a:t>
            </a:r>
          </a:p>
        </p:txBody>
      </p:sp>
      <p:sp>
        <p:nvSpPr>
          <p:cNvPr id="34837" name="Rectangle 21"/>
          <p:cNvSpPr>
            <a:spLocks noChangeArrowheads="1"/>
          </p:cNvSpPr>
          <p:nvPr/>
        </p:nvSpPr>
        <p:spPr bwMode="auto">
          <a:xfrm>
            <a:off x="7570789" y="3719215"/>
            <a:ext cx="941387" cy="836910"/>
          </a:xfrm>
          <a:prstGeom prst="rect">
            <a:avLst/>
          </a:prstGeom>
          <a:noFill/>
          <a:ln w="12700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no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34838" name="Text Box 22"/>
          <p:cNvSpPr txBox="1">
            <a:spLocks noChangeAspect="1" noChangeArrowheads="1"/>
          </p:cNvSpPr>
          <p:nvPr/>
        </p:nvSpPr>
        <p:spPr bwMode="auto">
          <a:xfrm>
            <a:off x="3358691" y="3842694"/>
            <a:ext cx="83548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r">
              <a:lnSpc>
                <a:spcPct val="100000"/>
              </a:lnSpc>
            </a:pPr>
            <a:r>
              <a:rPr lang="en-US" altLang="en-US" sz="1200">
                <a:latin typeface="Courier New" pitchFamily="49" charset="0"/>
              </a:rPr>
              <a:t>pid=20</a:t>
            </a:r>
          </a:p>
          <a:p>
            <a:pPr algn="r">
              <a:lnSpc>
                <a:spcPct val="100000"/>
              </a:lnSpc>
            </a:pPr>
            <a:r>
              <a:rPr lang="en-US" altLang="en-US" sz="1200">
                <a:latin typeface="Courier New" pitchFamily="49" charset="0"/>
              </a:rPr>
              <a:t>pgid=20</a:t>
            </a:r>
          </a:p>
        </p:txBody>
      </p:sp>
      <p:sp>
        <p:nvSpPr>
          <p:cNvPr id="34839" name="Text Box 23"/>
          <p:cNvSpPr txBox="1">
            <a:spLocks noChangeAspect="1" noChangeArrowheads="1"/>
          </p:cNvSpPr>
          <p:nvPr/>
        </p:nvSpPr>
        <p:spPr bwMode="auto">
          <a:xfrm>
            <a:off x="6781801" y="3883969"/>
            <a:ext cx="83548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1200">
                <a:latin typeface="Courier New" pitchFamily="49" charset="0"/>
              </a:rPr>
              <a:t>pid=32</a:t>
            </a:r>
          </a:p>
          <a:p>
            <a:pPr algn="l">
              <a:lnSpc>
                <a:spcPct val="100000"/>
              </a:lnSpc>
            </a:pPr>
            <a:r>
              <a:rPr lang="en-US" altLang="en-US" sz="1200">
                <a:latin typeface="Courier New" pitchFamily="49" charset="0"/>
              </a:rPr>
              <a:t>pgid=32</a:t>
            </a:r>
          </a:p>
        </p:txBody>
      </p:sp>
      <p:sp>
        <p:nvSpPr>
          <p:cNvPr id="34840" name="Text Box 24"/>
          <p:cNvSpPr txBox="1">
            <a:spLocks noChangeAspect="1" noChangeArrowheads="1"/>
          </p:cNvSpPr>
          <p:nvPr/>
        </p:nvSpPr>
        <p:spPr bwMode="auto">
          <a:xfrm>
            <a:off x="8472489" y="3904607"/>
            <a:ext cx="83548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1200">
                <a:latin typeface="Courier New" pitchFamily="49" charset="0"/>
              </a:rPr>
              <a:t>pid=40</a:t>
            </a:r>
          </a:p>
          <a:p>
            <a:pPr algn="l">
              <a:lnSpc>
                <a:spcPct val="100000"/>
              </a:lnSpc>
            </a:pPr>
            <a:r>
              <a:rPr lang="en-US" altLang="en-US" sz="1200">
                <a:latin typeface="Courier New" pitchFamily="49" charset="0"/>
              </a:rPr>
              <a:t>pgid=40</a:t>
            </a:r>
          </a:p>
        </p:txBody>
      </p:sp>
      <p:sp>
        <p:nvSpPr>
          <p:cNvPr id="34841" name="Text Box 25"/>
          <p:cNvSpPr txBox="1">
            <a:spLocks noChangeAspect="1" noChangeArrowheads="1"/>
          </p:cNvSpPr>
          <p:nvPr/>
        </p:nvSpPr>
        <p:spPr bwMode="auto">
          <a:xfrm>
            <a:off x="3598404" y="5328594"/>
            <a:ext cx="83548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r">
              <a:lnSpc>
                <a:spcPct val="100000"/>
              </a:lnSpc>
            </a:pPr>
            <a:r>
              <a:rPr lang="en-US" altLang="en-US" sz="1200">
                <a:latin typeface="Courier New" pitchFamily="49" charset="0"/>
              </a:rPr>
              <a:t>pid=21</a:t>
            </a:r>
          </a:p>
          <a:p>
            <a:pPr algn="r">
              <a:lnSpc>
                <a:spcPct val="100000"/>
              </a:lnSpc>
            </a:pPr>
            <a:r>
              <a:rPr lang="en-US" altLang="en-US" sz="1200">
                <a:latin typeface="Courier New" pitchFamily="49" charset="0"/>
              </a:rPr>
              <a:t>pgid=20</a:t>
            </a:r>
          </a:p>
        </p:txBody>
      </p:sp>
      <p:sp>
        <p:nvSpPr>
          <p:cNvPr id="34842" name="Text Box 26"/>
          <p:cNvSpPr txBox="1">
            <a:spLocks noChangeAspect="1" noChangeArrowheads="1"/>
          </p:cNvSpPr>
          <p:nvPr/>
        </p:nvSpPr>
        <p:spPr bwMode="auto">
          <a:xfrm>
            <a:off x="4514391" y="5336532"/>
            <a:ext cx="83548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r">
              <a:lnSpc>
                <a:spcPct val="100000"/>
              </a:lnSpc>
            </a:pPr>
            <a:r>
              <a:rPr lang="en-US" altLang="en-US" sz="1200">
                <a:latin typeface="Courier New" pitchFamily="49" charset="0"/>
              </a:rPr>
              <a:t>pid=22</a:t>
            </a:r>
          </a:p>
          <a:p>
            <a:pPr algn="r">
              <a:lnSpc>
                <a:spcPct val="100000"/>
              </a:lnSpc>
            </a:pPr>
            <a:r>
              <a:rPr lang="en-US" altLang="en-US" sz="1200">
                <a:latin typeface="Courier New" pitchFamily="49" charset="0"/>
              </a:rPr>
              <a:t>pgid=20</a:t>
            </a:r>
          </a:p>
        </p:txBody>
      </p:sp>
    </p:spTree>
  </p:cSld>
  <p:clrMapOvr>
    <a:masterClrMapping/>
  </p:clrMapOvr>
  <p:transition spd="med"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6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of </a:t>
            </a:r>
            <a:r>
              <a:rPr lang="en-US" dirty="0">
                <a:latin typeface="Courier New" pitchFamily="49" charset="0"/>
              </a:rPr>
              <a:t>ctrl-c</a:t>
            </a:r>
            <a:r>
              <a:rPr lang="en-US" dirty="0"/>
              <a:t> and </a:t>
            </a:r>
            <a:r>
              <a:rPr lang="en-US" dirty="0">
                <a:latin typeface="Courier New" pitchFamily="49" charset="0"/>
              </a:rPr>
              <a:t>ctrl-z</a:t>
            </a:r>
          </a:p>
        </p:txBody>
      </p:sp>
      <p:sp>
        <p:nvSpPr>
          <p:cNvPr id="556039" name="Text Box 7"/>
          <p:cNvSpPr txBox="1">
            <a:spLocks noChangeArrowheads="1"/>
          </p:cNvSpPr>
          <p:nvPr/>
        </p:nvSpPr>
        <p:spPr bwMode="auto">
          <a:xfrm>
            <a:off x="1676400" y="1295401"/>
            <a:ext cx="5334000" cy="4327338"/>
          </a:xfrm>
          <a:prstGeom prst="rect">
            <a:avLst/>
          </a:prstGeom>
          <a:solidFill>
            <a:schemeClr val="bg1">
              <a:lumMod val="85000"/>
            </a:schemeClr>
          </a:solidFill>
          <a:ln w="317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/>
            <a:r>
              <a:rPr lang="en-US" sz="1600" dirty="0">
                <a:latin typeface="Courier New" pitchFamily="49" charset="0"/>
              </a:rPr>
              <a:t>bluefish&gt; ./forks 17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Child: </a:t>
            </a:r>
            <a:r>
              <a:rPr lang="en-US" sz="1600" dirty="0" err="1">
                <a:latin typeface="Courier New" pitchFamily="49" charset="0"/>
              </a:rPr>
              <a:t>pid</a:t>
            </a:r>
            <a:r>
              <a:rPr lang="en-US" sz="1600" dirty="0">
                <a:latin typeface="Courier New" pitchFamily="49" charset="0"/>
              </a:rPr>
              <a:t>=28108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Parent: </a:t>
            </a:r>
            <a:r>
              <a:rPr lang="en-US" sz="1600" dirty="0" err="1">
                <a:latin typeface="Courier New" pitchFamily="49" charset="0"/>
              </a:rPr>
              <a:t>pid</a:t>
            </a:r>
            <a:r>
              <a:rPr lang="en-US" sz="1600" dirty="0">
                <a:latin typeface="Courier New" pitchFamily="49" charset="0"/>
              </a:rPr>
              <a:t>=28107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&lt;types ctrl-</a:t>
            </a:r>
            <a:r>
              <a:rPr lang="en-US" sz="1600" dirty="0" err="1">
                <a:latin typeface="Courier New" pitchFamily="49" charset="0"/>
              </a:rPr>
              <a:t>z</a:t>
            </a:r>
            <a:r>
              <a:rPr lang="en-US" sz="1600" dirty="0">
                <a:latin typeface="Courier New" pitchFamily="49" charset="0"/>
              </a:rPr>
              <a:t>&gt;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Suspended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bluefish&gt; </a:t>
            </a:r>
            <a:r>
              <a:rPr lang="en-US" sz="1600" dirty="0" err="1">
                <a:latin typeface="Courier New" pitchFamily="49" charset="0"/>
              </a:rPr>
              <a:t>ps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w</a:t>
            </a:r>
            <a:endParaRPr lang="en-US" sz="1600" dirty="0">
              <a:latin typeface="Courier New" pitchFamily="49" charset="0"/>
            </a:endParaRPr>
          </a:p>
          <a:p>
            <a:pPr algn="l"/>
            <a:r>
              <a:rPr lang="en-US" sz="1600" dirty="0">
                <a:latin typeface="Courier New" pitchFamily="49" charset="0"/>
              </a:rPr>
              <a:t>  PID TTY      STAT   TIME COMMAND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27699 pts/8    Ss     0:00 -</a:t>
            </a:r>
            <a:r>
              <a:rPr lang="en-US" sz="1600" dirty="0" err="1">
                <a:latin typeface="Courier New" pitchFamily="49" charset="0"/>
              </a:rPr>
              <a:t>zsh</a:t>
            </a:r>
            <a:endParaRPr lang="en-US" sz="1600" dirty="0">
              <a:latin typeface="Courier New" pitchFamily="49" charset="0"/>
            </a:endParaRPr>
          </a:p>
          <a:p>
            <a:pPr algn="l"/>
            <a:r>
              <a:rPr lang="en-US" sz="1600" dirty="0">
                <a:latin typeface="Courier New" pitchFamily="49" charset="0"/>
              </a:rPr>
              <a:t>28107 pts/8    T      0:01 ./forks 17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28108 pts/8    T      0:01 ./forks 17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28109 pts/8    R+     0:00 </a:t>
            </a:r>
            <a:r>
              <a:rPr lang="en-US" sz="1600" dirty="0" err="1">
                <a:latin typeface="Courier New" pitchFamily="49" charset="0"/>
              </a:rPr>
              <a:t>ps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w</a:t>
            </a:r>
            <a:endParaRPr lang="en-US" sz="1600" dirty="0">
              <a:latin typeface="Courier New" pitchFamily="49" charset="0"/>
            </a:endParaRPr>
          </a:p>
          <a:p>
            <a:pPr algn="l"/>
            <a:r>
              <a:rPr lang="en-US" sz="1600" dirty="0">
                <a:latin typeface="Courier New" pitchFamily="49" charset="0"/>
              </a:rPr>
              <a:t>bluefish&gt; </a:t>
            </a:r>
            <a:r>
              <a:rPr lang="en-US" sz="1600" dirty="0" err="1">
                <a:latin typeface="Courier New" pitchFamily="49" charset="0"/>
              </a:rPr>
              <a:t>fg</a:t>
            </a:r>
            <a:endParaRPr lang="en-US" sz="1600" dirty="0">
              <a:latin typeface="Courier New" pitchFamily="49" charset="0"/>
            </a:endParaRPr>
          </a:p>
          <a:p>
            <a:pPr algn="l"/>
            <a:r>
              <a:rPr lang="en-US" sz="1600" dirty="0">
                <a:latin typeface="Courier New" pitchFamily="49" charset="0"/>
              </a:rPr>
              <a:t>./forks 17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&lt;types ctrl-</a:t>
            </a:r>
            <a:r>
              <a:rPr lang="en-US" sz="1600" dirty="0" err="1">
                <a:latin typeface="Courier New" pitchFamily="49" charset="0"/>
              </a:rPr>
              <a:t>c</a:t>
            </a:r>
            <a:r>
              <a:rPr lang="en-US" sz="1600" dirty="0">
                <a:latin typeface="Courier New" pitchFamily="49" charset="0"/>
              </a:rPr>
              <a:t>&gt;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bluefish&gt; </a:t>
            </a:r>
            <a:r>
              <a:rPr lang="en-US" sz="1600" dirty="0" err="1">
                <a:latin typeface="Courier New" pitchFamily="49" charset="0"/>
              </a:rPr>
              <a:t>ps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w</a:t>
            </a:r>
            <a:endParaRPr lang="en-US" sz="1600" dirty="0">
              <a:latin typeface="Courier New" pitchFamily="49" charset="0"/>
            </a:endParaRPr>
          </a:p>
          <a:p>
            <a:pPr algn="l"/>
            <a:r>
              <a:rPr lang="en-US" sz="1600" dirty="0">
                <a:latin typeface="Courier New" pitchFamily="49" charset="0"/>
              </a:rPr>
              <a:t>  PID TTY      STAT   TIME COMMAND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27699 pts/8    Ss     0:00 -</a:t>
            </a:r>
            <a:r>
              <a:rPr lang="en-US" sz="1600" dirty="0" err="1">
                <a:latin typeface="Courier New" pitchFamily="49" charset="0"/>
              </a:rPr>
              <a:t>zsh</a:t>
            </a:r>
            <a:endParaRPr lang="en-US" sz="1600" dirty="0">
              <a:latin typeface="Courier New" pitchFamily="49" charset="0"/>
            </a:endParaRPr>
          </a:p>
          <a:p>
            <a:pPr algn="l"/>
            <a:r>
              <a:rPr lang="en-US" sz="1600" dirty="0">
                <a:latin typeface="Courier New" pitchFamily="49" charset="0"/>
              </a:rPr>
              <a:t>28110 pts/8    R+     0:00 </a:t>
            </a:r>
            <a:r>
              <a:rPr lang="en-US" sz="1600" dirty="0" err="1">
                <a:latin typeface="Courier New" pitchFamily="49" charset="0"/>
              </a:rPr>
              <a:t>ps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w</a:t>
            </a:r>
            <a:endParaRPr lang="en-US" sz="1600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endParaRPr lang="en-US" sz="1600" dirty="0">
              <a:latin typeface="Courier New" pitchFamily="49" charset="0"/>
            </a:endParaRPr>
          </a:p>
        </p:txBody>
      </p:sp>
      <p:sp>
        <p:nvSpPr>
          <p:cNvPr id="556041" name="Text Box 9"/>
          <p:cNvSpPr txBox="1">
            <a:spLocks noChangeArrowheads="1"/>
          </p:cNvSpPr>
          <p:nvPr/>
        </p:nvSpPr>
        <p:spPr bwMode="auto">
          <a:xfrm>
            <a:off x="7162800" y="1207402"/>
            <a:ext cx="3124200" cy="3333220"/>
          </a:xfrm>
          <a:prstGeom prst="rect">
            <a:avLst/>
          </a:prstGeom>
          <a:solidFill>
            <a:schemeClr val="bg1"/>
          </a:solidFill>
          <a:ln w="3175">
            <a:noFill/>
            <a:miter lim="800000"/>
            <a:headEnd/>
            <a:tailEnd/>
          </a:ln>
          <a:effectLst/>
        </p:spPr>
        <p:txBody>
          <a:bodyPr lIns="45720" rIns="45720">
            <a:spAutoFit/>
          </a:bodyPr>
          <a:lstStyle/>
          <a:p>
            <a:pPr algn="l"/>
            <a:r>
              <a:rPr lang="en-US" dirty="0">
                <a:latin typeface="Calibri" pitchFamily="34" charset="0"/>
              </a:rPr>
              <a:t>STAT (process state) Legend:</a:t>
            </a:r>
          </a:p>
          <a:p>
            <a:pPr algn="l"/>
            <a:endParaRPr lang="en-US" dirty="0">
              <a:latin typeface="Calibri" pitchFamily="34" charset="0"/>
            </a:endParaRPr>
          </a:p>
          <a:p>
            <a:pPr algn="l"/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First letter:</a:t>
            </a:r>
          </a:p>
          <a:p>
            <a:pPr algn="l"/>
            <a:r>
              <a:rPr lang="en-US" dirty="0">
                <a:latin typeface="Calibri" pitchFamily="34" charset="0"/>
              </a:rPr>
              <a:t>S: sleeping</a:t>
            </a:r>
          </a:p>
          <a:p>
            <a:pPr algn="l"/>
            <a:r>
              <a:rPr lang="en-US" dirty="0">
                <a:latin typeface="Calibri" pitchFamily="34" charset="0"/>
              </a:rPr>
              <a:t>T: stopped</a:t>
            </a:r>
          </a:p>
          <a:p>
            <a:pPr algn="l"/>
            <a:r>
              <a:rPr lang="en-US" dirty="0">
                <a:latin typeface="Calibri" pitchFamily="34" charset="0"/>
              </a:rPr>
              <a:t>R: running</a:t>
            </a:r>
          </a:p>
          <a:p>
            <a:pPr algn="l"/>
            <a:endParaRPr lang="en-US" dirty="0">
              <a:latin typeface="Calibri" pitchFamily="34" charset="0"/>
            </a:endParaRPr>
          </a:p>
          <a:p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Second letter:</a:t>
            </a:r>
          </a:p>
          <a:p>
            <a:pPr algn="l"/>
            <a:r>
              <a:rPr lang="en-US" dirty="0">
                <a:latin typeface="Calibri" pitchFamily="34" charset="0"/>
              </a:rPr>
              <a:t>s: session leader</a:t>
            </a:r>
          </a:p>
          <a:p>
            <a:pPr algn="l"/>
            <a:r>
              <a:rPr lang="en-US" dirty="0">
                <a:latin typeface="Calibri" pitchFamily="34" charset="0"/>
              </a:rPr>
              <a:t>+: foreground proc group</a:t>
            </a:r>
          </a:p>
          <a:p>
            <a:pPr algn="l"/>
            <a:endParaRPr lang="en-US" dirty="0">
              <a:latin typeface="Calibri" pitchFamily="34" charset="0"/>
            </a:endParaRPr>
          </a:p>
          <a:p>
            <a:pPr algn="l"/>
            <a:r>
              <a:rPr lang="en-US" dirty="0">
                <a:latin typeface="Calibri" pitchFamily="34" charset="0"/>
              </a:rPr>
              <a:t>See “man </a:t>
            </a:r>
            <a:r>
              <a:rPr lang="en-US" dirty="0" err="1">
                <a:latin typeface="Calibri" pitchFamily="34" charset="0"/>
              </a:rPr>
              <a:t>ps</a:t>
            </a:r>
            <a:r>
              <a:rPr lang="en-US" dirty="0">
                <a:latin typeface="Calibri" pitchFamily="34" charset="0"/>
              </a:rPr>
              <a:t>” for more </a:t>
            </a:r>
          </a:p>
          <a:p>
            <a:pPr algn="l"/>
            <a:r>
              <a:rPr lang="en-US" dirty="0">
                <a:latin typeface="Calibri" pitchFamily="34" charset="0"/>
              </a:rPr>
              <a:t>details</a:t>
            </a:r>
          </a:p>
        </p:txBody>
      </p:sp>
    </p:spTree>
    <p:extLst>
      <p:ext uri="{BB962C8B-B14F-4D97-AF65-F5344CB8AC3E}">
        <p14:creationId xmlns:p14="http://schemas.microsoft.com/office/powerpoint/2010/main" val="3436857969"/>
      </p:ext>
    </p:extLst>
  </p:cSld>
  <p:clrMapOvr>
    <a:masterClrMapping/>
  </p:clrMapOvr>
  <p:transition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6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of </a:t>
            </a:r>
            <a:r>
              <a:rPr lang="en-US" dirty="0">
                <a:latin typeface="Courier New" pitchFamily="49" charset="0"/>
              </a:rPr>
              <a:t>ctrl-c</a:t>
            </a:r>
            <a:r>
              <a:rPr lang="en-US" dirty="0"/>
              <a:t> and </a:t>
            </a:r>
            <a:r>
              <a:rPr lang="en-US" dirty="0">
                <a:latin typeface="Courier New" pitchFamily="49" charset="0"/>
              </a:rPr>
              <a:t>ctrl-z</a:t>
            </a:r>
          </a:p>
        </p:txBody>
      </p:sp>
      <p:sp>
        <p:nvSpPr>
          <p:cNvPr id="556039" name="Text Box 7"/>
          <p:cNvSpPr txBox="1">
            <a:spLocks noChangeArrowheads="1"/>
          </p:cNvSpPr>
          <p:nvPr/>
        </p:nvSpPr>
        <p:spPr bwMode="auto">
          <a:xfrm>
            <a:off x="1676400" y="1295401"/>
            <a:ext cx="5334000" cy="4327338"/>
          </a:xfrm>
          <a:prstGeom prst="rect">
            <a:avLst/>
          </a:prstGeom>
          <a:solidFill>
            <a:schemeClr val="bg1">
              <a:lumMod val="85000"/>
            </a:schemeClr>
          </a:solidFill>
          <a:ln w="317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/>
            <a:r>
              <a:rPr lang="en-US" sz="1600" dirty="0">
                <a:latin typeface="Courier New" pitchFamily="49" charset="0"/>
              </a:rPr>
              <a:t>bluefish&gt; ./forks 17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Child: </a:t>
            </a:r>
            <a:r>
              <a:rPr lang="en-US" sz="1600" dirty="0" err="1">
                <a:latin typeface="Courier New" pitchFamily="49" charset="0"/>
              </a:rPr>
              <a:t>pid</a:t>
            </a:r>
            <a:r>
              <a:rPr lang="en-US" sz="1600" dirty="0">
                <a:latin typeface="Courier New" pitchFamily="49" charset="0"/>
              </a:rPr>
              <a:t>=28108 </a:t>
            </a:r>
            <a:r>
              <a:rPr lang="en-US" sz="1600" dirty="0" err="1">
                <a:latin typeface="Courier New" pitchFamily="49" charset="0"/>
              </a:rPr>
              <a:t>pgrp</a:t>
            </a:r>
            <a:r>
              <a:rPr lang="en-US" sz="1600" dirty="0">
                <a:latin typeface="Courier New" pitchFamily="49" charset="0"/>
              </a:rPr>
              <a:t>=28107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Parent: </a:t>
            </a:r>
            <a:r>
              <a:rPr lang="en-US" sz="1600" dirty="0" err="1">
                <a:latin typeface="Courier New" pitchFamily="49" charset="0"/>
              </a:rPr>
              <a:t>pid</a:t>
            </a:r>
            <a:r>
              <a:rPr lang="en-US" sz="1600" dirty="0">
                <a:latin typeface="Courier New" pitchFamily="49" charset="0"/>
              </a:rPr>
              <a:t>=28107 </a:t>
            </a:r>
            <a:r>
              <a:rPr lang="en-US" sz="1600" dirty="0" err="1">
                <a:latin typeface="Courier New" pitchFamily="49" charset="0"/>
              </a:rPr>
              <a:t>pgrp</a:t>
            </a:r>
            <a:r>
              <a:rPr lang="en-US" sz="1600" dirty="0">
                <a:latin typeface="Courier New" pitchFamily="49" charset="0"/>
              </a:rPr>
              <a:t>=28107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&lt;types ctrl-</a:t>
            </a:r>
            <a:r>
              <a:rPr lang="en-US" sz="1600" dirty="0" err="1">
                <a:latin typeface="Courier New" pitchFamily="49" charset="0"/>
              </a:rPr>
              <a:t>z</a:t>
            </a:r>
            <a:r>
              <a:rPr lang="en-US" sz="1600" dirty="0">
                <a:latin typeface="Courier New" pitchFamily="49" charset="0"/>
              </a:rPr>
              <a:t>&gt;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Suspended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bluefish&gt; </a:t>
            </a:r>
            <a:r>
              <a:rPr lang="en-US" sz="1600" dirty="0" err="1">
                <a:latin typeface="Courier New" pitchFamily="49" charset="0"/>
              </a:rPr>
              <a:t>ps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w</a:t>
            </a:r>
            <a:endParaRPr lang="en-US" sz="1600" dirty="0">
              <a:latin typeface="Courier New" pitchFamily="49" charset="0"/>
            </a:endParaRPr>
          </a:p>
          <a:p>
            <a:pPr algn="l"/>
            <a:r>
              <a:rPr lang="en-US" sz="1600" dirty="0">
                <a:latin typeface="Courier New" pitchFamily="49" charset="0"/>
              </a:rPr>
              <a:t>  PID TTY      STAT   TIME COMMAND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27699 pts/8    Ss     0:00 -</a:t>
            </a:r>
            <a:r>
              <a:rPr lang="en-US" sz="1600" dirty="0" err="1">
                <a:latin typeface="Courier New" pitchFamily="49" charset="0"/>
              </a:rPr>
              <a:t>zsh</a:t>
            </a:r>
            <a:endParaRPr lang="en-US" sz="1600" dirty="0">
              <a:latin typeface="Courier New" pitchFamily="49" charset="0"/>
            </a:endParaRPr>
          </a:p>
          <a:p>
            <a:pPr algn="l"/>
            <a:r>
              <a:rPr lang="en-US" sz="1600" dirty="0">
                <a:latin typeface="Courier New" pitchFamily="49" charset="0"/>
              </a:rPr>
              <a:t>28107 pts/8    T      0:01 ./forks 17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28108 pts/8    T      0:01 ./forks 17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28109 pts/8    R+     0:00 </a:t>
            </a:r>
            <a:r>
              <a:rPr lang="en-US" sz="1600" dirty="0" err="1">
                <a:latin typeface="Courier New" pitchFamily="49" charset="0"/>
              </a:rPr>
              <a:t>ps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w</a:t>
            </a:r>
            <a:endParaRPr lang="en-US" sz="1600" dirty="0">
              <a:latin typeface="Courier New" pitchFamily="49" charset="0"/>
            </a:endParaRPr>
          </a:p>
          <a:p>
            <a:pPr algn="l"/>
            <a:r>
              <a:rPr lang="en-US" sz="1600" dirty="0">
                <a:latin typeface="Courier New" pitchFamily="49" charset="0"/>
              </a:rPr>
              <a:t>bluefish&gt; </a:t>
            </a:r>
            <a:r>
              <a:rPr lang="en-US" sz="1600" dirty="0" err="1">
                <a:latin typeface="Courier New" pitchFamily="49" charset="0"/>
              </a:rPr>
              <a:t>fg</a:t>
            </a:r>
            <a:endParaRPr lang="en-US" sz="1600" dirty="0">
              <a:latin typeface="Courier New" pitchFamily="49" charset="0"/>
            </a:endParaRPr>
          </a:p>
          <a:p>
            <a:pPr algn="l"/>
            <a:r>
              <a:rPr lang="en-US" sz="1600" dirty="0">
                <a:latin typeface="Courier New" pitchFamily="49" charset="0"/>
              </a:rPr>
              <a:t>./forks 17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&lt;types ctrl-</a:t>
            </a:r>
            <a:r>
              <a:rPr lang="en-US" sz="1600" dirty="0" err="1">
                <a:latin typeface="Courier New" pitchFamily="49" charset="0"/>
              </a:rPr>
              <a:t>c</a:t>
            </a:r>
            <a:r>
              <a:rPr lang="en-US" sz="1600" dirty="0">
                <a:latin typeface="Courier New" pitchFamily="49" charset="0"/>
              </a:rPr>
              <a:t>&gt;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bluefish&gt; </a:t>
            </a:r>
            <a:r>
              <a:rPr lang="en-US" sz="1600" dirty="0" err="1">
                <a:latin typeface="Courier New" pitchFamily="49" charset="0"/>
              </a:rPr>
              <a:t>ps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w</a:t>
            </a:r>
            <a:endParaRPr lang="en-US" sz="1600" dirty="0">
              <a:latin typeface="Courier New" pitchFamily="49" charset="0"/>
            </a:endParaRPr>
          </a:p>
          <a:p>
            <a:pPr algn="l"/>
            <a:r>
              <a:rPr lang="en-US" sz="1600" dirty="0">
                <a:latin typeface="Courier New" pitchFamily="49" charset="0"/>
              </a:rPr>
              <a:t>  PID TTY      STAT   TIME COMMAND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27699 pts/8    Ss     0:00 -</a:t>
            </a:r>
            <a:r>
              <a:rPr lang="en-US" sz="1600" dirty="0" err="1">
                <a:latin typeface="Courier New" pitchFamily="49" charset="0"/>
              </a:rPr>
              <a:t>zsh</a:t>
            </a:r>
            <a:endParaRPr lang="en-US" sz="1600" dirty="0">
              <a:latin typeface="Courier New" pitchFamily="49" charset="0"/>
            </a:endParaRPr>
          </a:p>
          <a:p>
            <a:pPr algn="l"/>
            <a:r>
              <a:rPr lang="en-US" sz="1600" dirty="0">
                <a:latin typeface="Courier New" pitchFamily="49" charset="0"/>
              </a:rPr>
              <a:t>28110 pts/8    R+     0:00 </a:t>
            </a:r>
            <a:r>
              <a:rPr lang="en-US" sz="1600" dirty="0" err="1">
                <a:latin typeface="Courier New" pitchFamily="49" charset="0"/>
              </a:rPr>
              <a:t>ps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w</a:t>
            </a:r>
            <a:endParaRPr lang="en-US" sz="1600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endParaRPr lang="en-US" sz="1600" dirty="0">
              <a:latin typeface="Courier New" pitchFamily="49" charset="0"/>
            </a:endParaRPr>
          </a:p>
        </p:txBody>
      </p:sp>
      <p:sp>
        <p:nvSpPr>
          <p:cNvPr id="556041" name="Text Box 9"/>
          <p:cNvSpPr txBox="1">
            <a:spLocks noChangeArrowheads="1"/>
          </p:cNvSpPr>
          <p:nvPr/>
        </p:nvSpPr>
        <p:spPr bwMode="auto">
          <a:xfrm>
            <a:off x="7162800" y="1207402"/>
            <a:ext cx="3124200" cy="3333220"/>
          </a:xfrm>
          <a:prstGeom prst="rect">
            <a:avLst/>
          </a:prstGeom>
          <a:solidFill>
            <a:schemeClr val="bg1"/>
          </a:solidFill>
          <a:ln w="3175">
            <a:noFill/>
            <a:miter lim="800000"/>
            <a:headEnd/>
            <a:tailEnd/>
          </a:ln>
          <a:effectLst/>
        </p:spPr>
        <p:txBody>
          <a:bodyPr lIns="45720" rIns="45720">
            <a:spAutoFit/>
          </a:bodyPr>
          <a:lstStyle/>
          <a:p>
            <a:pPr algn="l"/>
            <a:r>
              <a:rPr lang="en-US" dirty="0">
                <a:latin typeface="Calibri" pitchFamily="34" charset="0"/>
              </a:rPr>
              <a:t>STAT (process state) Legend:</a:t>
            </a:r>
          </a:p>
          <a:p>
            <a:pPr algn="l"/>
            <a:endParaRPr lang="en-US" dirty="0">
              <a:latin typeface="Calibri" pitchFamily="34" charset="0"/>
            </a:endParaRPr>
          </a:p>
          <a:p>
            <a:pPr algn="l"/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First letter:</a:t>
            </a:r>
          </a:p>
          <a:p>
            <a:pPr algn="l"/>
            <a:r>
              <a:rPr lang="en-US" dirty="0">
                <a:latin typeface="Calibri" pitchFamily="34" charset="0"/>
              </a:rPr>
              <a:t>S: sleeping</a:t>
            </a:r>
          </a:p>
          <a:p>
            <a:pPr algn="l"/>
            <a:r>
              <a:rPr lang="en-US" dirty="0">
                <a:latin typeface="Calibri" pitchFamily="34" charset="0"/>
              </a:rPr>
              <a:t>T: stopped</a:t>
            </a:r>
          </a:p>
          <a:p>
            <a:pPr algn="l"/>
            <a:r>
              <a:rPr lang="en-US" dirty="0">
                <a:latin typeface="Calibri" pitchFamily="34" charset="0"/>
              </a:rPr>
              <a:t>R: running</a:t>
            </a:r>
          </a:p>
          <a:p>
            <a:pPr algn="l"/>
            <a:endParaRPr lang="en-US" dirty="0">
              <a:latin typeface="Calibri" pitchFamily="34" charset="0"/>
            </a:endParaRPr>
          </a:p>
          <a:p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Second letter:</a:t>
            </a:r>
          </a:p>
          <a:p>
            <a:pPr algn="l"/>
            <a:r>
              <a:rPr lang="en-US" dirty="0">
                <a:latin typeface="Calibri" pitchFamily="34" charset="0"/>
              </a:rPr>
              <a:t>s: session leader</a:t>
            </a:r>
          </a:p>
          <a:p>
            <a:pPr algn="l"/>
            <a:r>
              <a:rPr lang="en-US" dirty="0">
                <a:latin typeface="Calibri" pitchFamily="34" charset="0"/>
              </a:rPr>
              <a:t>+: foreground proc group</a:t>
            </a:r>
          </a:p>
          <a:p>
            <a:pPr algn="l"/>
            <a:endParaRPr lang="en-US" dirty="0">
              <a:latin typeface="Calibri" pitchFamily="34" charset="0"/>
            </a:endParaRPr>
          </a:p>
          <a:p>
            <a:pPr algn="l"/>
            <a:r>
              <a:rPr lang="en-US" dirty="0">
                <a:latin typeface="Calibri" pitchFamily="34" charset="0"/>
              </a:rPr>
              <a:t>See “man </a:t>
            </a:r>
            <a:r>
              <a:rPr lang="en-US" dirty="0" err="1">
                <a:latin typeface="Calibri" pitchFamily="34" charset="0"/>
              </a:rPr>
              <a:t>ps</a:t>
            </a:r>
            <a:r>
              <a:rPr lang="en-US" dirty="0">
                <a:latin typeface="Calibri" pitchFamily="34" charset="0"/>
              </a:rPr>
              <a:t>” for more </a:t>
            </a:r>
          </a:p>
          <a:p>
            <a:pPr algn="l"/>
            <a:r>
              <a:rPr lang="en-US" dirty="0">
                <a:latin typeface="Calibri" pitchFamily="34" charset="0"/>
              </a:rPr>
              <a:t>details</a:t>
            </a:r>
          </a:p>
        </p:txBody>
      </p:sp>
    </p:spTree>
    <p:extLst>
      <p:ext uri="{BB962C8B-B14F-4D97-AF65-F5344CB8AC3E}">
        <p14:creationId xmlns:p14="http://schemas.microsoft.com/office/powerpoint/2010/main" val="2246617035"/>
      </p:ext>
    </p:extLst>
  </p:cSld>
  <p:clrMapOvr>
    <a:masterClrMapping/>
  </p:clrMapOvr>
  <p:transition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Sending Signals with </a:t>
            </a:r>
            <a:r>
              <a:rPr lang="en-US" altLang="en-US">
                <a:latin typeface="Courier New" pitchFamily="49" charset="0"/>
              </a:rPr>
              <a:t>kill</a:t>
            </a:r>
            <a:endParaRPr lang="en-US" altLang="en-US"/>
          </a:p>
        </p:txBody>
      </p:sp>
      <p:sp>
        <p:nvSpPr>
          <p:cNvPr id="36867" name="Text Box 3"/>
          <p:cNvSpPr txBox="1">
            <a:spLocks noChangeArrowheads="1"/>
          </p:cNvSpPr>
          <p:nvPr/>
        </p:nvSpPr>
        <p:spPr bwMode="auto">
          <a:xfrm>
            <a:off x="2133600" y="1066801"/>
            <a:ext cx="7696200" cy="5262979"/>
          </a:xfrm>
          <a:prstGeom prst="rect">
            <a:avLst/>
          </a:prstGeom>
          <a:solidFill>
            <a:srgbClr val="CC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31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1400" dirty="0">
                <a:latin typeface="Courier New" pitchFamily="49" charset="0"/>
              </a:rPr>
              <a:t>void fork12()</a:t>
            </a:r>
          </a:p>
          <a:p>
            <a:pPr algn="l">
              <a:lnSpc>
                <a:spcPct val="100000"/>
              </a:lnSpc>
            </a:pPr>
            <a:r>
              <a:rPr lang="en-US" altLang="en-US" sz="1400" dirty="0">
                <a:latin typeface="Courier New" pitchFamily="49" charset="0"/>
              </a:rPr>
              <a:t>{</a:t>
            </a:r>
          </a:p>
          <a:p>
            <a:pPr algn="l">
              <a:lnSpc>
                <a:spcPct val="100000"/>
              </a:lnSpc>
            </a:pPr>
            <a:r>
              <a:rPr lang="en-US" altLang="en-US" sz="1400" dirty="0">
                <a:latin typeface="Courier New" pitchFamily="49" charset="0"/>
              </a:rPr>
              <a:t>    </a:t>
            </a:r>
            <a:r>
              <a:rPr lang="en-US" altLang="en-US" sz="1400" dirty="0" err="1">
                <a:latin typeface="Courier New" pitchFamily="49" charset="0"/>
              </a:rPr>
              <a:t>pid_t</a:t>
            </a:r>
            <a:r>
              <a:rPr lang="en-US" altLang="en-US" sz="1400" dirty="0">
                <a:latin typeface="Courier New" pitchFamily="49" charset="0"/>
              </a:rPr>
              <a:t> </a:t>
            </a:r>
            <a:r>
              <a:rPr lang="en-US" altLang="en-US" sz="1400" dirty="0" err="1">
                <a:latin typeface="Courier New" pitchFamily="49" charset="0"/>
              </a:rPr>
              <a:t>pid</a:t>
            </a:r>
            <a:r>
              <a:rPr lang="en-US" altLang="en-US" sz="1400" dirty="0">
                <a:latin typeface="Courier New" pitchFamily="49" charset="0"/>
              </a:rPr>
              <a:t>[N];</a:t>
            </a:r>
          </a:p>
          <a:p>
            <a:pPr algn="l">
              <a:lnSpc>
                <a:spcPct val="100000"/>
              </a:lnSpc>
            </a:pPr>
            <a:r>
              <a:rPr lang="en-US" altLang="en-US" sz="1400" dirty="0">
                <a:latin typeface="Courier New" pitchFamily="49" charset="0"/>
              </a:rPr>
              <a:t>    int </a:t>
            </a:r>
            <a:r>
              <a:rPr lang="en-US" altLang="en-US" sz="1400" dirty="0" err="1">
                <a:latin typeface="Courier New" pitchFamily="49" charset="0"/>
              </a:rPr>
              <a:t>i</a:t>
            </a:r>
            <a:r>
              <a:rPr lang="en-US" altLang="en-US" sz="1400" dirty="0">
                <a:latin typeface="Courier New" pitchFamily="49" charset="0"/>
              </a:rPr>
              <a:t>, </a:t>
            </a:r>
            <a:r>
              <a:rPr lang="en-US" altLang="en-US" sz="1400" dirty="0" err="1">
                <a:latin typeface="Courier New" pitchFamily="49" charset="0"/>
              </a:rPr>
              <a:t>child_status</a:t>
            </a:r>
            <a:r>
              <a:rPr lang="en-US" altLang="en-US" sz="1400" dirty="0">
                <a:latin typeface="Courier New" pitchFamily="49" charset="0"/>
              </a:rPr>
              <a:t>;</a:t>
            </a:r>
          </a:p>
          <a:p>
            <a:pPr algn="l">
              <a:lnSpc>
                <a:spcPct val="100000"/>
              </a:lnSpc>
            </a:pPr>
            <a:r>
              <a:rPr lang="en-US" altLang="en-US" sz="1400" dirty="0">
                <a:latin typeface="Courier New" pitchFamily="49" charset="0"/>
              </a:rPr>
              <a:t>    for (</a:t>
            </a:r>
            <a:r>
              <a:rPr lang="en-US" altLang="en-US" sz="1400" dirty="0" err="1">
                <a:latin typeface="Courier New" pitchFamily="49" charset="0"/>
              </a:rPr>
              <a:t>i</a:t>
            </a:r>
            <a:r>
              <a:rPr lang="en-US" altLang="en-US" sz="1400" dirty="0">
                <a:latin typeface="Courier New" pitchFamily="49" charset="0"/>
              </a:rPr>
              <a:t> = 0; </a:t>
            </a:r>
            <a:r>
              <a:rPr lang="en-US" altLang="en-US" sz="1400" dirty="0" err="1">
                <a:latin typeface="Courier New" pitchFamily="49" charset="0"/>
              </a:rPr>
              <a:t>i</a:t>
            </a:r>
            <a:r>
              <a:rPr lang="en-US" altLang="en-US" sz="1400" dirty="0">
                <a:latin typeface="Courier New" pitchFamily="49" charset="0"/>
              </a:rPr>
              <a:t> &lt; N; </a:t>
            </a:r>
            <a:r>
              <a:rPr lang="en-US" altLang="en-US" sz="1400" dirty="0" err="1">
                <a:latin typeface="Courier New" pitchFamily="49" charset="0"/>
              </a:rPr>
              <a:t>i</a:t>
            </a:r>
            <a:r>
              <a:rPr lang="en-US" altLang="en-US" sz="1400" dirty="0">
                <a:latin typeface="Courier New" pitchFamily="49" charset="0"/>
              </a:rPr>
              <a:t>++)</a:t>
            </a:r>
          </a:p>
          <a:p>
            <a:pPr algn="l">
              <a:lnSpc>
                <a:spcPct val="100000"/>
              </a:lnSpc>
            </a:pPr>
            <a:r>
              <a:rPr lang="en-US" altLang="en-US" sz="1400" dirty="0">
                <a:latin typeface="Courier New" pitchFamily="49" charset="0"/>
              </a:rPr>
              <a:t>	if ((</a:t>
            </a:r>
            <a:r>
              <a:rPr lang="en-US" altLang="en-US" sz="1400" dirty="0" err="1">
                <a:latin typeface="Courier New" pitchFamily="49" charset="0"/>
              </a:rPr>
              <a:t>pid</a:t>
            </a:r>
            <a:r>
              <a:rPr lang="en-US" altLang="en-US" sz="1400" dirty="0">
                <a:latin typeface="Courier New" pitchFamily="49" charset="0"/>
              </a:rPr>
              <a:t>[</a:t>
            </a:r>
            <a:r>
              <a:rPr lang="en-US" altLang="en-US" sz="1400" dirty="0" err="1">
                <a:latin typeface="Courier New" pitchFamily="49" charset="0"/>
              </a:rPr>
              <a:t>i</a:t>
            </a:r>
            <a:r>
              <a:rPr lang="en-US" altLang="en-US" sz="1400" dirty="0">
                <a:latin typeface="Courier New" pitchFamily="49" charset="0"/>
              </a:rPr>
              <a:t>] = fork()) == 0)</a:t>
            </a:r>
          </a:p>
          <a:p>
            <a:pPr algn="l">
              <a:lnSpc>
                <a:spcPct val="100000"/>
              </a:lnSpc>
            </a:pPr>
            <a:r>
              <a:rPr lang="en-US" altLang="en-US" sz="1400" dirty="0">
                <a:latin typeface="Courier New" pitchFamily="49" charset="0"/>
              </a:rPr>
              <a:t>	    while(1); /* Child infinite loop (bad style!) */</a:t>
            </a:r>
          </a:p>
          <a:p>
            <a:pPr algn="l">
              <a:lnSpc>
                <a:spcPct val="100000"/>
              </a:lnSpc>
            </a:pPr>
            <a:endParaRPr lang="en-US" altLang="en-US" sz="1400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altLang="en-US" sz="1400" dirty="0">
                <a:latin typeface="Courier New" pitchFamily="49" charset="0"/>
              </a:rPr>
              <a:t>    /* Parent terminates the child processes */</a:t>
            </a:r>
          </a:p>
          <a:p>
            <a:pPr algn="l">
              <a:lnSpc>
                <a:spcPct val="100000"/>
              </a:lnSpc>
            </a:pPr>
            <a:r>
              <a:rPr lang="en-US" altLang="en-US" sz="1400" dirty="0">
                <a:latin typeface="Courier New" pitchFamily="49" charset="0"/>
              </a:rPr>
              <a:t>    for (</a:t>
            </a:r>
            <a:r>
              <a:rPr lang="en-US" altLang="en-US" sz="1400" dirty="0" err="1">
                <a:latin typeface="Courier New" pitchFamily="49" charset="0"/>
              </a:rPr>
              <a:t>i</a:t>
            </a:r>
            <a:r>
              <a:rPr lang="en-US" altLang="en-US" sz="1400" dirty="0">
                <a:latin typeface="Courier New" pitchFamily="49" charset="0"/>
              </a:rPr>
              <a:t> = 0; </a:t>
            </a:r>
            <a:r>
              <a:rPr lang="en-US" altLang="en-US" sz="1400" dirty="0" err="1">
                <a:latin typeface="Courier New" pitchFamily="49" charset="0"/>
              </a:rPr>
              <a:t>i</a:t>
            </a:r>
            <a:r>
              <a:rPr lang="en-US" altLang="en-US" sz="1400" dirty="0">
                <a:latin typeface="Courier New" pitchFamily="49" charset="0"/>
              </a:rPr>
              <a:t> &lt; N; </a:t>
            </a:r>
            <a:r>
              <a:rPr lang="en-US" altLang="en-US" sz="1400" dirty="0" err="1">
                <a:latin typeface="Courier New" pitchFamily="49" charset="0"/>
              </a:rPr>
              <a:t>i</a:t>
            </a:r>
            <a:r>
              <a:rPr lang="en-US" altLang="en-US" sz="1400" dirty="0">
                <a:latin typeface="Courier New" pitchFamily="49" charset="0"/>
              </a:rPr>
              <a:t>++) {</a:t>
            </a:r>
          </a:p>
          <a:p>
            <a:pPr algn="l">
              <a:lnSpc>
                <a:spcPct val="100000"/>
              </a:lnSpc>
            </a:pPr>
            <a:r>
              <a:rPr lang="en-US" altLang="en-US" sz="1400" dirty="0">
                <a:latin typeface="Courier New" pitchFamily="49" charset="0"/>
              </a:rPr>
              <a:t>	</a:t>
            </a:r>
            <a:r>
              <a:rPr lang="en-US" altLang="en-US" sz="1400" dirty="0" err="1">
                <a:latin typeface="Courier New" pitchFamily="49" charset="0"/>
              </a:rPr>
              <a:t>printf</a:t>
            </a:r>
            <a:r>
              <a:rPr lang="en-US" altLang="en-US" sz="1400" dirty="0">
                <a:latin typeface="Courier New" pitchFamily="49" charset="0"/>
              </a:rPr>
              <a:t>("Killing process %d\n", </a:t>
            </a:r>
            <a:r>
              <a:rPr lang="en-US" altLang="en-US" sz="1400" dirty="0" err="1">
                <a:latin typeface="Courier New" pitchFamily="49" charset="0"/>
              </a:rPr>
              <a:t>pid</a:t>
            </a:r>
            <a:r>
              <a:rPr lang="en-US" altLang="en-US" sz="1400" dirty="0">
                <a:latin typeface="Courier New" pitchFamily="49" charset="0"/>
              </a:rPr>
              <a:t>[</a:t>
            </a:r>
            <a:r>
              <a:rPr lang="en-US" altLang="en-US" sz="1400" dirty="0" err="1">
                <a:latin typeface="Courier New" pitchFamily="49" charset="0"/>
              </a:rPr>
              <a:t>i</a:t>
            </a:r>
            <a:r>
              <a:rPr lang="en-US" altLang="en-US" sz="1400" dirty="0">
                <a:latin typeface="Courier New" pitchFamily="49" charset="0"/>
              </a:rPr>
              <a:t>]);</a:t>
            </a:r>
          </a:p>
          <a:p>
            <a:pPr algn="l">
              <a:lnSpc>
                <a:spcPct val="100000"/>
              </a:lnSpc>
            </a:pPr>
            <a:r>
              <a:rPr lang="en-US" altLang="en-US" sz="1400" dirty="0">
                <a:latin typeface="Courier New" pitchFamily="49" charset="0"/>
              </a:rPr>
              <a:t>	kill(</a:t>
            </a:r>
            <a:r>
              <a:rPr lang="en-US" altLang="en-US" sz="1400" dirty="0" err="1">
                <a:latin typeface="Courier New" pitchFamily="49" charset="0"/>
              </a:rPr>
              <a:t>pid</a:t>
            </a:r>
            <a:r>
              <a:rPr lang="en-US" altLang="en-US" sz="1400" dirty="0">
                <a:latin typeface="Courier New" pitchFamily="49" charset="0"/>
              </a:rPr>
              <a:t>[</a:t>
            </a:r>
            <a:r>
              <a:rPr lang="en-US" altLang="en-US" sz="1400" dirty="0" err="1">
                <a:latin typeface="Courier New" pitchFamily="49" charset="0"/>
              </a:rPr>
              <a:t>i</a:t>
            </a:r>
            <a:r>
              <a:rPr lang="en-US" altLang="en-US" sz="1400" dirty="0">
                <a:latin typeface="Courier New" pitchFamily="49" charset="0"/>
              </a:rPr>
              <a:t>], SIGINT);</a:t>
            </a:r>
          </a:p>
          <a:p>
            <a:pPr algn="l">
              <a:lnSpc>
                <a:spcPct val="100000"/>
              </a:lnSpc>
            </a:pPr>
            <a:r>
              <a:rPr lang="en-US" altLang="en-US" sz="1400" dirty="0">
                <a:latin typeface="Courier New" pitchFamily="49" charset="0"/>
              </a:rPr>
              <a:t>    }</a:t>
            </a:r>
          </a:p>
          <a:p>
            <a:pPr algn="l">
              <a:lnSpc>
                <a:spcPct val="100000"/>
              </a:lnSpc>
            </a:pPr>
            <a:endParaRPr lang="en-US" altLang="en-US" sz="1400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altLang="en-US" sz="1400" dirty="0">
                <a:latin typeface="Courier New" pitchFamily="49" charset="0"/>
              </a:rPr>
              <a:t>    /* Parent reaps terminated children */</a:t>
            </a:r>
          </a:p>
          <a:p>
            <a:pPr algn="l">
              <a:lnSpc>
                <a:spcPct val="100000"/>
              </a:lnSpc>
            </a:pPr>
            <a:r>
              <a:rPr lang="en-US" altLang="en-US" sz="1400" dirty="0">
                <a:latin typeface="Courier New" pitchFamily="49" charset="0"/>
              </a:rPr>
              <a:t>    for (</a:t>
            </a:r>
            <a:r>
              <a:rPr lang="en-US" altLang="en-US" sz="1400" dirty="0" err="1">
                <a:latin typeface="Courier New" pitchFamily="49" charset="0"/>
              </a:rPr>
              <a:t>i</a:t>
            </a:r>
            <a:r>
              <a:rPr lang="en-US" altLang="en-US" sz="1400" dirty="0">
                <a:latin typeface="Courier New" pitchFamily="49" charset="0"/>
              </a:rPr>
              <a:t> = 0; </a:t>
            </a:r>
            <a:r>
              <a:rPr lang="en-US" altLang="en-US" sz="1400" dirty="0" err="1">
                <a:latin typeface="Courier New" pitchFamily="49" charset="0"/>
              </a:rPr>
              <a:t>i</a:t>
            </a:r>
            <a:r>
              <a:rPr lang="en-US" altLang="en-US" sz="1400" dirty="0">
                <a:latin typeface="Courier New" pitchFamily="49" charset="0"/>
              </a:rPr>
              <a:t> &lt; N; </a:t>
            </a:r>
            <a:r>
              <a:rPr lang="en-US" altLang="en-US" sz="1400" dirty="0" err="1">
                <a:latin typeface="Courier New" pitchFamily="49" charset="0"/>
              </a:rPr>
              <a:t>i</a:t>
            </a:r>
            <a:r>
              <a:rPr lang="en-US" altLang="en-US" sz="1400" dirty="0">
                <a:latin typeface="Courier New" pitchFamily="49" charset="0"/>
              </a:rPr>
              <a:t>++) {</a:t>
            </a:r>
          </a:p>
          <a:p>
            <a:pPr algn="l">
              <a:lnSpc>
                <a:spcPct val="100000"/>
              </a:lnSpc>
            </a:pPr>
            <a:r>
              <a:rPr lang="en-US" altLang="en-US" sz="1400" dirty="0">
                <a:latin typeface="Courier New" pitchFamily="49" charset="0"/>
              </a:rPr>
              <a:t>	</a:t>
            </a:r>
            <a:r>
              <a:rPr lang="en-US" altLang="en-US" sz="1400" dirty="0" err="1">
                <a:latin typeface="Courier New" pitchFamily="49" charset="0"/>
              </a:rPr>
              <a:t>pid_t</a:t>
            </a:r>
            <a:r>
              <a:rPr lang="en-US" altLang="en-US" sz="1400" dirty="0">
                <a:latin typeface="Courier New" pitchFamily="49" charset="0"/>
              </a:rPr>
              <a:t> </a:t>
            </a:r>
            <a:r>
              <a:rPr lang="en-US" altLang="en-US" sz="1400" dirty="0" err="1">
                <a:latin typeface="Courier New" pitchFamily="49" charset="0"/>
              </a:rPr>
              <a:t>wpid</a:t>
            </a:r>
            <a:r>
              <a:rPr lang="en-US" altLang="en-US" sz="1400" dirty="0">
                <a:latin typeface="Courier New" pitchFamily="49" charset="0"/>
              </a:rPr>
              <a:t> = wait(&amp;</a:t>
            </a:r>
            <a:r>
              <a:rPr lang="en-US" altLang="en-US" sz="1400" dirty="0" err="1">
                <a:latin typeface="Courier New" pitchFamily="49" charset="0"/>
              </a:rPr>
              <a:t>child_status</a:t>
            </a:r>
            <a:r>
              <a:rPr lang="en-US" altLang="en-US" sz="1400" dirty="0">
                <a:latin typeface="Courier New" pitchFamily="49" charset="0"/>
              </a:rPr>
              <a:t>);</a:t>
            </a:r>
          </a:p>
          <a:p>
            <a:pPr algn="l">
              <a:lnSpc>
                <a:spcPct val="100000"/>
              </a:lnSpc>
            </a:pPr>
            <a:r>
              <a:rPr lang="en-US" altLang="en-US" sz="1400" dirty="0">
                <a:latin typeface="Courier New" pitchFamily="49" charset="0"/>
              </a:rPr>
              <a:t>	if (WIFEXITED(</a:t>
            </a:r>
            <a:r>
              <a:rPr lang="en-US" altLang="en-US" sz="1400" dirty="0" err="1">
                <a:latin typeface="Courier New" pitchFamily="49" charset="0"/>
              </a:rPr>
              <a:t>child_status</a:t>
            </a:r>
            <a:r>
              <a:rPr lang="en-US" altLang="en-US" sz="1400" dirty="0">
                <a:latin typeface="Courier New" pitchFamily="49" charset="0"/>
              </a:rPr>
              <a:t>))</a:t>
            </a:r>
          </a:p>
          <a:p>
            <a:pPr algn="l">
              <a:lnSpc>
                <a:spcPct val="100000"/>
              </a:lnSpc>
            </a:pPr>
            <a:r>
              <a:rPr lang="en-US" altLang="en-US" sz="1400" dirty="0">
                <a:latin typeface="Courier New" pitchFamily="49" charset="0"/>
              </a:rPr>
              <a:t>	    </a:t>
            </a:r>
            <a:r>
              <a:rPr lang="en-US" altLang="en-US" sz="1400" dirty="0" err="1">
                <a:latin typeface="Courier New" pitchFamily="49" charset="0"/>
              </a:rPr>
              <a:t>printf</a:t>
            </a:r>
            <a:r>
              <a:rPr lang="en-US" altLang="en-US" sz="1400" dirty="0">
                <a:latin typeface="Courier New" pitchFamily="49" charset="0"/>
              </a:rPr>
              <a:t>("Child %d terminated with exit status %d\n",</a:t>
            </a:r>
          </a:p>
          <a:p>
            <a:pPr algn="l">
              <a:lnSpc>
                <a:spcPct val="100000"/>
              </a:lnSpc>
            </a:pPr>
            <a:r>
              <a:rPr lang="en-US" altLang="en-US" sz="1400" dirty="0">
                <a:latin typeface="Courier New" pitchFamily="49" charset="0"/>
              </a:rPr>
              <a:t>		   </a:t>
            </a:r>
            <a:r>
              <a:rPr lang="en-US" altLang="en-US" sz="1400" dirty="0" err="1">
                <a:latin typeface="Courier New" pitchFamily="49" charset="0"/>
              </a:rPr>
              <a:t>wpid</a:t>
            </a:r>
            <a:r>
              <a:rPr lang="en-US" altLang="en-US" sz="1400" dirty="0">
                <a:latin typeface="Courier New" pitchFamily="49" charset="0"/>
              </a:rPr>
              <a:t>, WEXITSTATUS(</a:t>
            </a:r>
            <a:r>
              <a:rPr lang="en-US" altLang="en-US" sz="1400" dirty="0" err="1">
                <a:latin typeface="Courier New" pitchFamily="49" charset="0"/>
              </a:rPr>
              <a:t>child_status</a:t>
            </a:r>
            <a:r>
              <a:rPr lang="en-US" altLang="en-US" sz="1400" dirty="0">
                <a:latin typeface="Courier New" pitchFamily="49" charset="0"/>
              </a:rPr>
              <a:t>));</a:t>
            </a:r>
          </a:p>
          <a:p>
            <a:pPr algn="l">
              <a:lnSpc>
                <a:spcPct val="100000"/>
              </a:lnSpc>
            </a:pPr>
            <a:r>
              <a:rPr lang="en-US" altLang="en-US" sz="1400" dirty="0">
                <a:latin typeface="Courier New" pitchFamily="49" charset="0"/>
              </a:rPr>
              <a:t>	else</a:t>
            </a:r>
          </a:p>
          <a:p>
            <a:pPr algn="l">
              <a:lnSpc>
                <a:spcPct val="100000"/>
              </a:lnSpc>
            </a:pPr>
            <a:r>
              <a:rPr lang="en-US" altLang="en-US" sz="1400" dirty="0">
                <a:latin typeface="Courier New" pitchFamily="49" charset="0"/>
              </a:rPr>
              <a:t>	    </a:t>
            </a:r>
            <a:r>
              <a:rPr lang="en-US" altLang="en-US" sz="1400" dirty="0" err="1">
                <a:latin typeface="Courier New" pitchFamily="49" charset="0"/>
              </a:rPr>
              <a:t>printf</a:t>
            </a:r>
            <a:r>
              <a:rPr lang="en-US" altLang="en-US" sz="1400" dirty="0">
                <a:latin typeface="Courier New" pitchFamily="49" charset="0"/>
              </a:rPr>
              <a:t>("Child %d terminated abnormally\n", </a:t>
            </a:r>
            <a:r>
              <a:rPr lang="en-US" altLang="en-US" sz="1400" dirty="0" err="1">
                <a:latin typeface="Courier New" pitchFamily="49" charset="0"/>
              </a:rPr>
              <a:t>wpid</a:t>
            </a:r>
            <a:r>
              <a:rPr lang="en-US" altLang="en-US" sz="1400" dirty="0">
                <a:latin typeface="Courier New" pitchFamily="49" charset="0"/>
              </a:rPr>
              <a:t>);</a:t>
            </a:r>
          </a:p>
          <a:p>
            <a:pPr algn="l">
              <a:lnSpc>
                <a:spcPct val="100000"/>
              </a:lnSpc>
            </a:pPr>
            <a:r>
              <a:rPr lang="en-US" altLang="en-US" sz="1400" dirty="0">
                <a:latin typeface="Courier New" pitchFamily="49" charset="0"/>
              </a:rPr>
              <a:t>    }</a:t>
            </a:r>
          </a:p>
          <a:p>
            <a:pPr algn="l">
              <a:lnSpc>
                <a:spcPct val="100000"/>
              </a:lnSpc>
            </a:pPr>
            <a:r>
              <a:rPr lang="en-US" altLang="en-US" sz="1400" dirty="0">
                <a:latin typeface="Courier New" pitchFamily="49" charset="0"/>
              </a:rPr>
              <a:t>}</a:t>
            </a: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2802B1F1-D34A-4388-90D5-66F8E1709AC6}"/>
              </a:ext>
            </a:extLst>
          </p:cNvPr>
          <p:cNvSpPr/>
          <p:nvPr/>
        </p:nvSpPr>
        <p:spPr bwMode="auto">
          <a:xfrm>
            <a:off x="2819400" y="3276600"/>
            <a:ext cx="2590800" cy="533400"/>
          </a:xfrm>
          <a:prstGeom prst="ellipse">
            <a:avLst/>
          </a:prstGeom>
          <a:noFill/>
          <a:ln w="444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Default Actions</a:t>
            </a:r>
          </a:p>
        </p:txBody>
      </p:sp>
      <p:sp>
        <p:nvSpPr>
          <p:cNvPr id="533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Each signal type has predefined </a:t>
            </a:r>
            <a:r>
              <a:rPr lang="en-US" i="1" dirty="0">
                <a:solidFill>
                  <a:srgbClr val="FF3300"/>
                </a:solidFill>
              </a:rPr>
              <a:t>default action</a:t>
            </a:r>
            <a:r>
              <a:rPr lang="en-US" dirty="0"/>
              <a:t>, which is one of:</a:t>
            </a:r>
          </a:p>
          <a:p>
            <a:pPr lvl="1" eaLnBrk="1" hangingPunct="1">
              <a:defRPr/>
            </a:pPr>
            <a:r>
              <a:rPr lang="en-US" dirty="0"/>
              <a:t>Process terminates</a:t>
            </a:r>
          </a:p>
          <a:p>
            <a:pPr lvl="1" eaLnBrk="1" hangingPunct="1">
              <a:defRPr/>
            </a:pPr>
            <a:r>
              <a:rPr lang="en-US" dirty="0"/>
              <a:t>Process terminates and dumps “core” (memory) to a file</a:t>
            </a:r>
          </a:p>
          <a:p>
            <a:pPr lvl="2" eaLnBrk="1" hangingPunct="1">
              <a:defRPr/>
            </a:pPr>
            <a:r>
              <a:rPr lang="en-US" dirty="0"/>
              <a:t>Nowadays dump is suppressed in normal operation</a:t>
            </a:r>
          </a:p>
          <a:p>
            <a:pPr lvl="1" eaLnBrk="1" hangingPunct="1">
              <a:defRPr/>
            </a:pPr>
            <a:r>
              <a:rPr lang="en-US" dirty="0"/>
              <a:t>Process stops until restarted by a </a:t>
            </a:r>
            <a:r>
              <a:rPr lang="en-US" dirty="0" err="1"/>
              <a:t>SIGCONT</a:t>
            </a:r>
            <a:r>
              <a:rPr lang="en-US" dirty="0"/>
              <a:t> signal</a:t>
            </a:r>
          </a:p>
          <a:p>
            <a:pPr lvl="1" eaLnBrk="1" hangingPunct="1">
              <a:defRPr/>
            </a:pPr>
            <a:r>
              <a:rPr lang="en-US" dirty="0"/>
              <a:t>Process ignores the signal</a:t>
            </a:r>
          </a:p>
          <a:p>
            <a:pPr eaLnBrk="1" hangingPunct="1">
              <a:defRPr/>
            </a:pPr>
            <a:endParaRPr lang="en-US" dirty="0"/>
          </a:p>
          <a:p>
            <a:pPr eaLnBrk="1" hangingPunct="1">
              <a:defRPr/>
            </a:pPr>
            <a:endParaRPr lang="en-US" dirty="0"/>
          </a:p>
        </p:txBody>
      </p:sp>
    </p:spTree>
  </p:cSld>
  <p:clrMapOvr>
    <a:masterClrMapping/>
  </p:clrMapOvr>
  <p:transition spd="med"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Installing Signal Handlers</a:t>
            </a:r>
          </a:p>
        </p:txBody>
      </p:sp>
      <p:sp>
        <p:nvSpPr>
          <p:cNvPr id="53453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The </a:t>
            </a:r>
            <a:r>
              <a:rPr lang="en-US" dirty="0">
                <a:latin typeface="Courier New" pitchFamily="49" charset="0"/>
              </a:rPr>
              <a:t>signal</a:t>
            </a:r>
            <a:r>
              <a:rPr lang="en-US" dirty="0"/>
              <a:t> function modifies the default action associated with receipt of signal </a:t>
            </a:r>
            <a:r>
              <a:rPr lang="en-US" dirty="0" err="1">
                <a:latin typeface="Courier New" pitchFamily="49" charset="0"/>
              </a:rPr>
              <a:t>signum</a:t>
            </a:r>
            <a:r>
              <a:rPr lang="en-US" dirty="0"/>
              <a:t>:</a:t>
            </a:r>
          </a:p>
          <a:p>
            <a:pPr lvl="1" eaLnBrk="1" hangingPunct="1">
              <a:defRPr/>
            </a:pPr>
            <a:r>
              <a:rPr lang="en-US" dirty="0" err="1">
                <a:latin typeface="Courier New" pitchFamily="49" charset="0"/>
              </a:rPr>
              <a:t>handler_t</a:t>
            </a:r>
            <a:r>
              <a:rPr lang="en-US" dirty="0">
                <a:latin typeface="Courier New" pitchFamily="49" charset="0"/>
              </a:rPr>
              <a:t> *signal(</a:t>
            </a:r>
            <a:r>
              <a:rPr lang="en-US" dirty="0" err="1">
                <a:latin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</a:rPr>
              <a:t>signum</a:t>
            </a:r>
            <a:r>
              <a:rPr lang="en-US" dirty="0">
                <a:latin typeface="Courier New" pitchFamily="49" charset="0"/>
              </a:rPr>
              <a:t>, </a:t>
            </a:r>
            <a:r>
              <a:rPr lang="en-US" dirty="0" err="1">
                <a:latin typeface="Courier New" pitchFamily="49" charset="0"/>
              </a:rPr>
              <a:t>handler_t</a:t>
            </a:r>
            <a:r>
              <a:rPr lang="en-US" dirty="0">
                <a:latin typeface="Courier New" pitchFamily="49" charset="0"/>
              </a:rPr>
              <a:t> *handler)</a:t>
            </a:r>
          </a:p>
          <a:p>
            <a:pPr eaLnBrk="1" hangingPunct="1">
              <a:defRPr/>
            </a:pPr>
            <a:r>
              <a:rPr lang="en-US" dirty="0"/>
              <a:t>Different values for </a:t>
            </a:r>
            <a:r>
              <a:rPr lang="en-US" dirty="0">
                <a:latin typeface="Courier New" pitchFamily="49" charset="0"/>
              </a:rPr>
              <a:t>handler</a:t>
            </a:r>
            <a:r>
              <a:rPr lang="en-US" dirty="0"/>
              <a:t>:</a:t>
            </a:r>
          </a:p>
          <a:p>
            <a:pPr lvl="1" eaLnBrk="1" hangingPunct="1">
              <a:defRPr/>
            </a:pPr>
            <a:r>
              <a:rPr lang="en-US" dirty="0" err="1"/>
              <a:t>SIG_IGN</a:t>
            </a:r>
            <a:r>
              <a:rPr lang="en-US" dirty="0"/>
              <a:t>: ignore signals of type </a:t>
            </a:r>
            <a:r>
              <a:rPr lang="en-US" dirty="0" err="1">
                <a:latin typeface="Courier New" pitchFamily="49" charset="0"/>
              </a:rPr>
              <a:t>signum</a:t>
            </a:r>
            <a:endParaRPr lang="en-US" dirty="0">
              <a:latin typeface="Courier New" pitchFamily="49" charset="0"/>
            </a:endParaRPr>
          </a:p>
          <a:p>
            <a:pPr lvl="1" eaLnBrk="1" hangingPunct="1">
              <a:defRPr/>
            </a:pPr>
            <a:r>
              <a:rPr lang="en-US" dirty="0" err="1"/>
              <a:t>SIG_DFL</a:t>
            </a:r>
            <a:r>
              <a:rPr lang="en-US" dirty="0"/>
              <a:t>: revert to default action on receipt of signals of type </a:t>
            </a:r>
            <a:r>
              <a:rPr lang="en-US" dirty="0" err="1">
                <a:latin typeface="Courier New" pitchFamily="49" charset="0"/>
              </a:rPr>
              <a:t>signum</a:t>
            </a:r>
            <a:endParaRPr lang="en-US" dirty="0"/>
          </a:p>
          <a:p>
            <a:pPr lvl="1" eaLnBrk="1" hangingPunct="1">
              <a:defRPr/>
            </a:pPr>
            <a:r>
              <a:rPr lang="en-US" dirty="0"/>
              <a:t>Otherwise, handler is address of a </a:t>
            </a:r>
            <a:r>
              <a:rPr lang="en-US" i="1" dirty="0">
                <a:solidFill>
                  <a:srgbClr val="FF3300"/>
                </a:solidFill>
              </a:rPr>
              <a:t>signal handler</a:t>
            </a:r>
          </a:p>
          <a:p>
            <a:pPr lvl="2" eaLnBrk="1" hangingPunct="1">
              <a:defRPr/>
            </a:pPr>
            <a:r>
              <a:rPr lang="en-US" dirty="0">
                <a:solidFill>
                  <a:schemeClr val="tx1"/>
                </a:solidFill>
              </a:rPr>
              <a:t>Referred to as “</a:t>
            </a:r>
            <a:r>
              <a:rPr lang="en-US" i="1" dirty="0">
                <a:solidFill>
                  <a:srgbClr val="FF3300"/>
                </a:solidFill>
              </a:rPr>
              <a:t>installing</a:t>
            </a:r>
            <a:r>
              <a:rPr lang="en-US" dirty="0">
                <a:solidFill>
                  <a:schemeClr val="tx1"/>
                </a:solidFill>
              </a:rPr>
              <a:t>” the handler</a:t>
            </a:r>
          </a:p>
          <a:p>
            <a:pPr lvl="2" eaLnBrk="1" hangingPunct="1">
              <a:defRPr/>
            </a:pPr>
            <a:r>
              <a:rPr lang="en-US" dirty="0">
                <a:solidFill>
                  <a:schemeClr val="tx1"/>
                </a:solidFill>
              </a:rPr>
              <a:t>Called when process receives signal of type </a:t>
            </a:r>
            <a:r>
              <a:rPr lang="en-US" dirty="0" err="1">
                <a:solidFill>
                  <a:schemeClr val="tx1"/>
                </a:solidFill>
                <a:latin typeface="Courier New" pitchFamily="49" charset="0"/>
              </a:rPr>
              <a:t>signum</a:t>
            </a:r>
            <a:endParaRPr lang="en-US" dirty="0">
              <a:solidFill>
                <a:schemeClr val="tx1"/>
              </a:solidFill>
              <a:latin typeface="Courier New" pitchFamily="49" charset="0"/>
            </a:endParaRPr>
          </a:p>
          <a:p>
            <a:pPr lvl="2" eaLnBrk="1" hangingPunct="1">
              <a:defRPr/>
            </a:pPr>
            <a:r>
              <a:rPr lang="en-US" dirty="0">
                <a:solidFill>
                  <a:schemeClr val="tx1"/>
                </a:solidFill>
              </a:rPr>
              <a:t>Executing handler is called “</a:t>
            </a:r>
            <a:r>
              <a:rPr lang="en-US" i="1" dirty="0">
                <a:solidFill>
                  <a:srgbClr val="FF3300"/>
                </a:solidFill>
              </a:rPr>
              <a:t>catching</a:t>
            </a:r>
            <a:r>
              <a:rPr lang="en-US" dirty="0">
                <a:solidFill>
                  <a:schemeClr val="tx1"/>
                </a:solidFill>
              </a:rPr>
              <a:t>” or “</a:t>
            </a:r>
            <a:r>
              <a:rPr lang="en-US" i="1" dirty="0">
                <a:solidFill>
                  <a:srgbClr val="FF3300"/>
                </a:solidFill>
              </a:rPr>
              <a:t>handling</a:t>
            </a:r>
            <a:r>
              <a:rPr lang="en-US" dirty="0">
                <a:solidFill>
                  <a:schemeClr val="tx1"/>
                </a:solidFill>
              </a:rPr>
              <a:t>” the signal</a:t>
            </a:r>
          </a:p>
          <a:p>
            <a:pPr lvl="2" eaLnBrk="1" hangingPunct="1">
              <a:defRPr/>
            </a:pPr>
            <a:r>
              <a:rPr lang="en-US" dirty="0">
                <a:solidFill>
                  <a:schemeClr val="tx1"/>
                </a:solidFill>
              </a:rPr>
              <a:t>When handler returns, control passes back to instruction in control flow of process that was interrupted by receipt of the signal</a:t>
            </a:r>
          </a:p>
        </p:txBody>
      </p:sp>
    </p:spTree>
  </p:cSld>
  <p:clrMapOvr>
    <a:masterClrMapping/>
  </p:clrMapOvr>
  <p:transition spd="med"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4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Signal Handling Example</a:t>
            </a:r>
          </a:p>
        </p:txBody>
      </p:sp>
      <p:sp>
        <p:nvSpPr>
          <p:cNvPr id="524292" name="Text Box 4"/>
          <p:cNvSpPr txBox="1">
            <a:spLocks noChangeArrowheads="1"/>
          </p:cNvSpPr>
          <p:nvPr/>
        </p:nvSpPr>
        <p:spPr bwMode="auto">
          <a:xfrm>
            <a:off x="5638800" y="1676400"/>
            <a:ext cx="5747084" cy="3200876"/>
          </a:xfrm>
          <a:prstGeom prst="rect">
            <a:avLst/>
          </a:prstGeom>
          <a:solidFill>
            <a:srgbClr val="F6F5B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/>
            <a:r>
              <a:rPr lang="ro-RO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int main()</a:t>
            </a:r>
          </a:p>
          <a:p>
            <a:pPr algn="l"/>
            <a:r>
              <a:rPr lang="ro-RO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l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sigset_t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blocks;</a:t>
            </a:r>
          </a:p>
          <a:p>
            <a:pPr algn="l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sigemptyset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(&amp;blocks);</a:t>
            </a:r>
          </a:p>
          <a:p>
            <a:pPr algn="l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sigaddset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(&amp;blocks,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SIGINT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endParaRPr lang="ro-RO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l"/>
            <a:r>
              <a:rPr lang="ro-RO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/* Install the SIGINT handler */</a:t>
            </a:r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l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sigprocmask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SIG_BLOCK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&amp;blocks, NULL);</a:t>
            </a:r>
            <a:endParaRPr lang="ro-RO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l"/>
            <a:r>
              <a:rPr lang="ro-RO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if (signal(SIGINT,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SIG_IGN</a:t>
            </a:r>
            <a:r>
              <a:rPr lang="ro-RO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!</a:t>
            </a:r>
            <a:r>
              <a:rPr lang="ro-RO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= SIG_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IGN</a:t>
            </a:r>
            <a:r>
              <a:rPr lang="ro-RO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algn="l"/>
            <a:r>
              <a:rPr lang="ro-RO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signal(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SIGINT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sigint_handler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r>
              <a:rPr lang="ro-RO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algn="l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sigprocmask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SIG_UNBLOCK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&amp;blocks, NULL);</a:t>
            </a:r>
            <a:endParaRPr lang="ro-RO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l"/>
            <a:r>
              <a:rPr lang="ro-RO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/* Wait for the receipt of a signal */</a:t>
            </a:r>
          </a:p>
          <a:p>
            <a:pPr algn="l"/>
            <a:r>
              <a:rPr lang="ro-RO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pause();</a:t>
            </a:r>
          </a:p>
          <a:p>
            <a:pPr algn="l"/>
            <a:r>
              <a:rPr lang="is-I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return 0;</a:t>
            </a:r>
          </a:p>
          <a:p>
            <a:pPr algn="l"/>
            <a:r>
              <a:rPr lang="is-I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9733033" y="6096000"/>
            <a:ext cx="855812" cy="3416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7F7F7F"/>
                </a:solidFill>
                <a:latin typeface="Calibri" pitchFamily="34" charset="0"/>
              </a:rPr>
              <a:t>sigint.c</a:t>
            </a:r>
            <a:endParaRPr lang="en-US" dirty="0">
              <a:solidFill>
                <a:srgbClr val="7F7F7F"/>
              </a:solidFill>
              <a:latin typeface="Calibri" pitchFamily="34" charset="0"/>
            </a:endParaRPr>
          </a:p>
        </p:txBody>
      </p:sp>
      <p:sp>
        <p:nvSpPr>
          <p:cNvPr id="5" name="Text Box 4">
            <a:extLst>
              <a:ext uri="{FF2B5EF4-FFF2-40B4-BE49-F238E27FC236}">
                <a16:creationId xmlns:a16="http://schemas.microsoft.com/office/drawing/2014/main" id="{A9C7FDAB-E1BC-4D81-BCA8-9C851D502F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676400"/>
            <a:ext cx="4724400" cy="3200876"/>
          </a:xfrm>
          <a:prstGeom prst="rect">
            <a:avLst/>
          </a:prstGeom>
          <a:solidFill>
            <a:srgbClr val="F6F5B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/* SIGINT handler */</a:t>
            </a:r>
          </a:p>
          <a:p>
            <a:pPr algn="l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sigint_handler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(int sig</a:t>
            </a:r>
          </a:p>
          <a:p>
            <a:pPr algn="l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algn="l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("So you think you can stop the bomb with ctrl-c, do you?\n");</a:t>
            </a:r>
          </a:p>
          <a:p>
            <a:pPr algn="l"/>
            <a:endParaRPr lang="nl-NL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l"/>
            <a:r>
              <a:rPr lang="nl-NL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sleep(2);</a:t>
            </a:r>
          </a:p>
          <a:p>
            <a:pPr algn="l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("Well...");</a:t>
            </a:r>
          </a:p>
          <a:p>
            <a:pPr algn="l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fflush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stdout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algn="l"/>
            <a:endParaRPr lang="nl-NL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l"/>
            <a:r>
              <a:rPr lang="nl-NL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sleep(1);</a:t>
            </a:r>
          </a:p>
          <a:p>
            <a:pPr algn="l"/>
            <a:r>
              <a:rPr lang="ro-RO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printf("OK. :-)\n");</a:t>
            </a:r>
          </a:p>
          <a:p>
            <a:pPr algn="l"/>
            <a:r>
              <a:rPr lang="ro-RO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exit(0);</a:t>
            </a:r>
          </a:p>
          <a:p>
            <a:pPr algn="l"/>
            <a:r>
              <a:rPr lang="ro-RO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814180191"/>
      </p:ext>
    </p:extLst>
  </p:cSld>
  <p:clrMapOvr>
    <a:masterClrMapping/>
  </p:clrMapOvr>
  <p:transition spd="med"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400"/>
              <a:t>Signals Handlers as Concurrent Flows</a:t>
            </a:r>
          </a:p>
        </p:txBody>
      </p:sp>
      <p:sp>
        <p:nvSpPr>
          <p:cNvPr id="6574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signal handler is a separate logical flow (not process) that runs concurrently with the main program</a:t>
            </a:r>
          </a:p>
        </p:txBody>
      </p:sp>
      <p:sp>
        <p:nvSpPr>
          <p:cNvPr id="657415" name="Line 7"/>
          <p:cNvSpPr>
            <a:spLocks noChangeShapeType="1"/>
          </p:cNvSpPr>
          <p:nvPr/>
        </p:nvSpPr>
        <p:spPr bwMode="auto">
          <a:xfrm>
            <a:off x="4511675" y="4343400"/>
            <a:ext cx="0" cy="304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57416" name="Text Box 8"/>
          <p:cNvSpPr txBox="1">
            <a:spLocks noChangeArrowheads="1"/>
          </p:cNvSpPr>
          <p:nvPr/>
        </p:nvSpPr>
        <p:spPr bwMode="auto">
          <a:xfrm>
            <a:off x="3944939" y="3124201"/>
            <a:ext cx="1284287" cy="10699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i="1" dirty="0">
                <a:solidFill>
                  <a:srgbClr val="C00000"/>
                </a:solidFill>
                <a:latin typeface="Calibri" pitchFamily="34" charset="0"/>
              </a:rPr>
              <a:t>Process A </a:t>
            </a:r>
          </a:p>
          <a:p>
            <a:pPr algn="l">
              <a:lnSpc>
                <a:spcPct val="100000"/>
              </a:lnSpc>
            </a:pPr>
            <a:endParaRPr lang="en-US" sz="1600" dirty="0">
              <a:latin typeface="Calibri" pitchFamily="34" charset="0"/>
            </a:endParaRP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while (1)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    ;</a:t>
            </a:r>
          </a:p>
        </p:txBody>
      </p:sp>
      <p:sp>
        <p:nvSpPr>
          <p:cNvPr id="657417" name="Text Box 9"/>
          <p:cNvSpPr txBox="1">
            <a:spLocks noChangeArrowheads="1"/>
          </p:cNvSpPr>
          <p:nvPr/>
        </p:nvSpPr>
        <p:spPr bwMode="auto">
          <a:xfrm>
            <a:off x="5468939" y="3124200"/>
            <a:ext cx="1406525" cy="13144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i="1" dirty="0">
                <a:solidFill>
                  <a:srgbClr val="C00000"/>
                </a:solidFill>
                <a:latin typeface="Calibri" pitchFamily="34" charset="0"/>
              </a:rPr>
              <a:t>Process A</a:t>
            </a:r>
          </a:p>
          <a:p>
            <a:pPr algn="l">
              <a:lnSpc>
                <a:spcPct val="100000"/>
              </a:lnSpc>
            </a:pPr>
            <a:endParaRPr lang="en-US" sz="1600" dirty="0">
              <a:latin typeface="Calibri" pitchFamily="34" charset="0"/>
            </a:endParaRP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handler(){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    …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}</a:t>
            </a:r>
          </a:p>
        </p:txBody>
      </p:sp>
      <p:sp>
        <p:nvSpPr>
          <p:cNvPr id="657418" name="Text Box 10"/>
          <p:cNvSpPr txBox="1">
            <a:spLocks noChangeArrowheads="1"/>
          </p:cNvSpPr>
          <p:nvPr/>
        </p:nvSpPr>
        <p:spPr bwMode="auto">
          <a:xfrm>
            <a:off x="6992939" y="3124200"/>
            <a:ext cx="990079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i="1" dirty="0">
                <a:solidFill>
                  <a:srgbClr val="C00000"/>
                </a:solidFill>
                <a:latin typeface="Calibri" pitchFamily="34" charset="0"/>
              </a:rPr>
              <a:t>Process B</a:t>
            </a:r>
          </a:p>
        </p:txBody>
      </p:sp>
      <p:sp>
        <p:nvSpPr>
          <p:cNvPr id="657419" name="Line 11"/>
          <p:cNvSpPr>
            <a:spLocks noChangeShapeType="1"/>
          </p:cNvSpPr>
          <p:nvPr/>
        </p:nvSpPr>
        <p:spPr bwMode="auto">
          <a:xfrm>
            <a:off x="6035675" y="4953000"/>
            <a:ext cx="0" cy="304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57420" name="Line 12"/>
          <p:cNvSpPr>
            <a:spLocks noChangeShapeType="1"/>
          </p:cNvSpPr>
          <p:nvPr/>
        </p:nvSpPr>
        <p:spPr bwMode="auto">
          <a:xfrm>
            <a:off x="7559675" y="4648200"/>
            <a:ext cx="0" cy="304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57421" name="Line 13"/>
          <p:cNvSpPr>
            <a:spLocks noChangeShapeType="1"/>
          </p:cNvSpPr>
          <p:nvPr/>
        </p:nvSpPr>
        <p:spPr bwMode="auto">
          <a:xfrm>
            <a:off x="4511675" y="5257800"/>
            <a:ext cx="0" cy="304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57422" name="Line 14"/>
          <p:cNvSpPr>
            <a:spLocks noChangeShapeType="1"/>
          </p:cNvSpPr>
          <p:nvPr/>
        </p:nvSpPr>
        <p:spPr bwMode="auto">
          <a:xfrm>
            <a:off x="7559675" y="5562600"/>
            <a:ext cx="0" cy="304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57423" name="Line 15"/>
          <p:cNvSpPr>
            <a:spLocks noChangeShapeType="1"/>
          </p:cNvSpPr>
          <p:nvPr/>
        </p:nvSpPr>
        <p:spPr bwMode="auto">
          <a:xfrm>
            <a:off x="4054475" y="4648200"/>
            <a:ext cx="4038600" cy="0"/>
          </a:xfrm>
          <a:prstGeom prst="line">
            <a:avLst/>
          </a:prstGeom>
          <a:noFill/>
          <a:ln w="317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57424" name="Line 16"/>
          <p:cNvSpPr>
            <a:spLocks noChangeShapeType="1"/>
          </p:cNvSpPr>
          <p:nvPr/>
        </p:nvSpPr>
        <p:spPr bwMode="auto">
          <a:xfrm>
            <a:off x="4054475" y="4953000"/>
            <a:ext cx="4038600" cy="0"/>
          </a:xfrm>
          <a:prstGeom prst="line">
            <a:avLst/>
          </a:prstGeom>
          <a:noFill/>
          <a:ln w="317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57425" name="Line 17"/>
          <p:cNvSpPr>
            <a:spLocks noChangeShapeType="1"/>
          </p:cNvSpPr>
          <p:nvPr/>
        </p:nvSpPr>
        <p:spPr bwMode="auto">
          <a:xfrm>
            <a:off x="4054475" y="5257800"/>
            <a:ext cx="4038600" cy="0"/>
          </a:xfrm>
          <a:prstGeom prst="line">
            <a:avLst/>
          </a:prstGeom>
          <a:noFill/>
          <a:ln w="317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57426" name="Line 18"/>
          <p:cNvSpPr>
            <a:spLocks noChangeShapeType="1"/>
          </p:cNvSpPr>
          <p:nvPr/>
        </p:nvSpPr>
        <p:spPr bwMode="auto">
          <a:xfrm>
            <a:off x="4054475" y="5562600"/>
            <a:ext cx="4038600" cy="0"/>
          </a:xfrm>
          <a:prstGeom prst="line">
            <a:avLst/>
          </a:prstGeom>
          <a:noFill/>
          <a:ln w="317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57427" name="Line 19"/>
          <p:cNvSpPr>
            <a:spLocks noChangeShapeType="1"/>
          </p:cNvSpPr>
          <p:nvPr/>
        </p:nvSpPr>
        <p:spPr bwMode="auto">
          <a:xfrm>
            <a:off x="4054475" y="5867400"/>
            <a:ext cx="4038600" cy="0"/>
          </a:xfrm>
          <a:prstGeom prst="line">
            <a:avLst/>
          </a:prstGeom>
          <a:noFill/>
          <a:ln w="317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9" name="Text Box 1031"/>
          <p:cNvSpPr txBox="1">
            <a:spLocks noChangeArrowheads="1"/>
          </p:cNvSpPr>
          <p:nvPr/>
        </p:nvSpPr>
        <p:spPr bwMode="auto">
          <a:xfrm>
            <a:off x="2514601" y="4796136"/>
            <a:ext cx="817853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Time</a:t>
            </a:r>
          </a:p>
        </p:txBody>
      </p:sp>
      <p:sp>
        <p:nvSpPr>
          <p:cNvPr id="20" name="Down Arrow 19"/>
          <p:cNvSpPr/>
          <p:nvPr/>
        </p:nvSpPr>
        <p:spPr bwMode="auto">
          <a:xfrm>
            <a:off x="3256253" y="4419600"/>
            <a:ext cx="457200" cy="1600200"/>
          </a:xfrm>
          <a:prstGeom prst="downArrow">
            <a:avLst/>
          </a:prstGeom>
          <a:solidFill>
            <a:schemeClr val="bg1">
              <a:lumMod val="65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endParaRPr lang="en-US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3479622"/>
      </p:ext>
    </p:extLst>
  </p:cSld>
  <p:clrMapOvr>
    <a:masterClrMapping/>
  </p:clrMapOvr>
  <p:transition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/>
          <p:cNvSpPr/>
          <p:nvPr/>
        </p:nvSpPr>
        <p:spPr bwMode="auto">
          <a:xfrm>
            <a:off x="4295015" y="4724400"/>
            <a:ext cx="4495800" cy="425450"/>
          </a:xfrm>
          <a:prstGeom prst="rect">
            <a:avLst/>
          </a:prstGeom>
          <a:solidFill>
            <a:srgbClr val="F1C7C7"/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30" name="Rectangle 29"/>
          <p:cNvSpPr/>
          <p:nvPr/>
        </p:nvSpPr>
        <p:spPr bwMode="auto">
          <a:xfrm>
            <a:off x="4295015" y="5149850"/>
            <a:ext cx="4495800" cy="42545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65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400" dirty="0"/>
              <a:t>Another View of Signal Handlers</a:t>
            </a:r>
            <a:br>
              <a:rPr lang="en-US" sz="3400" dirty="0"/>
            </a:br>
            <a:r>
              <a:rPr lang="en-US" sz="3400" dirty="0"/>
              <a:t>as Concurrent Flows</a:t>
            </a:r>
          </a:p>
        </p:txBody>
      </p:sp>
      <p:sp>
        <p:nvSpPr>
          <p:cNvPr id="658472" name="Text Box 40"/>
          <p:cNvSpPr txBox="1">
            <a:spLocks noChangeArrowheads="1"/>
          </p:cNvSpPr>
          <p:nvPr/>
        </p:nvSpPr>
        <p:spPr bwMode="auto">
          <a:xfrm>
            <a:off x="2227379" y="2667001"/>
            <a:ext cx="1604092" cy="590931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 lIns="45720" rIns="45720">
            <a:spAutoFit/>
          </a:bodyPr>
          <a:lstStyle/>
          <a:p>
            <a:r>
              <a:rPr lang="en-US" dirty="0">
                <a:latin typeface="Calibri" pitchFamily="34" charset="0"/>
              </a:rPr>
              <a:t>Signal delivered</a:t>
            </a:r>
          </a:p>
          <a:p>
            <a:r>
              <a:rPr lang="en-US" dirty="0">
                <a:latin typeface="Calibri" pitchFamily="34" charset="0"/>
              </a:rPr>
              <a:t>to process A</a:t>
            </a:r>
          </a:p>
        </p:txBody>
      </p:sp>
      <p:sp>
        <p:nvSpPr>
          <p:cNvPr id="658473" name="Line 41"/>
          <p:cNvSpPr>
            <a:spLocks noChangeShapeType="1"/>
          </p:cNvSpPr>
          <p:nvPr/>
        </p:nvSpPr>
        <p:spPr bwMode="auto">
          <a:xfrm>
            <a:off x="3886200" y="2851666"/>
            <a:ext cx="381000" cy="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lIns="45720" rIns="45720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58474" name="Text Box 42"/>
          <p:cNvSpPr txBox="1">
            <a:spLocks noChangeArrowheads="1"/>
          </p:cNvSpPr>
          <p:nvPr/>
        </p:nvSpPr>
        <p:spPr bwMode="auto">
          <a:xfrm>
            <a:off x="2310428" y="4132053"/>
            <a:ext cx="1520736" cy="590931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 lIns="45720" rIns="45720">
            <a:spAutoFit/>
          </a:bodyPr>
          <a:lstStyle/>
          <a:p>
            <a:r>
              <a:rPr lang="en-US" dirty="0">
                <a:latin typeface="Calibri" pitchFamily="34" charset="0"/>
              </a:rPr>
              <a:t>Signal received</a:t>
            </a:r>
          </a:p>
          <a:p>
            <a:r>
              <a:rPr lang="en-US" dirty="0">
                <a:latin typeface="Calibri" pitchFamily="34" charset="0"/>
              </a:rPr>
              <a:t>by process A</a:t>
            </a:r>
          </a:p>
        </p:txBody>
      </p:sp>
      <p:sp>
        <p:nvSpPr>
          <p:cNvPr id="658475" name="Line 43"/>
          <p:cNvSpPr>
            <a:spLocks noChangeShapeType="1"/>
          </p:cNvSpPr>
          <p:nvPr/>
        </p:nvSpPr>
        <p:spPr bwMode="auto">
          <a:xfrm>
            <a:off x="3886200" y="4316718"/>
            <a:ext cx="381000" cy="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lIns="45720" rIns="45720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1" name="Rectangle 40"/>
          <p:cNvSpPr/>
          <p:nvPr/>
        </p:nvSpPr>
        <p:spPr bwMode="auto">
          <a:xfrm>
            <a:off x="4295015" y="3885060"/>
            <a:ext cx="4495800" cy="425450"/>
          </a:xfrm>
          <a:prstGeom prst="rect">
            <a:avLst/>
          </a:prstGeom>
          <a:solidFill>
            <a:srgbClr val="F1C7C7"/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42" name="Rectangle 41"/>
          <p:cNvSpPr/>
          <p:nvPr/>
        </p:nvSpPr>
        <p:spPr bwMode="auto">
          <a:xfrm>
            <a:off x="4295015" y="3459610"/>
            <a:ext cx="4495800" cy="425450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43" name="Rectangle 42"/>
          <p:cNvSpPr/>
          <p:nvPr/>
        </p:nvSpPr>
        <p:spPr bwMode="auto">
          <a:xfrm>
            <a:off x="4295015" y="4310510"/>
            <a:ext cx="4495800" cy="42545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44" name="Rectangle 43"/>
          <p:cNvSpPr/>
          <p:nvPr/>
        </p:nvSpPr>
        <p:spPr bwMode="auto">
          <a:xfrm>
            <a:off x="4295015" y="3028266"/>
            <a:ext cx="4495800" cy="425450"/>
          </a:xfrm>
          <a:prstGeom prst="rect">
            <a:avLst/>
          </a:prstGeom>
          <a:solidFill>
            <a:srgbClr val="F1C7C7"/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45" name="Rectangle 44"/>
          <p:cNvSpPr/>
          <p:nvPr/>
        </p:nvSpPr>
        <p:spPr bwMode="auto">
          <a:xfrm>
            <a:off x="4295015" y="2602816"/>
            <a:ext cx="4495800" cy="42545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46" name="Text Box 4"/>
          <p:cNvSpPr txBox="1">
            <a:spLocks noChangeArrowheads="1"/>
          </p:cNvSpPr>
          <p:nvPr/>
        </p:nvSpPr>
        <p:spPr bwMode="auto">
          <a:xfrm>
            <a:off x="4517037" y="1981200"/>
            <a:ext cx="109716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Process A</a:t>
            </a:r>
          </a:p>
        </p:txBody>
      </p:sp>
      <p:sp>
        <p:nvSpPr>
          <p:cNvPr id="47" name="Text Box 5"/>
          <p:cNvSpPr txBox="1">
            <a:spLocks noChangeArrowheads="1"/>
          </p:cNvSpPr>
          <p:nvPr/>
        </p:nvSpPr>
        <p:spPr bwMode="auto">
          <a:xfrm>
            <a:off x="6040029" y="1981200"/>
            <a:ext cx="1087542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Process B</a:t>
            </a:r>
          </a:p>
        </p:txBody>
      </p:sp>
      <p:sp>
        <p:nvSpPr>
          <p:cNvPr id="48" name="Line 6"/>
          <p:cNvSpPr>
            <a:spLocks noChangeShapeType="1"/>
          </p:cNvSpPr>
          <p:nvPr/>
        </p:nvSpPr>
        <p:spPr bwMode="auto">
          <a:xfrm flipH="1">
            <a:off x="5070171" y="2606000"/>
            <a:ext cx="0" cy="420624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9" name="Line 11"/>
          <p:cNvSpPr>
            <a:spLocks noChangeShapeType="1"/>
          </p:cNvSpPr>
          <p:nvPr/>
        </p:nvSpPr>
        <p:spPr bwMode="auto">
          <a:xfrm flipH="1">
            <a:off x="5895671" y="1981200"/>
            <a:ext cx="12700" cy="3931920"/>
          </a:xfrm>
          <a:prstGeom prst="line">
            <a:avLst/>
          </a:prstGeom>
          <a:noFill/>
          <a:ln w="254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0" name="Text Box 12"/>
          <p:cNvSpPr txBox="1">
            <a:spLocks noChangeArrowheads="1"/>
          </p:cNvSpPr>
          <p:nvPr/>
        </p:nvSpPr>
        <p:spPr bwMode="auto">
          <a:xfrm>
            <a:off x="6996451" y="2667000"/>
            <a:ext cx="1611916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user code (main)</a:t>
            </a:r>
          </a:p>
        </p:txBody>
      </p:sp>
      <p:sp>
        <p:nvSpPr>
          <p:cNvPr id="51" name="Text Box 13"/>
          <p:cNvSpPr txBox="1">
            <a:spLocks noChangeArrowheads="1"/>
          </p:cNvSpPr>
          <p:nvPr/>
        </p:nvSpPr>
        <p:spPr bwMode="auto">
          <a:xfrm>
            <a:off x="6996452" y="3081338"/>
            <a:ext cx="1171859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kernel code</a:t>
            </a:r>
          </a:p>
        </p:txBody>
      </p:sp>
      <p:sp>
        <p:nvSpPr>
          <p:cNvPr id="52" name="Text Box 14"/>
          <p:cNvSpPr txBox="1">
            <a:spLocks noChangeArrowheads="1"/>
          </p:cNvSpPr>
          <p:nvPr/>
        </p:nvSpPr>
        <p:spPr bwMode="auto">
          <a:xfrm>
            <a:off x="6996451" y="3494088"/>
            <a:ext cx="1611916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user code (main)</a:t>
            </a:r>
          </a:p>
        </p:txBody>
      </p:sp>
      <p:sp>
        <p:nvSpPr>
          <p:cNvPr id="53" name="Text Box 15"/>
          <p:cNvSpPr txBox="1">
            <a:spLocks noChangeArrowheads="1"/>
          </p:cNvSpPr>
          <p:nvPr/>
        </p:nvSpPr>
        <p:spPr bwMode="auto">
          <a:xfrm>
            <a:off x="6978990" y="3930650"/>
            <a:ext cx="1171859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kernel code</a:t>
            </a:r>
          </a:p>
        </p:txBody>
      </p:sp>
      <p:sp>
        <p:nvSpPr>
          <p:cNvPr id="54" name="Text Box 16"/>
          <p:cNvSpPr txBox="1">
            <a:spLocks noChangeArrowheads="1"/>
          </p:cNvSpPr>
          <p:nvPr/>
        </p:nvSpPr>
        <p:spPr bwMode="auto">
          <a:xfrm>
            <a:off x="6996452" y="4343400"/>
            <a:ext cx="1842749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user code (handler)</a:t>
            </a:r>
          </a:p>
        </p:txBody>
      </p:sp>
      <p:sp>
        <p:nvSpPr>
          <p:cNvPr id="55" name="AutoShape 27"/>
          <p:cNvSpPr>
            <a:spLocks/>
          </p:cNvSpPr>
          <p:nvPr/>
        </p:nvSpPr>
        <p:spPr bwMode="auto">
          <a:xfrm>
            <a:off x="9032571" y="3027143"/>
            <a:ext cx="76200" cy="381000"/>
          </a:xfrm>
          <a:prstGeom prst="rightBrace">
            <a:avLst>
              <a:gd name="adj1" fmla="val 41667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56" name="Text Box 28"/>
          <p:cNvSpPr txBox="1">
            <a:spLocks noChangeArrowheads="1"/>
          </p:cNvSpPr>
          <p:nvPr/>
        </p:nvSpPr>
        <p:spPr bwMode="auto">
          <a:xfrm>
            <a:off x="9111946" y="3048366"/>
            <a:ext cx="1403654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i="1" dirty="0">
                <a:latin typeface="Calibri" pitchFamily="34" charset="0"/>
              </a:rPr>
              <a:t>context switch</a:t>
            </a:r>
            <a:endParaRPr lang="en-US" sz="1600" dirty="0">
              <a:latin typeface="Calibri" pitchFamily="34" charset="0"/>
            </a:endParaRPr>
          </a:p>
        </p:txBody>
      </p:sp>
      <p:sp>
        <p:nvSpPr>
          <p:cNvPr id="57" name="AutoShape 29"/>
          <p:cNvSpPr>
            <a:spLocks/>
          </p:cNvSpPr>
          <p:nvPr/>
        </p:nvSpPr>
        <p:spPr bwMode="auto">
          <a:xfrm>
            <a:off x="9032571" y="3896637"/>
            <a:ext cx="76200" cy="381000"/>
          </a:xfrm>
          <a:prstGeom prst="rightBrace">
            <a:avLst>
              <a:gd name="adj1" fmla="val 41667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58" name="Text Box 30"/>
          <p:cNvSpPr txBox="1">
            <a:spLocks noChangeArrowheads="1"/>
          </p:cNvSpPr>
          <p:nvPr/>
        </p:nvSpPr>
        <p:spPr bwMode="auto">
          <a:xfrm>
            <a:off x="9111946" y="3917860"/>
            <a:ext cx="1403654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i="1" dirty="0">
                <a:latin typeface="Calibri" pitchFamily="34" charset="0"/>
              </a:rPr>
              <a:t>context switch</a:t>
            </a:r>
            <a:endParaRPr lang="en-US" sz="1600" dirty="0">
              <a:latin typeface="Calibri" pitchFamily="34" charset="0"/>
            </a:endParaRPr>
          </a:p>
        </p:txBody>
      </p:sp>
      <p:sp>
        <p:nvSpPr>
          <p:cNvPr id="59" name="Line 6"/>
          <p:cNvSpPr>
            <a:spLocks noChangeShapeType="1"/>
          </p:cNvSpPr>
          <p:nvPr/>
        </p:nvSpPr>
        <p:spPr bwMode="auto">
          <a:xfrm flipH="1">
            <a:off x="5063821" y="4303776"/>
            <a:ext cx="0" cy="420624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0" name="Line 6"/>
          <p:cNvSpPr>
            <a:spLocks noChangeShapeType="1"/>
          </p:cNvSpPr>
          <p:nvPr/>
        </p:nvSpPr>
        <p:spPr bwMode="auto">
          <a:xfrm flipH="1">
            <a:off x="6664021" y="3465576"/>
            <a:ext cx="0" cy="420624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cxnSp>
        <p:nvCxnSpPr>
          <p:cNvPr id="61" name="Straight Arrow Connector 60"/>
          <p:cNvCxnSpPr>
            <a:stCxn id="48" idx="1"/>
            <a:endCxn id="60" idx="0"/>
          </p:cNvCxnSpPr>
          <p:nvPr/>
        </p:nvCxnSpPr>
        <p:spPr bwMode="auto">
          <a:xfrm rot="16200000" flipH="1">
            <a:off x="5647620" y="2449175"/>
            <a:ext cx="438952" cy="15938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62" name="Straight Arrow Connector 61"/>
          <p:cNvCxnSpPr>
            <a:stCxn id="60" idx="1"/>
            <a:endCxn id="59" idx="0"/>
          </p:cNvCxnSpPr>
          <p:nvPr/>
        </p:nvCxnSpPr>
        <p:spPr bwMode="auto">
          <a:xfrm rot="16200000" flipH="1" flipV="1">
            <a:off x="5655133" y="3294888"/>
            <a:ext cx="417576" cy="16002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31" name="Line 6"/>
          <p:cNvSpPr>
            <a:spLocks noChangeShapeType="1"/>
          </p:cNvSpPr>
          <p:nvPr/>
        </p:nvSpPr>
        <p:spPr bwMode="auto">
          <a:xfrm flipH="1">
            <a:off x="5062270" y="4724400"/>
            <a:ext cx="0" cy="420624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32" name="Line 6"/>
          <p:cNvSpPr>
            <a:spLocks noChangeShapeType="1"/>
          </p:cNvSpPr>
          <p:nvPr/>
        </p:nvSpPr>
        <p:spPr bwMode="auto">
          <a:xfrm flipH="1">
            <a:off x="5062270" y="5141976"/>
            <a:ext cx="0" cy="420624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33" name="Text Box 15"/>
          <p:cNvSpPr txBox="1">
            <a:spLocks noChangeArrowheads="1"/>
          </p:cNvSpPr>
          <p:nvPr/>
        </p:nvSpPr>
        <p:spPr bwMode="auto">
          <a:xfrm>
            <a:off x="6981542" y="4766846"/>
            <a:ext cx="1171859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kernel code</a:t>
            </a:r>
          </a:p>
        </p:txBody>
      </p:sp>
      <p:sp>
        <p:nvSpPr>
          <p:cNvPr id="34" name="Text Box 14"/>
          <p:cNvSpPr txBox="1">
            <a:spLocks noChangeArrowheads="1"/>
          </p:cNvSpPr>
          <p:nvPr/>
        </p:nvSpPr>
        <p:spPr bwMode="auto">
          <a:xfrm>
            <a:off x="6998684" y="5181600"/>
            <a:ext cx="1611916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user code (main)</a:t>
            </a:r>
          </a:p>
        </p:txBody>
      </p:sp>
      <p:sp>
        <p:nvSpPr>
          <p:cNvPr id="37" name="Text Box 36"/>
          <p:cNvSpPr txBox="1">
            <a:spLocks noChangeArrowheads="1"/>
          </p:cNvSpPr>
          <p:nvPr/>
        </p:nvSpPr>
        <p:spPr bwMode="auto">
          <a:xfrm>
            <a:off x="4654740" y="2709446"/>
            <a:ext cx="374461" cy="31393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 lIns="45720" rIns="45720">
            <a:spAutoFit/>
          </a:bodyPr>
          <a:lstStyle/>
          <a:p>
            <a:r>
              <a:rPr lang="en-US" sz="1600" dirty="0" err="1">
                <a:latin typeface="Calibri" pitchFamily="34" charset="0"/>
              </a:rPr>
              <a:t>I</a:t>
            </a:r>
            <a:r>
              <a:rPr lang="en-US" sz="1600" baseline="-25000" dirty="0" err="1">
                <a:latin typeface="Calibri" pitchFamily="34" charset="0"/>
              </a:rPr>
              <a:t>curr</a:t>
            </a:r>
            <a:endParaRPr lang="en-US" sz="1600" baseline="-25000" dirty="0">
              <a:latin typeface="Calibri" pitchFamily="34" charset="0"/>
            </a:endParaRPr>
          </a:p>
        </p:txBody>
      </p:sp>
      <p:sp>
        <p:nvSpPr>
          <p:cNvPr id="38" name="Text Box 37"/>
          <p:cNvSpPr txBox="1">
            <a:spLocks noChangeArrowheads="1"/>
          </p:cNvSpPr>
          <p:nvPr/>
        </p:nvSpPr>
        <p:spPr bwMode="auto">
          <a:xfrm>
            <a:off x="4648201" y="5071646"/>
            <a:ext cx="397993" cy="31393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 lIns="45720" rIns="45720">
            <a:spAutoFit/>
          </a:bodyPr>
          <a:lstStyle/>
          <a:p>
            <a:r>
              <a:rPr lang="en-US" sz="1600" dirty="0" err="1">
                <a:latin typeface="Calibri" pitchFamily="34" charset="0"/>
              </a:rPr>
              <a:t>I</a:t>
            </a:r>
            <a:r>
              <a:rPr lang="en-US" sz="1600" baseline="-25000" dirty="0" err="1">
                <a:latin typeface="Calibri" pitchFamily="34" charset="0"/>
              </a:rPr>
              <a:t>next</a:t>
            </a:r>
            <a:endParaRPr lang="en-US" sz="1600" baseline="-25000" dirty="0">
              <a:latin typeface="Calibri" pitchFamily="34" charset="0"/>
            </a:endParaRPr>
          </a:p>
        </p:txBody>
      </p:sp>
      <p:sp>
        <p:nvSpPr>
          <p:cNvPr id="39" name="Oval 38"/>
          <p:cNvSpPr/>
          <p:nvPr/>
        </p:nvSpPr>
        <p:spPr bwMode="auto">
          <a:xfrm>
            <a:off x="5029200" y="2977086"/>
            <a:ext cx="91440" cy="91440"/>
          </a:xfrm>
          <a:prstGeom prst="ellipse">
            <a:avLst/>
          </a:prstGeom>
          <a:solidFill>
            <a:schemeClr val="tx1"/>
          </a:solidFill>
          <a:ln w="25400" cap="flat" cmpd="sng" algn="ctr">
            <a:noFill/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Oval 39"/>
          <p:cNvSpPr/>
          <p:nvPr/>
        </p:nvSpPr>
        <p:spPr bwMode="auto">
          <a:xfrm>
            <a:off x="5013960" y="5122652"/>
            <a:ext cx="91440" cy="91440"/>
          </a:xfrm>
          <a:prstGeom prst="ellipse">
            <a:avLst/>
          </a:prstGeom>
          <a:solidFill>
            <a:schemeClr val="tx1"/>
          </a:solidFill>
          <a:ln w="25400" cap="flat" cmpd="sng" algn="ctr">
            <a:noFill/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8511606"/>
      </p:ext>
    </p:extLst>
  </p:cSld>
  <p:clrMapOvr>
    <a:masterClrMapping/>
  </p:clrMapOvr>
  <p:transition/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Nested Signal Handlers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Handlers can be interrupted by other handlers</a:t>
            </a:r>
          </a:p>
        </p:txBody>
      </p:sp>
      <p:sp>
        <p:nvSpPr>
          <p:cNvPr id="4" name="Line 93"/>
          <p:cNvSpPr>
            <a:spLocks noChangeShapeType="1"/>
          </p:cNvSpPr>
          <p:nvPr/>
        </p:nvSpPr>
        <p:spPr bwMode="auto">
          <a:xfrm>
            <a:off x="4368290" y="2822565"/>
            <a:ext cx="0" cy="5984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5" name="Line 94"/>
          <p:cNvSpPr>
            <a:spLocks noChangeShapeType="1"/>
          </p:cNvSpPr>
          <p:nvPr/>
        </p:nvSpPr>
        <p:spPr bwMode="auto">
          <a:xfrm>
            <a:off x="4374640" y="3427403"/>
            <a:ext cx="24003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6" name="Line 96"/>
          <p:cNvSpPr>
            <a:spLocks noChangeShapeType="1"/>
          </p:cNvSpPr>
          <p:nvPr/>
        </p:nvSpPr>
        <p:spPr bwMode="auto">
          <a:xfrm flipH="1" flipV="1">
            <a:off x="6722533" y="4116925"/>
            <a:ext cx="2355340" cy="53179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7" name="Line 97"/>
          <p:cNvSpPr>
            <a:spLocks noChangeShapeType="1"/>
          </p:cNvSpPr>
          <p:nvPr/>
        </p:nvSpPr>
        <p:spPr bwMode="auto">
          <a:xfrm>
            <a:off x="4369878" y="4108440"/>
            <a:ext cx="3175" cy="8763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8" name="Rectangle 98"/>
          <p:cNvSpPr>
            <a:spLocks noChangeArrowheads="1"/>
          </p:cNvSpPr>
          <p:nvPr/>
        </p:nvSpPr>
        <p:spPr bwMode="auto">
          <a:xfrm>
            <a:off x="4557202" y="2825740"/>
            <a:ext cx="2051032" cy="5329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lIns="90479" tIns="44446" rIns="90479" bIns="44446">
            <a:spAutoFit/>
          </a:bodyPr>
          <a:lstStyle/>
          <a:p>
            <a:r>
              <a:rPr lang="en-US" sz="1600" i="1" dirty="0">
                <a:latin typeface="Helvetica" charset="0"/>
              </a:rPr>
              <a:t>(2) Control passes to handler S</a:t>
            </a:r>
          </a:p>
        </p:txBody>
      </p:sp>
      <p:sp>
        <p:nvSpPr>
          <p:cNvPr id="9" name="Rectangle 99"/>
          <p:cNvSpPr>
            <a:spLocks noChangeArrowheads="1"/>
          </p:cNvSpPr>
          <p:nvPr/>
        </p:nvSpPr>
        <p:spPr bwMode="auto">
          <a:xfrm>
            <a:off x="3541190" y="2286001"/>
            <a:ext cx="1644643" cy="3113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lIns="90479" tIns="44446" rIns="90479" bIns="44446">
            <a:spAutoFit/>
          </a:bodyPr>
          <a:lstStyle/>
          <a:p>
            <a:r>
              <a:rPr lang="en-US" sz="1600" i="1" dirty="0">
                <a:latin typeface="Helvetica" charset="0"/>
              </a:rPr>
              <a:t> Main program</a:t>
            </a:r>
          </a:p>
        </p:txBody>
      </p:sp>
      <p:sp>
        <p:nvSpPr>
          <p:cNvPr id="10" name="Rectangle 100"/>
          <p:cNvSpPr>
            <a:spLocks noChangeArrowheads="1"/>
          </p:cNvSpPr>
          <p:nvPr/>
        </p:nvSpPr>
        <p:spPr bwMode="auto">
          <a:xfrm>
            <a:off x="7136346" y="4571995"/>
            <a:ext cx="1478488" cy="7545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lIns="90479" tIns="44446" rIns="90479" bIns="44446">
            <a:spAutoFit/>
          </a:bodyPr>
          <a:lstStyle/>
          <a:p>
            <a:r>
              <a:rPr lang="en-US" sz="1600" i="1" dirty="0">
                <a:latin typeface="Helvetica" charset="0"/>
              </a:rPr>
              <a:t>(5) Handler T</a:t>
            </a:r>
          </a:p>
          <a:p>
            <a:r>
              <a:rPr lang="en-US" sz="1600" i="1" dirty="0">
                <a:latin typeface="Helvetica" charset="0"/>
              </a:rPr>
              <a:t>returns to handler S</a:t>
            </a:r>
          </a:p>
        </p:txBody>
      </p:sp>
      <p:sp>
        <p:nvSpPr>
          <p:cNvPr id="11" name="Text Box 101"/>
          <p:cNvSpPr txBox="1">
            <a:spLocks noChangeArrowheads="1"/>
          </p:cNvSpPr>
          <p:nvPr/>
        </p:nvSpPr>
        <p:spPr bwMode="auto">
          <a:xfrm>
            <a:off x="3865052" y="3144828"/>
            <a:ext cx="506870" cy="3139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sz="1600" i="1">
                <a:latin typeface="Helvetica" charset="0"/>
              </a:rPr>
              <a:t>I</a:t>
            </a:r>
            <a:r>
              <a:rPr lang="en-US" sz="1600" i="1" baseline="-25000">
                <a:latin typeface="Helvetica" charset="0"/>
              </a:rPr>
              <a:t>curr</a:t>
            </a:r>
            <a:endParaRPr lang="en-US" sz="1600" i="1">
              <a:latin typeface="Helvetica" charset="0"/>
            </a:endParaRPr>
          </a:p>
        </p:txBody>
      </p:sp>
      <p:sp>
        <p:nvSpPr>
          <p:cNvPr id="12" name="Text Box 102"/>
          <p:cNvSpPr txBox="1">
            <a:spLocks noChangeArrowheads="1"/>
          </p:cNvSpPr>
          <p:nvPr/>
        </p:nvSpPr>
        <p:spPr bwMode="auto">
          <a:xfrm>
            <a:off x="3865053" y="3849678"/>
            <a:ext cx="521297" cy="3139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sz="1600" i="1" dirty="0" err="1">
                <a:latin typeface="Helvetica" charset="0"/>
              </a:rPr>
              <a:t>I</a:t>
            </a:r>
            <a:r>
              <a:rPr lang="en-US" sz="1600" i="1" baseline="-25000" dirty="0" err="1">
                <a:latin typeface="Helvetica" charset="0"/>
              </a:rPr>
              <a:t>next</a:t>
            </a:r>
            <a:endParaRPr lang="en-US" sz="1600" i="1" dirty="0">
              <a:latin typeface="Helvetica" charset="0"/>
            </a:endParaRPr>
          </a:p>
        </p:txBody>
      </p:sp>
      <p:sp>
        <p:nvSpPr>
          <p:cNvPr id="13" name="Rectangle 105"/>
          <p:cNvSpPr>
            <a:spLocks noChangeArrowheads="1"/>
          </p:cNvSpPr>
          <p:nvPr/>
        </p:nvSpPr>
        <p:spPr bwMode="auto">
          <a:xfrm>
            <a:off x="1960034" y="3105157"/>
            <a:ext cx="1917701" cy="5329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lIns="90479" tIns="44446" rIns="90479" bIns="44446">
            <a:spAutoFit/>
          </a:bodyPr>
          <a:lstStyle/>
          <a:p>
            <a:r>
              <a:rPr lang="en-US" sz="1600" i="1" dirty="0">
                <a:latin typeface="Helvetica" charset="0"/>
              </a:rPr>
              <a:t>(1) Program catches signal s</a:t>
            </a:r>
          </a:p>
        </p:txBody>
      </p:sp>
      <p:sp>
        <p:nvSpPr>
          <p:cNvPr id="14" name="Rectangle 99"/>
          <p:cNvSpPr>
            <a:spLocks noChangeArrowheads="1"/>
          </p:cNvSpPr>
          <p:nvPr/>
        </p:nvSpPr>
        <p:spPr bwMode="auto">
          <a:xfrm>
            <a:off x="6119290" y="2286001"/>
            <a:ext cx="1280576" cy="3113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lIns="90479" tIns="44446" rIns="90479" bIns="44446">
            <a:spAutoFit/>
          </a:bodyPr>
          <a:lstStyle/>
          <a:p>
            <a:r>
              <a:rPr lang="en-US" sz="1600" i="1" dirty="0">
                <a:latin typeface="Helvetica" charset="0"/>
              </a:rPr>
              <a:t> Handler S</a:t>
            </a:r>
          </a:p>
        </p:txBody>
      </p:sp>
      <p:sp>
        <p:nvSpPr>
          <p:cNvPr id="15" name="Rectangle 99"/>
          <p:cNvSpPr>
            <a:spLocks noChangeArrowheads="1"/>
          </p:cNvSpPr>
          <p:nvPr/>
        </p:nvSpPr>
        <p:spPr bwMode="auto">
          <a:xfrm>
            <a:off x="8473024" y="2286001"/>
            <a:ext cx="1280576" cy="3113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lIns="90479" tIns="44446" rIns="90479" bIns="44446">
            <a:spAutoFit/>
          </a:bodyPr>
          <a:lstStyle/>
          <a:p>
            <a:r>
              <a:rPr lang="en-US" sz="1600" i="1" dirty="0">
                <a:latin typeface="Helvetica" charset="0"/>
              </a:rPr>
              <a:t> Handler T</a:t>
            </a:r>
          </a:p>
        </p:txBody>
      </p:sp>
      <p:sp>
        <p:nvSpPr>
          <p:cNvPr id="16" name="Rectangle 105"/>
          <p:cNvSpPr>
            <a:spLocks noChangeArrowheads="1"/>
          </p:cNvSpPr>
          <p:nvPr/>
        </p:nvSpPr>
        <p:spPr bwMode="auto">
          <a:xfrm>
            <a:off x="4893734" y="3600457"/>
            <a:ext cx="1854200" cy="5329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lIns="90479" tIns="44446" rIns="90479" bIns="44446">
            <a:spAutoFit/>
          </a:bodyPr>
          <a:lstStyle/>
          <a:p>
            <a:r>
              <a:rPr lang="en-US" sz="1600" i="1" dirty="0">
                <a:latin typeface="Helvetica" charset="0"/>
              </a:rPr>
              <a:t>(3) Program catches signal t</a:t>
            </a:r>
          </a:p>
        </p:txBody>
      </p:sp>
      <p:sp>
        <p:nvSpPr>
          <p:cNvPr id="17" name="Line 93"/>
          <p:cNvSpPr>
            <a:spLocks noChangeShapeType="1"/>
          </p:cNvSpPr>
          <p:nvPr/>
        </p:nvSpPr>
        <p:spPr bwMode="auto">
          <a:xfrm>
            <a:off x="6755890" y="3432165"/>
            <a:ext cx="0" cy="5984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18" name="Line 94"/>
          <p:cNvSpPr>
            <a:spLocks noChangeShapeType="1"/>
          </p:cNvSpPr>
          <p:nvPr/>
        </p:nvSpPr>
        <p:spPr bwMode="auto">
          <a:xfrm>
            <a:off x="6749540" y="4024303"/>
            <a:ext cx="24003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19" name="Rectangle 98"/>
          <p:cNvSpPr>
            <a:spLocks noChangeArrowheads="1"/>
          </p:cNvSpPr>
          <p:nvPr/>
        </p:nvSpPr>
        <p:spPr bwMode="auto">
          <a:xfrm>
            <a:off x="6881302" y="3409940"/>
            <a:ext cx="2114531" cy="5329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lIns="90479" tIns="44446" rIns="90479" bIns="44446">
            <a:spAutoFit/>
          </a:bodyPr>
          <a:lstStyle/>
          <a:p>
            <a:r>
              <a:rPr lang="en-US" sz="1600" i="1" dirty="0">
                <a:latin typeface="Helvetica" charset="0"/>
              </a:rPr>
              <a:t>(4)  Control passes to handler T</a:t>
            </a:r>
          </a:p>
        </p:txBody>
      </p:sp>
      <p:sp>
        <p:nvSpPr>
          <p:cNvPr id="20" name="Line 93"/>
          <p:cNvSpPr>
            <a:spLocks noChangeShapeType="1"/>
          </p:cNvSpPr>
          <p:nvPr/>
        </p:nvSpPr>
        <p:spPr bwMode="auto">
          <a:xfrm>
            <a:off x="9130790" y="4079865"/>
            <a:ext cx="0" cy="5984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21" name="Line 93"/>
          <p:cNvSpPr>
            <a:spLocks noChangeShapeType="1"/>
          </p:cNvSpPr>
          <p:nvPr/>
        </p:nvSpPr>
        <p:spPr bwMode="auto">
          <a:xfrm>
            <a:off x="6755890" y="4206865"/>
            <a:ext cx="0" cy="5984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22" name="Line 96"/>
          <p:cNvSpPr>
            <a:spLocks noChangeShapeType="1"/>
          </p:cNvSpPr>
          <p:nvPr/>
        </p:nvSpPr>
        <p:spPr bwMode="auto">
          <a:xfrm flipH="1" flipV="1">
            <a:off x="4360333" y="4040724"/>
            <a:ext cx="2342640" cy="70959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23" name="Rectangle 100"/>
          <p:cNvSpPr>
            <a:spLocks noChangeArrowheads="1"/>
          </p:cNvSpPr>
          <p:nvPr/>
        </p:nvSpPr>
        <p:spPr bwMode="auto">
          <a:xfrm>
            <a:off x="5053546" y="4698995"/>
            <a:ext cx="1478488" cy="9761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lIns="90479" tIns="44446" rIns="90479" bIns="44446">
            <a:spAutoFit/>
          </a:bodyPr>
          <a:lstStyle/>
          <a:p>
            <a:r>
              <a:rPr lang="en-US" sz="1600" i="1" dirty="0">
                <a:latin typeface="Helvetica" charset="0"/>
              </a:rPr>
              <a:t>(6) Handler S</a:t>
            </a:r>
          </a:p>
          <a:p>
            <a:r>
              <a:rPr lang="en-US" sz="1600" i="1" dirty="0">
                <a:latin typeface="Helvetica" charset="0"/>
              </a:rPr>
              <a:t>returns to main program</a:t>
            </a:r>
          </a:p>
        </p:txBody>
      </p:sp>
      <p:sp>
        <p:nvSpPr>
          <p:cNvPr id="24" name="Rectangle 105"/>
          <p:cNvSpPr>
            <a:spLocks noChangeArrowheads="1"/>
          </p:cNvSpPr>
          <p:nvPr/>
        </p:nvSpPr>
        <p:spPr bwMode="auto">
          <a:xfrm>
            <a:off x="1960034" y="3930657"/>
            <a:ext cx="1917701" cy="5329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lIns="90479" tIns="44446" rIns="90479" bIns="44446">
            <a:spAutoFit/>
          </a:bodyPr>
          <a:lstStyle/>
          <a:p>
            <a:r>
              <a:rPr lang="en-US" sz="1600" i="1" dirty="0">
                <a:latin typeface="Helvetica" charset="0"/>
              </a:rPr>
              <a:t>(7) Main program resumes </a:t>
            </a:r>
          </a:p>
        </p:txBody>
      </p:sp>
    </p:spTree>
    <p:extLst>
      <p:ext uri="{BB962C8B-B14F-4D97-AF65-F5344CB8AC3E}">
        <p14:creationId xmlns:p14="http://schemas.microsoft.com/office/powerpoint/2010/main" val="3417728660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387352" y="247650"/>
            <a:ext cx="10356848" cy="819150"/>
          </a:xfrm>
        </p:spPr>
        <p:txBody>
          <a:bodyPr/>
          <a:lstStyle/>
          <a:p>
            <a:pPr eaLnBrk="1" hangingPunct="1"/>
            <a:r>
              <a:rPr lang="en-US" altLang="en-US" dirty="0"/>
              <a:t>Dealing With Errors</a:t>
            </a:r>
          </a:p>
        </p:txBody>
      </p:sp>
      <p:sp>
        <p:nvSpPr>
          <p:cNvPr id="472068" name="Rectangle 4"/>
          <p:cNvSpPr>
            <a:spLocks noGrp="1" noChangeArrowheads="1"/>
          </p:cNvSpPr>
          <p:nvPr>
            <p:ph idx="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en-US" dirty="0"/>
              <a:t>How to handle bad mistakes like divide by 0?</a:t>
            </a:r>
          </a:p>
          <a:p>
            <a:pPr eaLnBrk="1" hangingPunct="1">
              <a:defRPr/>
            </a:pPr>
            <a:r>
              <a:rPr lang="en-US" dirty="0"/>
              <a:t>Solution 1: ignore completely</a:t>
            </a:r>
          </a:p>
          <a:p>
            <a:pPr eaLnBrk="1" hangingPunct="1">
              <a:defRPr/>
            </a:pPr>
            <a:r>
              <a:rPr lang="en-US" dirty="0"/>
              <a:t>Solution 2: set a flag and let program check</a:t>
            </a:r>
          </a:p>
          <a:p>
            <a:pPr lvl="1" eaLnBrk="1" hangingPunct="1">
              <a:defRPr/>
            </a:pPr>
            <a:r>
              <a:rPr lang="en-US" dirty="0"/>
              <a:t>Used for minor errors like integer overflow</a:t>
            </a:r>
          </a:p>
          <a:p>
            <a:pPr lvl="1" eaLnBrk="1" hangingPunct="1">
              <a:defRPr/>
            </a:pPr>
            <a:r>
              <a:rPr lang="en-US" dirty="0"/>
              <a:t>Nuisance to check after every important operation (e.g., division)</a:t>
            </a:r>
          </a:p>
          <a:p>
            <a:pPr eaLnBrk="1" hangingPunct="1">
              <a:defRPr/>
            </a:pPr>
            <a:r>
              <a:rPr lang="en-US" dirty="0"/>
              <a:t>Solution 2: </a:t>
            </a:r>
            <a:r>
              <a:rPr lang="en-US" i="1" dirty="0"/>
              <a:t>interrupts</a:t>
            </a:r>
            <a:endParaRPr lang="en-US" dirty="0"/>
          </a:p>
          <a:p>
            <a:pPr lvl="1" eaLnBrk="1" hangingPunct="1">
              <a:defRPr/>
            </a:pPr>
            <a:r>
              <a:rPr lang="en-US" dirty="0"/>
              <a:t>Let CPU notify program in a special way when bad things happen</a:t>
            </a:r>
          </a:p>
          <a:p>
            <a:pPr lvl="1" eaLnBrk="1" hangingPunct="1">
              <a:defRPr/>
            </a:pPr>
            <a:r>
              <a:rPr lang="en-US" dirty="0"/>
              <a:t>Mechanism can be (nearly) identical to that used for I/O</a:t>
            </a:r>
          </a:p>
          <a:p>
            <a:pPr eaLnBrk="1" hangingPunct="1">
              <a:defRPr/>
            </a:pPr>
            <a:endParaRPr lang="en-US" dirty="0"/>
          </a:p>
          <a:p>
            <a:pPr eaLnBrk="1" hangingPunct="1">
              <a:defRPr/>
            </a:pPr>
            <a:endParaRPr lang="en-US" dirty="0"/>
          </a:p>
          <a:p>
            <a:pPr eaLnBrk="1" hangingPunct="1">
              <a:defRPr/>
            </a:pPr>
            <a:endParaRPr lang="en-US" dirty="0"/>
          </a:p>
          <a:p>
            <a:pPr eaLnBrk="1" hangingPunct="1">
              <a:defRPr/>
            </a:pPr>
            <a:endParaRPr lang="en-US" dirty="0"/>
          </a:p>
          <a:p>
            <a:pPr eaLnBrk="1" hangingPunct="1">
              <a:defRPr/>
            </a:pPr>
            <a:endParaRPr lang="en-US" dirty="0"/>
          </a:p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709105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Blocking and Unblocking Signals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600"/>
              </a:spcBef>
            </a:pPr>
            <a:r>
              <a:rPr lang="en-US" dirty="0"/>
              <a:t>Implicit blocking mechanism	</a:t>
            </a:r>
          </a:p>
          <a:p>
            <a:pPr lvl="1">
              <a:spcBef>
                <a:spcPts val="600"/>
              </a:spcBef>
            </a:pPr>
            <a:r>
              <a:rPr lang="en-US" dirty="0"/>
              <a:t>Kernel blocks any pending signals of type currently being handled. </a:t>
            </a:r>
          </a:p>
          <a:p>
            <a:pPr lvl="1">
              <a:spcBef>
                <a:spcPts val="600"/>
              </a:spcBef>
            </a:pPr>
            <a:r>
              <a:rPr lang="en-US" dirty="0"/>
              <a:t>E.g., A SIGINT handler can’t be interrupted by another SIGINT</a:t>
            </a:r>
          </a:p>
          <a:p>
            <a:pPr marL="0" indent="0">
              <a:spcBef>
                <a:spcPts val="600"/>
              </a:spcBef>
            </a:pPr>
            <a:endParaRPr lang="en-US" dirty="0"/>
          </a:p>
          <a:p>
            <a:pPr>
              <a:spcBef>
                <a:spcPts val="600"/>
              </a:spcBef>
            </a:pPr>
            <a:r>
              <a:rPr lang="en-US" dirty="0"/>
              <a:t>Explicit blocking and unblocking mechanism</a:t>
            </a:r>
          </a:p>
          <a:p>
            <a:pPr lvl="1">
              <a:spcBef>
                <a:spcPts val="600"/>
              </a:spcBef>
            </a:pPr>
            <a:r>
              <a:rPr lang="en-US" dirty="0" err="1">
                <a:latin typeface="Courier New"/>
                <a:cs typeface="Courier New"/>
              </a:rPr>
              <a:t>sigprocmask</a:t>
            </a: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/>
              <a:t>function</a:t>
            </a:r>
          </a:p>
          <a:p>
            <a:pPr lvl="1">
              <a:spcBef>
                <a:spcPts val="600"/>
              </a:spcBef>
            </a:pPr>
            <a:endParaRPr lang="en-US" dirty="0"/>
          </a:p>
          <a:p>
            <a:pPr>
              <a:spcBef>
                <a:spcPts val="600"/>
              </a:spcBef>
            </a:pPr>
            <a:r>
              <a:rPr lang="en-US" dirty="0"/>
              <a:t>Supporting functions</a:t>
            </a:r>
          </a:p>
          <a:p>
            <a:pPr lvl="1">
              <a:spcBef>
                <a:spcPts val="600"/>
              </a:spcBef>
            </a:pPr>
            <a:r>
              <a:rPr lang="en-US" dirty="0" err="1">
                <a:latin typeface="Courier New"/>
                <a:cs typeface="Courier New"/>
              </a:rPr>
              <a:t>sigemptyset</a:t>
            </a:r>
            <a:r>
              <a:rPr lang="en-US" dirty="0"/>
              <a:t> – Create empty set</a:t>
            </a:r>
          </a:p>
          <a:p>
            <a:pPr lvl="1">
              <a:spcBef>
                <a:spcPts val="600"/>
              </a:spcBef>
            </a:pPr>
            <a:r>
              <a:rPr lang="en-US" dirty="0" err="1">
                <a:latin typeface="Courier New"/>
                <a:cs typeface="Courier New"/>
              </a:rPr>
              <a:t>sigfillset</a:t>
            </a: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/>
              <a:t>– Add every signal number to set</a:t>
            </a:r>
          </a:p>
          <a:p>
            <a:pPr lvl="1">
              <a:spcBef>
                <a:spcPts val="600"/>
              </a:spcBef>
            </a:pPr>
            <a:r>
              <a:rPr lang="en-US" dirty="0" err="1">
                <a:latin typeface="Courier New"/>
                <a:cs typeface="Courier New"/>
              </a:rPr>
              <a:t>sigaddset</a:t>
            </a:r>
            <a:r>
              <a:rPr lang="en-US" dirty="0"/>
              <a:t> – Add signal number to set</a:t>
            </a:r>
          </a:p>
          <a:p>
            <a:pPr lvl="1">
              <a:spcBef>
                <a:spcPts val="600"/>
              </a:spcBef>
            </a:pPr>
            <a:r>
              <a:rPr lang="en-US" dirty="0" err="1">
                <a:latin typeface="Courier New"/>
                <a:cs typeface="Courier New"/>
              </a:rPr>
              <a:t>sigdelset</a:t>
            </a:r>
            <a:r>
              <a:rPr lang="en-US" dirty="0"/>
              <a:t> – Delete signal number from set</a:t>
            </a:r>
          </a:p>
          <a:p>
            <a:pPr lvl="1">
              <a:spcBef>
                <a:spcPts val="600"/>
              </a:spcBef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0683086"/>
      </p:ext>
    </p:extLst>
  </p:cSld>
  <p:clrMapOvr>
    <a:masterClrMapping/>
  </p:clrMapOvr>
  <p:transition spd="med"/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Temporarily Blocking Signals</a:t>
            </a:r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1981200" y="1828801"/>
            <a:ext cx="8153400" cy="2979277"/>
          </a:xfrm>
          <a:prstGeom prst="rect">
            <a:avLst/>
          </a:prstGeom>
          <a:solidFill>
            <a:srgbClr val="F6F5B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/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1600" dirty="0" err="1">
                <a:solidFill>
                  <a:srgbClr val="2D961E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sigset_t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rgbClr val="C1651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mask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 err="1">
                <a:solidFill>
                  <a:srgbClr val="C1651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prev_mask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algn="l"/>
            <a:endParaRPr lang="en-US" sz="16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l"/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Sigemptyset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(&amp;mask);</a:t>
            </a:r>
          </a:p>
          <a:p>
            <a:pPr algn="l"/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Sigaddset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(&amp;mask, SIGINT);</a:t>
            </a:r>
          </a:p>
          <a:p>
            <a:pPr algn="l"/>
            <a:endParaRPr lang="en-US" sz="16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l"/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dirty="0">
                <a:solidFill>
                  <a:srgbClr val="CB241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/* Block SIGINT and save previous blocked set */</a:t>
            </a:r>
            <a:endParaRPr lang="en-US" sz="16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l"/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Sigprocmask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(SIG_BLOCK, &amp;mask, &amp;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prev_mask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algn="l"/>
            <a:endParaRPr lang="en-US" sz="16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l"/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600" dirty="0">
                <a:solidFill>
                  <a:schemeClr val="accent6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/* Code region that will not be interrupted by SIGINT */</a:t>
            </a:r>
          </a:p>
          <a:p>
            <a:pPr algn="l"/>
            <a:endParaRPr lang="en-US" sz="16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l"/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dirty="0">
                <a:solidFill>
                  <a:srgbClr val="CB241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/* Restore previous blocked set, unblocking SIGINT */</a:t>
            </a:r>
            <a:endParaRPr lang="en-US" sz="16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l"/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Sigprocmask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(SIG_SETMASK, &amp;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prev_mask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>
                <a:solidFill>
                  <a:srgbClr val="2C929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NULL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algn="l"/>
            <a:endParaRPr lang="en-US" sz="16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TextBox 2"/>
          <p:cNvSpPr txBox="1"/>
          <p:nvPr/>
        </p:nvSpPr>
        <p:spPr>
          <a:xfrm rot="16200000">
            <a:off x="2037666" y="3476436"/>
            <a:ext cx="838200" cy="5909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Calibri" pitchFamily="34" charset="0"/>
              </a:rPr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3425668270"/>
      </p:ext>
    </p:extLst>
  </p:cSld>
  <p:clrMapOvr>
    <a:masterClrMapping/>
  </p:clrMapOvr>
  <p:transition spd="med"/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Guidelines for Writing Safe Handlers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1800" dirty="0"/>
              <a:t>G0: Keep your handlers as simple as possible</a:t>
            </a:r>
          </a:p>
          <a:p>
            <a:pPr lvl="1"/>
            <a:r>
              <a:rPr lang="en-US" sz="1800" dirty="0"/>
              <a:t>e.g., Set a global flag and return</a:t>
            </a:r>
          </a:p>
          <a:p>
            <a:r>
              <a:rPr lang="en-US" sz="1800" dirty="0"/>
              <a:t>G1: Call only </a:t>
            </a:r>
            <a:r>
              <a:rPr lang="en-US" sz="1800" dirty="0" err="1"/>
              <a:t>async</a:t>
            </a:r>
            <a:r>
              <a:rPr lang="en-US" sz="1800" dirty="0"/>
              <a:t>-signal-safe functions in your handlers</a:t>
            </a:r>
          </a:p>
          <a:p>
            <a:pPr lvl="1"/>
            <a:r>
              <a:rPr lang="en-US" sz="1800" dirty="0" err="1">
                <a:latin typeface="Courier New"/>
                <a:cs typeface="Courier New"/>
              </a:rPr>
              <a:t>printf</a:t>
            </a:r>
            <a:r>
              <a:rPr lang="en-US" sz="1800" dirty="0">
                <a:latin typeface="Courier New"/>
                <a:cs typeface="Courier New"/>
              </a:rPr>
              <a:t>, </a:t>
            </a:r>
            <a:r>
              <a:rPr lang="en-US" sz="1800" dirty="0" err="1">
                <a:latin typeface="Courier New"/>
                <a:cs typeface="Courier New"/>
              </a:rPr>
              <a:t>sprintf</a:t>
            </a:r>
            <a:r>
              <a:rPr lang="en-US" sz="1800" dirty="0"/>
              <a:t>,  </a:t>
            </a:r>
            <a:r>
              <a:rPr lang="en-US" sz="1800" dirty="0" err="1">
                <a:latin typeface="Courier New"/>
                <a:cs typeface="Courier New"/>
              </a:rPr>
              <a:t>malloc</a:t>
            </a:r>
            <a:r>
              <a:rPr lang="en-US" sz="1800" dirty="0"/>
              <a:t>, and </a:t>
            </a:r>
            <a:r>
              <a:rPr lang="en-US" sz="1800" dirty="0">
                <a:latin typeface="Courier New"/>
                <a:cs typeface="Courier New"/>
              </a:rPr>
              <a:t>exit</a:t>
            </a:r>
            <a:r>
              <a:rPr lang="en-US" sz="1800" dirty="0"/>
              <a:t> are not safe!</a:t>
            </a:r>
          </a:p>
          <a:p>
            <a:r>
              <a:rPr lang="en-US" sz="1800" dirty="0"/>
              <a:t>G2: Save and restore </a:t>
            </a:r>
            <a:r>
              <a:rPr lang="en-US" sz="1800" dirty="0" err="1">
                <a:latin typeface="Courier New"/>
                <a:cs typeface="Courier New"/>
              </a:rPr>
              <a:t>errno</a:t>
            </a:r>
            <a:r>
              <a:rPr lang="en-US" sz="1800" dirty="0"/>
              <a:t> on entry and exit</a:t>
            </a:r>
          </a:p>
          <a:p>
            <a:pPr lvl="1"/>
            <a:r>
              <a:rPr lang="en-US" sz="1800" dirty="0"/>
              <a:t>So that other handlers don’t overwrite your value of </a:t>
            </a:r>
            <a:r>
              <a:rPr lang="en-US" sz="1800" dirty="0" err="1">
                <a:latin typeface="Courier New"/>
                <a:cs typeface="Courier New"/>
              </a:rPr>
              <a:t>errno</a:t>
            </a:r>
            <a:r>
              <a:rPr lang="en-US" sz="1800" dirty="0"/>
              <a:t>	</a:t>
            </a:r>
          </a:p>
          <a:p>
            <a:r>
              <a:rPr lang="en-US" sz="1800" dirty="0"/>
              <a:t>G3: Protect accesses to shared data structures by temporarily blocking all signals. </a:t>
            </a:r>
          </a:p>
          <a:p>
            <a:pPr lvl="1"/>
            <a:r>
              <a:rPr lang="en-US" sz="1800" dirty="0"/>
              <a:t>To prevent possible corruption</a:t>
            </a:r>
          </a:p>
          <a:p>
            <a:r>
              <a:rPr lang="en-US" sz="1800" dirty="0"/>
              <a:t>G4: Declare global variables as </a:t>
            </a:r>
            <a:r>
              <a:rPr lang="en-US" sz="1800" dirty="0">
                <a:latin typeface="Courier New"/>
                <a:cs typeface="Courier New"/>
              </a:rPr>
              <a:t>volatile</a:t>
            </a:r>
          </a:p>
          <a:p>
            <a:pPr lvl="1"/>
            <a:r>
              <a:rPr lang="en-US" sz="1800" dirty="0">
                <a:cs typeface="Courier New"/>
              </a:rPr>
              <a:t>To prevent compiler from storing them in a register</a:t>
            </a:r>
          </a:p>
          <a:p>
            <a:r>
              <a:rPr lang="en-US" sz="1800" dirty="0">
                <a:cs typeface="Courier New"/>
              </a:rPr>
              <a:t>G5: Declare global flags as </a:t>
            </a:r>
            <a:r>
              <a:rPr lang="en-US" sz="1800" dirty="0">
                <a:latin typeface="Courier New"/>
                <a:cs typeface="Courier New"/>
              </a:rPr>
              <a:t>volatile </a:t>
            </a:r>
            <a:r>
              <a:rPr lang="en-US" sz="1800" dirty="0" err="1">
                <a:latin typeface="Courier New"/>
                <a:cs typeface="Courier New"/>
              </a:rPr>
              <a:t>sig_atomic_t</a:t>
            </a:r>
            <a:endParaRPr lang="en-US" sz="1800" dirty="0">
              <a:latin typeface="Courier New"/>
              <a:cs typeface="Courier New"/>
            </a:endParaRPr>
          </a:p>
          <a:p>
            <a:pPr lvl="1"/>
            <a:r>
              <a:rPr lang="en-US" sz="1800" i="1" dirty="0">
                <a:cs typeface="Courier New"/>
              </a:rPr>
              <a:t>flag</a:t>
            </a:r>
            <a:r>
              <a:rPr lang="en-US" sz="1800" dirty="0">
                <a:cs typeface="Courier New"/>
              </a:rPr>
              <a:t>: variable that is only read or only written (e.g. flag = 1, not flag++)</a:t>
            </a:r>
          </a:p>
          <a:p>
            <a:pPr lvl="1"/>
            <a:r>
              <a:rPr lang="en-US" sz="1800" dirty="0">
                <a:cs typeface="Courier New"/>
              </a:rPr>
              <a:t>Flag declared this way does not need to be protected  like other </a:t>
            </a:r>
            <a:r>
              <a:rPr lang="en-US" sz="1800" dirty="0" err="1">
                <a:cs typeface="Courier New"/>
              </a:rPr>
              <a:t>globals</a:t>
            </a:r>
            <a:endParaRPr lang="en-US" sz="1800" dirty="0"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147757497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Async</a:t>
            </a:r>
            <a:r>
              <a:rPr lang="en-US" dirty="0"/>
              <a:t>-Signal-Safety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Calibri"/>
                <a:cs typeface="Calibri"/>
              </a:rPr>
              <a:t>Function is </a:t>
            </a:r>
            <a:r>
              <a:rPr lang="en-US" i="1" dirty="0" err="1">
                <a:solidFill>
                  <a:srgbClr val="990000"/>
                </a:solidFill>
                <a:latin typeface="Calibri"/>
                <a:cs typeface="Calibri"/>
              </a:rPr>
              <a:t>async</a:t>
            </a:r>
            <a:r>
              <a:rPr lang="en-US" i="1" dirty="0">
                <a:solidFill>
                  <a:srgbClr val="990000"/>
                </a:solidFill>
                <a:latin typeface="Calibri"/>
                <a:cs typeface="Calibri"/>
              </a:rPr>
              <a:t>-signal-safe </a:t>
            </a:r>
            <a:r>
              <a:rPr lang="en-US" dirty="0">
                <a:latin typeface="Calibri"/>
                <a:cs typeface="Calibri"/>
              </a:rPr>
              <a:t>if either reentrant (e.g., all variables stored on stack frame, CS:APP3e 12.7.2) or non-interruptible by signals.</a:t>
            </a:r>
          </a:p>
          <a:p>
            <a:r>
              <a:rPr lang="en-US" dirty="0" err="1">
                <a:latin typeface="Calibri"/>
                <a:cs typeface="Calibri"/>
              </a:rPr>
              <a:t>Posix</a:t>
            </a:r>
            <a:r>
              <a:rPr lang="en-US" dirty="0">
                <a:latin typeface="Calibri"/>
                <a:cs typeface="Calibri"/>
              </a:rPr>
              <a:t> guarantees 117 functions to be </a:t>
            </a:r>
            <a:r>
              <a:rPr lang="en-US" dirty="0" err="1">
                <a:latin typeface="Calibri"/>
                <a:cs typeface="Calibri"/>
              </a:rPr>
              <a:t>async</a:t>
            </a:r>
            <a:r>
              <a:rPr lang="en-US" dirty="0">
                <a:latin typeface="Calibri"/>
                <a:cs typeface="Calibri"/>
              </a:rPr>
              <a:t>-signal-safe </a:t>
            </a:r>
          </a:p>
          <a:p>
            <a:pPr lvl="1"/>
            <a:r>
              <a:rPr lang="en-US" dirty="0">
                <a:latin typeface="Calibri"/>
                <a:cs typeface="Calibri"/>
              </a:rPr>
              <a:t>Source: “</a:t>
            </a:r>
            <a:r>
              <a:rPr lang="en-US" dirty="0">
                <a:latin typeface="Courier New"/>
                <a:cs typeface="Courier New"/>
              </a:rPr>
              <a:t>man 7 signal</a:t>
            </a:r>
            <a:r>
              <a:rPr lang="en-US" dirty="0">
                <a:latin typeface="Calibri"/>
                <a:cs typeface="Calibri"/>
              </a:rPr>
              <a:t>”</a:t>
            </a:r>
          </a:p>
          <a:p>
            <a:pPr lvl="1"/>
            <a:r>
              <a:rPr lang="en-US" dirty="0">
                <a:latin typeface="+mn-lt"/>
                <a:cs typeface="Courier New"/>
              </a:rPr>
              <a:t>Popular functions on the list:</a:t>
            </a:r>
          </a:p>
          <a:p>
            <a:pPr lvl="2"/>
            <a:r>
              <a:rPr lang="en-US" dirty="0">
                <a:latin typeface="Courier New"/>
                <a:cs typeface="Courier New"/>
              </a:rPr>
              <a:t>_exit, write, wait, </a:t>
            </a:r>
            <a:r>
              <a:rPr lang="en-US" dirty="0" err="1">
                <a:latin typeface="Courier New"/>
                <a:cs typeface="Courier New"/>
              </a:rPr>
              <a:t>waitpid</a:t>
            </a:r>
            <a:r>
              <a:rPr lang="en-US" dirty="0">
                <a:latin typeface="Courier New"/>
                <a:cs typeface="Courier New"/>
              </a:rPr>
              <a:t>, sleep, kill</a:t>
            </a:r>
          </a:p>
          <a:p>
            <a:pPr lvl="1"/>
            <a:r>
              <a:rPr lang="en-US" dirty="0">
                <a:latin typeface="+mn-lt"/>
                <a:cs typeface="Courier New"/>
              </a:rPr>
              <a:t>Popular functions that are </a:t>
            </a:r>
            <a:r>
              <a:rPr lang="en-US" b="1" dirty="0">
                <a:solidFill>
                  <a:srgbClr val="FF0000"/>
                </a:solidFill>
                <a:latin typeface="+mn-lt"/>
                <a:cs typeface="Courier New"/>
              </a:rPr>
              <a:t>not</a:t>
            </a:r>
            <a:r>
              <a:rPr lang="en-US" dirty="0">
                <a:latin typeface="+mn-lt"/>
                <a:cs typeface="Courier New"/>
              </a:rPr>
              <a:t> on the list:</a:t>
            </a:r>
          </a:p>
          <a:p>
            <a:pPr lvl="2"/>
            <a:r>
              <a:rPr lang="en-US" dirty="0" err="1">
                <a:latin typeface="Courier New"/>
                <a:cs typeface="Courier New"/>
              </a:rPr>
              <a:t>printf</a:t>
            </a:r>
            <a:r>
              <a:rPr lang="en-US" dirty="0">
                <a:latin typeface="+mn-lt"/>
                <a:cs typeface="Courier New"/>
              </a:rPr>
              <a:t>,  </a:t>
            </a:r>
            <a:r>
              <a:rPr lang="en-US" dirty="0" err="1">
                <a:latin typeface="Courier New"/>
                <a:cs typeface="Courier New"/>
              </a:rPr>
              <a:t>sprintf</a:t>
            </a:r>
            <a:r>
              <a:rPr lang="en-US" dirty="0">
                <a:latin typeface="+mn-lt"/>
                <a:cs typeface="Courier New"/>
              </a:rPr>
              <a:t>,</a:t>
            </a: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err="1">
                <a:latin typeface="Courier New"/>
                <a:cs typeface="Courier New"/>
              </a:rPr>
              <a:t>malloc</a:t>
            </a:r>
            <a:r>
              <a:rPr lang="en-US" dirty="0">
                <a:latin typeface="Courier New"/>
                <a:cs typeface="Courier New"/>
              </a:rPr>
              <a:t>, exit </a:t>
            </a:r>
          </a:p>
          <a:p>
            <a:pPr lvl="2"/>
            <a:r>
              <a:rPr lang="en-US" dirty="0">
                <a:latin typeface="Calibri"/>
                <a:cs typeface="Calibri"/>
              </a:rPr>
              <a:t>Unfortunate fact: </a:t>
            </a:r>
            <a:r>
              <a:rPr lang="en-US" dirty="0">
                <a:latin typeface="Courier New"/>
                <a:cs typeface="Courier New"/>
              </a:rPr>
              <a:t>write</a:t>
            </a:r>
            <a:r>
              <a:rPr lang="en-US" dirty="0">
                <a:latin typeface="Calibri"/>
                <a:cs typeface="Calibri"/>
              </a:rPr>
              <a:t> is the only </a:t>
            </a:r>
            <a:r>
              <a:rPr lang="en-US" dirty="0" err="1">
                <a:latin typeface="Calibri"/>
                <a:cs typeface="Calibri"/>
              </a:rPr>
              <a:t>async</a:t>
            </a:r>
            <a:r>
              <a:rPr lang="en-US" dirty="0">
                <a:latin typeface="Calibri"/>
                <a:cs typeface="Calibri"/>
              </a:rPr>
              <a:t>-signal-safe output function</a:t>
            </a:r>
          </a:p>
        </p:txBody>
      </p:sp>
    </p:spTree>
    <p:extLst>
      <p:ext uri="{BB962C8B-B14F-4D97-AF65-F5344CB8AC3E}">
        <p14:creationId xmlns:p14="http://schemas.microsoft.com/office/powerpoint/2010/main" val="233265603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Shell Programs</a:t>
            </a:r>
          </a:p>
        </p:txBody>
      </p:sp>
      <p:sp>
        <p:nvSpPr>
          <p:cNvPr id="5191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A </a:t>
            </a:r>
            <a:r>
              <a:rPr lang="en-US" i="1" dirty="0">
                <a:solidFill>
                  <a:srgbClr val="FF3300"/>
                </a:solidFill>
              </a:rPr>
              <a:t>shell</a:t>
            </a:r>
            <a:r>
              <a:rPr lang="en-US" dirty="0"/>
              <a:t> is an application program that runs programs on behalf of the user</a:t>
            </a:r>
          </a:p>
          <a:p>
            <a:pPr lvl="1" eaLnBrk="1" hangingPunct="1">
              <a:defRPr/>
            </a:pPr>
            <a:r>
              <a:rPr lang="en-US" sz="1800" dirty="0" err="1">
                <a:latin typeface="Courier New" pitchFamily="49" charset="0"/>
              </a:rPr>
              <a:t>sh</a:t>
            </a:r>
            <a:r>
              <a:rPr lang="en-US" sz="1800" dirty="0"/>
              <a:t> – Original Unix Bourne shell</a:t>
            </a:r>
          </a:p>
          <a:p>
            <a:pPr lvl="1" eaLnBrk="1" hangingPunct="1">
              <a:defRPr/>
            </a:pPr>
            <a:r>
              <a:rPr lang="en-US" sz="1800" dirty="0" err="1">
                <a:latin typeface="Courier New" pitchFamily="49" charset="0"/>
              </a:rPr>
              <a:t>csh</a:t>
            </a:r>
            <a:r>
              <a:rPr lang="en-US" sz="1800" dirty="0">
                <a:latin typeface="Courier New" pitchFamily="49" charset="0"/>
              </a:rPr>
              <a:t> – </a:t>
            </a:r>
            <a:r>
              <a:rPr lang="en-US" sz="1800" dirty="0"/>
              <a:t>BSD Unix C shell, </a:t>
            </a:r>
            <a:r>
              <a:rPr lang="en-US" sz="1800" dirty="0" err="1">
                <a:latin typeface="Courier New" pitchFamily="49" charset="0"/>
              </a:rPr>
              <a:t>tcsh</a:t>
            </a:r>
            <a:r>
              <a:rPr lang="en-US" sz="1800" dirty="0">
                <a:latin typeface="Courier New" pitchFamily="49" charset="0"/>
              </a:rPr>
              <a:t> – </a:t>
            </a:r>
            <a:r>
              <a:rPr lang="en-US" sz="1800" dirty="0"/>
              <a:t>Enhanced C shell (both deprecated)</a:t>
            </a:r>
          </a:p>
          <a:p>
            <a:pPr lvl="1" eaLnBrk="1" hangingPunct="1">
              <a:defRPr/>
            </a:pPr>
            <a:r>
              <a:rPr lang="en-US" sz="1800" dirty="0">
                <a:latin typeface="Courier New" pitchFamily="49" charset="0"/>
              </a:rPr>
              <a:t>bash – </a:t>
            </a:r>
            <a:r>
              <a:rPr lang="en-US" sz="1800" dirty="0"/>
              <a:t>“Bourne-Again” shell</a:t>
            </a:r>
          </a:p>
          <a:p>
            <a:pPr lvl="1" eaLnBrk="1" hangingPunct="1">
              <a:defRPr/>
            </a:pPr>
            <a:r>
              <a:rPr lang="en-US" sz="1800" dirty="0" err="1">
                <a:latin typeface="Courier New" pitchFamily="49" charset="0"/>
              </a:rPr>
              <a:t>zsh</a:t>
            </a:r>
            <a:r>
              <a:rPr lang="en-US" sz="1800" dirty="0"/>
              <a:t> – “Z” shell</a:t>
            </a:r>
            <a:r>
              <a:rPr lang="en-US" sz="1800" dirty="0">
                <a:latin typeface="Courier New" pitchFamily="49" charset="0"/>
              </a:rPr>
              <a:t> </a:t>
            </a:r>
            <a:endParaRPr lang="en-US" sz="1800" dirty="0"/>
          </a:p>
        </p:txBody>
      </p:sp>
      <p:sp>
        <p:nvSpPr>
          <p:cNvPr id="23556" name="Text Box 4"/>
          <p:cNvSpPr txBox="1">
            <a:spLocks noChangeArrowheads="1"/>
          </p:cNvSpPr>
          <p:nvPr/>
        </p:nvSpPr>
        <p:spPr bwMode="auto">
          <a:xfrm>
            <a:off x="2209800" y="3124200"/>
            <a:ext cx="4800600" cy="3402013"/>
          </a:xfrm>
          <a:prstGeom prst="rect">
            <a:avLst/>
          </a:prstGeom>
          <a:solidFill>
            <a:srgbClr val="FFFF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9050">
                <a:solidFill>
                  <a:schemeClr val="tx2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lIns="45720" rIns="45720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/>
            <a:r>
              <a:rPr lang="en-US" altLang="en-US" sz="1600" dirty="0">
                <a:latin typeface="Courier New" pitchFamily="49" charset="0"/>
              </a:rPr>
              <a:t>int main() </a:t>
            </a:r>
          </a:p>
          <a:p>
            <a:pPr algn="l"/>
            <a:r>
              <a:rPr lang="en-US" altLang="en-US" sz="1600" dirty="0">
                <a:latin typeface="Courier New" pitchFamily="49" charset="0"/>
              </a:rPr>
              <a:t>{</a:t>
            </a:r>
          </a:p>
          <a:p>
            <a:pPr algn="l"/>
            <a:r>
              <a:rPr lang="en-US" altLang="en-US" sz="1600" dirty="0">
                <a:latin typeface="Courier New" pitchFamily="49" charset="0"/>
              </a:rPr>
              <a:t>    char </a:t>
            </a:r>
            <a:r>
              <a:rPr lang="en-US" altLang="en-US" sz="1600" dirty="0" err="1">
                <a:latin typeface="Courier New" pitchFamily="49" charset="0"/>
              </a:rPr>
              <a:t>cmdline</a:t>
            </a:r>
            <a:r>
              <a:rPr lang="en-US" altLang="en-US" sz="1600" dirty="0">
                <a:latin typeface="Courier New" pitchFamily="49" charset="0"/>
              </a:rPr>
              <a:t>[MAXLINE]; </a:t>
            </a:r>
          </a:p>
          <a:p>
            <a:pPr algn="l"/>
            <a:endParaRPr lang="en-US" altLang="en-US" sz="1600" dirty="0">
              <a:latin typeface="Courier New" pitchFamily="49" charset="0"/>
            </a:endParaRPr>
          </a:p>
          <a:p>
            <a:pPr algn="l"/>
            <a:r>
              <a:rPr lang="en-US" altLang="en-US" sz="1600" dirty="0">
                <a:latin typeface="Courier New" pitchFamily="49" charset="0"/>
              </a:rPr>
              <a:t>    while (1) {</a:t>
            </a:r>
          </a:p>
          <a:p>
            <a:pPr algn="l"/>
            <a:r>
              <a:rPr lang="en-US" altLang="en-US" sz="1600" dirty="0">
                <a:latin typeface="Courier New" pitchFamily="49" charset="0"/>
              </a:rPr>
              <a:t>	/* read */</a:t>
            </a:r>
          </a:p>
          <a:p>
            <a:pPr algn="l"/>
            <a:r>
              <a:rPr lang="en-US" altLang="en-US" sz="1600" dirty="0">
                <a:latin typeface="Courier New" pitchFamily="49" charset="0"/>
              </a:rPr>
              <a:t>	</a:t>
            </a:r>
            <a:r>
              <a:rPr lang="en-US" altLang="en-US" sz="1600" dirty="0" err="1">
                <a:latin typeface="Courier New" pitchFamily="49" charset="0"/>
              </a:rPr>
              <a:t>printf</a:t>
            </a:r>
            <a:r>
              <a:rPr lang="en-US" altLang="en-US" sz="1600" dirty="0">
                <a:latin typeface="Courier New" pitchFamily="49" charset="0"/>
              </a:rPr>
              <a:t>("&gt; ");                   </a:t>
            </a:r>
          </a:p>
          <a:p>
            <a:pPr algn="l"/>
            <a:r>
              <a:rPr lang="en-US" altLang="en-US" sz="1600" dirty="0">
                <a:latin typeface="Courier New" pitchFamily="49" charset="0"/>
              </a:rPr>
              <a:t>	</a:t>
            </a:r>
            <a:r>
              <a:rPr lang="en-US" altLang="en-US" sz="1600" dirty="0" err="1">
                <a:latin typeface="Courier New" pitchFamily="49" charset="0"/>
              </a:rPr>
              <a:t>Fgets</a:t>
            </a:r>
            <a:r>
              <a:rPr lang="en-US" altLang="en-US" sz="1600" dirty="0">
                <a:latin typeface="Courier New" pitchFamily="49" charset="0"/>
              </a:rPr>
              <a:t>(</a:t>
            </a:r>
            <a:r>
              <a:rPr lang="en-US" altLang="en-US" sz="1600" dirty="0" err="1">
                <a:latin typeface="Courier New" pitchFamily="49" charset="0"/>
              </a:rPr>
              <a:t>cmdline</a:t>
            </a:r>
            <a:r>
              <a:rPr lang="en-US" altLang="en-US" sz="1600" dirty="0">
                <a:latin typeface="Courier New" pitchFamily="49" charset="0"/>
              </a:rPr>
              <a:t>, MAXLINE, stdin); </a:t>
            </a:r>
          </a:p>
          <a:p>
            <a:pPr algn="l"/>
            <a:r>
              <a:rPr lang="en-US" altLang="en-US" sz="1600" dirty="0">
                <a:latin typeface="Courier New" pitchFamily="49" charset="0"/>
              </a:rPr>
              <a:t>	if (</a:t>
            </a:r>
            <a:r>
              <a:rPr lang="en-US" altLang="en-US" sz="1600" dirty="0" err="1">
                <a:latin typeface="Courier New" pitchFamily="49" charset="0"/>
              </a:rPr>
              <a:t>feof</a:t>
            </a:r>
            <a:r>
              <a:rPr lang="en-US" altLang="en-US" sz="1600" dirty="0">
                <a:latin typeface="Courier New" pitchFamily="49" charset="0"/>
              </a:rPr>
              <a:t>(stdin))</a:t>
            </a:r>
          </a:p>
          <a:p>
            <a:pPr algn="l"/>
            <a:r>
              <a:rPr lang="en-US" altLang="en-US" sz="1600" dirty="0">
                <a:latin typeface="Courier New" pitchFamily="49" charset="0"/>
              </a:rPr>
              <a:t>	    exit(0);</a:t>
            </a:r>
          </a:p>
          <a:p>
            <a:pPr algn="l"/>
            <a:endParaRPr lang="en-US" altLang="en-US" sz="1600" dirty="0">
              <a:latin typeface="Courier New" pitchFamily="49" charset="0"/>
            </a:endParaRPr>
          </a:p>
          <a:p>
            <a:pPr algn="l"/>
            <a:r>
              <a:rPr lang="en-US" altLang="en-US" sz="1600" dirty="0">
                <a:latin typeface="Courier New" pitchFamily="49" charset="0"/>
              </a:rPr>
              <a:t>	/* evaluate */</a:t>
            </a:r>
          </a:p>
          <a:p>
            <a:pPr algn="l"/>
            <a:r>
              <a:rPr lang="en-US" altLang="en-US" sz="1600" dirty="0">
                <a:latin typeface="Courier New" pitchFamily="49" charset="0"/>
              </a:rPr>
              <a:t>	eval(</a:t>
            </a:r>
            <a:r>
              <a:rPr lang="en-US" altLang="en-US" sz="1600" dirty="0" err="1">
                <a:latin typeface="Courier New" pitchFamily="49" charset="0"/>
              </a:rPr>
              <a:t>cmdline</a:t>
            </a:r>
            <a:r>
              <a:rPr lang="en-US" altLang="en-US" sz="1600" dirty="0">
                <a:latin typeface="Courier New" pitchFamily="49" charset="0"/>
              </a:rPr>
              <a:t>);</a:t>
            </a:r>
          </a:p>
          <a:p>
            <a:pPr algn="l"/>
            <a:r>
              <a:rPr lang="en-US" altLang="en-US" sz="1600" dirty="0">
                <a:latin typeface="Courier New" pitchFamily="49" charset="0"/>
              </a:rPr>
              <a:t>    } </a:t>
            </a:r>
          </a:p>
          <a:p>
            <a:pPr algn="l"/>
            <a:r>
              <a:rPr lang="en-US" altLang="en-US" sz="1600" dirty="0">
                <a:latin typeface="Courier New" pitchFamily="49" charset="0"/>
              </a:rPr>
              <a:t>}</a:t>
            </a:r>
          </a:p>
        </p:txBody>
      </p:sp>
      <p:sp>
        <p:nvSpPr>
          <p:cNvPr id="519173" name="Rectangle 5"/>
          <p:cNvSpPr>
            <a:spLocks noChangeArrowheads="1"/>
          </p:cNvSpPr>
          <p:nvPr/>
        </p:nvSpPr>
        <p:spPr bwMode="auto">
          <a:xfrm>
            <a:off x="7010400" y="4419600"/>
            <a:ext cx="3657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79" tIns="44446" rIns="90479" bIns="44446"/>
          <a:lstStyle/>
          <a:p>
            <a:pPr marL="385763" indent="-385763" algn="l" eaLnBrk="1" hangingPunct="1">
              <a:lnSpc>
                <a:spcPct val="95000"/>
              </a:lnSpc>
              <a:spcBef>
                <a:spcPct val="50000"/>
              </a:spcBef>
              <a:buClr>
                <a:schemeClr val="hlink"/>
              </a:buClr>
              <a:defRPr/>
            </a:pPr>
            <a:r>
              <a:rPr lang="en-US" sz="20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elvetica" pitchFamily="34" charset="0"/>
              </a:rPr>
              <a:t>Execution is a sequence of read/evaluate steps</a:t>
            </a:r>
          </a:p>
        </p:txBody>
      </p:sp>
    </p:spTree>
  </p:cSld>
  <p:clrMapOvr>
    <a:masterClrMapping/>
  </p:clrMapOvr>
  <p:transition spd="med"/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Simple Shell </a:t>
            </a:r>
            <a:r>
              <a:rPr lang="en-US" altLang="en-US">
                <a:latin typeface="Courier New" pitchFamily="49" charset="0"/>
              </a:rPr>
              <a:t>eval</a:t>
            </a:r>
            <a:r>
              <a:rPr lang="en-US" altLang="en-US"/>
              <a:t> Function</a:t>
            </a:r>
          </a:p>
        </p:txBody>
      </p:sp>
      <p:sp>
        <p:nvSpPr>
          <p:cNvPr id="24579" name="Text Box 3"/>
          <p:cNvSpPr txBox="1">
            <a:spLocks noChangeArrowheads="1"/>
          </p:cNvSpPr>
          <p:nvPr/>
        </p:nvSpPr>
        <p:spPr bwMode="auto">
          <a:xfrm>
            <a:off x="1905001" y="1143001"/>
            <a:ext cx="8340725" cy="5167313"/>
          </a:xfrm>
          <a:prstGeom prst="rect">
            <a:avLst/>
          </a:prstGeom>
          <a:solidFill>
            <a:srgbClr val="FFFF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9050">
                <a:solidFill>
                  <a:schemeClr val="tx2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lIns="45720" rIns="45720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/>
            <a:r>
              <a:rPr lang="en-US" altLang="en-US" sz="1600" dirty="0">
                <a:latin typeface="Courier New" pitchFamily="49" charset="0"/>
              </a:rPr>
              <a:t>void </a:t>
            </a:r>
            <a:r>
              <a:rPr lang="en-US" altLang="en-US" sz="1600" dirty="0" err="1">
                <a:latin typeface="Courier New" pitchFamily="49" charset="0"/>
              </a:rPr>
              <a:t>eval</a:t>
            </a:r>
            <a:r>
              <a:rPr lang="en-US" altLang="en-US" sz="1600" dirty="0">
                <a:latin typeface="Courier New" pitchFamily="49" charset="0"/>
              </a:rPr>
              <a:t>(char *</a:t>
            </a:r>
            <a:r>
              <a:rPr lang="en-US" altLang="en-US" sz="1600" dirty="0" err="1">
                <a:latin typeface="Courier New" pitchFamily="49" charset="0"/>
              </a:rPr>
              <a:t>cmdline</a:t>
            </a:r>
            <a:r>
              <a:rPr lang="en-US" altLang="en-US" sz="1600" dirty="0">
                <a:latin typeface="Courier New" pitchFamily="49" charset="0"/>
              </a:rPr>
              <a:t>) </a:t>
            </a:r>
          </a:p>
          <a:p>
            <a:pPr algn="l"/>
            <a:r>
              <a:rPr lang="en-US" altLang="en-US" sz="1600" dirty="0">
                <a:latin typeface="Courier New" pitchFamily="49" charset="0"/>
              </a:rPr>
              <a:t>{</a:t>
            </a:r>
          </a:p>
          <a:p>
            <a:pPr algn="l"/>
            <a:r>
              <a:rPr lang="en-US" altLang="en-US" sz="1600" dirty="0">
                <a:latin typeface="Courier New" pitchFamily="49" charset="0"/>
              </a:rPr>
              <a:t>    char *</a:t>
            </a:r>
            <a:r>
              <a:rPr lang="en-US" altLang="en-US" sz="1600" dirty="0" err="1">
                <a:latin typeface="Courier New" pitchFamily="49" charset="0"/>
              </a:rPr>
              <a:t>argv</a:t>
            </a:r>
            <a:r>
              <a:rPr lang="en-US" altLang="en-US" sz="1600" dirty="0">
                <a:latin typeface="Courier New" pitchFamily="49" charset="0"/>
              </a:rPr>
              <a:t>[</a:t>
            </a:r>
            <a:r>
              <a:rPr lang="en-US" altLang="en-US" sz="1600" dirty="0" err="1">
                <a:latin typeface="Courier New" pitchFamily="49" charset="0"/>
              </a:rPr>
              <a:t>MAXARGS</a:t>
            </a:r>
            <a:r>
              <a:rPr lang="en-US" altLang="en-US" sz="1600" dirty="0">
                <a:latin typeface="Courier New" pitchFamily="49" charset="0"/>
              </a:rPr>
              <a:t>]; /* </a:t>
            </a:r>
            <a:r>
              <a:rPr lang="en-US" altLang="en-US" sz="1600" dirty="0" err="1">
                <a:latin typeface="Courier New" pitchFamily="49" charset="0"/>
              </a:rPr>
              <a:t>argv</a:t>
            </a:r>
            <a:r>
              <a:rPr lang="en-US" altLang="en-US" sz="1600" dirty="0">
                <a:latin typeface="Courier New" pitchFamily="49" charset="0"/>
              </a:rPr>
              <a:t> for </a:t>
            </a:r>
            <a:r>
              <a:rPr lang="en-US" altLang="en-US" sz="1600" dirty="0" err="1">
                <a:latin typeface="Courier New" pitchFamily="49" charset="0"/>
              </a:rPr>
              <a:t>execvp</a:t>
            </a:r>
            <a:r>
              <a:rPr lang="en-US" altLang="en-US" sz="1600" dirty="0">
                <a:latin typeface="Courier New" pitchFamily="49" charset="0"/>
              </a:rPr>
              <a:t>() */</a:t>
            </a:r>
          </a:p>
          <a:p>
            <a:pPr algn="l"/>
            <a:r>
              <a:rPr lang="en-US" altLang="en-US" sz="1600" dirty="0">
                <a:latin typeface="Courier New" pitchFamily="49" charset="0"/>
              </a:rPr>
              <a:t>    </a:t>
            </a:r>
            <a:r>
              <a:rPr lang="en-US" altLang="en-US" sz="1600" dirty="0" err="1">
                <a:latin typeface="Courier New" pitchFamily="49" charset="0"/>
              </a:rPr>
              <a:t>int</a:t>
            </a:r>
            <a:r>
              <a:rPr lang="en-US" altLang="en-US" sz="1600" dirty="0">
                <a:latin typeface="Courier New" pitchFamily="49" charset="0"/>
              </a:rPr>
              <a:t> </a:t>
            </a:r>
            <a:r>
              <a:rPr lang="en-US" altLang="en-US" sz="1600" dirty="0" err="1">
                <a:latin typeface="Courier New" pitchFamily="49" charset="0"/>
              </a:rPr>
              <a:t>bg</a:t>
            </a:r>
            <a:r>
              <a:rPr lang="en-US" altLang="en-US" sz="1600" dirty="0">
                <a:latin typeface="Courier New" pitchFamily="49" charset="0"/>
              </a:rPr>
              <a:t>;              /* should the job run in </a:t>
            </a:r>
            <a:r>
              <a:rPr lang="en-US" altLang="en-US" sz="1600" dirty="0" err="1">
                <a:latin typeface="Courier New" pitchFamily="49" charset="0"/>
              </a:rPr>
              <a:t>bg</a:t>
            </a:r>
            <a:r>
              <a:rPr lang="en-US" altLang="en-US" sz="1600" dirty="0">
                <a:latin typeface="Courier New" pitchFamily="49" charset="0"/>
              </a:rPr>
              <a:t> or </a:t>
            </a:r>
            <a:r>
              <a:rPr lang="en-US" altLang="en-US" sz="1600" dirty="0" err="1">
                <a:latin typeface="Courier New" pitchFamily="49" charset="0"/>
              </a:rPr>
              <a:t>fg</a:t>
            </a:r>
            <a:r>
              <a:rPr lang="en-US" altLang="en-US" sz="1600" dirty="0">
                <a:latin typeface="Courier New" pitchFamily="49" charset="0"/>
              </a:rPr>
              <a:t>? */</a:t>
            </a:r>
          </a:p>
          <a:p>
            <a:pPr algn="l"/>
            <a:r>
              <a:rPr lang="en-US" altLang="en-US" sz="1600" dirty="0">
                <a:latin typeface="Courier New" pitchFamily="49" charset="0"/>
              </a:rPr>
              <a:t>    </a:t>
            </a:r>
            <a:r>
              <a:rPr lang="en-US" altLang="en-US" sz="1600" dirty="0" err="1">
                <a:latin typeface="Courier New" pitchFamily="49" charset="0"/>
              </a:rPr>
              <a:t>pid_t</a:t>
            </a:r>
            <a:r>
              <a:rPr lang="en-US" altLang="en-US" sz="1600" dirty="0">
                <a:latin typeface="Courier New" pitchFamily="49" charset="0"/>
              </a:rPr>
              <a:t> </a:t>
            </a:r>
            <a:r>
              <a:rPr lang="en-US" altLang="en-US" sz="1600" dirty="0" err="1">
                <a:latin typeface="Courier New" pitchFamily="49" charset="0"/>
              </a:rPr>
              <a:t>pid</a:t>
            </a:r>
            <a:r>
              <a:rPr lang="en-US" altLang="en-US" sz="1600" dirty="0">
                <a:latin typeface="Courier New" pitchFamily="49" charset="0"/>
              </a:rPr>
              <a:t>;           /* process id */</a:t>
            </a:r>
          </a:p>
          <a:p>
            <a:pPr algn="l"/>
            <a:endParaRPr lang="en-US" altLang="en-US" sz="1600" dirty="0">
              <a:latin typeface="Courier New" pitchFamily="49" charset="0"/>
            </a:endParaRPr>
          </a:p>
          <a:p>
            <a:pPr algn="l"/>
            <a:r>
              <a:rPr lang="en-US" altLang="en-US" sz="1600" dirty="0">
                <a:latin typeface="Courier New" pitchFamily="49" charset="0"/>
              </a:rPr>
              <a:t>    </a:t>
            </a:r>
            <a:r>
              <a:rPr lang="en-US" altLang="en-US" sz="1600" dirty="0" err="1">
                <a:latin typeface="Courier New" pitchFamily="49" charset="0"/>
              </a:rPr>
              <a:t>bg</a:t>
            </a:r>
            <a:r>
              <a:rPr lang="en-US" altLang="en-US" sz="1600" dirty="0">
                <a:latin typeface="Courier New" pitchFamily="49" charset="0"/>
              </a:rPr>
              <a:t> = </a:t>
            </a:r>
            <a:r>
              <a:rPr lang="en-US" altLang="en-US" sz="1600" dirty="0" err="1">
                <a:latin typeface="Courier New" pitchFamily="49" charset="0"/>
              </a:rPr>
              <a:t>parseline</a:t>
            </a:r>
            <a:r>
              <a:rPr lang="en-US" altLang="en-US" sz="1600" dirty="0">
                <a:latin typeface="Courier New" pitchFamily="49" charset="0"/>
              </a:rPr>
              <a:t>(</a:t>
            </a:r>
            <a:r>
              <a:rPr lang="en-US" altLang="en-US" sz="1600" dirty="0" err="1">
                <a:latin typeface="Courier New" pitchFamily="49" charset="0"/>
              </a:rPr>
              <a:t>cmdline</a:t>
            </a:r>
            <a:r>
              <a:rPr lang="en-US" altLang="en-US" sz="1600" dirty="0">
                <a:latin typeface="Courier New" pitchFamily="49" charset="0"/>
              </a:rPr>
              <a:t>, </a:t>
            </a:r>
            <a:r>
              <a:rPr lang="en-US" altLang="en-US" sz="1600" dirty="0" err="1">
                <a:latin typeface="Courier New" pitchFamily="49" charset="0"/>
              </a:rPr>
              <a:t>argv</a:t>
            </a:r>
            <a:r>
              <a:rPr lang="en-US" altLang="en-US" sz="1600" dirty="0">
                <a:latin typeface="Courier New" pitchFamily="49" charset="0"/>
              </a:rPr>
              <a:t>); </a:t>
            </a:r>
          </a:p>
          <a:p>
            <a:pPr algn="l"/>
            <a:r>
              <a:rPr lang="en-US" altLang="en-US" sz="1600" dirty="0">
                <a:latin typeface="Courier New" pitchFamily="49" charset="0"/>
              </a:rPr>
              <a:t>    if (!</a:t>
            </a:r>
            <a:r>
              <a:rPr lang="en-US" altLang="en-US" sz="1600" dirty="0" err="1">
                <a:latin typeface="Courier New" pitchFamily="49" charset="0"/>
              </a:rPr>
              <a:t>builtin_command</a:t>
            </a:r>
            <a:r>
              <a:rPr lang="en-US" altLang="en-US" sz="1600" dirty="0">
                <a:latin typeface="Courier New" pitchFamily="49" charset="0"/>
              </a:rPr>
              <a:t>(</a:t>
            </a:r>
            <a:r>
              <a:rPr lang="en-US" altLang="en-US" sz="1600" dirty="0" err="1">
                <a:latin typeface="Courier New" pitchFamily="49" charset="0"/>
              </a:rPr>
              <a:t>argv</a:t>
            </a:r>
            <a:r>
              <a:rPr lang="en-US" altLang="en-US" sz="1600" dirty="0">
                <a:latin typeface="Courier New" pitchFamily="49" charset="0"/>
              </a:rPr>
              <a:t>)) { </a:t>
            </a:r>
          </a:p>
          <a:p>
            <a:pPr algn="l"/>
            <a:r>
              <a:rPr lang="en-US" altLang="en-US" sz="1600" dirty="0">
                <a:latin typeface="Courier New" pitchFamily="49" charset="0"/>
              </a:rPr>
              <a:t>	if ((</a:t>
            </a:r>
            <a:r>
              <a:rPr lang="en-US" altLang="en-US" sz="1600" dirty="0" err="1">
                <a:latin typeface="Courier New" pitchFamily="49" charset="0"/>
              </a:rPr>
              <a:t>pid</a:t>
            </a:r>
            <a:r>
              <a:rPr lang="en-US" altLang="en-US" sz="1600" dirty="0">
                <a:latin typeface="Courier New" pitchFamily="49" charset="0"/>
              </a:rPr>
              <a:t> = Fork()) == 0) {   /* child runs user job */</a:t>
            </a:r>
          </a:p>
          <a:p>
            <a:pPr algn="l"/>
            <a:r>
              <a:rPr lang="en-US" altLang="en-US" sz="1600" dirty="0">
                <a:latin typeface="Courier New" pitchFamily="49" charset="0"/>
              </a:rPr>
              <a:t>	    </a:t>
            </a:r>
            <a:r>
              <a:rPr lang="en-US" altLang="en-US" sz="1600" dirty="0" err="1">
                <a:latin typeface="Courier New" pitchFamily="49" charset="0"/>
              </a:rPr>
              <a:t>execvp</a:t>
            </a:r>
            <a:r>
              <a:rPr lang="en-US" altLang="en-US" sz="1600" dirty="0">
                <a:latin typeface="Courier New" pitchFamily="49" charset="0"/>
              </a:rPr>
              <a:t>(</a:t>
            </a:r>
            <a:r>
              <a:rPr lang="en-US" altLang="en-US" sz="1600" dirty="0" err="1">
                <a:latin typeface="Courier New" pitchFamily="49" charset="0"/>
              </a:rPr>
              <a:t>argv</a:t>
            </a:r>
            <a:r>
              <a:rPr lang="en-US" altLang="en-US" sz="1600" dirty="0">
                <a:latin typeface="Courier New" pitchFamily="49" charset="0"/>
              </a:rPr>
              <a:t>[0], </a:t>
            </a:r>
            <a:r>
              <a:rPr lang="en-US" altLang="en-US" sz="1600" dirty="0" err="1">
                <a:latin typeface="Courier New" pitchFamily="49" charset="0"/>
              </a:rPr>
              <a:t>argv</a:t>
            </a:r>
            <a:r>
              <a:rPr lang="en-US" altLang="en-US" sz="1600" dirty="0">
                <a:latin typeface="Courier New" pitchFamily="49" charset="0"/>
              </a:rPr>
              <a:t>);</a:t>
            </a:r>
          </a:p>
          <a:p>
            <a:pPr algn="l"/>
            <a:r>
              <a:rPr lang="en-US" altLang="en-US" sz="1600" dirty="0">
                <a:latin typeface="Courier New" pitchFamily="49" charset="0"/>
              </a:rPr>
              <a:t>	    </a:t>
            </a:r>
            <a:r>
              <a:rPr lang="en-US" altLang="en-US" sz="1600" dirty="0" err="1">
                <a:latin typeface="Courier New" pitchFamily="49" charset="0"/>
              </a:rPr>
              <a:t>fprintf</a:t>
            </a:r>
            <a:r>
              <a:rPr lang="en-US" altLang="en-US" sz="1600" dirty="0">
                <a:latin typeface="Courier New" pitchFamily="49" charset="0"/>
              </a:rPr>
              <a:t>(</a:t>
            </a:r>
            <a:r>
              <a:rPr lang="en-US" altLang="en-US" sz="1600" dirty="0" err="1">
                <a:latin typeface="Courier New" pitchFamily="49" charset="0"/>
              </a:rPr>
              <a:t>stderr</a:t>
            </a:r>
            <a:r>
              <a:rPr lang="en-US" altLang="en-US" sz="1600" dirty="0">
                <a:latin typeface="Courier New" pitchFamily="49" charset="0"/>
              </a:rPr>
              <a:t>, "%s: Command not found.\n", </a:t>
            </a:r>
            <a:r>
              <a:rPr lang="en-US" altLang="en-US" sz="1600" dirty="0" err="1">
                <a:latin typeface="Courier New" pitchFamily="49" charset="0"/>
              </a:rPr>
              <a:t>argv</a:t>
            </a:r>
            <a:r>
              <a:rPr lang="en-US" altLang="en-US" sz="1600" dirty="0">
                <a:latin typeface="Courier New" pitchFamily="49" charset="0"/>
              </a:rPr>
              <a:t>[0]);</a:t>
            </a:r>
          </a:p>
          <a:p>
            <a:pPr algn="l"/>
            <a:r>
              <a:rPr lang="en-US" altLang="en-US" sz="1600" dirty="0">
                <a:latin typeface="Courier New" pitchFamily="49" charset="0"/>
              </a:rPr>
              <a:t>	    exit(1);</a:t>
            </a:r>
          </a:p>
          <a:p>
            <a:pPr algn="l"/>
            <a:r>
              <a:rPr lang="en-US" altLang="en-US" sz="1600" dirty="0">
                <a:latin typeface="Courier New" pitchFamily="49" charset="0"/>
              </a:rPr>
              <a:t>	}</a:t>
            </a:r>
          </a:p>
          <a:p>
            <a:pPr algn="l"/>
            <a:endParaRPr lang="en-US" altLang="en-US" sz="1600" dirty="0">
              <a:latin typeface="Courier New" pitchFamily="49" charset="0"/>
            </a:endParaRPr>
          </a:p>
          <a:p>
            <a:pPr algn="l"/>
            <a:r>
              <a:rPr lang="en-US" altLang="en-US" sz="1600" dirty="0">
                <a:latin typeface="Courier New" pitchFamily="49" charset="0"/>
              </a:rPr>
              <a:t>	if (!</a:t>
            </a:r>
            <a:r>
              <a:rPr lang="en-US" altLang="en-US" sz="1600" dirty="0" err="1">
                <a:latin typeface="Courier New" pitchFamily="49" charset="0"/>
              </a:rPr>
              <a:t>bg</a:t>
            </a:r>
            <a:r>
              <a:rPr lang="en-US" altLang="en-US" sz="1600" dirty="0">
                <a:latin typeface="Courier New" pitchFamily="49" charset="0"/>
              </a:rPr>
              <a:t>) {   /* parent waits for </a:t>
            </a:r>
            <a:r>
              <a:rPr lang="en-US" altLang="en-US" sz="1600" dirty="0" err="1">
                <a:latin typeface="Courier New" pitchFamily="49" charset="0"/>
              </a:rPr>
              <a:t>fg</a:t>
            </a:r>
            <a:r>
              <a:rPr lang="en-US" altLang="en-US" sz="1600" dirty="0">
                <a:latin typeface="Courier New" pitchFamily="49" charset="0"/>
              </a:rPr>
              <a:t> job to terminate */</a:t>
            </a:r>
          </a:p>
          <a:p>
            <a:pPr algn="l"/>
            <a:r>
              <a:rPr lang="en-US" altLang="en-US" sz="1600" dirty="0">
                <a:latin typeface="Courier New" pitchFamily="49" charset="0"/>
              </a:rPr>
              <a:t>           </a:t>
            </a:r>
            <a:r>
              <a:rPr lang="en-US" altLang="en-US" sz="1600" dirty="0" err="1">
                <a:latin typeface="Courier New" pitchFamily="49" charset="0"/>
              </a:rPr>
              <a:t>int</a:t>
            </a:r>
            <a:r>
              <a:rPr lang="en-US" altLang="en-US" sz="1600" dirty="0">
                <a:latin typeface="Courier New" pitchFamily="49" charset="0"/>
              </a:rPr>
              <a:t> status;</a:t>
            </a:r>
          </a:p>
          <a:p>
            <a:pPr algn="l"/>
            <a:r>
              <a:rPr lang="en-US" altLang="en-US" sz="1600" dirty="0">
                <a:latin typeface="Courier New" pitchFamily="49" charset="0"/>
              </a:rPr>
              <a:t>	    if (</a:t>
            </a:r>
            <a:r>
              <a:rPr lang="en-US" altLang="en-US" sz="1600" dirty="0" err="1">
                <a:latin typeface="Courier New" pitchFamily="49" charset="0"/>
              </a:rPr>
              <a:t>waitpid</a:t>
            </a:r>
            <a:r>
              <a:rPr lang="en-US" altLang="en-US" sz="1600" dirty="0">
                <a:latin typeface="Courier New" pitchFamily="49" charset="0"/>
              </a:rPr>
              <a:t>(</a:t>
            </a:r>
            <a:r>
              <a:rPr lang="en-US" altLang="en-US" sz="1600" dirty="0" err="1">
                <a:latin typeface="Courier New" pitchFamily="49" charset="0"/>
              </a:rPr>
              <a:t>pid</a:t>
            </a:r>
            <a:r>
              <a:rPr lang="en-US" altLang="en-US" sz="1600" dirty="0">
                <a:latin typeface="Courier New" pitchFamily="49" charset="0"/>
              </a:rPr>
              <a:t>, &amp;status, 0) == -1)</a:t>
            </a:r>
          </a:p>
          <a:p>
            <a:pPr algn="l"/>
            <a:r>
              <a:rPr lang="en-US" altLang="en-US" sz="1600" dirty="0">
                <a:latin typeface="Courier New" pitchFamily="49" charset="0"/>
              </a:rPr>
              <a:t>		</a:t>
            </a:r>
            <a:r>
              <a:rPr lang="en-US" altLang="en-US" sz="1600" dirty="0" err="1">
                <a:latin typeface="Courier New" pitchFamily="49" charset="0"/>
              </a:rPr>
              <a:t>unix_error</a:t>
            </a:r>
            <a:r>
              <a:rPr lang="en-US" altLang="en-US" sz="1600" dirty="0">
                <a:latin typeface="Courier New" pitchFamily="49" charset="0"/>
              </a:rPr>
              <a:t>("</a:t>
            </a:r>
            <a:r>
              <a:rPr lang="en-US" altLang="en-US" sz="1600" dirty="0" err="1">
                <a:latin typeface="Courier New" pitchFamily="49" charset="0"/>
              </a:rPr>
              <a:t>waitfg</a:t>
            </a:r>
            <a:r>
              <a:rPr lang="en-US" altLang="en-US" sz="1600" dirty="0">
                <a:latin typeface="Courier New" pitchFamily="49" charset="0"/>
              </a:rPr>
              <a:t>: </a:t>
            </a:r>
            <a:r>
              <a:rPr lang="en-US" altLang="en-US" sz="1600" dirty="0" err="1">
                <a:latin typeface="Courier New" pitchFamily="49" charset="0"/>
              </a:rPr>
              <a:t>waitpid</a:t>
            </a:r>
            <a:r>
              <a:rPr lang="en-US" altLang="en-US" sz="1600" dirty="0">
                <a:latin typeface="Courier New" pitchFamily="49" charset="0"/>
              </a:rPr>
              <a:t> error");</a:t>
            </a:r>
          </a:p>
          <a:p>
            <a:pPr algn="l"/>
            <a:r>
              <a:rPr lang="en-US" altLang="en-US" sz="1600" dirty="0">
                <a:latin typeface="Courier New" pitchFamily="49" charset="0"/>
              </a:rPr>
              <a:t>	}</a:t>
            </a:r>
          </a:p>
          <a:p>
            <a:pPr algn="l"/>
            <a:r>
              <a:rPr lang="en-US" altLang="en-US" sz="1600" dirty="0">
                <a:latin typeface="Courier New" pitchFamily="49" charset="0"/>
              </a:rPr>
              <a:t>	else         /* otherwise, don’t wait for </a:t>
            </a:r>
            <a:r>
              <a:rPr lang="en-US" altLang="en-US" sz="1600" dirty="0" err="1">
                <a:latin typeface="Courier New" pitchFamily="49" charset="0"/>
              </a:rPr>
              <a:t>bg</a:t>
            </a:r>
            <a:r>
              <a:rPr lang="en-US" altLang="en-US" sz="1600" dirty="0">
                <a:latin typeface="Courier New" pitchFamily="49" charset="0"/>
              </a:rPr>
              <a:t> job */</a:t>
            </a:r>
          </a:p>
          <a:p>
            <a:pPr algn="l"/>
            <a:r>
              <a:rPr lang="en-US" altLang="en-US" sz="1600" dirty="0">
                <a:latin typeface="Courier New" pitchFamily="49" charset="0"/>
              </a:rPr>
              <a:t>	    </a:t>
            </a:r>
            <a:r>
              <a:rPr lang="en-US" altLang="en-US" sz="1600" dirty="0" err="1">
                <a:latin typeface="Courier New" pitchFamily="49" charset="0"/>
              </a:rPr>
              <a:t>printf</a:t>
            </a:r>
            <a:r>
              <a:rPr lang="en-US" altLang="en-US" sz="1600" dirty="0">
                <a:latin typeface="Courier New" pitchFamily="49" charset="0"/>
              </a:rPr>
              <a:t>("%d %s", </a:t>
            </a:r>
            <a:r>
              <a:rPr lang="en-US" altLang="en-US" sz="1600" dirty="0" err="1">
                <a:latin typeface="Courier New" pitchFamily="49" charset="0"/>
              </a:rPr>
              <a:t>pid</a:t>
            </a:r>
            <a:r>
              <a:rPr lang="en-US" altLang="en-US" sz="1600" dirty="0">
                <a:latin typeface="Courier New" pitchFamily="49" charset="0"/>
              </a:rPr>
              <a:t>, </a:t>
            </a:r>
            <a:r>
              <a:rPr lang="en-US" altLang="en-US" sz="1600" dirty="0" err="1">
                <a:latin typeface="Courier New" pitchFamily="49" charset="0"/>
              </a:rPr>
              <a:t>cmdline</a:t>
            </a:r>
            <a:r>
              <a:rPr lang="en-US" altLang="en-US" sz="1600" dirty="0">
                <a:latin typeface="Courier New" pitchFamily="49" charset="0"/>
              </a:rPr>
              <a:t>);</a:t>
            </a:r>
          </a:p>
          <a:p>
            <a:pPr algn="l"/>
            <a:r>
              <a:rPr lang="en-US" altLang="en-US" sz="1600" dirty="0">
                <a:latin typeface="Courier New" pitchFamily="49" charset="0"/>
              </a:rPr>
              <a:t>    }</a:t>
            </a:r>
          </a:p>
          <a:p>
            <a:pPr algn="l"/>
            <a:r>
              <a:rPr lang="en-US" altLang="en-US" sz="1600" dirty="0">
                <a:latin typeface="Courier New" pitchFamily="49" charset="0"/>
              </a:rPr>
              <a:t>}</a:t>
            </a:r>
          </a:p>
        </p:txBody>
      </p:sp>
    </p:spTree>
  </p:cSld>
  <p:clrMapOvr>
    <a:masterClrMapping/>
  </p:clrMapOvr>
  <p:transition spd="med"/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Problem with Simple Shell Example</a:t>
            </a:r>
          </a:p>
        </p:txBody>
      </p:sp>
      <p:sp>
        <p:nvSpPr>
          <p:cNvPr id="521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Shell correctly waits for and reaps foreground jobs</a:t>
            </a:r>
          </a:p>
          <a:p>
            <a:pPr eaLnBrk="1" hangingPunct="1">
              <a:defRPr/>
            </a:pPr>
            <a:r>
              <a:rPr lang="en-US" dirty="0"/>
              <a:t>But what about background jobs?</a:t>
            </a:r>
          </a:p>
          <a:p>
            <a:pPr lvl="1" eaLnBrk="1" hangingPunct="1">
              <a:defRPr/>
            </a:pPr>
            <a:r>
              <a:rPr lang="en-US" dirty="0"/>
              <a:t>Will become zombies when they terminate</a:t>
            </a:r>
          </a:p>
          <a:p>
            <a:pPr lvl="1" eaLnBrk="1" hangingPunct="1">
              <a:defRPr/>
            </a:pPr>
            <a:r>
              <a:rPr lang="en-US" dirty="0"/>
              <a:t>Will never be reaped because shell (typically) will not terminate</a:t>
            </a:r>
          </a:p>
          <a:p>
            <a:pPr lvl="1" eaLnBrk="1" hangingPunct="1">
              <a:defRPr/>
            </a:pPr>
            <a:r>
              <a:rPr lang="en-US" dirty="0"/>
              <a:t>Eventually you hit process limit and can’t do any work</a:t>
            </a:r>
          </a:p>
          <a:p>
            <a:pPr eaLnBrk="1" hangingPunct="1">
              <a:defRPr/>
            </a:pPr>
            <a:r>
              <a:rPr lang="en-US" dirty="0" err="1"/>
              <a:t>ECF</a:t>
            </a:r>
            <a:r>
              <a:rPr lang="en-US" dirty="0"/>
              <a:t> to the rescue:</a:t>
            </a:r>
          </a:p>
          <a:p>
            <a:pPr lvl="1" eaLnBrk="1" hangingPunct="1">
              <a:defRPr/>
            </a:pPr>
            <a:r>
              <a:rPr lang="en-US" dirty="0"/>
              <a:t>SIGCHLD will notify us of child termination</a:t>
            </a:r>
          </a:p>
          <a:p>
            <a:pPr lvl="1" eaLnBrk="1" hangingPunct="1">
              <a:defRPr/>
            </a:pPr>
            <a:r>
              <a:rPr lang="en-US" dirty="0"/>
              <a:t>Ignored by default, so must explicitly catch</a:t>
            </a:r>
          </a:p>
          <a:p>
            <a:pPr lvl="1" eaLnBrk="1" hangingPunct="1">
              <a:defRPr/>
            </a:pPr>
            <a:r>
              <a:rPr lang="en-US" dirty="0"/>
              <a:t>But signal handler must be carefully written (see next two slides)</a:t>
            </a:r>
          </a:p>
          <a:p>
            <a:pPr lvl="1" eaLnBrk="1" hangingPunct="1">
              <a:defRPr/>
            </a:pPr>
            <a:endParaRPr lang="en-US" dirty="0"/>
          </a:p>
          <a:p>
            <a:pPr eaLnBrk="1" hangingPunct="1">
              <a:defRPr/>
            </a:pPr>
            <a:r>
              <a:rPr lang="en-US" dirty="0"/>
              <a:t>	</a:t>
            </a:r>
          </a:p>
        </p:txBody>
      </p:sp>
    </p:spTree>
  </p:cSld>
  <p:clrMapOvr>
    <a:masterClrMapping/>
  </p:clrMapOvr>
  <p:transition spd="med"/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Signal Handler Funkiness</a:t>
            </a:r>
          </a:p>
        </p:txBody>
      </p:sp>
      <p:sp>
        <p:nvSpPr>
          <p:cNvPr id="53657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7162800" y="1524000"/>
            <a:ext cx="4724400" cy="47244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/>
              <a:t>Pending signals are not queued</a:t>
            </a:r>
          </a:p>
          <a:p>
            <a:pPr lvl="1" eaLnBrk="1" hangingPunct="1">
              <a:defRPr/>
            </a:pPr>
            <a:r>
              <a:rPr lang="en-US" dirty="0"/>
              <a:t>For each signal type, just have single bit indicating whether or not signal is pending</a:t>
            </a:r>
          </a:p>
          <a:p>
            <a:pPr lvl="1" eaLnBrk="1" hangingPunct="1">
              <a:defRPr/>
            </a:pPr>
            <a:r>
              <a:rPr lang="en-US" dirty="0"/>
              <a:t>Even if multiple processes have sent this signal!</a:t>
            </a:r>
          </a:p>
        </p:txBody>
      </p:sp>
      <p:sp>
        <p:nvSpPr>
          <p:cNvPr id="40964" name="Text Box 4"/>
          <p:cNvSpPr txBox="1">
            <a:spLocks noChangeArrowheads="1"/>
          </p:cNvSpPr>
          <p:nvPr/>
        </p:nvSpPr>
        <p:spPr bwMode="auto">
          <a:xfrm>
            <a:off x="1295400" y="1063625"/>
            <a:ext cx="5562600" cy="5413375"/>
          </a:xfrm>
          <a:prstGeom prst="rect">
            <a:avLst/>
          </a:prstGeom>
          <a:solidFill>
            <a:srgbClr val="CCFFFF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1400" dirty="0">
                <a:latin typeface="Courier New" pitchFamily="49" charset="0"/>
              </a:rPr>
              <a:t>int </a:t>
            </a:r>
            <a:r>
              <a:rPr lang="en-US" altLang="en-US" sz="1400" dirty="0" err="1">
                <a:latin typeface="Courier New" pitchFamily="49" charset="0"/>
              </a:rPr>
              <a:t>ccount</a:t>
            </a:r>
            <a:r>
              <a:rPr lang="en-US" altLang="en-US" sz="1400" dirty="0">
                <a:latin typeface="Courier New" pitchFamily="49" charset="0"/>
              </a:rPr>
              <a:t> = 0;</a:t>
            </a:r>
          </a:p>
          <a:p>
            <a:pPr algn="l">
              <a:lnSpc>
                <a:spcPct val="100000"/>
              </a:lnSpc>
            </a:pPr>
            <a:r>
              <a:rPr lang="en-US" altLang="en-US" sz="1400" dirty="0">
                <a:latin typeface="Courier New" pitchFamily="49" charset="0"/>
              </a:rPr>
              <a:t>void </a:t>
            </a:r>
            <a:r>
              <a:rPr lang="en-US" altLang="en-US" sz="1400" dirty="0" err="1">
                <a:latin typeface="Courier New" pitchFamily="49" charset="0"/>
              </a:rPr>
              <a:t>child_handler</a:t>
            </a:r>
            <a:r>
              <a:rPr lang="en-US" altLang="en-US" sz="1400" dirty="0">
                <a:latin typeface="Courier New" pitchFamily="49" charset="0"/>
              </a:rPr>
              <a:t>(int sig)</a:t>
            </a:r>
          </a:p>
          <a:p>
            <a:pPr algn="l">
              <a:lnSpc>
                <a:spcPct val="100000"/>
              </a:lnSpc>
            </a:pPr>
            <a:r>
              <a:rPr lang="en-US" altLang="en-US" sz="1400" dirty="0">
                <a:latin typeface="Courier New" pitchFamily="49" charset="0"/>
              </a:rPr>
              <a:t>{</a:t>
            </a:r>
          </a:p>
          <a:p>
            <a:pPr algn="l">
              <a:lnSpc>
                <a:spcPct val="100000"/>
              </a:lnSpc>
            </a:pPr>
            <a:r>
              <a:rPr lang="en-US" altLang="en-US" sz="1400" dirty="0">
                <a:latin typeface="Courier New" pitchFamily="49" charset="0"/>
              </a:rPr>
              <a:t>    int </a:t>
            </a:r>
            <a:r>
              <a:rPr lang="en-US" altLang="en-US" sz="1400" dirty="0" err="1">
                <a:latin typeface="Courier New" pitchFamily="49" charset="0"/>
              </a:rPr>
              <a:t>child_status</a:t>
            </a:r>
            <a:r>
              <a:rPr lang="en-US" altLang="en-US" sz="1400" dirty="0">
                <a:latin typeface="Courier New" pitchFamily="49" charset="0"/>
              </a:rPr>
              <a:t>;</a:t>
            </a:r>
          </a:p>
          <a:p>
            <a:pPr algn="l">
              <a:lnSpc>
                <a:spcPct val="100000"/>
              </a:lnSpc>
            </a:pPr>
            <a:r>
              <a:rPr lang="en-US" altLang="en-US" sz="1400" dirty="0">
                <a:latin typeface="Courier New" pitchFamily="49" charset="0"/>
              </a:rPr>
              <a:t>    </a:t>
            </a:r>
            <a:r>
              <a:rPr lang="en-US" altLang="en-US" sz="1400" dirty="0" err="1">
                <a:latin typeface="Courier New" pitchFamily="49" charset="0"/>
              </a:rPr>
              <a:t>pid_t</a:t>
            </a:r>
            <a:r>
              <a:rPr lang="en-US" altLang="en-US" sz="1400" dirty="0">
                <a:latin typeface="Courier New" pitchFamily="49" charset="0"/>
              </a:rPr>
              <a:t> </a:t>
            </a:r>
            <a:r>
              <a:rPr lang="en-US" altLang="en-US" sz="1400" dirty="0" err="1">
                <a:latin typeface="Courier New" pitchFamily="49" charset="0"/>
              </a:rPr>
              <a:t>pid</a:t>
            </a:r>
            <a:r>
              <a:rPr lang="en-US" altLang="en-US" sz="1400" dirty="0">
                <a:latin typeface="Courier New" pitchFamily="49" charset="0"/>
              </a:rPr>
              <a:t> = wait(&amp;</a:t>
            </a:r>
            <a:r>
              <a:rPr lang="en-US" altLang="en-US" sz="1400" dirty="0" err="1">
                <a:latin typeface="Courier New" pitchFamily="49" charset="0"/>
              </a:rPr>
              <a:t>child_status</a:t>
            </a:r>
            <a:r>
              <a:rPr lang="en-US" altLang="en-US" sz="1400" dirty="0">
                <a:latin typeface="Courier New" pitchFamily="49" charset="0"/>
              </a:rPr>
              <a:t>);</a:t>
            </a:r>
          </a:p>
          <a:p>
            <a:pPr algn="l">
              <a:lnSpc>
                <a:spcPct val="100000"/>
              </a:lnSpc>
            </a:pPr>
            <a:r>
              <a:rPr lang="en-US" altLang="en-US" sz="1400" dirty="0">
                <a:latin typeface="Courier New" pitchFamily="49" charset="0"/>
              </a:rPr>
              <a:t>    </a:t>
            </a:r>
            <a:r>
              <a:rPr lang="en-US" altLang="en-US" sz="1400" dirty="0" err="1">
                <a:latin typeface="Courier New" pitchFamily="49" charset="0"/>
              </a:rPr>
              <a:t>ccount</a:t>
            </a:r>
            <a:r>
              <a:rPr lang="en-US" altLang="en-US" sz="1400" dirty="0">
                <a:latin typeface="Courier New" pitchFamily="49" charset="0"/>
              </a:rPr>
              <a:t>--;</a:t>
            </a:r>
          </a:p>
          <a:p>
            <a:pPr algn="l">
              <a:lnSpc>
                <a:spcPct val="100000"/>
              </a:lnSpc>
            </a:pPr>
            <a:r>
              <a:rPr lang="en-US" altLang="en-US" sz="1400" dirty="0">
                <a:latin typeface="Courier New" pitchFamily="49" charset="0"/>
              </a:rPr>
              <a:t>    </a:t>
            </a:r>
            <a:r>
              <a:rPr lang="en-US" altLang="en-US" sz="1400" dirty="0" err="1">
                <a:latin typeface="Courier New" pitchFamily="49" charset="0"/>
              </a:rPr>
              <a:t>printf</a:t>
            </a:r>
            <a:r>
              <a:rPr lang="en-US" altLang="en-US" sz="1400" dirty="0">
                <a:latin typeface="Courier New" pitchFamily="49" charset="0"/>
              </a:rPr>
              <a:t>("Received signal %d from process %d\n", </a:t>
            </a:r>
          </a:p>
          <a:p>
            <a:pPr algn="l">
              <a:lnSpc>
                <a:spcPct val="100000"/>
              </a:lnSpc>
            </a:pPr>
            <a:r>
              <a:rPr lang="en-US" altLang="en-US" sz="1400" dirty="0">
                <a:latin typeface="Courier New" pitchFamily="49" charset="0"/>
              </a:rPr>
              <a:t>           sig, </a:t>
            </a:r>
            <a:r>
              <a:rPr lang="en-US" altLang="en-US" sz="1400" dirty="0" err="1">
                <a:latin typeface="Courier New" pitchFamily="49" charset="0"/>
              </a:rPr>
              <a:t>pid</a:t>
            </a:r>
            <a:r>
              <a:rPr lang="en-US" altLang="en-US" sz="1400" dirty="0">
                <a:latin typeface="Courier New" pitchFamily="49" charset="0"/>
              </a:rPr>
              <a:t>);</a:t>
            </a:r>
          </a:p>
          <a:p>
            <a:pPr algn="l">
              <a:lnSpc>
                <a:spcPct val="100000"/>
              </a:lnSpc>
            </a:pPr>
            <a:r>
              <a:rPr lang="en-US" altLang="en-US" sz="1400" dirty="0">
                <a:latin typeface="Courier New" pitchFamily="49" charset="0"/>
              </a:rPr>
              <a:t>}</a:t>
            </a:r>
          </a:p>
          <a:p>
            <a:pPr algn="l">
              <a:lnSpc>
                <a:spcPct val="100000"/>
              </a:lnSpc>
            </a:pPr>
            <a:endParaRPr lang="en-US" altLang="en-US" sz="1400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altLang="en-US" sz="1400" dirty="0">
                <a:latin typeface="Courier New" pitchFamily="49" charset="0"/>
              </a:rPr>
              <a:t>void fork14()</a:t>
            </a:r>
          </a:p>
          <a:p>
            <a:pPr algn="l">
              <a:lnSpc>
                <a:spcPct val="100000"/>
              </a:lnSpc>
            </a:pPr>
            <a:r>
              <a:rPr lang="en-US" altLang="en-US" sz="1400" dirty="0">
                <a:latin typeface="Courier New" pitchFamily="49" charset="0"/>
              </a:rPr>
              <a:t>{</a:t>
            </a:r>
          </a:p>
          <a:p>
            <a:pPr algn="l">
              <a:lnSpc>
                <a:spcPct val="100000"/>
              </a:lnSpc>
            </a:pPr>
            <a:r>
              <a:rPr lang="en-US" altLang="en-US" sz="1400" dirty="0">
                <a:latin typeface="Courier New" pitchFamily="49" charset="0"/>
              </a:rPr>
              <a:t>    </a:t>
            </a:r>
            <a:r>
              <a:rPr lang="en-US" altLang="en-US" sz="1400" dirty="0" err="1">
                <a:latin typeface="Courier New" pitchFamily="49" charset="0"/>
              </a:rPr>
              <a:t>pid_t</a:t>
            </a:r>
            <a:r>
              <a:rPr lang="en-US" altLang="en-US" sz="1400" dirty="0">
                <a:latin typeface="Courier New" pitchFamily="49" charset="0"/>
              </a:rPr>
              <a:t> </a:t>
            </a:r>
            <a:r>
              <a:rPr lang="en-US" altLang="en-US" sz="1400" dirty="0" err="1">
                <a:latin typeface="Courier New" pitchFamily="49" charset="0"/>
              </a:rPr>
              <a:t>pid</a:t>
            </a:r>
            <a:r>
              <a:rPr lang="en-US" altLang="en-US" sz="1400" dirty="0">
                <a:latin typeface="Courier New" pitchFamily="49" charset="0"/>
              </a:rPr>
              <a:t>[N];</a:t>
            </a:r>
          </a:p>
          <a:p>
            <a:pPr algn="l">
              <a:lnSpc>
                <a:spcPct val="100000"/>
              </a:lnSpc>
            </a:pPr>
            <a:r>
              <a:rPr lang="en-US" altLang="en-US" sz="1400" dirty="0">
                <a:latin typeface="Courier New" pitchFamily="49" charset="0"/>
              </a:rPr>
              <a:t>    int </a:t>
            </a:r>
            <a:r>
              <a:rPr lang="en-US" altLang="en-US" sz="1400" dirty="0" err="1">
                <a:latin typeface="Courier New" pitchFamily="49" charset="0"/>
              </a:rPr>
              <a:t>i</a:t>
            </a:r>
            <a:r>
              <a:rPr lang="en-US" altLang="en-US" sz="1400" dirty="0">
                <a:latin typeface="Courier New" pitchFamily="49" charset="0"/>
              </a:rPr>
              <a:t>, </a:t>
            </a:r>
            <a:r>
              <a:rPr lang="en-US" altLang="en-US" sz="1400" dirty="0" err="1">
                <a:latin typeface="Courier New" pitchFamily="49" charset="0"/>
              </a:rPr>
              <a:t>child_status</a:t>
            </a:r>
            <a:r>
              <a:rPr lang="en-US" altLang="en-US" sz="1400" dirty="0">
                <a:latin typeface="Courier New" pitchFamily="49" charset="0"/>
              </a:rPr>
              <a:t>;</a:t>
            </a:r>
          </a:p>
          <a:p>
            <a:pPr algn="l">
              <a:lnSpc>
                <a:spcPct val="100000"/>
              </a:lnSpc>
            </a:pPr>
            <a:r>
              <a:rPr lang="en-US" altLang="en-US" sz="1400" dirty="0">
                <a:latin typeface="Courier New" pitchFamily="49" charset="0"/>
              </a:rPr>
              <a:t>    </a:t>
            </a:r>
            <a:r>
              <a:rPr lang="en-US" altLang="en-US" sz="1400" dirty="0" err="1">
                <a:latin typeface="Courier New" pitchFamily="49" charset="0"/>
              </a:rPr>
              <a:t>ccount</a:t>
            </a:r>
            <a:r>
              <a:rPr lang="en-US" altLang="en-US" sz="1400" dirty="0">
                <a:latin typeface="Courier New" pitchFamily="49" charset="0"/>
              </a:rPr>
              <a:t> = N;</a:t>
            </a:r>
          </a:p>
          <a:p>
            <a:pPr algn="l">
              <a:lnSpc>
                <a:spcPct val="100000"/>
              </a:lnSpc>
            </a:pPr>
            <a:r>
              <a:rPr lang="en-US" altLang="en-US" sz="1400" dirty="0">
                <a:latin typeface="Courier New" pitchFamily="49" charset="0"/>
              </a:rPr>
              <a:t>    signal(SIGCHLD, </a:t>
            </a:r>
            <a:r>
              <a:rPr lang="en-US" altLang="en-US" sz="1400" dirty="0" err="1">
                <a:latin typeface="Courier New" pitchFamily="49" charset="0"/>
              </a:rPr>
              <a:t>child_handler</a:t>
            </a:r>
            <a:r>
              <a:rPr lang="en-US" altLang="en-US" sz="1400" dirty="0">
                <a:latin typeface="Courier New" pitchFamily="49" charset="0"/>
              </a:rPr>
              <a:t>);</a:t>
            </a:r>
          </a:p>
          <a:p>
            <a:pPr algn="l">
              <a:lnSpc>
                <a:spcPct val="100000"/>
              </a:lnSpc>
            </a:pPr>
            <a:r>
              <a:rPr lang="en-US" altLang="en-US" sz="1400" dirty="0">
                <a:latin typeface="Courier New" pitchFamily="49" charset="0"/>
              </a:rPr>
              <a:t>    for (</a:t>
            </a:r>
            <a:r>
              <a:rPr lang="en-US" altLang="en-US" sz="1400" dirty="0" err="1">
                <a:latin typeface="Courier New" pitchFamily="49" charset="0"/>
              </a:rPr>
              <a:t>i</a:t>
            </a:r>
            <a:r>
              <a:rPr lang="en-US" altLang="en-US" sz="1400" dirty="0">
                <a:latin typeface="Courier New" pitchFamily="49" charset="0"/>
              </a:rPr>
              <a:t> = 0; </a:t>
            </a:r>
            <a:r>
              <a:rPr lang="en-US" altLang="en-US" sz="1400" dirty="0" err="1">
                <a:latin typeface="Courier New" pitchFamily="49" charset="0"/>
              </a:rPr>
              <a:t>i</a:t>
            </a:r>
            <a:r>
              <a:rPr lang="en-US" altLang="en-US" sz="1400" dirty="0">
                <a:latin typeface="Courier New" pitchFamily="49" charset="0"/>
              </a:rPr>
              <a:t> &lt; N; </a:t>
            </a:r>
            <a:r>
              <a:rPr lang="en-US" altLang="en-US" sz="1400" dirty="0" err="1">
                <a:latin typeface="Courier New" pitchFamily="49" charset="0"/>
              </a:rPr>
              <a:t>i</a:t>
            </a:r>
            <a:r>
              <a:rPr lang="en-US" altLang="en-US" sz="1400" dirty="0">
                <a:latin typeface="Courier New" pitchFamily="49" charset="0"/>
              </a:rPr>
              <a:t>++)</a:t>
            </a:r>
          </a:p>
          <a:p>
            <a:pPr algn="l">
              <a:lnSpc>
                <a:spcPct val="100000"/>
              </a:lnSpc>
            </a:pPr>
            <a:r>
              <a:rPr lang="en-US" altLang="en-US" sz="1400" dirty="0">
                <a:latin typeface="Courier New" pitchFamily="49" charset="0"/>
              </a:rPr>
              <a:t>	if ((</a:t>
            </a:r>
            <a:r>
              <a:rPr lang="en-US" altLang="en-US" sz="1400" dirty="0" err="1">
                <a:latin typeface="Courier New" pitchFamily="49" charset="0"/>
              </a:rPr>
              <a:t>pid</a:t>
            </a:r>
            <a:r>
              <a:rPr lang="en-US" altLang="en-US" sz="1400" dirty="0">
                <a:latin typeface="Courier New" pitchFamily="49" charset="0"/>
              </a:rPr>
              <a:t>[</a:t>
            </a:r>
            <a:r>
              <a:rPr lang="en-US" altLang="en-US" sz="1400" dirty="0" err="1">
                <a:latin typeface="Courier New" pitchFamily="49" charset="0"/>
              </a:rPr>
              <a:t>i</a:t>
            </a:r>
            <a:r>
              <a:rPr lang="en-US" altLang="en-US" sz="1400" dirty="0">
                <a:latin typeface="Courier New" pitchFamily="49" charset="0"/>
              </a:rPr>
              <a:t>] = fork()) == 0) {</a:t>
            </a:r>
          </a:p>
          <a:p>
            <a:pPr algn="l">
              <a:lnSpc>
                <a:spcPct val="100000"/>
              </a:lnSpc>
            </a:pPr>
            <a:r>
              <a:rPr lang="en-US" altLang="en-US" sz="1400" dirty="0">
                <a:latin typeface="Courier New" pitchFamily="49" charset="0"/>
              </a:rPr>
              <a:t>	    /* Child: Exit */</a:t>
            </a:r>
          </a:p>
          <a:p>
            <a:pPr algn="l">
              <a:lnSpc>
                <a:spcPct val="100000"/>
              </a:lnSpc>
            </a:pPr>
            <a:r>
              <a:rPr lang="en-US" altLang="en-US" sz="1400" dirty="0">
                <a:latin typeface="Courier New" pitchFamily="49" charset="0"/>
              </a:rPr>
              <a:t>	    exit(0);</a:t>
            </a:r>
          </a:p>
          <a:p>
            <a:pPr algn="l">
              <a:lnSpc>
                <a:spcPct val="100000"/>
              </a:lnSpc>
            </a:pPr>
            <a:r>
              <a:rPr lang="en-US" altLang="en-US" sz="1400" dirty="0">
                <a:latin typeface="Courier New" pitchFamily="49" charset="0"/>
              </a:rPr>
              <a:t>	}</a:t>
            </a:r>
          </a:p>
          <a:p>
            <a:pPr algn="l">
              <a:lnSpc>
                <a:spcPct val="100000"/>
              </a:lnSpc>
            </a:pPr>
            <a:r>
              <a:rPr lang="en-US" altLang="en-US" sz="1400" dirty="0">
                <a:latin typeface="Courier New" pitchFamily="49" charset="0"/>
              </a:rPr>
              <a:t>    while (</a:t>
            </a:r>
            <a:r>
              <a:rPr lang="en-US" altLang="en-US" sz="1400" dirty="0" err="1">
                <a:latin typeface="Courier New" pitchFamily="49" charset="0"/>
              </a:rPr>
              <a:t>ccount</a:t>
            </a:r>
            <a:r>
              <a:rPr lang="en-US" altLang="en-US" sz="1400" dirty="0">
                <a:latin typeface="Courier New" pitchFamily="49" charset="0"/>
              </a:rPr>
              <a:t> &gt; 0)</a:t>
            </a:r>
          </a:p>
          <a:p>
            <a:pPr algn="l">
              <a:lnSpc>
                <a:spcPct val="100000"/>
              </a:lnSpc>
            </a:pPr>
            <a:r>
              <a:rPr lang="en-US" altLang="en-US" sz="1400" dirty="0">
                <a:latin typeface="Courier New" pitchFamily="49" charset="0"/>
              </a:rPr>
              <a:t>	pause();/* Suspend until signal occurs */</a:t>
            </a:r>
          </a:p>
          <a:p>
            <a:pPr algn="l">
              <a:lnSpc>
                <a:spcPct val="100000"/>
              </a:lnSpc>
            </a:pPr>
            <a:r>
              <a:rPr lang="en-US" altLang="en-US" sz="1400" dirty="0">
                <a:latin typeface="Courier New" pitchFamily="49" charset="0"/>
              </a:rPr>
              <a:t>}</a:t>
            </a: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Living With Nonqueuing Signals</a:t>
            </a:r>
          </a:p>
        </p:txBody>
      </p:sp>
      <p:sp>
        <p:nvSpPr>
          <p:cNvPr id="53760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Must check for all terminated jobs</a:t>
            </a:r>
          </a:p>
          <a:p>
            <a:pPr lvl="1" eaLnBrk="1" hangingPunct="1">
              <a:defRPr/>
            </a:pPr>
            <a:r>
              <a:rPr lang="en-US"/>
              <a:t>Typically loop with </a:t>
            </a:r>
            <a:r>
              <a:rPr lang="en-US">
                <a:latin typeface="Courier New" pitchFamily="49" charset="0"/>
              </a:rPr>
              <a:t>waitpid</a:t>
            </a:r>
          </a:p>
        </p:txBody>
      </p:sp>
      <p:sp>
        <p:nvSpPr>
          <p:cNvPr id="41988" name="Text Box 4"/>
          <p:cNvSpPr txBox="1">
            <a:spLocks noChangeArrowheads="1"/>
          </p:cNvSpPr>
          <p:nvPr/>
        </p:nvSpPr>
        <p:spPr bwMode="auto">
          <a:xfrm>
            <a:off x="2057400" y="2133600"/>
            <a:ext cx="7924800" cy="4251325"/>
          </a:xfrm>
          <a:prstGeom prst="rect">
            <a:avLst/>
          </a:prstGeom>
          <a:solidFill>
            <a:srgbClr val="CCFFFF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1600" dirty="0">
                <a:latin typeface="Courier New" pitchFamily="49" charset="0"/>
              </a:rPr>
              <a:t>void child_handler2(int sig)</a:t>
            </a:r>
          </a:p>
          <a:p>
            <a:pPr algn="l">
              <a:lnSpc>
                <a:spcPct val="100000"/>
              </a:lnSpc>
            </a:pPr>
            <a:r>
              <a:rPr lang="en-US" altLang="en-US" sz="1600" dirty="0">
                <a:latin typeface="Courier New" pitchFamily="49" charset="0"/>
              </a:rPr>
              <a:t>{</a:t>
            </a:r>
          </a:p>
          <a:p>
            <a:pPr algn="l">
              <a:lnSpc>
                <a:spcPct val="100000"/>
              </a:lnSpc>
            </a:pPr>
            <a:r>
              <a:rPr lang="en-US" altLang="en-US" sz="1600" dirty="0">
                <a:latin typeface="Courier New" pitchFamily="49" charset="0"/>
              </a:rPr>
              <a:t>    int </a:t>
            </a:r>
            <a:r>
              <a:rPr lang="en-US" altLang="en-US" sz="1600" dirty="0" err="1">
                <a:latin typeface="Courier New" pitchFamily="49" charset="0"/>
              </a:rPr>
              <a:t>child_status</a:t>
            </a:r>
            <a:r>
              <a:rPr lang="en-US" altLang="en-US" sz="1600" dirty="0">
                <a:latin typeface="Courier New" pitchFamily="49" charset="0"/>
              </a:rPr>
              <a:t>;</a:t>
            </a:r>
          </a:p>
          <a:p>
            <a:pPr algn="l">
              <a:lnSpc>
                <a:spcPct val="100000"/>
              </a:lnSpc>
            </a:pPr>
            <a:r>
              <a:rPr lang="en-US" altLang="en-US" sz="1600" dirty="0">
                <a:latin typeface="Courier New" pitchFamily="49" charset="0"/>
              </a:rPr>
              <a:t>    </a:t>
            </a:r>
            <a:r>
              <a:rPr lang="en-US" altLang="en-US" sz="1600" dirty="0" err="1">
                <a:latin typeface="Courier New" pitchFamily="49" charset="0"/>
              </a:rPr>
              <a:t>pid_t</a:t>
            </a:r>
            <a:r>
              <a:rPr lang="en-US" altLang="en-US" sz="1600" dirty="0">
                <a:latin typeface="Courier New" pitchFamily="49" charset="0"/>
              </a:rPr>
              <a:t> </a:t>
            </a:r>
            <a:r>
              <a:rPr lang="en-US" altLang="en-US" sz="1600" dirty="0" err="1">
                <a:latin typeface="Courier New" pitchFamily="49" charset="0"/>
              </a:rPr>
              <a:t>pid</a:t>
            </a:r>
            <a:r>
              <a:rPr lang="en-US" altLang="en-US" sz="1600" dirty="0">
                <a:latin typeface="Courier New" pitchFamily="49" charset="0"/>
              </a:rPr>
              <a:t>;</a:t>
            </a:r>
          </a:p>
          <a:p>
            <a:pPr algn="l">
              <a:lnSpc>
                <a:spcPct val="100000"/>
              </a:lnSpc>
            </a:pPr>
            <a:r>
              <a:rPr lang="en-US" altLang="en-US" sz="1600" dirty="0">
                <a:latin typeface="Courier New" pitchFamily="49" charset="0"/>
              </a:rPr>
              <a:t>    while ((</a:t>
            </a:r>
            <a:r>
              <a:rPr lang="en-US" altLang="en-US" sz="1600" dirty="0" err="1">
                <a:latin typeface="Courier New" pitchFamily="49" charset="0"/>
              </a:rPr>
              <a:t>pid</a:t>
            </a:r>
            <a:r>
              <a:rPr lang="en-US" altLang="en-US" sz="1600" dirty="0">
                <a:latin typeface="Courier New" pitchFamily="49" charset="0"/>
              </a:rPr>
              <a:t> = </a:t>
            </a:r>
            <a:r>
              <a:rPr lang="en-US" altLang="en-US" sz="1600" dirty="0" err="1">
                <a:latin typeface="Courier New" pitchFamily="49" charset="0"/>
              </a:rPr>
              <a:t>waitpid</a:t>
            </a:r>
            <a:r>
              <a:rPr lang="en-US" altLang="en-US" sz="1600" dirty="0">
                <a:latin typeface="Courier New" pitchFamily="49" charset="0"/>
              </a:rPr>
              <a:t>(-1, &amp;</a:t>
            </a:r>
            <a:r>
              <a:rPr lang="en-US" altLang="en-US" sz="1600" dirty="0" err="1">
                <a:latin typeface="Courier New" pitchFamily="49" charset="0"/>
              </a:rPr>
              <a:t>child_status</a:t>
            </a:r>
            <a:r>
              <a:rPr lang="en-US" altLang="en-US" sz="1600" dirty="0">
                <a:latin typeface="Courier New" pitchFamily="49" charset="0"/>
              </a:rPr>
              <a:t>, WNOHANG)) != -1) {</a:t>
            </a:r>
          </a:p>
          <a:p>
            <a:pPr algn="l">
              <a:lnSpc>
                <a:spcPct val="100000"/>
              </a:lnSpc>
            </a:pPr>
            <a:r>
              <a:rPr lang="en-US" altLang="en-US" sz="1600" dirty="0">
                <a:latin typeface="Courier New" pitchFamily="49" charset="0"/>
              </a:rPr>
              <a:t>	</a:t>
            </a:r>
            <a:r>
              <a:rPr lang="en-US" altLang="en-US" sz="1600" dirty="0" err="1">
                <a:latin typeface="Courier New" pitchFamily="49" charset="0"/>
              </a:rPr>
              <a:t>ccount</a:t>
            </a:r>
            <a:r>
              <a:rPr lang="en-US" altLang="en-US" sz="1600" dirty="0">
                <a:latin typeface="Courier New" pitchFamily="49" charset="0"/>
              </a:rPr>
              <a:t>--;</a:t>
            </a:r>
          </a:p>
          <a:p>
            <a:pPr algn="l">
              <a:lnSpc>
                <a:spcPct val="100000"/>
              </a:lnSpc>
            </a:pPr>
            <a:r>
              <a:rPr lang="en-US" altLang="en-US" sz="1600" dirty="0">
                <a:latin typeface="Courier New" pitchFamily="49" charset="0"/>
              </a:rPr>
              <a:t>	</a:t>
            </a:r>
            <a:r>
              <a:rPr lang="en-US" altLang="en-US" sz="1600" dirty="0" err="1">
                <a:latin typeface="Courier New" pitchFamily="49" charset="0"/>
              </a:rPr>
              <a:t>printf</a:t>
            </a:r>
            <a:r>
              <a:rPr lang="en-US" altLang="en-US" sz="1600" dirty="0">
                <a:latin typeface="Courier New" pitchFamily="49" charset="0"/>
              </a:rPr>
              <a:t>("Received signal %d from process %d\n",</a:t>
            </a:r>
          </a:p>
          <a:p>
            <a:pPr algn="l">
              <a:lnSpc>
                <a:spcPct val="100000"/>
              </a:lnSpc>
            </a:pPr>
            <a:r>
              <a:rPr lang="en-US" altLang="en-US" sz="1600" dirty="0">
                <a:latin typeface="Courier New" pitchFamily="49" charset="0"/>
              </a:rPr>
              <a:t>	  sig, </a:t>
            </a:r>
            <a:r>
              <a:rPr lang="en-US" altLang="en-US" sz="1600" dirty="0" err="1">
                <a:latin typeface="Courier New" pitchFamily="49" charset="0"/>
              </a:rPr>
              <a:t>pid</a:t>
            </a:r>
            <a:r>
              <a:rPr lang="en-US" altLang="en-US" sz="1600" dirty="0">
                <a:latin typeface="Courier New" pitchFamily="49" charset="0"/>
              </a:rPr>
              <a:t>);</a:t>
            </a:r>
          </a:p>
          <a:p>
            <a:pPr algn="l">
              <a:lnSpc>
                <a:spcPct val="100000"/>
              </a:lnSpc>
            </a:pPr>
            <a:r>
              <a:rPr lang="en-US" altLang="en-US" sz="1600" dirty="0">
                <a:latin typeface="Courier New" pitchFamily="49" charset="0"/>
              </a:rPr>
              <a:t>    }</a:t>
            </a:r>
          </a:p>
          <a:p>
            <a:pPr algn="l">
              <a:lnSpc>
                <a:spcPct val="100000"/>
              </a:lnSpc>
            </a:pPr>
            <a:r>
              <a:rPr lang="en-US" altLang="en-US" sz="1600" dirty="0">
                <a:latin typeface="Courier New" pitchFamily="49" charset="0"/>
              </a:rPr>
              <a:t>}</a:t>
            </a:r>
          </a:p>
          <a:p>
            <a:pPr algn="l">
              <a:lnSpc>
                <a:spcPct val="100000"/>
              </a:lnSpc>
            </a:pPr>
            <a:endParaRPr lang="en-US" altLang="en-US" sz="1600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altLang="en-US" sz="1600" dirty="0">
                <a:latin typeface="Courier New" pitchFamily="49" charset="0"/>
              </a:rPr>
              <a:t>void fork15()</a:t>
            </a:r>
          </a:p>
          <a:p>
            <a:pPr algn="l">
              <a:lnSpc>
                <a:spcPct val="100000"/>
              </a:lnSpc>
            </a:pPr>
            <a:r>
              <a:rPr lang="en-US" altLang="en-US" sz="1600" dirty="0">
                <a:latin typeface="Courier New" pitchFamily="49" charset="0"/>
              </a:rPr>
              <a:t>{</a:t>
            </a:r>
          </a:p>
          <a:p>
            <a:pPr algn="l">
              <a:lnSpc>
                <a:spcPct val="100000"/>
              </a:lnSpc>
            </a:pPr>
            <a:r>
              <a:rPr lang="en-US" altLang="en-US" sz="1600" dirty="0">
                <a:latin typeface="Courier New" pitchFamily="49" charset="0"/>
              </a:rPr>
              <a:t>    . . .</a:t>
            </a:r>
          </a:p>
          <a:p>
            <a:pPr algn="l">
              <a:lnSpc>
                <a:spcPct val="100000"/>
              </a:lnSpc>
            </a:pPr>
            <a:r>
              <a:rPr lang="en-US" altLang="en-US" sz="1600" dirty="0">
                <a:latin typeface="Courier New" pitchFamily="49" charset="0"/>
              </a:rPr>
              <a:t>    signal(SIGCHLD, child_handler2);</a:t>
            </a:r>
          </a:p>
          <a:p>
            <a:pPr algn="l">
              <a:lnSpc>
                <a:spcPct val="100000"/>
              </a:lnSpc>
            </a:pPr>
            <a:r>
              <a:rPr lang="en-US" altLang="en-US" sz="1600" dirty="0">
                <a:latin typeface="Courier New" pitchFamily="49" charset="0"/>
              </a:rPr>
              <a:t>    . . .</a:t>
            </a:r>
          </a:p>
          <a:p>
            <a:pPr algn="l">
              <a:lnSpc>
                <a:spcPct val="100000"/>
              </a:lnSpc>
            </a:pPr>
            <a:r>
              <a:rPr lang="en-US" altLang="en-US" sz="1600" dirty="0">
                <a:latin typeface="Courier New" pitchFamily="49" charset="0"/>
              </a:rPr>
              <a:t>}</a:t>
            </a: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Summary</a:t>
            </a:r>
          </a:p>
        </p:txBody>
      </p:sp>
      <p:sp>
        <p:nvSpPr>
          <p:cNvPr id="53862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Signals provide process-level exception handling</a:t>
            </a:r>
          </a:p>
          <a:p>
            <a:pPr lvl="1" eaLnBrk="1" hangingPunct="1">
              <a:defRPr/>
            </a:pPr>
            <a:r>
              <a:rPr lang="en-US"/>
              <a:t>Can generate from user programs</a:t>
            </a:r>
            <a:endParaRPr lang="en-US">
              <a:latin typeface="Courier New" pitchFamily="49" charset="0"/>
            </a:endParaRPr>
          </a:p>
          <a:p>
            <a:pPr lvl="1" eaLnBrk="1" hangingPunct="1">
              <a:defRPr/>
            </a:pPr>
            <a:r>
              <a:rPr lang="en-US"/>
              <a:t>Can define effect by declaring signal handler</a:t>
            </a:r>
          </a:p>
          <a:p>
            <a:pPr eaLnBrk="1" hangingPunct="1">
              <a:defRPr/>
            </a:pPr>
            <a:r>
              <a:rPr lang="en-US"/>
              <a:t>Some caveats</a:t>
            </a:r>
          </a:p>
          <a:p>
            <a:pPr lvl="1" eaLnBrk="1" hangingPunct="1">
              <a:defRPr/>
            </a:pPr>
            <a:r>
              <a:rPr lang="en-US"/>
              <a:t>Very high overhead</a:t>
            </a:r>
          </a:p>
          <a:p>
            <a:pPr lvl="2" eaLnBrk="1" hangingPunct="1">
              <a:defRPr/>
            </a:pPr>
            <a:r>
              <a:rPr lang="en-US"/>
              <a:t>&gt;10,000 clock cycles</a:t>
            </a:r>
          </a:p>
          <a:p>
            <a:pPr lvl="2" eaLnBrk="1" hangingPunct="1">
              <a:defRPr/>
            </a:pPr>
            <a:r>
              <a:rPr lang="en-US"/>
              <a:t>Only use for exceptional conditions</a:t>
            </a:r>
          </a:p>
          <a:p>
            <a:pPr lvl="1" eaLnBrk="1" hangingPunct="1">
              <a:defRPr/>
            </a:pPr>
            <a:r>
              <a:rPr lang="en-US"/>
              <a:t>Don’t have queues</a:t>
            </a:r>
          </a:p>
          <a:p>
            <a:pPr lvl="2" eaLnBrk="1" hangingPunct="1">
              <a:defRPr/>
            </a:pPr>
            <a:r>
              <a:rPr lang="en-US"/>
              <a:t>Just one bit for each pending signal type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387352" y="247650"/>
            <a:ext cx="9772650" cy="819150"/>
          </a:xfrm>
        </p:spPr>
        <p:txBody>
          <a:bodyPr/>
          <a:lstStyle/>
          <a:p>
            <a:pPr eaLnBrk="1" hangingPunct="1"/>
            <a:r>
              <a:rPr lang="en-US" altLang="en-US" dirty="0"/>
              <a:t>Control Flow</a:t>
            </a:r>
          </a:p>
        </p:txBody>
      </p:sp>
      <p:sp>
        <p:nvSpPr>
          <p:cNvPr id="472068" name="Rectangle 4"/>
          <p:cNvSpPr>
            <a:spLocks noGrp="1" noChangeArrowheads="1"/>
          </p:cNvSpPr>
          <p:nvPr>
            <p:ph idx="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en-US" dirty="0"/>
              <a:t>Computers do only one thing</a:t>
            </a:r>
          </a:p>
          <a:p>
            <a:pPr lvl="1" eaLnBrk="1" hangingPunct="1">
              <a:defRPr/>
            </a:pPr>
            <a:r>
              <a:rPr lang="en-US" dirty="0"/>
              <a:t>From startup to shutdown, a CPU core simply reads and executes (interprets) a sequence of instructions, one at a time</a:t>
            </a:r>
          </a:p>
          <a:p>
            <a:pPr lvl="1" eaLnBrk="1" hangingPunct="1">
              <a:defRPr/>
            </a:pPr>
            <a:r>
              <a:rPr lang="en-US" dirty="0"/>
              <a:t>This sequence is the system’s physical </a:t>
            </a:r>
            <a:r>
              <a:rPr lang="en-US" i="1" dirty="0"/>
              <a:t>control flow</a:t>
            </a:r>
            <a:r>
              <a:rPr lang="en-US" dirty="0"/>
              <a:t> (or </a:t>
            </a:r>
            <a:r>
              <a:rPr lang="en-US" i="1" dirty="0"/>
              <a:t>flow of control</a:t>
            </a:r>
            <a:r>
              <a:rPr lang="en-US" dirty="0"/>
              <a:t>)</a:t>
            </a:r>
          </a:p>
          <a:p>
            <a:pPr eaLnBrk="1" hangingPunct="1">
              <a:defRPr/>
            </a:pPr>
            <a:endParaRPr lang="en-US" dirty="0"/>
          </a:p>
          <a:p>
            <a:pPr eaLnBrk="1" hangingPunct="1">
              <a:defRPr/>
            </a:pPr>
            <a:endParaRPr lang="en-US" dirty="0"/>
          </a:p>
          <a:p>
            <a:pPr eaLnBrk="1" hangingPunct="1">
              <a:defRPr/>
            </a:pPr>
            <a:endParaRPr lang="en-US" dirty="0"/>
          </a:p>
          <a:p>
            <a:pPr eaLnBrk="1" hangingPunct="1">
              <a:defRPr/>
            </a:pPr>
            <a:endParaRPr lang="en-US" dirty="0"/>
          </a:p>
          <a:p>
            <a:pPr eaLnBrk="1" hangingPunct="1">
              <a:defRPr/>
            </a:pPr>
            <a:endParaRPr lang="en-US" dirty="0"/>
          </a:p>
          <a:p>
            <a:pPr eaLnBrk="1" hangingPunct="1">
              <a:defRPr/>
            </a:pPr>
            <a:endParaRPr lang="en-US" dirty="0"/>
          </a:p>
        </p:txBody>
      </p:sp>
      <p:sp>
        <p:nvSpPr>
          <p:cNvPr id="4099" name="Text Box 3"/>
          <p:cNvSpPr txBox="1">
            <a:spLocks noChangeArrowheads="1"/>
          </p:cNvSpPr>
          <p:nvPr/>
        </p:nvSpPr>
        <p:spPr bwMode="auto">
          <a:xfrm>
            <a:off x="5095875" y="3624264"/>
            <a:ext cx="1530350" cy="2014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/>
              <a:t>&lt;startup&gt;</a:t>
            </a:r>
          </a:p>
          <a:p>
            <a:pPr>
              <a:lnSpc>
                <a:spcPct val="100000"/>
              </a:lnSpc>
            </a:pPr>
            <a:r>
              <a:rPr lang="en-US" altLang="en-US"/>
              <a:t>inst</a:t>
            </a:r>
            <a:r>
              <a:rPr lang="en-US" altLang="en-US" baseline="-25000"/>
              <a:t>1</a:t>
            </a:r>
            <a:endParaRPr lang="en-US" altLang="en-US"/>
          </a:p>
          <a:p>
            <a:pPr>
              <a:lnSpc>
                <a:spcPct val="100000"/>
              </a:lnSpc>
            </a:pPr>
            <a:r>
              <a:rPr lang="en-US" altLang="en-US"/>
              <a:t>inst</a:t>
            </a:r>
            <a:r>
              <a:rPr lang="en-US" altLang="en-US" baseline="-25000"/>
              <a:t>2</a:t>
            </a:r>
            <a:endParaRPr lang="en-US" altLang="en-US"/>
          </a:p>
          <a:p>
            <a:pPr>
              <a:lnSpc>
                <a:spcPct val="100000"/>
              </a:lnSpc>
            </a:pPr>
            <a:r>
              <a:rPr lang="en-US" altLang="en-US"/>
              <a:t>inst</a:t>
            </a:r>
            <a:r>
              <a:rPr lang="en-US" altLang="en-US" baseline="-25000"/>
              <a:t>3</a:t>
            </a:r>
            <a:endParaRPr lang="en-US" altLang="en-US"/>
          </a:p>
          <a:p>
            <a:pPr>
              <a:lnSpc>
                <a:spcPct val="100000"/>
              </a:lnSpc>
            </a:pPr>
            <a:r>
              <a:rPr lang="en-US" altLang="en-US"/>
              <a:t>…</a:t>
            </a:r>
          </a:p>
          <a:p>
            <a:pPr>
              <a:lnSpc>
                <a:spcPct val="100000"/>
              </a:lnSpc>
            </a:pPr>
            <a:r>
              <a:rPr lang="en-US" altLang="en-US"/>
              <a:t>inst</a:t>
            </a:r>
            <a:r>
              <a:rPr lang="en-US" altLang="en-US" baseline="-25000"/>
              <a:t>n</a:t>
            </a:r>
            <a:endParaRPr lang="en-US" altLang="en-US"/>
          </a:p>
          <a:p>
            <a:pPr>
              <a:lnSpc>
                <a:spcPct val="100000"/>
              </a:lnSpc>
            </a:pPr>
            <a:r>
              <a:rPr lang="en-US" altLang="en-US"/>
              <a:t>&lt;shutdown&gt;</a:t>
            </a:r>
          </a:p>
        </p:txBody>
      </p:sp>
      <p:sp>
        <p:nvSpPr>
          <p:cNvPr id="4101" name="Text Box 5"/>
          <p:cNvSpPr txBox="1">
            <a:spLocks noChangeArrowheads="1"/>
          </p:cNvSpPr>
          <p:nvPr/>
        </p:nvSpPr>
        <p:spPr bwMode="auto">
          <a:xfrm>
            <a:off x="4714875" y="3244851"/>
            <a:ext cx="2470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/>
              <a:t>Physical control flow</a:t>
            </a:r>
          </a:p>
        </p:txBody>
      </p:sp>
      <p:sp>
        <p:nvSpPr>
          <p:cNvPr id="4102" name="Line 6"/>
          <p:cNvSpPr>
            <a:spLocks noChangeShapeType="1"/>
          </p:cNvSpPr>
          <p:nvPr/>
        </p:nvSpPr>
        <p:spPr bwMode="auto">
          <a:xfrm>
            <a:off x="4529138" y="3454400"/>
            <a:ext cx="0" cy="1828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03" name="Text Box 7"/>
          <p:cNvSpPr txBox="1">
            <a:spLocks noChangeArrowheads="1"/>
          </p:cNvSpPr>
          <p:nvPr/>
        </p:nvSpPr>
        <p:spPr bwMode="auto">
          <a:xfrm>
            <a:off x="3810000" y="3962401"/>
            <a:ext cx="7175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/>
              <a:t>Time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Altering the Control Flow</a:t>
            </a:r>
          </a:p>
        </p:txBody>
      </p:sp>
      <p:sp>
        <p:nvSpPr>
          <p:cNvPr id="4730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Up to now: two mechanisms for changing control flow:</a:t>
            </a:r>
          </a:p>
          <a:p>
            <a:pPr lvl="1" eaLnBrk="1" hangingPunct="1">
              <a:defRPr/>
            </a:pPr>
            <a:r>
              <a:rPr lang="en-US" dirty="0"/>
              <a:t>Jumps and branches—react to changes in program state</a:t>
            </a:r>
          </a:p>
          <a:p>
            <a:pPr lvl="1" eaLnBrk="1" hangingPunct="1">
              <a:defRPr/>
            </a:pPr>
            <a:r>
              <a:rPr lang="en-US" dirty="0"/>
              <a:t>Call and return using stack discipline—react to program state</a:t>
            </a:r>
          </a:p>
          <a:p>
            <a:pPr eaLnBrk="1" hangingPunct="1">
              <a:defRPr/>
            </a:pPr>
            <a:r>
              <a:rPr lang="en-US" dirty="0"/>
              <a:t>Insufficient for a useful system</a:t>
            </a:r>
          </a:p>
          <a:p>
            <a:pPr lvl="1" eaLnBrk="1" hangingPunct="1">
              <a:defRPr/>
            </a:pPr>
            <a:r>
              <a:rPr lang="en-US" dirty="0"/>
              <a:t>Difficult for the CPU to react to other unexpected changes in system state </a:t>
            </a:r>
          </a:p>
          <a:p>
            <a:pPr lvl="2" eaLnBrk="1" hangingPunct="1">
              <a:defRPr/>
            </a:pPr>
            <a:r>
              <a:rPr lang="en-US" dirty="0"/>
              <a:t>Data arrives from a disk or a network adapter</a:t>
            </a:r>
          </a:p>
          <a:p>
            <a:pPr lvl="2" eaLnBrk="1" hangingPunct="1">
              <a:defRPr/>
            </a:pPr>
            <a:r>
              <a:rPr lang="en-US" dirty="0"/>
              <a:t>Instruction divides by zero</a:t>
            </a:r>
          </a:p>
          <a:p>
            <a:pPr lvl="2" eaLnBrk="1" hangingPunct="1">
              <a:defRPr/>
            </a:pPr>
            <a:r>
              <a:rPr lang="en-US" dirty="0"/>
              <a:t>User hits control-C at the keyboard</a:t>
            </a:r>
          </a:p>
          <a:p>
            <a:pPr lvl="2" eaLnBrk="1" hangingPunct="1">
              <a:defRPr/>
            </a:pPr>
            <a:r>
              <a:rPr lang="en-US" dirty="0"/>
              <a:t>System timer expires</a:t>
            </a:r>
          </a:p>
          <a:p>
            <a:pPr eaLnBrk="1" hangingPunct="1">
              <a:defRPr/>
            </a:pPr>
            <a:r>
              <a:rPr lang="en-US" dirty="0"/>
              <a:t>System needs mechanisms for “exceptional control flow”</a:t>
            </a:r>
          </a:p>
        </p:txBody>
      </p:sp>
    </p:spTree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Exceptional Control Flow</a:t>
            </a:r>
          </a:p>
        </p:txBody>
      </p:sp>
      <p:sp>
        <p:nvSpPr>
          <p:cNvPr id="4741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lvl="1" eaLnBrk="1" hangingPunct="1">
              <a:defRPr/>
            </a:pPr>
            <a:r>
              <a:rPr lang="en-US" dirty="0"/>
              <a:t>Exists at all levels of a computer system</a:t>
            </a:r>
          </a:p>
          <a:p>
            <a:pPr eaLnBrk="1" hangingPunct="1">
              <a:defRPr/>
            </a:pPr>
            <a:r>
              <a:rPr lang="en-US" dirty="0"/>
              <a:t>Low-Level Mechanism</a:t>
            </a:r>
          </a:p>
          <a:p>
            <a:pPr lvl="1" eaLnBrk="1" hangingPunct="1">
              <a:defRPr/>
            </a:pPr>
            <a:r>
              <a:rPr lang="en-US" dirty="0"/>
              <a:t>Exceptions </a:t>
            </a:r>
          </a:p>
          <a:p>
            <a:pPr lvl="2" eaLnBrk="1" hangingPunct="1">
              <a:defRPr/>
            </a:pPr>
            <a:r>
              <a:rPr lang="en-US" dirty="0"/>
              <a:t>Change in control flow in response to a system event (i.e.,  change in system state)</a:t>
            </a:r>
          </a:p>
          <a:p>
            <a:pPr lvl="1" eaLnBrk="1" hangingPunct="1">
              <a:defRPr/>
            </a:pPr>
            <a:r>
              <a:rPr lang="en-US" dirty="0"/>
              <a:t>Combination of hardware and OS software	</a:t>
            </a:r>
          </a:p>
          <a:p>
            <a:pPr eaLnBrk="1" hangingPunct="1">
              <a:defRPr/>
            </a:pPr>
            <a:r>
              <a:rPr lang="en-US" dirty="0"/>
              <a:t>Higher-Level Mechanisms</a:t>
            </a:r>
          </a:p>
          <a:p>
            <a:pPr lvl="1" eaLnBrk="1" hangingPunct="1">
              <a:defRPr/>
            </a:pPr>
            <a:r>
              <a:rPr lang="en-US" dirty="0"/>
              <a:t>Process context switch (done by OS software and </a:t>
            </a:r>
            <a:r>
              <a:rPr lang="en-US" dirty="0" err="1"/>
              <a:t>HW</a:t>
            </a:r>
            <a:r>
              <a:rPr lang="en-US" dirty="0"/>
              <a:t> timer)</a:t>
            </a:r>
          </a:p>
          <a:p>
            <a:pPr lvl="1" eaLnBrk="1" hangingPunct="1">
              <a:defRPr/>
            </a:pPr>
            <a:r>
              <a:rPr lang="en-US" dirty="0"/>
              <a:t>Signals (done by OS software)</a:t>
            </a:r>
          </a:p>
          <a:p>
            <a:pPr lvl="1" eaLnBrk="1" hangingPunct="1">
              <a:defRPr/>
            </a:pPr>
            <a:r>
              <a:rPr lang="en-US" dirty="0"/>
              <a:t>Nonlocal jumps (throw/catch)—ignored in this course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Exceptions</a:t>
            </a:r>
          </a:p>
        </p:txBody>
      </p:sp>
      <p:sp>
        <p:nvSpPr>
          <p:cNvPr id="476163" name="Rectangle 3"/>
          <p:cNvSpPr>
            <a:spLocks noGrp="1" noChangeArrowheads="1"/>
          </p:cNvSpPr>
          <p:nvPr>
            <p:ph idx="1"/>
          </p:nvPr>
        </p:nvSpPr>
        <p:spPr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defRPr/>
            </a:pPr>
            <a:r>
              <a:rPr lang="en-US" dirty="0"/>
              <a:t>An </a:t>
            </a:r>
            <a:r>
              <a:rPr lang="en-US" i="1" dirty="0"/>
              <a:t>exception</a:t>
            </a:r>
            <a:r>
              <a:rPr lang="en-US" dirty="0"/>
              <a:t> is a transfer of control to OS kernel in response to some </a:t>
            </a:r>
            <a:r>
              <a:rPr lang="en-US" i="1" dirty="0"/>
              <a:t>event</a:t>
            </a:r>
            <a:r>
              <a:rPr lang="en-US" dirty="0"/>
              <a:t>  (i.e., change in processor state)</a:t>
            </a:r>
          </a:p>
          <a:p>
            <a:pPr eaLnBrk="1" hangingPunct="1">
              <a:defRPr/>
            </a:pPr>
            <a:r>
              <a:rPr lang="en-US" dirty="0"/>
              <a:t>Exceptions </a:t>
            </a:r>
            <a:r>
              <a:rPr lang="en-US" i="1" dirty="0"/>
              <a:t>interrupt</a:t>
            </a:r>
            <a:r>
              <a:rPr lang="en-US" dirty="0"/>
              <a:t> the normal control flow</a:t>
            </a:r>
          </a:p>
        </p:txBody>
      </p:sp>
      <p:sp>
        <p:nvSpPr>
          <p:cNvPr id="7171" name="Rectangle 4"/>
          <p:cNvSpPr>
            <a:spLocks noChangeArrowheads="1"/>
          </p:cNvSpPr>
          <p:nvPr/>
        </p:nvSpPr>
        <p:spPr bwMode="auto">
          <a:xfrm>
            <a:off x="3803651" y="2586039"/>
            <a:ext cx="1643063" cy="363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79" tIns="44446" rIns="90479" bIns="44446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>
                <a:latin typeface="Arial" charset="0"/>
              </a:rPr>
              <a:t>User Process</a:t>
            </a:r>
          </a:p>
        </p:txBody>
      </p:sp>
      <p:sp>
        <p:nvSpPr>
          <p:cNvPr id="7172" name="Rectangle 5"/>
          <p:cNvSpPr>
            <a:spLocks noChangeArrowheads="1"/>
          </p:cNvSpPr>
          <p:nvPr/>
        </p:nvSpPr>
        <p:spPr bwMode="auto">
          <a:xfrm>
            <a:off x="7108826" y="2586039"/>
            <a:ext cx="511175" cy="363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79" tIns="44446" rIns="90479" bIns="44446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>
                <a:latin typeface="Arial" charset="0"/>
              </a:rPr>
              <a:t>OS</a:t>
            </a:r>
          </a:p>
        </p:txBody>
      </p:sp>
      <p:sp>
        <p:nvSpPr>
          <p:cNvPr id="7173" name="Line 6"/>
          <p:cNvSpPr>
            <a:spLocks noChangeShapeType="1"/>
          </p:cNvSpPr>
          <p:nvPr/>
        </p:nvSpPr>
        <p:spPr bwMode="auto">
          <a:xfrm>
            <a:off x="4618038" y="3108325"/>
            <a:ext cx="0" cy="5984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74" name="Line 7"/>
          <p:cNvSpPr>
            <a:spLocks noChangeShapeType="1"/>
          </p:cNvSpPr>
          <p:nvPr/>
        </p:nvSpPr>
        <p:spPr bwMode="auto">
          <a:xfrm>
            <a:off x="4624388" y="3713163"/>
            <a:ext cx="28067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75" name="Line 8"/>
          <p:cNvSpPr>
            <a:spLocks noChangeShapeType="1"/>
          </p:cNvSpPr>
          <p:nvPr/>
        </p:nvSpPr>
        <p:spPr bwMode="auto">
          <a:xfrm>
            <a:off x="7437438" y="3719513"/>
            <a:ext cx="0" cy="596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76" name="Line 9"/>
          <p:cNvSpPr>
            <a:spLocks noChangeShapeType="1"/>
          </p:cNvSpPr>
          <p:nvPr/>
        </p:nvSpPr>
        <p:spPr bwMode="auto">
          <a:xfrm flipH="1" flipV="1">
            <a:off x="4611688" y="3783013"/>
            <a:ext cx="2832100" cy="5461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77" name="Line 10"/>
          <p:cNvSpPr>
            <a:spLocks noChangeShapeType="1"/>
          </p:cNvSpPr>
          <p:nvPr/>
        </p:nvSpPr>
        <p:spPr bwMode="auto">
          <a:xfrm>
            <a:off x="4618038" y="3870325"/>
            <a:ext cx="0" cy="15128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78" name="Rectangle 11"/>
          <p:cNvSpPr>
            <a:spLocks noChangeArrowheads="1"/>
          </p:cNvSpPr>
          <p:nvPr/>
        </p:nvSpPr>
        <p:spPr bwMode="auto">
          <a:xfrm>
            <a:off x="5518151" y="3386139"/>
            <a:ext cx="1195823" cy="3667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79" tIns="44446" rIns="90479" bIns="44446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b="0" i="1" dirty="0">
                <a:latin typeface="Arial" charset="0"/>
              </a:rPr>
              <a:t>Exception</a:t>
            </a:r>
          </a:p>
        </p:txBody>
      </p:sp>
      <p:sp>
        <p:nvSpPr>
          <p:cNvPr id="7179" name="Rectangle 12"/>
          <p:cNvSpPr>
            <a:spLocks noChangeArrowheads="1"/>
          </p:cNvSpPr>
          <p:nvPr/>
        </p:nvSpPr>
        <p:spPr bwMode="auto">
          <a:xfrm>
            <a:off x="7575550" y="3659188"/>
            <a:ext cx="2527300" cy="912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79" tIns="44446" rIns="90479" bIns="44446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b="0" i="1" dirty="0">
                <a:latin typeface="Arial" charset="0"/>
              </a:rPr>
              <a:t>Exception processing</a:t>
            </a:r>
          </a:p>
          <a:p>
            <a:pPr algn="l">
              <a:lnSpc>
                <a:spcPct val="100000"/>
              </a:lnSpc>
            </a:pPr>
            <a:r>
              <a:rPr lang="en-US" altLang="en-US" b="0" dirty="0">
                <a:latin typeface="Arial" charset="0"/>
              </a:rPr>
              <a:t>by </a:t>
            </a:r>
            <a:r>
              <a:rPr lang="en-US" altLang="en-US" b="0" i="1" dirty="0">
                <a:latin typeface="Arial" charset="0"/>
              </a:rPr>
              <a:t>exception handler</a:t>
            </a:r>
          </a:p>
          <a:p>
            <a:pPr algn="l">
              <a:lnSpc>
                <a:spcPct val="100000"/>
              </a:lnSpc>
            </a:pPr>
            <a:endParaRPr lang="en-US" altLang="en-US" b="0" i="1" dirty="0">
              <a:latin typeface="Arial" charset="0"/>
            </a:endParaRPr>
          </a:p>
        </p:txBody>
      </p:sp>
      <p:sp>
        <p:nvSpPr>
          <p:cNvPr id="7180" name="Rectangle 13"/>
          <p:cNvSpPr>
            <a:spLocks noChangeArrowheads="1"/>
          </p:cNvSpPr>
          <p:nvPr/>
        </p:nvSpPr>
        <p:spPr bwMode="auto">
          <a:xfrm>
            <a:off x="4800600" y="4267201"/>
            <a:ext cx="2959126" cy="11977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79" tIns="44446" rIns="90479" bIns="44446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marL="285750" indent="-28575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altLang="en-US" b="0" i="1" dirty="0">
                <a:latin typeface="Arial" charset="0"/>
              </a:rPr>
              <a:t>Return to current</a:t>
            </a:r>
          </a:p>
          <a:p>
            <a:pPr marL="285750" indent="-28575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altLang="en-US" b="0" i="1" dirty="0">
                <a:latin typeface="Arial" charset="0"/>
              </a:rPr>
              <a:t>Return to next</a:t>
            </a:r>
          </a:p>
          <a:p>
            <a:pPr marL="285750" indent="-28575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altLang="en-US" b="0" i="1" dirty="0">
                <a:latin typeface="Arial" charset="0"/>
              </a:rPr>
              <a:t>Abort &amp; never return</a:t>
            </a:r>
          </a:p>
          <a:p>
            <a:pPr marL="285750" indent="-28575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altLang="en-US" b="0" i="1" dirty="0">
                <a:latin typeface="Arial" charset="0"/>
              </a:rPr>
              <a:t>Switch to a new process</a:t>
            </a:r>
          </a:p>
        </p:txBody>
      </p:sp>
      <p:sp>
        <p:nvSpPr>
          <p:cNvPr id="7181" name="Rectangle 14"/>
          <p:cNvSpPr>
            <a:spLocks noChangeArrowheads="1"/>
          </p:cNvSpPr>
          <p:nvPr/>
        </p:nvSpPr>
        <p:spPr bwMode="auto">
          <a:xfrm>
            <a:off x="2057401" y="3446464"/>
            <a:ext cx="804863" cy="363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79" tIns="44446" rIns="90479" bIns="44446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b="0" i="1">
                <a:latin typeface="Arial" charset="0"/>
              </a:rPr>
              <a:t>event </a:t>
            </a:r>
          </a:p>
        </p:txBody>
      </p:sp>
      <p:sp>
        <p:nvSpPr>
          <p:cNvPr id="7182" name="Text Box 15"/>
          <p:cNvSpPr txBox="1">
            <a:spLocks noChangeArrowheads="1"/>
          </p:cNvSpPr>
          <p:nvPr/>
        </p:nvSpPr>
        <p:spPr bwMode="auto">
          <a:xfrm>
            <a:off x="3657600" y="3429000"/>
            <a:ext cx="88423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1600"/>
              <a:t>current</a:t>
            </a:r>
          </a:p>
        </p:txBody>
      </p:sp>
      <p:sp>
        <p:nvSpPr>
          <p:cNvPr id="7183" name="Text Box 16"/>
          <p:cNvSpPr txBox="1">
            <a:spLocks noChangeArrowheads="1"/>
          </p:cNvSpPr>
          <p:nvPr/>
        </p:nvSpPr>
        <p:spPr bwMode="auto">
          <a:xfrm>
            <a:off x="3970338" y="3657600"/>
            <a:ext cx="6016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1600"/>
              <a:t>next</a:t>
            </a:r>
          </a:p>
        </p:txBody>
      </p:sp>
      <p:sp>
        <p:nvSpPr>
          <p:cNvPr id="7184" name="Line 17"/>
          <p:cNvSpPr>
            <a:spLocks noChangeShapeType="1"/>
          </p:cNvSpPr>
          <p:nvPr/>
        </p:nvSpPr>
        <p:spPr bwMode="auto">
          <a:xfrm>
            <a:off x="2971800" y="3657600"/>
            <a:ext cx="6858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6178" name="Rectangle 18"/>
          <p:cNvSpPr>
            <a:spLocks noChangeArrowheads="1"/>
          </p:cNvSpPr>
          <p:nvPr/>
        </p:nvSpPr>
        <p:spPr bwMode="auto">
          <a:xfrm>
            <a:off x="1752600" y="5530850"/>
            <a:ext cx="8686800" cy="565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79" tIns="44446" rIns="90479" bIns="44446"/>
          <a:lstStyle/>
          <a:p>
            <a:pPr marL="342900" indent="-342900" algn="l" eaLnBrk="1" hangingPunct="1">
              <a:lnSpc>
                <a:spcPct val="95000"/>
              </a:lnSpc>
              <a:spcBef>
                <a:spcPct val="50000"/>
              </a:spcBef>
              <a:buClr>
                <a:schemeClr val="hlink"/>
              </a:buClr>
              <a:defRPr/>
            </a:pPr>
            <a:r>
              <a:rPr lang="en-US" sz="2400" dirty="0"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elvetica" pitchFamily="34" charset="0"/>
              </a:rPr>
              <a:t>Think of it as a hardware-initiated function call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617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02" name="Text Box 10"/>
          <p:cNvSpPr txBox="1">
            <a:spLocks noChangeArrowheads="1"/>
          </p:cNvSpPr>
          <p:nvPr/>
        </p:nvSpPr>
        <p:spPr bwMode="auto">
          <a:xfrm>
            <a:off x="1828801" y="3556000"/>
            <a:ext cx="2825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400">
                <a:latin typeface="Arial" charset="0"/>
              </a:rPr>
              <a:t>0</a:t>
            </a:r>
          </a:p>
        </p:txBody>
      </p:sp>
      <p:sp>
        <p:nvSpPr>
          <p:cNvPr id="8203" name="Text Box 11"/>
          <p:cNvSpPr txBox="1">
            <a:spLocks noChangeArrowheads="1"/>
          </p:cNvSpPr>
          <p:nvPr/>
        </p:nvSpPr>
        <p:spPr bwMode="auto">
          <a:xfrm>
            <a:off x="1830389" y="3759200"/>
            <a:ext cx="2825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400">
                <a:latin typeface="Arial" charset="0"/>
              </a:rPr>
              <a:t>1</a:t>
            </a:r>
          </a:p>
        </p:txBody>
      </p:sp>
      <p:sp>
        <p:nvSpPr>
          <p:cNvPr id="8204" name="Text Box 12"/>
          <p:cNvSpPr txBox="1">
            <a:spLocks noChangeArrowheads="1"/>
          </p:cNvSpPr>
          <p:nvPr/>
        </p:nvSpPr>
        <p:spPr bwMode="auto">
          <a:xfrm>
            <a:off x="1830389" y="4013200"/>
            <a:ext cx="2825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400">
                <a:latin typeface="Arial" charset="0"/>
              </a:rPr>
              <a:t>2</a:t>
            </a:r>
          </a:p>
        </p:txBody>
      </p:sp>
      <p:sp>
        <p:nvSpPr>
          <p:cNvPr id="8207" name="Text Box 15"/>
          <p:cNvSpPr txBox="1">
            <a:spLocks noChangeArrowheads="1"/>
          </p:cNvSpPr>
          <p:nvPr/>
        </p:nvSpPr>
        <p:spPr bwMode="auto">
          <a:xfrm>
            <a:off x="1747838" y="4495800"/>
            <a:ext cx="4508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400">
                <a:latin typeface="Arial" charset="0"/>
              </a:rPr>
              <a:t>n-1</a:t>
            </a:r>
          </a:p>
        </p:txBody>
      </p:sp>
      <p:sp>
        <p:nvSpPr>
          <p:cNvPr id="31" name="Rectangle 5">
            <a:extLst>
              <a:ext uri="{FF2B5EF4-FFF2-40B4-BE49-F238E27FC236}">
                <a16:creationId xmlns:a16="http://schemas.microsoft.com/office/drawing/2014/main" id="{552BDFBB-4D2F-4189-B194-118DE4C732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43734" y="3806825"/>
            <a:ext cx="1219200" cy="2286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32" name="Rectangle 5">
            <a:extLst>
              <a:ext uri="{FF2B5EF4-FFF2-40B4-BE49-F238E27FC236}">
                <a16:creationId xmlns:a16="http://schemas.microsoft.com/office/drawing/2014/main" id="{6193C728-1F38-47ED-B28D-7CF25DFFCC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43734" y="3584135"/>
            <a:ext cx="1219200" cy="2286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33" name="Rectangle 5">
            <a:extLst>
              <a:ext uri="{FF2B5EF4-FFF2-40B4-BE49-F238E27FC236}">
                <a16:creationId xmlns:a16="http://schemas.microsoft.com/office/drawing/2014/main" id="{2E54A0BC-23EC-4180-B014-B9396E7F20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43734" y="4029759"/>
            <a:ext cx="1219200" cy="2286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34" name="Rectangle 5">
            <a:extLst>
              <a:ext uri="{FF2B5EF4-FFF2-40B4-BE49-F238E27FC236}">
                <a16:creationId xmlns:a16="http://schemas.microsoft.com/office/drawing/2014/main" id="{1D116019-E582-407A-9D0E-83191F89D6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43734" y="4509868"/>
            <a:ext cx="1219200" cy="2286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35" name="Oval 20">
            <a:extLst>
              <a:ext uri="{FF2B5EF4-FFF2-40B4-BE49-F238E27FC236}">
                <a16:creationId xmlns:a16="http://schemas.microsoft.com/office/drawing/2014/main" id="{526548BA-4788-4402-AC89-BD0FA76816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99666" y="3658968"/>
            <a:ext cx="88900" cy="889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36" name="Oval 20">
            <a:extLst>
              <a:ext uri="{FF2B5EF4-FFF2-40B4-BE49-F238E27FC236}">
                <a16:creationId xmlns:a16="http://schemas.microsoft.com/office/drawing/2014/main" id="{25FC7D24-E0A7-4A46-AB31-75D6AB359A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99666" y="3873500"/>
            <a:ext cx="88900" cy="889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37" name="Oval 20">
            <a:extLst>
              <a:ext uri="{FF2B5EF4-FFF2-40B4-BE49-F238E27FC236}">
                <a16:creationId xmlns:a16="http://schemas.microsoft.com/office/drawing/2014/main" id="{E43885A1-D44A-47B7-9AF7-0B98ECDB18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99666" y="4088032"/>
            <a:ext cx="88900" cy="889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38" name="Oval 20">
            <a:extLst>
              <a:ext uri="{FF2B5EF4-FFF2-40B4-BE49-F238E27FC236}">
                <a16:creationId xmlns:a16="http://schemas.microsoft.com/office/drawing/2014/main" id="{62BE2123-751A-42FB-902D-C390D7ABF9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99666" y="4593296"/>
            <a:ext cx="88900" cy="889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39" name="Text Box 13">
            <a:extLst>
              <a:ext uri="{FF2B5EF4-FFF2-40B4-BE49-F238E27FC236}">
                <a16:creationId xmlns:a16="http://schemas.microsoft.com/office/drawing/2014/main" id="{48DBF02B-7B1E-41B2-B2BA-0BB2CB30DF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29778" y="4072596"/>
            <a:ext cx="438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2400" dirty="0">
                <a:latin typeface="Arial" charset="0"/>
              </a:rPr>
              <a:t>...</a:t>
            </a:r>
          </a:p>
        </p:txBody>
      </p:sp>
      <p:sp>
        <p:nvSpPr>
          <p:cNvPr id="8194" name="Rectangle 2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Exception Tables (Interrupt Vectors)</a:t>
            </a:r>
          </a:p>
        </p:txBody>
      </p:sp>
      <p:sp>
        <p:nvSpPr>
          <p:cNvPr id="8195" name="Rectangle 30"/>
          <p:cNvSpPr>
            <a:spLocks noGrp="1" noChangeArrowheads="1"/>
          </p:cNvSpPr>
          <p:nvPr>
            <p:ph type="body" idx="1"/>
          </p:nvPr>
        </p:nvSpPr>
        <p:spPr>
          <a:xfrm>
            <a:off x="6400800" y="2209801"/>
            <a:ext cx="5105400" cy="2819399"/>
          </a:xfrm>
        </p:spPr>
        <p:txBody>
          <a:bodyPr/>
          <a:lstStyle/>
          <a:p>
            <a:pPr lvl="1" eaLnBrk="1" hangingPunct="1"/>
            <a:r>
              <a:rPr lang="en-US" altLang="en-US" dirty="0"/>
              <a:t>Each type of event has a unique exception number </a:t>
            </a:r>
            <a:r>
              <a:rPr lang="en-US" altLang="en-US" i="1" dirty="0"/>
              <a:t>k</a:t>
            </a:r>
          </a:p>
          <a:p>
            <a:pPr lvl="1" eaLnBrk="1" hangingPunct="1"/>
            <a:r>
              <a:rPr lang="en-US" altLang="en-US" dirty="0"/>
              <a:t>k = index into exception table (a.k.a., interrupt vector)</a:t>
            </a:r>
          </a:p>
          <a:p>
            <a:pPr lvl="1" eaLnBrk="1" hangingPunct="1"/>
            <a:r>
              <a:rPr lang="en-US" altLang="en-US" dirty="0"/>
              <a:t>Jump table entry </a:t>
            </a:r>
            <a:r>
              <a:rPr lang="en-US" altLang="en-US" i="1" dirty="0"/>
              <a:t>k</a:t>
            </a:r>
            <a:r>
              <a:rPr lang="en-US" altLang="en-US" dirty="0"/>
              <a:t> points to a function (exception handler).</a:t>
            </a:r>
          </a:p>
          <a:p>
            <a:pPr lvl="1" eaLnBrk="1" hangingPunct="1"/>
            <a:r>
              <a:rPr lang="en-US" altLang="en-US" dirty="0"/>
              <a:t>Handler </a:t>
            </a:r>
            <a:r>
              <a:rPr lang="en-US" altLang="en-US" i="1" dirty="0"/>
              <a:t>k</a:t>
            </a:r>
            <a:r>
              <a:rPr lang="en-US" altLang="en-US" dirty="0"/>
              <a:t> is called each time exception </a:t>
            </a:r>
            <a:r>
              <a:rPr lang="en-US" altLang="en-US" i="1" dirty="0"/>
              <a:t>k</a:t>
            </a:r>
            <a:r>
              <a:rPr lang="en-US" altLang="en-US" dirty="0"/>
              <a:t> occurs. </a:t>
            </a:r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2243734" y="2914651"/>
            <a:ext cx="1027508" cy="5822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79" tIns="44446" rIns="90479" bIns="44446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>
                <a:latin typeface="Arial" charset="0"/>
              </a:rPr>
              <a:t>interrupt</a:t>
            </a:r>
          </a:p>
          <a:p>
            <a:pPr>
              <a:lnSpc>
                <a:spcPct val="100000"/>
              </a:lnSpc>
            </a:pPr>
            <a:r>
              <a:rPr lang="en-US" altLang="en-US" sz="1600">
                <a:latin typeface="Arial" charset="0"/>
              </a:rPr>
              <a:t>vector</a:t>
            </a:r>
          </a:p>
        </p:txBody>
      </p:sp>
      <p:sp>
        <p:nvSpPr>
          <p:cNvPr id="8200" name="Line 8"/>
          <p:cNvSpPr>
            <a:spLocks noChangeShapeType="1"/>
          </p:cNvSpPr>
          <p:nvPr/>
        </p:nvSpPr>
        <p:spPr bwMode="auto">
          <a:xfrm flipV="1">
            <a:off x="2888566" y="3797299"/>
            <a:ext cx="1075422" cy="32820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endParaRPr lang="en-US"/>
          </a:p>
        </p:txBody>
      </p:sp>
      <p:sp>
        <p:nvSpPr>
          <p:cNvPr id="8209" name="Line 17"/>
          <p:cNvSpPr>
            <a:spLocks noChangeShapeType="1"/>
          </p:cNvSpPr>
          <p:nvPr/>
        </p:nvSpPr>
        <p:spPr bwMode="auto">
          <a:xfrm flipV="1">
            <a:off x="2863254" y="2425700"/>
            <a:ext cx="1100734" cy="1279964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endParaRPr lang="en-US"/>
          </a:p>
        </p:txBody>
      </p:sp>
      <p:sp>
        <p:nvSpPr>
          <p:cNvPr id="8210" name="Rectangle 18"/>
          <p:cNvSpPr>
            <a:spLocks noChangeArrowheads="1"/>
          </p:cNvSpPr>
          <p:nvPr/>
        </p:nvSpPr>
        <p:spPr bwMode="auto">
          <a:xfrm>
            <a:off x="3963988" y="2425700"/>
            <a:ext cx="2589212" cy="5334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>
                <a:latin typeface="Arial" charset="0"/>
              </a:rPr>
              <a:t>code for  </a:t>
            </a:r>
          </a:p>
          <a:p>
            <a:pPr>
              <a:lnSpc>
                <a:spcPct val="100000"/>
              </a:lnSpc>
            </a:pPr>
            <a:r>
              <a:rPr lang="en-US" altLang="en-US" sz="1600">
                <a:latin typeface="Arial" charset="0"/>
              </a:rPr>
              <a:t>exception handler 0</a:t>
            </a:r>
          </a:p>
        </p:txBody>
      </p:sp>
      <p:sp>
        <p:nvSpPr>
          <p:cNvPr id="8211" name="Rectangle 19"/>
          <p:cNvSpPr>
            <a:spLocks noChangeArrowheads="1"/>
          </p:cNvSpPr>
          <p:nvPr/>
        </p:nvSpPr>
        <p:spPr bwMode="auto">
          <a:xfrm>
            <a:off x="3963988" y="3111500"/>
            <a:ext cx="2589212" cy="5334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>
                <a:latin typeface="Arial" charset="0"/>
              </a:rPr>
              <a:t>code for </a:t>
            </a:r>
          </a:p>
          <a:p>
            <a:pPr>
              <a:lnSpc>
                <a:spcPct val="100000"/>
              </a:lnSpc>
            </a:pPr>
            <a:r>
              <a:rPr lang="en-US" altLang="en-US" sz="1600">
                <a:latin typeface="Arial" charset="0"/>
              </a:rPr>
              <a:t>exception handler 1</a:t>
            </a:r>
          </a:p>
        </p:txBody>
      </p:sp>
      <p:sp>
        <p:nvSpPr>
          <p:cNvPr id="8213" name="Line 21"/>
          <p:cNvSpPr>
            <a:spLocks noChangeShapeType="1"/>
          </p:cNvSpPr>
          <p:nvPr/>
        </p:nvSpPr>
        <p:spPr bwMode="auto">
          <a:xfrm flipV="1">
            <a:off x="2863254" y="3111500"/>
            <a:ext cx="1100734" cy="785404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endParaRPr lang="en-US"/>
          </a:p>
        </p:txBody>
      </p:sp>
      <p:sp>
        <p:nvSpPr>
          <p:cNvPr id="8214" name="Rectangle 22"/>
          <p:cNvSpPr>
            <a:spLocks noChangeArrowheads="1"/>
          </p:cNvSpPr>
          <p:nvPr/>
        </p:nvSpPr>
        <p:spPr bwMode="auto">
          <a:xfrm>
            <a:off x="3963988" y="3797300"/>
            <a:ext cx="2589212" cy="5334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>
                <a:latin typeface="Arial" charset="0"/>
              </a:rPr>
              <a:t>code for</a:t>
            </a:r>
          </a:p>
          <a:p>
            <a:pPr>
              <a:lnSpc>
                <a:spcPct val="100000"/>
              </a:lnSpc>
            </a:pPr>
            <a:r>
              <a:rPr lang="en-US" altLang="en-US" sz="1600">
                <a:latin typeface="Arial" charset="0"/>
              </a:rPr>
              <a:t>exception handler 2</a:t>
            </a:r>
          </a:p>
        </p:txBody>
      </p:sp>
      <p:sp>
        <p:nvSpPr>
          <p:cNvPr id="8215" name="Rectangle 23"/>
          <p:cNvSpPr>
            <a:spLocks noChangeArrowheads="1"/>
          </p:cNvSpPr>
          <p:nvPr/>
        </p:nvSpPr>
        <p:spPr bwMode="auto">
          <a:xfrm>
            <a:off x="3963988" y="5105400"/>
            <a:ext cx="2589212" cy="5334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>
                <a:latin typeface="Arial" charset="0"/>
              </a:rPr>
              <a:t>code for </a:t>
            </a:r>
          </a:p>
          <a:p>
            <a:pPr>
              <a:lnSpc>
                <a:spcPct val="100000"/>
              </a:lnSpc>
            </a:pPr>
            <a:r>
              <a:rPr lang="en-US" altLang="en-US" sz="1600">
                <a:latin typeface="Arial" charset="0"/>
              </a:rPr>
              <a:t>exception handler n-1</a:t>
            </a:r>
          </a:p>
        </p:txBody>
      </p:sp>
      <p:sp>
        <p:nvSpPr>
          <p:cNvPr id="8216" name="Text Box 24"/>
          <p:cNvSpPr txBox="1">
            <a:spLocks noChangeArrowheads="1"/>
          </p:cNvSpPr>
          <p:nvPr/>
        </p:nvSpPr>
        <p:spPr bwMode="auto">
          <a:xfrm>
            <a:off x="5103813" y="4406900"/>
            <a:ext cx="438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2400">
                <a:latin typeface="Arial" charset="0"/>
              </a:rPr>
              <a:t>...</a:t>
            </a:r>
          </a:p>
        </p:txBody>
      </p:sp>
      <p:sp>
        <p:nvSpPr>
          <p:cNvPr id="8218" name="Line 26"/>
          <p:cNvSpPr>
            <a:spLocks noChangeShapeType="1"/>
          </p:cNvSpPr>
          <p:nvPr/>
        </p:nvSpPr>
        <p:spPr bwMode="auto">
          <a:xfrm>
            <a:off x="2799666" y="4648200"/>
            <a:ext cx="1164322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endParaRPr lang="en-US"/>
          </a:p>
        </p:txBody>
      </p:sp>
      <p:sp>
        <p:nvSpPr>
          <p:cNvPr id="8219" name="Text Box 27"/>
          <p:cNvSpPr txBox="1">
            <a:spLocks noChangeArrowheads="1"/>
          </p:cNvSpPr>
          <p:nvPr/>
        </p:nvSpPr>
        <p:spPr bwMode="auto">
          <a:xfrm>
            <a:off x="1965326" y="1584326"/>
            <a:ext cx="1211263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1600"/>
              <a:t>Exception </a:t>
            </a:r>
          </a:p>
          <a:p>
            <a:pPr algn="l">
              <a:lnSpc>
                <a:spcPct val="100000"/>
              </a:lnSpc>
            </a:pPr>
            <a:r>
              <a:rPr lang="en-US" altLang="en-US" sz="1600"/>
              <a:t>numbers</a:t>
            </a:r>
          </a:p>
        </p:txBody>
      </p:sp>
      <p:sp>
        <p:nvSpPr>
          <p:cNvPr id="8220" name="Line 28"/>
          <p:cNvSpPr>
            <a:spLocks noChangeShapeType="1"/>
          </p:cNvSpPr>
          <p:nvPr/>
        </p:nvSpPr>
        <p:spPr bwMode="auto">
          <a:xfrm flipH="1">
            <a:off x="1981200" y="2286000"/>
            <a:ext cx="381000" cy="1219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class02">
  <a:themeElements>
    <a:clrScheme name="">
      <a:dk1>
        <a:srgbClr val="000066"/>
      </a:dk1>
      <a:lt1>
        <a:srgbClr val="FFFFFF"/>
      </a:lt1>
      <a:dk2>
        <a:srgbClr val="003300"/>
      </a:dk2>
      <a:lt2>
        <a:srgbClr val="00FF99"/>
      </a:lt2>
      <a:accent1>
        <a:srgbClr val="800000"/>
      </a:accent1>
      <a:accent2>
        <a:srgbClr val="33CCCC"/>
      </a:accent2>
      <a:accent3>
        <a:srgbClr val="FFFFFF"/>
      </a:accent3>
      <a:accent4>
        <a:srgbClr val="000056"/>
      </a:accent4>
      <a:accent5>
        <a:srgbClr val="C0AAAA"/>
      </a:accent5>
      <a:accent6>
        <a:srgbClr val="2DB9B9"/>
      </a:accent6>
      <a:hlink>
        <a:srgbClr val="660033"/>
      </a:hlink>
      <a:folHlink>
        <a:srgbClr val="000099"/>
      </a:folHlink>
    </a:clrScheme>
    <a:fontScheme name="class02">
      <a:majorFont>
        <a:latin typeface="Helvetica"/>
        <a:ea typeface=""/>
        <a:cs typeface=""/>
      </a:majorFont>
      <a:minorFont>
        <a:latin typeface="Helvetic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9050" cap="flat" cmpd="sng" algn="ctr">
          <a:solidFill>
            <a:schemeClr val="tx2"/>
          </a:solidFill>
          <a:prstDash val="solid"/>
          <a:round/>
          <a:headEnd type="none" w="med" len="med"/>
          <a:tailEnd type="none" w="sm" len="sm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17961" dir="2700000" algn="ctr" rotWithShape="0">
                  <a:schemeClr val="tx2"/>
                </a:outerShdw>
              </a:effectLst>
            </a14:hiddenEffects>
          </a:ext>
        </a:extLst>
      </a:spPr>
      <a:bodyPr vert="horz" wrap="none" lIns="45720" tIns="45720" rIns="4572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9050" cap="flat" cmpd="sng" algn="ctr">
          <a:solidFill>
            <a:schemeClr val="tx2"/>
          </a:solidFill>
          <a:prstDash val="solid"/>
          <a:round/>
          <a:headEnd type="none" w="med" len="med"/>
          <a:tailEnd type="none" w="sm" len="sm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17961" dir="2700000" algn="ctr" rotWithShape="0">
                  <a:schemeClr val="tx2"/>
                </a:outerShdw>
              </a:effectLst>
            </a14:hiddenEffects>
          </a:ext>
        </a:extLst>
      </a:spPr>
      <a:bodyPr vert="horz" wrap="none" lIns="45720" tIns="45720" rIns="4572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</a:defRPr>
        </a:defPPr>
      </a:lstStyle>
    </a:lnDef>
  </a:objectDefaults>
  <a:extraClrSchemeLst>
    <a:extraClrScheme>
      <a:clrScheme name="class0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02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8">
        <a:dk1>
          <a:srgbClr val="000000"/>
        </a:dk1>
        <a:lt1>
          <a:srgbClr val="FFFFFF"/>
        </a:lt1>
        <a:dk2>
          <a:srgbClr val="002396"/>
        </a:dk2>
        <a:lt2>
          <a:srgbClr val="00FF64"/>
        </a:lt2>
        <a:accent1>
          <a:srgbClr val="DC0A00"/>
        </a:accent1>
        <a:accent2>
          <a:srgbClr val="00FFFF"/>
        </a:accent2>
        <a:accent3>
          <a:srgbClr val="AAACC9"/>
        </a:accent3>
        <a:accent4>
          <a:srgbClr val="DADADA"/>
        </a:accent4>
        <a:accent5>
          <a:srgbClr val="EBAAAA"/>
        </a:accent5>
        <a:accent6>
          <a:srgbClr val="00E7E7"/>
        </a:accent6>
        <a:hlink>
          <a:srgbClr val="E1E100"/>
        </a:hlink>
        <a:folHlink>
          <a:srgbClr val="FF9632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C:\Shared Files\Classes\CS 213 F'02\Lectures\class02.ppt</Template>
  <TotalTime>39556</TotalTime>
  <Pages>35</Pages>
  <Words>4527</Words>
  <Application>Microsoft Office PowerPoint</Application>
  <PresentationFormat>Widescreen</PresentationFormat>
  <Paragraphs>881</Paragraphs>
  <Slides>49</Slides>
  <Notes>9</Notes>
  <HiddenSlides>13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49</vt:i4>
      </vt:variant>
    </vt:vector>
  </HeadingPairs>
  <TitlesOfParts>
    <vt:vector size="58" baseType="lpstr">
      <vt:lpstr>Arial</vt:lpstr>
      <vt:lpstr>Calibri</vt:lpstr>
      <vt:lpstr>Century Gothic</vt:lpstr>
      <vt:lpstr>Courier New</vt:lpstr>
      <vt:lpstr>Helvetica</vt:lpstr>
      <vt:lpstr>Times New Roman</vt:lpstr>
      <vt:lpstr>Wingdings</vt:lpstr>
      <vt:lpstr>Wingdings 2</vt:lpstr>
      <vt:lpstr>class02</vt:lpstr>
      <vt:lpstr>Exceptional Control Flow</vt:lpstr>
      <vt:lpstr>Join the ACM for Free!</vt:lpstr>
      <vt:lpstr>Dealing With I/O</vt:lpstr>
      <vt:lpstr>Dealing With Errors</vt:lpstr>
      <vt:lpstr>Control Flow</vt:lpstr>
      <vt:lpstr>Altering the Control Flow</vt:lpstr>
      <vt:lpstr>Exceptional Control Flow</vt:lpstr>
      <vt:lpstr>Exceptions</vt:lpstr>
      <vt:lpstr>Exception Tables (Interrupt Vectors)</vt:lpstr>
      <vt:lpstr>Asynchronous Exceptions (Interrupts)</vt:lpstr>
      <vt:lpstr>Synchronous Exceptions</vt:lpstr>
      <vt:lpstr>Examples of x86-64 Exceptions</vt:lpstr>
      <vt:lpstr>System Calls</vt:lpstr>
      <vt:lpstr>System Call Example</vt:lpstr>
      <vt:lpstr>Fault Example: Page Fault</vt:lpstr>
      <vt:lpstr>Fault Example: Invalid Memory</vt:lpstr>
      <vt:lpstr>ECF Exists at All Levels of a System</vt:lpstr>
      <vt:lpstr>Killing a Process</vt:lpstr>
      <vt:lpstr>Signals</vt:lpstr>
      <vt:lpstr>Signal Concepts: Sending  </vt:lpstr>
      <vt:lpstr>Signal Concepts: Receiving</vt:lpstr>
      <vt:lpstr>Signal Concepts: Pending &amp; Blocked Signals</vt:lpstr>
      <vt:lpstr>Signal Concepts: Bit Masks </vt:lpstr>
      <vt:lpstr>Receiving Signals</vt:lpstr>
      <vt:lpstr>Receiving Signals</vt:lpstr>
      <vt:lpstr>Process Groups</vt:lpstr>
      <vt:lpstr>Sending Signals with kill</vt:lpstr>
      <vt:lpstr>Sending Signals with kill</vt:lpstr>
      <vt:lpstr>Sending Signals From the Keyboard</vt:lpstr>
      <vt:lpstr>Sending Signals From the Keyboard</vt:lpstr>
      <vt:lpstr>Example of ctrl-c and ctrl-z</vt:lpstr>
      <vt:lpstr>Example of ctrl-c and ctrl-z</vt:lpstr>
      <vt:lpstr>Sending Signals with kill</vt:lpstr>
      <vt:lpstr>Default Actions</vt:lpstr>
      <vt:lpstr>Installing Signal Handlers</vt:lpstr>
      <vt:lpstr>Signal Handling Example</vt:lpstr>
      <vt:lpstr>Signals Handlers as Concurrent Flows</vt:lpstr>
      <vt:lpstr>Another View of Signal Handlers as Concurrent Flows</vt:lpstr>
      <vt:lpstr>Nested Signal Handlers </vt:lpstr>
      <vt:lpstr>Blocking and Unblocking Signals </vt:lpstr>
      <vt:lpstr>Temporarily Blocking Signals</vt:lpstr>
      <vt:lpstr>Guidelines for Writing Safe Handlers </vt:lpstr>
      <vt:lpstr>Async-Signal-Safety </vt:lpstr>
      <vt:lpstr>Shell Programs</vt:lpstr>
      <vt:lpstr>Simple Shell eval Function</vt:lpstr>
      <vt:lpstr>Problem with Simple Shell Example</vt:lpstr>
      <vt:lpstr>Signal Handler Funkiness</vt:lpstr>
      <vt:lpstr>Living With Nonqueuing Signals</vt:lpstr>
      <vt:lpstr>Summary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Exceptional Control Flow I</dc:title>
  <dc:subject/>
  <dc:creator>Randal E. Bryant and David R. O'Hallaron</dc:creator>
  <cp:keywords/>
  <dc:description/>
  <cp:lastModifiedBy>Geoffrey Kuenning</cp:lastModifiedBy>
  <cp:revision>177</cp:revision>
  <cp:lastPrinted>2020-10-15T00:00:12Z</cp:lastPrinted>
  <dcterms:created xsi:type="dcterms:W3CDTF">1998-08-11T09:19:24Z</dcterms:created>
  <dcterms:modified xsi:type="dcterms:W3CDTF">2021-01-20T00:34:07Z</dcterms:modified>
</cp:coreProperties>
</file>