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343" r:id="rId2"/>
    <p:sldId id="428" r:id="rId3"/>
    <p:sldId id="421" r:id="rId4"/>
    <p:sldId id="422" r:id="rId5"/>
    <p:sldId id="345" r:id="rId6"/>
    <p:sldId id="346" r:id="rId7"/>
    <p:sldId id="347" r:id="rId8"/>
    <p:sldId id="349" r:id="rId9"/>
    <p:sldId id="350" r:id="rId10"/>
    <p:sldId id="351" r:id="rId11"/>
    <p:sldId id="352" r:id="rId12"/>
    <p:sldId id="407" r:id="rId13"/>
    <p:sldId id="408" r:id="rId14"/>
    <p:sldId id="409" r:id="rId15"/>
    <p:sldId id="354" r:id="rId16"/>
    <p:sldId id="355" r:id="rId17"/>
    <p:sldId id="379" r:id="rId18"/>
    <p:sldId id="423" r:id="rId19"/>
    <p:sldId id="390" r:id="rId20"/>
    <p:sldId id="391" r:id="rId21"/>
    <p:sldId id="392" r:id="rId22"/>
    <p:sldId id="393" r:id="rId23"/>
    <p:sldId id="394" r:id="rId24"/>
    <p:sldId id="411" r:id="rId25"/>
    <p:sldId id="400" r:id="rId26"/>
    <p:sldId id="395" r:id="rId27"/>
    <p:sldId id="396" r:id="rId28"/>
    <p:sldId id="424" r:id="rId29"/>
    <p:sldId id="425" r:id="rId30"/>
    <p:sldId id="397" r:id="rId31"/>
    <p:sldId id="410" r:id="rId32"/>
    <p:sldId id="426" r:id="rId33"/>
    <p:sldId id="399" r:id="rId34"/>
    <p:sldId id="401" r:id="rId35"/>
    <p:sldId id="402" r:id="rId36"/>
    <p:sldId id="427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387" r:id="rId45"/>
    <p:sldId id="388" r:id="rId46"/>
    <p:sldId id="389" r:id="rId47"/>
    <p:sldId id="404" r:id="rId48"/>
    <p:sldId id="405" r:id="rId49"/>
    <p:sldId id="406" r:id="rId50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7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16.xml"/><Relationship Id="rId1" Type="http://schemas.openxmlformats.org/officeDocument/2006/relationships/slide" Target="slides/slide15.xml"/><Relationship Id="rId4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eliminate the process-group example completely?</a:t>
            </a:r>
          </a:p>
        </p:txBody>
      </p:sp>
    </p:spTree>
    <p:extLst>
      <p:ext uri="{BB962C8B-B14F-4D97-AF65-F5344CB8AC3E}">
        <p14:creationId xmlns:p14="http://schemas.microsoft.com/office/powerpoint/2010/main" val="1714048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17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9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10210800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620249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.org/studentjoi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321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/>
              <a:t>Indicated by putting voltage on the processor’s interrupt pin(s)</a:t>
            </a:r>
          </a:p>
          <a:p>
            <a:pPr lvl="1" eaLnBrk="1" hangingPunct="1">
              <a:defRPr/>
            </a:pPr>
            <a:r>
              <a:rPr lang="en-US" dirty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lvl="1" eaLnBrk="1" hangingPunct="1">
              <a:defRPr/>
            </a:pPr>
            <a:r>
              <a:rPr lang="en-US" dirty="0"/>
              <a:t>Timer interrupt</a:t>
            </a:r>
          </a:p>
          <a:p>
            <a:pPr lvl="2" eaLnBrk="1" hangingPunct="1">
              <a:defRPr/>
            </a:pPr>
            <a:r>
              <a:rPr lang="en-US" dirty="0"/>
              <a:t>Every few milliseconds, triggered by external timer chip</a:t>
            </a:r>
          </a:p>
          <a:p>
            <a:pPr lvl="2" eaLnBrk="1" hangingPunct="1">
              <a:defRPr/>
            </a:pPr>
            <a:r>
              <a:rPr lang="en-US" dirty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/>
              <a:t>I/O interrupts</a:t>
            </a:r>
          </a:p>
          <a:p>
            <a:pPr lvl="2" eaLnBrk="1" hangingPunct="1">
              <a:defRPr/>
            </a:pPr>
            <a:r>
              <a:rPr lang="en-US" dirty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/>
              <a:t>Finishing writing data to disk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dirty="0"/>
              <a:t>Traps</a:t>
            </a:r>
          </a:p>
          <a:p>
            <a:pPr lvl="2" eaLnBrk="1" hangingPunct="1">
              <a:defRPr/>
            </a:pPr>
            <a:r>
              <a:rPr lang="en-US" dirty="0"/>
              <a:t>Intentional</a:t>
            </a:r>
          </a:p>
          <a:p>
            <a:pPr lvl="2" eaLnBrk="1" hangingPunct="1">
              <a:defRPr/>
            </a:pPr>
            <a:r>
              <a:rPr lang="en-US" dirty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dirty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dirty="0"/>
              <a:t>Faults</a:t>
            </a:r>
          </a:p>
          <a:p>
            <a:pPr lvl="2" eaLnBrk="1" hangingPunct="1">
              <a:defRPr/>
            </a:pPr>
            <a:r>
              <a:rPr lang="en-US" dirty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dirty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dirty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dirty="0"/>
              <a:t>Aborts</a:t>
            </a:r>
          </a:p>
          <a:p>
            <a:pPr lvl="2" eaLnBrk="1" hangingPunct="1">
              <a:defRPr/>
            </a:pPr>
            <a:r>
              <a:rPr lang="en-US" dirty="0"/>
              <a:t>Unintentional and unrecoverable</a:t>
            </a:r>
          </a:p>
          <a:p>
            <a:pPr lvl="2" eaLnBrk="1" hangingPunct="1">
              <a:defRPr/>
            </a:pPr>
            <a:r>
              <a:rPr lang="en-US" dirty="0"/>
              <a:t>Examples: memory error; machine fails ongoing self-tests</a:t>
            </a:r>
          </a:p>
          <a:p>
            <a:pPr lvl="2" eaLnBrk="1" hangingPunct="1">
              <a:defRPr/>
            </a:pPr>
            <a:r>
              <a:rPr lang="en-US" dirty="0"/>
              <a:t>Aborts current program or entire 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x86-64 Exceptions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2133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Divide by zero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General protection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Page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Machine check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Abort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32-255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OS-defined exceptions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Interrupt or trap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1981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0876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905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1125537" y="1011238"/>
            <a:ext cx="8399463" cy="1046162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200" b="0" dirty="0"/>
          </a:p>
          <a:p>
            <a:pPr marL="0" indent="0"/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2053303" y="1917919"/>
            <a:ext cx="8458200" cy="16496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00000000000e5d70 &lt;__open&gt;:</a:t>
            </a:r>
          </a:p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e5d79:   b8 02 00 00 00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  $0x2,%eax  # open is syscall #2</a:t>
            </a:r>
            <a:endParaRPr lang="de-DE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e5d7e:   0f 05  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e5d80:   48 3d 01 f0 ff ff  cmp  $0xfffffffffffff001,%rax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e5dfa:   c3                 retq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06382" y="4191000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697772" y="4191000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820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827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640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814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2814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689132" y="4953001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670332" y="5410201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689132" y="5719763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Returns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209801" y="5086514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306335" y="5291873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6934200" y="4241216"/>
            <a:ext cx="419100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>
                <a:cs typeface="Calibri" panose="020F0502020204030204" pitchFamily="34" charset="0"/>
              </a:rPr>
              <a:t> (weird!)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dirty="0"/>
              <a:t>Returns to faulting instruction</a:t>
            </a:r>
          </a:p>
          <a:p>
            <a:pPr lvl="1" eaLnBrk="1" hangingPunct="1">
              <a:defRPr/>
            </a:pPr>
            <a:r>
              <a:rPr lang="en-US" dirty="0"/>
              <a:t>Successful on second try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2133600" y="4495801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>
                  <a:solidFill>
                    <a:schemeClr val="hlink"/>
                  </a:solidFill>
                  <a:latin typeface="Arial" charset="0"/>
                </a:rPr>
                <a:t>OS kernel</a:t>
              </a: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8534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2286001" y="26670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Invalid Memory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idx="1"/>
          </p:nvPr>
        </p:nvSpPr>
        <p:spPr>
          <a:xfrm>
            <a:off x="387351" y="1328738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Address is not valid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Virtual memory system detects invalid address, causes fault</a:t>
            </a:r>
          </a:p>
          <a:p>
            <a:pPr lvl="1" eaLnBrk="1" hangingPunct="1">
              <a:defRPr/>
            </a:pPr>
            <a:r>
              <a:rPr lang="en-US" dirty="0"/>
              <a:t>OS sends </a:t>
            </a:r>
            <a:r>
              <a:rPr lang="en-US" dirty="0">
                <a:latin typeface="Courier New" pitchFamily="49" charset="0"/>
              </a:rPr>
              <a:t>SIGSEGV</a:t>
            </a:r>
            <a:r>
              <a:rPr lang="en-US" dirty="0"/>
              <a:t> signal to user process (discussed in a few minutes)</a:t>
            </a:r>
          </a:p>
          <a:p>
            <a:pPr lvl="1" eaLnBrk="1" hangingPunct="1">
              <a:defRPr/>
            </a:pPr>
            <a:r>
              <a:rPr lang="en-US" dirty="0"/>
              <a:t>User process exits with “segmentation fault”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27451" y="4513264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032626" y="4513264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41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48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4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41951" y="5313364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34200" y="5732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81201" y="5373689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733801" y="5508625"/>
            <a:ext cx="6783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895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077201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05001" y="28194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543800" y="6113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ECF Exists at All Levels 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Exceptions</a:t>
            </a:r>
          </a:p>
          <a:p>
            <a:pPr lvl="1" eaLnBrk="1" hangingPunct="1">
              <a:defRPr/>
            </a:pPr>
            <a:r>
              <a:rPr lang="en-US" dirty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/>
              <a:t>Concurrent processes</a:t>
            </a:r>
          </a:p>
          <a:p>
            <a:pPr lvl="1" eaLnBrk="1" hangingPunct="1">
              <a:defRPr/>
            </a:pPr>
            <a:r>
              <a:rPr lang="en-US" dirty="0"/>
              <a:t>Hardware timer and kernel software</a:t>
            </a:r>
          </a:p>
          <a:p>
            <a:pPr eaLnBrk="1" hangingPunct="1">
              <a:defRPr/>
            </a:pPr>
            <a:r>
              <a:rPr lang="en-US" dirty="0"/>
              <a:t>Signals</a:t>
            </a:r>
          </a:p>
          <a:p>
            <a:pPr lvl="1" eaLnBrk="1" hangingPunct="1">
              <a:defRPr/>
            </a:pPr>
            <a:r>
              <a:rPr lang="en-US" dirty="0"/>
              <a:t>Kernel software</a:t>
            </a:r>
          </a:p>
          <a:p>
            <a:pPr eaLnBrk="1" hangingPunct="1">
              <a:defRPr/>
            </a:pPr>
            <a:r>
              <a:rPr lang="en-US" dirty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/>
              <a:t>Application code</a:t>
            </a:r>
          </a:p>
          <a:p>
            <a:pPr lvl="1" eaLnBrk="1" hangingPunct="1">
              <a:defRPr/>
            </a:pPr>
            <a:r>
              <a:rPr lang="en-US" dirty="0"/>
              <a:t>Unsupported in C (except for horrible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/>
              <a:t> hack)</a:t>
            </a:r>
          </a:p>
          <a:p>
            <a:pPr lvl="1" eaLnBrk="1" hangingPunct="1">
              <a:defRPr/>
            </a:pPr>
            <a:r>
              <a:rPr lang="en-US" dirty="0"/>
              <a:t>C++/Java </a:t>
            </a:r>
            <a:r>
              <a:rPr lang="en-US" dirty="0">
                <a:latin typeface="Courier New" pitchFamily="49" charset="0"/>
              </a:rPr>
              <a:t>throw</a:t>
            </a:r>
            <a:r>
              <a:rPr lang="en-US" dirty="0"/>
              <a:t>/</a:t>
            </a:r>
            <a:r>
              <a:rPr lang="en-US" dirty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/>
              <a:t>Python </a:t>
            </a:r>
            <a:r>
              <a:rPr lang="en-US" dirty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Killing a Process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Problem: runaway process (e.g., unintentional infinite loop)</a:t>
            </a:r>
          </a:p>
          <a:p>
            <a:pPr lvl="1" eaLnBrk="1" hangingPunct="1">
              <a:defRPr/>
            </a:pPr>
            <a:r>
              <a:rPr lang="en-US" dirty="0"/>
              <a:t>Solution: kernel has superpowers, can kill it off</a:t>
            </a:r>
          </a:p>
          <a:p>
            <a:pPr eaLnBrk="1" hangingPunct="1">
              <a:defRPr/>
            </a:pPr>
            <a:r>
              <a:rPr lang="en-US" dirty="0"/>
              <a:t>Problem: cleaning up after killing process</a:t>
            </a:r>
          </a:p>
          <a:p>
            <a:pPr lvl="1" eaLnBrk="1" hangingPunct="1">
              <a:defRPr/>
            </a:pPr>
            <a:r>
              <a:rPr lang="en-US" dirty="0"/>
              <a:t>Kernel can close open files, release memory, etc.</a:t>
            </a:r>
          </a:p>
          <a:p>
            <a:pPr lvl="1" eaLnBrk="1" hangingPunct="1">
              <a:defRPr/>
            </a:pPr>
            <a:r>
              <a:rPr lang="en-US" dirty="0"/>
              <a:t>Kernel </a:t>
            </a:r>
            <a:r>
              <a:rPr lang="en-US" i="1" dirty="0"/>
              <a:t>can’t</a:t>
            </a:r>
            <a:r>
              <a:rPr lang="en-US" dirty="0"/>
              <a:t> know whether to delete temporary files or send “bye-bye” message across network</a:t>
            </a:r>
          </a:p>
          <a:p>
            <a:pPr eaLnBrk="1" hangingPunct="1">
              <a:defRPr/>
            </a:pPr>
            <a:r>
              <a:rPr lang="en-US" dirty="0"/>
              <a:t>Solution: let processes intercept attempt to kill</a:t>
            </a:r>
          </a:p>
          <a:p>
            <a:pPr lvl="1" eaLnBrk="1" hangingPunct="1">
              <a:defRPr/>
            </a:pPr>
            <a:r>
              <a:rPr lang="en-US" dirty="0"/>
              <a:t>Assumption is that they will clean up and exit gracefully</a:t>
            </a:r>
          </a:p>
          <a:p>
            <a:pPr lvl="1" eaLnBrk="1" hangingPunct="1">
              <a:defRPr/>
            </a:pPr>
            <a:r>
              <a:rPr lang="en-US" dirty="0"/>
              <a:t>No direct enforcement of that assumption!</a:t>
            </a: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647180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signal</a:t>
            </a:r>
            <a:r>
              <a:rPr lang="en-US" dirty="0"/>
              <a:t> is a small “message”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Kernel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Sent from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Only information in a signal is its ID and fact of arrival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Represented internally by </a:t>
            </a:r>
            <a:r>
              <a:rPr lang="en-US" i="1" dirty="0">
                <a:solidFill>
                  <a:schemeClr val="hlink"/>
                </a:solidFill>
              </a:rPr>
              <a:t>one bit</a:t>
            </a:r>
            <a:r>
              <a:rPr lang="en-US" dirty="0">
                <a:solidFill>
                  <a:schemeClr val="hlink"/>
                </a:solidFill>
              </a:rPr>
              <a:t> in kernel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676400" y="4038600"/>
          <a:ext cx="8872538" cy="21296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Join the ACM for Free!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xfrm>
            <a:off x="2209801" y="1220788"/>
            <a:ext cx="9067799" cy="16748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World’s most important society for computer scientists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Publishes cutting-edge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Many, many benefits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AD67B5-D390-4C60-867F-AB53ED2E9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295400"/>
            <a:ext cx="2740529" cy="13668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B34E4-8BA1-48D1-9B65-6F3225F30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887" y="3581400"/>
            <a:ext cx="9067799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</a:rPr>
              <a:t>Just visit </a:t>
            </a:r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  <a:hlinkClick r:id="rId3"/>
              </a:rPr>
              <a:t>https://www.acm.org/studentjoin</a:t>
            </a:r>
            <a:endParaRPr lang="en-US" altLang="en-US" dirty="0">
              <a:solidFill>
                <a:srgbClr val="000000"/>
              </a:solidFill>
              <a:ea typeface="ＭＳ Ｐゴシック" pitchFamily="-65" charset="-128"/>
            </a:endParaRPr>
          </a:p>
          <a:p>
            <a:pPr algn="ctr" eaLnBrk="1" hangingPunct="1"/>
            <a:endParaRPr lang="en-US" altLang="en-US" dirty="0">
              <a:solidFill>
                <a:srgbClr val="000000"/>
              </a:solidFill>
              <a:ea typeface="ＭＳ Ｐゴシック" pitchFamily="-65" charset="-128"/>
            </a:endParaRPr>
          </a:p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</a:rPr>
              <a:t>It’s easy…and free! </a:t>
            </a:r>
          </a:p>
        </p:txBody>
      </p:sp>
    </p:spTree>
    <p:extLst>
      <p:ext uri="{BB962C8B-B14F-4D97-AF65-F5344CB8AC3E}">
        <p14:creationId xmlns:p14="http://schemas.microsoft.com/office/powerpoint/2010/main" val="1821631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</a:t>
            </a:r>
            <a:r>
              <a:rPr lang="en-US" i="1" dirty="0">
                <a:solidFill>
                  <a:srgbClr val="FF33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FF3300"/>
                </a:solidFill>
              </a:rPr>
              <a:t>destination process</a:t>
            </a:r>
            <a:r>
              <a:rPr lang="en-US" dirty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/>
              <a:t>Kernel has detected a system event such as divide by zero (</a:t>
            </a:r>
            <a:r>
              <a:rPr lang="en-US" dirty="0" err="1"/>
              <a:t>SIGFPE</a:t>
            </a:r>
            <a:r>
              <a:rPr lang="en-US" dirty="0"/>
              <a:t>) or termination of a child process (</a:t>
            </a:r>
            <a:r>
              <a:rPr lang="en-US" dirty="0" err="1"/>
              <a:t>SIGCHLD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Another process has invoked the </a:t>
            </a: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destination process </a:t>
            </a:r>
            <a:r>
              <a:rPr lang="en-US" i="1" dirty="0">
                <a:solidFill>
                  <a:srgbClr val="FF3300"/>
                </a:solidFill>
              </a:rPr>
              <a:t>receives</a:t>
            </a:r>
            <a:r>
              <a:rPr lang="en-US" dirty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Ignore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signal (do nothing)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Terminate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</a:t>
            </a:r>
          </a:p>
          <a:p>
            <a:pPr lvl="1" eaLnBrk="1" hangingPunct="1">
              <a:defRPr/>
            </a:pPr>
            <a:r>
              <a:rPr lang="en-US" dirty="0"/>
              <a:t>Temporarily </a:t>
            </a:r>
            <a:r>
              <a:rPr lang="en-US" i="1" dirty="0">
                <a:solidFill>
                  <a:srgbClr val="FF0000"/>
                </a:solidFill>
              </a:rPr>
              <a:t>stop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Continue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3300"/>
                </a:solidFill>
              </a:rPr>
              <a:t>Catch </a:t>
            </a:r>
            <a:r>
              <a:rPr lang="en-US" dirty="0"/>
              <a:t>the signal by executing a user-level function called a </a:t>
            </a:r>
            <a:r>
              <a:rPr lang="en-US" dirty="0">
                <a:solidFill>
                  <a:srgbClr val="FF3300"/>
                </a:solidFill>
              </a:rPr>
              <a:t>signal handler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OS-initiated function call</a:t>
            </a:r>
          </a:p>
          <a:p>
            <a:pPr lvl="2" eaLnBrk="1" hangingPunct="1">
              <a:defRPr/>
            </a:pPr>
            <a:r>
              <a:rPr lang="en-US" dirty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/>
              <a:t>Like interrupts, signal handler might or might not return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signal is </a:t>
            </a:r>
            <a:r>
              <a:rPr lang="en-US" i="1" dirty="0">
                <a:solidFill>
                  <a:srgbClr val="FF3300"/>
                </a:solidFill>
              </a:rPr>
              <a:t>pending</a:t>
            </a:r>
            <a:r>
              <a:rPr lang="en-US" dirty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/>
              <a:t>There can be at most </a:t>
            </a:r>
            <a:r>
              <a:rPr lang="en-US" i="1" dirty="0"/>
              <a:t>one</a:t>
            </a:r>
            <a:r>
              <a:rPr lang="en-US" dirty="0"/>
              <a:t> pending signal of any particular type</a:t>
            </a:r>
          </a:p>
          <a:p>
            <a:pPr lvl="1" eaLnBrk="1" hangingPunct="1">
              <a:defRPr/>
            </a:pPr>
            <a:r>
              <a:rPr lang="en-US" dirty="0"/>
              <a:t>Important: </a:t>
            </a:r>
            <a:r>
              <a:rPr lang="en-US" dirty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/>
              <a:t>If a process has pending signal of type </a:t>
            </a:r>
            <a:r>
              <a:rPr lang="en-US" i="1" dirty="0"/>
              <a:t>k</a:t>
            </a:r>
            <a:r>
              <a:rPr lang="en-US" dirty="0"/>
              <a:t>, then subsequent signals of type </a:t>
            </a:r>
            <a:r>
              <a:rPr lang="en-US" i="1" dirty="0"/>
              <a:t>k</a:t>
            </a:r>
            <a:r>
              <a:rPr lang="en-US" dirty="0"/>
              <a:t> for that process are discarded</a:t>
            </a:r>
          </a:p>
          <a:p>
            <a:pPr eaLnBrk="1" hangingPunct="1">
              <a:defRPr/>
            </a:pPr>
            <a:r>
              <a:rPr lang="en-US" dirty="0"/>
              <a:t>Process can </a:t>
            </a:r>
            <a:r>
              <a:rPr lang="en-US" i="1" dirty="0">
                <a:solidFill>
                  <a:srgbClr val="FF3300"/>
                </a:solidFill>
              </a:rPr>
              <a:t>block</a:t>
            </a:r>
            <a:r>
              <a:rPr lang="en-US" dirty="0"/>
              <a:t> receipt of certain signals</a:t>
            </a:r>
          </a:p>
          <a:p>
            <a:pPr lvl="1" eaLnBrk="1" hangingPunct="1">
              <a:defRPr/>
            </a:pPr>
            <a:r>
              <a:rPr lang="en-US" dirty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/>
              <a:t>Pending signal is received </a:t>
            </a:r>
            <a:r>
              <a:rPr lang="en-US" i="1" dirty="0"/>
              <a:t>at most</a:t>
            </a:r>
            <a:r>
              <a:rPr lang="en-US" dirty="0"/>
              <a:t> once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/>
              <a:t>Kernel sets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delivered</a:t>
            </a:r>
          </a:p>
          <a:p>
            <a:pPr lvl="2" eaLnBrk="1" hangingPunct="1">
              <a:defRPr/>
            </a:pPr>
            <a:r>
              <a:rPr lang="en-US" dirty="0"/>
              <a:t>Kernel clears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received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/>
              <a:t>Can be set and cleared by application using </a:t>
            </a:r>
            <a:r>
              <a:rPr lang="en-US" dirty="0" err="1">
                <a:latin typeface="Courier New" pitchFamily="49" charset="0"/>
              </a:rPr>
              <a:t>sigprocmask</a:t>
            </a:r>
            <a:endParaRPr lang="en-US" dirty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Also referred to as the </a:t>
            </a:r>
            <a:r>
              <a:rPr lang="en-US" i="1" dirty="0">
                <a:latin typeface="Courier New" pitchFamily="49" charset="0"/>
              </a:rPr>
              <a:t>signal mask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2" y="1200150"/>
            <a:ext cx="10356848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9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39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9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39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39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61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4114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940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642101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42101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642101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624639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642101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8077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8156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8077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8156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1" y="3962401"/>
            <a:ext cx="6575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2514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4108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5708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4695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4702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5715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7000" y="5943601"/>
            <a:ext cx="902447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Important: All context switches are initiated by calling some exception handler, e.g. timer.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Suppose  kernel is returning from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Kernel 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 eaLnBrk="1" hangingPunct="1">
              <a:defRPr/>
            </a:pPr>
            <a:r>
              <a:rPr lang="en-US" dirty="0"/>
              <a:t>The set of pending nonblocked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dirty="0"/>
              <a:t>If  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 eaLnBrk="1" hangingPunct="1">
              <a:defRPr/>
            </a:pPr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Else</a:t>
            </a:r>
          </a:p>
          <a:p>
            <a:pPr lvl="1" eaLnBrk="1" hangingPunct="1">
              <a:defRPr/>
            </a:pPr>
            <a:r>
              <a:rPr lang="en-US" dirty="0"/>
              <a:t>Choose lowest-numbered signal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/>
              <a:t> 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dirty="0">
                <a:solidFill>
                  <a:srgbClr val="FF33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 eaLnBrk="1" hangingPunct="1">
              <a:defRPr/>
            </a:pPr>
            <a:r>
              <a:rPr lang="en-US" dirty="0"/>
              <a:t>Receipt of signal triggers some </a:t>
            </a:r>
            <a:r>
              <a:rPr lang="en-US" i="1" dirty="0">
                <a:solidFill>
                  <a:srgbClr val="FF33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 eaLnBrk="1" hangingPunct="1">
              <a:defRPr/>
            </a:pPr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 err="1">
                <a:latin typeface="Courier New" pitchFamily="49" charset="0"/>
              </a:rPr>
              <a:t>pnb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/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1" y="1066801"/>
            <a:ext cx="7918435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Every process belongs to exactly one </a:t>
            </a:r>
            <a:r>
              <a:rPr lang="en-US" i="1" dirty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3422651" y="3228976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5618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7772400" y="3228976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5622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2863850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3989388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3430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4210051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6118225" y="2667001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4292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6492876" y="2535239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4814429" y="20678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590800" y="3119439"/>
            <a:ext cx="2448306" cy="257080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2909888" y="5816601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5530850" y="3119436"/>
            <a:ext cx="1176338" cy="10890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5229226" y="4202114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7339013" y="42084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7669214" y="3119439"/>
            <a:ext cx="1176337" cy="10826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2615741" y="33632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6684964" y="34140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8796339" y="3441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2915779" y="5219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4058779" y="522858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5738813" y="5029201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/>
              <a:t>Send SIGKILL to process 24818</a:t>
            </a:r>
          </a:p>
          <a:p>
            <a:pPr lvl="2" eaLnBrk="1" hangingPunct="1">
              <a:defRPr/>
            </a:pPr>
            <a:r>
              <a:rPr lang="en-US" dirty="0"/>
              <a:t>SIGKILL can’t be caught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24818</a:t>
            </a:r>
          </a:p>
          <a:p>
            <a:pPr lvl="2" eaLnBrk="1" hangingPunct="1">
              <a:defRPr/>
            </a:pPr>
            <a:r>
              <a:rPr lang="en-US" dirty="0"/>
              <a:t>Same, for lazy typists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3887603" cy="427809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24818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</a:t>
            </a:r>
            <a:r>
              <a:rPr lang="en-US" dirty="0" err="1">
                <a:latin typeface="Courier New" pitchFamily="49" charset="0"/>
              </a:rPr>
              <a:t>SIGKILL</a:t>
            </a:r>
            <a:r>
              <a:rPr lang="en-US" dirty="0">
                <a:latin typeface="Courier New" pitchFamily="49" charset="0"/>
              </a:rPr>
              <a:t> to process 24818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SIGKILL to every process in process </a:t>
            </a:r>
            <a:r>
              <a:rPr lang="en-US" i="1" dirty="0">
                <a:latin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</a:rPr>
              <a:t> 24817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4628190" cy="403187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76248120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Typing ctrl-c (ctrl-z) sends a SIGINT (SIGTSTP) the “foreground”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SIGINT – default action is to terminate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SIGTSTP – default action is to stop (suspend)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6"/>
            <a:ext cx="2200736" cy="8432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212203" y="2898390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=10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451665" y="3935027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96940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=40</a:t>
            </a:r>
          </a:p>
        </p:txBody>
      </p:sp>
    </p:spTree>
    <p:extLst>
      <p:ext uri="{BB962C8B-B14F-4D97-AF65-F5344CB8AC3E}">
        <p14:creationId xmlns:p14="http://schemas.microsoft.com/office/powerpoint/2010/main" val="29133971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I/O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Problem: I/O devices are slow</a:t>
            </a:r>
          </a:p>
          <a:p>
            <a:pPr eaLnBrk="1" hangingPunct="1">
              <a:defRPr/>
            </a:pPr>
            <a:r>
              <a:rPr lang="en-US" dirty="0"/>
              <a:t>Solution 1: wait for I/O</a:t>
            </a:r>
          </a:p>
          <a:p>
            <a:pPr lvl="1" eaLnBrk="1" hangingPunct="1">
              <a:defRPr/>
            </a:pPr>
            <a:r>
              <a:rPr lang="en-US" dirty="0"/>
              <a:t>CPU stops executing instructions until device gives answer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polling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Every so often, check to see whether I/O is done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Device eventually </a:t>
            </a:r>
            <a:r>
              <a:rPr lang="en-US" i="1" dirty="0"/>
              <a:t>interrupts</a:t>
            </a:r>
            <a:r>
              <a:rPr lang="en-US" dirty="0"/>
              <a:t> CPU to tell it I/O is done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05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5"/>
            <a:ext cx="2200736" cy="166875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3724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4624389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4178300" y="4440239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4802189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119229" y="2806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3573463" y="57959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5683251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7370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358691" y="38426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0460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3598404" y="53285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4514391" y="533653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224661703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33600" y="1066801"/>
            <a:ext cx="7696200" cy="526297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while(1); /* Child infinite loop (bad style!) */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("Killing process %d\n",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kill(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(WIFEXITED(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	  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, WEXITSTATUS(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abnormally\n",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02B1F1-D34A-4388-90D5-66F8E1709AC6}"/>
              </a:ext>
            </a:extLst>
          </p:cNvPr>
          <p:cNvSpPr/>
          <p:nvPr/>
        </p:nvSpPr>
        <p:spPr bwMode="auto">
          <a:xfrm>
            <a:off x="2819400" y="3276600"/>
            <a:ext cx="2590800" cy="5334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signal type has predefined </a:t>
            </a:r>
            <a:r>
              <a:rPr lang="en-US" i="1" dirty="0">
                <a:solidFill>
                  <a:srgbClr val="FF33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 eaLnBrk="1" hangingPunct="1">
              <a:defRPr/>
            </a:pPr>
            <a:r>
              <a:rPr lang="en-US" dirty="0"/>
              <a:t>Process terminates</a:t>
            </a:r>
          </a:p>
          <a:p>
            <a:pPr lvl="1" eaLnBrk="1" hangingPunct="1">
              <a:defRPr/>
            </a:pPr>
            <a:r>
              <a:rPr lang="en-US" dirty="0"/>
              <a:t>Process terminates and dumps “core” (memory) to a file</a:t>
            </a:r>
          </a:p>
          <a:p>
            <a:pPr lvl="2" eaLnBrk="1" hangingPunct="1">
              <a:defRPr/>
            </a:pPr>
            <a:r>
              <a:rPr lang="en-US" dirty="0"/>
              <a:t>Nowadays dump is suppressed in normal operation</a:t>
            </a:r>
          </a:p>
          <a:p>
            <a:pPr lvl="1" eaLnBrk="1" hangingPunct="1">
              <a:defRPr/>
            </a:pPr>
            <a:r>
              <a:rPr lang="en-US" dirty="0"/>
              <a:t>Process stops until restarted by a </a:t>
            </a:r>
            <a:r>
              <a:rPr lang="en-US" dirty="0" err="1"/>
              <a:t>SIGCONT</a:t>
            </a:r>
            <a:r>
              <a:rPr lang="en-US" dirty="0"/>
              <a:t> signal</a:t>
            </a:r>
          </a:p>
          <a:p>
            <a:pPr lvl="1" eaLnBrk="1" hangingPunct="1">
              <a:defRPr/>
            </a:pPr>
            <a:r>
              <a:rPr lang="en-US" dirty="0"/>
              <a:t>Process ignores the signal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*signal(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/>
              <a:t>SIG_IGN</a:t>
            </a:r>
            <a:r>
              <a:rPr lang="en-US" dirty="0"/>
              <a:t>: ignore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/>
              <a:t>SIG_DFL</a:t>
            </a:r>
            <a:r>
              <a:rPr lang="en-US" dirty="0"/>
              <a:t>: revert to default action on receipt of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Otherwise, handler is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5747084" cy="32008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blocks;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(&amp;blocks);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(&amp;blocks,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Install the SIGINT handler */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SIG_BLOCK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&amp;blocks,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(signal(SIGINT,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SIG_IGN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SIG_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IGN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signal(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SIG_UNBLOCK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&amp;blocks,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pause();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3033" y="6096000"/>
            <a:ext cx="8558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9C7FDAB-E1BC-4D81-BCA8-9C851D50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4724400" cy="32008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SIGINT handler */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sig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("So you think you can stop the bomb with ctrl-c, do you?\n");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sleep(2);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("Well...");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sleep(1);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printf("OK. :-)\n");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180191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4511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3944939" y="3124201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5468939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6992939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6035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7559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4511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7559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4054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4054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4054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4054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4054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2514601" y="4796136"/>
            <a:ext cx="81785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3256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295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95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Another View of Signal Handlers</a:t>
            </a:r>
            <a:br>
              <a:rPr lang="en-US" sz="3400" dirty="0"/>
            </a:br>
            <a:r>
              <a:rPr lang="en-US" sz="3400" dirty="0"/>
              <a:t>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2227379" y="2667001"/>
            <a:ext cx="1604092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delivered</a:t>
            </a:r>
          </a:p>
          <a:p>
            <a:r>
              <a:rPr lang="en-US" dirty="0">
                <a:latin typeface="Calibri" pitchFamily="34" charset="0"/>
              </a:rPr>
              <a:t>to process A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3886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2310428" y="4132053"/>
            <a:ext cx="1520736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received</a:t>
            </a:r>
          </a:p>
          <a:p>
            <a:r>
              <a:rPr lang="en-US" dirty="0">
                <a:latin typeface="Calibri" pitchFamily="34" charset="0"/>
              </a:rPr>
              <a:t>by process A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3886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95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95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5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95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295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17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040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5070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5895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996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996452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6996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6978990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996452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9032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9111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9032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111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5063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6664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5647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5655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062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5062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981542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998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654740" y="2709446"/>
            <a:ext cx="374461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648201" y="5071646"/>
            <a:ext cx="397993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029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5013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4368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4374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6722533" y="4116925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4369878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557202" y="2825740"/>
            <a:ext cx="2051032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3541190" y="2286001"/>
            <a:ext cx="1644643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7136346" y="4571995"/>
            <a:ext cx="1478488" cy="75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3865052" y="3144828"/>
            <a:ext cx="50687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3865053" y="3849678"/>
            <a:ext cx="5212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1960034" y="31051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6119290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8473024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4893734" y="3600457"/>
            <a:ext cx="1854200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6755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6749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6881302" y="3409940"/>
            <a:ext cx="211453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9130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6755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4360333" y="4040724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5053546" y="4698995"/>
            <a:ext cx="1478488" cy="9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1960034" y="39306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Errors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How to handle bad mistakes like divide by 0?</a:t>
            </a:r>
          </a:p>
          <a:p>
            <a:pPr eaLnBrk="1" hangingPunct="1">
              <a:defRPr/>
            </a:pPr>
            <a:r>
              <a:rPr lang="en-US" dirty="0"/>
              <a:t>Solution 1: ignore completely</a:t>
            </a:r>
          </a:p>
          <a:p>
            <a:pPr eaLnBrk="1" hangingPunct="1">
              <a:defRPr/>
            </a:pPr>
            <a:r>
              <a:rPr lang="en-US" dirty="0"/>
              <a:t>Solution 2: set a flag and let program check</a:t>
            </a:r>
          </a:p>
          <a:p>
            <a:pPr lvl="1" eaLnBrk="1" hangingPunct="1">
              <a:defRPr/>
            </a:pPr>
            <a:r>
              <a:rPr lang="en-US" dirty="0"/>
              <a:t>Used for minor errors like integer overflow</a:t>
            </a:r>
          </a:p>
          <a:p>
            <a:pPr lvl="1" eaLnBrk="1" hangingPunct="1">
              <a:defRPr/>
            </a:pPr>
            <a:r>
              <a:rPr lang="en-US" dirty="0"/>
              <a:t>Nuisance to check after every important operation (e.g., division)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Let CPU notify program in a special way when bad things happen</a:t>
            </a:r>
          </a:p>
          <a:p>
            <a:pPr lvl="1" eaLnBrk="1" hangingPunct="1">
              <a:defRPr/>
            </a:pPr>
            <a:r>
              <a:rPr lang="en-US" dirty="0"/>
              <a:t>Mechanism can be (nearly) identical to that used for I/O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91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81200" y="1828801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2037666" y="3476436"/>
            <a:ext cx="838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G0: Keep your handlers as simple as possible</a:t>
            </a:r>
          </a:p>
          <a:p>
            <a:pPr lvl="1"/>
            <a:r>
              <a:rPr lang="en-US" sz="1800" dirty="0"/>
              <a:t>e.g., Set a global flag and return</a:t>
            </a:r>
          </a:p>
          <a:p>
            <a:r>
              <a:rPr lang="en-US" sz="1800" dirty="0"/>
              <a:t>G1: Call only </a:t>
            </a:r>
            <a:r>
              <a:rPr lang="en-US" sz="1800" dirty="0" err="1"/>
              <a:t>async</a:t>
            </a:r>
            <a:r>
              <a:rPr lang="en-US" sz="1800" dirty="0"/>
              <a:t>-signal-safe functions in your handlers</a:t>
            </a:r>
          </a:p>
          <a:p>
            <a:pPr lvl="1"/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sprintf</a:t>
            </a:r>
            <a:r>
              <a:rPr lang="en-US" sz="1800" dirty="0"/>
              <a:t>,  </a:t>
            </a:r>
            <a:r>
              <a:rPr lang="en-US" sz="1800" dirty="0" err="1">
                <a:latin typeface="Courier New"/>
                <a:cs typeface="Courier New"/>
              </a:rPr>
              <a:t>malloc</a:t>
            </a:r>
            <a:r>
              <a:rPr lang="en-US" sz="1800" dirty="0"/>
              <a:t>, and </a:t>
            </a:r>
            <a:r>
              <a:rPr lang="en-US" sz="1800" dirty="0">
                <a:latin typeface="Courier New"/>
                <a:cs typeface="Courier New"/>
              </a:rPr>
              <a:t>exit</a:t>
            </a:r>
            <a:r>
              <a:rPr lang="en-US" sz="1800" dirty="0"/>
              <a:t> are not safe!</a:t>
            </a:r>
          </a:p>
          <a:p>
            <a:r>
              <a:rPr lang="en-US" sz="1800" dirty="0"/>
              <a:t>G2: Save and restore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 on entry and exit</a:t>
            </a:r>
          </a:p>
          <a:p>
            <a:pPr lvl="1"/>
            <a:r>
              <a:rPr lang="en-US" sz="1800" dirty="0"/>
              <a:t>So that other handlers don’t overwrite your value of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	</a:t>
            </a:r>
          </a:p>
          <a:p>
            <a:r>
              <a:rPr lang="en-US" sz="1800" dirty="0"/>
              <a:t>G3: Protect accesses to shared data structures by temporarily blocking all signals. </a:t>
            </a:r>
          </a:p>
          <a:p>
            <a:pPr lvl="1"/>
            <a:r>
              <a:rPr lang="en-US" sz="1800" dirty="0"/>
              <a:t>To prevent possible corruption</a:t>
            </a:r>
          </a:p>
          <a:p>
            <a:r>
              <a:rPr lang="en-US" sz="1800" dirty="0"/>
              <a:t>G4: Declare global variables as </a:t>
            </a:r>
            <a:r>
              <a:rPr lang="en-US" sz="1800" dirty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>
                <a:cs typeface="Courier New"/>
              </a:rPr>
              <a:t>To prevent compiler from storing them in a register</a:t>
            </a:r>
          </a:p>
          <a:p>
            <a:r>
              <a:rPr lang="en-US" sz="1800" dirty="0">
                <a:cs typeface="Courier New"/>
              </a:rPr>
              <a:t>G5: Declare global flags as </a:t>
            </a:r>
            <a:r>
              <a:rPr lang="en-US" sz="1800" dirty="0">
                <a:latin typeface="Courier New"/>
                <a:cs typeface="Courier New"/>
              </a:rPr>
              <a:t>volatile </a:t>
            </a:r>
            <a:r>
              <a:rPr lang="en-US" sz="1800" dirty="0" err="1">
                <a:latin typeface="Courier New"/>
                <a:cs typeface="Courier New"/>
              </a:rPr>
              <a:t>sig_atomic_t</a:t>
            </a:r>
            <a:endParaRPr lang="en-US" sz="1800" dirty="0">
              <a:latin typeface="Courier New"/>
              <a:cs typeface="Courier New"/>
            </a:endParaRPr>
          </a:p>
          <a:p>
            <a:pPr lvl="1"/>
            <a:r>
              <a:rPr lang="en-US" sz="1800" i="1" dirty="0">
                <a:cs typeface="Courier New"/>
              </a:rPr>
              <a:t>flag</a:t>
            </a:r>
            <a:r>
              <a:rPr lang="en-US" sz="1800" dirty="0">
                <a:cs typeface="Courier New"/>
              </a:rPr>
              <a:t>: variable that is only read or only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Flag declared this way does not need to be protected  like other </a:t>
            </a:r>
            <a:r>
              <a:rPr lang="en-US" sz="1800" dirty="0" err="1">
                <a:cs typeface="Courier New"/>
              </a:rPr>
              <a:t>globals</a:t>
            </a:r>
            <a:endParaRPr lang="en-US" sz="1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-Signal-Safety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 err="1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shell</a:t>
            </a:r>
            <a:r>
              <a:rPr lang="en-US" dirty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sh</a:t>
            </a:r>
            <a:r>
              <a:rPr lang="en-US" sz="1800" dirty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BSD Unix C shell, </a:t>
            </a:r>
            <a:r>
              <a:rPr lang="en-US" sz="1800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dirty="0">
                <a:latin typeface="Courier New" pitchFamily="49" charset="0"/>
              </a:rPr>
              <a:t>bash – </a:t>
            </a:r>
            <a:r>
              <a:rPr lang="en-US" sz="1800" dirty="0"/>
              <a:t>“Bourne-Again”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zsh</a:t>
            </a:r>
            <a:r>
              <a:rPr lang="en-US" sz="1800" dirty="0"/>
              <a:t> – “Z”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[MAXLINE]; 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("&gt; ");                  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Fgets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MAXLINE, stdin);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</a:t>
            </a:r>
            <a:r>
              <a:rPr lang="en-US" altLang="en-US" sz="1600" dirty="0" err="1">
                <a:latin typeface="Courier New" pitchFamily="49" charset="0"/>
              </a:rPr>
              <a:t>feof</a:t>
            </a:r>
            <a:r>
              <a:rPr lang="en-US" altLang="en-US" sz="1600" dirty="0">
                <a:latin typeface="Courier New" pitchFamily="49" charset="0"/>
              </a:rPr>
              <a:t>(stdin))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eval(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7010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Shell </a:t>
            </a:r>
            <a:r>
              <a:rPr lang="en-US" altLang="en-US">
                <a:latin typeface="Courier New" pitchFamily="49" charset="0"/>
              </a:rPr>
              <a:t>eval</a:t>
            </a:r>
            <a:r>
              <a:rPr lang="en-US" altLang="en-US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1" y="1143001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== -1)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otherwise,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/>
              <a:t>ECF</a:t>
            </a:r>
            <a:r>
              <a:rPr lang="en-US" dirty="0"/>
              <a:t> to the rescue:</a:t>
            </a:r>
          </a:p>
          <a:p>
            <a:pPr lvl="1" eaLnBrk="1" hangingPunct="1">
              <a:defRPr/>
            </a:pPr>
            <a:r>
              <a:rPr lang="en-US" dirty="0"/>
              <a:t>SIGCHLD will notify us of child termination</a:t>
            </a:r>
          </a:p>
          <a:p>
            <a:pPr lvl="1" eaLnBrk="1" hangingPunct="1">
              <a:defRPr/>
            </a:pPr>
            <a:r>
              <a:rPr lang="en-US" dirty="0"/>
              <a:t>Ignored by default, so must explicitly catch</a:t>
            </a:r>
          </a:p>
          <a:p>
            <a:pPr lvl="1" eaLnBrk="1" hangingPunct="1">
              <a:defRPr/>
            </a:pPr>
            <a:r>
              <a:rPr lang="en-US" dirty="0"/>
              <a:t>But signal handler must be carefully written (see next two slides)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62800" y="1524000"/>
            <a:ext cx="4724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Pending signals are not queued</a:t>
            </a:r>
          </a:p>
          <a:p>
            <a:pPr lvl="1" eaLnBrk="1" hangingPunct="1">
              <a:defRPr/>
            </a:pPr>
            <a:r>
              <a:rPr lang="en-US" dirty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dirty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95400" y="1063625"/>
            <a:ext cx="5562600" cy="541337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int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       sig,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signal(SIGCHLD,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while (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pause();/*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Must check for all terminated jobs</a:t>
            </a:r>
          </a:p>
          <a:p>
            <a:pPr lvl="1" eaLnBrk="1" hangingPunct="1">
              <a:defRPr/>
            </a:pPr>
            <a:r>
              <a:rPr lang="en-US"/>
              <a:t>Typically loop with </a:t>
            </a:r>
            <a:r>
              <a:rPr lang="en-US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int 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while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(-1, &amp;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ccount</a:t>
            </a:r>
            <a:r>
              <a:rPr lang="en-US" altLang="en-US" sz="16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  sig,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/>
              <a:t>Can generate from user programs</a:t>
            </a:r>
            <a:endParaRPr lang="en-US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/>
              <a:t>Can define effect by declaring signal handler</a:t>
            </a:r>
          </a:p>
          <a:p>
            <a:pPr eaLnBrk="1" hangingPunct="1">
              <a:defRPr/>
            </a:pPr>
            <a:r>
              <a:rPr lang="en-US"/>
              <a:t>Some caveats</a:t>
            </a:r>
          </a:p>
          <a:p>
            <a:pPr lvl="1" eaLnBrk="1" hangingPunct="1">
              <a:defRPr/>
            </a:pPr>
            <a:r>
              <a:rPr lang="en-US"/>
              <a:t>Very high overhead</a:t>
            </a:r>
          </a:p>
          <a:p>
            <a:pPr lvl="2" eaLnBrk="1" hangingPunct="1">
              <a:defRPr/>
            </a:pPr>
            <a:r>
              <a:rPr lang="en-US"/>
              <a:t>&gt;10,000 clock cycles</a:t>
            </a:r>
          </a:p>
          <a:p>
            <a:pPr lvl="2" eaLnBrk="1" hangingPunct="1">
              <a:defRPr/>
            </a:pPr>
            <a:r>
              <a:rPr lang="en-US"/>
              <a:t>Only use for exceptional conditions</a:t>
            </a:r>
          </a:p>
          <a:p>
            <a:pPr lvl="1" eaLnBrk="1" hangingPunct="1">
              <a:defRPr/>
            </a:pPr>
            <a:r>
              <a:rPr lang="en-US"/>
              <a:t>Don’t have queues</a:t>
            </a:r>
          </a:p>
          <a:p>
            <a:pPr lvl="2" eaLnBrk="1" hangingPunct="1">
              <a:defRPr/>
            </a:pPr>
            <a:r>
              <a:rPr lang="en-US"/>
              <a:t>Just one bit for each pending signal type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977265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Control Flow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Computers do only one thing</a:t>
            </a:r>
          </a:p>
          <a:p>
            <a:pPr lvl="1" eaLnBrk="1" hangingPunct="1">
              <a:defRPr/>
            </a:pPr>
            <a:r>
              <a:rPr lang="en-US" dirty="0"/>
              <a:t>From startup to shutdown, a CPU core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 dirty="0"/>
              <a:t>This sequence is the system’s physical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95875" y="3624264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14875" y="324485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29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0" y="39624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/>
              <a:t>Insufficient for a useful system</a:t>
            </a:r>
          </a:p>
          <a:p>
            <a:pPr lvl="1" eaLnBrk="1" hangingPunct="1">
              <a:defRPr/>
            </a:pPr>
            <a:r>
              <a:rPr lang="en-US" dirty="0"/>
              <a:t>Difficult for the CPU to react to other unexpected changes in system state </a:t>
            </a:r>
          </a:p>
          <a:p>
            <a:pPr lvl="2" eaLnBrk="1" hangingPunct="1">
              <a:defRPr/>
            </a:pPr>
            <a:r>
              <a:rPr lang="en-US" dirty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/>
              <a:t>Instruction divides by zero</a:t>
            </a:r>
          </a:p>
          <a:p>
            <a:pPr lvl="2" eaLnBrk="1" hangingPunct="1">
              <a:defRPr/>
            </a:pPr>
            <a:r>
              <a:rPr lang="en-US" dirty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/>
              <a:t>System timer expires</a:t>
            </a:r>
          </a:p>
          <a:p>
            <a:pPr eaLnBrk="1" hangingPunct="1">
              <a:defRPr/>
            </a:pPr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/>
              <a:t>Low-Level Mechanism</a:t>
            </a:r>
          </a:p>
          <a:p>
            <a:pPr lvl="1" eaLnBrk="1" hangingPunct="1">
              <a:defRPr/>
            </a:pPr>
            <a:r>
              <a:rPr lang="en-US" dirty="0"/>
              <a:t>Exceptions </a:t>
            </a:r>
          </a:p>
          <a:p>
            <a:pPr lvl="2" eaLnBrk="1" hangingPunct="1">
              <a:defRPr/>
            </a:pPr>
            <a:r>
              <a:rPr lang="en-US" dirty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/>
              <a:t>Higher-Level Mechanisms</a:t>
            </a:r>
          </a:p>
          <a:p>
            <a:pPr lvl="1" eaLnBrk="1" hangingPunct="1">
              <a:defRPr/>
            </a:pPr>
            <a:r>
              <a:rPr lang="en-US" dirty="0"/>
              <a:t>Process context switch (done by OS software and </a:t>
            </a:r>
            <a:r>
              <a:rPr lang="en-US" dirty="0" err="1"/>
              <a:t>HW</a:t>
            </a:r>
            <a:r>
              <a:rPr lang="en-US" dirty="0"/>
              <a:t> timer)</a:t>
            </a:r>
          </a:p>
          <a:p>
            <a:pPr lvl="1" eaLnBrk="1" hangingPunct="1">
              <a:defRPr/>
            </a:pPr>
            <a:r>
              <a:rPr lang="en-US" dirty="0"/>
              <a:t>Signals (done by OS software)</a:t>
            </a:r>
          </a:p>
          <a:p>
            <a:pPr lvl="1" eaLnBrk="1" hangingPunct="1">
              <a:defRPr/>
            </a:pPr>
            <a:r>
              <a:rPr lang="en-US" dirty="0"/>
              <a:t>Nonlocal jumps (throw/catch)—ignored in this course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/>
              <a:t>exception</a:t>
            </a:r>
            <a:r>
              <a:rPr lang="en-US" dirty="0"/>
              <a:t> is a transfer of control to OS kernel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eaLnBrk="1" hangingPunct="1">
              <a:defRPr/>
            </a:pPr>
            <a:r>
              <a:rPr lang="en-US" dirty="0"/>
              <a:t>Exceptions </a:t>
            </a:r>
            <a:r>
              <a:rPr lang="en-US" i="1" dirty="0"/>
              <a:t>interrupt</a:t>
            </a:r>
            <a:r>
              <a:rPr lang="en-US" dirty="0"/>
              <a:t> the normal control flow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03651" y="2586039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108826" y="2586039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4618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4624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437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4611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618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518151" y="3386139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575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4800600" y="4267201"/>
            <a:ext cx="2959126" cy="119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Abort &amp; never return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Switch to a new process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2057401" y="3446464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657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970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2971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1752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28801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30389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830389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47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552BDFBB-4D2F-4189-B194-118DE4C7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80682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6193C728-1F38-47ED-B28D-7CF25DFF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58413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2E54A0BC-23EC-4180-B014-B9396E7F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029759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1D116019-E582-407A-9D0E-83191F89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509868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526548BA-4788-4402-AC89-BD0FA768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658968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25FC7D24-E0A7-4A46-AB31-75D6AB35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8735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Oval 20">
            <a:extLst>
              <a:ext uri="{FF2B5EF4-FFF2-40B4-BE49-F238E27FC236}">
                <a16:creationId xmlns:a16="http://schemas.microsoft.com/office/drawing/2014/main" id="{E43885A1-D44A-47B7-9AF7-0B98ECDB1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088032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20">
            <a:extLst>
              <a:ext uri="{FF2B5EF4-FFF2-40B4-BE49-F238E27FC236}">
                <a16:creationId xmlns:a16="http://schemas.microsoft.com/office/drawing/2014/main" id="{62BE2123-751A-42FB-902D-C390D7ABF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593296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48DBF02B-7B1E-41B2-B2BA-0BB2CB30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778" y="4072596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dirty="0">
                <a:latin typeface="Arial" charset="0"/>
              </a:rPr>
              <a:t>...</a:t>
            </a:r>
          </a:p>
        </p:txBody>
      </p:sp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Exception Tables (Interrupt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400800" y="2209801"/>
            <a:ext cx="5105400" cy="2819399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Each type of event has a unique exception number </a:t>
            </a:r>
            <a:r>
              <a:rPr lang="en-US" altLang="en-US" i="1" dirty="0"/>
              <a:t>k</a:t>
            </a:r>
          </a:p>
          <a:p>
            <a:pPr lvl="1" eaLnBrk="1" hangingPunct="1"/>
            <a:r>
              <a:rPr lang="en-US" altLang="en-US" dirty="0"/>
              <a:t>k = index into exception table (a.k.a., interrupt vector)</a:t>
            </a:r>
          </a:p>
          <a:p>
            <a:pPr lvl="1" eaLnBrk="1" hangingPunct="1"/>
            <a:r>
              <a:rPr lang="en-US" altLang="en-US" dirty="0"/>
              <a:t>Jump table entry </a:t>
            </a:r>
            <a:r>
              <a:rPr lang="en-US" altLang="en-US" i="1" dirty="0"/>
              <a:t>k</a:t>
            </a:r>
            <a:r>
              <a:rPr lang="en-US" altLang="en-US" dirty="0"/>
              <a:t> points to a function (exception handler).</a:t>
            </a:r>
          </a:p>
          <a:p>
            <a:pPr lvl="1" eaLnBrk="1" hangingPunct="1"/>
            <a:r>
              <a:rPr lang="en-US" altLang="en-US" dirty="0"/>
              <a:t>Handler </a:t>
            </a:r>
            <a:r>
              <a:rPr lang="en-US" altLang="en-US" i="1" dirty="0"/>
              <a:t>k</a:t>
            </a:r>
            <a:r>
              <a:rPr lang="en-US" altLang="en-US" dirty="0"/>
              <a:t> is called each time exception </a:t>
            </a:r>
            <a:r>
              <a:rPr lang="en-US" altLang="en-US" i="1" dirty="0"/>
              <a:t>k</a:t>
            </a:r>
            <a:r>
              <a:rPr lang="en-US" altLang="en-US" dirty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43734" y="2914651"/>
            <a:ext cx="1027508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888566" y="3797299"/>
            <a:ext cx="1075422" cy="3282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863254" y="2425700"/>
            <a:ext cx="1100734" cy="1279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63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3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863254" y="3111500"/>
            <a:ext cx="1100734" cy="7854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963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963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103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799666" y="4648200"/>
            <a:ext cx="116432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65326" y="1584326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1981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39556</TotalTime>
  <Pages>35</Pages>
  <Words>4527</Words>
  <Application>Microsoft Office PowerPoint</Application>
  <PresentationFormat>Widescreen</PresentationFormat>
  <Paragraphs>881</Paragraphs>
  <Slides>49</Slides>
  <Notes>9</Notes>
  <HiddenSlides>13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class02</vt:lpstr>
      <vt:lpstr>Exceptional Control Flow</vt:lpstr>
      <vt:lpstr>Join the ACM for Free!</vt:lpstr>
      <vt:lpstr>Dealing With I/O</vt:lpstr>
      <vt:lpstr>Dealing With Errors</vt:lpstr>
      <vt:lpstr>Control Flow</vt:lpstr>
      <vt:lpstr>Altering the Control Flow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Killing a Process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with kill</vt:lpstr>
      <vt:lpstr>Sending Signals From the Keyboard</vt:lpstr>
      <vt:lpstr>Sending Signals From the Keyboard</vt:lpstr>
      <vt:lpstr>Example of ctrl-c and ctrl-z</vt:lpstr>
      <vt:lpstr>Example of ctrl-c and ctrl-z</vt:lpstr>
      <vt:lpstr>Sending Signals with kill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Async-Signal-Safety </vt:lpstr>
      <vt:lpstr>Shell Programs</vt:lpstr>
      <vt:lpstr>Simple Shell eval Function</vt:lpstr>
      <vt:lpstr>Problem with Simple Shell Example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Geoffrey Kuenning</cp:lastModifiedBy>
  <cp:revision>177</cp:revision>
  <cp:lastPrinted>2020-10-15T00:00:12Z</cp:lastPrinted>
  <dcterms:created xsi:type="dcterms:W3CDTF">1998-08-11T09:19:24Z</dcterms:created>
  <dcterms:modified xsi:type="dcterms:W3CDTF">2021-01-20T00:34:07Z</dcterms:modified>
</cp:coreProperties>
</file>