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9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4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5" r:id="rId25"/>
    <p:sldId id="346" r:id="rId26"/>
    <p:sldId id="347" r:id="rId27"/>
    <p:sldId id="348" r:id="rId28"/>
    <p:sldId id="349" r:id="rId29"/>
    <p:sldId id="351" r:id="rId30"/>
    <p:sldId id="262" r:id="rId31"/>
    <p:sldId id="297" r:id="rId32"/>
    <p:sldId id="266" r:id="rId33"/>
    <p:sldId id="268" r:id="rId34"/>
    <p:sldId id="301" r:id="rId35"/>
    <p:sldId id="302" r:id="rId36"/>
    <p:sldId id="303" r:id="rId37"/>
    <p:sldId id="304" r:id="rId38"/>
    <p:sldId id="305" r:id="rId39"/>
    <p:sldId id="300" r:id="rId40"/>
    <p:sldId id="281" r:id="rId41"/>
    <p:sldId id="282" r:id="rId42"/>
    <p:sldId id="308" r:id="rId43"/>
    <p:sldId id="309" r:id="rId44"/>
    <p:sldId id="284" r:id="rId45"/>
    <p:sldId id="310" r:id="rId46"/>
    <p:sldId id="311" r:id="rId47"/>
    <p:sldId id="280" r:id="rId48"/>
    <p:sldId id="312" r:id="rId49"/>
    <p:sldId id="313" r:id="rId50"/>
    <p:sldId id="315" r:id="rId51"/>
    <p:sldId id="316" r:id="rId52"/>
    <p:sldId id="317" r:id="rId53"/>
    <p:sldId id="298" r:id="rId54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enning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ADC0F06-3E82-44F6-A99E-5A1711D9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z="1200" b="0" smtClean="0">
                <a:latin typeface="Arial" pitchFamily="34" charset="0"/>
              </a:rPr>
              <a:pPr/>
              <a:t>30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z="1200" b="0" smtClean="0">
                <a:latin typeface="Arial" pitchFamily="34" charset="0"/>
              </a:rPr>
              <a:pPr/>
              <a:t>47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z="1200" b="0" smtClean="0">
                <a:latin typeface="Arial" pitchFamily="34" charset="0"/>
              </a:rPr>
              <a:pPr/>
              <a:t>53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z="1200" b="0" smtClean="0">
                <a:latin typeface="Arial" pitchFamily="34" charset="0"/>
              </a:rPr>
              <a:pPr/>
              <a:t>32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z="1200" b="0" smtClean="0">
                <a:latin typeface="Arial" pitchFamily="34" charset="0"/>
              </a:rPr>
              <a:pPr/>
              <a:t>33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z="1200" b="0" smtClean="0">
                <a:latin typeface="Arial" pitchFamily="34" charset="0"/>
              </a:rPr>
              <a:pPr/>
              <a:t>39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z="1200" b="0" smtClean="0">
                <a:latin typeface="Arial" pitchFamily="34" charset="0"/>
              </a:rPr>
              <a:pPr/>
              <a:t>40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z="1200" b="0" smtClean="0">
                <a:latin typeface="Arial" pitchFamily="34" charset="0"/>
              </a:rPr>
              <a:pPr/>
              <a:t>41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z="1200" b="0" smtClean="0">
                <a:latin typeface="Arial" pitchFamily="34" charset="0"/>
              </a:rPr>
              <a:pPr/>
              <a:t>44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414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21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10337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45820" cy="108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hmc.edu/~geoff/interfac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Input and Output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Unix I/O philosophy</a:t>
            </a:r>
          </a:p>
          <a:p>
            <a:pPr lvl="1" eaLnBrk="1" hangingPunct="1">
              <a:defRPr/>
            </a:pPr>
            <a:r>
              <a:rPr lang="en-US" dirty="0"/>
              <a:t>Accessing files</a:t>
            </a:r>
          </a:p>
          <a:p>
            <a:pPr lvl="1" eaLnBrk="1" hangingPunct="1">
              <a:defRPr/>
            </a:pPr>
            <a:r>
              <a:rPr lang="en-US" dirty="0"/>
              <a:t>Reading and writing</a:t>
            </a:r>
          </a:p>
          <a:p>
            <a:pPr lvl="1" eaLnBrk="1" hangingPunct="1">
              <a:defRPr/>
            </a:pPr>
            <a:r>
              <a:rPr lang="en-US" dirty="0"/>
              <a:t>Pipes and filters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E5FF-91EE-4CD2-AA24-DF6F8111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4C9E8-5FCC-4EF9-B8E1-D7339A204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Fundamental truth: files don’t necessarily fit in memory</a:t>
            </a:r>
          </a:p>
          <a:p>
            <a:pPr lvl="1"/>
            <a:r>
              <a:rPr lang="en-US" dirty="0"/>
              <a:t>Implies programs have to deal with files one piece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library (later) makes that easier for text files</a:t>
            </a:r>
          </a:p>
          <a:p>
            <a:pPr lvl="1"/>
            <a:r>
              <a:rPr lang="en-US" dirty="0"/>
              <a:t>Understanding underlying mechanisms is important</a:t>
            </a:r>
          </a:p>
          <a:p>
            <a:r>
              <a:rPr lang="en-US" dirty="0"/>
              <a:t>Every open file has an associated </a:t>
            </a:r>
            <a:r>
              <a:rPr lang="en-US" i="1" dirty="0"/>
              <a:t>file position</a:t>
            </a:r>
            <a:r>
              <a:rPr lang="en-US" dirty="0"/>
              <a:t> maintained by the OS</a:t>
            </a:r>
          </a:p>
          <a:p>
            <a:pPr lvl="1"/>
            <a:r>
              <a:rPr lang="en-US" dirty="0"/>
              <a:t>Position starts at 0</a:t>
            </a:r>
          </a:p>
          <a:p>
            <a:pPr lvl="1"/>
            <a:r>
              <a:rPr lang="en-US" dirty="0"/>
              <a:t>Updated automatically by every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operation takes place at new position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necessary, can discover or reset position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480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811E2-6873-4989-9C91-BA7F9D6C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Canonical File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E5490-12B2-4350-9F68-B5C762742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i="1" dirty="0">
                <a:cs typeface="Courier New" panose="02070309020205020404" pitchFamily="49" charset="0"/>
              </a:rPr>
              <a:t>read some data into a “buffer” (often from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i="1" dirty="0">
                <a:cs typeface="Courier New" panose="02070309020205020404" pitchFamily="49" charset="0"/>
              </a:rPr>
              <a:t>)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-1)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i="1" dirty="0">
                <a:cs typeface="Courier New" panose="02070309020205020404" pitchFamily="49" charset="0"/>
              </a:rPr>
              <a:t>handle error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break;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process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i="1" dirty="0">
                <a:cs typeface="Courier New" panose="02070309020205020404" pitchFamily="49" charset="0"/>
              </a:rPr>
              <a:t>of data in some way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i="1" dirty="0">
                <a:cs typeface="Courier New" panose="02070309020205020404" pitchFamily="49" charset="0"/>
              </a:rPr>
              <a:t>write results (often to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i="1" dirty="0">
                <a:cs typeface="Courier New" panose="02070309020205020404" pitchFamily="49" charset="0"/>
              </a:rPr>
              <a:t>) from same or another buffer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307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0,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should go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Often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>
                <a:cs typeface="Courier New" panose="02070309020205020404" pitchFamily="49" charset="0"/>
              </a:rPr>
              <a:t> array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But can be (e.g.) the address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maximum number of bytes to read (usually array or struct size)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is how many bytes were actually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collect data from the given file and stick it in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Subsequent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return the data </a:t>
            </a:r>
            <a:r>
              <a:rPr lang="en-US" i="1" dirty="0">
                <a:cs typeface="Courier New" panose="02070309020205020404" pitchFamily="49" charset="0"/>
              </a:rPr>
              <a:t>after</a:t>
            </a:r>
            <a:r>
              <a:rPr lang="en-US" dirty="0">
                <a:cs typeface="Courier New" panose="02070309020205020404" pitchFamily="49" charset="0"/>
              </a:rPr>
              <a:t> what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gave you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give you all the data in the file—one chunk at a time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return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return less!  You may have to re-ask for more data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cs typeface="Courier New" panose="02070309020205020404" pitchFamily="49" charset="0"/>
              </a:rPr>
              <a:t> returns 0 when there is no more data (“end of file” or EOF)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2262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207A-C889-4432-B50C-1608F9C9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79E62-5C48-4DF5-80BD-E6224B0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a file descriptor returned by a previous open (or 1 or 2,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</a:t>
            </a:r>
            <a:r>
              <a:rPr lang="en-US" i="1" dirty="0">
                <a:cs typeface="Courier New" panose="02070309020205020404" pitchFamily="49" charset="0"/>
              </a:rPr>
              <a:t>address</a:t>
            </a:r>
            <a:r>
              <a:rPr lang="en-US" dirty="0">
                <a:cs typeface="Courier New" panose="02070309020205020404" pitchFamily="49" charset="0"/>
              </a:rPr>
              <a:t> of an area in memory where the data comes from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buffer-size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the number of bytes to write (usually array or struct size)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cs typeface="Courier New" panose="02070309020205020404" pitchFamily="49" charset="0"/>
              </a:rPr>
              <a:t> is how many bytes were actually written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collect data from the given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and write it to the chosen file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Next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add data after where the last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changed things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write,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gradually grow the file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will </a:t>
            </a:r>
            <a:r>
              <a:rPr lang="en-US" i="1" dirty="0">
                <a:cs typeface="Courier New" panose="02070309020205020404" pitchFamily="49" charset="0"/>
              </a:rPr>
              <a:t>NEVER</a:t>
            </a:r>
            <a:r>
              <a:rPr lang="en-US" dirty="0">
                <a:cs typeface="Courier New" panose="02070309020205020404" pitchFamily="49" charset="0"/>
              </a:rPr>
              <a:t> write more than what you asked for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But it has the right to write less!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may have to re-ask to finish the work</a:t>
            </a:r>
          </a:p>
          <a:p>
            <a:r>
              <a:rPr lang="en-US" dirty="0">
                <a:cs typeface="Courier New" panose="02070309020205020404" pitchFamily="49" charset="0"/>
              </a:rPr>
              <a:t>Fun fact: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cs typeface="Courier New" panose="02070309020205020404" pitchFamily="49" charset="0"/>
              </a:rPr>
              <a:t> fails you might not find out until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cs typeface="Courier New" panose="02070309020205020404" pitchFamily="49" charset="0"/>
              </a:rPr>
              <a:t> (for efficiency)</a:t>
            </a:r>
          </a:p>
        </p:txBody>
      </p:sp>
    </p:spTree>
    <p:extLst>
      <p:ext uri="{BB962C8B-B14F-4D97-AF65-F5344CB8AC3E}">
        <p14:creationId xmlns:p14="http://schemas.microsoft.com/office/powerpoint/2010/main" val="40290636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4B86-24A8-48AE-AC4C-B7B17CBB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(Bad)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B73C1-0DAD-41E4-870F-9D921EFEF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(works on files of any size):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n;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((n = read(0,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 &gt; 0)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(write(1,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(close(1) == -1)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603915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3EEC-0B4D-4FD7-A742-F4D0C973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5537-C218-44D9-A26A-A04D9565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Inconvenient to use</a:t>
            </a:r>
          </a:p>
          <a:p>
            <a:pPr lvl="1"/>
            <a:r>
              <a:rPr lang="en-US" dirty="0"/>
              <a:t>Must connect desired file to stdin (using &lt; sign)</a:t>
            </a:r>
          </a:p>
          <a:p>
            <a:pPr lvl="1"/>
            <a:r>
              <a:rPr lang="en-US" dirty="0"/>
              <a:t>Nicer to be able to put file name on command line (as real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does)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https://www.cs.hmc.edu/~geoff/interfaces.html</a:t>
            </a:r>
            <a:r>
              <a:rPr lang="en-US" dirty="0"/>
              <a:t> for thorough discussion</a:t>
            </a:r>
          </a:p>
          <a:p>
            <a:r>
              <a:rPr lang="en-US" dirty="0"/>
              <a:t>As written, horribly inefficient</a:t>
            </a:r>
          </a:p>
          <a:p>
            <a:pPr lvl="1"/>
            <a:r>
              <a:rPr lang="en-US" dirty="0"/>
              <a:t>One system call per byte (roughly 6000 cycles each)</a:t>
            </a:r>
          </a:p>
          <a:p>
            <a:pPr lvl="1"/>
            <a:r>
              <a:rPr lang="en-US" dirty="0"/>
              <a:t>OS can transfer 8K bytes in as little as 2K cycles</a:t>
            </a:r>
          </a:p>
          <a:p>
            <a:pPr lvl="2"/>
            <a:r>
              <a:rPr lang="en-US" dirty="0"/>
              <a:t>Transfer done in 8-byte longs, &gt;1 cycle per long</a:t>
            </a:r>
          </a:p>
          <a:p>
            <a:pPr lvl="1"/>
            <a:r>
              <a:rPr lang="en-US" dirty="0"/>
              <a:t>Straightforward modification</a:t>
            </a:r>
          </a:p>
          <a:p>
            <a:r>
              <a:rPr lang="en-US" dirty="0"/>
              <a:t>Error checking and reporting are…primitive</a:t>
            </a:r>
          </a:p>
          <a:p>
            <a:pPr lvl="1"/>
            <a:r>
              <a:rPr lang="en-US" dirty="0"/>
              <a:t>Again, straightforward</a:t>
            </a:r>
          </a:p>
          <a:p>
            <a:r>
              <a:rPr lang="en-US" dirty="0"/>
              <a:t>Handles “short reads” but must also handle “short writes”</a:t>
            </a:r>
          </a:p>
        </p:txBody>
      </p:sp>
    </p:spTree>
    <p:extLst>
      <p:ext uri="{BB962C8B-B14F-4D97-AF65-F5344CB8AC3E}">
        <p14:creationId xmlns:p14="http://schemas.microsoft.com/office/powerpoint/2010/main" val="309466230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A588-479B-45F5-A33D-110BB207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7545-2FB0-4518-98C4-5FD25B91C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law saying that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/>
              <a:t> has to be an array of chars:</a:t>
            </a:r>
          </a:p>
          <a:p>
            <a:endParaRPr lang="en-US" dirty="0"/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info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count;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total;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info stuff;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0, SEEK_CUR);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stuff.total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value;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cur_pos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SEEK_SET);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write(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&amp;stuff,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stuff);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004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96CF-2551-4109-8134-1A223691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Guts of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3CB6-0C84-4AF8-89BB-9A87C008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read(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n;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n) == 0)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/* Print line containing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ts val="2800"/>
              </a:lnSpc>
              <a:spcBef>
                <a:spcPts val="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1440"/>
              </a:spcBef>
            </a:pPr>
            <a:r>
              <a:rPr lang="en-US" sz="2800" dirty="0">
                <a:cs typeface="Courier New" panose="02070309020205020404" pitchFamily="49" charset="0"/>
              </a:rPr>
              <a:t>Big problem</a:t>
            </a:r>
            <a:r>
              <a:rPr lang="en-US" dirty="0">
                <a:cs typeface="Courier New" panose="02070309020205020404" pitchFamily="49" charset="0"/>
              </a:rPr>
              <a:t>: What if line or search string runs across two buffers?</a:t>
            </a:r>
          </a:p>
        </p:txBody>
      </p:sp>
    </p:spTree>
    <p:extLst>
      <p:ext uri="{BB962C8B-B14F-4D97-AF65-F5344CB8AC3E}">
        <p14:creationId xmlns:p14="http://schemas.microsoft.com/office/powerpoint/2010/main" val="25964858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6237-4BBD-47B6-8CDE-A59AC98E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</a:t>
            </a:r>
            <a:r>
              <a:rPr lang="en-US" dirty="0" err="1"/>
              <a:t>f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9040-F574-4157-82C9-E3F1111AE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 to problem: Process one entire line at a time</a:t>
            </a:r>
          </a:p>
          <a:p>
            <a:pPr lvl="1"/>
            <a:r>
              <a:rPr lang="en-US" dirty="0"/>
              <a:t>Read 8K (or whatever) into a </a:t>
            </a:r>
            <a:r>
              <a:rPr lang="en-US" i="1" dirty="0"/>
              <a:t>data buffer</a:t>
            </a:r>
          </a:p>
          <a:p>
            <a:pPr lvl="1"/>
            <a:r>
              <a:rPr lang="en-US" dirty="0"/>
              <a:t>Copy one line at a time into a separate </a:t>
            </a:r>
            <a:r>
              <a:rPr lang="en-US" i="1" dirty="0"/>
              <a:t>line buffer</a:t>
            </a:r>
            <a:endParaRPr lang="en-US" dirty="0"/>
          </a:p>
          <a:p>
            <a:pPr lvl="2"/>
            <a:r>
              <a:rPr lang="en-US" dirty="0"/>
              <a:t>If line continues past buffer end (i.e., no newline found), refill data buffer</a:t>
            </a:r>
          </a:p>
          <a:p>
            <a:pPr lvl="1"/>
            <a:r>
              <a:rPr lang="en-US" dirty="0"/>
              <a:t>Repeat for next line</a:t>
            </a:r>
          </a:p>
          <a:p>
            <a:r>
              <a:rPr lang="en-US" dirty="0"/>
              <a:t>Same should be done for output</a:t>
            </a:r>
          </a:p>
          <a:p>
            <a:pPr lvl="1"/>
            <a:r>
              <a:rPr lang="en-US" dirty="0"/>
              <a:t>Collect whatever you’re writing into </a:t>
            </a:r>
            <a:r>
              <a:rPr lang="en-US" i="1" dirty="0"/>
              <a:t>output buffer</a:t>
            </a:r>
            <a:endParaRPr lang="en-US" dirty="0"/>
          </a:p>
          <a:p>
            <a:pPr lvl="1"/>
            <a:r>
              <a:rPr lang="en-US" dirty="0"/>
              <a:t>When buffer gets full, </a:t>
            </a:r>
            <a:r>
              <a:rPr lang="en-US" i="1" dirty="0"/>
              <a:t>flush</a:t>
            </a:r>
            <a:r>
              <a:rPr lang="en-US" dirty="0"/>
              <a:t> it to output file</a:t>
            </a:r>
          </a:p>
          <a:p>
            <a:pPr lvl="1"/>
            <a:r>
              <a:rPr lang="en-US" dirty="0"/>
              <a:t>This way there’s one system call per 8K of output</a:t>
            </a:r>
          </a:p>
          <a:p>
            <a:r>
              <a:rPr lang="en-US" dirty="0"/>
              <a:t>Happens often enough that there’s a library to do it: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2889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E73EAB-476E-4A5A-BF25-B08ADC845F4C}"/>
              </a:ext>
            </a:extLst>
          </p:cNvPr>
          <p:cNvSpPr/>
          <p:nvPr/>
        </p:nvSpPr>
        <p:spPr bwMode="auto">
          <a:xfrm>
            <a:off x="533401" y="3962400"/>
            <a:ext cx="10820400" cy="762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A21318-D0E4-4DEA-88FD-5C45870F7FCA}"/>
              </a:ext>
            </a:extLst>
          </p:cNvPr>
          <p:cNvSpPr/>
          <p:nvPr/>
        </p:nvSpPr>
        <p:spPr bwMode="auto">
          <a:xfrm>
            <a:off x="533400" y="1676400"/>
            <a:ext cx="10820400" cy="1143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“standard I/O” package takes care of intermediate buffers for you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putc</a:t>
            </a:r>
            <a:r>
              <a:rPr lang="en-US" dirty="0"/>
              <a:t>: read and write characters (</a:t>
            </a:r>
            <a:r>
              <a:rPr lang="en-US" i="1" dirty="0"/>
              <a:t>extremely </a:t>
            </a:r>
            <a:r>
              <a:rPr lang="en-US" dirty="0"/>
              <a:t>efficient; don’t be scared of them)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/>
              <a:t>: handles one line at a time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/>
              <a:t>: deals with </a:t>
            </a:r>
            <a:r>
              <a:rPr lang="en-US" i="1" dirty="0"/>
              <a:t>n</a:t>
            </a:r>
            <a:r>
              <a:rPr lang="en-US" dirty="0"/>
              <a:t> bytes; useful for binary I/O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rewind</a:t>
            </a:r>
            <a:r>
              <a:rPr lang="en-US" dirty="0"/>
              <a:t>: equivalents of </a:t>
            </a:r>
            <a:r>
              <a:rPr lang="en-US" dirty="0" err="1"/>
              <a:t>lseek</a:t>
            </a:r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: bad input parsing; only useful in primitive situations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/>
              <a:t>: formatted output; old friends by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: force output to appear</a:t>
            </a:r>
          </a:p>
        </p:txBody>
      </p:sp>
    </p:spTree>
    <p:extLst>
      <p:ext uri="{BB962C8B-B14F-4D97-AF65-F5344CB8AC3E}">
        <p14:creationId xmlns:p14="http://schemas.microsoft.com/office/powerpoint/2010/main" val="545315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FF505-F5A9-4B11-B74B-F43B4E1E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Unix I/O Philosophy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Before Unix, doing I/O was a pain</a:t>
                </a:r>
              </a:p>
              <a:p>
                <a:pPr lvl="1"/>
                <a:r>
                  <a:rPr lang="en-US" dirty="0"/>
                  <a:t>Different approaches for different devices, different for files on different devices</a:t>
                </a:r>
              </a:p>
              <a:p>
                <a:pPr lvl="1"/>
                <a:r>
                  <a:rPr lang="en-US" dirty="0"/>
                  <a:t>OS made it impossible to do some simple things (e.g.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objdump</a:t>
                </a:r>
                <a:r>
                  <a:rPr lang="en-US" dirty="0"/>
                  <a:t> a program)</a:t>
                </a:r>
              </a:p>
              <a:p>
                <a:r>
                  <a:rPr lang="en-US" dirty="0"/>
                  <a:t>Unix introduced a unified approach</a:t>
                </a:r>
              </a:p>
              <a:p>
                <a:pPr lvl="1"/>
                <a:r>
                  <a:rPr lang="en-US" dirty="0"/>
                  <a:t>All files are treated the same</a:t>
                </a:r>
              </a:p>
              <a:p>
                <a:pPr lvl="1"/>
                <a:r>
                  <a:rPr lang="en-US" dirty="0"/>
                  <a:t>All devices appear to be files</a:t>
                </a:r>
              </a:p>
              <a:p>
                <a:pPr lvl="1"/>
                <a:r>
                  <a:rPr lang="en-US" dirty="0"/>
                  <a:t>Access methods are the same for all files and devices</a:t>
                </a:r>
              </a:p>
              <a:p>
                <a:pPr lvl="2"/>
                <a:r>
                  <a:rPr lang="en-US" dirty="0"/>
                  <a:t>Exception: Berkeley royally screwed up networking</a:t>
                </a:r>
              </a:p>
              <a:p>
                <a:pPr lvl="1"/>
                <a:r>
                  <a:rPr lang="en-US" dirty="0"/>
                  <a:t>OS doesn’t care about file contents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any program can read/write any file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AE1644-F98A-4363-9965-B3408AAEFD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36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09425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a </a:t>
            </a:r>
            <a:r>
              <a:rPr lang="en-US" i="1" dirty="0">
                <a:cs typeface="Courier New" panose="02070309020205020404" pitchFamily="49" charset="0"/>
              </a:rPr>
              <a:t>stream handle</a:t>
            </a:r>
            <a:r>
              <a:rPr lang="en-US" dirty="0">
                <a:cs typeface="Courier New" panose="02070309020205020404" pitchFamily="49" charset="0"/>
              </a:rPr>
              <a:t>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cs typeface="Courier New" panose="02070309020205020404" pitchFamily="49" charset="0"/>
              </a:rPr>
              <a:t> same as for open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>
                <a:cs typeface="Courier New" panose="02070309020205020404" pitchFamily="49" charset="0"/>
              </a:rPr>
              <a:t> is a string: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>
                <a:cs typeface="Courier New" panose="02070309020205020404" pitchFamily="49" charset="0"/>
              </a:rPr>
              <a:t> to read,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>
                <a:cs typeface="Courier New" panose="02070309020205020404" pitchFamily="49" charset="0"/>
              </a:rPr>
              <a:t> to write new file; other options available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Sadly,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cs typeface="Courier New" panose="02070309020205020404" pitchFamily="49" charset="0"/>
              </a:rPr>
              <a:t> needed to handle binary files on some stupid </a:t>
            </a:r>
            <a:r>
              <a:rPr lang="en-US" dirty="0" err="1">
                <a:cs typeface="Courier New" panose="02070309020205020404" pitchFamily="49" charset="0"/>
              </a:rPr>
              <a:t>Oses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(a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cs typeface="Courier New" panose="02070309020205020404" pitchFamily="49" charset="0"/>
              </a:rPr>
              <a:t>d constant) on error</a:t>
            </a:r>
          </a:p>
        </p:txBody>
      </p:sp>
    </p:spTree>
    <p:extLst>
      <p:ext uri="{BB962C8B-B14F-4D97-AF65-F5344CB8AC3E}">
        <p14:creationId xmlns:p14="http://schemas.microsoft.com/office/powerpoint/2010/main" val="189320198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and Line I/O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on </a:t>
            </a:r>
            <a:r>
              <a:rPr lang="en-US" i="1" dirty="0">
                <a:cs typeface="Courier New" panose="02070309020205020404" pitchFamily="49" charset="0"/>
              </a:rPr>
              <a:t>either</a:t>
            </a:r>
            <a:r>
              <a:rPr lang="en-US" dirty="0">
                <a:cs typeface="Courier New" panose="02070309020205020404" pitchFamily="49" charset="0"/>
              </a:rPr>
              <a:t> end-of-file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fgetc</a:t>
            </a:r>
            <a:r>
              <a:rPr lang="en-US" dirty="0">
                <a:cs typeface="Courier New" panose="02070309020205020404" pitchFamily="49" charset="0"/>
              </a:rPr>
              <a:t> only) or error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Must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cs typeface="Courier New" panose="02070309020205020404" pitchFamily="49" charset="0"/>
              </a:rPr>
              <a:t>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cs typeface="Courier New" panose="02070309020205020404" pitchFamily="49" charset="0"/>
              </a:rPr>
              <a:t> to distinguish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includes trailing newline (if any) and guaranteed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'\0’</a:t>
            </a:r>
            <a:r>
              <a:rPr lang="en-US" dirty="0">
                <a:cs typeface="Courier New" panose="02070309020205020404" pitchFamily="49" charset="0"/>
              </a:rPr>
              <a:t> (compare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gets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>
                <a:cs typeface="Courier New" panose="02070309020205020404" pitchFamily="49" charset="0"/>
              </a:rPr>
              <a:t> on error or EOF, otherwise useless pointer to </a:t>
            </a:r>
            <a:r>
              <a:rPr lang="en-US" i="1" dirty="0">
                <a:cs typeface="Courier New" panose="02070309020205020404" pitchFamily="49" charset="0"/>
              </a:rPr>
              <a:t>line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expects trailing null byte; you must supply newline at end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fputs</a:t>
            </a:r>
            <a:r>
              <a:rPr lang="en-US" dirty="0">
                <a:cs typeface="Courier New" panose="02070309020205020404" pitchFamily="49" charset="0"/>
              </a:rPr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 on success,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</p:txBody>
      </p:sp>
    </p:spTree>
    <p:extLst>
      <p:ext uri="{BB962C8B-B14F-4D97-AF65-F5344CB8AC3E}">
        <p14:creationId xmlns:p14="http://schemas.microsoft.com/office/powerpoint/2010/main" val="237294774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return number of bytes printed,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>
                <a:cs typeface="Courier New" panose="02070309020205020404" pitchFamily="49" charset="0"/>
              </a:rPr>
              <a:t> on error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cs typeface="Courier New" panose="02070309020205020404" pitchFamily="49" charset="0"/>
              </a:rPr>
              <a:t> automatically goes to standard output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i="1" dirty="0">
                <a:cs typeface="Courier New" panose="02070309020205020404" pitchFamily="49" charset="0"/>
              </a:rPr>
              <a:t>format</a:t>
            </a:r>
            <a:r>
              <a:rPr lang="en-US" dirty="0">
                <a:cs typeface="Courier New" panose="02070309020205020404" pitchFamily="49" charset="0"/>
              </a:rPr>
              <a:t> determines how to interpret remaining options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Most characters shown as-is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Percent sign means “substitute next argument here”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Complex and powerful notation</a:t>
            </a:r>
          </a:p>
          <a:p>
            <a:r>
              <a:rPr lang="en-US" dirty="0">
                <a:cs typeface="Courier New" panose="02070309020205020404" pitchFamily="49" charset="0"/>
              </a:rPr>
              <a:t>Example: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%s Department has %d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professor%s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.\n",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1 ? "" : "s");</a:t>
            </a:r>
          </a:p>
        </p:txBody>
      </p:sp>
    </p:spTree>
    <p:extLst>
      <p:ext uri="{BB962C8B-B14F-4D97-AF65-F5344CB8AC3E}">
        <p14:creationId xmlns:p14="http://schemas.microsoft.com/office/powerpoint/2010/main" val="126154454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BE67-51CC-4D68-BAFF-73632674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Output-Buffering Problem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97D6-428C-4F35-8D8C-D29F7ED4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Sending data to a file or device is expensive</a:t>
            </a:r>
          </a:p>
          <a:p>
            <a:pPr lvl="1"/>
            <a:r>
              <a:rPr lang="en-US" dirty="0"/>
              <a:t>Refer back to byte-at-a-time implementation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</a:p>
          <a:p>
            <a:r>
              <a:rPr lang="en-US" dirty="0"/>
              <a:t>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package automatically </a:t>
            </a:r>
            <a:r>
              <a:rPr lang="en-US" i="1" dirty="0"/>
              <a:t>buffers</a:t>
            </a:r>
            <a:r>
              <a:rPr lang="en-US" dirty="0"/>
              <a:t> output and sends it in bunches</a:t>
            </a:r>
          </a:p>
          <a:p>
            <a:r>
              <a:rPr lang="en-US" dirty="0"/>
              <a:t>Sometimes you want to see output right away</a:t>
            </a:r>
          </a:p>
          <a:p>
            <a:pPr lvl="1"/>
            <a:r>
              <a:rPr lang="en-US" dirty="0"/>
              <a:t>Prompts to user</a:t>
            </a:r>
          </a:p>
          <a:p>
            <a:pPr lvl="1"/>
            <a:r>
              <a:rPr lang="en-US" dirty="0"/>
              <a:t>Output on terminal</a:t>
            </a:r>
          </a:p>
          <a:p>
            <a:pPr lvl="1"/>
            <a:r>
              <a:rPr lang="en-US" dirty="0"/>
              <a:t>Information in log file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offers three options and a function to help</a:t>
            </a:r>
          </a:p>
          <a:p>
            <a:pPr lvl="1"/>
            <a:r>
              <a:rPr lang="en-US" dirty="0"/>
              <a:t>Normal buffering: saves up 4K or 8K, writes all at once (highly efficient)</a:t>
            </a:r>
          </a:p>
          <a:p>
            <a:pPr lvl="1"/>
            <a:r>
              <a:rPr lang="en-US" dirty="0"/>
              <a:t>Line buffering: write immediately after every newline</a:t>
            </a:r>
          </a:p>
          <a:p>
            <a:pPr lvl="1"/>
            <a:r>
              <a:rPr lang="en-US" dirty="0"/>
              <a:t>No buffering: write every character immediately (inefficient; rarely a good idea)</a:t>
            </a:r>
          </a:p>
        </p:txBody>
      </p:sp>
    </p:spTree>
    <p:extLst>
      <p:ext uri="{BB962C8B-B14F-4D97-AF65-F5344CB8AC3E}">
        <p14:creationId xmlns:p14="http://schemas.microsoft.com/office/powerpoint/2010/main" val="2576470918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9F91-9C38-4BA7-9C0B-2A9EE3E56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Output 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2EEB-59B4-4BBB-8F2F-A98C89D87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tries to make sensible automatic choices</a:t>
            </a:r>
          </a:p>
          <a:p>
            <a:pPr lvl="1"/>
            <a:r>
              <a:rPr lang="en-US" dirty="0"/>
              <a:t>Chooses line buffering if an output file (including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) is connected to a terminal</a:t>
            </a:r>
          </a:p>
          <a:p>
            <a:pPr lvl="1"/>
            <a:r>
              <a:rPr lang="en-US" dirty="0"/>
              <a:t>Otherwise uses normal buffering</a:t>
            </a:r>
          </a:p>
          <a:p>
            <a:r>
              <a:rPr lang="en-US" dirty="0"/>
              <a:t>Multiple ways to override the default choice: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“send out everything you’ve saved,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setlinebuf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 says “I want line buffering even if it’s not going to a terminal”</a:t>
            </a:r>
          </a:p>
          <a:p>
            <a:pPr lvl="2"/>
            <a:r>
              <a:rPr lang="en-US" dirty="0"/>
              <a:t>Useful, e.g., for log files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setbuf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some_stream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NULL)</a:t>
            </a:r>
            <a:r>
              <a:rPr lang="en-US" dirty="0"/>
              <a:t> says “Don’t buffer anything; write every character </a:t>
            </a:r>
            <a:r>
              <a:rPr lang="en-US" i="1" dirty="0"/>
              <a:t>now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Rarely a good idea; better to write a few characters and then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/>
              <a:t> returns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on error; others can’t fail</a:t>
            </a:r>
          </a:p>
        </p:txBody>
      </p:sp>
    </p:spTree>
    <p:extLst>
      <p:ext uri="{BB962C8B-B14F-4D97-AF65-F5344CB8AC3E}">
        <p14:creationId xmlns:p14="http://schemas.microsoft.com/office/powerpoint/2010/main" val="236947598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703E-413B-495E-84F1-42059748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B3ED-EDAC-40D2-8BD8-7FF9D780F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open (and thus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/>
              <a:t>) creates a new entry in OS’s </a:t>
            </a:r>
            <a:r>
              <a:rPr lang="en-US" i="1" dirty="0"/>
              <a:t>open file table</a:t>
            </a:r>
          </a:p>
          <a:p>
            <a:pPr lvl="1"/>
            <a:r>
              <a:rPr lang="en-US" dirty="0"/>
              <a:t>Contains identity of file plus (important) </a:t>
            </a:r>
            <a:r>
              <a:rPr lang="en-US" i="1" dirty="0"/>
              <a:t>current file position</a:t>
            </a:r>
            <a:endParaRPr lang="en-US" dirty="0"/>
          </a:p>
          <a:p>
            <a:r>
              <a:rPr lang="en-US" dirty="0"/>
              <a:t>Forked children inherit parent’s open file descriptors</a:t>
            </a:r>
          </a:p>
          <a:p>
            <a:pPr lvl="1"/>
            <a:r>
              <a:rPr lang="en-US" dirty="0"/>
              <a:t>By implication, they share current file position</a:t>
            </a:r>
          </a:p>
          <a:p>
            <a:pPr lvl="1"/>
            <a:r>
              <a:rPr lang="en-US" dirty="0"/>
              <a:t>Nice for output: means both parent and child can append to same file without clobbering each other’s data</a:t>
            </a:r>
          </a:p>
          <a:p>
            <a:pPr lvl="2"/>
            <a:r>
              <a:rPr lang="en-US" dirty="0"/>
              <a:t>But need to be careful about when flushing happens!</a:t>
            </a:r>
          </a:p>
          <a:p>
            <a:pPr lvl="1"/>
            <a:r>
              <a:rPr lang="en-US" dirty="0"/>
              <a:t>Confusing for input: if child reads line 1, parent will next see line 2</a:t>
            </a:r>
          </a:p>
          <a:p>
            <a:pPr lvl="2"/>
            <a:r>
              <a:rPr lang="en-US" dirty="0"/>
              <a:t>Even more confusing: if both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</a:t>
            </a:r>
            <a:r>
              <a:rPr lang="en-US" dirty="0"/>
              <a:t> buffering, child will see first 8K, parent next 8K</a:t>
            </a:r>
          </a:p>
          <a:p>
            <a:pPr lvl="2"/>
            <a:r>
              <a:rPr lang="en-US" dirty="0"/>
              <a:t>Could result in intermixed lines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close descriptors (mostly), so those also shared</a:t>
            </a:r>
          </a:p>
          <a:p>
            <a:pPr lvl="1"/>
            <a:r>
              <a:rPr lang="en-US" dirty="0"/>
              <a:t>End result: when you run a program, it’s still connected to your terminal</a:t>
            </a:r>
          </a:p>
          <a:p>
            <a:r>
              <a:rPr lang="en-US" dirty="0"/>
              <a:t>Some other ways to share, but not critical here</a:t>
            </a:r>
          </a:p>
        </p:txBody>
      </p:sp>
    </p:spTree>
    <p:extLst>
      <p:ext uri="{BB962C8B-B14F-4D97-AF65-F5344CB8AC3E}">
        <p14:creationId xmlns:p14="http://schemas.microsoft.com/office/powerpoint/2010/main" val="352937666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E5D9F-22B7-44B2-A8F8-55B23256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F16A3-2251-4C40-BF36-42B90E1F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 commands are “filters” that can read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 and write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Interpret data as lines of fields, separated by whitespace</a:t>
            </a:r>
          </a:p>
          <a:p>
            <a:pPr lvl="1"/>
            <a:r>
              <a:rPr lang="en-US" dirty="0"/>
              <a:t>Do one simple task (“Do one thing and do it well”)</a:t>
            </a:r>
          </a:p>
          <a:p>
            <a:r>
              <a:rPr lang="en-US" dirty="0"/>
              <a:t>Result: you can do powerful tasks by feeding output of one command to input of another</a:t>
            </a:r>
          </a:p>
          <a:p>
            <a:pPr lvl="1"/>
            <a:r>
              <a:rPr lang="en-US" dirty="0"/>
              <a:t>Simple example: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temp1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 "time" &lt; temp1 &gt; temp2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 &lt; temp2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temp1 temp2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FWIW, returns 3 on my machine, 2 on Wilkes</a:t>
            </a:r>
          </a:p>
        </p:txBody>
      </p:sp>
    </p:spTree>
    <p:extLst>
      <p:ext uri="{BB962C8B-B14F-4D97-AF65-F5344CB8AC3E}">
        <p14:creationId xmlns:p14="http://schemas.microsoft.com/office/powerpoint/2010/main" val="293781232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E869C-0E11-47D9-8F39-10531339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84D3-63E4-4C99-9E7F-A7AE8579D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Drawback of filters: all those temporary files</a:t>
            </a:r>
          </a:p>
          <a:p>
            <a:r>
              <a:rPr lang="en-US" dirty="0"/>
              <a:t>Solution: a </a:t>
            </a:r>
            <a:r>
              <a:rPr lang="en-US" i="1" dirty="0"/>
              <a:t>pipe</a:t>
            </a:r>
            <a:r>
              <a:rPr lang="en-US" dirty="0"/>
              <a:t> connects standard output of one command to standard input of another</a:t>
            </a:r>
          </a:p>
          <a:p>
            <a:r>
              <a:rPr lang="en-US" dirty="0"/>
              <a:t>Returning to previous example: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"time"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example also illustrates why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cs typeface="Courier New" panose="02070309020205020404" pitchFamily="49" charset="0"/>
              </a:rPr>
              <a:t> was invented</a:t>
            </a:r>
          </a:p>
        </p:txBody>
      </p:sp>
    </p:spTree>
    <p:extLst>
      <p:ext uri="{BB962C8B-B14F-4D97-AF65-F5344CB8AC3E}">
        <p14:creationId xmlns:p14="http://schemas.microsoft.com/office/powerpoint/2010/main" val="130296399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6769-FDC9-4649-83A1-59E86FE6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 Filters Worth Learning About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212CE-8A8F-4B40-B899-A889108FED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sed </a:t>
            </a:r>
            <a:r>
              <a:rPr lang="en-US" dirty="0">
                <a:cs typeface="Courier New" panose="02070309020205020404" pitchFamily="49" charset="0"/>
              </a:rPr>
              <a:t>[only basics]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[complex]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head, tail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6FDC80-BBAE-4F75-9A2A-AE0DFE2333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>
                <a:cs typeface="Courier New" panose="02070309020205020404" pitchFamily="49" charset="0"/>
              </a:rPr>
              <a:t>[weird syntax]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[useful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>
                <a:cs typeface="Courier New" panose="02070309020205020404" pitchFamily="49" charset="0"/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join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tee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4881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F91A-B499-4C1C-8CFE-F108020A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BTW, Here’s How I Made That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F963-DB3C-407D-A69E-D4F652577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 ~/bin/* 2&gt;/dev/null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 | ‘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tr '|' \\012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'{print $1}’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sort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| grep '^[a-z]’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-iv '^[a-z0-9_]+=‘ \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| less</a:t>
            </a:r>
            <a:endParaRPr lang="en-US" dirty="0"/>
          </a:p>
          <a:p>
            <a:r>
              <a:rPr lang="en-US" dirty="0"/>
              <a:t>Piece by piece: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Collect all my shell scripts, ignoring errors, and look for lines with pipes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Convert pipe symbols to newlines and print first nonblank field on each line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Sort result, choose unique lines, choose only those starting with a letter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/>
              <a:t>Discard lines that start with a variable name followed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"=“</a:t>
            </a:r>
          </a:p>
          <a:p>
            <a:pPr marL="955675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Feed it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US" dirty="0">
                <a:cs typeface="Courier New" panose="02070309020205020404" pitchFamily="49" charset="0"/>
              </a:rPr>
              <a:t> so I can eyeball the 147 lines of output</a:t>
            </a:r>
          </a:p>
          <a:p>
            <a:r>
              <a:rPr lang="en-US" dirty="0">
                <a:cs typeface="Courier New" panose="02070309020205020404" pitchFamily="49" charset="0"/>
              </a:rPr>
              <a:t>8 commands strung together: this is exactly the power of pipes!</a:t>
            </a:r>
          </a:p>
        </p:txBody>
      </p:sp>
    </p:spTree>
    <p:extLst>
      <p:ext uri="{BB962C8B-B14F-4D97-AF65-F5344CB8AC3E}">
        <p14:creationId xmlns:p14="http://schemas.microsoft.com/office/powerpoint/2010/main" val="70258313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B8E0-F23C-4F4D-9E2C-4C9C95B5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Pathnames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C468-37C0-46D7-8E7E-369DC4B64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file (or device) is identified by an </a:t>
            </a:r>
            <a:r>
              <a:rPr lang="en-US" i="1" dirty="0"/>
              <a:t>absolute pathname</a:t>
            </a:r>
          </a:p>
          <a:p>
            <a:pPr lvl="1"/>
            <a:r>
              <a:rPr lang="en-US" dirty="0"/>
              <a:t>Series of characters starting with and separated by slashes</a:t>
            </a:r>
          </a:p>
          <a:p>
            <a:pPr lvl="2"/>
            <a:r>
              <a:rPr lang="en-US" dirty="0"/>
              <a:t>Example: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Slashes separate </a:t>
            </a:r>
            <a:r>
              <a:rPr lang="en-US" i="1" dirty="0">
                <a:cs typeface="Courier New" panose="02070309020205020404" pitchFamily="49" charset="0"/>
              </a:rPr>
              <a:t>components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All but last component must be </a:t>
            </a:r>
            <a:r>
              <a:rPr lang="en-US" i="1" dirty="0">
                <a:cs typeface="Courier New" panose="02070309020205020404" pitchFamily="49" charset="0"/>
              </a:rPr>
              <a:t>directory</a:t>
            </a:r>
            <a:r>
              <a:rPr lang="en-US" dirty="0">
                <a:cs typeface="Courier New" panose="02070309020205020404" pitchFamily="49" charset="0"/>
              </a:rPr>
              <a:t> (sometimes called a “folder”)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Net effect is the folders-within-folders model you’re familiar with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All pathnames start at “root” directory, which is named just “/”</a:t>
            </a:r>
          </a:p>
          <a:p>
            <a:r>
              <a:rPr lang="en-US" dirty="0">
                <a:cs typeface="Courier New" panose="02070309020205020404" pitchFamily="49" charset="0"/>
              </a:rPr>
              <a:t>For convenience, </a:t>
            </a:r>
            <a:r>
              <a:rPr lang="en-US" i="1" dirty="0">
                <a:cs typeface="Courier New" panose="02070309020205020404" pitchFamily="49" charset="0"/>
              </a:rPr>
              <a:t>relative pathname</a:t>
            </a:r>
            <a:r>
              <a:rPr lang="en-US" dirty="0">
                <a:cs typeface="Courier New" panose="02070309020205020404" pitchFamily="49" charset="0"/>
              </a:rPr>
              <a:t> starts at </a:t>
            </a:r>
            <a:r>
              <a:rPr lang="en-US" i="1" dirty="0">
                <a:cs typeface="Courier New" panose="02070309020205020404" pitchFamily="49" charset="0"/>
              </a:rPr>
              <a:t>current working directory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Starts without slash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If CWD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mindiffs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CWD is per-process (but inherited from parent)</a:t>
            </a:r>
          </a:p>
        </p:txBody>
      </p:sp>
    </p:spTree>
    <p:extLst>
      <p:ext uri="{BB962C8B-B14F-4D97-AF65-F5344CB8AC3E}">
        <p14:creationId xmlns:p14="http://schemas.microsoft.com/office/powerpoint/2010/main" val="3877002638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I/O:</a:t>
            </a:r>
            <a:r>
              <a:rPr lang="en-US" altLang="en-US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404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6880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965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4508501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608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524251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3524251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3524251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3524251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3524251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4297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4208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41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236054" y="1430923"/>
            <a:ext cx="129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3598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2455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343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5389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5275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6910389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7561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189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7294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6875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4964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4545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3287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2944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3173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3935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2738439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3414714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5230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4729177" y="5942598"/>
            <a:ext cx="949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7535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7231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2379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3455989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5132389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7466014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6050302" y="4558298"/>
            <a:ext cx="881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6356351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8247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8551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8856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8232775" y="4644579"/>
            <a:ext cx="22268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/>
              <a:t>Vary from device to device</a:t>
            </a:r>
          </a:p>
          <a:p>
            <a:pPr lvl="1" eaLnBrk="1" hangingPunct="1">
              <a:defRPr/>
            </a:pPr>
            <a:r>
              <a:rPr lang="en-US" dirty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/>
              <a:t>Still need access to full power of hardware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Unix </a:t>
            </a:r>
            <a:r>
              <a:rPr lang="en-US" i="1" dirty="0"/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 eaLnBrk="1" hangingPunct="1">
              <a:defRPr/>
            </a:pP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B</a:t>
            </a:r>
            <a:r>
              <a:rPr lang="en-US" i="1" baseline="-25000" dirty="0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lvl="1" eaLnBrk="1" hangingPunct="1">
              <a:defRPr/>
            </a:pPr>
            <a:endParaRPr lang="en-US" i="1" baseline="-25000" dirty="0"/>
          </a:p>
          <a:p>
            <a:pPr eaLnBrk="1" hangingPunct="1">
              <a:defRPr/>
            </a:pPr>
            <a:r>
              <a:rPr lang="en-US" dirty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/dev/sda1</a:t>
            </a:r>
            <a:r>
              <a:rPr lang="en-US" dirty="0"/>
              <a:t>    (</a:t>
            </a:r>
            <a:r>
              <a:rPr lang="en-US" dirty="0">
                <a:latin typeface="Courier New" pitchFamily="49" charset="0"/>
              </a:rPr>
              <a:t>/boot</a:t>
            </a:r>
            <a:r>
              <a:rPr lang="en-US" dirty="0"/>
              <a:t> disk partition)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/tty2</a:t>
            </a:r>
            <a:r>
              <a:rPr lang="en-US" dirty="0"/>
              <a:t>    (terminal)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kmem</a:t>
            </a:r>
            <a:r>
              <a:rPr lang="en-US" dirty="0"/>
              <a:t>   (access to kernel memory) 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proc</a:t>
            </a:r>
            <a:r>
              <a:rPr lang="en-US" dirty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/>
              <a:t>(device discovery and control)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Key Unix idea</a:t>
            </a:r>
            <a:r>
              <a:rPr lang="en-US" dirty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/>
              <a:t>Opening and closing files:  </a:t>
            </a:r>
            <a:r>
              <a:rPr lang="en-US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/>
              <a:t>Reading and writing a file: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/>
              <a:t>Changing the </a:t>
            </a:r>
            <a:r>
              <a:rPr lang="en-US" i="1" dirty="0"/>
              <a:t>current file position</a:t>
            </a:r>
            <a:r>
              <a:rPr lang="en-US" dirty="0"/>
              <a:t> (seek): </a:t>
            </a:r>
            <a:r>
              <a:rPr lang="en-US" dirty="0" err="1">
                <a:latin typeface="Courier New" pitchFamily="49" charset="0"/>
              </a:rPr>
              <a:t>lseek</a:t>
            </a:r>
            <a:r>
              <a:rPr lang="en-US" dirty="0"/>
              <a:t> (not discussed)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4752" y="4990111"/>
            <a:ext cx="4767648" cy="1221357"/>
            <a:chOff x="3048000" y="5561999"/>
            <a:chExt cx="4767648" cy="122135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same or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pPr lvl="1"/>
            <a:r>
              <a:rPr lang="en-US" dirty="0"/>
              <a:t>Note</a:t>
            </a:r>
            <a:r>
              <a:rPr lang="en-US"/>
              <a:t> that a proper text file always ends with a newline!</a:t>
            </a:r>
            <a:endParaRPr lang="en-US" dirty="0"/>
          </a:p>
          <a:p>
            <a:r>
              <a:rPr lang="en-US"/>
              <a:t>End </a:t>
            </a:r>
            <a:r>
              <a:rPr lang="en-US" dirty="0"/>
              <a:t>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</a:t>
            </a:r>
            <a:r>
              <a:rPr lang="en-US"/>
              <a:t>of </a:t>
            </a:r>
            <a:r>
              <a:rPr lang="en-US" dirty="0"/>
              <a:t>a</a:t>
            </a:r>
            <a:r>
              <a:rPr lang="en-US"/>
              <a:t> dictionary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7753" y="2133600"/>
            <a:ext cx="8346765" cy="3181934"/>
            <a:chOff x="173752" y="2209800"/>
            <a:chExt cx="8346765" cy="3181934"/>
          </a:xfrm>
        </p:grpSpPr>
        <p:sp>
          <p:nvSpPr>
            <p:cNvPr id="115" name="TextBox 114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45" y="3474422"/>
            <a:ext cx="181331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97753" y="3352800"/>
            <a:ext cx="8346765" cy="3181934"/>
            <a:chOff x="173752" y="2209800"/>
            <a:chExt cx="8346765" cy="3181934"/>
          </a:xfrm>
        </p:grpSpPr>
        <p:sp>
          <p:nvSpPr>
            <p:cNvPr id="43" name="TextBox 42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easily redirect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itchFamily="49" charset="0"/>
              </a:rPr>
              <a:t>./</a:t>
            </a:r>
            <a:r>
              <a:rPr lang="en-US" sz="1800" dirty="0" err="1">
                <a:latin typeface="Courier New" pitchFamily="49" charset="0"/>
              </a:rPr>
              <a:t>echoclient</a:t>
            </a:r>
            <a:r>
              <a:rPr lang="en-US" sz="1800" dirty="0">
                <a:latin typeface="Courier New" pitchFamily="49" charset="0"/>
              </a:rPr>
              <a:t> &lt; /</a:t>
            </a:r>
            <a:r>
              <a:rPr lang="en-US" sz="1800" dirty="0" err="1">
                <a:latin typeface="Courier New" pitchFamily="49" charset="0"/>
              </a:rPr>
              <a:t>etc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passwd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>
                <a:cs typeface="Courier New" panose="02070309020205020404" pitchFamily="49" charset="0"/>
              </a:rPr>
              <a:t>redirects error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Six or more: scary ninja</a:t>
            </a:r>
            <a:endParaRPr lang="en-US" dirty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>
                <a:cs typeface="Courier New" panose="02070309020205020404" pitchFamily="49" charset="0"/>
              </a:rPr>
              <a:t>is </a:t>
            </a:r>
            <a:r>
              <a:rPr lang="en-US" sz="1600" i="1" dirty="0">
                <a:cs typeface="Courier New" panose="02070309020205020404" pitchFamily="49" charset="0"/>
              </a:rPr>
              <a:t>always</a:t>
            </a:r>
            <a:r>
              <a:rPr lang="en-US" sz="1600" dirty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cs typeface="Courier New" panose="02070309020205020404" pitchFamily="49" charset="0"/>
              </a:rPr>
              <a:t>Use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DED05-C5F8-4B05-B998-3E181392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68B0-037F-4B4D-A2E7-4DFD4CD1C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directories have standardized uses: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>
                <a:cs typeface="Courier New" panose="02070309020205020404" pitchFamily="49" charset="0"/>
              </a:rPr>
              <a:t> is the </a:t>
            </a:r>
            <a:r>
              <a:rPr lang="en-US" i="1" dirty="0">
                <a:cs typeface="Courier New" panose="02070309020205020404" pitchFamily="49" charset="0"/>
              </a:rPr>
              <a:t>root</a:t>
            </a:r>
            <a:r>
              <a:rPr lang="en-US" dirty="0">
                <a:cs typeface="Courier New" panose="02070309020205020404" pitchFamily="49" charset="0"/>
              </a:rPr>
              <a:t> of the file system tree—everything starts there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/bin</a:t>
            </a:r>
            <a:r>
              <a:rPr lang="en-US" dirty="0"/>
              <a:t> contain executable programs (“binaries”)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</a:t>
            </a:r>
            <a:r>
              <a:rPr lang="en-US" dirty="0"/>
              <a:t> is home directory for user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Convenient shorthand (only works in shell):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~/foo</a:t>
            </a:r>
            <a:r>
              <a:rPr lang="en-US" dirty="0">
                <a:cs typeface="Courier New" panose="02070309020205020404" pitchFamily="49" charset="0"/>
              </a:rPr>
              <a:t> means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/foo</a:t>
            </a:r>
          </a:p>
          <a:p>
            <a:pPr lvl="2"/>
            <a:r>
              <a:rPr lang="en-US" dirty="0"/>
              <a:t>blah’s executables go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/home/blah/bin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/>
              <a:t> has system-wide configuration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/lib</a:t>
            </a:r>
            <a:r>
              <a:rPr lang="en-US" dirty="0"/>
              <a:t> have libraries (also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lib64</a:t>
            </a:r>
            <a:r>
              <a:rPr lang="en-US" dirty="0"/>
              <a:t> on some machines)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</a:t>
            </a:r>
            <a:r>
              <a:rPr lang="en-US" dirty="0"/>
              <a:t> contains all devices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hda</a:t>
            </a:r>
            <a:r>
              <a:rPr lang="en-US" dirty="0"/>
              <a:t> might be hard disk,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/dev/audio</a:t>
            </a:r>
            <a:r>
              <a:rPr lang="en-US" dirty="0"/>
              <a:t> is sound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/dev/null</a:t>
            </a:r>
            <a:r>
              <a:rPr lang="en-US" dirty="0"/>
              <a:t> throws stuff away;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/dev/zero</a:t>
            </a:r>
            <a:r>
              <a:rPr lang="en-US" dirty="0"/>
              <a:t> gives binary zeros;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/dev/random</a:t>
            </a:r>
            <a:r>
              <a:rPr lang="en-US" dirty="0"/>
              <a:t> is random binary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/>
              <a:t> contain pseudo-files for system management</a:t>
            </a:r>
          </a:p>
          <a:p>
            <a:pPr lvl="2"/>
            <a:r>
              <a:rPr lang="en-US" dirty="0"/>
              <a:t>E.g.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/proc/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cpuinfo</a:t>
            </a:r>
            <a:r>
              <a:rPr lang="en-US" dirty="0"/>
              <a:t> tells you all about your CPU chip</a:t>
            </a:r>
          </a:p>
          <a:p>
            <a:pPr lvl="1"/>
            <a:r>
              <a:rPr lang="en-US" dirty="0"/>
              <a:t>Many others, less important to know about</a:t>
            </a:r>
          </a:p>
        </p:txBody>
      </p:sp>
    </p:spTree>
    <p:extLst>
      <p:ext uri="{BB962C8B-B14F-4D97-AF65-F5344CB8AC3E}">
        <p14:creationId xmlns:p14="http://schemas.microsoft.com/office/powerpoint/2010/main" val="153873973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the Unix Kernel Represents 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30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30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30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30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30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20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20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20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0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420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12026" y="2636551"/>
            <a:ext cx="2443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570414" y="2590801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283450" y="2590801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92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92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392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429000" y="3505201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230938" y="5076826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392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5392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2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92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392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79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1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52601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858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6310314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721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721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721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721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721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721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721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7721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067301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251907" y="4875798"/>
            <a:ext cx="1350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9220200" y="3733801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8846491" y="3867519"/>
            <a:ext cx="518818" cy="494562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E.g., Calling </a:t>
            </a:r>
            <a:r>
              <a:rPr lang="en-US" sz="1800">
                <a:latin typeface="Courier New" pitchFamily="49" charset="0"/>
              </a:rPr>
              <a:t>open </a:t>
            </a:r>
            <a:r>
              <a:rPr lang="en-US" sz="1800"/>
              <a:t>twice with the same </a:t>
            </a:r>
            <a:r>
              <a:rPr lang="en-US" sz="1800">
                <a:latin typeface="Courier New" pitchFamily="49" charset="0"/>
              </a:rPr>
              <a:t>filename </a:t>
            </a:r>
            <a:r>
              <a:rPr lang="en-US" sz="1800"/>
              <a:t>argument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95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95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95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95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95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86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6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86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586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86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633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58348" y="2588053"/>
            <a:ext cx="1659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80314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557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57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57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644900" y="3762376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396039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557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557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557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557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57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44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6475414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861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861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861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861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32464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32464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Note: situation unchanged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dirty="0">
                <a:ea typeface="+mn-ea"/>
                <a:cs typeface="+mn-cs"/>
              </a:rPr>
              <a:t> functions (use </a:t>
            </a:r>
            <a:r>
              <a:rPr lang="en-US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328E1-30E3-4F22-96A4-87037D41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cs typeface="Courier New"/>
              </a:rPr>
              <a:t> call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</a:t>
            </a:r>
            <a:r>
              <a:rPr lang="en-US" dirty="0"/>
              <a:t>;</a:t>
            </a:r>
            <a:r>
              <a:rPr lang="en-US" dirty="0">
                <a:latin typeface="+mn-lt"/>
              </a:rPr>
              <a:t> add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bash$ </a:t>
            </a:r>
            <a:r>
              <a:rPr lang="en-US" sz="1800" dirty="0" err="1">
                <a:latin typeface="Courier New" pitchFamily="49" charset="0"/>
              </a:rPr>
              <a:t>ls</a:t>
            </a:r>
            <a:r>
              <a:rPr lang="en-US" sz="1800" dirty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/>
              <a:t>Answer: By calling the </a:t>
            </a:r>
            <a:r>
              <a:rPr lang="en-US" sz="2000" dirty="0">
                <a:latin typeface="Courier New" pitchFamily="49" charset="0"/>
              </a:rPr>
              <a:t>dup2(</a:t>
            </a:r>
            <a:r>
              <a:rPr lang="en-US" sz="2000" dirty="0" err="1">
                <a:latin typeface="Courier New" pitchFamily="49" charset="0"/>
              </a:rPr>
              <a:t>oldfd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newfd</a:t>
            </a:r>
            <a:r>
              <a:rPr lang="en-US" sz="2000" dirty="0">
                <a:latin typeface="Courier New" pitchFamily="49" charset="0"/>
              </a:rPr>
              <a:t>)</a:t>
            </a:r>
            <a:r>
              <a:rPr lang="en-US" sz="2000" dirty="0"/>
              <a:t> function</a:t>
            </a:r>
          </a:p>
          <a:p>
            <a:pPr lvl="1" eaLnBrk="1" hangingPunct="1">
              <a:defRPr/>
            </a:pPr>
            <a:r>
              <a:rPr lang="en-US" sz="1800" dirty="0"/>
              <a:t>Copies (per-process) descriptor table entry </a:t>
            </a:r>
            <a:r>
              <a:rPr lang="en-US" sz="1800" dirty="0" err="1">
                <a:latin typeface="Courier New" pitchFamily="49" charset="0"/>
              </a:rPr>
              <a:t>oldfd</a:t>
            </a:r>
            <a:r>
              <a:rPr lang="en-US" sz="1800" dirty="0"/>
              <a:t> to entry </a:t>
            </a:r>
            <a:r>
              <a:rPr lang="en-US" sz="1800" dirty="0" err="1"/>
              <a:t>n</a:t>
            </a:r>
            <a:r>
              <a:rPr lang="en-US" sz="1800" dirty="0" err="1">
                <a:latin typeface="Courier New" pitchFamily="49" charset="0"/>
              </a:rPr>
              <a:t>ewfd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3533776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3533776" y="4627564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3533776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3533776" y="5316539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3533776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2614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2614613" y="4627564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2614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2614613" y="5316539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2614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2697164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7773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7773988" y="4627564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7773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7773988" y="5316539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7773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6856414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6856414" y="4627564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6856414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6856414" y="5316539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6856414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7016751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834281" y="4607345"/>
            <a:ext cx="142439" cy="843713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57401" y="2599365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/>
              <a:t>Metadata</a:t>
            </a:r>
            <a:r>
              <a:rPr lang="en-US" dirty="0"/>
              <a:t> is data about data, in this case file data.</a:t>
            </a:r>
          </a:p>
          <a:p>
            <a:pPr eaLnBrk="1" hangingPunct="1">
              <a:defRPr/>
            </a:pPr>
            <a:r>
              <a:rPr lang="en-US" dirty="0"/>
              <a:t>Maintained by kernel, accessed by users with the </a:t>
            </a:r>
            <a:r>
              <a:rPr lang="en-US" dirty="0">
                <a:latin typeface="Courier New" pitchFamily="49" charset="0"/>
              </a:rPr>
              <a:t>stat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fstat</a:t>
            </a:r>
            <a:r>
              <a:rPr lang="en-US" dirty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29840" y="357673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32888" y="4106887"/>
            <a:ext cx="7680960" cy="45720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32888" y="4778108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32888" y="5781115"/>
            <a:ext cx="7680960" cy="27432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1" y="2590801"/>
            <a:ext cx="8331127" cy="40318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191000"/>
            <a:ext cx="7164388" cy="1871282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D4CC60-3B72-4B8D-93A6-F7EF3C5EF05B}"/>
              </a:ext>
            </a:extLst>
          </p:cNvPr>
          <p:cNvSpPr/>
          <p:nvPr/>
        </p:nvSpPr>
        <p:spPr bwMode="auto">
          <a:xfrm>
            <a:off x="8333936" y="4953000"/>
            <a:ext cx="2590800" cy="381000"/>
          </a:xfrm>
          <a:prstGeom prst="rect">
            <a:avLst/>
          </a:prstGeom>
          <a:solidFill>
            <a:srgbClr val="FFFF99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ea typeface="ＭＳ Ｐゴシック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149D9-8219-4D4F-923F-30DC26F2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File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D6F8-A5AA-4913-97E2-0B89AD4C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 systems tried to “help” with file access</a:t>
            </a:r>
          </a:p>
          <a:p>
            <a:pPr lvl="1"/>
            <a:r>
              <a:rPr lang="en-US" dirty="0"/>
              <a:t>Example: divide file into “records” so you could read one at a time</a:t>
            </a:r>
          </a:p>
          <a:p>
            <a:pPr lvl="1"/>
            <a:r>
              <a:rPr lang="en-US" dirty="0"/>
              <a:t>Often got in way of what you wanted to do</a:t>
            </a:r>
          </a:p>
          <a:p>
            <a:r>
              <a:rPr lang="en-US" dirty="0"/>
              <a:t>Unix approach: file (or device) is uninterpreted stream of bytes</a:t>
            </a:r>
          </a:p>
          <a:p>
            <a:pPr lvl="1"/>
            <a:r>
              <a:rPr lang="en-US" dirty="0"/>
              <a:t>Up to application to decide what those bytes mean</a:t>
            </a:r>
          </a:p>
          <a:p>
            <a:pPr lvl="1"/>
            <a:r>
              <a:rPr lang="en-US" dirty="0"/>
              <a:t>Implication: if you want to bring up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emacs</a:t>
            </a:r>
            <a:r>
              <a:rPr lang="en-US" dirty="0"/>
              <a:t>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ctarget</a:t>
            </a:r>
            <a:r>
              <a:rPr lang="en-US" dirty="0"/>
              <a:t>, that’s just fine</a:t>
            </a:r>
          </a:p>
          <a:p>
            <a:pPr lvl="2"/>
            <a:r>
              <a:rPr lang="en-US" dirty="0"/>
              <a:t>Can produce surprises but also gives unparalleled power</a:t>
            </a:r>
          </a:p>
          <a:p>
            <a:r>
              <a:rPr lang="en-US" dirty="0"/>
              <a:t>Text files have special convention</a:t>
            </a:r>
          </a:p>
          <a:p>
            <a:pPr lvl="1"/>
            <a:r>
              <a:rPr lang="en-US" dirty="0"/>
              <a:t>Series of lines, each ended by newline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'\n’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Implication: last character of any proper text file is newline (editors can enforce)</a:t>
            </a:r>
          </a:p>
          <a:p>
            <a:pPr lvl="1"/>
            <a:r>
              <a:rPr lang="en-US" dirty="0"/>
              <a:t>Many programs also interpret each line as </a:t>
            </a:r>
            <a:r>
              <a:rPr lang="en-US" i="1" dirty="0"/>
              <a:t>fields</a:t>
            </a:r>
            <a:r>
              <a:rPr lang="en-US" dirty="0"/>
              <a:t> separated by whitespace</a:t>
            </a:r>
          </a:p>
          <a:p>
            <a:pPr lvl="2"/>
            <a:r>
              <a:rPr lang="en-US" dirty="0"/>
              <a:t>Following that convention unlocks the awesome power of </a:t>
            </a:r>
            <a:r>
              <a:rPr lang="en-US" i="1" dirty="0"/>
              <a:t>pipes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22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'\n‘ (if terminal),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752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8433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1669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19812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3193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2113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3099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4717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0813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744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0051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5479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7765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1481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3576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29241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2416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0434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Uniform view</a:t>
            </a:r>
          </a:p>
          <a:p>
            <a:pPr lvl="1" eaLnBrk="1" hangingPunct="1">
              <a:defRPr/>
            </a:pPr>
            <a:r>
              <a:rPr lang="en-US"/>
              <a:t>User doesn’t see actual devices</a:t>
            </a:r>
          </a:p>
          <a:p>
            <a:pPr lvl="1" eaLnBrk="1" hangingPunct="1">
              <a:defRPr/>
            </a:pPr>
            <a:r>
              <a:rPr lang="en-US"/>
              <a:t>Devices and files look alike (to extent possible)</a:t>
            </a:r>
          </a:p>
          <a:p>
            <a:pPr eaLnBrk="1" hangingPunct="1">
              <a:defRPr/>
            </a:pPr>
            <a:r>
              <a:rPr lang="en-US"/>
              <a:t>Uniform drivers across devices</a:t>
            </a:r>
          </a:p>
          <a:p>
            <a:pPr lvl="1" eaLnBrk="1" hangingPunct="1">
              <a:defRPr/>
            </a:pPr>
            <a:r>
              <a:rPr lang="en-US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/>
              <a:t>Tape looks pretty much like disk</a:t>
            </a:r>
          </a:p>
          <a:p>
            <a:pPr eaLnBrk="1" hangingPunct="1">
              <a:defRPr/>
            </a:pPr>
            <a:r>
              <a:rPr lang="en-US"/>
              <a:t>Support for many kinds of I/O objects</a:t>
            </a:r>
          </a:p>
          <a:p>
            <a:pPr lvl="1" eaLnBrk="1" hangingPunct="1">
              <a:defRPr/>
            </a:pPr>
            <a:r>
              <a:rPr lang="en-US"/>
              <a:t>Regular files</a:t>
            </a:r>
          </a:p>
          <a:p>
            <a:pPr lvl="1" eaLnBrk="1" hangingPunct="1">
              <a:defRPr/>
            </a:pPr>
            <a:r>
              <a:rPr lang="en-US"/>
              <a:t>Directories</a:t>
            </a:r>
          </a:p>
          <a:p>
            <a:pPr lvl="1" eaLnBrk="1" hangingPunct="1">
              <a:defRPr/>
            </a:pPr>
            <a:r>
              <a:rPr lang="en-US"/>
              <a:t>Pipes and sockets</a:t>
            </a:r>
          </a:p>
          <a:p>
            <a:pPr lvl="1" eaLnBrk="1" hangingPunct="1">
              <a:defRPr/>
            </a:pPr>
            <a:r>
              <a:rPr lang="en-US"/>
              <a:t>Devices</a:t>
            </a:r>
          </a:p>
          <a:p>
            <a:pPr lvl="1" eaLnBrk="1" hangingPunct="1">
              <a:defRPr/>
            </a:pPr>
            <a:r>
              <a:rPr lang="en-US"/>
              <a:t>Even processes and kernel data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2B8B3-FF44-42B3-8D22-F82D47C5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ABB9-01BA-46EF-8448-48A14830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access files with </a:t>
            </a:r>
            <a:r>
              <a:rPr lang="en-US" i="1" dirty="0"/>
              <a:t>open-process-close </a:t>
            </a:r>
            <a:r>
              <a:rPr lang="en-US" dirty="0"/>
              <a:t>model</a:t>
            </a:r>
          </a:p>
          <a:p>
            <a:pPr lvl="1"/>
            <a:r>
              <a:rPr lang="en-US" dirty="0"/>
              <a:t>Opening a file sets up to use it (like opening a book)</a:t>
            </a:r>
          </a:p>
          <a:p>
            <a:pPr lvl="1"/>
            <a:r>
              <a:rPr lang="en-US" dirty="0"/>
              <a:t>Processing is normally done in pieces or chunks</a:t>
            </a:r>
          </a:p>
          <a:p>
            <a:pPr lvl="1"/>
            <a:r>
              <a:rPr lang="en-US" dirty="0"/>
              <a:t>Close tells operating system you’re done with that file</a:t>
            </a:r>
          </a:p>
          <a:p>
            <a:pPr lvl="2"/>
            <a:r>
              <a:rPr lang="en-US" dirty="0"/>
              <a:t>OS will close it for you if you exit without closing (sloppy but common)</a:t>
            </a:r>
          </a:p>
        </p:txBody>
      </p:sp>
    </p:spTree>
    <p:extLst>
      <p:ext uri="{BB962C8B-B14F-4D97-AF65-F5344CB8AC3E}">
        <p14:creationId xmlns:p14="http://schemas.microsoft.com/office/powerpoint/2010/main" val="37545649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9F6A-C992-4823-B534-93324CF3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 System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9044-6860-4E55-B99B-E822CB95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a new or existing file,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/>
              <a:t>: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pathname</a:t>
            </a: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is string giving absolute or relative pathname</a:t>
            </a:r>
          </a:p>
          <a:p>
            <a:pPr lvl="1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how</a:t>
            </a:r>
            <a:r>
              <a:rPr lang="en-US" dirty="0">
                <a:cs typeface="Courier New" panose="02070309020205020404" pitchFamily="49" charset="0"/>
              </a:rPr>
              <a:t> is logical OR saying how you want to access file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O_RDONLY</a:t>
            </a:r>
            <a:r>
              <a:rPr lang="en-US" dirty="0">
                <a:cs typeface="Courier New" panose="02070309020205020404" pitchFamily="49" charset="0"/>
              </a:rPr>
              <a:t> if you are just planning to read it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dirty="0">
                <a:cs typeface="Courier New" panose="02070309020205020404" pitchFamily="49" charset="0"/>
              </a:rPr>
              <a:t> if you intend to write it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Include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O_CREAT | O_TRUNC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if you want to (re)create it</a:t>
            </a:r>
          </a:p>
          <a:p>
            <a:pPr lvl="3"/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permissions</a:t>
            </a:r>
            <a:r>
              <a:rPr lang="en-US" dirty="0">
                <a:cs typeface="Courier New" panose="02070309020205020404" pitchFamily="49" charset="0"/>
              </a:rPr>
              <a:t> are usually 0666 or symbolic equivalent (PITA, IMHO)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O_RDWR</a:t>
            </a:r>
            <a:r>
              <a:rPr lang="en-US" dirty="0">
                <a:cs typeface="Courier New" panose="02070309020205020404" pitchFamily="49" charset="0"/>
              </a:rPr>
              <a:t> to both read and write</a:t>
            </a:r>
          </a:p>
          <a:p>
            <a:pPr lvl="1"/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is returned small-integer </a:t>
            </a:r>
            <a:r>
              <a:rPr lang="en-US" i="1" dirty="0">
                <a:cs typeface="Courier New" panose="02070309020205020404" pitchFamily="49" charset="0"/>
              </a:rPr>
              <a:t>file descriptor</a:t>
            </a:r>
            <a:r>
              <a:rPr lang="en-US" dirty="0">
                <a:cs typeface="Courier New" panose="02070309020205020404" pitchFamily="49" charset="0"/>
              </a:rPr>
              <a:t>, used in all other calls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-1 on error, as usual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0 is already connected to </a:t>
            </a:r>
            <a:r>
              <a:rPr lang="en-US" i="1" dirty="0">
                <a:cs typeface="Courier New" panose="02070309020205020404" pitchFamily="49" charset="0"/>
              </a:rPr>
              <a:t>standard input</a:t>
            </a:r>
            <a:r>
              <a:rPr lang="en-US" dirty="0">
                <a:cs typeface="Courier New" panose="02070309020205020404" pitchFamily="49" charset="0"/>
              </a:rPr>
              <a:t> of the process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1 is </a:t>
            </a:r>
            <a:r>
              <a:rPr lang="en-US" i="1" dirty="0">
                <a:cs typeface="Courier New" panose="02070309020205020404" pitchFamily="49" charset="0"/>
              </a:rPr>
              <a:t>standard output</a:t>
            </a:r>
            <a:r>
              <a:rPr lang="en-US" dirty="0">
                <a:cs typeface="Courier New" panose="02070309020205020404" pitchFamily="49" charset="0"/>
              </a:rPr>
              <a:t>, used for the “normal” results of the program</a:t>
            </a:r>
          </a:p>
          <a:p>
            <a:pPr lvl="2"/>
            <a:r>
              <a:rPr lang="en-US" dirty="0" err="1">
                <a:cs typeface="Courier New" panose="02070309020205020404" pitchFamily="49" charset="0"/>
              </a:rPr>
              <a:t>fd</a:t>
            </a:r>
            <a:r>
              <a:rPr lang="en-US" dirty="0">
                <a:cs typeface="Courier New" panose="02070309020205020404" pitchFamily="49" charset="0"/>
              </a:rPr>
              <a:t> 2 is </a:t>
            </a:r>
            <a:r>
              <a:rPr lang="en-US" i="1" dirty="0">
                <a:cs typeface="Courier New" panose="02070309020205020404" pitchFamily="49" charset="0"/>
              </a:rPr>
              <a:t>standard error</a:t>
            </a:r>
            <a:r>
              <a:rPr lang="en-US" dirty="0">
                <a:cs typeface="Courier New" panose="02070309020205020404" pitchFamily="49" charset="0"/>
              </a:rPr>
              <a:t>, used for messages intended for humans</a:t>
            </a:r>
          </a:p>
        </p:txBody>
      </p:sp>
    </p:spTree>
    <p:extLst>
      <p:ext uri="{BB962C8B-B14F-4D97-AF65-F5344CB8AC3E}">
        <p14:creationId xmlns:p14="http://schemas.microsoft.com/office/powerpoint/2010/main" val="14851547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602B-DA86-41EE-B8BB-82515AB5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7B37B-A464-4293-832B-EBED01C7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close(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Closing says “I’m all done, release resources”</a:t>
            </a:r>
          </a:p>
          <a:p>
            <a:pPr lvl="1"/>
            <a:r>
              <a:rPr lang="en-US" dirty="0"/>
              <a:t>CLOSING CAN FAIL!!!</a:t>
            </a:r>
          </a:p>
          <a:p>
            <a:pPr lvl="2"/>
            <a:r>
              <a:rPr lang="en-US" dirty="0"/>
              <a:t>Returns -1 on error</a:t>
            </a:r>
          </a:p>
          <a:p>
            <a:pPr lvl="2"/>
            <a:r>
              <a:rPr lang="en-US" dirty="0"/>
              <a:t>Some I/O errors are delayed for efficiency reasons</a:t>
            </a:r>
          </a:p>
          <a:p>
            <a:pPr lvl="2"/>
            <a:r>
              <a:rPr lang="en-US" dirty="0"/>
              <a:t>Good programs </a:t>
            </a:r>
            <a:r>
              <a:rPr lang="en-US" i="1" dirty="0"/>
              <a:t>must</a:t>
            </a:r>
            <a:r>
              <a:rPr lang="en-US" dirty="0"/>
              <a:t> check result of close</a:t>
            </a:r>
          </a:p>
          <a:p>
            <a:pPr lvl="1"/>
            <a:r>
              <a:rPr lang="en-US" dirty="0"/>
              <a:t>After closing,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dirty="0"/>
              <a:t> is invalid (but same number might be reused by OS later)</a:t>
            </a:r>
          </a:p>
        </p:txBody>
      </p:sp>
    </p:spTree>
    <p:extLst>
      <p:ext uri="{BB962C8B-B14F-4D97-AF65-F5344CB8AC3E}">
        <p14:creationId xmlns:p14="http://schemas.microsoft.com/office/powerpoint/2010/main" val="228089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31BB-5CFD-4539-8668-8635E952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That’s the Easy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09A4A-EA49-4C99-87BD-86C45E8DC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 there’s more easy stuff…but it’s not as important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: create alternate name (efficient but now mostly obsolete)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symlink</a:t>
            </a:r>
            <a:r>
              <a:rPr lang="en-US" dirty="0"/>
              <a:t>: create alternate name (more flexible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dirty="0"/>
              <a:t>, now most popular)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unlink</a:t>
            </a:r>
            <a:r>
              <a:rPr lang="en-US" dirty="0"/>
              <a:t>: oddly, it’s how you delete files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fstat</a:t>
            </a:r>
            <a:r>
              <a:rPr lang="en-US" dirty="0"/>
              <a:t>: find out information about files (size, owner, permissions, etc.)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chdir</a:t>
            </a:r>
            <a:r>
              <a:rPr lang="en-US" dirty="0"/>
              <a:t>: like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/>
              <a:t> command but for processes instead of command line</a:t>
            </a:r>
          </a:p>
          <a:p>
            <a:pPr lvl="1"/>
            <a:r>
              <a:rPr lang="en-US" dirty="0"/>
              <a:t>Too many more to list all; learn ’</a:t>
            </a:r>
            <a:r>
              <a:rPr lang="en-US" dirty="0" err="1"/>
              <a:t>em</a:t>
            </a:r>
            <a:r>
              <a:rPr lang="en-US" dirty="0"/>
              <a:t> when you need ’</a:t>
            </a:r>
            <a:r>
              <a:rPr lang="en-US" dirty="0" err="1"/>
              <a:t>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148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20038</TotalTime>
  <Words>5399</Words>
  <Application>Microsoft Office PowerPoint</Application>
  <PresentationFormat>Widescreen</PresentationFormat>
  <Paragraphs>859</Paragraphs>
  <Slides>53</Slides>
  <Notes>18</Notes>
  <HiddenSlides>24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Cambria Math</vt:lpstr>
      <vt:lpstr>Courier New</vt:lpstr>
      <vt:lpstr>Helvetica</vt:lpstr>
      <vt:lpstr>Wingdings</vt:lpstr>
      <vt:lpstr>class02</vt:lpstr>
      <vt:lpstr>Input and Output </vt:lpstr>
      <vt:lpstr>The Unix I/O Philosophy</vt:lpstr>
      <vt:lpstr>Unix Pathnames</vt:lpstr>
      <vt:lpstr>Pathname Conventions</vt:lpstr>
      <vt:lpstr>Unix File Conventions</vt:lpstr>
      <vt:lpstr>Accessing Files</vt:lpstr>
      <vt:lpstr>The open System Call</vt:lpstr>
      <vt:lpstr>Closing a File</vt:lpstr>
      <vt:lpstr>OK, That’s the Easy Stuff</vt:lpstr>
      <vt:lpstr>Reading and Writing</vt:lpstr>
      <vt:lpstr>The Canonical File Loop</vt:lpstr>
      <vt:lpstr>Reading Data</vt:lpstr>
      <vt:lpstr>Writing Data</vt:lpstr>
      <vt:lpstr>Sample (Bad) Program: cat</vt:lpstr>
      <vt:lpstr>Improving cat</vt:lpstr>
      <vt:lpstr>Binary I/O</vt:lpstr>
      <vt:lpstr>The Guts of fgrep</vt:lpstr>
      <vt:lpstr>Fixing fgrep</vt:lpstr>
      <vt:lpstr>Using stdio</vt:lpstr>
      <vt:lpstr>fopen and fclose</vt:lpstr>
      <vt:lpstr>Character and Line I/O</vt:lpstr>
      <vt:lpstr>printf and fprintf</vt:lpstr>
      <vt:lpstr>The Output-Buffering Problem</vt:lpstr>
      <vt:lpstr>Controlling Output Buffering</vt:lpstr>
      <vt:lpstr>File Sharing</vt:lpstr>
      <vt:lpstr>Unix Filters</vt:lpstr>
      <vt:lpstr>Unix Pipes</vt:lpstr>
      <vt:lpstr>20 Filters Worth Learning About</vt:lpstr>
      <vt:lpstr>BTW, Here’s How I Made That List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Redirecting Files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Geoffrey Kuenning</cp:lastModifiedBy>
  <cp:revision>115</cp:revision>
  <cp:lastPrinted>2020-10-20T21:02:38Z</cp:lastPrinted>
  <dcterms:created xsi:type="dcterms:W3CDTF">2004-11-21T22:29:03Z</dcterms:created>
  <dcterms:modified xsi:type="dcterms:W3CDTF">2021-01-20T01:30:24Z</dcterms:modified>
</cp:coreProperties>
</file>