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55"/>
  </p:notesMasterIdLst>
  <p:handoutMasterIdLst>
    <p:handoutMasterId r:id="rId56"/>
  </p:handoutMasterIdLst>
  <p:sldIdLst>
    <p:sldId id="296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4" r:id="rId17"/>
    <p:sldId id="333" r:id="rId18"/>
    <p:sldId id="335" r:id="rId19"/>
    <p:sldId id="336" r:id="rId20"/>
    <p:sldId id="337" r:id="rId21"/>
    <p:sldId id="338" r:id="rId22"/>
    <p:sldId id="339" r:id="rId23"/>
    <p:sldId id="340" r:id="rId24"/>
    <p:sldId id="345" r:id="rId25"/>
    <p:sldId id="346" r:id="rId26"/>
    <p:sldId id="347" r:id="rId27"/>
    <p:sldId id="348" r:id="rId28"/>
    <p:sldId id="349" r:id="rId29"/>
    <p:sldId id="351" r:id="rId30"/>
    <p:sldId id="262" r:id="rId31"/>
    <p:sldId id="297" r:id="rId32"/>
    <p:sldId id="266" r:id="rId33"/>
    <p:sldId id="268" r:id="rId34"/>
    <p:sldId id="301" r:id="rId35"/>
    <p:sldId id="302" r:id="rId36"/>
    <p:sldId id="303" r:id="rId37"/>
    <p:sldId id="304" r:id="rId38"/>
    <p:sldId id="305" r:id="rId39"/>
    <p:sldId id="300" r:id="rId40"/>
    <p:sldId id="281" r:id="rId41"/>
    <p:sldId id="282" r:id="rId42"/>
    <p:sldId id="308" r:id="rId43"/>
    <p:sldId id="309" r:id="rId44"/>
    <p:sldId id="284" r:id="rId45"/>
    <p:sldId id="310" r:id="rId46"/>
    <p:sldId id="311" r:id="rId47"/>
    <p:sldId id="280" r:id="rId48"/>
    <p:sldId id="312" r:id="rId49"/>
    <p:sldId id="313" r:id="rId50"/>
    <p:sldId id="315" r:id="rId51"/>
    <p:sldId id="316" r:id="rId52"/>
    <p:sldId id="317" r:id="rId53"/>
    <p:sldId id="298" r:id="rId54"/>
  </p:sldIdLst>
  <p:sldSz cx="12192000" cy="6858000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uenning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37" autoAdjust="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commentAuthors" Target="commentAuthors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53038" y="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3575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53038" y="663575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5598961D-D26F-449A-A248-5FD766547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335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3038" y="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08225" y="523875"/>
            <a:ext cx="4654550" cy="2619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7875"/>
            <a:ext cx="680085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3575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3038" y="663575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ADC0F06-3E82-44F6-A99E-5A1711D9A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885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E6DC048-CC23-4220-B035-57C6DD9348F5}" type="slidenum">
              <a:rPr lang="en-US" altLang="en-US" sz="1200" b="0" smtClean="0">
                <a:latin typeface="Arial" pitchFamily="34" charset="0"/>
              </a:rPr>
              <a:pPr/>
              <a:t>30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B8BA57E-EBA4-4E8F-A8D5-896D408DE732}" type="slidenum">
              <a:rPr lang="en-US" altLang="en-US" sz="1200" b="0" smtClean="0">
                <a:latin typeface="Arial" pitchFamily="34" charset="0"/>
              </a:rPr>
              <a:pPr/>
              <a:t>47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8C21DA1B-9D8D-4DCF-8A5D-62210AF9C1DA}" type="slidenum">
              <a:rPr lang="en-US" altLang="en-US" sz="1200" b="0" smtClean="0">
                <a:latin typeface="Arial" pitchFamily="34" charset="0"/>
              </a:rPr>
              <a:pPr/>
              <a:t>53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45BAE91-2E28-475E-9CC9-0436EB3900E0}" type="slidenum">
              <a:rPr lang="en-US" altLang="en-US" sz="1200" b="0" smtClean="0">
                <a:latin typeface="Arial" pitchFamily="34" charset="0"/>
              </a:rPr>
              <a:pPr/>
              <a:t>32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D6B9930B-F23A-43AE-8F64-933731D08941}" type="slidenum">
              <a:rPr lang="en-US" altLang="en-US" sz="1200" b="0" smtClean="0">
                <a:latin typeface="Arial" pitchFamily="34" charset="0"/>
              </a:rPr>
              <a:pPr/>
              <a:t>33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B2DE5FE3-DD7A-450E-BDE5-C9B932CEB90A}" type="slidenum">
              <a:rPr lang="en-US" altLang="en-US" sz="1200" b="0" smtClean="0">
                <a:latin typeface="Arial" pitchFamily="34" charset="0"/>
              </a:rPr>
              <a:pPr/>
              <a:t>39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CC5E4FF2-D967-4904-B375-D71A0C73DC7F}" type="slidenum">
              <a:rPr lang="en-US" altLang="en-US" sz="1200" b="0" smtClean="0">
                <a:latin typeface="Arial" pitchFamily="34" charset="0"/>
              </a:rPr>
              <a:pPr/>
              <a:t>40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AA7AA754-8A11-4823-9339-114E34FE96D0}" type="slidenum">
              <a:rPr lang="en-US" altLang="en-US" sz="1200" b="0" smtClean="0">
                <a:latin typeface="Arial" pitchFamily="34" charset="0"/>
              </a:rPr>
              <a:pPr/>
              <a:t>41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520958F0-0689-4182-A9AE-6C22FFDFDB6A}" type="slidenum">
              <a:rPr lang="en-US" altLang="en-US" sz="1200" b="0" smtClean="0">
                <a:latin typeface="Arial" pitchFamily="34" charset="0"/>
              </a:rPr>
              <a:pPr/>
              <a:t>44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1413087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18805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28600"/>
            <a:ext cx="2768600" cy="6216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28600"/>
            <a:ext cx="8104716" cy="6216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38484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103378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249599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8476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104140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765175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210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502755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103378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842848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419989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242130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808141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99568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8C4DE4F4-7586-4CFC-9A51-8ACE976E7DE0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4695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 descr="new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00" y="76200"/>
            <a:ext cx="845820" cy="1085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hmc.edu/~geoff/interfaces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Input and Output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733801"/>
            <a:ext cx="6175375" cy="2233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Unix I/O philosophy</a:t>
            </a:r>
          </a:p>
          <a:p>
            <a:pPr lvl="1" eaLnBrk="1" hangingPunct="1">
              <a:defRPr/>
            </a:pPr>
            <a:r>
              <a:rPr lang="en-US" dirty="0"/>
              <a:t>Accessing files</a:t>
            </a:r>
          </a:p>
          <a:p>
            <a:pPr lvl="1" eaLnBrk="1" hangingPunct="1">
              <a:defRPr/>
            </a:pPr>
            <a:r>
              <a:rPr lang="en-US" dirty="0"/>
              <a:t>Reading and writing</a:t>
            </a:r>
          </a:p>
          <a:p>
            <a:pPr lvl="1" eaLnBrk="1" hangingPunct="1">
              <a:defRPr/>
            </a:pPr>
            <a:r>
              <a:rPr lang="en-US" dirty="0"/>
              <a:t>Pipes and filters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51189" y="762001"/>
            <a:ext cx="6143625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E5FF-91EE-4CD2-AA24-DF6F81114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and 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4C9E8-5FCC-4EF9-B8E1-D7339A204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Fundamental truth: files don’t necessarily fit in memory</a:t>
            </a:r>
          </a:p>
          <a:p>
            <a:pPr lvl="1"/>
            <a:r>
              <a:rPr lang="en-US" dirty="0"/>
              <a:t>Implies programs have to deal with files one piece at a time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r>
              <a:rPr lang="en-US" dirty="0"/>
              <a:t> library (later) makes that easier for text files</a:t>
            </a:r>
          </a:p>
          <a:p>
            <a:pPr lvl="1"/>
            <a:r>
              <a:rPr lang="en-US" dirty="0"/>
              <a:t>Understanding underlying mechanisms is important</a:t>
            </a:r>
          </a:p>
          <a:p>
            <a:r>
              <a:rPr lang="en-US" dirty="0"/>
              <a:t>Every open file has an associated </a:t>
            </a:r>
            <a:r>
              <a:rPr lang="en-US" i="1" dirty="0"/>
              <a:t>file position</a:t>
            </a:r>
            <a:r>
              <a:rPr lang="en-US" dirty="0"/>
              <a:t> maintained by the OS</a:t>
            </a:r>
          </a:p>
          <a:p>
            <a:pPr lvl="1"/>
            <a:r>
              <a:rPr lang="en-US" dirty="0"/>
              <a:t>Position starts at 0</a:t>
            </a:r>
          </a:p>
          <a:p>
            <a:pPr lvl="1"/>
            <a:r>
              <a:rPr lang="en-US" dirty="0"/>
              <a:t>Updated automatically by every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Next operation takes place at new position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If necessary, can discover or reset position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lseek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1480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811E2-6873-4989-9C91-BA7F9D6CA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Canonical File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5490-12B2-4350-9F68-B5C762742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(1)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i="1" dirty="0">
                <a:cs typeface="Courier New" panose="02070309020205020404" pitchFamily="49" charset="0"/>
              </a:rPr>
              <a:t>read some data into a “buffer” (often from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i="1" dirty="0">
                <a:cs typeface="Courier New" panose="02070309020205020404" pitchFamily="49" charset="0"/>
              </a:rPr>
              <a:t>)</a:t>
            </a:r>
          </a:p>
          <a:p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 -1)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i="1" dirty="0">
                <a:cs typeface="Courier New" panose="02070309020205020404" pitchFamily="49" charset="0"/>
              </a:rPr>
              <a:t>handle error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else if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break;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i="1" dirty="0">
                <a:cs typeface="Courier New" panose="02070309020205020404" pitchFamily="49" charset="0"/>
              </a:rPr>
              <a:t>process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cs typeface="Courier New" panose="02070309020205020404" pitchFamily="49" charset="0"/>
              </a:rPr>
              <a:t> </a:t>
            </a:r>
            <a:r>
              <a:rPr lang="en-US" i="1" dirty="0">
                <a:cs typeface="Courier New" panose="02070309020205020404" pitchFamily="49" charset="0"/>
              </a:rPr>
              <a:t>of data in some way</a:t>
            </a:r>
          </a:p>
          <a:p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i="1" dirty="0">
                <a:cs typeface="Courier New" panose="02070309020205020404" pitchFamily="49" charset="0"/>
              </a:rPr>
              <a:t>write results (often to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i="1" dirty="0">
                <a:cs typeface="Courier New" panose="02070309020205020404" pitchFamily="49" charset="0"/>
              </a:rPr>
              <a:t>) from same or another buffer</a:t>
            </a:r>
          </a:p>
          <a:p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13075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5207A-C889-4432-B50C-1608F9C92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79E62-5C48-4DF5-80BD-E6224B036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read(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buffer-size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a file descriptor returned by a previous open (or 0,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dirty="0"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r>
              <a:rPr lang="en-US" i="1" dirty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the </a:t>
            </a:r>
            <a:r>
              <a:rPr lang="en-US" i="1" dirty="0">
                <a:cs typeface="Courier New" panose="02070309020205020404" pitchFamily="49" charset="0"/>
              </a:rPr>
              <a:t>address</a:t>
            </a:r>
            <a:r>
              <a:rPr lang="en-US" dirty="0">
                <a:cs typeface="Courier New" panose="02070309020205020404" pitchFamily="49" charset="0"/>
              </a:rPr>
              <a:t> of an area in memory where the data should go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Often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char[]</a:t>
            </a:r>
            <a:r>
              <a:rPr lang="en-US" dirty="0">
                <a:cs typeface="Courier New" panose="02070309020205020404" pitchFamily="49" charset="0"/>
              </a:rPr>
              <a:t> array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But can be (e.g.) the address of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buffer-size</a:t>
            </a:r>
            <a:r>
              <a:rPr lang="en-US" i="1" dirty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the maximum number of bytes to read (usually array or struct size)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cs typeface="Courier New" panose="02070309020205020404" pitchFamily="49" charset="0"/>
              </a:rPr>
              <a:t> is how many bytes were actually read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cs typeface="Courier New" panose="02070309020205020404" pitchFamily="49" charset="0"/>
              </a:rPr>
              <a:t> will collect data from the given file and stick it in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Subsequent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cs typeface="Courier New" panose="02070309020205020404" pitchFamily="49" charset="0"/>
              </a:rPr>
              <a:t> will return the data </a:t>
            </a:r>
            <a:r>
              <a:rPr lang="en-US" i="1" dirty="0">
                <a:cs typeface="Courier New" panose="02070309020205020404" pitchFamily="49" charset="0"/>
              </a:rPr>
              <a:t>after</a:t>
            </a:r>
            <a:r>
              <a:rPr lang="en-US" dirty="0">
                <a:cs typeface="Courier New" panose="02070309020205020404" pitchFamily="49" charset="0"/>
              </a:rPr>
              <a:t> what the last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cs typeface="Courier New" panose="02070309020205020404" pitchFamily="49" charset="0"/>
              </a:rPr>
              <a:t> gave you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So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read,</a:t>
            </a:r>
            <a:r>
              <a:rPr lang="en-US" dirty="0"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read,</a:t>
            </a:r>
            <a:r>
              <a:rPr lang="en-US" dirty="0"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cs typeface="Courier New" panose="02070309020205020404" pitchFamily="49" charset="0"/>
              </a:rPr>
              <a:t> will give you all the data in the file—one chunk at a time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cs typeface="Courier New" panose="02070309020205020404" pitchFamily="49" charset="0"/>
              </a:rPr>
              <a:t> will </a:t>
            </a:r>
            <a:r>
              <a:rPr lang="en-US" i="1" dirty="0">
                <a:cs typeface="Courier New" panose="02070309020205020404" pitchFamily="49" charset="0"/>
              </a:rPr>
              <a:t>NEVER</a:t>
            </a:r>
            <a:r>
              <a:rPr lang="en-US" dirty="0">
                <a:cs typeface="Courier New" panose="02070309020205020404" pitchFamily="49" charset="0"/>
              </a:rPr>
              <a:t> return more than what you asked for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But it has the right to return less!  You may have to re-ask for more data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cs typeface="Courier New" panose="02070309020205020404" pitchFamily="49" charset="0"/>
              </a:rPr>
              <a:t> returns 0 when there is no more data (“end of file” or EOF)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622620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5207A-C889-4432-B50C-1608F9C92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79E62-5C48-4DF5-80BD-E6224B036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write(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buffer-size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a file descriptor returned by a previous open (or 1 or 2,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>
                <a:cs typeface="Courier New" panose="02070309020205020404" pitchFamily="49" charset="0"/>
              </a:rPr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dirty="0"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r>
              <a:rPr lang="en-US" i="1" dirty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the </a:t>
            </a:r>
            <a:r>
              <a:rPr lang="en-US" i="1" dirty="0">
                <a:cs typeface="Courier New" panose="02070309020205020404" pitchFamily="49" charset="0"/>
              </a:rPr>
              <a:t>address</a:t>
            </a:r>
            <a:r>
              <a:rPr lang="en-US" dirty="0">
                <a:cs typeface="Courier New" panose="02070309020205020404" pitchFamily="49" charset="0"/>
              </a:rPr>
              <a:t> of an area in memory where the data comes from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buffer-size</a:t>
            </a:r>
            <a:r>
              <a:rPr lang="en-US" i="1" dirty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the number of bytes to write (usually array or struct size)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cs typeface="Courier New" panose="02070309020205020404" pitchFamily="49" charset="0"/>
              </a:rPr>
              <a:t> is how many bytes were actually written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cs typeface="Courier New" panose="02070309020205020404" pitchFamily="49" charset="0"/>
              </a:rPr>
              <a:t> will collect data from the given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r>
              <a:rPr lang="en-US" i="1" dirty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and write it to the chosen file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Next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cs typeface="Courier New" panose="02070309020205020404" pitchFamily="49" charset="0"/>
              </a:rPr>
              <a:t> will add data after where the last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cs typeface="Courier New" panose="02070309020205020404" pitchFamily="49" charset="0"/>
              </a:rPr>
              <a:t> changed things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Thus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write,</a:t>
            </a:r>
            <a:r>
              <a:rPr lang="en-US" dirty="0"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write,</a:t>
            </a:r>
            <a:r>
              <a:rPr lang="en-US" dirty="0"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cs typeface="Courier New" panose="02070309020205020404" pitchFamily="49" charset="0"/>
              </a:rPr>
              <a:t> will gradually grow the file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cs typeface="Courier New" panose="02070309020205020404" pitchFamily="49" charset="0"/>
              </a:rPr>
              <a:t> will </a:t>
            </a:r>
            <a:r>
              <a:rPr lang="en-US" i="1" dirty="0">
                <a:cs typeface="Courier New" panose="02070309020205020404" pitchFamily="49" charset="0"/>
              </a:rPr>
              <a:t>NEVER</a:t>
            </a:r>
            <a:r>
              <a:rPr lang="en-US" dirty="0">
                <a:cs typeface="Courier New" panose="02070309020205020404" pitchFamily="49" charset="0"/>
              </a:rPr>
              <a:t> write more than what you asked for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But it has the right to write less!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You may have to re-ask to finish the work</a:t>
            </a:r>
          </a:p>
          <a:p>
            <a:r>
              <a:rPr lang="en-US" dirty="0">
                <a:cs typeface="Courier New" panose="02070309020205020404" pitchFamily="49" charset="0"/>
              </a:rPr>
              <a:t>Fun fact: 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cs typeface="Courier New" panose="02070309020205020404" pitchFamily="49" charset="0"/>
              </a:rPr>
              <a:t> fails you might not find out until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  <a:r>
              <a:rPr lang="en-US" dirty="0">
                <a:cs typeface="Courier New" panose="02070309020205020404" pitchFamily="49" charset="0"/>
              </a:rPr>
              <a:t> (for efficiency)</a:t>
            </a:r>
          </a:p>
        </p:txBody>
      </p:sp>
    </p:spTree>
    <p:extLst>
      <p:ext uri="{BB962C8B-B14F-4D97-AF65-F5344CB8AC3E}">
        <p14:creationId xmlns:p14="http://schemas.microsoft.com/office/powerpoint/2010/main" val="402906368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54B86-24A8-48AE-AC4C-B7B17CBBC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(Bad) Program: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B73C1-0DAD-41E4-870F-9D921EFEF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Copy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dirty="0"/>
              <a:t>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 (works on files of any size):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 n;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char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[1];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((n = read(0,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)) &gt; 0) {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(write(1,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n) == -1)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1;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(close(1) == -1)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1;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6603915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93EEC-0B4D-4FD7-A742-F4D0C9732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A5537-C218-44D9-A26A-A04D95652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Inconvenient to use</a:t>
            </a:r>
          </a:p>
          <a:p>
            <a:pPr lvl="1"/>
            <a:r>
              <a:rPr lang="en-US" dirty="0"/>
              <a:t>Must connect desired file to stdin (using &lt; sign)</a:t>
            </a:r>
          </a:p>
          <a:p>
            <a:pPr lvl="1"/>
            <a:r>
              <a:rPr lang="en-US" dirty="0"/>
              <a:t>Nicer to be able to put file name on command line (as real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</a:t>
            </a:r>
            <a:r>
              <a:rPr lang="en-US" dirty="0"/>
              <a:t> does)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hlinkClick r:id="rId2"/>
              </a:rPr>
              <a:t>https://www.cs.hmc.edu/~geoff/interfaces.html</a:t>
            </a:r>
            <a:r>
              <a:rPr lang="en-US" dirty="0"/>
              <a:t> for thorough discussion</a:t>
            </a:r>
          </a:p>
          <a:p>
            <a:r>
              <a:rPr lang="en-US" dirty="0"/>
              <a:t>As written, horribly inefficient</a:t>
            </a:r>
          </a:p>
          <a:p>
            <a:pPr lvl="1"/>
            <a:r>
              <a:rPr lang="en-US" dirty="0"/>
              <a:t>One system call per byte (roughly 6000 cycles each)</a:t>
            </a:r>
          </a:p>
          <a:p>
            <a:pPr lvl="1"/>
            <a:r>
              <a:rPr lang="en-US" dirty="0"/>
              <a:t>OS can transfer 8K bytes in as little as 2K cycles</a:t>
            </a:r>
          </a:p>
          <a:p>
            <a:pPr lvl="2"/>
            <a:r>
              <a:rPr lang="en-US" dirty="0"/>
              <a:t>Transfer done in 8-byte longs, &gt;1 cycle per long</a:t>
            </a:r>
          </a:p>
          <a:p>
            <a:pPr lvl="1"/>
            <a:r>
              <a:rPr lang="en-US" dirty="0"/>
              <a:t>Straightforward modification</a:t>
            </a:r>
          </a:p>
          <a:p>
            <a:r>
              <a:rPr lang="en-US" dirty="0"/>
              <a:t>Error checking and reporting are…primitive</a:t>
            </a:r>
          </a:p>
          <a:p>
            <a:pPr lvl="1"/>
            <a:r>
              <a:rPr lang="en-US" dirty="0"/>
              <a:t>Again, straightforward</a:t>
            </a:r>
          </a:p>
          <a:p>
            <a:r>
              <a:rPr lang="en-US" dirty="0"/>
              <a:t>Handles “short reads” but must also handle “short writes”</a:t>
            </a:r>
          </a:p>
        </p:txBody>
      </p:sp>
    </p:spTree>
    <p:extLst>
      <p:ext uri="{BB962C8B-B14F-4D97-AF65-F5344CB8AC3E}">
        <p14:creationId xmlns:p14="http://schemas.microsoft.com/office/powerpoint/2010/main" val="3094662303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8A588-479B-45F5-A33D-110BB207F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I/O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17545-2FB0-4518-98C4-5FD25B91C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 law saying that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/>
              <a:t> has to be an array of chars:</a:t>
            </a:r>
          </a:p>
          <a:p>
            <a:endParaRPr lang="en-US" dirty="0"/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info {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 count;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double total;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struct info stuff;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cur_pos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lseek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0, SEEK_CUR);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read(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&amp;stuff,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stuff);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++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stuff.count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stuff.total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+= value;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lseek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cur_pos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SEEK_SET);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write(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&amp;stuff,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stuff);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90047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796CF-2551-4109-8134-1A2236913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Guts of </a:t>
            </a:r>
            <a:r>
              <a:rPr lang="en-US" dirty="0" err="1"/>
              <a:t>f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93CB6-0C84-4AF8-89BB-9A87C0087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(1) {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read(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 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0;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n;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strncmp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n) == 0)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/* Print line containing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endParaRPr lang="en-US" dirty="0">
              <a:cs typeface="Courier New" panose="02070309020205020404" pitchFamily="49" charset="0"/>
            </a:endParaRPr>
          </a:p>
          <a:p>
            <a:pPr>
              <a:spcBef>
                <a:spcPts val="1440"/>
              </a:spcBef>
            </a:pPr>
            <a:endParaRPr lang="en-US" dirty="0">
              <a:cs typeface="Courier New" panose="02070309020205020404" pitchFamily="49" charset="0"/>
            </a:endParaRPr>
          </a:p>
          <a:p>
            <a:pPr>
              <a:spcBef>
                <a:spcPts val="1440"/>
              </a:spcBef>
            </a:pPr>
            <a:r>
              <a:rPr lang="en-US" sz="2800" dirty="0">
                <a:cs typeface="Courier New" panose="02070309020205020404" pitchFamily="49" charset="0"/>
              </a:rPr>
              <a:t>Big problem</a:t>
            </a:r>
            <a:r>
              <a:rPr lang="en-US" dirty="0">
                <a:cs typeface="Courier New" panose="02070309020205020404" pitchFamily="49" charset="0"/>
              </a:rPr>
              <a:t>: What if line or search string runs across two buffers?</a:t>
            </a:r>
          </a:p>
        </p:txBody>
      </p:sp>
    </p:spTree>
    <p:extLst>
      <p:ext uri="{BB962C8B-B14F-4D97-AF65-F5344CB8AC3E}">
        <p14:creationId xmlns:p14="http://schemas.microsoft.com/office/powerpoint/2010/main" val="25964858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E6237-4BBD-47B6-8CDE-A59AC98E9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</a:t>
            </a:r>
            <a:r>
              <a:rPr lang="en-US" dirty="0" err="1"/>
              <a:t>f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49040-F574-4157-82C9-E3F1111AE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 to problem: Process one entire line at a time</a:t>
            </a:r>
          </a:p>
          <a:p>
            <a:pPr lvl="1"/>
            <a:r>
              <a:rPr lang="en-US" dirty="0"/>
              <a:t>Read 8K (or whatever) into a </a:t>
            </a:r>
            <a:r>
              <a:rPr lang="en-US" i="1" dirty="0"/>
              <a:t>data buffer</a:t>
            </a:r>
          </a:p>
          <a:p>
            <a:pPr lvl="1"/>
            <a:r>
              <a:rPr lang="en-US" dirty="0"/>
              <a:t>Copy one line at a time into a separate </a:t>
            </a:r>
            <a:r>
              <a:rPr lang="en-US" i="1" dirty="0"/>
              <a:t>line buffer</a:t>
            </a:r>
            <a:endParaRPr lang="en-US" dirty="0"/>
          </a:p>
          <a:p>
            <a:pPr lvl="2"/>
            <a:r>
              <a:rPr lang="en-US" dirty="0"/>
              <a:t>If line continues past buffer end (i.e., no newline found), refill data buffer</a:t>
            </a:r>
          </a:p>
          <a:p>
            <a:pPr lvl="1"/>
            <a:r>
              <a:rPr lang="en-US" dirty="0"/>
              <a:t>Repeat for next line</a:t>
            </a:r>
          </a:p>
          <a:p>
            <a:r>
              <a:rPr lang="en-US" dirty="0"/>
              <a:t>Same should be done for output</a:t>
            </a:r>
          </a:p>
          <a:p>
            <a:pPr lvl="1"/>
            <a:r>
              <a:rPr lang="en-US" dirty="0"/>
              <a:t>Collect whatever you’re writing into </a:t>
            </a:r>
            <a:r>
              <a:rPr lang="en-US" i="1" dirty="0"/>
              <a:t>output buffer</a:t>
            </a:r>
            <a:endParaRPr lang="en-US" dirty="0"/>
          </a:p>
          <a:p>
            <a:pPr lvl="1"/>
            <a:r>
              <a:rPr lang="en-US" dirty="0"/>
              <a:t>When buffer gets full, </a:t>
            </a:r>
            <a:r>
              <a:rPr lang="en-US" i="1" dirty="0"/>
              <a:t>flush</a:t>
            </a:r>
            <a:r>
              <a:rPr lang="en-US" dirty="0"/>
              <a:t> it to output file</a:t>
            </a:r>
          </a:p>
          <a:p>
            <a:pPr lvl="1"/>
            <a:r>
              <a:rPr lang="en-US" dirty="0"/>
              <a:t>This way there’s one system call per 8K of output</a:t>
            </a:r>
          </a:p>
          <a:p>
            <a:r>
              <a:rPr lang="en-US" dirty="0"/>
              <a:t>Happens often enough that there’s a library to do it: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228891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0E73EAB-476E-4A5A-BF25-B08ADC845F4C}"/>
              </a:ext>
            </a:extLst>
          </p:cNvPr>
          <p:cNvSpPr/>
          <p:nvPr/>
        </p:nvSpPr>
        <p:spPr bwMode="auto">
          <a:xfrm>
            <a:off x="533401" y="3962400"/>
            <a:ext cx="10820400" cy="7620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  <a:ea typeface="ＭＳ Ｐゴシック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A21318-D0E4-4DEA-88FD-5C45870F7FCA}"/>
              </a:ext>
            </a:extLst>
          </p:cNvPr>
          <p:cNvSpPr/>
          <p:nvPr/>
        </p:nvSpPr>
        <p:spPr bwMode="auto">
          <a:xfrm>
            <a:off x="533400" y="1676400"/>
            <a:ext cx="10820400" cy="11430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  <a:ea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D7BE67-51CC-4D68-BAFF-736326742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B97D6-428C-4F35-8D8C-D29F7ED4C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“standard I/O” package takes care of intermediate buffers for you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putc</a:t>
            </a:r>
            <a:r>
              <a:rPr lang="en-US" dirty="0"/>
              <a:t>: read and write characters (</a:t>
            </a:r>
            <a:r>
              <a:rPr lang="en-US" i="1" dirty="0"/>
              <a:t>extremely </a:t>
            </a:r>
            <a:r>
              <a:rPr lang="en-US" dirty="0"/>
              <a:t>efficient; don’t be scared of them)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fputs</a:t>
            </a:r>
            <a:r>
              <a:rPr lang="en-US" dirty="0"/>
              <a:t>: handles one line at a time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fread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fwrite</a:t>
            </a:r>
            <a:r>
              <a:rPr lang="en-US" dirty="0"/>
              <a:t>: deals with </a:t>
            </a:r>
            <a:r>
              <a:rPr lang="en-US" i="1" dirty="0"/>
              <a:t>n</a:t>
            </a:r>
            <a:r>
              <a:rPr lang="en-US" dirty="0"/>
              <a:t> bytes; useful for binary I/O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fseek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ftell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rewind</a:t>
            </a:r>
            <a:r>
              <a:rPr lang="en-US" dirty="0"/>
              <a:t>: equivalents of </a:t>
            </a:r>
            <a:r>
              <a:rPr lang="en-US" dirty="0" err="1"/>
              <a:t>lseek</a:t>
            </a:r>
            <a:endParaRPr lang="en-US" dirty="0"/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dirty="0"/>
              <a:t>: bad input parsing; only useful in primitive situations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dirty="0"/>
              <a:t>: formatted output; old friends by now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setlinebuf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r>
              <a:rPr lang="en-US" dirty="0"/>
              <a:t>: force output to appear</a:t>
            </a:r>
          </a:p>
        </p:txBody>
      </p:sp>
    </p:spTree>
    <p:extLst>
      <p:ext uri="{BB962C8B-B14F-4D97-AF65-F5344CB8AC3E}">
        <p14:creationId xmlns:p14="http://schemas.microsoft.com/office/powerpoint/2010/main" val="5453151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FF505-F5A9-4B11-B74B-F43B4E1E4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Unix I/O Philosophy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AE1644-F98A-4363-9965-B3408AAEFD6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Before Unix, doing I/O was a pain</a:t>
                </a:r>
              </a:p>
              <a:p>
                <a:pPr lvl="1"/>
                <a:r>
                  <a:rPr lang="en-US" dirty="0"/>
                  <a:t>Different approaches for different devices, different for files on different devices</a:t>
                </a:r>
              </a:p>
              <a:p>
                <a:pPr lvl="1"/>
                <a:r>
                  <a:rPr lang="en-US" dirty="0"/>
                  <a:t>OS made it impossible to do some simple things (e.g. 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objdump</a:t>
                </a:r>
                <a:r>
                  <a:rPr lang="en-US" dirty="0"/>
                  <a:t> a program)</a:t>
                </a:r>
              </a:p>
              <a:p>
                <a:r>
                  <a:rPr lang="en-US" dirty="0"/>
                  <a:t>Unix introduced a unified approach</a:t>
                </a:r>
              </a:p>
              <a:p>
                <a:pPr lvl="1"/>
                <a:r>
                  <a:rPr lang="en-US" dirty="0"/>
                  <a:t>All files are treated the same</a:t>
                </a:r>
              </a:p>
              <a:p>
                <a:pPr lvl="1"/>
                <a:r>
                  <a:rPr lang="en-US" dirty="0"/>
                  <a:t>All devices appear to be files</a:t>
                </a:r>
              </a:p>
              <a:p>
                <a:pPr lvl="1"/>
                <a:r>
                  <a:rPr lang="en-US" dirty="0"/>
                  <a:t>Access methods are the same for all files and devices</a:t>
                </a:r>
              </a:p>
              <a:p>
                <a:pPr lvl="2"/>
                <a:r>
                  <a:rPr lang="en-US" dirty="0"/>
                  <a:t>Exception: Berkeley royally screwed up networking</a:t>
                </a:r>
              </a:p>
              <a:p>
                <a:pPr lvl="1"/>
                <a:r>
                  <a:rPr lang="en-US" dirty="0"/>
                  <a:t>OS doesn’t care about file contents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 any program can read/write any file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AE1644-F98A-4363-9965-B3408AAEFD6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36" t="-1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1094258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7BE67-51CC-4D68-BAFF-736326742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dirty="0">
                <a:cs typeface="Courier New" panose="02070309020205020404" pitchFamily="49" charset="0"/>
              </a:rPr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B97D6-428C-4F35-8D8C-D29F7ED4C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FILE*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pathname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Returns a </a:t>
            </a:r>
            <a:r>
              <a:rPr lang="en-US" i="1" dirty="0">
                <a:cs typeface="Courier New" panose="02070309020205020404" pitchFamily="49" charset="0"/>
              </a:rPr>
              <a:t>stream handle</a:t>
            </a:r>
            <a:r>
              <a:rPr lang="en-US" dirty="0">
                <a:cs typeface="Courier New" panose="02070309020205020404" pitchFamily="49" charset="0"/>
              </a:rPr>
              <a:t>,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>
                <a:cs typeface="Courier New" panose="02070309020205020404" pitchFamily="49" charset="0"/>
              </a:rPr>
              <a:t> on error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pathname</a:t>
            </a:r>
            <a:r>
              <a:rPr lang="en-US" dirty="0">
                <a:cs typeface="Courier New" panose="02070309020205020404" pitchFamily="49" charset="0"/>
              </a:rPr>
              <a:t> same as for open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en-US" dirty="0">
                <a:cs typeface="Courier New" panose="02070309020205020404" pitchFamily="49" charset="0"/>
              </a:rPr>
              <a:t> is a string: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"r"</a:t>
            </a:r>
            <a:r>
              <a:rPr lang="en-US" dirty="0">
                <a:cs typeface="Courier New" panose="02070309020205020404" pitchFamily="49" charset="0"/>
              </a:rPr>
              <a:t> to read,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"w"</a:t>
            </a:r>
            <a:r>
              <a:rPr lang="en-US" dirty="0">
                <a:cs typeface="Courier New" panose="02070309020205020404" pitchFamily="49" charset="0"/>
              </a:rPr>
              <a:t> to write new file; other options available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Sadly,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>
                <a:cs typeface="Courier New" panose="02070309020205020404" pitchFamily="49" charset="0"/>
              </a:rPr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>
                <a:cs typeface="Courier New" panose="02070309020205020404" pitchFamily="49" charset="0"/>
              </a:rPr>
              <a:t> needed to handle binary files on some stupid </a:t>
            </a:r>
            <a:r>
              <a:rPr lang="en-US" dirty="0" err="1">
                <a:cs typeface="Courier New" panose="02070309020205020404" pitchFamily="49" charset="0"/>
              </a:rPr>
              <a:t>Oses</a:t>
            </a:r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Returns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>
                <a:cs typeface="Courier New" panose="02070309020205020404" pitchFamily="49" charset="0"/>
              </a:rPr>
              <a:t> on success,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EOF</a:t>
            </a:r>
            <a:r>
              <a:rPr lang="en-US" dirty="0">
                <a:cs typeface="Courier New" panose="02070309020205020404" pitchFamily="49" charset="0"/>
              </a:rPr>
              <a:t> (a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#define</a:t>
            </a:r>
            <a:r>
              <a:rPr lang="en-US" dirty="0">
                <a:cs typeface="Courier New" panose="02070309020205020404" pitchFamily="49" charset="0"/>
              </a:rPr>
              <a:t>d constant) on error</a:t>
            </a:r>
          </a:p>
        </p:txBody>
      </p:sp>
    </p:spTree>
    <p:extLst>
      <p:ext uri="{BB962C8B-B14F-4D97-AF65-F5344CB8AC3E}">
        <p14:creationId xmlns:p14="http://schemas.microsoft.com/office/powerpoint/2010/main" val="1893201981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7BE67-51CC-4D68-BAFF-736326742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and Line I/O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B97D6-428C-4F35-8D8C-D29F7ED4C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fputc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Both return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EOF</a:t>
            </a:r>
            <a:r>
              <a:rPr lang="en-US" dirty="0">
                <a:cs typeface="Courier New" panose="02070309020205020404" pitchFamily="49" charset="0"/>
              </a:rPr>
              <a:t> on </a:t>
            </a:r>
            <a:r>
              <a:rPr lang="en-US" i="1" dirty="0">
                <a:cs typeface="Courier New" panose="02070309020205020404" pitchFamily="49" charset="0"/>
              </a:rPr>
              <a:t>either</a:t>
            </a:r>
            <a:r>
              <a:rPr lang="en-US" dirty="0">
                <a:cs typeface="Courier New" panose="02070309020205020404" pitchFamily="49" charset="0"/>
              </a:rPr>
              <a:t> end-of-file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fgetc</a:t>
            </a:r>
            <a:r>
              <a:rPr lang="en-US" dirty="0">
                <a:cs typeface="Courier New" panose="02070309020205020404" pitchFamily="49" charset="0"/>
              </a:rPr>
              <a:t> only) or error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Must 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ferror</a:t>
            </a:r>
            <a:r>
              <a:rPr lang="en-US" dirty="0">
                <a:cs typeface="Courier New" panose="02070309020205020404" pitchFamily="49" charset="0"/>
              </a:rPr>
              <a:t> 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feof</a:t>
            </a:r>
            <a:r>
              <a:rPr lang="en-US" dirty="0">
                <a:cs typeface="Courier New" panose="02070309020205020404" pitchFamily="49" charset="0"/>
              </a:rPr>
              <a:t> to distinguish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fputs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>
                <a:cs typeface="Courier New" panose="02070309020205020404" pitchFamily="49" charset="0"/>
              </a:rPr>
              <a:t> includes trailing newline (if any) and guaranteed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'\0’</a:t>
            </a:r>
            <a:r>
              <a:rPr lang="en-US" dirty="0">
                <a:cs typeface="Courier New" panose="02070309020205020404" pitchFamily="49" charset="0"/>
              </a:rPr>
              <a:t> (compare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gets</a:t>
            </a:r>
            <a:r>
              <a:rPr lang="en-US" dirty="0"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>
                <a:cs typeface="Courier New" panose="02070309020205020404" pitchFamily="49" charset="0"/>
              </a:rPr>
              <a:t> returns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>
                <a:cs typeface="Courier New" panose="02070309020205020404" pitchFamily="49" charset="0"/>
              </a:rPr>
              <a:t> on error or EOF, otherwise useless pointer to </a:t>
            </a:r>
            <a:r>
              <a:rPr lang="en-US" i="1" dirty="0">
                <a:cs typeface="Courier New" panose="02070309020205020404" pitchFamily="49" charset="0"/>
              </a:rPr>
              <a:t>line</a:t>
            </a:r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fputs</a:t>
            </a:r>
            <a:r>
              <a:rPr lang="en-US" dirty="0">
                <a:cs typeface="Courier New" panose="02070309020205020404" pitchFamily="49" charset="0"/>
              </a:rPr>
              <a:t> expects trailing null byte; you must supply newline at end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fputs</a:t>
            </a:r>
            <a:r>
              <a:rPr lang="en-US" dirty="0">
                <a:cs typeface="Courier New" panose="02070309020205020404" pitchFamily="49" charset="0"/>
              </a:rPr>
              <a:t> returns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>
                <a:cs typeface="Courier New" panose="02070309020205020404" pitchFamily="49" charset="0"/>
              </a:rPr>
              <a:t> on success,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EOF</a:t>
            </a:r>
            <a:r>
              <a:rPr lang="en-US" dirty="0">
                <a:cs typeface="Courier New" panose="02070309020205020404" pitchFamily="49" charset="0"/>
              </a:rPr>
              <a:t> on error</a:t>
            </a:r>
          </a:p>
        </p:txBody>
      </p:sp>
    </p:spTree>
    <p:extLst>
      <p:ext uri="{BB962C8B-B14F-4D97-AF65-F5344CB8AC3E}">
        <p14:creationId xmlns:p14="http://schemas.microsoft.com/office/powerpoint/2010/main" val="2372947748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7BE67-51CC-4D68-BAFF-736326742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cs typeface="Courier New" panose="02070309020205020404" pitchFamily="49" charset="0"/>
              </a:rPr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B97D6-428C-4F35-8D8C-D29F7ED4C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format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...);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format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...);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Both return number of bytes printed,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dirty="0">
                <a:cs typeface="Courier New" panose="02070309020205020404" pitchFamily="49" charset="0"/>
              </a:rPr>
              <a:t> on error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cs typeface="Courier New" panose="02070309020205020404" pitchFamily="49" charset="0"/>
              </a:rPr>
              <a:t> automatically goes to standard output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i="1" dirty="0">
                <a:cs typeface="Courier New" panose="02070309020205020404" pitchFamily="49" charset="0"/>
              </a:rPr>
              <a:t>format</a:t>
            </a:r>
            <a:r>
              <a:rPr lang="en-US" dirty="0">
                <a:cs typeface="Courier New" panose="02070309020205020404" pitchFamily="49" charset="0"/>
              </a:rPr>
              <a:t> determines how to interpret remaining options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Most characters shown as-is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Percent sign means “substitute next argument here”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Complex and powerful notation</a:t>
            </a:r>
          </a:p>
          <a:p>
            <a:r>
              <a:rPr lang="en-US" dirty="0">
                <a:cs typeface="Courier New" panose="02070309020205020404" pitchFamily="49" charset="0"/>
              </a:rPr>
              <a:t>Example: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("The %s Department has %d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professor%s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.\n",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dept_name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dept_size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dept_size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 1 ? "" : "s");</a:t>
            </a:r>
          </a:p>
        </p:txBody>
      </p:sp>
    </p:spTree>
    <p:extLst>
      <p:ext uri="{BB962C8B-B14F-4D97-AF65-F5344CB8AC3E}">
        <p14:creationId xmlns:p14="http://schemas.microsoft.com/office/powerpoint/2010/main" val="1261544546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7BE67-51CC-4D68-BAFF-736326742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Output-Buffering Problem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B97D6-428C-4F35-8D8C-D29F7ED4C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Sending data to a file or device is expensive</a:t>
            </a:r>
          </a:p>
          <a:p>
            <a:pPr lvl="1"/>
            <a:r>
              <a:rPr lang="en-US" dirty="0"/>
              <a:t>Refer back to byte-at-a-time implementation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</a:t>
            </a:r>
          </a:p>
          <a:p>
            <a:r>
              <a:rPr lang="en-US" dirty="0"/>
              <a:t>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r>
              <a:rPr lang="en-US" dirty="0"/>
              <a:t> package automatically </a:t>
            </a:r>
            <a:r>
              <a:rPr lang="en-US" i="1" dirty="0"/>
              <a:t>buffers</a:t>
            </a:r>
            <a:r>
              <a:rPr lang="en-US" dirty="0"/>
              <a:t> output and sends it in bunches</a:t>
            </a:r>
          </a:p>
          <a:p>
            <a:r>
              <a:rPr lang="en-US" dirty="0"/>
              <a:t>Sometimes you want to see output right away</a:t>
            </a:r>
          </a:p>
          <a:p>
            <a:pPr lvl="1"/>
            <a:r>
              <a:rPr lang="en-US" dirty="0"/>
              <a:t>Prompts to user</a:t>
            </a:r>
          </a:p>
          <a:p>
            <a:pPr lvl="1"/>
            <a:r>
              <a:rPr lang="en-US" dirty="0"/>
              <a:t>Output on terminal</a:t>
            </a:r>
          </a:p>
          <a:p>
            <a:pPr lvl="1"/>
            <a:r>
              <a:rPr lang="en-US" dirty="0"/>
              <a:t>Information in log file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r>
              <a:rPr lang="en-US" dirty="0"/>
              <a:t> offers three options and a function to help</a:t>
            </a:r>
          </a:p>
          <a:p>
            <a:pPr lvl="1"/>
            <a:r>
              <a:rPr lang="en-US" dirty="0"/>
              <a:t>Normal buffering: saves up 4K or 8K, writes all at once (highly efficient)</a:t>
            </a:r>
          </a:p>
          <a:p>
            <a:pPr lvl="1"/>
            <a:r>
              <a:rPr lang="en-US" dirty="0"/>
              <a:t>Line buffering: write immediately after every newline</a:t>
            </a:r>
          </a:p>
          <a:p>
            <a:pPr lvl="1"/>
            <a:r>
              <a:rPr lang="en-US" dirty="0"/>
              <a:t>No buffering: write every character immediately (inefficient; rarely a good idea)</a:t>
            </a:r>
          </a:p>
        </p:txBody>
      </p:sp>
    </p:spTree>
    <p:extLst>
      <p:ext uri="{BB962C8B-B14F-4D97-AF65-F5344CB8AC3E}">
        <p14:creationId xmlns:p14="http://schemas.microsoft.com/office/powerpoint/2010/main" val="2576470918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A9F91-9C38-4BA7-9C0B-2A9EE3E56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Output Buffering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82EEB-59B4-4BBB-8F2F-A98C89D87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r>
              <a:rPr lang="en-US" dirty="0"/>
              <a:t> tries to make sensible automatic choices</a:t>
            </a:r>
          </a:p>
          <a:p>
            <a:pPr lvl="1"/>
            <a:r>
              <a:rPr lang="en-US" dirty="0"/>
              <a:t>Chooses line buffering if an output file (including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) is connected to a terminal</a:t>
            </a:r>
          </a:p>
          <a:p>
            <a:pPr lvl="1"/>
            <a:r>
              <a:rPr lang="en-US" dirty="0"/>
              <a:t>Otherwise uses normal buffering</a:t>
            </a:r>
          </a:p>
          <a:p>
            <a:r>
              <a:rPr lang="en-US" dirty="0"/>
              <a:t>Multiple ways to override the default choice: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/>
              <a:t> says “send out everything you’ve saved, </a:t>
            </a:r>
            <a:r>
              <a:rPr lang="en-US" i="1" dirty="0"/>
              <a:t>now</a:t>
            </a:r>
            <a:r>
              <a:rPr lang="en-US" dirty="0"/>
              <a:t>”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setlinebuf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/>
              <a:t> says “I want line buffering even if it’s not going to a terminal”</a:t>
            </a:r>
          </a:p>
          <a:p>
            <a:pPr lvl="2"/>
            <a:r>
              <a:rPr lang="en-US" dirty="0"/>
              <a:t>Useful, e.g., for log files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NULL)</a:t>
            </a:r>
            <a:r>
              <a:rPr lang="en-US" dirty="0"/>
              <a:t> says “Don’t buffer anything; write every character </a:t>
            </a:r>
            <a:r>
              <a:rPr lang="en-US" i="1" dirty="0"/>
              <a:t>now</a:t>
            </a:r>
            <a:r>
              <a:rPr lang="en-US" dirty="0"/>
              <a:t>”</a:t>
            </a:r>
          </a:p>
          <a:p>
            <a:pPr lvl="2"/>
            <a:r>
              <a:rPr lang="en-US" dirty="0"/>
              <a:t>Rarely a good idea; better to write a few characters and then 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r>
              <a:rPr lang="en-US" dirty="0"/>
              <a:t> returns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EOF</a:t>
            </a:r>
            <a:r>
              <a:rPr lang="en-US" dirty="0"/>
              <a:t> on error; others can’t fail</a:t>
            </a:r>
          </a:p>
        </p:txBody>
      </p:sp>
    </p:spTree>
    <p:extLst>
      <p:ext uri="{BB962C8B-B14F-4D97-AF65-F5344CB8AC3E}">
        <p14:creationId xmlns:p14="http://schemas.microsoft.com/office/powerpoint/2010/main" val="2369475981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E703E-413B-495E-84F1-420597483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7B3ED-EDAC-40D2-8BD8-7FF9D780F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open (and thus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dirty="0"/>
              <a:t>) creates a new entry in OS’s </a:t>
            </a:r>
            <a:r>
              <a:rPr lang="en-US" i="1" dirty="0"/>
              <a:t>open file table</a:t>
            </a:r>
          </a:p>
          <a:p>
            <a:pPr lvl="1"/>
            <a:r>
              <a:rPr lang="en-US" dirty="0"/>
              <a:t>Contains identity of file plus (important) </a:t>
            </a:r>
            <a:r>
              <a:rPr lang="en-US" i="1" dirty="0"/>
              <a:t>current file position</a:t>
            </a:r>
            <a:endParaRPr lang="en-US" dirty="0"/>
          </a:p>
          <a:p>
            <a:r>
              <a:rPr lang="en-US" dirty="0"/>
              <a:t>Forked children inherit parent’s open file descriptors</a:t>
            </a:r>
          </a:p>
          <a:p>
            <a:pPr lvl="1"/>
            <a:r>
              <a:rPr lang="en-US" dirty="0"/>
              <a:t>By implication, they share current file position</a:t>
            </a:r>
          </a:p>
          <a:p>
            <a:pPr lvl="1"/>
            <a:r>
              <a:rPr lang="en-US" dirty="0"/>
              <a:t>Nice for output: means both parent and child can append to same file without clobbering each other’s data</a:t>
            </a:r>
          </a:p>
          <a:p>
            <a:pPr lvl="2"/>
            <a:r>
              <a:rPr lang="en-US" dirty="0"/>
              <a:t>But need to be careful about when flushing happens!</a:t>
            </a:r>
          </a:p>
          <a:p>
            <a:pPr lvl="1"/>
            <a:r>
              <a:rPr lang="en-US" dirty="0"/>
              <a:t>Confusing for input: if child reads line 1, parent will next see line 2</a:t>
            </a:r>
          </a:p>
          <a:p>
            <a:pPr lvl="2"/>
            <a:r>
              <a:rPr lang="en-US" dirty="0"/>
              <a:t>Even more confusing: if both 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r>
              <a:rPr lang="en-US" dirty="0"/>
              <a:t> buffering, child will see first 8K, parent next 8K</a:t>
            </a:r>
          </a:p>
          <a:p>
            <a:pPr lvl="2"/>
            <a:r>
              <a:rPr lang="en-US" dirty="0"/>
              <a:t>Could result in intermixed lines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exec</a:t>
            </a:r>
            <a:r>
              <a:rPr lang="en-US" dirty="0"/>
              <a:t> does </a:t>
            </a:r>
            <a:r>
              <a:rPr lang="en-US" i="1" dirty="0"/>
              <a:t>not</a:t>
            </a:r>
            <a:r>
              <a:rPr lang="en-US" dirty="0"/>
              <a:t> close descriptors (mostly), so those also shared</a:t>
            </a:r>
          </a:p>
          <a:p>
            <a:pPr lvl="1"/>
            <a:r>
              <a:rPr lang="en-US" dirty="0"/>
              <a:t>End result: when you run a program, it’s still connected to your terminal</a:t>
            </a:r>
          </a:p>
          <a:p>
            <a:r>
              <a:rPr lang="en-US" dirty="0"/>
              <a:t>Some other ways to share, but not critical here</a:t>
            </a:r>
          </a:p>
        </p:txBody>
      </p:sp>
    </p:spTree>
    <p:extLst>
      <p:ext uri="{BB962C8B-B14F-4D97-AF65-F5344CB8AC3E}">
        <p14:creationId xmlns:p14="http://schemas.microsoft.com/office/powerpoint/2010/main" val="3529376663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E5D9F-22B7-44B2-A8F8-55B232565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Filters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F16A3-2251-4C40-BF36-42B90E1F8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Unix commands are “filters” that can read from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dirty="0"/>
              <a:t> and write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Interpret data as lines of fields, separated by whitespace</a:t>
            </a:r>
          </a:p>
          <a:p>
            <a:pPr lvl="1"/>
            <a:r>
              <a:rPr lang="en-US" dirty="0"/>
              <a:t>Do one simple task (“Do one thing and do it well”)</a:t>
            </a:r>
          </a:p>
          <a:p>
            <a:r>
              <a:rPr lang="en-US" dirty="0"/>
              <a:t>Result: you can do powerful tasks by feeding output of one command to input of another</a:t>
            </a:r>
          </a:p>
          <a:p>
            <a:pPr lvl="1"/>
            <a:r>
              <a:rPr lang="en-US" dirty="0"/>
              <a:t>Simple example: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&gt; temp1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grep "time" &lt; temp1 &gt; temp2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–l &lt; temp2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rm temp1 temp2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FWIW, returns 3 on my machine, 2 on Wilkes</a:t>
            </a:r>
          </a:p>
        </p:txBody>
      </p:sp>
    </p:spTree>
    <p:extLst>
      <p:ext uri="{BB962C8B-B14F-4D97-AF65-F5344CB8AC3E}">
        <p14:creationId xmlns:p14="http://schemas.microsoft.com/office/powerpoint/2010/main" val="2937812329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E869C-0E11-47D9-8F39-105313392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Pipes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884D3-63E4-4C99-9E7F-A7AE8579D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Drawback of filters: all those temporary files</a:t>
            </a:r>
          </a:p>
          <a:p>
            <a:r>
              <a:rPr lang="en-US" dirty="0"/>
              <a:t>Solution: a </a:t>
            </a:r>
            <a:r>
              <a:rPr lang="en-US" i="1" dirty="0"/>
              <a:t>pipe</a:t>
            </a:r>
            <a:r>
              <a:rPr lang="en-US" dirty="0"/>
              <a:t> connects standard output of one command to standard input of another</a:t>
            </a:r>
          </a:p>
          <a:p>
            <a:r>
              <a:rPr lang="en-US" dirty="0"/>
              <a:t>Returning to previous example: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| grep "time" |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–l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This example also illustrates why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dirty="0">
                <a:cs typeface="Courier New" panose="02070309020205020404" pitchFamily="49" charset="0"/>
              </a:rPr>
              <a:t> was invented</a:t>
            </a:r>
          </a:p>
        </p:txBody>
      </p:sp>
    </p:spTree>
    <p:extLst>
      <p:ext uri="{BB962C8B-B14F-4D97-AF65-F5344CB8AC3E}">
        <p14:creationId xmlns:p14="http://schemas.microsoft.com/office/powerpoint/2010/main" val="1302963994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26769-FDC9-4649-83A1-59E86FE6A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 Filters Worth Learning About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C212CE-8A8F-4B40-B899-A889108FED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grep,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egrep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fgrep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echo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diff</a:t>
            </a:r>
          </a:p>
          <a:p>
            <a:pPr>
              <a:spcBef>
                <a:spcPts val="0"/>
              </a:spcBef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sed </a:t>
            </a:r>
            <a:r>
              <a:rPr lang="en-US" dirty="0">
                <a:cs typeface="Courier New" panose="02070309020205020404" pitchFamily="49" charset="0"/>
              </a:rPr>
              <a:t>[only basics]</a:t>
            </a:r>
          </a:p>
          <a:p>
            <a:pPr>
              <a:spcBef>
                <a:spcPts val="0"/>
              </a:spcBef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awk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[complex]</a:t>
            </a:r>
          </a:p>
          <a:p>
            <a:pPr>
              <a:spcBef>
                <a:spcPts val="0"/>
              </a:spcBef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head, tail</a:t>
            </a:r>
          </a:p>
          <a:p>
            <a:pPr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86FDC80-BBAE-4F75-9A2A-AE0DFE2333C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comm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find </a:t>
            </a:r>
            <a:r>
              <a:rPr lang="en-US" dirty="0">
                <a:cs typeface="Courier New" panose="02070309020205020404" pitchFamily="49" charset="0"/>
              </a:rPr>
              <a:t>[weird syntax]</a:t>
            </a:r>
          </a:p>
          <a:p>
            <a:pPr>
              <a:spcBef>
                <a:spcPts val="0"/>
              </a:spcBef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[useful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>
                <a:cs typeface="Courier New" panose="02070309020205020404" pitchFamily="49" charset="0"/>
              </a:rPr>
              <a:t>]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cut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join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tee</a:t>
            </a:r>
          </a:p>
          <a:p>
            <a:pPr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748813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9F91A-B499-4C1C-8CFE-F108020A3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BTW, Here’s How I Made That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AF963-DB3C-407D-A69E-D4F652577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 ~/bin/* 2&gt;/dev/null |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fgrep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' | ‘ \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| tr '|' \\012 |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awk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'{print $1}’ \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| sort |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| grep '^[a-z]’ \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|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egrep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-iv '^[a-z0-9_]+=‘ \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| less</a:t>
            </a:r>
            <a:endParaRPr lang="en-US" dirty="0"/>
          </a:p>
          <a:p>
            <a:r>
              <a:rPr lang="en-US" dirty="0"/>
              <a:t>Piece by piece:</a:t>
            </a:r>
          </a:p>
          <a:p>
            <a:pPr marL="955675" lvl="1" indent="-457200">
              <a:buFont typeface="+mj-lt"/>
              <a:buAutoNum type="arabicPeriod"/>
            </a:pPr>
            <a:r>
              <a:rPr lang="en-US" dirty="0"/>
              <a:t>Collect all my shell scripts, ignoring errors, and look for lines with pipes</a:t>
            </a:r>
          </a:p>
          <a:p>
            <a:pPr marL="955675" lvl="1" indent="-457200">
              <a:buFont typeface="+mj-lt"/>
              <a:buAutoNum type="arabicPeriod"/>
            </a:pPr>
            <a:r>
              <a:rPr lang="en-US" dirty="0"/>
              <a:t>Convert pipe symbols to newlines and print first nonblank field on each line</a:t>
            </a:r>
          </a:p>
          <a:p>
            <a:pPr marL="955675" lvl="1" indent="-457200">
              <a:buFont typeface="+mj-lt"/>
              <a:buAutoNum type="arabicPeriod"/>
            </a:pPr>
            <a:r>
              <a:rPr lang="en-US" dirty="0"/>
              <a:t>Sort result, choose unique lines, choose only those starting with a letter</a:t>
            </a:r>
          </a:p>
          <a:p>
            <a:pPr marL="955675" lvl="1" indent="-457200">
              <a:buFont typeface="+mj-lt"/>
              <a:buAutoNum type="arabicPeriod"/>
            </a:pPr>
            <a:r>
              <a:rPr lang="en-US" dirty="0"/>
              <a:t>Discard lines that start with a variable name followed by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"=“</a:t>
            </a:r>
          </a:p>
          <a:p>
            <a:pPr marL="955675" lvl="1" indent="-457200">
              <a:buFont typeface="+mj-lt"/>
              <a:buAutoNum type="arabicPeriod"/>
            </a:pPr>
            <a:r>
              <a:rPr lang="en-US" dirty="0">
                <a:cs typeface="Courier New" panose="02070309020205020404" pitchFamily="49" charset="0"/>
              </a:rPr>
              <a:t>Feed it into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less</a:t>
            </a:r>
            <a:r>
              <a:rPr lang="en-US" dirty="0">
                <a:cs typeface="Courier New" panose="02070309020205020404" pitchFamily="49" charset="0"/>
              </a:rPr>
              <a:t> so I can eyeball the 147 lines of output</a:t>
            </a:r>
          </a:p>
          <a:p>
            <a:r>
              <a:rPr lang="en-US" dirty="0">
                <a:cs typeface="Courier New" panose="02070309020205020404" pitchFamily="49" charset="0"/>
              </a:rPr>
              <a:t>8 commands strung together: this is exactly the power of pipes!</a:t>
            </a:r>
          </a:p>
        </p:txBody>
      </p:sp>
    </p:spTree>
    <p:extLst>
      <p:ext uri="{BB962C8B-B14F-4D97-AF65-F5344CB8AC3E}">
        <p14:creationId xmlns:p14="http://schemas.microsoft.com/office/powerpoint/2010/main" val="70258313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9B8E0-F23C-4F4D-9E2C-4C9C95B5B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Pathnames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0C468-37C0-46D7-8E7E-369DC4B64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file (or device) is identified by an </a:t>
            </a:r>
            <a:r>
              <a:rPr lang="en-US" i="1" dirty="0"/>
              <a:t>absolute pathname</a:t>
            </a:r>
          </a:p>
          <a:p>
            <a:pPr lvl="1"/>
            <a:r>
              <a:rPr lang="en-US" dirty="0"/>
              <a:t>Series of characters starting with and separated by slashes</a:t>
            </a:r>
          </a:p>
          <a:p>
            <a:pPr lvl="2"/>
            <a:r>
              <a:rPr lang="en-US" dirty="0"/>
              <a:t>Example: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/home/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geoff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/bin/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mindiffs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>
                <a:cs typeface="Courier New" panose="02070309020205020404" pitchFamily="49" charset="0"/>
              </a:rPr>
              <a:t>Slashes separate </a:t>
            </a:r>
            <a:r>
              <a:rPr lang="en-US" i="1" dirty="0">
                <a:cs typeface="Courier New" panose="02070309020205020404" pitchFamily="49" charset="0"/>
              </a:rPr>
              <a:t>components</a:t>
            </a:r>
            <a:endParaRPr lang="en-US" dirty="0">
              <a:cs typeface="Courier New" panose="02070309020205020404" pitchFamily="49" charset="0"/>
            </a:endParaRPr>
          </a:p>
          <a:p>
            <a:pPr lvl="2"/>
            <a:r>
              <a:rPr lang="en-US" dirty="0">
                <a:cs typeface="Courier New" panose="02070309020205020404" pitchFamily="49" charset="0"/>
              </a:rPr>
              <a:t>All but last component must be </a:t>
            </a:r>
            <a:r>
              <a:rPr lang="en-US" i="1" dirty="0">
                <a:cs typeface="Courier New" panose="02070309020205020404" pitchFamily="49" charset="0"/>
              </a:rPr>
              <a:t>directory</a:t>
            </a:r>
            <a:r>
              <a:rPr lang="en-US" dirty="0">
                <a:cs typeface="Courier New" panose="02070309020205020404" pitchFamily="49" charset="0"/>
              </a:rPr>
              <a:t> (sometimes called a “folder”)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Net effect is the folders-within-folders model you’re familiar with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All pathnames start at “root” directory, which is named just “/”</a:t>
            </a:r>
          </a:p>
          <a:p>
            <a:r>
              <a:rPr lang="en-US" dirty="0">
                <a:cs typeface="Courier New" panose="02070309020205020404" pitchFamily="49" charset="0"/>
              </a:rPr>
              <a:t>For convenience, </a:t>
            </a:r>
            <a:r>
              <a:rPr lang="en-US" i="1" dirty="0">
                <a:cs typeface="Courier New" panose="02070309020205020404" pitchFamily="49" charset="0"/>
              </a:rPr>
              <a:t>relative pathname</a:t>
            </a:r>
            <a:r>
              <a:rPr lang="en-US" dirty="0">
                <a:cs typeface="Courier New" panose="02070309020205020404" pitchFamily="49" charset="0"/>
              </a:rPr>
              <a:t> starts at </a:t>
            </a:r>
            <a:r>
              <a:rPr lang="en-US" i="1" dirty="0">
                <a:cs typeface="Courier New" panose="02070309020205020404" pitchFamily="49" charset="0"/>
              </a:rPr>
              <a:t>current working directory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Starts without slash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If CWD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/home/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geoff</a:t>
            </a:r>
            <a:r>
              <a:rPr lang="en-US" dirty="0">
                <a:cs typeface="Courier New" panose="02070309020205020404" pitchFamily="49" charset="0"/>
              </a:rPr>
              <a:t>,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bin/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mindiffs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same 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/home/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geoff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/bin/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mindiffs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CWD is per-process (but inherited from parent)</a:t>
            </a:r>
          </a:p>
        </p:txBody>
      </p:sp>
    </p:spTree>
    <p:extLst>
      <p:ext uri="{BB962C8B-B14F-4D97-AF65-F5344CB8AC3E}">
        <p14:creationId xmlns:p14="http://schemas.microsoft.com/office/powerpoint/2010/main" val="3877002638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I/O:</a:t>
            </a:r>
            <a:r>
              <a:rPr lang="en-US" altLang="en-US"/>
              <a:t> A Typical Hardware System</a:t>
            </a: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8404225" y="2895600"/>
            <a:ext cx="909638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main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memory</a:t>
            </a:r>
          </a:p>
        </p:txBody>
      </p:sp>
      <p:sp>
        <p:nvSpPr>
          <p:cNvPr id="4100" name="AutoShape 6"/>
          <p:cNvSpPr>
            <a:spLocks noChangeArrowheads="1"/>
          </p:cNvSpPr>
          <p:nvPr/>
        </p:nvSpPr>
        <p:spPr bwMode="auto">
          <a:xfrm>
            <a:off x="6880225" y="30480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5965825" y="3079750"/>
            <a:ext cx="909638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I/O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bridge</a:t>
            </a:r>
          </a:p>
        </p:txBody>
      </p:sp>
      <p:sp>
        <p:nvSpPr>
          <p:cNvPr id="4102" name="AutoShape 8"/>
          <p:cNvSpPr>
            <a:spLocks noChangeArrowheads="1"/>
          </p:cNvSpPr>
          <p:nvPr/>
        </p:nvSpPr>
        <p:spPr bwMode="auto">
          <a:xfrm>
            <a:off x="4508501" y="3048000"/>
            <a:ext cx="1452563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3" name="Rectangle 9"/>
          <p:cNvSpPr>
            <a:spLocks noChangeArrowheads="1"/>
          </p:cNvSpPr>
          <p:nvPr/>
        </p:nvSpPr>
        <p:spPr bwMode="auto">
          <a:xfrm>
            <a:off x="2608263" y="307975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bus interface</a:t>
            </a:r>
          </a:p>
        </p:txBody>
      </p:sp>
      <p:sp>
        <p:nvSpPr>
          <p:cNvPr id="4104" name="Rectangle 10"/>
          <p:cNvSpPr>
            <a:spLocks noChangeArrowheads="1"/>
          </p:cNvSpPr>
          <p:nvPr/>
        </p:nvSpPr>
        <p:spPr bwMode="auto">
          <a:xfrm>
            <a:off x="3524251" y="17526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5" name="Rectangle 11"/>
          <p:cNvSpPr>
            <a:spLocks noChangeArrowheads="1"/>
          </p:cNvSpPr>
          <p:nvPr/>
        </p:nvSpPr>
        <p:spPr bwMode="auto">
          <a:xfrm>
            <a:off x="3524251" y="19050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6" name="Rectangle 12"/>
          <p:cNvSpPr>
            <a:spLocks noChangeArrowheads="1"/>
          </p:cNvSpPr>
          <p:nvPr/>
        </p:nvSpPr>
        <p:spPr bwMode="auto">
          <a:xfrm>
            <a:off x="3524251" y="20574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7" name="Rectangle 13"/>
          <p:cNvSpPr>
            <a:spLocks noChangeArrowheads="1"/>
          </p:cNvSpPr>
          <p:nvPr/>
        </p:nvSpPr>
        <p:spPr bwMode="auto">
          <a:xfrm>
            <a:off x="3524251" y="22098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8" name="Rectangle 14"/>
          <p:cNvSpPr>
            <a:spLocks noChangeArrowheads="1"/>
          </p:cNvSpPr>
          <p:nvPr/>
        </p:nvSpPr>
        <p:spPr bwMode="auto">
          <a:xfrm>
            <a:off x="3524251" y="23622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9" name="AutoShape 15"/>
          <p:cNvSpPr>
            <a:spLocks noChangeArrowheads="1"/>
          </p:cNvSpPr>
          <p:nvPr/>
        </p:nvSpPr>
        <p:spPr bwMode="auto">
          <a:xfrm>
            <a:off x="4297363" y="1752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10" name="AutoShape 16"/>
          <p:cNvSpPr>
            <a:spLocks noChangeArrowheads="1"/>
          </p:cNvSpPr>
          <p:nvPr/>
        </p:nvSpPr>
        <p:spPr bwMode="auto">
          <a:xfrm flipH="1">
            <a:off x="4208463" y="2133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11" name="Rectangle 17"/>
          <p:cNvSpPr>
            <a:spLocks noChangeArrowheads="1"/>
          </p:cNvSpPr>
          <p:nvPr/>
        </p:nvSpPr>
        <p:spPr bwMode="auto">
          <a:xfrm>
            <a:off x="4741863" y="16002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ALU</a:t>
            </a:r>
          </a:p>
        </p:txBody>
      </p:sp>
      <p:sp>
        <p:nvSpPr>
          <p:cNvPr id="4112" name="Text Box 18"/>
          <p:cNvSpPr txBox="1">
            <a:spLocks noChangeArrowheads="1"/>
          </p:cNvSpPr>
          <p:nvPr/>
        </p:nvSpPr>
        <p:spPr bwMode="auto">
          <a:xfrm>
            <a:off x="3236054" y="1430923"/>
            <a:ext cx="12939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register file</a:t>
            </a:r>
          </a:p>
        </p:txBody>
      </p:sp>
      <p:sp>
        <p:nvSpPr>
          <p:cNvPr id="4113" name="AutoShape 19"/>
          <p:cNvSpPr>
            <a:spLocks noChangeArrowheads="1"/>
          </p:cNvSpPr>
          <p:nvPr/>
        </p:nvSpPr>
        <p:spPr bwMode="auto">
          <a:xfrm>
            <a:off x="3598863" y="25908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14" name="Rectangle 20"/>
          <p:cNvSpPr>
            <a:spLocks noChangeArrowheads="1"/>
          </p:cNvSpPr>
          <p:nvPr/>
        </p:nvSpPr>
        <p:spPr bwMode="auto">
          <a:xfrm>
            <a:off x="2455863" y="13716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15" name="Text Box 21"/>
          <p:cNvSpPr txBox="1">
            <a:spLocks noChangeArrowheads="1"/>
          </p:cNvSpPr>
          <p:nvPr/>
        </p:nvSpPr>
        <p:spPr bwMode="auto">
          <a:xfrm>
            <a:off x="2343150" y="1066800"/>
            <a:ext cx="1087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CPU chip</a:t>
            </a:r>
          </a:p>
        </p:txBody>
      </p:sp>
      <p:sp>
        <p:nvSpPr>
          <p:cNvPr id="4116" name="Text Box 22"/>
          <p:cNvSpPr txBox="1">
            <a:spLocks noChangeArrowheads="1"/>
          </p:cNvSpPr>
          <p:nvPr/>
        </p:nvSpPr>
        <p:spPr bwMode="auto">
          <a:xfrm>
            <a:off x="5389563" y="2362200"/>
            <a:ext cx="1301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system bus</a:t>
            </a:r>
          </a:p>
        </p:txBody>
      </p:sp>
      <p:sp>
        <p:nvSpPr>
          <p:cNvPr id="4117" name="Line 23"/>
          <p:cNvSpPr>
            <a:spLocks noChangeShapeType="1"/>
          </p:cNvSpPr>
          <p:nvPr/>
        </p:nvSpPr>
        <p:spPr bwMode="auto">
          <a:xfrm flipH="1">
            <a:off x="5275263" y="2667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Text Box 24"/>
          <p:cNvSpPr txBox="1">
            <a:spLocks noChangeArrowheads="1"/>
          </p:cNvSpPr>
          <p:nvPr/>
        </p:nvSpPr>
        <p:spPr bwMode="auto">
          <a:xfrm>
            <a:off x="6910389" y="2362200"/>
            <a:ext cx="1392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memory bus</a:t>
            </a:r>
          </a:p>
        </p:txBody>
      </p:sp>
      <p:sp>
        <p:nvSpPr>
          <p:cNvPr id="4119" name="Line 25"/>
          <p:cNvSpPr>
            <a:spLocks noChangeShapeType="1"/>
          </p:cNvSpPr>
          <p:nvPr/>
        </p:nvSpPr>
        <p:spPr bwMode="auto">
          <a:xfrm>
            <a:off x="7561263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0" name="AutoShape 26"/>
          <p:cNvSpPr>
            <a:spLocks noChangeArrowheads="1"/>
          </p:cNvSpPr>
          <p:nvPr/>
        </p:nvSpPr>
        <p:spPr bwMode="auto">
          <a:xfrm>
            <a:off x="6189663" y="37338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21" name="AutoShape 27"/>
          <p:cNvSpPr>
            <a:spLocks noChangeArrowheads="1"/>
          </p:cNvSpPr>
          <p:nvPr/>
        </p:nvSpPr>
        <p:spPr bwMode="auto">
          <a:xfrm flipV="1">
            <a:off x="7294563" y="4470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22" name="Rectangle 28"/>
          <p:cNvSpPr>
            <a:spLocks noChangeArrowheads="1"/>
          </p:cNvSpPr>
          <p:nvPr/>
        </p:nvSpPr>
        <p:spPr bwMode="auto">
          <a:xfrm>
            <a:off x="6875463" y="51943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disk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controller</a:t>
            </a:r>
          </a:p>
        </p:txBody>
      </p:sp>
      <p:sp>
        <p:nvSpPr>
          <p:cNvPr id="4123" name="AutoShape 29"/>
          <p:cNvSpPr>
            <a:spLocks noChangeArrowheads="1"/>
          </p:cNvSpPr>
          <p:nvPr/>
        </p:nvSpPr>
        <p:spPr bwMode="auto">
          <a:xfrm flipV="1">
            <a:off x="4964113" y="4470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24" name="Rectangle 30"/>
          <p:cNvSpPr>
            <a:spLocks noChangeArrowheads="1"/>
          </p:cNvSpPr>
          <p:nvPr/>
        </p:nvSpPr>
        <p:spPr bwMode="auto">
          <a:xfrm>
            <a:off x="4545013" y="51943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graphics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adapter</a:t>
            </a:r>
          </a:p>
        </p:txBody>
      </p:sp>
      <p:sp>
        <p:nvSpPr>
          <p:cNvPr id="4125" name="AutoShape 31"/>
          <p:cNvSpPr>
            <a:spLocks noChangeArrowheads="1"/>
          </p:cNvSpPr>
          <p:nvPr/>
        </p:nvSpPr>
        <p:spPr bwMode="auto">
          <a:xfrm flipV="1">
            <a:off x="3287713" y="4470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26" name="Rectangle 32"/>
          <p:cNvSpPr>
            <a:spLocks noChangeArrowheads="1"/>
          </p:cNvSpPr>
          <p:nvPr/>
        </p:nvSpPr>
        <p:spPr bwMode="auto">
          <a:xfrm>
            <a:off x="2944813" y="518160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USB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controller</a:t>
            </a:r>
          </a:p>
        </p:txBody>
      </p:sp>
      <p:sp>
        <p:nvSpPr>
          <p:cNvPr id="4127" name="Line 33"/>
          <p:cNvSpPr>
            <a:spLocks noChangeShapeType="1"/>
          </p:cNvSpPr>
          <p:nvPr/>
        </p:nvSpPr>
        <p:spPr bwMode="auto">
          <a:xfrm>
            <a:off x="3173413" y="571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8" name="Line 34"/>
          <p:cNvSpPr>
            <a:spLocks noChangeShapeType="1"/>
          </p:cNvSpPr>
          <p:nvPr/>
        </p:nvSpPr>
        <p:spPr bwMode="auto">
          <a:xfrm>
            <a:off x="3935413" y="571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9" name="Text Box 35"/>
          <p:cNvSpPr txBox="1">
            <a:spLocks noChangeArrowheads="1"/>
          </p:cNvSpPr>
          <p:nvPr/>
        </p:nvSpPr>
        <p:spPr bwMode="auto">
          <a:xfrm>
            <a:off x="2738439" y="5943600"/>
            <a:ext cx="839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mouse</a:t>
            </a:r>
          </a:p>
        </p:txBody>
      </p:sp>
      <p:sp>
        <p:nvSpPr>
          <p:cNvPr id="4130" name="Text Box 36"/>
          <p:cNvSpPr txBox="1">
            <a:spLocks noChangeArrowheads="1"/>
          </p:cNvSpPr>
          <p:nvPr/>
        </p:nvSpPr>
        <p:spPr bwMode="auto">
          <a:xfrm>
            <a:off x="3414714" y="5943600"/>
            <a:ext cx="10874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keyboard</a:t>
            </a:r>
          </a:p>
        </p:txBody>
      </p:sp>
      <p:sp>
        <p:nvSpPr>
          <p:cNvPr id="4131" name="Line 37"/>
          <p:cNvSpPr>
            <a:spLocks noChangeShapeType="1"/>
          </p:cNvSpPr>
          <p:nvPr/>
        </p:nvSpPr>
        <p:spPr bwMode="auto">
          <a:xfrm>
            <a:off x="5230813" y="571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2" name="Text Box 38"/>
          <p:cNvSpPr txBox="1">
            <a:spLocks noChangeArrowheads="1"/>
          </p:cNvSpPr>
          <p:nvPr/>
        </p:nvSpPr>
        <p:spPr bwMode="auto">
          <a:xfrm>
            <a:off x="4729177" y="5942598"/>
            <a:ext cx="94929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monitor</a:t>
            </a:r>
          </a:p>
        </p:txBody>
      </p:sp>
      <p:sp>
        <p:nvSpPr>
          <p:cNvPr id="4133" name="Line 39"/>
          <p:cNvSpPr>
            <a:spLocks noChangeShapeType="1"/>
          </p:cNvSpPr>
          <p:nvPr/>
        </p:nvSpPr>
        <p:spPr bwMode="auto">
          <a:xfrm>
            <a:off x="7535863" y="5715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4" name="AutoShape 40"/>
          <p:cNvSpPr>
            <a:spLocks noChangeArrowheads="1"/>
          </p:cNvSpPr>
          <p:nvPr/>
        </p:nvSpPr>
        <p:spPr bwMode="auto">
          <a:xfrm>
            <a:off x="7231063" y="609600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disk</a:t>
            </a:r>
          </a:p>
        </p:txBody>
      </p:sp>
      <p:sp>
        <p:nvSpPr>
          <p:cNvPr id="4135" name="AutoShape 41"/>
          <p:cNvSpPr>
            <a:spLocks noChangeArrowheads="1"/>
          </p:cNvSpPr>
          <p:nvPr/>
        </p:nvSpPr>
        <p:spPr bwMode="auto">
          <a:xfrm>
            <a:off x="2379663" y="425450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36" name="Rectangle 42"/>
          <p:cNvSpPr>
            <a:spLocks noChangeArrowheads="1"/>
          </p:cNvSpPr>
          <p:nvPr/>
        </p:nvSpPr>
        <p:spPr bwMode="auto">
          <a:xfrm>
            <a:off x="3455989" y="4424363"/>
            <a:ext cx="166687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37" name="Rectangle 43"/>
          <p:cNvSpPr>
            <a:spLocks noChangeArrowheads="1"/>
          </p:cNvSpPr>
          <p:nvPr/>
        </p:nvSpPr>
        <p:spPr bwMode="auto">
          <a:xfrm>
            <a:off x="5132389" y="4414838"/>
            <a:ext cx="166687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38" name="Rectangle 44"/>
          <p:cNvSpPr>
            <a:spLocks noChangeArrowheads="1"/>
          </p:cNvSpPr>
          <p:nvPr/>
        </p:nvSpPr>
        <p:spPr bwMode="auto">
          <a:xfrm>
            <a:off x="7466014" y="4405313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39" name="Text Box 45"/>
          <p:cNvSpPr txBox="1">
            <a:spLocks noChangeArrowheads="1"/>
          </p:cNvSpPr>
          <p:nvPr/>
        </p:nvSpPr>
        <p:spPr bwMode="auto">
          <a:xfrm>
            <a:off x="6050302" y="4558298"/>
            <a:ext cx="88197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I/O bus</a:t>
            </a:r>
          </a:p>
        </p:txBody>
      </p:sp>
      <p:sp>
        <p:nvSpPr>
          <p:cNvPr id="4140" name="Rectangle 46"/>
          <p:cNvSpPr>
            <a:spLocks noChangeArrowheads="1"/>
          </p:cNvSpPr>
          <p:nvPr/>
        </p:nvSpPr>
        <p:spPr bwMode="auto">
          <a:xfrm>
            <a:off x="6356351" y="4343400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41" name="Rectangle 47"/>
          <p:cNvSpPr>
            <a:spLocks noChangeArrowheads="1"/>
          </p:cNvSpPr>
          <p:nvPr/>
        </p:nvSpPr>
        <p:spPr bwMode="auto">
          <a:xfrm>
            <a:off x="8247063" y="4267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42" name="Rectangle 48"/>
          <p:cNvSpPr>
            <a:spLocks noChangeArrowheads="1"/>
          </p:cNvSpPr>
          <p:nvPr/>
        </p:nvSpPr>
        <p:spPr bwMode="auto">
          <a:xfrm>
            <a:off x="8551863" y="4267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43" name="Rectangle 49"/>
          <p:cNvSpPr>
            <a:spLocks noChangeArrowheads="1"/>
          </p:cNvSpPr>
          <p:nvPr/>
        </p:nvSpPr>
        <p:spPr bwMode="auto">
          <a:xfrm>
            <a:off x="8856663" y="4267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44" name="Text Box 50"/>
          <p:cNvSpPr txBox="1">
            <a:spLocks noChangeArrowheads="1"/>
          </p:cNvSpPr>
          <p:nvPr/>
        </p:nvSpPr>
        <p:spPr bwMode="auto">
          <a:xfrm>
            <a:off x="8232775" y="4644579"/>
            <a:ext cx="222689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Expansion slots for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other devices such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as network adapters.</a:t>
            </a:r>
          </a:p>
          <a:p>
            <a:pPr algn="l">
              <a:lnSpc>
                <a:spcPct val="100000"/>
              </a:lnSpc>
            </a:pPr>
            <a:endParaRPr lang="en-US" altLang="en-US" sz="1600"/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Abstracting I/O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Low level requires complex device commands</a:t>
            </a:r>
          </a:p>
          <a:p>
            <a:pPr lvl="1" eaLnBrk="1" hangingPunct="1">
              <a:defRPr/>
            </a:pPr>
            <a:r>
              <a:rPr lang="en-US" dirty="0"/>
              <a:t>Vary from device to device</a:t>
            </a:r>
          </a:p>
          <a:p>
            <a:pPr lvl="1" eaLnBrk="1" hangingPunct="1">
              <a:defRPr/>
            </a:pPr>
            <a:r>
              <a:rPr lang="en-US" dirty="0"/>
              <a:t>Device models can be very different</a:t>
            </a:r>
          </a:p>
          <a:p>
            <a:pPr lvl="2" eaLnBrk="1" hangingPunct="1">
              <a:defRPr/>
            </a:pPr>
            <a:r>
              <a:rPr lang="en-US" dirty="0"/>
              <a:t>Tape: read or write sequentially, or rewind</a:t>
            </a:r>
          </a:p>
          <a:p>
            <a:pPr lvl="2" eaLnBrk="1" hangingPunct="1">
              <a:defRPr/>
            </a:pPr>
            <a:r>
              <a:rPr lang="en-US" dirty="0"/>
              <a:t>Disk: “random” access at block level</a:t>
            </a:r>
          </a:p>
          <a:p>
            <a:pPr lvl="2" eaLnBrk="1" hangingPunct="1">
              <a:defRPr/>
            </a:pPr>
            <a:r>
              <a:rPr lang="en-US" dirty="0"/>
              <a:t>Terminal: sequential, no rewind, must echo and allow editing</a:t>
            </a:r>
          </a:p>
          <a:p>
            <a:pPr lvl="2" eaLnBrk="1" hangingPunct="1">
              <a:defRPr/>
            </a:pPr>
            <a:r>
              <a:rPr lang="en-US" dirty="0"/>
              <a:t>Video: write-only, with 2-dimensional structure</a:t>
            </a:r>
          </a:p>
          <a:p>
            <a:pPr eaLnBrk="1" hangingPunct="1">
              <a:defRPr/>
            </a:pPr>
            <a:r>
              <a:rPr lang="en-US" dirty="0"/>
              <a:t>Operating system should hide these differences</a:t>
            </a:r>
          </a:p>
          <a:p>
            <a:pPr lvl="1" eaLnBrk="1" hangingPunct="1">
              <a:defRPr/>
            </a:pPr>
            <a:r>
              <a:rPr lang="en-US" dirty="0"/>
              <a:t>“Read” and “write” should work regardless of device</a:t>
            </a:r>
          </a:p>
          <a:p>
            <a:pPr lvl="1" eaLnBrk="1" hangingPunct="1">
              <a:defRPr/>
            </a:pPr>
            <a:r>
              <a:rPr lang="en-US" dirty="0"/>
              <a:t>Sometimes impossible to generalize (e.g., video)</a:t>
            </a:r>
          </a:p>
          <a:p>
            <a:pPr lvl="1" eaLnBrk="1" hangingPunct="1">
              <a:defRPr/>
            </a:pPr>
            <a:r>
              <a:rPr lang="en-US" dirty="0"/>
              <a:t>Still need access to full power of hardware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Unix Files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Unix </a:t>
            </a:r>
            <a:r>
              <a:rPr lang="en-US" i="1" dirty="0"/>
              <a:t>file</a:t>
            </a:r>
            <a:r>
              <a:rPr lang="en-US" dirty="0"/>
              <a:t> is a sequence of </a:t>
            </a:r>
            <a:r>
              <a:rPr lang="en-US" i="1" dirty="0"/>
              <a:t>m</a:t>
            </a:r>
            <a:r>
              <a:rPr lang="en-US" dirty="0"/>
              <a:t> bytes:</a:t>
            </a:r>
          </a:p>
          <a:p>
            <a:pPr lvl="1" eaLnBrk="1" hangingPunct="1">
              <a:defRPr/>
            </a:pPr>
            <a:r>
              <a:rPr lang="en-US" i="1" dirty="0"/>
              <a:t>B</a:t>
            </a:r>
            <a:r>
              <a:rPr lang="en-US" i="1" baseline="-25000" dirty="0"/>
              <a:t>0</a:t>
            </a:r>
            <a:r>
              <a:rPr lang="en-US" i="1" dirty="0"/>
              <a:t>, B</a:t>
            </a:r>
            <a:r>
              <a:rPr lang="en-US" i="1" baseline="-25000" dirty="0"/>
              <a:t>1</a:t>
            </a:r>
            <a:r>
              <a:rPr lang="en-US" i="1" dirty="0"/>
              <a:t>, .... , B</a:t>
            </a:r>
            <a:r>
              <a:rPr lang="en-US" i="1" baseline="-25000" dirty="0"/>
              <a:t>k</a:t>
            </a:r>
            <a:r>
              <a:rPr lang="en-US" i="1" dirty="0"/>
              <a:t> , .... , B</a:t>
            </a:r>
            <a:r>
              <a:rPr lang="en-US" i="1" baseline="-25000" dirty="0"/>
              <a:t>m-1</a:t>
            </a:r>
          </a:p>
          <a:p>
            <a:pPr lvl="1" eaLnBrk="1" hangingPunct="1">
              <a:defRPr/>
            </a:pPr>
            <a:endParaRPr lang="en-US" i="1" baseline="-25000" dirty="0"/>
          </a:p>
          <a:p>
            <a:pPr eaLnBrk="1" hangingPunct="1">
              <a:defRPr/>
            </a:pPr>
            <a:r>
              <a:rPr lang="en-US" dirty="0"/>
              <a:t>Cool fact: All I/O devices are represented as files: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/dev/sda1</a:t>
            </a:r>
            <a:r>
              <a:rPr lang="en-US" dirty="0"/>
              <a:t>    (</a:t>
            </a:r>
            <a:r>
              <a:rPr lang="en-US" dirty="0">
                <a:latin typeface="Courier New" pitchFamily="49" charset="0"/>
              </a:rPr>
              <a:t>/boot</a:t>
            </a:r>
            <a:r>
              <a:rPr lang="en-US" dirty="0"/>
              <a:t> disk partition)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dev</a:t>
            </a:r>
            <a:r>
              <a:rPr lang="en-US" dirty="0">
                <a:latin typeface="Courier New" pitchFamily="49" charset="0"/>
              </a:rPr>
              <a:t>/tty2</a:t>
            </a:r>
            <a:r>
              <a:rPr lang="en-US" dirty="0"/>
              <a:t>    (terminal)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Even the kernel is represented as files: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dev</a:t>
            </a: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kmem</a:t>
            </a:r>
            <a:r>
              <a:rPr lang="en-US" dirty="0"/>
              <a:t>   (access to kernel memory) 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proc</a:t>
            </a:r>
            <a:r>
              <a:rPr lang="en-US" dirty="0"/>
              <a:t>            (kernel data structures)</a:t>
            </a:r>
          </a:p>
          <a:p>
            <a:pPr lvl="1" eaLnBrk="1" hangingPunct="1"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/sys</a:t>
            </a:r>
            <a:r>
              <a:rPr lang="en-US" dirty="0">
                <a:cs typeface="Courier New" panose="02070309020205020404" pitchFamily="49" charset="0"/>
              </a:rPr>
              <a:t>              </a:t>
            </a:r>
            <a:r>
              <a:rPr lang="en-US" dirty="0"/>
              <a:t>(device discovery and control)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Unix I/O Overview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Elegant mapping of files to devices allows kernel to export a simple interface called Unix I/O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accent2"/>
                </a:solidFill>
              </a:rPr>
              <a:t>Key Unix idea</a:t>
            </a:r>
            <a:r>
              <a:rPr lang="en-US" dirty="0"/>
              <a:t>: All input and output is handled in a consistent and uniform way</a:t>
            </a:r>
          </a:p>
          <a:p>
            <a:pPr eaLnBrk="1" hangingPunct="1">
              <a:defRPr/>
            </a:pPr>
            <a:r>
              <a:rPr lang="en-US" dirty="0"/>
              <a:t>Basic Unix I/O operations (system calls):  </a:t>
            </a:r>
          </a:p>
          <a:p>
            <a:pPr lvl="1" eaLnBrk="1" hangingPunct="1">
              <a:defRPr/>
            </a:pPr>
            <a:r>
              <a:rPr lang="en-US" dirty="0"/>
              <a:t>Opening and closing files:  </a:t>
            </a:r>
            <a:r>
              <a:rPr lang="en-US" dirty="0">
                <a:latin typeface="Courier New" pitchFamily="49" charset="0"/>
              </a:rPr>
              <a:t>open()</a:t>
            </a:r>
            <a:r>
              <a:rPr lang="en-US" dirty="0"/>
              <a:t>and </a:t>
            </a:r>
            <a:r>
              <a:rPr lang="en-US" dirty="0">
                <a:latin typeface="Courier New" pitchFamily="49" charset="0"/>
              </a:rPr>
              <a:t>close()</a:t>
            </a:r>
          </a:p>
          <a:p>
            <a:pPr lvl="1" eaLnBrk="1" hangingPunct="1">
              <a:defRPr/>
            </a:pPr>
            <a:r>
              <a:rPr lang="en-US" dirty="0"/>
              <a:t>Reading and writing a file: </a:t>
            </a:r>
            <a:r>
              <a:rPr lang="en-US" dirty="0">
                <a:latin typeface="Courier New" pitchFamily="49" charset="0"/>
              </a:rPr>
              <a:t>read()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write()</a:t>
            </a:r>
          </a:p>
          <a:p>
            <a:pPr lvl="1" eaLnBrk="1" hangingPunct="1">
              <a:defRPr/>
            </a:pPr>
            <a:r>
              <a:rPr lang="en-US" dirty="0"/>
              <a:t>Changing the </a:t>
            </a:r>
            <a:r>
              <a:rPr lang="en-US" i="1" dirty="0"/>
              <a:t>current file position</a:t>
            </a:r>
            <a:r>
              <a:rPr lang="en-US" dirty="0"/>
              <a:t> (seek): </a:t>
            </a:r>
            <a:r>
              <a:rPr lang="en-US" dirty="0" err="1">
                <a:latin typeface="Courier New" pitchFamily="49" charset="0"/>
              </a:rPr>
              <a:t>lseek</a:t>
            </a:r>
            <a:r>
              <a:rPr lang="en-US" dirty="0"/>
              <a:t> (not discussed)</a:t>
            </a:r>
          </a:p>
          <a:p>
            <a:pPr eaLnBrk="1" hangingPunct="1">
              <a:defRPr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004752" y="4990111"/>
            <a:ext cx="4767648" cy="1221357"/>
            <a:chOff x="3048000" y="5561999"/>
            <a:chExt cx="4767648" cy="122135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3048000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48138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3914775" y="5562600"/>
              <a:ext cx="1319213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521493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k-1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5638800" y="5562600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 err="1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</a:t>
              </a:r>
              <a:endParaRPr lang="en-US" sz="1800" baseline="-25000" dirty="0">
                <a:latin typeface="Calibri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6070384" y="5561999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k+1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6496435" y="5562600"/>
              <a:ext cx="1319213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5851826" y="6011562"/>
              <a:ext cx="0" cy="381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4258962" y="6358624"/>
              <a:ext cx="3175933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Current file position = k</a:t>
              </a:r>
            </a:p>
          </p:txBody>
        </p:sp>
      </p:grp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Types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file has a </a:t>
            </a:r>
            <a:r>
              <a:rPr lang="en-US" i="1" dirty="0"/>
              <a:t>type</a:t>
            </a:r>
            <a:r>
              <a:rPr lang="en-US" dirty="0"/>
              <a:t> indicating its role in the system</a:t>
            </a:r>
          </a:p>
          <a:p>
            <a:pPr lvl="1"/>
            <a:r>
              <a:rPr lang="en-US" i="1" dirty="0"/>
              <a:t>Regular file: </a:t>
            </a:r>
            <a:r>
              <a:rPr lang="en-US" dirty="0"/>
              <a:t>Contains arbitrary data</a:t>
            </a:r>
          </a:p>
          <a:p>
            <a:pPr lvl="1"/>
            <a:r>
              <a:rPr lang="en-US" i="1" dirty="0"/>
              <a:t>Directory:  </a:t>
            </a:r>
            <a:r>
              <a:rPr lang="en-US" dirty="0"/>
              <a:t>Index for a related group of files</a:t>
            </a:r>
          </a:p>
          <a:p>
            <a:pPr lvl="1"/>
            <a:r>
              <a:rPr lang="en-US" i="1" dirty="0"/>
              <a:t>Socket:</a:t>
            </a:r>
            <a:r>
              <a:rPr lang="en-US" dirty="0"/>
              <a:t> For communicating with a process on same or another machine</a:t>
            </a:r>
          </a:p>
          <a:p>
            <a:endParaRPr lang="en-US" dirty="0"/>
          </a:p>
          <a:p>
            <a:r>
              <a:rPr lang="en-US" dirty="0"/>
              <a:t>Other file types beyond our scope</a:t>
            </a:r>
          </a:p>
          <a:p>
            <a:pPr lvl="1"/>
            <a:r>
              <a:rPr lang="en-US" i="1" dirty="0"/>
              <a:t>Named pipes (FIFOs)</a:t>
            </a:r>
          </a:p>
          <a:p>
            <a:pPr lvl="1"/>
            <a:r>
              <a:rPr lang="en-US" i="1" dirty="0"/>
              <a:t>Symbolic links</a:t>
            </a:r>
          </a:p>
          <a:p>
            <a:pPr lvl="1"/>
            <a:r>
              <a:rPr lang="en-US" i="1" dirty="0"/>
              <a:t>Character and block devices</a:t>
            </a:r>
          </a:p>
        </p:txBody>
      </p:sp>
    </p:spTree>
    <p:extLst>
      <p:ext uri="{BB962C8B-B14F-4D97-AF65-F5344CB8AC3E}">
        <p14:creationId xmlns:p14="http://schemas.microsoft.com/office/powerpoint/2010/main" val="4230883441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regular file contains arbitrary data</a:t>
            </a:r>
          </a:p>
          <a:p>
            <a:r>
              <a:rPr lang="en-US" dirty="0"/>
              <a:t>Applications often distinguish between </a:t>
            </a:r>
            <a:r>
              <a:rPr lang="en-US" i="1" dirty="0"/>
              <a:t>text files </a:t>
            </a:r>
            <a:r>
              <a:rPr lang="en-US" dirty="0"/>
              <a:t>and </a:t>
            </a:r>
            <a:r>
              <a:rPr lang="en-US" i="1" dirty="0"/>
              <a:t>binary files</a:t>
            </a:r>
          </a:p>
          <a:p>
            <a:pPr lvl="1"/>
            <a:r>
              <a:rPr lang="en-US" dirty="0"/>
              <a:t>Text files are regular files with only ASCII or Unicode characters</a:t>
            </a:r>
          </a:p>
          <a:p>
            <a:pPr lvl="1"/>
            <a:r>
              <a:rPr lang="en-US" dirty="0"/>
              <a:t>Binary files are everything else</a:t>
            </a:r>
          </a:p>
          <a:p>
            <a:pPr lvl="2"/>
            <a:r>
              <a:rPr lang="en-US" dirty="0"/>
              <a:t>e.g., object files, JPEG images</a:t>
            </a:r>
          </a:p>
          <a:p>
            <a:pPr lvl="1"/>
            <a:r>
              <a:rPr lang="en-US" dirty="0"/>
              <a:t>Kernel </a:t>
            </a:r>
            <a:r>
              <a:rPr lang="en-US" dirty="0" err="1"/>
              <a:t>doesn</a:t>
            </a:r>
            <a:r>
              <a:rPr lang="fr-FR" dirty="0"/>
              <a:t>’</a:t>
            </a:r>
            <a:r>
              <a:rPr lang="en-US" dirty="0"/>
              <a:t>t know the difference!</a:t>
            </a:r>
          </a:p>
          <a:p>
            <a:r>
              <a:rPr lang="en-US" dirty="0"/>
              <a:t>Text file is sequence of </a:t>
            </a:r>
            <a:r>
              <a:rPr lang="en-US" i="1" dirty="0"/>
              <a:t>text lines</a:t>
            </a:r>
          </a:p>
          <a:p>
            <a:pPr lvl="1"/>
            <a:r>
              <a:rPr lang="en-US" dirty="0"/>
              <a:t>Text line is sequence of chars terminated by </a:t>
            </a:r>
            <a:r>
              <a:rPr lang="en-US" i="1" dirty="0"/>
              <a:t>newline character  </a:t>
            </a:r>
            <a:r>
              <a:rPr lang="en-US" dirty="0"/>
              <a:t>(‘</a:t>
            </a:r>
            <a:r>
              <a:rPr lang="en-US" dirty="0">
                <a:latin typeface="Courier New"/>
                <a:cs typeface="Courier New"/>
              </a:rPr>
              <a:t>\n</a:t>
            </a:r>
            <a:r>
              <a:rPr lang="en-US" dirty="0"/>
              <a:t>’)	</a:t>
            </a:r>
          </a:p>
          <a:p>
            <a:pPr lvl="2"/>
            <a:r>
              <a:rPr lang="en-US" dirty="0"/>
              <a:t>Newline is </a:t>
            </a:r>
            <a:r>
              <a:rPr lang="en-US" dirty="0">
                <a:latin typeface="Courier New"/>
                <a:cs typeface="Courier New"/>
              </a:rPr>
              <a:t>0xa</a:t>
            </a:r>
            <a:r>
              <a:rPr lang="en-US" dirty="0"/>
              <a:t>, same as ASCII line feed character (LF)</a:t>
            </a:r>
          </a:p>
          <a:p>
            <a:pPr lvl="1"/>
            <a:r>
              <a:rPr lang="en-US" dirty="0"/>
              <a:t>Note</a:t>
            </a:r>
            <a:r>
              <a:rPr lang="en-US"/>
              <a:t> that a proper text file always ends with a newline!</a:t>
            </a:r>
            <a:endParaRPr lang="en-US" dirty="0"/>
          </a:p>
          <a:p>
            <a:r>
              <a:rPr lang="en-US"/>
              <a:t>End </a:t>
            </a:r>
            <a:r>
              <a:rPr lang="en-US" dirty="0"/>
              <a:t>of line (EOL) indicators in other systems</a:t>
            </a:r>
          </a:p>
          <a:p>
            <a:pPr lvl="1"/>
            <a:r>
              <a:rPr lang="en-US" dirty="0"/>
              <a:t>Linux and Mac OS: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'\n'</a:t>
            </a:r>
            <a:r>
              <a:rPr lang="en-US" dirty="0"/>
              <a:t> (</a:t>
            </a:r>
            <a:r>
              <a:rPr lang="en-US" dirty="0">
                <a:latin typeface="Courier New"/>
                <a:cs typeface="Courier New"/>
              </a:rPr>
              <a:t>0xa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line feed (LF)</a:t>
            </a:r>
          </a:p>
          <a:p>
            <a:pPr lvl="1"/>
            <a:r>
              <a:rPr lang="en-US" dirty="0"/>
              <a:t>Windows and Internet protocols: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'\r' '\n'</a:t>
            </a:r>
            <a:r>
              <a:rPr lang="en-US" dirty="0"/>
              <a:t> (</a:t>
            </a:r>
            <a:r>
              <a:rPr lang="en-US" dirty="0">
                <a:latin typeface="Courier New"/>
                <a:cs typeface="Courier New"/>
              </a:rPr>
              <a:t>0xd 0xa</a:t>
            </a:r>
            <a:r>
              <a:rPr lang="en-US" dirty="0"/>
              <a:t>) </a:t>
            </a:r>
          </a:p>
          <a:p>
            <a:pPr lvl="2"/>
            <a:r>
              <a:rPr lang="en-US" dirty="0"/>
              <a:t>Carriage return (CR) followed by line feed (LF)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107777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Directories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Directory consists </a:t>
            </a:r>
            <a:r>
              <a:rPr lang="en-US"/>
              <a:t>of </a:t>
            </a:r>
            <a:r>
              <a:rPr lang="en-US" dirty="0"/>
              <a:t>a</a:t>
            </a:r>
            <a:r>
              <a:rPr lang="en-US"/>
              <a:t> dictionary of </a:t>
            </a:r>
            <a:r>
              <a:rPr lang="en-US" i="1" dirty="0"/>
              <a:t>links</a:t>
            </a:r>
          </a:p>
          <a:p>
            <a:pPr lvl="1"/>
            <a:r>
              <a:rPr lang="en-US" dirty="0"/>
              <a:t>Each link maps a </a:t>
            </a:r>
            <a:r>
              <a:rPr lang="en-US" i="1" dirty="0"/>
              <a:t>filenam</a:t>
            </a:r>
            <a:r>
              <a:rPr lang="en-US" dirty="0"/>
              <a:t>e to a file</a:t>
            </a:r>
          </a:p>
          <a:p>
            <a:r>
              <a:rPr lang="en-US" dirty="0"/>
              <a:t>Each directory contains at least two entries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/>
              <a:t> (dot) is  a link to itself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..</a:t>
            </a:r>
            <a:r>
              <a:rPr lang="en-US" dirty="0"/>
              <a:t> (dot dot) is a link to </a:t>
            </a:r>
            <a:r>
              <a:rPr lang="en-US" i="1" dirty="0"/>
              <a:t>the parent directory </a:t>
            </a:r>
            <a:r>
              <a:rPr lang="en-US" dirty="0"/>
              <a:t>in the </a:t>
            </a:r>
            <a:r>
              <a:rPr lang="en-US" i="1" dirty="0"/>
              <a:t>directory hierarchy</a:t>
            </a:r>
            <a:r>
              <a:rPr lang="en-US" dirty="0"/>
              <a:t> (next slide)</a:t>
            </a:r>
          </a:p>
          <a:p>
            <a:r>
              <a:rPr lang="en-US" dirty="0"/>
              <a:t>Commands for manipulating directories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mkdir</a:t>
            </a:r>
            <a:r>
              <a:rPr lang="en-US" dirty="0"/>
              <a:t>: create empty directory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ls</a:t>
            </a:r>
            <a:r>
              <a:rPr lang="en-US" dirty="0"/>
              <a:t>: view directory contents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rmdir</a:t>
            </a:r>
            <a:r>
              <a:rPr lang="en-US" dirty="0"/>
              <a:t>: delete empty directory</a:t>
            </a:r>
          </a:p>
        </p:txBody>
      </p:sp>
    </p:spTree>
    <p:extLst>
      <p:ext uri="{BB962C8B-B14F-4D97-AF65-F5344CB8AC3E}">
        <p14:creationId xmlns:p14="http://schemas.microsoft.com/office/powerpoint/2010/main" val="888951782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Directory Hierarchy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files are organized as a hierarchy anchored by root directory named 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/>
              <a:t> (slash)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  <a:p>
            <a:r>
              <a:rPr lang="en-US" dirty="0"/>
              <a:t>Kernel maintains </a:t>
            </a:r>
            <a:r>
              <a:rPr lang="en-US" i="1" dirty="0"/>
              <a:t>current working directory (</a:t>
            </a:r>
            <a:r>
              <a:rPr lang="en-US" i="1" dirty="0" err="1"/>
              <a:t>cwd</a:t>
            </a:r>
            <a:r>
              <a:rPr lang="en-US" i="1" dirty="0"/>
              <a:t>) </a:t>
            </a:r>
            <a:r>
              <a:rPr lang="en-US" dirty="0"/>
              <a:t>for each process</a:t>
            </a:r>
          </a:p>
          <a:p>
            <a:pPr lvl="1"/>
            <a:r>
              <a:rPr lang="en-US" dirty="0"/>
              <a:t>Modified using the </a:t>
            </a:r>
            <a:r>
              <a:rPr lang="en-US" dirty="0">
                <a:latin typeface="Courier New"/>
                <a:cs typeface="Courier New"/>
              </a:rPr>
              <a:t>cd</a:t>
            </a:r>
            <a:r>
              <a:rPr lang="en-US" dirty="0"/>
              <a:t> command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697753" y="2133600"/>
            <a:ext cx="8346765" cy="3181934"/>
            <a:chOff x="173752" y="2209800"/>
            <a:chExt cx="8346765" cy="3181934"/>
          </a:xfrm>
        </p:grpSpPr>
        <p:sp>
          <p:nvSpPr>
            <p:cNvPr id="115" name="TextBox 114"/>
            <p:cNvSpPr txBox="1"/>
            <p:nvPr/>
          </p:nvSpPr>
          <p:spPr>
            <a:xfrm>
              <a:off x="3962250" y="2209800"/>
              <a:ext cx="30809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173752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bin/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1142399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dev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2376234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etc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456729" y="2933700"/>
              <a:ext cx="801822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home/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7094610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usr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73752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bash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142399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tty1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956763" y="3581400"/>
              <a:ext cx="801822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group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733249" y="3581400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passwd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967083" y="3581400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geoff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5204545" y="3581400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z/</a:t>
              </a: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6094798" y="3581400"/>
              <a:ext cx="1172116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include/</a:t>
              </a: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780410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bin/</a:t>
              </a: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5637748" y="4419600"/>
              <a:ext cx="1048685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stdio.h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718694" y="4419600"/>
              <a:ext cx="80182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emacs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6875060" y="44196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sys/</a:t>
              </a: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628198" y="5071646"/>
              <a:ext cx="1172116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unistd.h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133" name="Straight Connector 132"/>
            <p:cNvCxnSpPr>
              <a:stCxn id="115" idx="2"/>
              <a:endCxn id="116" idx="0"/>
            </p:cNvCxnSpPr>
            <p:nvPr/>
          </p:nvCxnSpPr>
          <p:spPr bwMode="auto">
            <a:xfrm flipH="1">
              <a:off x="512948" y="2529888"/>
              <a:ext cx="3603351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" name="Straight Connector 133"/>
            <p:cNvCxnSpPr>
              <a:stCxn id="115" idx="2"/>
              <a:endCxn id="117" idx="0"/>
            </p:cNvCxnSpPr>
            <p:nvPr/>
          </p:nvCxnSpPr>
          <p:spPr bwMode="auto">
            <a:xfrm flipH="1">
              <a:off x="1481595" y="2529888"/>
              <a:ext cx="2634704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5" name="Straight Connector 134"/>
            <p:cNvCxnSpPr>
              <a:stCxn id="115" idx="2"/>
              <a:endCxn id="118" idx="0"/>
            </p:cNvCxnSpPr>
            <p:nvPr/>
          </p:nvCxnSpPr>
          <p:spPr bwMode="auto">
            <a:xfrm flipH="1">
              <a:off x="2715430" y="2529888"/>
              <a:ext cx="1400869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6" name="Straight Connector 135"/>
            <p:cNvCxnSpPr>
              <a:stCxn id="115" idx="2"/>
              <a:endCxn id="119" idx="0"/>
            </p:cNvCxnSpPr>
            <p:nvPr/>
          </p:nvCxnSpPr>
          <p:spPr bwMode="auto">
            <a:xfrm>
              <a:off x="4116299" y="2529888"/>
              <a:ext cx="741341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7" name="Straight Connector 136"/>
            <p:cNvCxnSpPr>
              <a:stCxn id="115" idx="2"/>
              <a:endCxn id="120" idx="0"/>
            </p:cNvCxnSpPr>
            <p:nvPr/>
          </p:nvCxnSpPr>
          <p:spPr bwMode="auto">
            <a:xfrm>
              <a:off x="4116299" y="2529888"/>
              <a:ext cx="3317507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8" name="Straight Connector 137"/>
            <p:cNvCxnSpPr>
              <a:stCxn id="119" idx="2"/>
              <a:endCxn id="125" idx="0"/>
            </p:cNvCxnSpPr>
            <p:nvPr/>
          </p:nvCxnSpPr>
          <p:spPr bwMode="auto">
            <a:xfrm flipH="1">
              <a:off x="4429710" y="3253788"/>
              <a:ext cx="42793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9" name="Straight Connector 138"/>
            <p:cNvCxnSpPr>
              <a:stCxn id="119" idx="2"/>
              <a:endCxn id="126" idx="0"/>
            </p:cNvCxnSpPr>
            <p:nvPr/>
          </p:nvCxnSpPr>
          <p:spPr bwMode="auto">
            <a:xfrm>
              <a:off x="4857640" y="3253788"/>
              <a:ext cx="562669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Straight Connector 139"/>
            <p:cNvCxnSpPr>
              <a:stCxn id="125" idx="2"/>
            </p:cNvCxnSpPr>
            <p:nvPr/>
          </p:nvCxnSpPr>
          <p:spPr bwMode="auto">
            <a:xfrm>
              <a:off x="4429710" y="3901488"/>
              <a:ext cx="0" cy="5562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traight Connector 140"/>
            <p:cNvCxnSpPr>
              <a:stCxn id="116" idx="2"/>
              <a:endCxn id="121" idx="0"/>
            </p:cNvCxnSpPr>
            <p:nvPr/>
          </p:nvCxnSpPr>
          <p:spPr bwMode="auto">
            <a:xfrm>
              <a:off x="512948" y="3253788"/>
              <a:ext cx="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traight Connector 141"/>
            <p:cNvCxnSpPr>
              <a:stCxn id="117" idx="2"/>
              <a:endCxn id="122" idx="0"/>
            </p:cNvCxnSpPr>
            <p:nvPr/>
          </p:nvCxnSpPr>
          <p:spPr bwMode="auto">
            <a:xfrm>
              <a:off x="1481595" y="3253788"/>
              <a:ext cx="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Straight Connector 142"/>
            <p:cNvCxnSpPr>
              <a:stCxn id="118" idx="2"/>
              <a:endCxn id="123" idx="0"/>
            </p:cNvCxnSpPr>
            <p:nvPr/>
          </p:nvCxnSpPr>
          <p:spPr bwMode="auto">
            <a:xfrm flipH="1">
              <a:off x="2357674" y="3253788"/>
              <a:ext cx="357756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Straight Connector 143"/>
            <p:cNvCxnSpPr>
              <a:stCxn id="118" idx="2"/>
              <a:endCxn id="124" idx="0"/>
            </p:cNvCxnSpPr>
            <p:nvPr/>
          </p:nvCxnSpPr>
          <p:spPr bwMode="auto">
            <a:xfrm>
              <a:off x="2715430" y="3253788"/>
              <a:ext cx="480446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5" name="Straight Connector 144"/>
            <p:cNvCxnSpPr>
              <a:stCxn id="120" idx="2"/>
              <a:endCxn id="127" idx="0"/>
            </p:cNvCxnSpPr>
            <p:nvPr/>
          </p:nvCxnSpPr>
          <p:spPr bwMode="auto">
            <a:xfrm flipH="1">
              <a:off x="6680856" y="3253788"/>
              <a:ext cx="75295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6" name="Straight Connector 145"/>
            <p:cNvCxnSpPr>
              <a:stCxn id="120" idx="2"/>
              <a:endCxn id="128" idx="0"/>
            </p:cNvCxnSpPr>
            <p:nvPr/>
          </p:nvCxnSpPr>
          <p:spPr bwMode="auto">
            <a:xfrm>
              <a:off x="7433806" y="3253788"/>
              <a:ext cx="68580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7" name="Straight Connector 146"/>
            <p:cNvCxnSpPr>
              <a:stCxn id="127" idx="2"/>
              <a:endCxn id="129" idx="0"/>
            </p:cNvCxnSpPr>
            <p:nvPr/>
          </p:nvCxnSpPr>
          <p:spPr bwMode="auto">
            <a:xfrm flipH="1">
              <a:off x="6162091" y="3901488"/>
              <a:ext cx="518765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8" name="Straight Connector 147"/>
            <p:cNvCxnSpPr>
              <a:stCxn id="127" idx="2"/>
              <a:endCxn id="131" idx="0"/>
            </p:cNvCxnSpPr>
            <p:nvPr/>
          </p:nvCxnSpPr>
          <p:spPr bwMode="auto">
            <a:xfrm>
              <a:off x="6680856" y="3901488"/>
              <a:ext cx="533400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9" name="Straight Connector 148"/>
            <p:cNvCxnSpPr>
              <a:stCxn id="128" idx="2"/>
              <a:endCxn id="130" idx="0"/>
            </p:cNvCxnSpPr>
            <p:nvPr/>
          </p:nvCxnSpPr>
          <p:spPr bwMode="auto">
            <a:xfrm>
              <a:off x="8119606" y="3901488"/>
              <a:ext cx="0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0" name="Straight Connector 149"/>
            <p:cNvCxnSpPr>
              <a:stCxn id="131" idx="2"/>
            </p:cNvCxnSpPr>
            <p:nvPr/>
          </p:nvCxnSpPr>
          <p:spPr bwMode="auto">
            <a:xfrm>
              <a:off x="7214256" y="4739688"/>
              <a:ext cx="0" cy="3657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1" name="TextBox 150"/>
            <p:cNvSpPr txBox="1"/>
            <p:nvPr/>
          </p:nvSpPr>
          <p:spPr>
            <a:xfrm>
              <a:off x="4028799" y="4419600"/>
              <a:ext cx="80182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foo.c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2196023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Pathnames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Locations of files in the hierarchy denoted by </a:t>
            </a:r>
            <a:r>
              <a:rPr lang="en-US" i="1" dirty="0"/>
              <a:t>pathnames</a:t>
            </a:r>
          </a:p>
          <a:p>
            <a:pPr lvl="1"/>
            <a:r>
              <a:rPr lang="en-US" i="1" dirty="0"/>
              <a:t>Absolute pathname </a:t>
            </a:r>
            <a:r>
              <a:rPr lang="en-US" dirty="0"/>
              <a:t>starts with ‘/’ and denotes path from root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/home/</a:t>
            </a:r>
            <a:r>
              <a:rPr lang="en-US" dirty="0" err="1">
                <a:latin typeface="Courier New"/>
                <a:cs typeface="Courier New"/>
              </a:rPr>
              <a:t>geoff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 err="1">
                <a:latin typeface="Courier New"/>
                <a:cs typeface="Courier New"/>
              </a:rPr>
              <a:t>foo.c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i="1" dirty="0">
                <a:latin typeface="+mn-lt"/>
                <a:cs typeface="Courier New"/>
              </a:rPr>
              <a:t>Relative pathname </a:t>
            </a:r>
            <a:r>
              <a:rPr lang="en-US" dirty="0">
                <a:latin typeface="+mn-lt"/>
                <a:cs typeface="Courier New"/>
              </a:rPr>
              <a:t>denotes path from current working directory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../</a:t>
            </a:r>
            <a:r>
              <a:rPr lang="en-US" dirty="0" err="1">
                <a:latin typeface="Courier New"/>
                <a:cs typeface="Courier New"/>
              </a:rPr>
              <a:t>geoff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 err="1">
                <a:latin typeface="Courier New"/>
                <a:cs typeface="Courier New"/>
              </a:rPr>
              <a:t>foo.c</a:t>
            </a:r>
            <a:endParaRPr lang="en-US" dirty="0">
              <a:latin typeface="Courier New"/>
              <a:cs typeface="Courier New"/>
            </a:endParaRPr>
          </a:p>
          <a:p>
            <a:pPr marL="0" indent="0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065645" y="3474422"/>
            <a:ext cx="1813317" cy="347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+mn-lt"/>
                <a:cs typeface="Courier New"/>
              </a:rPr>
              <a:t>cwd</a:t>
            </a:r>
            <a:r>
              <a:rPr lang="en-US" sz="1800" dirty="0">
                <a:latin typeface="+mn-lt"/>
                <a:cs typeface="Courier New"/>
              </a:rPr>
              <a:t>: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urier New"/>
                <a:cs typeface="Courier New"/>
              </a:rPr>
              <a:t>/home/z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1697753" y="3352800"/>
            <a:ext cx="8346765" cy="3181934"/>
            <a:chOff x="173752" y="2209800"/>
            <a:chExt cx="8346765" cy="3181934"/>
          </a:xfrm>
        </p:grpSpPr>
        <p:sp>
          <p:nvSpPr>
            <p:cNvPr id="43" name="TextBox 42"/>
            <p:cNvSpPr txBox="1"/>
            <p:nvPr/>
          </p:nvSpPr>
          <p:spPr>
            <a:xfrm>
              <a:off x="3962250" y="2209800"/>
              <a:ext cx="30809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73752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bin/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142399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dev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376234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etc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456729" y="2933700"/>
              <a:ext cx="801822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home/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094610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usr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73752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bash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142399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tty1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956763" y="3581400"/>
              <a:ext cx="801822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group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733249" y="3581400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passwd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967083" y="3581400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geoff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204545" y="3581400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2"/>
                  </a:solidFill>
                  <a:latin typeface="Courier New"/>
                  <a:cs typeface="Courier New"/>
                </a:rPr>
                <a:t>z/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094798" y="3581400"/>
              <a:ext cx="1172116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include/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780410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bin/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637748" y="4419600"/>
              <a:ext cx="1048685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stdio.h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718694" y="4419600"/>
              <a:ext cx="80182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emacs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875060" y="44196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sys/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628198" y="5071646"/>
              <a:ext cx="1172116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unistd.h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61" name="Straight Connector 60"/>
            <p:cNvCxnSpPr>
              <a:stCxn id="43" idx="2"/>
              <a:endCxn id="44" idx="0"/>
            </p:cNvCxnSpPr>
            <p:nvPr/>
          </p:nvCxnSpPr>
          <p:spPr bwMode="auto">
            <a:xfrm flipH="1">
              <a:off x="512948" y="2529888"/>
              <a:ext cx="3603351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Straight Connector 61"/>
            <p:cNvCxnSpPr>
              <a:stCxn id="43" idx="2"/>
              <a:endCxn id="45" idx="0"/>
            </p:cNvCxnSpPr>
            <p:nvPr/>
          </p:nvCxnSpPr>
          <p:spPr bwMode="auto">
            <a:xfrm flipH="1">
              <a:off x="1481595" y="2529888"/>
              <a:ext cx="2634704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Connector 62"/>
            <p:cNvCxnSpPr>
              <a:stCxn id="43" idx="2"/>
              <a:endCxn id="46" idx="0"/>
            </p:cNvCxnSpPr>
            <p:nvPr/>
          </p:nvCxnSpPr>
          <p:spPr bwMode="auto">
            <a:xfrm flipH="1">
              <a:off x="2715430" y="2529888"/>
              <a:ext cx="1400869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Connector 63"/>
            <p:cNvCxnSpPr>
              <a:stCxn id="43" idx="2"/>
              <a:endCxn id="47" idx="0"/>
            </p:cNvCxnSpPr>
            <p:nvPr/>
          </p:nvCxnSpPr>
          <p:spPr bwMode="auto">
            <a:xfrm>
              <a:off x="4116299" y="2529888"/>
              <a:ext cx="741341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Straight Connector 64"/>
            <p:cNvCxnSpPr>
              <a:stCxn id="43" idx="2"/>
              <a:endCxn id="48" idx="0"/>
            </p:cNvCxnSpPr>
            <p:nvPr/>
          </p:nvCxnSpPr>
          <p:spPr bwMode="auto">
            <a:xfrm>
              <a:off x="4116299" y="2529888"/>
              <a:ext cx="3317507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Straight Connector 65"/>
            <p:cNvCxnSpPr>
              <a:stCxn id="47" idx="2"/>
              <a:endCxn id="53" idx="0"/>
            </p:cNvCxnSpPr>
            <p:nvPr/>
          </p:nvCxnSpPr>
          <p:spPr bwMode="auto">
            <a:xfrm flipH="1">
              <a:off x="4429710" y="3253788"/>
              <a:ext cx="42793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Straight Connector 66"/>
            <p:cNvCxnSpPr>
              <a:stCxn id="47" idx="2"/>
              <a:endCxn id="54" idx="0"/>
            </p:cNvCxnSpPr>
            <p:nvPr/>
          </p:nvCxnSpPr>
          <p:spPr bwMode="auto">
            <a:xfrm>
              <a:off x="4857640" y="3253788"/>
              <a:ext cx="562669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Straight Connector 67"/>
            <p:cNvCxnSpPr>
              <a:stCxn id="53" idx="2"/>
            </p:cNvCxnSpPr>
            <p:nvPr/>
          </p:nvCxnSpPr>
          <p:spPr bwMode="auto">
            <a:xfrm>
              <a:off x="4429710" y="3901488"/>
              <a:ext cx="0" cy="5562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Straight Connector 68"/>
            <p:cNvCxnSpPr>
              <a:stCxn id="44" idx="2"/>
              <a:endCxn id="49" idx="0"/>
            </p:cNvCxnSpPr>
            <p:nvPr/>
          </p:nvCxnSpPr>
          <p:spPr bwMode="auto">
            <a:xfrm>
              <a:off x="512948" y="3253788"/>
              <a:ext cx="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Connector 69"/>
            <p:cNvCxnSpPr>
              <a:stCxn id="45" idx="2"/>
              <a:endCxn id="50" idx="0"/>
            </p:cNvCxnSpPr>
            <p:nvPr/>
          </p:nvCxnSpPr>
          <p:spPr bwMode="auto">
            <a:xfrm>
              <a:off x="1481595" y="3253788"/>
              <a:ext cx="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>
              <a:stCxn id="46" idx="2"/>
              <a:endCxn id="51" idx="0"/>
            </p:cNvCxnSpPr>
            <p:nvPr/>
          </p:nvCxnSpPr>
          <p:spPr bwMode="auto">
            <a:xfrm flipH="1">
              <a:off x="2357674" y="3253788"/>
              <a:ext cx="357756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Straight Connector 71"/>
            <p:cNvCxnSpPr>
              <a:stCxn id="46" idx="2"/>
              <a:endCxn id="52" idx="0"/>
            </p:cNvCxnSpPr>
            <p:nvPr/>
          </p:nvCxnSpPr>
          <p:spPr bwMode="auto">
            <a:xfrm>
              <a:off x="2715430" y="3253788"/>
              <a:ext cx="480446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Straight Connector 72"/>
            <p:cNvCxnSpPr>
              <a:stCxn id="48" idx="2"/>
              <a:endCxn id="55" idx="0"/>
            </p:cNvCxnSpPr>
            <p:nvPr/>
          </p:nvCxnSpPr>
          <p:spPr bwMode="auto">
            <a:xfrm flipH="1">
              <a:off x="6680856" y="3253788"/>
              <a:ext cx="75295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Connector 73"/>
            <p:cNvCxnSpPr>
              <a:stCxn id="48" idx="2"/>
              <a:endCxn id="56" idx="0"/>
            </p:cNvCxnSpPr>
            <p:nvPr/>
          </p:nvCxnSpPr>
          <p:spPr bwMode="auto">
            <a:xfrm>
              <a:off x="7433806" y="3253788"/>
              <a:ext cx="68580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Straight Connector 74"/>
            <p:cNvCxnSpPr>
              <a:stCxn id="55" idx="2"/>
              <a:endCxn id="57" idx="0"/>
            </p:cNvCxnSpPr>
            <p:nvPr/>
          </p:nvCxnSpPr>
          <p:spPr bwMode="auto">
            <a:xfrm flipH="1">
              <a:off x="6162091" y="3901488"/>
              <a:ext cx="518765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Straight Connector 75"/>
            <p:cNvCxnSpPr>
              <a:stCxn id="55" idx="2"/>
              <a:endCxn id="59" idx="0"/>
            </p:cNvCxnSpPr>
            <p:nvPr/>
          </p:nvCxnSpPr>
          <p:spPr bwMode="auto">
            <a:xfrm>
              <a:off x="6680856" y="3901488"/>
              <a:ext cx="533400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/>
            <p:cNvCxnSpPr>
              <a:stCxn id="56" idx="2"/>
              <a:endCxn id="58" idx="0"/>
            </p:cNvCxnSpPr>
            <p:nvPr/>
          </p:nvCxnSpPr>
          <p:spPr bwMode="auto">
            <a:xfrm>
              <a:off x="8119606" y="3901488"/>
              <a:ext cx="0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Straight Connector 77"/>
            <p:cNvCxnSpPr>
              <a:stCxn id="59" idx="2"/>
            </p:cNvCxnSpPr>
            <p:nvPr/>
          </p:nvCxnSpPr>
          <p:spPr bwMode="auto">
            <a:xfrm>
              <a:off x="7214256" y="4739688"/>
              <a:ext cx="0" cy="3657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TextBox 78"/>
            <p:cNvSpPr txBox="1"/>
            <p:nvPr/>
          </p:nvSpPr>
          <p:spPr>
            <a:xfrm>
              <a:off x="4028799" y="4419600"/>
              <a:ext cx="80182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solidFill>
                    <a:srgbClr val="FF0000"/>
                  </a:solidFill>
                  <a:latin typeface="Courier New"/>
                  <a:cs typeface="Courier New"/>
                </a:rPr>
                <a:t>foo.c</a:t>
              </a:r>
              <a:endParaRPr lang="en-US" sz="1600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4615099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Redirecting Files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One of the most powerful ideas in Unix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You can easily redirect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endParaRPr lang="en-US" sz="2000" i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latin typeface="Courier New" pitchFamily="49" charset="0"/>
              </a:rPr>
              <a:t>./</a:t>
            </a:r>
            <a:r>
              <a:rPr lang="en-US" sz="1800" dirty="0" err="1">
                <a:latin typeface="Courier New" pitchFamily="49" charset="0"/>
              </a:rPr>
              <a:t>echoclient</a:t>
            </a:r>
            <a:r>
              <a:rPr lang="en-US" sz="1800" dirty="0">
                <a:latin typeface="Courier New" pitchFamily="49" charset="0"/>
              </a:rPr>
              <a:t> &lt; /</a:t>
            </a:r>
            <a:r>
              <a:rPr lang="en-US" sz="1800" dirty="0" err="1">
                <a:latin typeface="Courier New" pitchFamily="49" charset="0"/>
              </a:rPr>
              <a:t>etc</a:t>
            </a:r>
            <a:r>
              <a:rPr lang="en-US" sz="1800" dirty="0">
                <a:latin typeface="Courier New" pitchFamily="49" charset="0"/>
              </a:rPr>
              <a:t>/</a:t>
            </a:r>
            <a:r>
              <a:rPr lang="en-US" sz="1800" dirty="0" err="1">
                <a:latin typeface="Courier New" pitchFamily="49" charset="0"/>
              </a:rPr>
              <a:t>passwd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/>
              <a:t>redirects input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knuth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/hosts &gt; ~/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knuthip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cs typeface="Courier New" panose="02070309020205020404" pitchFamily="49" charset="0"/>
              </a:rPr>
              <a:t>redirects output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ls –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2&gt; /dev/null </a:t>
            </a:r>
            <a:r>
              <a:rPr lang="en-US" sz="1800" dirty="0">
                <a:cs typeface="Courier New" panose="02070309020205020404" pitchFamily="49" charset="0"/>
              </a:rPr>
              <a:t>redirects error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You can even hook programs together (“piping”):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find / -name core |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find / -name core –print0 |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xargs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-0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–f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cs typeface="Courier New" panose="02070309020205020404" pitchFamily="49" charset="0"/>
              </a:rPr>
              <a:t>You’re not true Unix expert until you’re good with pipes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cs typeface="Courier New" panose="02070309020205020404" pitchFamily="49" charset="0"/>
              </a:rPr>
              <a:t>Two-command pipes: advanced learner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cs typeface="Courier New" panose="02070309020205020404" pitchFamily="49" charset="0"/>
              </a:rPr>
              <a:t>Three commands: excellent competence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cs typeface="Courier New" panose="02070309020205020404" pitchFamily="49" charset="0"/>
              </a:rPr>
              <a:t>Six or more: scary ninja</a:t>
            </a:r>
            <a:endParaRPr lang="en-US" dirty="0">
              <a:cs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cat foo | bar </a:t>
            </a:r>
            <a:r>
              <a:rPr lang="en-US" sz="1600" dirty="0">
                <a:cs typeface="Courier New" panose="02070309020205020404" pitchFamily="49" charset="0"/>
              </a:rPr>
              <a:t>is </a:t>
            </a:r>
            <a:r>
              <a:rPr lang="en-US" sz="1600" i="1" dirty="0">
                <a:cs typeface="Courier New" panose="02070309020205020404" pitchFamily="49" charset="0"/>
              </a:rPr>
              <a:t>always</a:t>
            </a:r>
            <a:r>
              <a:rPr lang="en-US" sz="1600" dirty="0">
                <a:cs typeface="Courier New" panose="02070309020205020404" pitchFamily="49" charset="0"/>
              </a:rPr>
              <a:t> incorrect (and sign of ignorance)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400" dirty="0">
                <a:cs typeface="Courier New" panose="02070309020205020404" pitchFamily="49" charset="0"/>
              </a:rPr>
              <a:t>Use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bar &lt; foo </a:t>
            </a:r>
            <a:r>
              <a:rPr lang="en-US" sz="1400" dirty="0">
                <a:cs typeface="Courier New" panose="02070309020205020404" pitchFamily="49" charset="0"/>
              </a:rPr>
              <a:t>instead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Don’t let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stackoverflow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fool you!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DED05-C5F8-4B05-B998-3E181392E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Pathname Conventions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568B0-037F-4B4D-A2E7-4DFD4CD1C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directories have standardized uses: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>
                <a:cs typeface="Courier New" panose="02070309020205020404" pitchFamily="49" charset="0"/>
              </a:rPr>
              <a:t> is the </a:t>
            </a:r>
            <a:r>
              <a:rPr lang="en-US" i="1" dirty="0">
                <a:cs typeface="Courier New" panose="02070309020205020404" pitchFamily="49" charset="0"/>
              </a:rPr>
              <a:t>root</a:t>
            </a:r>
            <a:r>
              <a:rPr lang="en-US" dirty="0">
                <a:cs typeface="Courier New" panose="02070309020205020404" pitchFamily="49" charset="0"/>
              </a:rPr>
              <a:t> of the file system tree—everything starts there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/bin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/bin</a:t>
            </a:r>
            <a:r>
              <a:rPr lang="en-US" dirty="0"/>
              <a:t> contain executable programs (“binaries”)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/home/blah</a:t>
            </a:r>
            <a:r>
              <a:rPr lang="en-US" dirty="0"/>
              <a:t> is home directory for user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blah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Convenient shorthand (only works in shell):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~/foo</a:t>
            </a:r>
            <a:r>
              <a:rPr lang="en-US" dirty="0">
                <a:cs typeface="Courier New" panose="02070309020205020404" pitchFamily="49" charset="0"/>
              </a:rPr>
              <a:t> means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/home/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geoff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/foo</a:t>
            </a:r>
          </a:p>
          <a:p>
            <a:pPr lvl="2"/>
            <a:r>
              <a:rPr lang="en-US" dirty="0"/>
              <a:t>blah’s executables go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/home/blah/bin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dirty="0"/>
              <a:t> has system-wide configuration files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/lib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/lib</a:t>
            </a:r>
            <a:r>
              <a:rPr lang="en-US" dirty="0"/>
              <a:t> have libraries (also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lib64</a:t>
            </a:r>
            <a:r>
              <a:rPr lang="en-US" dirty="0"/>
              <a:t> on some machines)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/dev</a:t>
            </a:r>
            <a:r>
              <a:rPr lang="en-US" dirty="0"/>
              <a:t> contains all devices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/dev/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hda</a:t>
            </a:r>
            <a:r>
              <a:rPr lang="en-US" dirty="0"/>
              <a:t> might be hard disk,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/dev/audio</a:t>
            </a:r>
            <a:r>
              <a:rPr lang="en-US" dirty="0"/>
              <a:t> is sound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/dev/null</a:t>
            </a:r>
            <a:r>
              <a:rPr lang="en-US" dirty="0"/>
              <a:t> throws stuff away;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/dev/zero</a:t>
            </a:r>
            <a:r>
              <a:rPr lang="en-US" dirty="0"/>
              <a:t> gives binary zeros;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/dev/random</a:t>
            </a:r>
            <a:r>
              <a:rPr lang="en-US" dirty="0"/>
              <a:t> is random binary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/proc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/sys</a:t>
            </a:r>
            <a:r>
              <a:rPr lang="en-US" dirty="0"/>
              <a:t> contain pseudo-files for system management</a:t>
            </a:r>
          </a:p>
          <a:p>
            <a:pPr lvl="2"/>
            <a:r>
              <a:rPr lang="en-US" dirty="0"/>
              <a:t>E.g.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/proc/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cpuinfo</a:t>
            </a:r>
            <a:r>
              <a:rPr lang="en-US" dirty="0"/>
              <a:t> tells you all about your CPU chip</a:t>
            </a:r>
          </a:p>
          <a:p>
            <a:pPr lvl="1"/>
            <a:r>
              <a:rPr lang="en-US" dirty="0"/>
              <a:t>Many others, less important to know about</a:t>
            </a:r>
          </a:p>
        </p:txBody>
      </p:sp>
    </p:spTree>
    <p:extLst>
      <p:ext uri="{BB962C8B-B14F-4D97-AF65-F5344CB8AC3E}">
        <p14:creationId xmlns:p14="http://schemas.microsoft.com/office/powerpoint/2010/main" val="153873973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How the Unix Kernel Represents Open Files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/>
              <a:t>Two descriptors referencing two distinct open files</a:t>
            </a:r>
          </a:p>
          <a:p>
            <a:pPr eaLnBrk="1" hangingPunct="1">
              <a:defRPr/>
            </a:pPr>
            <a:r>
              <a:rPr lang="en-US" sz="2000"/>
              <a:t>Descriptor 1 (stdout) points to terminal, and descriptor 4 points to open disk file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030538" y="35179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030538" y="37465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030538" y="39751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3030538" y="42037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3030538" y="44323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420938" y="35179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0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420938" y="37465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1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420938" y="39751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2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2420938" y="42037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3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2420938" y="44323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4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1512026" y="2636551"/>
            <a:ext cx="24432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Descriptor table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[one table per process]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4570414" y="2590801"/>
            <a:ext cx="26241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Open file table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[shared by all processes]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7283450" y="2590801"/>
            <a:ext cx="26241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v-node table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[shared by all processes]</a:t>
            </a: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5392738" y="38100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pos</a:t>
            </a:r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5392738" y="41148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5392738" y="44196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 flipV="1">
            <a:off x="3429000" y="3505201"/>
            <a:ext cx="19637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V="1">
            <a:off x="6230938" y="5076826"/>
            <a:ext cx="14652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5392738" y="35052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5392738" y="54864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pos</a:t>
            </a:r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5392738" y="57912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5392738" y="60960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4602" name="Rectangle 26"/>
          <p:cNvSpPr>
            <a:spLocks noChangeArrowheads="1"/>
          </p:cNvSpPr>
          <p:nvPr/>
        </p:nvSpPr>
        <p:spPr bwMode="auto">
          <a:xfrm>
            <a:off x="5392738" y="51816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3479800" y="4530725"/>
            <a:ext cx="1930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1752601" y="3933825"/>
            <a:ext cx="823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1752601" y="3705225"/>
            <a:ext cx="823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1858963" y="3476625"/>
            <a:ext cx="717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24607" name="Line 31"/>
          <p:cNvSpPr>
            <a:spLocks noChangeShapeType="1"/>
          </p:cNvSpPr>
          <p:nvPr/>
        </p:nvSpPr>
        <p:spPr bwMode="auto">
          <a:xfrm flipV="1">
            <a:off x="6310314" y="3489325"/>
            <a:ext cx="13985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Rectangle 32"/>
          <p:cNvSpPr>
            <a:spLocks noChangeArrowheads="1"/>
          </p:cNvSpPr>
          <p:nvPr/>
        </p:nvSpPr>
        <p:spPr bwMode="auto">
          <a:xfrm>
            <a:off x="7721600" y="34766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access</a:t>
            </a:r>
          </a:p>
        </p:txBody>
      </p:sp>
      <p:sp>
        <p:nvSpPr>
          <p:cNvPr id="24609" name="Rectangle 33"/>
          <p:cNvSpPr>
            <a:spLocks noChangeArrowheads="1"/>
          </p:cNvSpPr>
          <p:nvPr/>
        </p:nvSpPr>
        <p:spPr bwMode="auto">
          <a:xfrm>
            <a:off x="7721600" y="43910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4610" name="Rectangle 34"/>
          <p:cNvSpPr>
            <a:spLocks noChangeArrowheads="1"/>
          </p:cNvSpPr>
          <p:nvPr/>
        </p:nvSpPr>
        <p:spPr bwMode="auto">
          <a:xfrm>
            <a:off x="7721600" y="37814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size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7721600" y="40862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type</a:t>
            </a:r>
          </a:p>
        </p:txBody>
      </p:sp>
      <p:sp>
        <p:nvSpPr>
          <p:cNvPr id="24612" name="Rectangle 36"/>
          <p:cNvSpPr>
            <a:spLocks noChangeArrowheads="1"/>
          </p:cNvSpPr>
          <p:nvPr/>
        </p:nvSpPr>
        <p:spPr bwMode="auto">
          <a:xfrm>
            <a:off x="7721600" y="50768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access</a:t>
            </a:r>
          </a:p>
        </p:txBody>
      </p:sp>
      <p:sp>
        <p:nvSpPr>
          <p:cNvPr id="24613" name="Rectangle 37"/>
          <p:cNvSpPr>
            <a:spLocks noChangeArrowheads="1"/>
          </p:cNvSpPr>
          <p:nvPr/>
        </p:nvSpPr>
        <p:spPr bwMode="auto">
          <a:xfrm>
            <a:off x="7721600" y="59912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4614" name="Rectangle 38"/>
          <p:cNvSpPr>
            <a:spLocks noChangeArrowheads="1"/>
          </p:cNvSpPr>
          <p:nvPr/>
        </p:nvSpPr>
        <p:spPr bwMode="auto">
          <a:xfrm>
            <a:off x="7721600" y="53816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size</a:t>
            </a:r>
          </a:p>
        </p:txBody>
      </p:sp>
      <p:sp>
        <p:nvSpPr>
          <p:cNvPr id="24615" name="Rectangle 39"/>
          <p:cNvSpPr>
            <a:spLocks noChangeArrowheads="1"/>
          </p:cNvSpPr>
          <p:nvPr/>
        </p:nvSpPr>
        <p:spPr bwMode="auto">
          <a:xfrm>
            <a:off x="7721600" y="56864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type</a:t>
            </a:r>
          </a:p>
        </p:txBody>
      </p:sp>
      <p:sp>
        <p:nvSpPr>
          <p:cNvPr id="24616" name="Text Box 40"/>
          <p:cNvSpPr txBox="1">
            <a:spLocks noChangeArrowheads="1"/>
          </p:cNvSpPr>
          <p:nvPr/>
        </p:nvSpPr>
        <p:spPr bwMode="auto">
          <a:xfrm>
            <a:off x="5067301" y="3200400"/>
            <a:ext cx="17192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 (terminal)</a:t>
            </a:r>
          </a:p>
        </p:txBody>
      </p:sp>
      <p:sp>
        <p:nvSpPr>
          <p:cNvPr id="24617" name="Text Box 41"/>
          <p:cNvSpPr txBox="1">
            <a:spLocks noChangeArrowheads="1"/>
          </p:cNvSpPr>
          <p:nvPr/>
        </p:nvSpPr>
        <p:spPr bwMode="auto">
          <a:xfrm>
            <a:off x="5251907" y="4875798"/>
            <a:ext cx="1350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B (disk)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9220200" y="3733801"/>
            <a:ext cx="91440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600" i="1"/>
              <a:t>Info in 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stat</a:t>
            </a:r>
            <a:r>
              <a:rPr lang="en-US" altLang="en-US" sz="1600" i="1"/>
              <a:t> struct</a:t>
            </a:r>
          </a:p>
        </p:txBody>
      </p:sp>
      <p:sp>
        <p:nvSpPr>
          <p:cNvPr id="24619" name="AutoShape 43"/>
          <p:cNvSpPr>
            <a:spLocks/>
          </p:cNvSpPr>
          <p:nvPr/>
        </p:nvSpPr>
        <p:spPr bwMode="auto">
          <a:xfrm>
            <a:off x="8846491" y="3867519"/>
            <a:ext cx="518818" cy="494562"/>
          </a:xfrm>
          <a:prstGeom prst="rightBrace">
            <a:avLst>
              <a:gd name="adj1" fmla="val 1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File Sharing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Two distinct descriptors sharing the same disk file through two distinct open file table entries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E.g., Calling </a:t>
            </a:r>
            <a:r>
              <a:rPr lang="en-US" sz="1800">
                <a:latin typeface="Courier New" pitchFamily="49" charset="0"/>
              </a:rPr>
              <a:t>open </a:t>
            </a:r>
            <a:r>
              <a:rPr lang="en-US" sz="1800"/>
              <a:t>twice with the same </a:t>
            </a:r>
            <a:r>
              <a:rPr lang="en-US" sz="1800">
                <a:latin typeface="Courier New" pitchFamily="49" charset="0"/>
              </a:rPr>
              <a:t>filename </a:t>
            </a:r>
            <a:r>
              <a:rPr lang="en-US" sz="1800"/>
              <a:t>argument</a:t>
            </a:r>
            <a:endParaRPr lang="en-US" sz="1800">
              <a:latin typeface="Courier New" pitchFamily="49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95638" y="37750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195638" y="40036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195638" y="42322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3195638" y="44608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195638" y="46894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586038" y="37750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0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2586038" y="40036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1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2586038" y="42322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2</a:t>
            </a: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2586038" y="44608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3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2586038" y="46894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4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2633663" y="2603500"/>
            <a:ext cx="17319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Descriptor table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(one table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per process)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5258348" y="2588053"/>
            <a:ext cx="165943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Open file table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(shared by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all processes)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7580314" y="2590800"/>
            <a:ext cx="15398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v-node table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(shared by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all processes)</a:t>
            </a: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5557838" y="40671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pos</a:t>
            </a: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5557838" y="43719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5557838" y="46767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 flipV="1">
            <a:off x="3644900" y="3762376"/>
            <a:ext cx="1912938" cy="327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flipV="1">
            <a:off x="6396039" y="3819525"/>
            <a:ext cx="1436687" cy="1771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5557838" y="37623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25623" name="Rectangle 23"/>
          <p:cNvSpPr>
            <a:spLocks noChangeArrowheads="1"/>
          </p:cNvSpPr>
          <p:nvPr/>
        </p:nvSpPr>
        <p:spPr bwMode="auto">
          <a:xfrm>
            <a:off x="5557838" y="57435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pos</a:t>
            </a: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5557838" y="60483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5557838" y="63531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5626" name="Rectangle 26"/>
          <p:cNvSpPr>
            <a:spLocks noChangeArrowheads="1"/>
          </p:cNvSpPr>
          <p:nvPr/>
        </p:nvSpPr>
        <p:spPr bwMode="auto">
          <a:xfrm>
            <a:off x="5557838" y="54387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3644900" y="4787900"/>
            <a:ext cx="1930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flipV="1">
            <a:off x="6475414" y="3752850"/>
            <a:ext cx="1366837" cy="147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9" name="Rectangle 29"/>
          <p:cNvSpPr>
            <a:spLocks noChangeArrowheads="1"/>
          </p:cNvSpPr>
          <p:nvPr/>
        </p:nvSpPr>
        <p:spPr bwMode="auto">
          <a:xfrm>
            <a:off x="7861300" y="37592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access</a:t>
            </a:r>
          </a:p>
        </p:txBody>
      </p:sp>
      <p:sp>
        <p:nvSpPr>
          <p:cNvPr id="25630" name="Rectangle 30"/>
          <p:cNvSpPr>
            <a:spLocks noChangeArrowheads="1"/>
          </p:cNvSpPr>
          <p:nvPr/>
        </p:nvSpPr>
        <p:spPr bwMode="auto">
          <a:xfrm>
            <a:off x="7861300" y="46736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5631" name="Rectangle 31"/>
          <p:cNvSpPr>
            <a:spLocks noChangeArrowheads="1"/>
          </p:cNvSpPr>
          <p:nvPr/>
        </p:nvSpPr>
        <p:spPr bwMode="auto">
          <a:xfrm>
            <a:off x="7861300" y="40640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size</a:t>
            </a:r>
          </a:p>
        </p:txBody>
      </p:sp>
      <p:sp>
        <p:nvSpPr>
          <p:cNvPr id="25632" name="Rectangle 32"/>
          <p:cNvSpPr>
            <a:spLocks noChangeArrowheads="1"/>
          </p:cNvSpPr>
          <p:nvPr/>
        </p:nvSpPr>
        <p:spPr bwMode="auto">
          <a:xfrm>
            <a:off x="7861300" y="43688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type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5732464" y="3476625"/>
            <a:ext cx="738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5732464" y="5153025"/>
            <a:ext cx="738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B</a:t>
            </a: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Processes Share Files: </a:t>
            </a:r>
            <a:r>
              <a:rPr lang="en-US" dirty="0">
                <a:latin typeface="Courier New"/>
                <a:cs typeface="Courier New"/>
              </a:rPr>
              <a:t>fork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child process inherits its parent’s open files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>
                <a:ea typeface="+mn-ea"/>
                <a:cs typeface="+mn-cs"/>
              </a:rPr>
              <a:t>Note: situation unchanged by </a:t>
            </a:r>
            <a:r>
              <a:rPr lang="en-US" dirty="0">
                <a:latin typeface="Courier New" pitchFamily="49" charset="0"/>
                <a:ea typeface="+mn-ea"/>
                <a:cs typeface="Courier New" pitchFamily="49" charset="0"/>
              </a:rPr>
              <a:t>exec</a:t>
            </a:r>
            <a:r>
              <a:rPr lang="en-US" dirty="0">
                <a:ea typeface="+mn-ea"/>
                <a:cs typeface="+mn-cs"/>
              </a:rPr>
              <a:t> functions (use </a:t>
            </a:r>
            <a:r>
              <a:rPr lang="en-US" dirty="0" err="1">
                <a:latin typeface="Courier New"/>
                <a:ea typeface="+mn-ea"/>
                <a:cs typeface="Courier New"/>
              </a:rPr>
              <a:t>fcntl</a:t>
            </a:r>
            <a:r>
              <a:rPr lang="en-US" dirty="0">
                <a:ea typeface="+mn-ea"/>
                <a:cs typeface="+mn-cs"/>
              </a:rPr>
              <a:t> to change)</a:t>
            </a:r>
          </a:p>
          <a:p>
            <a:r>
              <a:rPr lang="en-US" i="1" dirty="0">
                <a:solidFill>
                  <a:srgbClr val="C00000"/>
                </a:solidFill>
              </a:rPr>
              <a:t>Before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call: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3030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3030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3030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3030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3030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2420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2420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2420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2420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2420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2134551" y="2636223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46834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72742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5392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5" name="Rectangle 18"/>
          <p:cNvSpPr>
            <a:spLocks noChangeArrowheads="1"/>
          </p:cNvSpPr>
          <p:nvPr/>
        </p:nvSpPr>
        <p:spPr bwMode="auto">
          <a:xfrm>
            <a:off x="5392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5392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3352800" y="3657600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2"/>
          <p:cNvSpPr>
            <a:spLocks noChangeArrowheads="1"/>
          </p:cNvSpPr>
          <p:nvPr/>
        </p:nvSpPr>
        <p:spPr bwMode="auto">
          <a:xfrm>
            <a:off x="5392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Rectangle 23"/>
          <p:cNvSpPr>
            <a:spLocks noChangeArrowheads="1"/>
          </p:cNvSpPr>
          <p:nvPr/>
        </p:nvSpPr>
        <p:spPr bwMode="auto">
          <a:xfrm>
            <a:off x="5392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5392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1" name="Rectangle 25"/>
          <p:cNvSpPr>
            <a:spLocks noChangeArrowheads="1"/>
          </p:cNvSpPr>
          <p:nvPr/>
        </p:nvSpPr>
        <p:spPr bwMode="auto">
          <a:xfrm>
            <a:off x="5392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2" name="Rectangle 26"/>
          <p:cNvSpPr>
            <a:spLocks noChangeArrowheads="1"/>
          </p:cNvSpPr>
          <p:nvPr/>
        </p:nvSpPr>
        <p:spPr bwMode="auto">
          <a:xfrm>
            <a:off x="5392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>
            <a:off x="3352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 Box 28"/>
          <p:cNvSpPr txBox="1">
            <a:spLocks noChangeArrowheads="1"/>
          </p:cNvSpPr>
          <p:nvPr/>
        </p:nvSpPr>
        <p:spPr bwMode="auto">
          <a:xfrm>
            <a:off x="1752601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1752601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" name="Text Box 30"/>
          <p:cNvSpPr txBox="1">
            <a:spLocks noChangeArrowheads="1"/>
          </p:cNvSpPr>
          <p:nvPr/>
        </p:nvSpPr>
        <p:spPr bwMode="auto">
          <a:xfrm>
            <a:off x="1858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 flipV="1">
            <a:off x="6310314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>
            <a:off x="8001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>
            <a:off x="8001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8001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8001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2" name="Rectangle 36"/>
          <p:cNvSpPr>
            <a:spLocks noChangeArrowheads="1"/>
          </p:cNvSpPr>
          <p:nvPr/>
        </p:nvSpPr>
        <p:spPr bwMode="auto">
          <a:xfrm>
            <a:off x="8001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3" name="Rectangle 37"/>
          <p:cNvSpPr>
            <a:spLocks noChangeArrowheads="1"/>
          </p:cNvSpPr>
          <p:nvPr/>
        </p:nvSpPr>
        <p:spPr bwMode="auto">
          <a:xfrm>
            <a:off x="8001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38"/>
          <p:cNvSpPr>
            <a:spLocks noChangeArrowheads="1"/>
          </p:cNvSpPr>
          <p:nvPr/>
        </p:nvSpPr>
        <p:spPr bwMode="auto">
          <a:xfrm>
            <a:off x="8001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5" name="Rectangle 39"/>
          <p:cNvSpPr>
            <a:spLocks noChangeArrowheads="1"/>
          </p:cNvSpPr>
          <p:nvPr/>
        </p:nvSpPr>
        <p:spPr bwMode="auto">
          <a:xfrm>
            <a:off x="8001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5282515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77" name="Text Box 41"/>
          <p:cNvSpPr txBox="1">
            <a:spLocks noChangeArrowheads="1"/>
          </p:cNvSpPr>
          <p:nvPr/>
        </p:nvSpPr>
        <p:spPr bwMode="auto">
          <a:xfrm>
            <a:off x="5290753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80" name="Line 21"/>
          <p:cNvSpPr>
            <a:spLocks noChangeShapeType="1"/>
          </p:cNvSpPr>
          <p:nvPr/>
        </p:nvSpPr>
        <p:spPr bwMode="auto">
          <a:xfrm flipV="1">
            <a:off x="6230938" y="5229225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272477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328E1-30E3-4F22-96A4-87037D410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Processes Share Files: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</a:p>
        </p:txBody>
      </p:sp>
      <p:sp>
        <p:nvSpPr>
          <p:cNvPr id="75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child process inherits its parent’s open files</a:t>
            </a:r>
          </a:p>
          <a:p>
            <a:r>
              <a:rPr lang="en-US" i="1" dirty="0">
                <a:solidFill>
                  <a:srgbClr val="C00000"/>
                </a:solidFill>
              </a:rPr>
              <a:t>After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>
                <a:cs typeface="Courier New"/>
              </a:rPr>
              <a:t> call</a:t>
            </a:r>
            <a:r>
              <a:rPr lang="en-US" dirty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+mn-lt"/>
              </a:rPr>
              <a:t>Child’s table same as parent’s</a:t>
            </a:r>
            <a:r>
              <a:rPr lang="en-US" dirty="0"/>
              <a:t>;</a:t>
            </a:r>
            <a:r>
              <a:rPr lang="en-US" dirty="0">
                <a:latin typeface="+mn-lt"/>
              </a:rPr>
              <a:t> add +1 to each </a:t>
            </a:r>
            <a:r>
              <a:rPr lang="en-US" dirty="0" err="1">
                <a:latin typeface="+mn-lt"/>
              </a:rPr>
              <a:t>refcnt</a:t>
            </a:r>
            <a:endParaRPr lang="en-US" dirty="0">
              <a:latin typeface="+mn-lt"/>
            </a:endParaRPr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3030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3030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3030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3030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3030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2420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59" name="Rectangle 10"/>
          <p:cNvSpPr>
            <a:spLocks noChangeArrowheads="1"/>
          </p:cNvSpPr>
          <p:nvPr/>
        </p:nvSpPr>
        <p:spPr bwMode="auto">
          <a:xfrm>
            <a:off x="2420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2420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1" name="Rectangle 12"/>
          <p:cNvSpPr>
            <a:spLocks noChangeArrowheads="1"/>
          </p:cNvSpPr>
          <p:nvPr/>
        </p:nvSpPr>
        <p:spPr bwMode="auto">
          <a:xfrm>
            <a:off x="2420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2" name="Rectangle 13"/>
          <p:cNvSpPr>
            <a:spLocks noChangeArrowheads="1"/>
          </p:cNvSpPr>
          <p:nvPr/>
        </p:nvSpPr>
        <p:spPr bwMode="auto">
          <a:xfrm>
            <a:off x="2420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2134551" y="2636223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46834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72742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" name="Rectangle 17"/>
          <p:cNvSpPr>
            <a:spLocks noChangeArrowheads="1"/>
          </p:cNvSpPr>
          <p:nvPr/>
        </p:nvSpPr>
        <p:spPr bwMode="auto">
          <a:xfrm>
            <a:off x="5392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7" name="Rectangle 18"/>
          <p:cNvSpPr>
            <a:spLocks noChangeArrowheads="1"/>
          </p:cNvSpPr>
          <p:nvPr/>
        </p:nvSpPr>
        <p:spPr bwMode="auto">
          <a:xfrm>
            <a:off x="5392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68" name="Rectangle 19"/>
          <p:cNvSpPr>
            <a:spLocks noChangeArrowheads="1"/>
          </p:cNvSpPr>
          <p:nvPr/>
        </p:nvSpPr>
        <p:spPr bwMode="auto">
          <a:xfrm>
            <a:off x="5392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9" name="Line 20"/>
          <p:cNvSpPr>
            <a:spLocks noChangeShapeType="1"/>
          </p:cNvSpPr>
          <p:nvPr/>
        </p:nvSpPr>
        <p:spPr bwMode="auto">
          <a:xfrm flipV="1">
            <a:off x="3352800" y="3657600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22"/>
          <p:cNvSpPr>
            <a:spLocks noChangeArrowheads="1"/>
          </p:cNvSpPr>
          <p:nvPr/>
        </p:nvSpPr>
        <p:spPr bwMode="auto">
          <a:xfrm>
            <a:off x="5392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Rectangle 23"/>
          <p:cNvSpPr>
            <a:spLocks noChangeArrowheads="1"/>
          </p:cNvSpPr>
          <p:nvPr/>
        </p:nvSpPr>
        <p:spPr bwMode="auto">
          <a:xfrm>
            <a:off x="5392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5392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73" name="Rectangle 25"/>
          <p:cNvSpPr>
            <a:spLocks noChangeArrowheads="1"/>
          </p:cNvSpPr>
          <p:nvPr/>
        </p:nvSpPr>
        <p:spPr bwMode="auto">
          <a:xfrm>
            <a:off x="5392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26"/>
          <p:cNvSpPr>
            <a:spLocks noChangeArrowheads="1"/>
          </p:cNvSpPr>
          <p:nvPr/>
        </p:nvSpPr>
        <p:spPr bwMode="auto">
          <a:xfrm>
            <a:off x="5392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Line 27"/>
          <p:cNvSpPr>
            <a:spLocks noChangeShapeType="1"/>
          </p:cNvSpPr>
          <p:nvPr/>
        </p:nvSpPr>
        <p:spPr bwMode="auto">
          <a:xfrm>
            <a:off x="3352800" y="4683126"/>
            <a:ext cx="2057400" cy="650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" name="Line 31"/>
          <p:cNvSpPr>
            <a:spLocks noChangeShapeType="1"/>
          </p:cNvSpPr>
          <p:nvPr/>
        </p:nvSpPr>
        <p:spPr bwMode="auto">
          <a:xfrm flipV="1">
            <a:off x="6310314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" name="Rectangle 32"/>
          <p:cNvSpPr>
            <a:spLocks noChangeArrowheads="1"/>
          </p:cNvSpPr>
          <p:nvPr/>
        </p:nvSpPr>
        <p:spPr bwMode="auto">
          <a:xfrm>
            <a:off x="8001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1" name="Rectangle 33"/>
          <p:cNvSpPr>
            <a:spLocks noChangeArrowheads="1"/>
          </p:cNvSpPr>
          <p:nvPr/>
        </p:nvSpPr>
        <p:spPr bwMode="auto">
          <a:xfrm>
            <a:off x="8001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8001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3" name="Rectangle 35"/>
          <p:cNvSpPr>
            <a:spLocks noChangeArrowheads="1"/>
          </p:cNvSpPr>
          <p:nvPr/>
        </p:nvSpPr>
        <p:spPr bwMode="auto">
          <a:xfrm>
            <a:off x="8001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8001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5" name="Rectangle 37"/>
          <p:cNvSpPr>
            <a:spLocks noChangeArrowheads="1"/>
          </p:cNvSpPr>
          <p:nvPr/>
        </p:nvSpPr>
        <p:spPr bwMode="auto">
          <a:xfrm>
            <a:off x="8001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6" name="Rectangle 38"/>
          <p:cNvSpPr>
            <a:spLocks noChangeArrowheads="1"/>
          </p:cNvSpPr>
          <p:nvPr/>
        </p:nvSpPr>
        <p:spPr bwMode="auto">
          <a:xfrm>
            <a:off x="8001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7" name="Rectangle 39"/>
          <p:cNvSpPr>
            <a:spLocks noChangeArrowheads="1"/>
          </p:cNvSpPr>
          <p:nvPr/>
        </p:nvSpPr>
        <p:spPr bwMode="auto">
          <a:xfrm>
            <a:off x="8001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8" name="Text Box 40"/>
          <p:cNvSpPr txBox="1">
            <a:spLocks noChangeArrowheads="1"/>
          </p:cNvSpPr>
          <p:nvPr/>
        </p:nvSpPr>
        <p:spPr bwMode="auto">
          <a:xfrm>
            <a:off x="5282515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89" name="Text Box 41"/>
          <p:cNvSpPr txBox="1">
            <a:spLocks noChangeArrowheads="1"/>
          </p:cNvSpPr>
          <p:nvPr/>
        </p:nvSpPr>
        <p:spPr bwMode="auto">
          <a:xfrm>
            <a:off x="5290753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92" name="Line 21"/>
          <p:cNvSpPr>
            <a:spLocks noChangeShapeType="1"/>
          </p:cNvSpPr>
          <p:nvPr/>
        </p:nvSpPr>
        <p:spPr bwMode="auto">
          <a:xfrm flipV="1">
            <a:off x="6230938" y="5229225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3031524" y="54102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3031524" y="56388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Rectangle 6"/>
          <p:cNvSpPr>
            <a:spLocks noChangeArrowheads="1"/>
          </p:cNvSpPr>
          <p:nvPr/>
        </p:nvSpPr>
        <p:spPr bwMode="auto">
          <a:xfrm>
            <a:off x="3031524" y="58674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3031524" y="60960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7" name="Rectangle 8"/>
          <p:cNvSpPr>
            <a:spLocks noChangeArrowheads="1"/>
          </p:cNvSpPr>
          <p:nvPr/>
        </p:nvSpPr>
        <p:spPr bwMode="auto">
          <a:xfrm>
            <a:off x="3031524" y="63246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8" name="Rectangle 9"/>
          <p:cNvSpPr>
            <a:spLocks noChangeArrowheads="1"/>
          </p:cNvSpPr>
          <p:nvPr/>
        </p:nvSpPr>
        <p:spPr bwMode="auto">
          <a:xfrm>
            <a:off x="2421924" y="54102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99" name="Rectangle 10"/>
          <p:cNvSpPr>
            <a:spLocks noChangeArrowheads="1"/>
          </p:cNvSpPr>
          <p:nvPr/>
        </p:nvSpPr>
        <p:spPr bwMode="auto">
          <a:xfrm>
            <a:off x="2421924" y="56388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100" name="Rectangle 11"/>
          <p:cNvSpPr>
            <a:spLocks noChangeArrowheads="1"/>
          </p:cNvSpPr>
          <p:nvPr/>
        </p:nvSpPr>
        <p:spPr bwMode="auto">
          <a:xfrm>
            <a:off x="2421924" y="58674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101" name="Rectangle 12"/>
          <p:cNvSpPr>
            <a:spLocks noChangeArrowheads="1"/>
          </p:cNvSpPr>
          <p:nvPr/>
        </p:nvSpPr>
        <p:spPr bwMode="auto">
          <a:xfrm>
            <a:off x="2421924" y="60960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102" name="Rectangle 13"/>
          <p:cNvSpPr>
            <a:spLocks noChangeArrowheads="1"/>
          </p:cNvSpPr>
          <p:nvPr/>
        </p:nvSpPr>
        <p:spPr bwMode="auto">
          <a:xfrm>
            <a:off x="2421924" y="63246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103" name="Text Box 40"/>
          <p:cNvSpPr txBox="1">
            <a:spLocks noChangeArrowheads="1"/>
          </p:cNvSpPr>
          <p:nvPr/>
        </p:nvSpPr>
        <p:spPr bwMode="auto">
          <a:xfrm>
            <a:off x="2921559" y="3352800"/>
            <a:ext cx="7438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Parent</a:t>
            </a:r>
          </a:p>
        </p:txBody>
      </p:sp>
      <p:sp>
        <p:nvSpPr>
          <p:cNvPr id="104" name="Text Box 40"/>
          <p:cNvSpPr txBox="1">
            <a:spLocks noChangeArrowheads="1"/>
          </p:cNvSpPr>
          <p:nvPr/>
        </p:nvSpPr>
        <p:spPr bwMode="auto">
          <a:xfrm>
            <a:off x="2913743" y="5105400"/>
            <a:ext cx="614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cxnSp>
        <p:nvCxnSpPr>
          <p:cNvPr id="106" name="Straight Arrow Connector 105"/>
          <p:cNvCxnSpPr/>
          <p:nvPr/>
        </p:nvCxnSpPr>
        <p:spPr bwMode="auto">
          <a:xfrm rot="5400000" flipH="1" flipV="1">
            <a:off x="3332070" y="3695608"/>
            <a:ext cx="2064922" cy="205641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V="1">
            <a:off x="3336324" y="5334000"/>
            <a:ext cx="2073876" cy="110799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7453933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I/O Redirection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/>
              <a:t>Question: How does a shell implement I/O redirection?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1800" dirty="0">
                <a:latin typeface="Courier New" pitchFamily="49" charset="0"/>
              </a:rPr>
              <a:t>bash$ </a:t>
            </a:r>
            <a:r>
              <a:rPr lang="en-US" sz="1800" dirty="0" err="1">
                <a:latin typeface="Courier New" pitchFamily="49" charset="0"/>
              </a:rPr>
              <a:t>ls</a:t>
            </a:r>
            <a:r>
              <a:rPr lang="en-US" sz="1800" dirty="0">
                <a:latin typeface="Courier New" pitchFamily="49" charset="0"/>
              </a:rPr>
              <a:t> &gt; foo.txt</a:t>
            </a:r>
          </a:p>
          <a:p>
            <a:pPr eaLnBrk="1" hangingPunct="1">
              <a:defRPr/>
            </a:pPr>
            <a:r>
              <a:rPr lang="en-US" sz="2000" dirty="0"/>
              <a:t>Answer: By calling the </a:t>
            </a:r>
            <a:r>
              <a:rPr lang="en-US" sz="2000" dirty="0">
                <a:latin typeface="Courier New" pitchFamily="49" charset="0"/>
              </a:rPr>
              <a:t>dup2(</a:t>
            </a:r>
            <a:r>
              <a:rPr lang="en-US" sz="2000" dirty="0" err="1">
                <a:latin typeface="Courier New" pitchFamily="49" charset="0"/>
              </a:rPr>
              <a:t>oldfd</a:t>
            </a:r>
            <a:r>
              <a:rPr lang="en-US" sz="2000" dirty="0">
                <a:latin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</a:rPr>
              <a:t>newfd</a:t>
            </a:r>
            <a:r>
              <a:rPr lang="en-US" sz="2000" dirty="0">
                <a:latin typeface="Courier New" pitchFamily="49" charset="0"/>
              </a:rPr>
              <a:t>)</a:t>
            </a:r>
            <a:r>
              <a:rPr lang="en-US" sz="2000" dirty="0"/>
              <a:t> function</a:t>
            </a:r>
          </a:p>
          <a:p>
            <a:pPr lvl="1" eaLnBrk="1" hangingPunct="1">
              <a:defRPr/>
            </a:pPr>
            <a:r>
              <a:rPr lang="en-US" sz="1800" dirty="0"/>
              <a:t>Copies (per-process) descriptor table entry </a:t>
            </a:r>
            <a:r>
              <a:rPr lang="en-US" sz="1800" dirty="0" err="1">
                <a:latin typeface="Courier New" pitchFamily="49" charset="0"/>
              </a:rPr>
              <a:t>oldfd</a:t>
            </a:r>
            <a:r>
              <a:rPr lang="en-US" sz="1800" dirty="0"/>
              <a:t> to entry </a:t>
            </a:r>
            <a:r>
              <a:rPr lang="en-US" sz="1800" dirty="0" err="1"/>
              <a:t>n</a:t>
            </a:r>
            <a:r>
              <a:rPr lang="en-US" sz="1800" dirty="0" err="1">
                <a:latin typeface="Courier New" pitchFamily="49" charset="0"/>
              </a:rPr>
              <a:t>ewfd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7652" name="Rectangle 4"/>
          <p:cNvSpPr>
            <a:spLocks noChangeAspect="1" noChangeArrowheads="1"/>
          </p:cNvSpPr>
          <p:nvPr/>
        </p:nvSpPr>
        <p:spPr bwMode="auto">
          <a:xfrm>
            <a:off x="3533776" y="4283075"/>
            <a:ext cx="919163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7653" name="Rectangle 5"/>
          <p:cNvSpPr>
            <a:spLocks noChangeAspect="1" noChangeArrowheads="1"/>
          </p:cNvSpPr>
          <p:nvPr/>
        </p:nvSpPr>
        <p:spPr bwMode="auto">
          <a:xfrm>
            <a:off x="3533776" y="4627564"/>
            <a:ext cx="919163" cy="3444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pitchFamily="49" charset="0"/>
              </a:rPr>
              <a:t>a</a:t>
            </a:r>
          </a:p>
        </p:txBody>
      </p:sp>
      <p:sp>
        <p:nvSpPr>
          <p:cNvPr id="27654" name="Rectangle 6"/>
          <p:cNvSpPr>
            <a:spLocks noChangeAspect="1" noChangeArrowheads="1"/>
          </p:cNvSpPr>
          <p:nvPr/>
        </p:nvSpPr>
        <p:spPr bwMode="auto">
          <a:xfrm>
            <a:off x="3533776" y="4972050"/>
            <a:ext cx="919163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7655" name="Rectangle 7"/>
          <p:cNvSpPr>
            <a:spLocks noChangeAspect="1" noChangeArrowheads="1"/>
          </p:cNvSpPr>
          <p:nvPr/>
        </p:nvSpPr>
        <p:spPr bwMode="auto">
          <a:xfrm>
            <a:off x="3533776" y="5316539"/>
            <a:ext cx="919163" cy="3444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 sz="1800">
              <a:latin typeface="Courier New" pitchFamily="49" charset="0"/>
            </a:endParaRPr>
          </a:p>
        </p:txBody>
      </p:sp>
      <p:sp>
        <p:nvSpPr>
          <p:cNvPr id="27656" name="Rectangle 8"/>
          <p:cNvSpPr>
            <a:spLocks noChangeAspect="1" noChangeArrowheads="1"/>
          </p:cNvSpPr>
          <p:nvPr/>
        </p:nvSpPr>
        <p:spPr bwMode="auto">
          <a:xfrm>
            <a:off x="3533776" y="5661025"/>
            <a:ext cx="919163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pitchFamily="49" charset="0"/>
              </a:rPr>
              <a:t>b</a:t>
            </a:r>
          </a:p>
        </p:txBody>
      </p:sp>
      <p:sp>
        <p:nvSpPr>
          <p:cNvPr id="27657" name="Rectangle 9"/>
          <p:cNvSpPr>
            <a:spLocks noChangeAspect="1" noChangeArrowheads="1"/>
          </p:cNvSpPr>
          <p:nvPr/>
        </p:nvSpPr>
        <p:spPr bwMode="auto">
          <a:xfrm>
            <a:off x="2614613" y="4283075"/>
            <a:ext cx="919162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0</a:t>
            </a:r>
          </a:p>
        </p:txBody>
      </p:sp>
      <p:sp>
        <p:nvSpPr>
          <p:cNvPr id="27658" name="Rectangle 10"/>
          <p:cNvSpPr>
            <a:spLocks noChangeAspect="1" noChangeArrowheads="1"/>
          </p:cNvSpPr>
          <p:nvPr/>
        </p:nvSpPr>
        <p:spPr bwMode="auto">
          <a:xfrm>
            <a:off x="2614613" y="4627564"/>
            <a:ext cx="919162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1</a:t>
            </a:r>
          </a:p>
        </p:txBody>
      </p:sp>
      <p:sp>
        <p:nvSpPr>
          <p:cNvPr id="27659" name="Rectangle 11"/>
          <p:cNvSpPr>
            <a:spLocks noChangeAspect="1" noChangeArrowheads="1"/>
          </p:cNvSpPr>
          <p:nvPr/>
        </p:nvSpPr>
        <p:spPr bwMode="auto">
          <a:xfrm>
            <a:off x="2614613" y="4972050"/>
            <a:ext cx="919162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2</a:t>
            </a:r>
          </a:p>
        </p:txBody>
      </p:sp>
      <p:sp>
        <p:nvSpPr>
          <p:cNvPr id="27660" name="Rectangle 12"/>
          <p:cNvSpPr>
            <a:spLocks noChangeAspect="1" noChangeArrowheads="1"/>
          </p:cNvSpPr>
          <p:nvPr/>
        </p:nvSpPr>
        <p:spPr bwMode="auto">
          <a:xfrm>
            <a:off x="2614613" y="5316539"/>
            <a:ext cx="919162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3</a:t>
            </a:r>
          </a:p>
        </p:txBody>
      </p:sp>
      <p:sp>
        <p:nvSpPr>
          <p:cNvPr id="27661" name="Rectangle 13"/>
          <p:cNvSpPr>
            <a:spLocks noChangeAspect="1" noChangeArrowheads="1"/>
          </p:cNvSpPr>
          <p:nvPr/>
        </p:nvSpPr>
        <p:spPr bwMode="auto">
          <a:xfrm>
            <a:off x="2614613" y="5661025"/>
            <a:ext cx="919162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4</a:t>
            </a:r>
          </a:p>
        </p:txBody>
      </p:sp>
      <p:sp>
        <p:nvSpPr>
          <p:cNvPr id="27662" name="Text Box 14"/>
          <p:cNvSpPr txBox="1">
            <a:spLocks noChangeAspect="1" noChangeArrowheads="1"/>
          </p:cNvSpPr>
          <p:nvPr/>
        </p:nvSpPr>
        <p:spPr bwMode="auto">
          <a:xfrm>
            <a:off x="2697164" y="3276600"/>
            <a:ext cx="21812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Descriptor table</a:t>
            </a:r>
          </a:p>
          <a:p>
            <a:pPr>
              <a:lnSpc>
                <a:spcPct val="100000"/>
              </a:lnSpc>
            </a:pPr>
            <a:r>
              <a:rPr lang="en-US" altLang="en-US" sz="1800"/>
              <a:t>before </a:t>
            </a:r>
            <a:r>
              <a:rPr lang="en-US" altLang="en-US" sz="1800">
                <a:latin typeface="Courier New" pitchFamily="49" charset="0"/>
              </a:rPr>
              <a:t>dup2(4,1)</a:t>
            </a:r>
          </a:p>
        </p:txBody>
      </p:sp>
      <p:sp>
        <p:nvSpPr>
          <p:cNvPr id="27663" name="Rectangle 15"/>
          <p:cNvSpPr>
            <a:spLocks noChangeAspect="1" noChangeArrowheads="1"/>
          </p:cNvSpPr>
          <p:nvPr/>
        </p:nvSpPr>
        <p:spPr bwMode="auto">
          <a:xfrm>
            <a:off x="7773988" y="4283075"/>
            <a:ext cx="919162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7664" name="Rectangle 16"/>
          <p:cNvSpPr>
            <a:spLocks noChangeAspect="1" noChangeArrowheads="1"/>
          </p:cNvSpPr>
          <p:nvPr/>
        </p:nvSpPr>
        <p:spPr bwMode="auto">
          <a:xfrm>
            <a:off x="7773988" y="4627564"/>
            <a:ext cx="919162" cy="3444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pitchFamily="49" charset="0"/>
              </a:rPr>
              <a:t>b</a:t>
            </a:r>
          </a:p>
        </p:txBody>
      </p:sp>
      <p:sp>
        <p:nvSpPr>
          <p:cNvPr id="27665" name="Rectangle 17"/>
          <p:cNvSpPr>
            <a:spLocks noChangeAspect="1" noChangeArrowheads="1"/>
          </p:cNvSpPr>
          <p:nvPr/>
        </p:nvSpPr>
        <p:spPr bwMode="auto">
          <a:xfrm>
            <a:off x="7773988" y="4972050"/>
            <a:ext cx="919162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7666" name="Rectangle 18"/>
          <p:cNvSpPr>
            <a:spLocks noChangeAspect="1" noChangeArrowheads="1"/>
          </p:cNvSpPr>
          <p:nvPr/>
        </p:nvSpPr>
        <p:spPr bwMode="auto">
          <a:xfrm>
            <a:off x="7773988" y="5316539"/>
            <a:ext cx="919162" cy="3444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 sz="1800">
              <a:latin typeface="Courier New" pitchFamily="49" charset="0"/>
            </a:endParaRPr>
          </a:p>
        </p:txBody>
      </p:sp>
      <p:sp>
        <p:nvSpPr>
          <p:cNvPr id="27667" name="Rectangle 19"/>
          <p:cNvSpPr>
            <a:spLocks noChangeAspect="1" noChangeArrowheads="1"/>
          </p:cNvSpPr>
          <p:nvPr/>
        </p:nvSpPr>
        <p:spPr bwMode="auto">
          <a:xfrm>
            <a:off x="7773988" y="5661025"/>
            <a:ext cx="919162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pitchFamily="49" charset="0"/>
              </a:rPr>
              <a:t>b</a:t>
            </a:r>
          </a:p>
        </p:txBody>
      </p:sp>
      <p:sp>
        <p:nvSpPr>
          <p:cNvPr id="27668" name="Rectangle 20"/>
          <p:cNvSpPr>
            <a:spLocks noChangeAspect="1" noChangeArrowheads="1"/>
          </p:cNvSpPr>
          <p:nvPr/>
        </p:nvSpPr>
        <p:spPr bwMode="auto">
          <a:xfrm>
            <a:off x="6856414" y="4283075"/>
            <a:ext cx="9175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0</a:t>
            </a:r>
          </a:p>
        </p:txBody>
      </p:sp>
      <p:sp>
        <p:nvSpPr>
          <p:cNvPr id="27669" name="Rectangle 21"/>
          <p:cNvSpPr>
            <a:spLocks noChangeAspect="1" noChangeArrowheads="1"/>
          </p:cNvSpPr>
          <p:nvPr/>
        </p:nvSpPr>
        <p:spPr bwMode="auto">
          <a:xfrm>
            <a:off x="6856414" y="4627564"/>
            <a:ext cx="917575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1</a:t>
            </a:r>
          </a:p>
        </p:txBody>
      </p:sp>
      <p:sp>
        <p:nvSpPr>
          <p:cNvPr id="27670" name="Rectangle 22"/>
          <p:cNvSpPr>
            <a:spLocks noChangeAspect="1" noChangeArrowheads="1"/>
          </p:cNvSpPr>
          <p:nvPr/>
        </p:nvSpPr>
        <p:spPr bwMode="auto">
          <a:xfrm>
            <a:off x="6856414" y="4972050"/>
            <a:ext cx="9175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2</a:t>
            </a:r>
          </a:p>
        </p:txBody>
      </p:sp>
      <p:sp>
        <p:nvSpPr>
          <p:cNvPr id="27671" name="Rectangle 23"/>
          <p:cNvSpPr>
            <a:spLocks noChangeAspect="1" noChangeArrowheads="1"/>
          </p:cNvSpPr>
          <p:nvPr/>
        </p:nvSpPr>
        <p:spPr bwMode="auto">
          <a:xfrm>
            <a:off x="6856414" y="5316539"/>
            <a:ext cx="917575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3</a:t>
            </a:r>
          </a:p>
        </p:txBody>
      </p:sp>
      <p:sp>
        <p:nvSpPr>
          <p:cNvPr id="27672" name="Rectangle 24"/>
          <p:cNvSpPr>
            <a:spLocks noChangeAspect="1" noChangeArrowheads="1"/>
          </p:cNvSpPr>
          <p:nvPr/>
        </p:nvSpPr>
        <p:spPr bwMode="auto">
          <a:xfrm>
            <a:off x="6856414" y="5661025"/>
            <a:ext cx="9175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4</a:t>
            </a:r>
          </a:p>
        </p:txBody>
      </p:sp>
      <p:sp>
        <p:nvSpPr>
          <p:cNvPr id="27673" name="Text Box 25"/>
          <p:cNvSpPr txBox="1">
            <a:spLocks noChangeAspect="1" noChangeArrowheads="1"/>
          </p:cNvSpPr>
          <p:nvPr/>
        </p:nvSpPr>
        <p:spPr bwMode="auto">
          <a:xfrm>
            <a:off x="7016751" y="3276600"/>
            <a:ext cx="1978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Descriptor table</a:t>
            </a:r>
          </a:p>
          <a:p>
            <a:pPr>
              <a:lnSpc>
                <a:spcPct val="100000"/>
              </a:lnSpc>
            </a:pPr>
            <a:r>
              <a:rPr lang="en-US" altLang="en-US" sz="1800"/>
              <a:t>after </a:t>
            </a:r>
            <a:r>
              <a:rPr lang="en-US" altLang="en-US" sz="1800">
                <a:latin typeface="Courier New" pitchFamily="49" charset="0"/>
              </a:rPr>
              <a:t>dup2(4,1)</a:t>
            </a:r>
          </a:p>
        </p:txBody>
      </p:sp>
      <p:sp>
        <p:nvSpPr>
          <p:cNvPr id="27674" name="AutoShape 26"/>
          <p:cNvSpPr>
            <a:spLocks noChangeArrowheads="1"/>
          </p:cNvSpPr>
          <p:nvPr/>
        </p:nvSpPr>
        <p:spPr bwMode="auto">
          <a:xfrm>
            <a:off x="5834281" y="4607345"/>
            <a:ext cx="142439" cy="843713"/>
          </a:xfrm>
          <a:prstGeom prst="rightArrow">
            <a:avLst>
              <a:gd name="adj1" fmla="val 50000"/>
              <a:gd name="adj2" fmla="val 70833"/>
            </a:avLst>
          </a:prstGeom>
          <a:noFill/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Example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Step #1: open file to which </a:t>
            </a:r>
            <a:r>
              <a:rPr lang="en-US" dirty="0" err="1"/>
              <a:t>stdout</a:t>
            </a:r>
            <a:r>
              <a:rPr lang="en-US" dirty="0"/>
              <a:t> should be redirected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Happens in child executing shell code, before </a:t>
            </a:r>
            <a:r>
              <a:rPr lang="en-US" b="1" dirty="0">
                <a:latin typeface="Courier New"/>
                <a:cs typeface="Courier New"/>
              </a:rPr>
              <a:t>exec</a:t>
            </a: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3030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3030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3030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3030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3030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2420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2420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2420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2420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2420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2134551" y="2636223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46834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72742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6" name="Rectangle 17"/>
          <p:cNvSpPr>
            <a:spLocks noChangeArrowheads="1"/>
          </p:cNvSpPr>
          <p:nvPr/>
        </p:nvSpPr>
        <p:spPr bwMode="auto">
          <a:xfrm>
            <a:off x="5392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7" name="Rectangle 18"/>
          <p:cNvSpPr>
            <a:spLocks noChangeArrowheads="1"/>
          </p:cNvSpPr>
          <p:nvPr/>
        </p:nvSpPr>
        <p:spPr bwMode="auto">
          <a:xfrm>
            <a:off x="5392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8" name="Rectangle 19"/>
          <p:cNvSpPr>
            <a:spLocks noChangeArrowheads="1"/>
          </p:cNvSpPr>
          <p:nvPr/>
        </p:nvSpPr>
        <p:spPr bwMode="auto">
          <a:xfrm>
            <a:off x="5392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9" name="Line 20"/>
          <p:cNvSpPr>
            <a:spLocks noChangeShapeType="1"/>
          </p:cNvSpPr>
          <p:nvPr/>
        </p:nvSpPr>
        <p:spPr bwMode="auto">
          <a:xfrm flipV="1">
            <a:off x="3352800" y="3657600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5392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" name="Text Box 28"/>
          <p:cNvSpPr txBox="1">
            <a:spLocks noChangeArrowheads="1"/>
          </p:cNvSpPr>
          <p:nvPr/>
        </p:nvSpPr>
        <p:spPr bwMode="auto">
          <a:xfrm>
            <a:off x="1752601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1752601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8" name="Text Box 30"/>
          <p:cNvSpPr txBox="1">
            <a:spLocks noChangeArrowheads="1"/>
          </p:cNvSpPr>
          <p:nvPr/>
        </p:nvSpPr>
        <p:spPr bwMode="auto">
          <a:xfrm>
            <a:off x="1858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6310314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32"/>
          <p:cNvSpPr>
            <a:spLocks noChangeArrowheads="1"/>
          </p:cNvSpPr>
          <p:nvPr/>
        </p:nvSpPr>
        <p:spPr bwMode="auto">
          <a:xfrm>
            <a:off x="8001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3"/>
          <p:cNvSpPr>
            <a:spLocks noChangeArrowheads="1"/>
          </p:cNvSpPr>
          <p:nvPr/>
        </p:nvSpPr>
        <p:spPr bwMode="auto">
          <a:xfrm>
            <a:off x="8001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4"/>
          <p:cNvSpPr>
            <a:spLocks noChangeArrowheads="1"/>
          </p:cNvSpPr>
          <p:nvPr/>
        </p:nvSpPr>
        <p:spPr bwMode="auto">
          <a:xfrm>
            <a:off x="8001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5"/>
          <p:cNvSpPr>
            <a:spLocks noChangeArrowheads="1"/>
          </p:cNvSpPr>
          <p:nvPr/>
        </p:nvSpPr>
        <p:spPr bwMode="auto">
          <a:xfrm>
            <a:off x="8001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8" name="Text Box 40"/>
          <p:cNvSpPr txBox="1">
            <a:spLocks noChangeArrowheads="1"/>
          </p:cNvSpPr>
          <p:nvPr/>
        </p:nvSpPr>
        <p:spPr bwMode="auto">
          <a:xfrm>
            <a:off x="5282515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3352800" y="4683126"/>
            <a:ext cx="5715000" cy="1870075"/>
            <a:chOff x="1828800" y="4683125"/>
            <a:chExt cx="5715000" cy="1870075"/>
          </a:xfrm>
        </p:grpSpPr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3868738" y="56388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pos</a:t>
              </a:r>
            </a:p>
          </p:txBody>
        </p:sp>
        <p:sp>
          <p:nvSpPr>
            <p:cNvPr id="62" name="Rectangle 24"/>
            <p:cNvSpPr>
              <a:spLocks noChangeArrowheads="1"/>
            </p:cNvSpPr>
            <p:nvPr/>
          </p:nvSpPr>
          <p:spPr bwMode="auto">
            <a:xfrm>
              <a:off x="3868738" y="59436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>
                  <a:latin typeface="Courier New" pitchFamily="49" charset="0"/>
                </a:rPr>
                <a:t>refcnt=1</a:t>
              </a:r>
            </a:p>
          </p:txBody>
        </p:sp>
        <p:sp>
          <p:nvSpPr>
            <p:cNvPr id="63" name="Rectangle 25"/>
            <p:cNvSpPr>
              <a:spLocks noChangeArrowheads="1"/>
            </p:cNvSpPr>
            <p:nvPr/>
          </p:nvSpPr>
          <p:spPr bwMode="auto">
            <a:xfrm>
              <a:off x="3868738" y="62484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64" name="Rectangle 26"/>
            <p:cNvSpPr>
              <a:spLocks noChangeArrowheads="1"/>
            </p:cNvSpPr>
            <p:nvPr/>
          </p:nvSpPr>
          <p:spPr bwMode="auto">
            <a:xfrm>
              <a:off x="3868738" y="53340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65" name="Line 27"/>
            <p:cNvSpPr>
              <a:spLocks noChangeShapeType="1"/>
            </p:cNvSpPr>
            <p:nvPr/>
          </p:nvSpPr>
          <p:spPr bwMode="auto">
            <a:xfrm>
              <a:off x="1828800" y="4683125"/>
              <a:ext cx="2057400" cy="698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4" name="Rectangle 36"/>
            <p:cNvSpPr>
              <a:spLocks noChangeArrowheads="1"/>
            </p:cNvSpPr>
            <p:nvPr/>
          </p:nvSpPr>
          <p:spPr bwMode="auto">
            <a:xfrm>
              <a:off x="6477000" y="52292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access</a:t>
              </a:r>
            </a:p>
          </p:txBody>
        </p:sp>
        <p:sp>
          <p:nvSpPr>
            <p:cNvPr id="75" name="Rectangle 37"/>
            <p:cNvSpPr>
              <a:spLocks noChangeArrowheads="1"/>
            </p:cNvSpPr>
            <p:nvPr/>
          </p:nvSpPr>
          <p:spPr bwMode="auto">
            <a:xfrm>
              <a:off x="6477000" y="61436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76" name="Rectangle 38"/>
            <p:cNvSpPr>
              <a:spLocks noChangeArrowheads="1"/>
            </p:cNvSpPr>
            <p:nvPr/>
          </p:nvSpPr>
          <p:spPr bwMode="auto">
            <a:xfrm>
              <a:off x="6477000" y="55340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size</a:t>
              </a:r>
            </a:p>
          </p:txBody>
        </p:sp>
        <p:sp>
          <p:nvSpPr>
            <p:cNvPr id="77" name="Rectangle 39"/>
            <p:cNvSpPr>
              <a:spLocks noChangeArrowheads="1"/>
            </p:cNvSpPr>
            <p:nvPr/>
          </p:nvSpPr>
          <p:spPr bwMode="auto">
            <a:xfrm>
              <a:off x="6477000" y="58388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type</a:t>
              </a:r>
            </a:p>
          </p:txBody>
        </p:sp>
        <p:sp>
          <p:nvSpPr>
            <p:cNvPr id="79" name="Text Box 41"/>
            <p:cNvSpPr txBox="1">
              <a:spLocks noChangeArrowheads="1"/>
            </p:cNvSpPr>
            <p:nvPr/>
          </p:nvSpPr>
          <p:spPr bwMode="auto">
            <a:xfrm>
              <a:off x="3766752" y="5029200"/>
              <a:ext cx="643125" cy="3385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B</a:t>
              </a:r>
            </a:p>
          </p:txBody>
        </p:sp>
        <p:sp>
          <p:nvSpPr>
            <p:cNvPr id="80" name="Line 21"/>
            <p:cNvSpPr>
              <a:spLocks noChangeShapeType="1"/>
            </p:cNvSpPr>
            <p:nvPr/>
          </p:nvSpPr>
          <p:spPr bwMode="auto">
            <a:xfrm flipV="1">
              <a:off x="4706938" y="5229224"/>
              <a:ext cx="1770062" cy="257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02077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Example (cont.)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#2: call </a:t>
            </a:r>
            <a:r>
              <a:rPr lang="en-US" dirty="0">
                <a:latin typeface="Courier New" pitchFamily="49" charset="0"/>
              </a:rPr>
              <a:t>dup2(4,1)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cause </a:t>
            </a:r>
            <a:r>
              <a:rPr lang="en-US" dirty="0" err="1"/>
              <a:t>fd</a:t>
            </a:r>
            <a:r>
              <a:rPr lang="en-US" dirty="0"/>
              <a:t>=1 (</a:t>
            </a:r>
            <a:r>
              <a:rPr lang="en-US" dirty="0" err="1"/>
              <a:t>stdout</a:t>
            </a:r>
            <a:r>
              <a:rPr lang="en-US" dirty="0"/>
              <a:t>) to refer to disk file pointed at by </a:t>
            </a:r>
            <a:r>
              <a:rPr lang="en-US" dirty="0" err="1"/>
              <a:t>fd</a:t>
            </a:r>
            <a:r>
              <a:rPr lang="en-US" dirty="0"/>
              <a:t>=4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3030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3030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3030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3030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3030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2420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2420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6" name="Rectangle 11"/>
          <p:cNvSpPr>
            <a:spLocks noChangeArrowheads="1"/>
          </p:cNvSpPr>
          <p:nvPr/>
        </p:nvSpPr>
        <p:spPr bwMode="auto">
          <a:xfrm>
            <a:off x="2420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2420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8" name="Rectangle 13"/>
          <p:cNvSpPr>
            <a:spLocks noChangeArrowheads="1"/>
          </p:cNvSpPr>
          <p:nvPr/>
        </p:nvSpPr>
        <p:spPr bwMode="auto">
          <a:xfrm>
            <a:off x="2420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2134551" y="2636223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46834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72742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5392738" y="39624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3" name="Rectangle 18"/>
          <p:cNvSpPr>
            <a:spLocks noChangeArrowheads="1"/>
          </p:cNvSpPr>
          <p:nvPr/>
        </p:nvSpPr>
        <p:spPr bwMode="auto">
          <a:xfrm>
            <a:off x="5392738" y="42672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=0</a:t>
            </a:r>
          </a:p>
        </p:txBody>
      </p:sp>
      <p:sp>
        <p:nvSpPr>
          <p:cNvPr id="54" name="Rectangle 19"/>
          <p:cNvSpPr>
            <a:spLocks noChangeArrowheads="1"/>
          </p:cNvSpPr>
          <p:nvPr/>
        </p:nvSpPr>
        <p:spPr bwMode="auto">
          <a:xfrm>
            <a:off x="5392738" y="45720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5" name="Line 20"/>
          <p:cNvSpPr>
            <a:spLocks noChangeShapeType="1"/>
          </p:cNvSpPr>
          <p:nvPr/>
        </p:nvSpPr>
        <p:spPr bwMode="auto">
          <a:xfrm>
            <a:off x="3352800" y="4010023"/>
            <a:ext cx="2057400" cy="135773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22"/>
          <p:cNvSpPr>
            <a:spLocks noChangeArrowheads="1"/>
          </p:cNvSpPr>
          <p:nvPr/>
        </p:nvSpPr>
        <p:spPr bwMode="auto">
          <a:xfrm>
            <a:off x="5392738" y="36576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Rectangle 23"/>
          <p:cNvSpPr>
            <a:spLocks noChangeArrowheads="1"/>
          </p:cNvSpPr>
          <p:nvPr/>
        </p:nvSpPr>
        <p:spPr bwMode="auto">
          <a:xfrm>
            <a:off x="5392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8" name="Rectangle 24"/>
          <p:cNvSpPr>
            <a:spLocks noChangeArrowheads="1"/>
          </p:cNvSpPr>
          <p:nvPr/>
        </p:nvSpPr>
        <p:spPr bwMode="auto">
          <a:xfrm>
            <a:off x="5392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5392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0" name="Rectangle 26"/>
          <p:cNvSpPr>
            <a:spLocks noChangeArrowheads="1"/>
          </p:cNvSpPr>
          <p:nvPr/>
        </p:nvSpPr>
        <p:spPr bwMode="auto">
          <a:xfrm>
            <a:off x="5392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1" name="Line 27"/>
          <p:cNvSpPr>
            <a:spLocks noChangeShapeType="1"/>
          </p:cNvSpPr>
          <p:nvPr/>
        </p:nvSpPr>
        <p:spPr bwMode="auto">
          <a:xfrm>
            <a:off x="3352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1752601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>
            <a:off x="1752601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4" name="Text Box 30"/>
          <p:cNvSpPr txBox="1">
            <a:spLocks noChangeArrowheads="1"/>
          </p:cNvSpPr>
          <p:nvPr/>
        </p:nvSpPr>
        <p:spPr bwMode="auto">
          <a:xfrm>
            <a:off x="1858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5" name="Line 31"/>
          <p:cNvSpPr>
            <a:spLocks noChangeShapeType="1"/>
          </p:cNvSpPr>
          <p:nvPr/>
        </p:nvSpPr>
        <p:spPr bwMode="auto">
          <a:xfrm flipV="1">
            <a:off x="6310314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Rectangle 32"/>
          <p:cNvSpPr>
            <a:spLocks noChangeArrowheads="1"/>
          </p:cNvSpPr>
          <p:nvPr/>
        </p:nvSpPr>
        <p:spPr bwMode="auto">
          <a:xfrm>
            <a:off x="8001000" y="36290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7" name="Rectangle 33"/>
          <p:cNvSpPr>
            <a:spLocks noChangeArrowheads="1"/>
          </p:cNvSpPr>
          <p:nvPr/>
        </p:nvSpPr>
        <p:spPr bwMode="auto">
          <a:xfrm>
            <a:off x="8001000" y="45434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8" name="Rectangle 34"/>
          <p:cNvSpPr>
            <a:spLocks noChangeArrowheads="1"/>
          </p:cNvSpPr>
          <p:nvPr/>
        </p:nvSpPr>
        <p:spPr bwMode="auto">
          <a:xfrm>
            <a:off x="8001000" y="39338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9" name="Rectangle 35"/>
          <p:cNvSpPr>
            <a:spLocks noChangeArrowheads="1"/>
          </p:cNvSpPr>
          <p:nvPr/>
        </p:nvSpPr>
        <p:spPr bwMode="auto">
          <a:xfrm>
            <a:off x="8001000" y="42386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Rectangle 36"/>
          <p:cNvSpPr>
            <a:spLocks noChangeArrowheads="1"/>
          </p:cNvSpPr>
          <p:nvPr/>
        </p:nvSpPr>
        <p:spPr bwMode="auto">
          <a:xfrm>
            <a:off x="8001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7"/>
          <p:cNvSpPr>
            <a:spLocks noChangeArrowheads="1"/>
          </p:cNvSpPr>
          <p:nvPr/>
        </p:nvSpPr>
        <p:spPr bwMode="auto">
          <a:xfrm>
            <a:off x="8001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8001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9"/>
          <p:cNvSpPr>
            <a:spLocks noChangeArrowheads="1"/>
          </p:cNvSpPr>
          <p:nvPr/>
        </p:nvSpPr>
        <p:spPr bwMode="auto">
          <a:xfrm>
            <a:off x="8001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5282515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</a:t>
            </a:r>
          </a:p>
        </p:txBody>
      </p:sp>
      <p:sp>
        <p:nvSpPr>
          <p:cNvPr id="75" name="Text Box 41"/>
          <p:cNvSpPr txBox="1">
            <a:spLocks noChangeArrowheads="1"/>
          </p:cNvSpPr>
          <p:nvPr/>
        </p:nvSpPr>
        <p:spPr bwMode="auto">
          <a:xfrm>
            <a:off x="5290753" y="5029200"/>
            <a:ext cx="6431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</a:t>
            </a:r>
          </a:p>
        </p:txBody>
      </p:sp>
      <p:sp>
        <p:nvSpPr>
          <p:cNvPr id="76" name="Line 21"/>
          <p:cNvSpPr>
            <a:spLocks noChangeShapeType="1"/>
          </p:cNvSpPr>
          <p:nvPr/>
        </p:nvSpPr>
        <p:spPr bwMode="auto">
          <a:xfrm flipV="1">
            <a:off x="6230938" y="5229225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281860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057401" y="2599365"/>
            <a:ext cx="8245475" cy="40163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no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endParaRPr lang="en-US" altLang="en-US" sz="1600" dirty="0">
              <a:latin typeface="Courier New" pitchFamily="49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File Metadata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dirty="0"/>
              <a:t>Metadata</a:t>
            </a:r>
            <a:r>
              <a:rPr lang="en-US" dirty="0"/>
              <a:t> is data about data, in this case file data.</a:t>
            </a:r>
          </a:p>
          <a:p>
            <a:pPr eaLnBrk="1" hangingPunct="1">
              <a:defRPr/>
            </a:pPr>
            <a:r>
              <a:rPr lang="en-US" dirty="0"/>
              <a:t>Maintained by kernel, accessed by users with the </a:t>
            </a:r>
            <a:r>
              <a:rPr lang="en-US" dirty="0">
                <a:latin typeface="Courier New" pitchFamily="49" charset="0"/>
              </a:rPr>
              <a:t>stat </a:t>
            </a:r>
            <a:r>
              <a:rPr lang="en-US" dirty="0"/>
              <a:t>and </a:t>
            </a:r>
            <a:r>
              <a:rPr lang="en-US" dirty="0" err="1">
                <a:latin typeface="Courier New" pitchFamily="49" charset="0"/>
              </a:rPr>
              <a:t>fstat</a:t>
            </a:r>
            <a:r>
              <a:rPr lang="en-US" dirty="0"/>
              <a:t> functions.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529840" y="3576738"/>
            <a:ext cx="7680960" cy="274320"/>
          </a:xfrm>
          <a:prstGeom prst="rect">
            <a:avLst/>
          </a:prstGeom>
          <a:solidFill>
            <a:srgbClr val="FFC000"/>
          </a:solidFill>
          <a:ln w="19050" algn="ctr">
            <a:solidFill>
              <a:srgbClr val="FF0000"/>
            </a:solidFill>
            <a:round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32888" y="4106887"/>
            <a:ext cx="7680960" cy="457200"/>
          </a:xfrm>
          <a:prstGeom prst="rect">
            <a:avLst/>
          </a:prstGeom>
          <a:solidFill>
            <a:srgbClr val="FFC000"/>
          </a:solidFill>
          <a:ln w="19050" algn="ctr">
            <a:solidFill>
              <a:srgbClr val="FF0000"/>
            </a:solidFill>
            <a:round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532888" y="4778108"/>
            <a:ext cx="7680960" cy="274320"/>
          </a:xfrm>
          <a:prstGeom prst="rect">
            <a:avLst/>
          </a:prstGeom>
          <a:solidFill>
            <a:srgbClr val="FFC000"/>
          </a:solidFill>
          <a:ln w="19050" algn="ctr">
            <a:solidFill>
              <a:srgbClr val="FF0000"/>
            </a:solidFill>
            <a:round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532888" y="5781115"/>
            <a:ext cx="7680960" cy="274320"/>
          </a:xfrm>
          <a:prstGeom prst="rect">
            <a:avLst/>
          </a:prstGeom>
          <a:solidFill>
            <a:srgbClr val="FFC000"/>
          </a:solidFill>
          <a:ln w="19050" algn="ctr">
            <a:solidFill>
              <a:srgbClr val="FF0000"/>
            </a:solidFill>
            <a:round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057401" y="2590801"/>
            <a:ext cx="8331127" cy="403187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/* Metadata returned by the stat and </a:t>
            </a:r>
            <a:r>
              <a:rPr lang="en-US" altLang="en-US" sz="1600" dirty="0" err="1">
                <a:latin typeface="Courier New" pitchFamily="49" charset="0"/>
              </a:rPr>
              <a:t>fstat</a:t>
            </a:r>
            <a:r>
              <a:rPr lang="en-US" altLang="en-US" sz="1600" dirty="0">
                <a:latin typeface="Courier New" pitchFamily="49" charset="0"/>
              </a:rPr>
              <a:t> functions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struct</a:t>
            </a:r>
            <a:r>
              <a:rPr lang="en-US" altLang="en-US" sz="1600" dirty="0">
                <a:latin typeface="Courier New" pitchFamily="49" charset="0"/>
              </a:rPr>
              <a:t> stat 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dev_t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st_dev</a:t>
            </a:r>
            <a:r>
              <a:rPr lang="en-US" altLang="en-US" sz="1600" dirty="0">
                <a:latin typeface="Courier New" pitchFamily="49" charset="0"/>
              </a:rPr>
              <a:t>;      /* device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ino_t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st_ino</a:t>
            </a:r>
            <a:r>
              <a:rPr lang="en-US" altLang="en-US" sz="1600" dirty="0">
                <a:latin typeface="Courier New" pitchFamily="49" charset="0"/>
              </a:rPr>
              <a:t>;      /* </a:t>
            </a:r>
            <a:r>
              <a:rPr lang="en-US" altLang="en-US" sz="1600" dirty="0" err="1">
                <a:latin typeface="Courier New" pitchFamily="49" charset="0"/>
              </a:rPr>
              <a:t>inode</a:t>
            </a:r>
            <a:r>
              <a:rPr lang="en-US" altLang="en-US" sz="16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mode_t</a:t>
            </a:r>
            <a:r>
              <a:rPr lang="en-US" altLang="en-US" sz="1600" dirty="0">
                <a:latin typeface="Courier New" pitchFamily="49" charset="0"/>
              </a:rPr>
              <a:t>        </a:t>
            </a:r>
            <a:r>
              <a:rPr lang="en-US" altLang="en-US" sz="1600" dirty="0" err="1">
                <a:latin typeface="Courier New" pitchFamily="49" charset="0"/>
              </a:rPr>
              <a:t>st_mode</a:t>
            </a:r>
            <a:r>
              <a:rPr lang="en-US" altLang="en-US" sz="1600" dirty="0">
                <a:latin typeface="Courier New" pitchFamily="49" charset="0"/>
              </a:rPr>
              <a:t>;     /* protection and file type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nlink_t</a:t>
            </a:r>
            <a:r>
              <a:rPr lang="en-US" altLang="en-US" sz="1600" dirty="0">
                <a:latin typeface="Courier New" pitchFamily="49" charset="0"/>
              </a:rPr>
              <a:t>       </a:t>
            </a:r>
            <a:r>
              <a:rPr lang="en-US" altLang="en-US" sz="1600" dirty="0" err="1">
                <a:latin typeface="Courier New" pitchFamily="49" charset="0"/>
              </a:rPr>
              <a:t>st_nlink</a:t>
            </a:r>
            <a:r>
              <a:rPr lang="en-US" altLang="en-US" sz="1600" dirty="0">
                <a:latin typeface="Courier New" pitchFamily="49" charset="0"/>
              </a:rPr>
              <a:t>;    /* number of hard links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uid_t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st_uid</a:t>
            </a:r>
            <a:r>
              <a:rPr lang="en-US" altLang="en-US" sz="1600" dirty="0">
                <a:latin typeface="Courier New" pitchFamily="49" charset="0"/>
              </a:rPr>
              <a:t>;      /* user ID of owner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gid_t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st_gid</a:t>
            </a:r>
            <a:r>
              <a:rPr lang="en-US" altLang="en-US" sz="1600" dirty="0">
                <a:latin typeface="Courier New" pitchFamily="49" charset="0"/>
              </a:rPr>
              <a:t>;      /* group ID of owner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dev_t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st_rdev</a:t>
            </a:r>
            <a:r>
              <a:rPr lang="en-US" altLang="en-US" sz="1600" dirty="0">
                <a:latin typeface="Courier New" pitchFamily="49" charset="0"/>
              </a:rPr>
              <a:t>;     /* device type (if </a:t>
            </a:r>
            <a:r>
              <a:rPr lang="en-US" altLang="en-US" sz="1600" dirty="0" err="1">
                <a:latin typeface="Courier New" pitchFamily="49" charset="0"/>
              </a:rPr>
              <a:t>inode</a:t>
            </a:r>
            <a:r>
              <a:rPr lang="en-US" altLang="en-US" sz="1600" dirty="0">
                <a:latin typeface="Courier New" pitchFamily="49" charset="0"/>
              </a:rPr>
              <a:t> device)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off_t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st_size</a:t>
            </a:r>
            <a:r>
              <a:rPr lang="en-US" altLang="en-US" sz="1600" dirty="0">
                <a:latin typeface="Courier New" pitchFamily="49" charset="0"/>
              </a:rPr>
              <a:t>;     /* total size, in bytes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unsigned long </a:t>
            </a:r>
            <a:r>
              <a:rPr lang="en-US" altLang="en-US" sz="1600" dirty="0" err="1">
                <a:latin typeface="Courier New" pitchFamily="49" charset="0"/>
              </a:rPr>
              <a:t>st_blksize</a:t>
            </a:r>
            <a:r>
              <a:rPr lang="en-US" altLang="en-US" sz="1600" dirty="0">
                <a:latin typeface="Courier New" pitchFamily="49" charset="0"/>
              </a:rPr>
              <a:t>;  /* </a:t>
            </a:r>
            <a:r>
              <a:rPr lang="en-US" altLang="en-US" sz="1600" dirty="0" err="1">
                <a:latin typeface="Courier New" pitchFamily="49" charset="0"/>
              </a:rPr>
              <a:t>blocksize</a:t>
            </a:r>
            <a:r>
              <a:rPr lang="en-US" altLang="en-US" sz="1600" dirty="0">
                <a:latin typeface="Courier New" pitchFamily="49" charset="0"/>
              </a:rPr>
              <a:t> for filesystem I/O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unsigned long </a:t>
            </a:r>
            <a:r>
              <a:rPr lang="en-US" altLang="en-US" sz="1600" dirty="0" err="1">
                <a:latin typeface="Courier New" pitchFamily="49" charset="0"/>
              </a:rPr>
              <a:t>st_blocks</a:t>
            </a:r>
            <a:r>
              <a:rPr lang="en-US" altLang="en-US" sz="1600" dirty="0">
                <a:latin typeface="Courier New" pitchFamily="49" charset="0"/>
              </a:rPr>
              <a:t>;   /* number of blocks allocated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time_t</a:t>
            </a:r>
            <a:r>
              <a:rPr lang="en-US" altLang="en-US" sz="1600" dirty="0">
                <a:latin typeface="Courier New" pitchFamily="49" charset="0"/>
              </a:rPr>
              <a:t>        </a:t>
            </a:r>
            <a:r>
              <a:rPr lang="en-US" altLang="en-US" sz="1600" dirty="0" err="1">
                <a:latin typeface="Courier New" pitchFamily="49" charset="0"/>
              </a:rPr>
              <a:t>st_atime</a:t>
            </a:r>
            <a:r>
              <a:rPr lang="en-US" altLang="en-US" sz="1600" dirty="0">
                <a:latin typeface="Courier New" pitchFamily="49" charset="0"/>
              </a:rPr>
              <a:t>;    /* time of last access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time_t</a:t>
            </a:r>
            <a:r>
              <a:rPr lang="en-US" altLang="en-US" sz="1600" dirty="0">
                <a:latin typeface="Courier New" pitchFamily="49" charset="0"/>
              </a:rPr>
              <a:t>        </a:t>
            </a:r>
            <a:r>
              <a:rPr lang="en-US" altLang="en-US" sz="1600" dirty="0" err="1">
                <a:latin typeface="Courier New" pitchFamily="49" charset="0"/>
              </a:rPr>
              <a:t>st_mtime</a:t>
            </a:r>
            <a:r>
              <a:rPr lang="en-US" altLang="en-US" sz="1600" dirty="0">
                <a:latin typeface="Courier New" pitchFamily="49" charset="0"/>
              </a:rPr>
              <a:t>;    /* time of last modification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time_t</a:t>
            </a:r>
            <a:r>
              <a:rPr lang="en-US" altLang="en-US" sz="1600" dirty="0">
                <a:latin typeface="Courier New" pitchFamily="49" charset="0"/>
              </a:rPr>
              <a:t>        </a:t>
            </a:r>
            <a:r>
              <a:rPr lang="en-US" altLang="en-US" sz="1600" dirty="0" err="1">
                <a:latin typeface="Courier New" pitchFamily="49" charset="0"/>
              </a:rPr>
              <a:t>st_ctime</a:t>
            </a:r>
            <a:r>
              <a:rPr lang="en-US" altLang="en-US" sz="1600" dirty="0">
                <a:latin typeface="Courier New" pitchFamily="49" charset="0"/>
              </a:rPr>
              <a:t>;    /* time of last change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};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8" grpId="0" animBg="1"/>
      <p:bldP spid="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Functions</a:t>
            </a:r>
          </a:p>
        </p:txBody>
      </p:sp>
      <p:sp>
        <p:nvSpPr>
          <p:cNvPr id="784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 standard library (</a:t>
            </a:r>
            <a:r>
              <a:rPr lang="en-US" dirty="0" err="1">
                <a:latin typeface="Courier New" pitchFamily="49" charset="0"/>
              </a:rPr>
              <a:t>libc.so</a:t>
            </a:r>
            <a:r>
              <a:rPr lang="en-US" dirty="0"/>
              <a:t>) contains a collection of higher-level </a:t>
            </a:r>
            <a:r>
              <a:rPr lang="en-US" i="1" dirty="0">
                <a:solidFill>
                  <a:srgbClr val="C00000"/>
                </a:solidFill>
              </a:rPr>
              <a:t>standard I/O </a:t>
            </a:r>
            <a:r>
              <a:rPr lang="en-US" dirty="0"/>
              <a:t>functions</a:t>
            </a:r>
          </a:p>
          <a:p>
            <a:pPr lvl="1"/>
            <a:r>
              <a:rPr lang="en-US" dirty="0"/>
              <a:t>Documented in Appendix B of K&amp;R</a:t>
            </a:r>
          </a:p>
          <a:p>
            <a:endParaRPr lang="en-US" dirty="0"/>
          </a:p>
          <a:p>
            <a:r>
              <a:rPr lang="en-US" dirty="0"/>
              <a:t>Examples of standard I/O functions:</a:t>
            </a:r>
          </a:p>
          <a:p>
            <a:pPr lvl="1"/>
            <a:r>
              <a:rPr lang="en-US" dirty="0"/>
              <a:t>Opening and closing files (</a:t>
            </a:r>
            <a:r>
              <a:rPr lang="en-US" b="1" dirty="0" err="1">
                <a:latin typeface="Courier New" pitchFamily="49" charset="0"/>
              </a:rPr>
              <a:t>fopen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fclose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bytes (</a:t>
            </a:r>
            <a:r>
              <a:rPr lang="en-US" b="1" dirty="0" err="1">
                <a:latin typeface="Courier New" pitchFamily="49" charset="0"/>
              </a:rPr>
              <a:t>fread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fwrite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text lines (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fputs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Formatted reading and writing (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fprintf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38556564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Streams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I/O models open files as </a:t>
            </a:r>
            <a:r>
              <a:rPr lang="en-US" i="1" dirty="0">
                <a:solidFill>
                  <a:srgbClr val="C00000"/>
                </a:solidFill>
              </a:rPr>
              <a:t>streams</a:t>
            </a:r>
          </a:p>
          <a:p>
            <a:pPr lvl="1"/>
            <a:r>
              <a:rPr lang="en-US" dirty="0"/>
              <a:t>Abstraction for a file descriptor and a buffer in memory</a:t>
            </a:r>
          </a:p>
          <a:p>
            <a:r>
              <a:rPr lang="en-US" dirty="0"/>
              <a:t>C programs begin life with three open streams </a:t>
            </a:r>
            <a:br>
              <a:rPr lang="en-US" dirty="0"/>
            </a:br>
            <a:r>
              <a:rPr lang="en-US" dirty="0"/>
              <a:t>(defined in </a:t>
            </a:r>
            <a:r>
              <a:rPr lang="en-US" dirty="0" err="1">
                <a:latin typeface="Courier New" pitchFamily="49" charset="0"/>
              </a:rPr>
              <a:t>stdio.h</a:t>
            </a:r>
            <a:r>
              <a:rPr lang="en-US" dirty="0"/>
              <a:t>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stdin</a:t>
            </a:r>
            <a:r>
              <a:rPr lang="en-US" dirty="0"/>
              <a:t>  (standard input)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stdout</a:t>
            </a:r>
            <a:r>
              <a:rPr lang="en-US" dirty="0"/>
              <a:t> (standard output)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stderr</a:t>
            </a:r>
            <a:r>
              <a:rPr lang="en-US" dirty="0"/>
              <a:t> (standard error)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74820" name="Text Box 4"/>
          <p:cNvSpPr txBox="1">
            <a:spLocks noChangeArrowheads="1"/>
          </p:cNvSpPr>
          <p:nvPr/>
        </p:nvSpPr>
        <p:spPr bwMode="auto">
          <a:xfrm>
            <a:off x="2438400" y="4191000"/>
            <a:ext cx="7164388" cy="1871282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&lt;</a:t>
            </a:r>
            <a:r>
              <a:rPr lang="en-US" sz="1600" dirty="0" err="1">
                <a:latin typeface="Courier New" pitchFamily="49" charset="0"/>
              </a:rPr>
              <a:t>stdio.h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stdin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input  (descriptor 0)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output (descriptor 1)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stderr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error  (descriptor 2) */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fprintf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, "Hello, world\n");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9803321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D4CC60-3B72-4B8D-93A6-F7EF3C5EF05B}"/>
              </a:ext>
            </a:extLst>
          </p:cNvPr>
          <p:cNvSpPr/>
          <p:nvPr/>
        </p:nvSpPr>
        <p:spPr bwMode="auto">
          <a:xfrm>
            <a:off x="8333936" y="4953000"/>
            <a:ext cx="2590800" cy="3810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  <a:ea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5149D9-8219-4D4F-923F-30DC26F2D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File Conventions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CD6F8-A5AA-4913-97E2-0B89AD4C5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Earlier systems tried to “help” with file access</a:t>
            </a:r>
          </a:p>
          <a:p>
            <a:pPr lvl="1"/>
            <a:r>
              <a:rPr lang="en-US" dirty="0"/>
              <a:t>Example: divide file into “records” so you could read one at a time</a:t>
            </a:r>
          </a:p>
          <a:p>
            <a:pPr lvl="1"/>
            <a:r>
              <a:rPr lang="en-US" dirty="0"/>
              <a:t>Often got in way of what you wanted to do</a:t>
            </a:r>
          </a:p>
          <a:p>
            <a:r>
              <a:rPr lang="en-US" dirty="0"/>
              <a:t>Unix approach: file (or device) is uninterpreted stream of bytes</a:t>
            </a:r>
          </a:p>
          <a:p>
            <a:pPr lvl="1"/>
            <a:r>
              <a:rPr lang="en-US" dirty="0"/>
              <a:t>Up to application to decide what those bytes mean</a:t>
            </a:r>
          </a:p>
          <a:p>
            <a:pPr lvl="1"/>
            <a:r>
              <a:rPr lang="en-US" dirty="0"/>
              <a:t>Implication: if you want to bring up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emacs</a:t>
            </a:r>
            <a:r>
              <a:rPr lang="en-US" dirty="0"/>
              <a:t> 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ctarget</a:t>
            </a:r>
            <a:r>
              <a:rPr lang="en-US" dirty="0"/>
              <a:t>, that’s just fine</a:t>
            </a:r>
          </a:p>
          <a:p>
            <a:pPr lvl="2"/>
            <a:r>
              <a:rPr lang="en-US" dirty="0"/>
              <a:t>Can produce surprises but also gives unparalleled power</a:t>
            </a:r>
          </a:p>
          <a:p>
            <a:r>
              <a:rPr lang="en-US" dirty="0"/>
              <a:t>Text files have special convention</a:t>
            </a:r>
          </a:p>
          <a:p>
            <a:pPr lvl="1"/>
            <a:r>
              <a:rPr lang="en-US" dirty="0"/>
              <a:t>Series of lines, each ended by newline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'\n’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Implication: last character of any proper text file is newline (editors can enforce)</a:t>
            </a:r>
          </a:p>
          <a:p>
            <a:pPr lvl="1"/>
            <a:r>
              <a:rPr lang="en-US" dirty="0"/>
              <a:t>Many programs also interpret each line as </a:t>
            </a:r>
            <a:r>
              <a:rPr lang="en-US" i="1" dirty="0"/>
              <a:t>fields</a:t>
            </a:r>
            <a:r>
              <a:rPr lang="en-US" dirty="0"/>
              <a:t> separated by whitespace</a:t>
            </a:r>
          </a:p>
          <a:p>
            <a:pPr lvl="2"/>
            <a:r>
              <a:rPr lang="en-US" dirty="0"/>
              <a:t>Following that convention unlocks the awesome power of </a:t>
            </a:r>
            <a:r>
              <a:rPr lang="en-US" i="1" dirty="0"/>
              <a:t>pipes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3222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101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Buffering in Standard I/O</a:t>
            </a:r>
          </a:p>
        </p:txBody>
      </p:sp>
      <p:sp>
        <p:nvSpPr>
          <p:cNvPr id="643102" name="Rectangle 3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I/O functions use buffered I/O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Buffer flushed to output </a:t>
            </a:r>
            <a:r>
              <a:rPr lang="en-US" dirty="0" err="1"/>
              <a:t>fd</a:t>
            </a:r>
            <a:r>
              <a:rPr lang="en-US" dirty="0"/>
              <a:t> on '\n‘ (if terminal), call to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fflush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+mn-lt"/>
                <a:cs typeface="Courier New" pitchFamily="49" charset="0"/>
              </a:rPr>
              <a:t>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exit</a:t>
            </a:r>
            <a:r>
              <a:rPr lang="en-US" dirty="0">
                <a:latin typeface="+mn-lt"/>
                <a:cs typeface="Courier New" pitchFamily="49" charset="0"/>
              </a:rPr>
              <a:t>,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+mn-lt"/>
                <a:cs typeface="Courier New" pitchFamily="49" charset="0"/>
              </a:rPr>
              <a:t>or return from </a:t>
            </a:r>
            <a:r>
              <a:rPr lang="en-US" dirty="0">
                <a:latin typeface="Courier New"/>
                <a:cs typeface="Courier New"/>
              </a:rPr>
              <a:t>main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 </a:t>
            </a:r>
            <a:endParaRPr lang="en-US" dirty="0"/>
          </a:p>
        </p:txBody>
      </p:sp>
      <p:sp>
        <p:nvSpPr>
          <p:cNvPr id="643076" name="Text Box 4"/>
          <p:cNvSpPr txBox="1">
            <a:spLocks noChangeArrowheads="1"/>
          </p:cNvSpPr>
          <p:nvPr/>
        </p:nvSpPr>
        <p:spPr bwMode="auto">
          <a:xfrm>
            <a:off x="4068762" y="17526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("h");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77" name="Rectangle 5"/>
          <p:cNvSpPr>
            <a:spLocks noChangeArrowheads="1"/>
          </p:cNvSpPr>
          <p:nvPr/>
        </p:nvSpPr>
        <p:spPr bwMode="auto">
          <a:xfrm>
            <a:off x="41449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h</a:t>
            </a:r>
          </a:p>
        </p:txBody>
      </p:sp>
      <p:sp>
        <p:nvSpPr>
          <p:cNvPr id="643078" name="Rectangle 6"/>
          <p:cNvSpPr>
            <a:spLocks noChangeArrowheads="1"/>
          </p:cNvSpPr>
          <p:nvPr/>
        </p:nvSpPr>
        <p:spPr bwMode="auto">
          <a:xfrm>
            <a:off x="46021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</a:t>
            </a:r>
          </a:p>
        </p:txBody>
      </p:sp>
      <p:sp>
        <p:nvSpPr>
          <p:cNvPr id="643079" name="Rectangle 7"/>
          <p:cNvSpPr>
            <a:spLocks noChangeArrowheads="1"/>
          </p:cNvSpPr>
          <p:nvPr/>
        </p:nvSpPr>
        <p:spPr bwMode="auto">
          <a:xfrm>
            <a:off x="49831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0" name="Rectangle 8"/>
          <p:cNvSpPr>
            <a:spLocks noChangeArrowheads="1"/>
          </p:cNvSpPr>
          <p:nvPr/>
        </p:nvSpPr>
        <p:spPr bwMode="auto">
          <a:xfrm>
            <a:off x="54403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1" name="Rectangle 9"/>
          <p:cNvSpPr>
            <a:spLocks noChangeArrowheads="1"/>
          </p:cNvSpPr>
          <p:nvPr/>
        </p:nvSpPr>
        <p:spPr bwMode="auto">
          <a:xfrm>
            <a:off x="58975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</a:t>
            </a:r>
          </a:p>
        </p:txBody>
      </p:sp>
      <p:sp>
        <p:nvSpPr>
          <p:cNvPr id="643082" name="Rectangle 10"/>
          <p:cNvSpPr>
            <a:spLocks noChangeArrowheads="1"/>
          </p:cNvSpPr>
          <p:nvPr/>
        </p:nvSpPr>
        <p:spPr bwMode="auto">
          <a:xfrm>
            <a:off x="63547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\n</a:t>
            </a:r>
          </a:p>
        </p:txBody>
      </p:sp>
      <p:sp>
        <p:nvSpPr>
          <p:cNvPr id="643083" name="Rectangle 11"/>
          <p:cNvSpPr>
            <a:spLocks noChangeArrowheads="1"/>
          </p:cNvSpPr>
          <p:nvPr/>
        </p:nvSpPr>
        <p:spPr bwMode="auto">
          <a:xfrm>
            <a:off x="68119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4" name="Rectangle 12"/>
          <p:cNvSpPr>
            <a:spLocks noChangeArrowheads="1"/>
          </p:cNvSpPr>
          <p:nvPr/>
        </p:nvSpPr>
        <p:spPr bwMode="auto">
          <a:xfrm>
            <a:off x="72691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5" name="Line 13"/>
          <p:cNvSpPr>
            <a:spLocks noChangeShapeType="1"/>
          </p:cNvSpPr>
          <p:nvPr/>
        </p:nvSpPr>
        <p:spPr bwMode="auto">
          <a:xfrm>
            <a:off x="4373562" y="2166937"/>
            <a:ext cx="0" cy="167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6" name="Text Box 14"/>
          <p:cNvSpPr txBox="1">
            <a:spLocks noChangeArrowheads="1"/>
          </p:cNvSpPr>
          <p:nvPr/>
        </p:nvSpPr>
        <p:spPr bwMode="auto">
          <a:xfrm>
            <a:off x="4525962" y="19812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("e");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7" name="Line 15"/>
          <p:cNvSpPr>
            <a:spLocks noChangeShapeType="1"/>
          </p:cNvSpPr>
          <p:nvPr/>
        </p:nvSpPr>
        <p:spPr bwMode="auto">
          <a:xfrm>
            <a:off x="4830762" y="2319337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8" name="Text Box 16"/>
          <p:cNvSpPr txBox="1">
            <a:spLocks noChangeArrowheads="1"/>
          </p:cNvSpPr>
          <p:nvPr/>
        </p:nvSpPr>
        <p:spPr bwMode="auto">
          <a:xfrm>
            <a:off x="4906962" y="22113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9" name="Line 17"/>
          <p:cNvSpPr>
            <a:spLocks noChangeShapeType="1"/>
          </p:cNvSpPr>
          <p:nvPr/>
        </p:nvSpPr>
        <p:spPr bwMode="auto">
          <a:xfrm>
            <a:off x="6583362" y="3309937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0" name="Text Box 18"/>
          <p:cNvSpPr txBox="1">
            <a:spLocks noChangeArrowheads="1"/>
          </p:cNvSpPr>
          <p:nvPr/>
        </p:nvSpPr>
        <p:spPr bwMode="auto">
          <a:xfrm>
            <a:off x="5283200" y="247173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1" name="Line 19"/>
          <p:cNvSpPr>
            <a:spLocks noChangeShapeType="1"/>
          </p:cNvSpPr>
          <p:nvPr/>
        </p:nvSpPr>
        <p:spPr bwMode="auto">
          <a:xfrm>
            <a:off x="6049962" y="3081337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2" name="Text Box 20"/>
          <p:cNvSpPr txBox="1">
            <a:spLocks noChangeArrowheads="1"/>
          </p:cNvSpPr>
          <p:nvPr/>
        </p:nvSpPr>
        <p:spPr bwMode="auto">
          <a:xfrm>
            <a:off x="5664200" y="27447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("o");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3" name="Text Box 21"/>
          <p:cNvSpPr txBox="1">
            <a:spLocks noChangeArrowheads="1"/>
          </p:cNvSpPr>
          <p:nvPr/>
        </p:nvSpPr>
        <p:spPr bwMode="auto">
          <a:xfrm>
            <a:off x="6151562" y="3005137"/>
            <a:ext cx="17732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("\n");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4" name="Line 22"/>
          <p:cNvSpPr>
            <a:spLocks noChangeShapeType="1"/>
          </p:cNvSpPr>
          <p:nvPr/>
        </p:nvSpPr>
        <p:spPr bwMode="auto">
          <a:xfrm>
            <a:off x="5211762" y="2547937"/>
            <a:ext cx="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5" name="Line 23"/>
          <p:cNvSpPr>
            <a:spLocks noChangeShapeType="1"/>
          </p:cNvSpPr>
          <p:nvPr/>
        </p:nvSpPr>
        <p:spPr bwMode="auto">
          <a:xfrm>
            <a:off x="5668962" y="2776537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6" name="Line 24"/>
          <p:cNvSpPr>
            <a:spLocks noChangeShapeType="1"/>
          </p:cNvSpPr>
          <p:nvPr/>
        </p:nvSpPr>
        <p:spPr bwMode="auto">
          <a:xfrm>
            <a:off x="5440362" y="4148137"/>
            <a:ext cx="0" cy="8229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7" name="Text Box 25"/>
          <p:cNvSpPr txBox="1">
            <a:spLocks noChangeArrowheads="1"/>
          </p:cNvSpPr>
          <p:nvPr/>
        </p:nvSpPr>
        <p:spPr bwMode="auto">
          <a:xfrm>
            <a:off x="5516563" y="4357688"/>
            <a:ext cx="22320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fflush(stdout);</a:t>
            </a:r>
          </a:p>
        </p:txBody>
      </p:sp>
      <p:sp>
        <p:nvSpPr>
          <p:cNvPr id="643098" name="Text Box 26"/>
          <p:cNvSpPr txBox="1">
            <a:spLocks noChangeArrowheads="1"/>
          </p:cNvSpPr>
          <p:nvPr/>
        </p:nvSpPr>
        <p:spPr bwMode="auto">
          <a:xfrm>
            <a:off x="3154363" y="2924175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643099" name="Line 27"/>
          <p:cNvSpPr>
            <a:spLocks noChangeShapeType="1"/>
          </p:cNvSpPr>
          <p:nvPr/>
        </p:nvSpPr>
        <p:spPr bwMode="auto">
          <a:xfrm>
            <a:off x="3459162" y="3241675"/>
            <a:ext cx="685800" cy="6016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100" name="Text Box 28"/>
          <p:cNvSpPr txBox="1">
            <a:spLocks noChangeArrowheads="1"/>
          </p:cNvSpPr>
          <p:nvPr/>
        </p:nvSpPr>
        <p:spPr bwMode="auto">
          <a:xfrm>
            <a:off x="4183400" y="5043487"/>
            <a:ext cx="252825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write(1,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, 6);</a:t>
            </a:r>
          </a:p>
        </p:txBody>
      </p:sp>
    </p:spTree>
    <p:extLst>
      <p:ext uri="{BB962C8B-B14F-4D97-AF65-F5344CB8AC3E}">
        <p14:creationId xmlns:p14="http://schemas.microsoft.com/office/powerpoint/2010/main" val="2492500085"/>
      </p:ext>
    </p:extLst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1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I/O Buffering in Action</a:t>
            </a:r>
          </a:p>
        </p:txBody>
      </p:sp>
      <p:sp>
        <p:nvSpPr>
          <p:cNvPr id="64410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see this buffering in action for yourself, using the always fascinating Linux </a:t>
            </a:r>
            <a:r>
              <a:rPr lang="en-US" dirty="0" err="1">
                <a:latin typeface="Courier New" pitchFamily="49" charset="0"/>
              </a:rPr>
              <a:t>strace</a:t>
            </a:r>
            <a:r>
              <a:rPr lang="en-US" dirty="0"/>
              <a:t> program:</a:t>
            </a:r>
          </a:p>
        </p:txBody>
      </p:sp>
      <p:sp>
        <p:nvSpPr>
          <p:cNvPr id="644099" name="Rectangle 3"/>
          <p:cNvSpPr>
            <a:spLocks noChangeArrowheads="1"/>
          </p:cNvSpPr>
          <p:nvPr/>
        </p:nvSpPr>
        <p:spPr bwMode="auto">
          <a:xfrm>
            <a:off x="4800600" y="2438400"/>
            <a:ext cx="5638800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strace</a:t>
            </a:r>
            <a:r>
              <a:rPr lang="en-US" sz="1600" dirty="0">
                <a:latin typeface="Courier New" pitchFamily="49" charset="0"/>
              </a:rPr>
              <a:t> ./hello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execve</a:t>
            </a:r>
            <a:r>
              <a:rPr lang="en-US" sz="1600" dirty="0">
                <a:latin typeface="Courier New" pitchFamily="49" charset="0"/>
              </a:rPr>
              <a:t>("./hello", ["hello"], [/* ... */]).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write(1, "hello\n", 6)               = 6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exit_group(0)                        = ?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644101" name="Rectangle 5"/>
          <p:cNvSpPr>
            <a:spLocks noChangeArrowheads="1"/>
          </p:cNvSpPr>
          <p:nvPr/>
        </p:nvSpPr>
        <p:spPr bwMode="auto">
          <a:xfrm>
            <a:off x="1981200" y="2432050"/>
            <a:ext cx="2590800" cy="328295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#include &lt;stdio.h&gt;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int main()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printf("h");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printf("e");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printf("o");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printf("\n");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fflush(stdout);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49710685"/>
      </p:ext>
    </p:extLst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Working with Binary Files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en-US" dirty="0"/>
          </a:p>
          <a:p>
            <a:r>
              <a:rPr lang="en-US" dirty="0"/>
              <a:t>Functions you should never use on binary files</a:t>
            </a:r>
          </a:p>
          <a:p>
            <a:pPr lvl="1"/>
            <a:r>
              <a:rPr lang="en-US" dirty="0"/>
              <a:t>Text-oriented I/O such as </a:t>
            </a:r>
            <a:r>
              <a:rPr lang="en-US" b="1" dirty="0" err="1">
                <a:latin typeface="Courier New"/>
                <a:cs typeface="Courier New"/>
              </a:rPr>
              <a:t>fgets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scanf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rio_readlineb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Interpret EOL characters. </a:t>
            </a:r>
          </a:p>
          <a:p>
            <a:pPr lvl="2"/>
            <a:r>
              <a:rPr lang="en-US" dirty="0"/>
              <a:t>Use functions like </a:t>
            </a:r>
            <a:r>
              <a:rPr lang="en-US" b="1" dirty="0" err="1">
                <a:latin typeface="Courier New"/>
                <a:cs typeface="Courier New"/>
              </a:rPr>
              <a:t>rio_readn</a:t>
            </a:r>
            <a:r>
              <a:rPr lang="en-US" dirty="0"/>
              <a:t> or </a:t>
            </a:r>
            <a:r>
              <a:rPr lang="en-US" b="1" dirty="0" err="1">
                <a:latin typeface="Courier New"/>
                <a:cs typeface="Courier New"/>
              </a:rPr>
              <a:t>rio_readnb</a:t>
            </a:r>
            <a:r>
              <a:rPr lang="en-US" dirty="0"/>
              <a:t> instead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String functions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strlen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strcpy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strcat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Interprets byte value 0 (end of string) as special</a:t>
            </a:r>
          </a:p>
        </p:txBody>
      </p:sp>
    </p:spTree>
    <p:extLst>
      <p:ext uri="{BB962C8B-B14F-4D97-AF65-F5344CB8AC3E}">
        <p14:creationId xmlns:p14="http://schemas.microsoft.com/office/powerpoint/2010/main" val="964173458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Summary:  Goals of Unix I/O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Uniform view</a:t>
            </a:r>
          </a:p>
          <a:p>
            <a:pPr lvl="1" eaLnBrk="1" hangingPunct="1">
              <a:defRPr/>
            </a:pPr>
            <a:r>
              <a:rPr lang="en-US"/>
              <a:t>User doesn’t see actual devices</a:t>
            </a:r>
          </a:p>
          <a:p>
            <a:pPr lvl="1" eaLnBrk="1" hangingPunct="1">
              <a:defRPr/>
            </a:pPr>
            <a:r>
              <a:rPr lang="en-US"/>
              <a:t>Devices and files look alike (to extent possible)</a:t>
            </a:r>
          </a:p>
          <a:p>
            <a:pPr eaLnBrk="1" hangingPunct="1">
              <a:defRPr/>
            </a:pPr>
            <a:r>
              <a:rPr lang="en-US"/>
              <a:t>Uniform drivers across devices</a:t>
            </a:r>
          </a:p>
          <a:p>
            <a:pPr lvl="1" eaLnBrk="1" hangingPunct="1">
              <a:defRPr/>
            </a:pPr>
            <a:r>
              <a:rPr lang="en-US"/>
              <a:t>ATA disk looks same as IDE, EIDE, SCSI, …</a:t>
            </a:r>
          </a:p>
          <a:p>
            <a:pPr lvl="1" eaLnBrk="1" hangingPunct="1">
              <a:defRPr/>
            </a:pPr>
            <a:r>
              <a:rPr lang="en-US"/>
              <a:t>Tape looks pretty much like disk</a:t>
            </a:r>
          </a:p>
          <a:p>
            <a:pPr eaLnBrk="1" hangingPunct="1">
              <a:defRPr/>
            </a:pPr>
            <a:r>
              <a:rPr lang="en-US"/>
              <a:t>Support for many kinds of I/O objects</a:t>
            </a:r>
          </a:p>
          <a:p>
            <a:pPr lvl="1" eaLnBrk="1" hangingPunct="1">
              <a:defRPr/>
            </a:pPr>
            <a:r>
              <a:rPr lang="en-US"/>
              <a:t>Regular files</a:t>
            </a:r>
          </a:p>
          <a:p>
            <a:pPr lvl="1" eaLnBrk="1" hangingPunct="1">
              <a:defRPr/>
            </a:pPr>
            <a:r>
              <a:rPr lang="en-US"/>
              <a:t>Directories</a:t>
            </a:r>
          </a:p>
          <a:p>
            <a:pPr lvl="1" eaLnBrk="1" hangingPunct="1">
              <a:defRPr/>
            </a:pPr>
            <a:r>
              <a:rPr lang="en-US"/>
              <a:t>Pipes and sockets</a:t>
            </a:r>
          </a:p>
          <a:p>
            <a:pPr lvl="1" eaLnBrk="1" hangingPunct="1">
              <a:defRPr/>
            </a:pPr>
            <a:r>
              <a:rPr lang="en-US"/>
              <a:t>Devices</a:t>
            </a:r>
          </a:p>
          <a:p>
            <a:pPr lvl="1" eaLnBrk="1" hangingPunct="1">
              <a:defRPr/>
            </a:pPr>
            <a:r>
              <a:rPr lang="en-US"/>
              <a:t>Even processes and kernel data</a:t>
            </a:r>
          </a:p>
          <a:p>
            <a:pPr lvl="1" eaLnBrk="1" hangingPunct="1">
              <a:defRPr/>
            </a:pPr>
            <a:endParaRPr lang="en-US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2B8B3-FF44-42B3-8D22-F82D47C50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1ABB9-01BA-46EF-8448-48A148301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Programs access files with </a:t>
            </a:r>
            <a:r>
              <a:rPr lang="en-US" i="1" dirty="0"/>
              <a:t>open-process-close </a:t>
            </a:r>
            <a:r>
              <a:rPr lang="en-US" dirty="0"/>
              <a:t>model</a:t>
            </a:r>
          </a:p>
          <a:p>
            <a:pPr lvl="1"/>
            <a:r>
              <a:rPr lang="en-US" dirty="0"/>
              <a:t>Opening a file sets up to use it (like opening a book)</a:t>
            </a:r>
          </a:p>
          <a:p>
            <a:pPr lvl="1"/>
            <a:r>
              <a:rPr lang="en-US" dirty="0"/>
              <a:t>Processing is normally done in pieces or chunks</a:t>
            </a:r>
          </a:p>
          <a:p>
            <a:pPr lvl="1"/>
            <a:r>
              <a:rPr lang="en-US" dirty="0"/>
              <a:t>Close tells operating system you’re done with that file</a:t>
            </a:r>
          </a:p>
          <a:p>
            <a:pPr lvl="2"/>
            <a:r>
              <a:rPr lang="en-US" dirty="0"/>
              <a:t>OS will close it for you if you exit without closing (sloppy but common)</a:t>
            </a:r>
          </a:p>
        </p:txBody>
      </p:sp>
    </p:spTree>
    <p:extLst>
      <p:ext uri="{BB962C8B-B14F-4D97-AF65-F5344CB8AC3E}">
        <p14:creationId xmlns:p14="http://schemas.microsoft.com/office/powerpoint/2010/main" val="375456492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09F6A-C992-4823-B534-93324CF33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dirty="0"/>
              <a:t> System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39044-6860-4E55-B99B-E822CB959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access a new or existing file, 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dirty="0"/>
              <a:t>:</a:t>
            </a:r>
          </a:p>
          <a:p>
            <a:pPr lvl="1"/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open(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pathname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how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permissions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pathname</a:t>
            </a:r>
            <a:r>
              <a:rPr lang="en-US" i="1" dirty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string giving absolute or relative pathname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how</a:t>
            </a:r>
            <a:r>
              <a:rPr lang="en-US" dirty="0">
                <a:cs typeface="Courier New" panose="02070309020205020404" pitchFamily="49" charset="0"/>
              </a:rPr>
              <a:t> is logical OR saying how you want to access file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O_RDONLY</a:t>
            </a:r>
            <a:r>
              <a:rPr lang="en-US" dirty="0">
                <a:cs typeface="Courier New" panose="02070309020205020404" pitchFamily="49" charset="0"/>
              </a:rPr>
              <a:t> if you are just planning to read it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O_WRONLY</a:t>
            </a:r>
            <a:r>
              <a:rPr lang="en-US" dirty="0">
                <a:cs typeface="Courier New" panose="02070309020205020404" pitchFamily="49" charset="0"/>
              </a:rPr>
              <a:t> if you intend to write it</a:t>
            </a:r>
          </a:p>
          <a:p>
            <a:pPr lvl="3"/>
            <a:r>
              <a:rPr lang="en-US" dirty="0">
                <a:cs typeface="Courier New" panose="02070309020205020404" pitchFamily="49" charset="0"/>
              </a:rPr>
              <a:t>Include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O_CREAT | O_TRUNC</a:t>
            </a:r>
            <a:r>
              <a:rPr lang="en-US" dirty="0">
                <a:cs typeface="Courier New" panose="02070309020205020404" pitchFamily="49" charset="0"/>
              </a:rPr>
              <a:t> and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permissions</a:t>
            </a:r>
            <a:r>
              <a:rPr lang="en-US" dirty="0">
                <a:cs typeface="Courier New" panose="02070309020205020404" pitchFamily="49" charset="0"/>
              </a:rPr>
              <a:t> if you want to (re)create it</a:t>
            </a:r>
          </a:p>
          <a:p>
            <a:pPr lvl="3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permissions</a:t>
            </a:r>
            <a:r>
              <a:rPr lang="en-US" dirty="0">
                <a:cs typeface="Courier New" panose="02070309020205020404" pitchFamily="49" charset="0"/>
              </a:rPr>
              <a:t> are usually 0666 or symbolic equivalent (PITA, IMHO)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O_RDWR</a:t>
            </a:r>
            <a:r>
              <a:rPr lang="en-US" dirty="0">
                <a:cs typeface="Courier New" panose="02070309020205020404" pitchFamily="49" charset="0"/>
              </a:rPr>
              <a:t> to both read and write</a:t>
            </a:r>
          </a:p>
          <a:p>
            <a:pPr lvl="1"/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cs typeface="Courier New" panose="02070309020205020404" pitchFamily="49" charset="0"/>
              </a:rPr>
              <a:t> is returned small-integer </a:t>
            </a:r>
            <a:r>
              <a:rPr lang="en-US" i="1" dirty="0">
                <a:cs typeface="Courier New" panose="02070309020205020404" pitchFamily="49" charset="0"/>
              </a:rPr>
              <a:t>file descriptor</a:t>
            </a:r>
            <a:r>
              <a:rPr lang="en-US" dirty="0">
                <a:cs typeface="Courier New" panose="02070309020205020404" pitchFamily="49" charset="0"/>
              </a:rPr>
              <a:t>, used in all other calls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-1 on error, as usual</a:t>
            </a:r>
          </a:p>
          <a:p>
            <a:pPr lvl="2"/>
            <a:r>
              <a:rPr lang="en-US" dirty="0" err="1">
                <a:cs typeface="Courier New" panose="02070309020205020404" pitchFamily="49" charset="0"/>
              </a:rPr>
              <a:t>fd</a:t>
            </a:r>
            <a:r>
              <a:rPr lang="en-US" dirty="0">
                <a:cs typeface="Courier New" panose="02070309020205020404" pitchFamily="49" charset="0"/>
              </a:rPr>
              <a:t> 0 is already connected to </a:t>
            </a:r>
            <a:r>
              <a:rPr lang="en-US" i="1" dirty="0">
                <a:cs typeface="Courier New" panose="02070309020205020404" pitchFamily="49" charset="0"/>
              </a:rPr>
              <a:t>standard input</a:t>
            </a:r>
            <a:r>
              <a:rPr lang="en-US" dirty="0">
                <a:cs typeface="Courier New" panose="02070309020205020404" pitchFamily="49" charset="0"/>
              </a:rPr>
              <a:t> of the process</a:t>
            </a:r>
          </a:p>
          <a:p>
            <a:pPr lvl="2"/>
            <a:r>
              <a:rPr lang="en-US" dirty="0" err="1">
                <a:cs typeface="Courier New" panose="02070309020205020404" pitchFamily="49" charset="0"/>
              </a:rPr>
              <a:t>fd</a:t>
            </a:r>
            <a:r>
              <a:rPr lang="en-US" dirty="0">
                <a:cs typeface="Courier New" panose="02070309020205020404" pitchFamily="49" charset="0"/>
              </a:rPr>
              <a:t> 1 is </a:t>
            </a:r>
            <a:r>
              <a:rPr lang="en-US" i="1" dirty="0">
                <a:cs typeface="Courier New" panose="02070309020205020404" pitchFamily="49" charset="0"/>
              </a:rPr>
              <a:t>standard output</a:t>
            </a:r>
            <a:r>
              <a:rPr lang="en-US" dirty="0">
                <a:cs typeface="Courier New" panose="02070309020205020404" pitchFamily="49" charset="0"/>
              </a:rPr>
              <a:t>, used for the “normal” results of the program</a:t>
            </a:r>
          </a:p>
          <a:p>
            <a:pPr lvl="2"/>
            <a:r>
              <a:rPr lang="en-US" dirty="0" err="1">
                <a:cs typeface="Courier New" panose="02070309020205020404" pitchFamily="49" charset="0"/>
              </a:rPr>
              <a:t>fd</a:t>
            </a:r>
            <a:r>
              <a:rPr lang="en-US" dirty="0">
                <a:cs typeface="Courier New" panose="02070309020205020404" pitchFamily="49" charset="0"/>
              </a:rPr>
              <a:t> 2 is </a:t>
            </a:r>
            <a:r>
              <a:rPr lang="en-US" i="1" dirty="0">
                <a:cs typeface="Courier New" panose="02070309020205020404" pitchFamily="49" charset="0"/>
              </a:rPr>
              <a:t>standard error</a:t>
            </a:r>
            <a:r>
              <a:rPr lang="en-US" dirty="0">
                <a:cs typeface="Courier New" panose="02070309020205020404" pitchFamily="49" charset="0"/>
              </a:rPr>
              <a:t>, used for messages intended for humans</a:t>
            </a:r>
          </a:p>
        </p:txBody>
      </p:sp>
    </p:spTree>
    <p:extLst>
      <p:ext uri="{BB962C8B-B14F-4D97-AF65-F5344CB8AC3E}">
        <p14:creationId xmlns:p14="http://schemas.microsoft.com/office/powerpoint/2010/main" val="148515471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F602B-DA86-41EE-B8BB-82515AB5F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7B37B-A464-4293-832B-EBED01C7B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close(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/>
              <a:t>Closing says “I’m all done, release resources”</a:t>
            </a:r>
          </a:p>
          <a:p>
            <a:pPr lvl="1"/>
            <a:r>
              <a:rPr lang="en-US" dirty="0"/>
              <a:t>CLOSING CAN FAIL!!!</a:t>
            </a:r>
          </a:p>
          <a:p>
            <a:pPr lvl="2"/>
            <a:r>
              <a:rPr lang="en-US" dirty="0"/>
              <a:t>Returns -1 on error</a:t>
            </a:r>
          </a:p>
          <a:p>
            <a:pPr lvl="2"/>
            <a:r>
              <a:rPr lang="en-US" dirty="0"/>
              <a:t>Some I/O errors are delayed for efficiency reasons</a:t>
            </a:r>
          </a:p>
          <a:p>
            <a:pPr lvl="2"/>
            <a:r>
              <a:rPr lang="en-US" dirty="0"/>
              <a:t>Good programs </a:t>
            </a:r>
            <a:r>
              <a:rPr lang="en-US" i="1" dirty="0"/>
              <a:t>must</a:t>
            </a:r>
            <a:r>
              <a:rPr lang="en-US" dirty="0"/>
              <a:t> check result of close</a:t>
            </a:r>
          </a:p>
          <a:p>
            <a:pPr lvl="1"/>
            <a:r>
              <a:rPr lang="en-US" dirty="0"/>
              <a:t>After closing,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/>
              <a:t> is invalid (but same number might be reused by OS later)</a:t>
            </a:r>
          </a:p>
        </p:txBody>
      </p:sp>
    </p:spTree>
    <p:extLst>
      <p:ext uri="{BB962C8B-B14F-4D97-AF65-F5344CB8AC3E}">
        <p14:creationId xmlns:p14="http://schemas.microsoft.com/office/powerpoint/2010/main" val="22808978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331BB-5CFD-4539-8668-8635E9523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OK, That’s the Easy Stuff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09A4A-EA49-4C99-87BD-86C45E8DC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Actually there’s more easy stuff…but it’s not as important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link</a:t>
            </a:r>
            <a:r>
              <a:rPr lang="en-US" dirty="0"/>
              <a:t>: create alternate name (efficient but now mostly obsolete)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symlink</a:t>
            </a:r>
            <a:r>
              <a:rPr lang="en-US" dirty="0"/>
              <a:t>: create alternate name (more flexible than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link</a:t>
            </a:r>
            <a:r>
              <a:rPr lang="en-US" dirty="0"/>
              <a:t>, now most popular)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unlink</a:t>
            </a:r>
            <a:r>
              <a:rPr lang="en-US" dirty="0"/>
              <a:t>: oddly, it’s how you delete files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fstat</a:t>
            </a:r>
            <a:r>
              <a:rPr lang="en-US" dirty="0"/>
              <a:t>: find out information about files (size, owner, permissions, etc.)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chdir</a:t>
            </a:r>
            <a:r>
              <a:rPr lang="en-US" dirty="0"/>
              <a:t>: like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</a:t>
            </a:r>
            <a:r>
              <a:rPr lang="en-US" dirty="0"/>
              <a:t> command but for processes instead of command line</a:t>
            </a:r>
          </a:p>
          <a:p>
            <a:pPr lvl="1"/>
            <a:r>
              <a:rPr lang="en-US" dirty="0"/>
              <a:t>Too many more to list all; learn ’</a:t>
            </a:r>
            <a:r>
              <a:rPr lang="en-US" dirty="0" err="1"/>
              <a:t>em</a:t>
            </a:r>
            <a:r>
              <a:rPr lang="en-US" dirty="0"/>
              <a:t> when you need ’</a:t>
            </a:r>
            <a:r>
              <a:rPr lang="en-US" dirty="0" err="1"/>
              <a:t>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11489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charset="-128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class20_semaphores</Template>
  <TotalTime>20038</TotalTime>
  <Words>5399</Words>
  <Application>Microsoft Office PowerPoint</Application>
  <PresentationFormat>Widescreen</PresentationFormat>
  <Paragraphs>859</Paragraphs>
  <Slides>53</Slides>
  <Notes>18</Notes>
  <HiddenSlides>24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0" baseType="lpstr">
      <vt:lpstr>Arial</vt:lpstr>
      <vt:lpstr>Calibri</vt:lpstr>
      <vt:lpstr>Cambria Math</vt:lpstr>
      <vt:lpstr>Courier New</vt:lpstr>
      <vt:lpstr>Helvetica</vt:lpstr>
      <vt:lpstr>Wingdings</vt:lpstr>
      <vt:lpstr>class02</vt:lpstr>
      <vt:lpstr>Input and Output </vt:lpstr>
      <vt:lpstr>The Unix I/O Philosophy</vt:lpstr>
      <vt:lpstr>Unix Pathnames</vt:lpstr>
      <vt:lpstr>Pathname Conventions</vt:lpstr>
      <vt:lpstr>Unix File Conventions</vt:lpstr>
      <vt:lpstr>Accessing Files</vt:lpstr>
      <vt:lpstr>The open System Call</vt:lpstr>
      <vt:lpstr>Closing a File</vt:lpstr>
      <vt:lpstr>OK, That’s the Easy Stuff</vt:lpstr>
      <vt:lpstr>Reading and Writing</vt:lpstr>
      <vt:lpstr>The Canonical File Loop</vt:lpstr>
      <vt:lpstr>Reading Data</vt:lpstr>
      <vt:lpstr>Writing Data</vt:lpstr>
      <vt:lpstr>Sample (Bad) Program: cat</vt:lpstr>
      <vt:lpstr>Improving cat</vt:lpstr>
      <vt:lpstr>Binary I/O</vt:lpstr>
      <vt:lpstr>The Guts of fgrep</vt:lpstr>
      <vt:lpstr>Fixing fgrep</vt:lpstr>
      <vt:lpstr>Using stdio</vt:lpstr>
      <vt:lpstr>fopen and fclose</vt:lpstr>
      <vt:lpstr>Character and Line I/O</vt:lpstr>
      <vt:lpstr>printf and fprintf</vt:lpstr>
      <vt:lpstr>The Output-Buffering Problem</vt:lpstr>
      <vt:lpstr>Controlling Output Buffering</vt:lpstr>
      <vt:lpstr>File Sharing</vt:lpstr>
      <vt:lpstr>Unix Filters</vt:lpstr>
      <vt:lpstr>Unix Pipes</vt:lpstr>
      <vt:lpstr>20 Filters Worth Learning About</vt:lpstr>
      <vt:lpstr>BTW, Here’s How I Made That List</vt:lpstr>
      <vt:lpstr>I/O: A Typical Hardware System</vt:lpstr>
      <vt:lpstr>Abstracting I/O</vt:lpstr>
      <vt:lpstr>Unix Files</vt:lpstr>
      <vt:lpstr>Unix I/O Overview</vt:lpstr>
      <vt:lpstr>File Types </vt:lpstr>
      <vt:lpstr>Regular Files</vt:lpstr>
      <vt:lpstr>Directories </vt:lpstr>
      <vt:lpstr>Directory Hierarchy </vt:lpstr>
      <vt:lpstr>Pathnames </vt:lpstr>
      <vt:lpstr>Redirecting Files</vt:lpstr>
      <vt:lpstr>How the Unix Kernel Represents Open Files</vt:lpstr>
      <vt:lpstr>File Sharing</vt:lpstr>
      <vt:lpstr>How Processes Share Files: fork</vt:lpstr>
      <vt:lpstr>How Processes Share Files: fork</vt:lpstr>
      <vt:lpstr>I/O Redirection</vt:lpstr>
      <vt:lpstr>I/O Redirection Example</vt:lpstr>
      <vt:lpstr>I/O Redirection Example (cont.)</vt:lpstr>
      <vt:lpstr>File Metadata</vt:lpstr>
      <vt:lpstr>Standard I/O Functions</vt:lpstr>
      <vt:lpstr>Standard I/O Streams</vt:lpstr>
      <vt:lpstr>Buffering in Standard I/O</vt:lpstr>
      <vt:lpstr>Standard I/O Buffering in Action</vt:lpstr>
      <vt:lpstr>Aside: Working with Binary Files</vt:lpstr>
      <vt:lpstr>Summary:  Goals of Unix I/O</vt:lpstr>
    </vt:vector>
  </TitlesOfParts>
  <Company>Pomona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105 November 22, 2004</dc:title>
  <dc:creator>Everett Bull</dc:creator>
  <cp:lastModifiedBy>Geoffrey Kuenning</cp:lastModifiedBy>
  <cp:revision>115</cp:revision>
  <cp:lastPrinted>2020-10-20T21:02:38Z</cp:lastPrinted>
  <dcterms:created xsi:type="dcterms:W3CDTF">2004-11-21T22:29:03Z</dcterms:created>
  <dcterms:modified xsi:type="dcterms:W3CDTF">2021-01-20T01:30:24Z</dcterms:modified>
</cp:coreProperties>
</file>