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7"/>
  </p:notesMasterIdLst>
  <p:handoutMasterIdLst>
    <p:handoutMasterId r:id="rId48"/>
  </p:handoutMasterIdLst>
  <p:sldIdLst>
    <p:sldId id="343" r:id="rId2"/>
    <p:sldId id="344" r:id="rId3"/>
    <p:sldId id="345" r:id="rId4"/>
    <p:sldId id="346" r:id="rId5"/>
    <p:sldId id="347" r:id="rId6"/>
    <p:sldId id="348" r:id="rId7"/>
    <p:sldId id="377" r:id="rId8"/>
    <p:sldId id="381" r:id="rId9"/>
    <p:sldId id="382" r:id="rId10"/>
    <p:sldId id="380" r:id="rId11"/>
    <p:sldId id="383" r:id="rId12"/>
    <p:sldId id="378" r:id="rId13"/>
    <p:sldId id="350" r:id="rId14"/>
    <p:sldId id="384" r:id="rId15"/>
    <p:sldId id="386" r:id="rId16"/>
    <p:sldId id="385" r:id="rId17"/>
    <p:sldId id="389" r:id="rId18"/>
    <p:sldId id="387" r:id="rId19"/>
    <p:sldId id="388" r:id="rId20"/>
    <p:sldId id="375" r:id="rId21"/>
    <p:sldId id="351" r:id="rId22"/>
    <p:sldId id="390" r:id="rId23"/>
    <p:sldId id="391" r:id="rId24"/>
    <p:sldId id="393" r:id="rId25"/>
    <p:sldId id="392" r:id="rId26"/>
    <p:sldId id="376" r:id="rId27"/>
    <p:sldId id="353" r:id="rId28"/>
    <p:sldId id="355" r:id="rId29"/>
    <p:sldId id="356" r:id="rId30"/>
    <p:sldId id="357" r:id="rId31"/>
    <p:sldId id="358" r:id="rId32"/>
    <p:sldId id="359" r:id="rId33"/>
    <p:sldId id="360" r:id="rId34"/>
    <p:sldId id="361" r:id="rId35"/>
    <p:sldId id="362" r:id="rId36"/>
    <p:sldId id="364" r:id="rId37"/>
    <p:sldId id="365" r:id="rId38"/>
    <p:sldId id="366" r:id="rId39"/>
    <p:sldId id="367" r:id="rId40"/>
    <p:sldId id="368" r:id="rId41"/>
    <p:sldId id="369" r:id="rId42"/>
    <p:sldId id="370" r:id="rId43"/>
    <p:sldId id="371" r:id="rId44"/>
    <p:sldId id="372" r:id="rId45"/>
    <p:sldId id="373" r:id="rId46"/>
  </p:sldIdLst>
  <p:sldSz cx="12192000" cy="6858000"/>
  <p:notesSz cx="6985000" cy="9271000"/>
  <p:custShowLst>
    <p:custShow name="For screen" id="0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4"/>
        <p:sld r:id="rId15"/>
        <p:sld r:id="rId16"/>
        <p:sld r:id="rId17"/>
        <p:sld r:id="rId18"/>
        <p:sld r:id="rId19"/>
        <p:sld r:id="rId20"/>
        <p:sld r:id="rId22"/>
        <p:sld r:id="rId23"/>
        <p:sld r:id="rId24"/>
        <p:sld r:id="rId25"/>
        <p:sld r:id="rId26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</p:sldLst>
    </p:custShow>
    <p:custShow name="For printing" id="1">
      <p:sldLst>
        <p:sld r:id="rId2"/>
        <p:sld r:id="rId3"/>
        <p:sld r:id="rId4"/>
        <p:sld r:id="rId5"/>
        <p:sld r:id="rId6"/>
        <p:sld r:id="rId7"/>
        <p:sld r:id="rId13"/>
        <p:sld r:id="rId21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</p:sldLst>
    </p:custShow>
  </p:custShowLst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>
          <p15:clr>
            <a:srgbClr val="A4A3A4"/>
          </p15:clr>
        </p15:guide>
        <p15:guide id="2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custShow id="0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CC"/>
    <a:srgbClr val="66FFFF"/>
    <a:srgbClr val="FF5050"/>
    <a:srgbClr val="FF99FF"/>
    <a:srgbClr val="FF99CC"/>
    <a:srgbClr val="99FFCC"/>
    <a:srgbClr val="FF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35" autoAdjust="0"/>
  </p:normalViewPr>
  <p:slideViewPr>
    <p:cSldViewPr>
      <p:cViewPr varScale="1">
        <p:scale>
          <a:sx n="68" d="100"/>
          <a:sy n="68" d="100"/>
        </p:scale>
        <p:origin x="492" y="78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920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3110836" y="8830628"/>
            <a:ext cx="765720" cy="256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1" tIns="44724" rIns="87851" bIns="44724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7AC3D98B-694D-46CB-852D-91A127CCA494}" type="slidenum">
              <a:rPr lang="en-US" altLang="en-US" sz="1200" b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8502396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536" y="4405833"/>
            <a:ext cx="5123928" cy="4169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6" tIns="44724" rIns="91046" bIns="447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088000" y="8830628"/>
            <a:ext cx="809002" cy="256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1" tIns="44724" rIns="87851" bIns="44724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9905E034-AC49-4424-B6A9-E99CDD5C9ACB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4338" y="701675"/>
            <a:ext cx="6156325" cy="34639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711987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4338" y="701675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Print separate screen notes for this one.  There are no notes, but the slides </a:t>
            </a:r>
            <a:r>
              <a:rPr lang="en-US"/>
              <a:t>are different.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2775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4963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3271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2753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0204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2242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0369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8947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8215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738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2802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8109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14463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73314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4338" y="701675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06190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4338" y="701675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12627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288669" y="701425"/>
            <a:ext cx="4409281" cy="3464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1334" y="4403387"/>
            <a:ext cx="5122334" cy="41746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47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288669" y="701425"/>
            <a:ext cx="4409281" cy="3464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1334" y="4403387"/>
            <a:ext cx="5122334" cy="41746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4338" y="701675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8555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288669" y="701425"/>
            <a:ext cx="4409281" cy="3464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1334" y="4403387"/>
            <a:ext cx="5122334" cy="41746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4338" y="701675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54879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288669" y="701425"/>
            <a:ext cx="4409281" cy="3464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1334" y="4403387"/>
            <a:ext cx="5122334" cy="41746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1288669" y="701425"/>
            <a:ext cx="4409281" cy="3464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1334" y="4403387"/>
            <a:ext cx="5122334" cy="41746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288669" y="701425"/>
            <a:ext cx="4409281" cy="3464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1334" y="4403387"/>
            <a:ext cx="5122334" cy="41746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4338" y="701675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99730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4338" y="701675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53132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4338" y="701675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807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4338" y="701675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07687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1288669" y="701425"/>
            <a:ext cx="4409281" cy="3464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706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1334" y="4403387"/>
            <a:ext cx="5122334" cy="41746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1288669" y="701425"/>
            <a:ext cx="4409281" cy="3464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96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1334" y="4403387"/>
            <a:ext cx="5122334" cy="41746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1288669" y="701425"/>
            <a:ext cx="4409281" cy="3464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75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1334" y="4403387"/>
            <a:ext cx="5122334" cy="41746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1288669" y="701425"/>
            <a:ext cx="4409281" cy="3464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75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1334" y="4403387"/>
            <a:ext cx="5122334" cy="41746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1288669" y="701425"/>
            <a:ext cx="4409281" cy="3464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1334" y="4403387"/>
            <a:ext cx="5122334" cy="41746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541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1927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049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70523330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0127710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47650"/>
            <a:ext cx="2768600" cy="6197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47650"/>
            <a:ext cx="8104716" cy="619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0408118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5604191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661959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1715270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2165368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4791910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7655114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5771932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480885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2" y="247650"/>
            <a:ext cx="9823449" cy="7429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3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– </a:t>
            </a:r>
            <a:fld id="{612E7136-5345-466A-B434-2E4D01D4B103}" type="slidenum">
              <a:rPr lang="en-US" alt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altLang="en-US" sz="1400" b="0">
                <a:solidFill>
                  <a:schemeClr val="hlink"/>
                </a:solidFill>
              </a:rPr>
              <a:t> –</a:t>
            </a:r>
            <a:endParaRPr lang="en-US" alt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4695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sp>
        <p:nvSpPr>
          <p:cNvPr id="1030" name="Rectangle 6"/>
          <p:cNvSpPr>
            <a:spLocks noChangeArrowheads="1"/>
          </p:cNvSpPr>
          <p:nvPr userDrawn="1"/>
        </p:nvSpPr>
        <p:spPr bwMode="auto">
          <a:xfrm>
            <a:off x="10869452" y="-56516"/>
            <a:ext cx="92397" cy="341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pic>
        <p:nvPicPr>
          <p:cNvPr id="1031" name="Picture 8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1" y="76200"/>
            <a:ext cx="777240" cy="99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1998663" indent="-168275" algn="l" rtl="0" eaLnBrk="0" fontAlgn="base" hangingPunct="0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5pPr>
      <a:lvl6pPr marL="24558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6pPr>
      <a:lvl7pPr marL="29130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7pPr>
      <a:lvl8pPr marL="33702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8pPr>
      <a:lvl9pPr marL="38274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36739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dirty="0"/>
              <a:t>Virtual Memory: Systems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1" y="3733801"/>
            <a:ext cx="6175375" cy="22336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Topics</a:t>
            </a:r>
          </a:p>
          <a:p>
            <a:pPr lvl="1" eaLnBrk="1" hangingPunct="1">
              <a:defRPr/>
            </a:pPr>
            <a:r>
              <a:rPr lang="en-US" dirty="0"/>
              <a:t>Simple memory system example</a:t>
            </a:r>
          </a:p>
          <a:p>
            <a:pPr lvl="1" eaLnBrk="1" hangingPunct="1">
              <a:defRPr/>
            </a:pPr>
            <a:r>
              <a:rPr lang="en-US" dirty="0"/>
              <a:t>Case study: Core i7</a:t>
            </a:r>
          </a:p>
          <a:p>
            <a:pPr lvl="1" eaLnBrk="1" hangingPunct="1">
              <a:defRPr/>
            </a:pPr>
            <a:r>
              <a:rPr lang="en-US" dirty="0"/>
              <a:t>Linux memory management</a:t>
            </a:r>
          </a:p>
          <a:p>
            <a:pPr lvl="1" eaLnBrk="1" hangingPunct="1">
              <a:defRPr/>
            </a:pPr>
            <a:r>
              <a:rPr lang="en-US" dirty="0"/>
              <a:t>Memory mapping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095626" y="762001"/>
            <a:ext cx="6246813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Computing!”</a:t>
            </a:r>
            <a:endParaRPr lang="en-US" altLang="en-US" sz="38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3. Simple Memory System Cache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16 lines, 4-byte block size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Physically addressed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Direct mapped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3235326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/>
              <a:t>0</a:t>
            </a:r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3235326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3722689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/>
              <a:t>0</a:t>
            </a:r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3722689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4210052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/>
              <a:t>1</a:t>
            </a:r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4210052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4697415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/>
              <a:t>1</a:t>
            </a:r>
          </a:p>
        </p:txBody>
      </p:sp>
      <p:sp>
        <p:nvSpPr>
          <p:cNvPr id="36880" name="Rectangle 16"/>
          <p:cNvSpPr>
            <a:spLocks noChangeArrowheads="1"/>
          </p:cNvSpPr>
          <p:nvPr/>
        </p:nvSpPr>
        <p:spPr bwMode="auto">
          <a:xfrm>
            <a:off x="4697415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5184778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/>
              <a:t>0</a:t>
            </a:r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5184778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6885" name="Rectangle 21"/>
          <p:cNvSpPr>
            <a:spLocks noChangeArrowheads="1"/>
          </p:cNvSpPr>
          <p:nvPr/>
        </p:nvSpPr>
        <p:spPr bwMode="auto">
          <a:xfrm>
            <a:off x="5672141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/>
              <a:t>1</a:t>
            </a:r>
          </a:p>
        </p:txBody>
      </p:sp>
      <p:sp>
        <p:nvSpPr>
          <p:cNvPr id="36886" name="Rectangle 22"/>
          <p:cNvSpPr>
            <a:spLocks noChangeArrowheads="1"/>
          </p:cNvSpPr>
          <p:nvPr/>
        </p:nvSpPr>
        <p:spPr bwMode="auto">
          <a:xfrm>
            <a:off x="5672141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6888" name="Rectangle 24"/>
          <p:cNvSpPr>
            <a:spLocks noChangeArrowheads="1"/>
          </p:cNvSpPr>
          <p:nvPr/>
        </p:nvSpPr>
        <p:spPr bwMode="auto">
          <a:xfrm>
            <a:off x="6159504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/>
              <a:t>0</a:t>
            </a:r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6159504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6891" name="Rectangle 27"/>
          <p:cNvSpPr>
            <a:spLocks noChangeArrowheads="1"/>
          </p:cNvSpPr>
          <p:nvPr/>
        </p:nvSpPr>
        <p:spPr bwMode="auto">
          <a:xfrm>
            <a:off x="6646867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/>
              <a:t>1</a:t>
            </a:r>
          </a:p>
        </p:txBody>
      </p:sp>
      <p:sp>
        <p:nvSpPr>
          <p:cNvPr id="36892" name="Rectangle 28"/>
          <p:cNvSpPr>
            <a:spLocks noChangeArrowheads="1"/>
          </p:cNvSpPr>
          <p:nvPr/>
        </p:nvSpPr>
        <p:spPr bwMode="auto">
          <a:xfrm>
            <a:off x="6646867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6894" name="Rectangle 30"/>
          <p:cNvSpPr>
            <a:spLocks noChangeArrowheads="1"/>
          </p:cNvSpPr>
          <p:nvPr/>
        </p:nvSpPr>
        <p:spPr bwMode="auto">
          <a:xfrm>
            <a:off x="7134230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/>
              <a:t>0</a:t>
            </a:r>
          </a:p>
        </p:txBody>
      </p:sp>
      <p:sp>
        <p:nvSpPr>
          <p:cNvPr id="36895" name="Rectangle 31"/>
          <p:cNvSpPr>
            <a:spLocks noChangeArrowheads="1"/>
          </p:cNvSpPr>
          <p:nvPr/>
        </p:nvSpPr>
        <p:spPr bwMode="auto">
          <a:xfrm>
            <a:off x="7134230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6897" name="Rectangle 33"/>
          <p:cNvSpPr>
            <a:spLocks noChangeArrowheads="1"/>
          </p:cNvSpPr>
          <p:nvPr/>
        </p:nvSpPr>
        <p:spPr bwMode="auto">
          <a:xfrm>
            <a:off x="7621592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/>
              <a:t>1</a:t>
            </a:r>
          </a:p>
        </p:txBody>
      </p:sp>
      <p:sp>
        <p:nvSpPr>
          <p:cNvPr id="36898" name="Rectangle 34"/>
          <p:cNvSpPr>
            <a:spLocks noChangeArrowheads="1"/>
          </p:cNvSpPr>
          <p:nvPr/>
        </p:nvSpPr>
        <p:spPr bwMode="auto">
          <a:xfrm>
            <a:off x="7621592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6900" name="Rectangle 36"/>
          <p:cNvSpPr>
            <a:spLocks noChangeArrowheads="1"/>
          </p:cNvSpPr>
          <p:nvPr/>
        </p:nvSpPr>
        <p:spPr bwMode="auto">
          <a:xfrm>
            <a:off x="8108954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/>
              <a:t>0</a:t>
            </a:r>
          </a:p>
        </p:txBody>
      </p:sp>
      <p:sp>
        <p:nvSpPr>
          <p:cNvPr id="36901" name="Rectangle 37"/>
          <p:cNvSpPr>
            <a:spLocks noChangeArrowheads="1"/>
          </p:cNvSpPr>
          <p:nvPr/>
        </p:nvSpPr>
        <p:spPr bwMode="auto">
          <a:xfrm>
            <a:off x="8108954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03" name="Rectangle 39"/>
          <p:cNvSpPr>
            <a:spLocks noChangeArrowheads="1"/>
          </p:cNvSpPr>
          <p:nvPr/>
        </p:nvSpPr>
        <p:spPr bwMode="auto">
          <a:xfrm>
            <a:off x="8596313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/>
              <a:t>0</a:t>
            </a:r>
          </a:p>
        </p:txBody>
      </p:sp>
      <p:sp>
        <p:nvSpPr>
          <p:cNvPr id="36904" name="Rectangle 40"/>
          <p:cNvSpPr>
            <a:spLocks noChangeArrowheads="1"/>
          </p:cNvSpPr>
          <p:nvPr/>
        </p:nvSpPr>
        <p:spPr bwMode="auto">
          <a:xfrm>
            <a:off x="8596313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6176965" y="3478213"/>
            <a:ext cx="2924175" cy="333375"/>
            <a:chOff x="2931" y="2156"/>
            <a:chExt cx="1842" cy="210"/>
          </a:xfrm>
        </p:grpSpPr>
        <p:sp>
          <p:nvSpPr>
            <p:cNvPr id="36906" name="Line 42"/>
            <p:cNvSpPr>
              <a:spLocks noChangeShapeType="1"/>
            </p:cNvSpPr>
            <p:nvPr/>
          </p:nvSpPr>
          <p:spPr bwMode="auto">
            <a:xfrm>
              <a:off x="2931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07" name="Text Box 43"/>
            <p:cNvSpPr txBox="1">
              <a:spLocks noChangeArrowheads="1"/>
            </p:cNvSpPr>
            <p:nvPr/>
          </p:nvSpPr>
          <p:spPr bwMode="auto">
            <a:xfrm>
              <a:off x="3638" y="2156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3281365" y="3478213"/>
            <a:ext cx="2924175" cy="333375"/>
            <a:chOff x="1107" y="2156"/>
            <a:chExt cx="1842" cy="210"/>
          </a:xfrm>
        </p:grpSpPr>
        <p:sp>
          <p:nvSpPr>
            <p:cNvPr id="36909" name="Line 45"/>
            <p:cNvSpPr>
              <a:spLocks noChangeShapeType="1"/>
            </p:cNvSpPr>
            <p:nvPr/>
          </p:nvSpPr>
          <p:spPr bwMode="auto">
            <a:xfrm>
              <a:off x="1107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0" name="Text Box 46"/>
            <p:cNvSpPr txBox="1">
              <a:spLocks noChangeArrowheads="1"/>
            </p:cNvSpPr>
            <p:nvPr/>
          </p:nvSpPr>
          <p:spPr bwMode="auto">
            <a:xfrm>
              <a:off x="1814" y="2156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8080383" y="2523067"/>
            <a:ext cx="992189" cy="306388"/>
            <a:chOff x="4130" y="1501"/>
            <a:chExt cx="625" cy="193"/>
          </a:xfrm>
        </p:grpSpPr>
        <p:sp>
          <p:nvSpPr>
            <p:cNvPr id="36912" name="Line 48"/>
            <p:cNvSpPr>
              <a:spLocks noChangeShapeType="1"/>
            </p:cNvSpPr>
            <p:nvPr/>
          </p:nvSpPr>
          <p:spPr bwMode="auto">
            <a:xfrm>
              <a:off x="4130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3" name="Text Box 49"/>
            <p:cNvSpPr txBox="1">
              <a:spLocks noChangeArrowheads="1"/>
            </p:cNvSpPr>
            <p:nvPr/>
          </p:nvSpPr>
          <p:spPr bwMode="auto">
            <a:xfrm>
              <a:off x="4316" y="1501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6151034" y="2519363"/>
            <a:ext cx="1927225" cy="306388"/>
            <a:chOff x="2920" y="1488"/>
            <a:chExt cx="1214" cy="193"/>
          </a:xfrm>
        </p:grpSpPr>
        <p:sp>
          <p:nvSpPr>
            <p:cNvPr id="36915" name="Line 51"/>
            <p:cNvSpPr>
              <a:spLocks noChangeShapeType="1"/>
            </p:cNvSpPr>
            <p:nvPr/>
          </p:nvSpPr>
          <p:spPr bwMode="auto">
            <a:xfrm>
              <a:off x="2920" y="1566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6" name="Text Box 52"/>
            <p:cNvSpPr txBox="1">
              <a:spLocks noChangeArrowheads="1"/>
            </p:cNvSpPr>
            <p:nvPr/>
          </p:nvSpPr>
          <p:spPr bwMode="auto">
            <a:xfrm>
              <a:off x="3460" y="1488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3235326" y="2514600"/>
            <a:ext cx="2894013" cy="306388"/>
            <a:chOff x="1078" y="1501"/>
            <a:chExt cx="1823" cy="193"/>
          </a:xfrm>
        </p:grpSpPr>
        <p:sp>
          <p:nvSpPr>
            <p:cNvPr id="36918" name="Line 54"/>
            <p:cNvSpPr>
              <a:spLocks noChangeShapeType="1"/>
            </p:cNvSpPr>
            <p:nvPr/>
          </p:nvSpPr>
          <p:spPr bwMode="auto">
            <a:xfrm>
              <a:off x="1078" y="1579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9" name="Text Box 55"/>
            <p:cNvSpPr txBox="1">
              <a:spLocks noChangeArrowheads="1"/>
            </p:cNvSpPr>
            <p:nvPr/>
          </p:nvSpPr>
          <p:spPr bwMode="auto">
            <a:xfrm>
              <a:off x="1928" y="1501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6928" name="Rectangle 64"/>
          <p:cNvSpPr>
            <a:spLocks noChangeArrowheads="1"/>
          </p:cNvSpPr>
          <p:nvPr/>
        </p:nvSpPr>
        <p:spPr bwMode="auto">
          <a:xfrm>
            <a:off x="539908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6929" name="Rectangle 65"/>
          <p:cNvSpPr>
            <a:spLocks noChangeArrowheads="1"/>
          </p:cNvSpPr>
          <p:nvPr/>
        </p:nvSpPr>
        <p:spPr bwMode="auto">
          <a:xfrm>
            <a:off x="477996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DF</a:t>
            </a:r>
          </a:p>
        </p:txBody>
      </p:sp>
      <p:sp>
        <p:nvSpPr>
          <p:cNvPr id="36930" name="Rectangle 66"/>
          <p:cNvSpPr>
            <a:spLocks noChangeArrowheads="1"/>
          </p:cNvSpPr>
          <p:nvPr/>
        </p:nvSpPr>
        <p:spPr bwMode="auto">
          <a:xfrm>
            <a:off x="415925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C2</a:t>
            </a:r>
          </a:p>
        </p:txBody>
      </p:sp>
      <p:sp>
        <p:nvSpPr>
          <p:cNvPr id="36931" name="Rectangle 67"/>
          <p:cNvSpPr>
            <a:spLocks noChangeArrowheads="1"/>
          </p:cNvSpPr>
          <p:nvPr/>
        </p:nvSpPr>
        <p:spPr bwMode="auto">
          <a:xfrm>
            <a:off x="3536950" y="635000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6932" name="Rectangle 68"/>
          <p:cNvSpPr>
            <a:spLocks noChangeArrowheads="1"/>
          </p:cNvSpPr>
          <p:nvPr/>
        </p:nvSpPr>
        <p:spPr bwMode="auto">
          <a:xfrm>
            <a:off x="291623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33" name="Rectangle 69"/>
          <p:cNvSpPr>
            <a:spLocks noChangeArrowheads="1"/>
          </p:cNvSpPr>
          <p:nvPr/>
        </p:nvSpPr>
        <p:spPr bwMode="auto">
          <a:xfrm>
            <a:off x="229711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16</a:t>
            </a:r>
          </a:p>
        </p:txBody>
      </p:sp>
      <p:sp>
        <p:nvSpPr>
          <p:cNvPr id="36934" name="Rectangle 70"/>
          <p:cNvSpPr>
            <a:spLocks noChangeArrowheads="1"/>
          </p:cNvSpPr>
          <p:nvPr/>
        </p:nvSpPr>
        <p:spPr bwMode="auto">
          <a:xfrm>
            <a:off x="167640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6942" name="Rectangle 78"/>
          <p:cNvSpPr>
            <a:spLocks noChangeArrowheads="1"/>
          </p:cNvSpPr>
          <p:nvPr/>
        </p:nvSpPr>
        <p:spPr bwMode="auto">
          <a:xfrm>
            <a:off x="539908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3" name="Rectangle 79"/>
          <p:cNvSpPr>
            <a:spLocks noChangeArrowheads="1"/>
          </p:cNvSpPr>
          <p:nvPr/>
        </p:nvSpPr>
        <p:spPr bwMode="auto">
          <a:xfrm>
            <a:off x="477996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4" name="Rectangle 80"/>
          <p:cNvSpPr>
            <a:spLocks noChangeArrowheads="1"/>
          </p:cNvSpPr>
          <p:nvPr/>
        </p:nvSpPr>
        <p:spPr bwMode="auto">
          <a:xfrm>
            <a:off x="415925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5" name="Rectangle 81"/>
          <p:cNvSpPr>
            <a:spLocks noChangeArrowheads="1"/>
          </p:cNvSpPr>
          <p:nvPr/>
        </p:nvSpPr>
        <p:spPr bwMode="auto">
          <a:xfrm>
            <a:off x="3536950" y="606901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6" name="Rectangle 82"/>
          <p:cNvSpPr>
            <a:spLocks noChangeArrowheads="1"/>
          </p:cNvSpPr>
          <p:nvPr/>
        </p:nvSpPr>
        <p:spPr bwMode="auto">
          <a:xfrm>
            <a:off x="291623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6947" name="Rectangle 83"/>
          <p:cNvSpPr>
            <a:spLocks noChangeArrowheads="1"/>
          </p:cNvSpPr>
          <p:nvPr/>
        </p:nvSpPr>
        <p:spPr bwMode="auto">
          <a:xfrm>
            <a:off x="229711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31</a:t>
            </a:r>
          </a:p>
        </p:txBody>
      </p:sp>
      <p:sp>
        <p:nvSpPr>
          <p:cNvPr id="36948" name="Rectangle 84"/>
          <p:cNvSpPr>
            <a:spLocks noChangeArrowheads="1"/>
          </p:cNvSpPr>
          <p:nvPr/>
        </p:nvSpPr>
        <p:spPr bwMode="auto">
          <a:xfrm>
            <a:off x="167640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6956" name="Rectangle 92"/>
          <p:cNvSpPr>
            <a:spLocks noChangeArrowheads="1"/>
          </p:cNvSpPr>
          <p:nvPr/>
        </p:nvSpPr>
        <p:spPr bwMode="auto">
          <a:xfrm>
            <a:off x="5399089" y="5788025"/>
            <a:ext cx="620713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1D</a:t>
            </a:r>
          </a:p>
        </p:txBody>
      </p:sp>
      <p:sp>
        <p:nvSpPr>
          <p:cNvPr id="36957" name="Rectangle 93"/>
          <p:cNvSpPr>
            <a:spLocks noChangeArrowheads="1"/>
          </p:cNvSpPr>
          <p:nvPr/>
        </p:nvSpPr>
        <p:spPr bwMode="auto">
          <a:xfrm>
            <a:off x="4779964" y="5788025"/>
            <a:ext cx="619125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F0</a:t>
            </a:r>
          </a:p>
        </p:txBody>
      </p:sp>
      <p:sp>
        <p:nvSpPr>
          <p:cNvPr id="36958" name="Rectangle 94"/>
          <p:cNvSpPr>
            <a:spLocks noChangeArrowheads="1"/>
          </p:cNvSpPr>
          <p:nvPr/>
        </p:nvSpPr>
        <p:spPr bwMode="auto">
          <a:xfrm>
            <a:off x="4159251" y="5788025"/>
            <a:ext cx="620713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72</a:t>
            </a:r>
          </a:p>
        </p:txBody>
      </p:sp>
      <p:sp>
        <p:nvSpPr>
          <p:cNvPr id="36959" name="Rectangle 95"/>
          <p:cNvSpPr>
            <a:spLocks noChangeArrowheads="1"/>
          </p:cNvSpPr>
          <p:nvPr/>
        </p:nvSpPr>
        <p:spPr bwMode="auto">
          <a:xfrm>
            <a:off x="3536950" y="5788025"/>
            <a:ext cx="622300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36</a:t>
            </a:r>
          </a:p>
        </p:txBody>
      </p:sp>
      <p:sp>
        <p:nvSpPr>
          <p:cNvPr id="36960" name="Rectangle 96"/>
          <p:cNvSpPr>
            <a:spLocks noChangeArrowheads="1"/>
          </p:cNvSpPr>
          <p:nvPr/>
        </p:nvSpPr>
        <p:spPr bwMode="auto">
          <a:xfrm>
            <a:off x="2916239" y="5788025"/>
            <a:ext cx="620713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61" name="Rectangle 97"/>
          <p:cNvSpPr>
            <a:spLocks noChangeArrowheads="1"/>
          </p:cNvSpPr>
          <p:nvPr/>
        </p:nvSpPr>
        <p:spPr bwMode="auto">
          <a:xfrm>
            <a:off x="2297114" y="5788025"/>
            <a:ext cx="619125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6962" name="Rectangle 98"/>
          <p:cNvSpPr>
            <a:spLocks noChangeArrowheads="1"/>
          </p:cNvSpPr>
          <p:nvPr/>
        </p:nvSpPr>
        <p:spPr bwMode="auto">
          <a:xfrm>
            <a:off x="1676401" y="5788025"/>
            <a:ext cx="620713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6970" name="Rectangle 106"/>
          <p:cNvSpPr>
            <a:spLocks noChangeArrowheads="1"/>
          </p:cNvSpPr>
          <p:nvPr/>
        </p:nvSpPr>
        <p:spPr bwMode="auto">
          <a:xfrm>
            <a:off x="539908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6971" name="Rectangle 107"/>
          <p:cNvSpPr>
            <a:spLocks noChangeArrowheads="1"/>
          </p:cNvSpPr>
          <p:nvPr/>
        </p:nvSpPr>
        <p:spPr bwMode="auto">
          <a:xfrm>
            <a:off x="477996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8F</a:t>
            </a:r>
          </a:p>
        </p:txBody>
      </p:sp>
      <p:sp>
        <p:nvSpPr>
          <p:cNvPr id="36972" name="Rectangle 108"/>
          <p:cNvSpPr>
            <a:spLocks noChangeArrowheads="1"/>
          </p:cNvSpPr>
          <p:nvPr/>
        </p:nvSpPr>
        <p:spPr bwMode="auto">
          <a:xfrm>
            <a:off x="415925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6D</a:t>
            </a:r>
          </a:p>
        </p:txBody>
      </p:sp>
      <p:sp>
        <p:nvSpPr>
          <p:cNvPr id="36973" name="Rectangle 109"/>
          <p:cNvSpPr>
            <a:spLocks noChangeArrowheads="1"/>
          </p:cNvSpPr>
          <p:nvPr/>
        </p:nvSpPr>
        <p:spPr bwMode="auto">
          <a:xfrm>
            <a:off x="3536950" y="5481638"/>
            <a:ext cx="6223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43</a:t>
            </a:r>
          </a:p>
        </p:txBody>
      </p:sp>
      <p:sp>
        <p:nvSpPr>
          <p:cNvPr id="36974" name="Rectangle 110"/>
          <p:cNvSpPr>
            <a:spLocks noChangeArrowheads="1"/>
          </p:cNvSpPr>
          <p:nvPr/>
        </p:nvSpPr>
        <p:spPr bwMode="auto">
          <a:xfrm>
            <a:off x="291623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75" name="Rectangle 111"/>
          <p:cNvSpPr>
            <a:spLocks noChangeArrowheads="1"/>
          </p:cNvSpPr>
          <p:nvPr/>
        </p:nvSpPr>
        <p:spPr bwMode="auto">
          <a:xfrm>
            <a:off x="229711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32</a:t>
            </a:r>
          </a:p>
        </p:txBody>
      </p:sp>
      <p:sp>
        <p:nvSpPr>
          <p:cNvPr id="36976" name="Rectangle 112"/>
          <p:cNvSpPr>
            <a:spLocks noChangeArrowheads="1"/>
          </p:cNvSpPr>
          <p:nvPr/>
        </p:nvSpPr>
        <p:spPr bwMode="auto">
          <a:xfrm>
            <a:off x="167640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6984" name="Rectangle 120"/>
          <p:cNvSpPr>
            <a:spLocks noChangeArrowheads="1"/>
          </p:cNvSpPr>
          <p:nvPr/>
        </p:nvSpPr>
        <p:spPr bwMode="auto">
          <a:xfrm>
            <a:off x="539908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5" name="Rectangle 121"/>
          <p:cNvSpPr>
            <a:spLocks noChangeArrowheads="1"/>
          </p:cNvSpPr>
          <p:nvPr/>
        </p:nvSpPr>
        <p:spPr bwMode="auto">
          <a:xfrm>
            <a:off x="477996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6" name="Rectangle 122"/>
          <p:cNvSpPr>
            <a:spLocks noChangeArrowheads="1"/>
          </p:cNvSpPr>
          <p:nvPr/>
        </p:nvSpPr>
        <p:spPr bwMode="auto">
          <a:xfrm>
            <a:off x="415925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7" name="Rectangle 123"/>
          <p:cNvSpPr>
            <a:spLocks noChangeArrowheads="1"/>
          </p:cNvSpPr>
          <p:nvPr/>
        </p:nvSpPr>
        <p:spPr bwMode="auto">
          <a:xfrm>
            <a:off x="3536950" y="520065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8" name="Rectangle 124"/>
          <p:cNvSpPr>
            <a:spLocks noChangeArrowheads="1"/>
          </p:cNvSpPr>
          <p:nvPr/>
        </p:nvSpPr>
        <p:spPr bwMode="auto">
          <a:xfrm>
            <a:off x="291623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6989" name="Rectangle 125"/>
          <p:cNvSpPr>
            <a:spLocks noChangeArrowheads="1"/>
          </p:cNvSpPr>
          <p:nvPr/>
        </p:nvSpPr>
        <p:spPr bwMode="auto">
          <a:xfrm>
            <a:off x="229711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36</a:t>
            </a:r>
          </a:p>
        </p:txBody>
      </p:sp>
      <p:sp>
        <p:nvSpPr>
          <p:cNvPr id="36990" name="Rectangle 126"/>
          <p:cNvSpPr>
            <a:spLocks noChangeArrowheads="1"/>
          </p:cNvSpPr>
          <p:nvPr/>
        </p:nvSpPr>
        <p:spPr bwMode="auto">
          <a:xfrm>
            <a:off x="167640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6998" name="Rectangle 134"/>
          <p:cNvSpPr>
            <a:spLocks noChangeArrowheads="1"/>
          </p:cNvSpPr>
          <p:nvPr/>
        </p:nvSpPr>
        <p:spPr bwMode="auto">
          <a:xfrm>
            <a:off x="539908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6999" name="Rectangle 135"/>
          <p:cNvSpPr>
            <a:spLocks noChangeArrowheads="1"/>
          </p:cNvSpPr>
          <p:nvPr/>
        </p:nvSpPr>
        <p:spPr bwMode="auto">
          <a:xfrm>
            <a:off x="477996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7000" name="Rectangle 136"/>
          <p:cNvSpPr>
            <a:spLocks noChangeArrowheads="1"/>
          </p:cNvSpPr>
          <p:nvPr/>
        </p:nvSpPr>
        <p:spPr bwMode="auto">
          <a:xfrm>
            <a:off x="415925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7001" name="Rectangle 137"/>
          <p:cNvSpPr>
            <a:spLocks noChangeArrowheads="1"/>
          </p:cNvSpPr>
          <p:nvPr/>
        </p:nvSpPr>
        <p:spPr bwMode="auto">
          <a:xfrm>
            <a:off x="3536950" y="491966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7002" name="Rectangle 138"/>
          <p:cNvSpPr>
            <a:spLocks noChangeArrowheads="1"/>
          </p:cNvSpPr>
          <p:nvPr/>
        </p:nvSpPr>
        <p:spPr bwMode="auto">
          <a:xfrm>
            <a:off x="291623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7003" name="Rectangle 139"/>
          <p:cNvSpPr>
            <a:spLocks noChangeArrowheads="1"/>
          </p:cNvSpPr>
          <p:nvPr/>
        </p:nvSpPr>
        <p:spPr bwMode="auto">
          <a:xfrm>
            <a:off x="229711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1B</a:t>
            </a:r>
          </a:p>
        </p:txBody>
      </p:sp>
      <p:sp>
        <p:nvSpPr>
          <p:cNvPr id="37004" name="Rectangle 140"/>
          <p:cNvSpPr>
            <a:spLocks noChangeArrowheads="1"/>
          </p:cNvSpPr>
          <p:nvPr/>
        </p:nvSpPr>
        <p:spPr bwMode="auto">
          <a:xfrm>
            <a:off x="167640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012" name="Rectangle 148"/>
          <p:cNvSpPr>
            <a:spLocks noChangeArrowheads="1"/>
          </p:cNvSpPr>
          <p:nvPr/>
        </p:nvSpPr>
        <p:spPr bwMode="auto">
          <a:xfrm>
            <a:off x="539908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3" name="Rectangle 149"/>
          <p:cNvSpPr>
            <a:spLocks noChangeArrowheads="1"/>
          </p:cNvSpPr>
          <p:nvPr/>
        </p:nvSpPr>
        <p:spPr bwMode="auto">
          <a:xfrm>
            <a:off x="477996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4" name="Rectangle 150"/>
          <p:cNvSpPr>
            <a:spLocks noChangeArrowheads="1"/>
          </p:cNvSpPr>
          <p:nvPr/>
        </p:nvSpPr>
        <p:spPr bwMode="auto">
          <a:xfrm>
            <a:off x="415925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5" name="Rectangle 151"/>
          <p:cNvSpPr>
            <a:spLocks noChangeArrowheads="1"/>
          </p:cNvSpPr>
          <p:nvPr/>
        </p:nvSpPr>
        <p:spPr bwMode="auto">
          <a:xfrm>
            <a:off x="3536950" y="463867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6" name="Rectangle 152"/>
          <p:cNvSpPr>
            <a:spLocks noChangeArrowheads="1"/>
          </p:cNvSpPr>
          <p:nvPr/>
        </p:nvSpPr>
        <p:spPr bwMode="auto">
          <a:xfrm>
            <a:off x="291623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7017" name="Rectangle 153"/>
          <p:cNvSpPr>
            <a:spLocks noChangeArrowheads="1"/>
          </p:cNvSpPr>
          <p:nvPr/>
        </p:nvSpPr>
        <p:spPr bwMode="auto">
          <a:xfrm>
            <a:off x="229711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37018" name="Rectangle 154"/>
          <p:cNvSpPr>
            <a:spLocks noChangeArrowheads="1"/>
          </p:cNvSpPr>
          <p:nvPr/>
        </p:nvSpPr>
        <p:spPr bwMode="auto">
          <a:xfrm>
            <a:off x="167640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026" name="Rectangle 162"/>
          <p:cNvSpPr>
            <a:spLocks noChangeArrowheads="1"/>
          </p:cNvSpPr>
          <p:nvPr/>
        </p:nvSpPr>
        <p:spPr bwMode="auto">
          <a:xfrm>
            <a:off x="539908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7027" name="Rectangle 163"/>
          <p:cNvSpPr>
            <a:spLocks noChangeArrowheads="1"/>
          </p:cNvSpPr>
          <p:nvPr/>
        </p:nvSpPr>
        <p:spPr bwMode="auto">
          <a:xfrm>
            <a:off x="477996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23</a:t>
            </a:r>
          </a:p>
        </p:txBody>
      </p:sp>
      <p:sp>
        <p:nvSpPr>
          <p:cNvPr id="37028" name="Rectangle 164"/>
          <p:cNvSpPr>
            <a:spLocks noChangeArrowheads="1"/>
          </p:cNvSpPr>
          <p:nvPr/>
        </p:nvSpPr>
        <p:spPr bwMode="auto">
          <a:xfrm>
            <a:off x="415925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7029" name="Rectangle 165"/>
          <p:cNvSpPr>
            <a:spLocks noChangeArrowheads="1"/>
          </p:cNvSpPr>
          <p:nvPr/>
        </p:nvSpPr>
        <p:spPr bwMode="auto">
          <a:xfrm>
            <a:off x="3536950" y="4357688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99</a:t>
            </a:r>
          </a:p>
        </p:txBody>
      </p:sp>
      <p:sp>
        <p:nvSpPr>
          <p:cNvPr id="37030" name="Rectangle 166"/>
          <p:cNvSpPr>
            <a:spLocks noChangeArrowheads="1"/>
          </p:cNvSpPr>
          <p:nvPr/>
        </p:nvSpPr>
        <p:spPr bwMode="auto">
          <a:xfrm>
            <a:off x="291623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7031" name="Rectangle 167"/>
          <p:cNvSpPr>
            <a:spLocks noChangeArrowheads="1"/>
          </p:cNvSpPr>
          <p:nvPr/>
        </p:nvSpPr>
        <p:spPr bwMode="auto">
          <a:xfrm>
            <a:off x="229711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19</a:t>
            </a:r>
          </a:p>
        </p:txBody>
      </p:sp>
      <p:sp>
        <p:nvSpPr>
          <p:cNvPr id="37032" name="Rectangle 168"/>
          <p:cNvSpPr>
            <a:spLocks noChangeArrowheads="1"/>
          </p:cNvSpPr>
          <p:nvPr/>
        </p:nvSpPr>
        <p:spPr bwMode="auto">
          <a:xfrm>
            <a:off x="167640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7040" name="Rectangle 176"/>
          <p:cNvSpPr>
            <a:spLocks noChangeArrowheads="1"/>
          </p:cNvSpPr>
          <p:nvPr/>
        </p:nvSpPr>
        <p:spPr bwMode="auto">
          <a:xfrm>
            <a:off x="539908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37041" name="Rectangle 177"/>
          <p:cNvSpPr>
            <a:spLocks noChangeArrowheads="1"/>
          </p:cNvSpPr>
          <p:nvPr/>
        </p:nvSpPr>
        <p:spPr bwMode="auto">
          <a:xfrm>
            <a:off x="477996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37042" name="Rectangle 178"/>
          <p:cNvSpPr>
            <a:spLocks noChangeArrowheads="1"/>
          </p:cNvSpPr>
          <p:nvPr/>
        </p:nvSpPr>
        <p:spPr bwMode="auto">
          <a:xfrm>
            <a:off x="415925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37043" name="Rectangle 179"/>
          <p:cNvSpPr>
            <a:spLocks noChangeArrowheads="1"/>
          </p:cNvSpPr>
          <p:nvPr/>
        </p:nvSpPr>
        <p:spPr bwMode="auto">
          <a:xfrm>
            <a:off x="35369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37044" name="Rectangle 180"/>
          <p:cNvSpPr>
            <a:spLocks noChangeArrowheads="1"/>
          </p:cNvSpPr>
          <p:nvPr/>
        </p:nvSpPr>
        <p:spPr bwMode="auto">
          <a:xfrm>
            <a:off x="291623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7045" name="Rectangle 181"/>
          <p:cNvSpPr>
            <a:spLocks noChangeArrowheads="1"/>
          </p:cNvSpPr>
          <p:nvPr/>
        </p:nvSpPr>
        <p:spPr bwMode="auto">
          <a:xfrm>
            <a:off x="229711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7046" name="Rectangle 182"/>
          <p:cNvSpPr>
            <a:spLocks noChangeArrowheads="1"/>
          </p:cNvSpPr>
          <p:nvPr/>
        </p:nvSpPr>
        <p:spPr bwMode="auto">
          <a:xfrm>
            <a:off x="167640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4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37047" name="Line 183"/>
          <p:cNvSpPr>
            <a:spLocks noChangeShapeType="1"/>
          </p:cNvSpPr>
          <p:nvPr/>
        </p:nvSpPr>
        <p:spPr bwMode="auto">
          <a:xfrm>
            <a:off x="1676400" y="4357688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48" name="Line 184"/>
          <p:cNvSpPr>
            <a:spLocks noChangeShapeType="1"/>
          </p:cNvSpPr>
          <p:nvPr/>
        </p:nvSpPr>
        <p:spPr bwMode="auto">
          <a:xfrm>
            <a:off x="1676400" y="463867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49" name="Line 185"/>
          <p:cNvSpPr>
            <a:spLocks noChangeShapeType="1"/>
          </p:cNvSpPr>
          <p:nvPr/>
        </p:nvSpPr>
        <p:spPr bwMode="auto">
          <a:xfrm>
            <a:off x="1676400" y="491966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0" name="Line 186"/>
          <p:cNvSpPr>
            <a:spLocks noChangeShapeType="1"/>
          </p:cNvSpPr>
          <p:nvPr/>
        </p:nvSpPr>
        <p:spPr bwMode="auto">
          <a:xfrm>
            <a:off x="1676400" y="520065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1" name="Line 187"/>
          <p:cNvSpPr>
            <a:spLocks noChangeShapeType="1"/>
          </p:cNvSpPr>
          <p:nvPr/>
        </p:nvSpPr>
        <p:spPr bwMode="auto">
          <a:xfrm>
            <a:off x="1676400" y="5484812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2" name="Line 188"/>
          <p:cNvSpPr>
            <a:spLocks noChangeShapeType="1"/>
          </p:cNvSpPr>
          <p:nvPr/>
        </p:nvSpPr>
        <p:spPr bwMode="auto">
          <a:xfrm>
            <a:off x="1676400" y="578802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3" name="Line 189"/>
          <p:cNvSpPr>
            <a:spLocks noChangeShapeType="1"/>
          </p:cNvSpPr>
          <p:nvPr/>
        </p:nvSpPr>
        <p:spPr bwMode="auto">
          <a:xfrm>
            <a:off x="1676400" y="606901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4" name="Line 190"/>
          <p:cNvSpPr>
            <a:spLocks noChangeShapeType="1"/>
          </p:cNvSpPr>
          <p:nvPr/>
        </p:nvSpPr>
        <p:spPr bwMode="auto">
          <a:xfrm>
            <a:off x="1676400" y="635000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5" name="Line 191"/>
          <p:cNvSpPr>
            <a:spLocks noChangeShapeType="1"/>
          </p:cNvSpPr>
          <p:nvPr/>
        </p:nvSpPr>
        <p:spPr bwMode="auto">
          <a:xfrm>
            <a:off x="229711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6" name="Line 192"/>
          <p:cNvSpPr>
            <a:spLocks noChangeShapeType="1"/>
          </p:cNvSpPr>
          <p:nvPr/>
        </p:nvSpPr>
        <p:spPr bwMode="auto">
          <a:xfrm>
            <a:off x="291623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7" name="Line 193"/>
          <p:cNvSpPr>
            <a:spLocks noChangeShapeType="1"/>
          </p:cNvSpPr>
          <p:nvPr/>
        </p:nvSpPr>
        <p:spPr bwMode="auto">
          <a:xfrm>
            <a:off x="35369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8" name="Line 194"/>
          <p:cNvSpPr>
            <a:spLocks noChangeShapeType="1"/>
          </p:cNvSpPr>
          <p:nvPr/>
        </p:nvSpPr>
        <p:spPr bwMode="auto">
          <a:xfrm>
            <a:off x="41592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9" name="Line 195"/>
          <p:cNvSpPr>
            <a:spLocks noChangeShapeType="1"/>
          </p:cNvSpPr>
          <p:nvPr/>
        </p:nvSpPr>
        <p:spPr bwMode="auto">
          <a:xfrm>
            <a:off x="477996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0" name="Line 196"/>
          <p:cNvSpPr>
            <a:spLocks noChangeShapeType="1"/>
          </p:cNvSpPr>
          <p:nvPr/>
        </p:nvSpPr>
        <p:spPr bwMode="auto">
          <a:xfrm>
            <a:off x="539908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7" name="Line 203"/>
          <p:cNvSpPr>
            <a:spLocks noChangeShapeType="1"/>
          </p:cNvSpPr>
          <p:nvPr/>
        </p:nvSpPr>
        <p:spPr bwMode="auto">
          <a:xfrm>
            <a:off x="1676400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9" name="Line 205"/>
          <p:cNvSpPr>
            <a:spLocks noChangeShapeType="1"/>
          </p:cNvSpPr>
          <p:nvPr/>
        </p:nvSpPr>
        <p:spPr bwMode="auto">
          <a:xfrm>
            <a:off x="1676400" y="4076700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71" name="Line 207"/>
          <p:cNvSpPr>
            <a:spLocks noChangeShapeType="1"/>
          </p:cNvSpPr>
          <p:nvPr/>
        </p:nvSpPr>
        <p:spPr bwMode="auto">
          <a:xfrm>
            <a:off x="1676400" y="6630988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" name="Line 203"/>
          <p:cNvSpPr>
            <a:spLocks noChangeShapeType="1"/>
          </p:cNvSpPr>
          <p:nvPr/>
        </p:nvSpPr>
        <p:spPr bwMode="auto">
          <a:xfrm>
            <a:off x="6011333" y="4083579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" name="Rectangle 57"/>
          <p:cNvSpPr>
            <a:spLocks noChangeArrowheads="1"/>
          </p:cNvSpPr>
          <p:nvPr/>
        </p:nvSpPr>
        <p:spPr bwMode="auto">
          <a:xfrm>
            <a:off x="989488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1" name="Rectangle 58"/>
          <p:cNvSpPr>
            <a:spLocks noChangeArrowheads="1"/>
          </p:cNvSpPr>
          <p:nvPr/>
        </p:nvSpPr>
        <p:spPr bwMode="auto">
          <a:xfrm>
            <a:off x="927576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2" name="Rectangle 59"/>
          <p:cNvSpPr>
            <a:spLocks noChangeArrowheads="1"/>
          </p:cNvSpPr>
          <p:nvPr/>
        </p:nvSpPr>
        <p:spPr bwMode="auto">
          <a:xfrm>
            <a:off x="865505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3" name="Rectangle 60"/>
          <p:cNvSpPr>
            <a:spLocks noChangeArrowheads="1"/>
          </p:cNvSpPr>
          <p:nvPr/>
        </p:nvSpPr>
        <p:spPr bwMode="auto">
          <a:xfrm>
            <a:off x="8032750" y="635000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4" name="Rectangle 61"/>
          <p:cNvSpPr>
            <a:spLocks noChangeArrowheads="1"/>
          </p:cNvSpPr>
          <p:nvPr/>
        </p:nvSpPr>
        <p:spPr bwMode="auto">
          <a:xfrm>
            <a:off x="741203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15" name="Rectangle 62"/>
          <p:cNvSpPr>
            <a:spLocks noChangeArrowheads="1"/>
          </p:cNvSpPr>
          <p:nvPr/>
        </p:nvSpPr>
        <p:spPr bwMode="auto">
          <a:xfrm>
            <a:off x="679291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14</a:t>
            </a:r>
          </a:p>
        </p:txBody>
      </p:sp>
      <p:sp>
        <p:nvSpPr>
          <p:cNvPr id="216" name="Rectangle 63"/>
          <p:cNvSpPr>
            <a:spLocks noChangeArrowheads="1"/>
          </p:cNvSpPr>
          <p:nvPr/>
        </p:nvSpPr>
        <p:spPr bwMode="auto">
          <a:xfrm>
            <a:off x="617220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217" name="Rectangle 71"/>
          <p:cNvSpPr>
            <a:spLocks noChangeArrowheads="1"/>
          </p:cNvSpPr>
          <p:nvPr/>
        </p:nvSpPr>
        <p:spPr bwMode="auto">
          <a:xfrm>
            <a:off x="989488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D3</a:t>
            </a:r>
          </a:p>
        </p:txBody>
      </p:sp>
      <p:sp>
        <p:nvSpPr>
          <p:cNvPr id="218" name="Rectangle 72"/>
          <p:cNvSpPr>
            <a:spLocks noChangeArrowheads="1"/>
          </p:cNvSpPr>
          <p:nvPr/>
        </p:nvSpPr>
        <p:spPr bwMode="auto">
          <a:xfrm>
            <a:off x="927576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1B</a:t>
            </a:r>
          </a:p>
        </p:txBody>
      </p:sp>
      <p:sp>
        <p:nvSpPr>
          <p:cNvPr id="219" name="Rectangle 73"/>
          <p:cNvSpPr>
            <a:spLocks noChangeArrowheads="1"/>
          </p:cNvSpPr>
          <p:nvPr/>
        </p:nvSpPr>
        <p:spPr bwMode="auto">
          <a:xfrm>
            <a:off x="865505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77</a:t>
            </a:r>
          </a:p>
        </p:txBody>
      </p:sp>
      <p:sp>
        <p:nvSpPr>
          <p:cNvPr id="220" name="Rectangle 74"/>
          <p:cNvSpPr>
            <a:spLocks noChangeArrowheads="1"/>
          </p:cNvSpPr>
          <p:nvPr/>
        </p:nvSpPr>
        <p:spPr bwMode="auto">
          <a:xfrm>
            <a:off x="8032750" y="606901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83</a:t>
            </a:r>
          </a:p>
        </p:txBody>
      </p:sp>
      <p:sp>
        <p:nvSpPr>
          <p:cNvPr id="221" name="Rectangle 75"/>
          <p:cNvSpPr>
            <a:spLocks noChangeArrowheads="1"/>
          </p:cNvSpPr>
          <p:nvPr/>
        </p:nvSpPr>
        <p:spPr bwMode="auto">
          <a:xfrm>
            <a:off x="741203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22" name="Rectangle 76"/>
          <p:cNvSpPr>
            <a:spLocks noChangeArrowheads="1"/>
          </p:cNvSpPr>
          <p:nvPr/>
        </p:nvSpPr>
        <p:spPr bwMode="auto">
          <a:xfrm>
            <a:off x="679291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223" name="Rectangle 77"/>
          <p:cNvSpPr>
            <a:spLocks noChangeArrowheads="1"/>
          </p:cNvSpPr>
          <p:nvPr/>
        </p:nvSpPr>
        <p:spPr bwMode="auto">
          <a:xfrm>
            <a:off x="617220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E</a:t>
            </a:r>
          </a:p>
        </p:txBody>
      </p:sp>
      <p:sp>
        <p:nvSpPr>
          <p:cNvPr id="224" name="Rectangle 85"/>
          <p:cNvSpPr>
            <a:spLocks noChangeArrowheads="1"/>
          </p:cNvSpPr>
          <p:nvPr/>
        </p:nvSpPr>
        <p:spPr bwMode="auto">
          <a:xfrm>
            <a:off x="989488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225" name="Rectangle 86"/>
          <p:cNvSpPr>
            <a:spLocks noChangeArrowheads="1"/>
          </p:cNvSpPr>
          <p:nvPr/>
        </p:nvSpPr>
        <p:spPr bwMode="auto">
          <a:xfrm>
            <a:off x="927576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226" name="Rectangle 87"/>
          <p:cNvSpPr>
            <a:spLocks noChangeArrowheads="1"/>
          </p:cNvSpPr>
          <p:nvPr/>
        </p:nvSpPr>
        <p:spPr bwMode="auto">
          <a:xfrm>
            <a:off x="865505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96</a:t>
            </a:r>
          </a:p>
        </p:txBody>
      </p:sp>
      <p:sp>
        <p:nvSpPr>
          <p:cNvPr id="227" name="Rectangle 88"/>
          <p:cNvSpPr>
            <a:spLocks noChangeArrowheads="1"/>
          </p:cNvSpPr>
          <p:nvPr/>
        </p:nvSpPr>
        <p:spPr bwMode="auto">
          <a:xfrm>
            <a:off x="8032750" y="578802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228" name="Rectangle 89"/>
          <p:cNvSpPr>
            <a:spLocks noChangeArrowheads="1"/>
          </p:cNvSpPr>
          <p:nvPr/>
        </p:nvSpPr>
        <p:spPr bwMode="auto">
          <a:xfrm>
            <a:off x="741203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29" name="Rectangle 90"/>
          <p:cNvSpPr>
            <a:spLocks noChangeArrowheads="1"/>
          </p:cNvSpPr>
          <p:nvPr/>
        </p:nvSpPr>
        <p:spPr bwMode="auto">
          <a:xfrm>
            <a:off x="679291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16</a:t>
            </a:r>
          </a:p>
        </p:txBody>
      </p:sp>
      <p:sp>
        <p:nvSpPr>
          <p:cNvPr id="230" name="Rectangle 91"/>
          <p:cNvSpPr>
            <a:spLocks noChangeArrowheads="1"/>
          </p:cNvSpPr>
          <p:nvPr/>
        </p:nvSpPr>
        <p:spPr bwMode="auto">
          <a:xfrm>
            <a:off x="617220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D</a:t>
            </a:r>
          </a:p>
        </p:txBody>
      </p:sp>
      <p:sp>
        <p:nvSpPr>
          <p:cNvPr id="231" name="Rectangle 99"/>
          <p:cNvSpPr>
            <a:spLocks noChangeArrowheads="1"/>
          </p:cNvSpPr>
          <p:nvPr/>
        </p:nvSpPr>
        <p:spPr bwMode="auto">
          <a:xfrm>
            <a:off x="989488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2" name="Rectangle 100"/>
          <p:cNvSpPr>
            <a:spLocks noChangeArrowheads="1"/>
          </p:cNvSpPr>
          <p:nvPr/>
        </p:nvSpPr>
        <p:spPr bwMode="auto">
          <a:xfrm>
            <a:off x="927576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3" name="Rectangle 101"/>
          <p:cNvSpPr>
            <a:spLocks noChangeArrowheads="1"/>
          </p:cNvSpPr>
          <p:nvPr/>
        </p:nvSpPr>
        <p:spPr bwMode="auto">
          <a:xfrm>
            <a:off x="865505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4" name="Rectangle 102"/>
          <p:cNvSpPr>
            <a:spLocks noChangeArrowheads="1"/>
          </p:cNvSpPr>
          <p:nvPr/>
        </p:nvSpPr>
        <p:spPr bwMode="auto">
          <a:xfrm>
            <a:off x="8032750" y="5481638"/>
            <a:ext cx="6223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5" name="Rectangle 103"/>
          <p:cNvSpPr>
            <a:spLocks noChangeArrowheads="1"/>
          </p:cNvSpPr>
          <p:nvPr/>
        </p:nvSpPr>
        <p:spPr bwMode="auto">
          <a:xfrm>
            <a:off x="741203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36" name="Rectangle 104"/>
          <p:cNvSpPr>
            <a:spLocks noChangeArrowheads="1"/>
          </p:cNvSpPr>
          <p:nvPr/>
        </p:nvSpPr>
        <p:spPr bwMode="auto">
          <a:xfrm>
            <a:off x="679291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237" name="Rectangle 105"/>
          <p:cNvSpPr>
            <a:spLocks noChangeArrowheads="1"/>
          </p:cNvSpPr>
          <p:nvPr/>
        </p:nvSpPr>
        <p:spPr bwMode="auto">
          <a:xfrm>
            <a:off x="617220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238" name="Rectangle 113"/>
          <p:cNvSpPr>
            <a:spLocks noChangeArrowheads="1"/>
          </p:cNvSpPr>
          <p:nvPr/>
        </p:nvSpPr>
        <p:spPr bwMode="auto">
          <a:xfrm>
            <a:off x="989488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9" name="Rectangle 114"/>
          <p:cNvSpPr>
            <a:spLocks noChangeArrowheads="1"/>
          </p:cNvSpPr>
          <p:nvPr/>
        </p:nvSpPr>
        <p:spPr bwMode="auto">
          <a:xfrm>
            <a:off x="927576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0" name="Rectangle 115"/>
          <p:cNvSpPr>
            <a:spLocks noChangeArrowheads="1"/>
          </p:cNvSpPr>
          <p:nvPr/>
        </p:nvSpPr>
        <p:spPr bwMode="auto">
          <a:xfrm>
            <a:off x="865505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1" name="Rectangle 116"/>
          <p:cNvSpPr>
            <a:spLocks noChangeArrowheads="1"/>
          </p:cNvSpPr>
          <p:nvPr/>
        </p:nvSpPr>
        <p:spPr bwMode="auto">
          <a:xfrm>
            <a:off x="8032750" y="520065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2" name="Rectangle 117"/>
          <p:cNvSpPr>
            <a:spLocks noChangeArrowheads="1"/>
          </p:cNvSpPr>
          <p:nvPr/>
        </p:nvSpPr>
        <p:spPr bwMode="auto">
          <a:xfrm>
            <a:off x="741203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43" name="Rectangle 118"/>
          <p:cNvSpPr>
            <a:spLocks noChangeArrowheads="1"/>
          </p:cNvSpPr>
          <p:nvPr/>
        </p:nvSpPr>
        <p:spPr bwMode="auto">
          <a:xfrm>
            <a:off x="679291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0B</a:t>
            </a:r>
          </a:p>
        </p:txBody>
      </p:sp>
      <p:sp>
        <p:nvSpPr>
          <p:cNvPr id="244" name="Rectangle 119"/>
          <p:cNvSpPr>
            <a:spLocks noChangeArrowheads="1"/>
          </p:cNvSpPr>
          <p:nvPr/>
        </p:nvSpPr>
        <p:spPr bwMode="auto">
          <a:xfrm>
            <a:off x="617220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245" name="Rectangle 127"/>
          <p:cNvSpPr>
            <a:spLocks noChangeArrowheads="1"/>
          </p:cNvSpPr>
          <p:nvPr/>
        </p:nvSpPr>
        <p:spPr bwMode="auto">
          <a:xfrm>
            <a:off x="989488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3B</a:t>
            </a:r>
          </a:p>
        </p:txBody>
      </p:sp>
      <p:sp>
        <p:nvSpPr>
          <p:cNvPr id="246" name="Rectangle 128"/>
          <p:cNvSpPr>
            <a:spLocks noChangeArrowheads="1"/>
          </p:cNvSpPr>
          <p:nvPr/>
        </p:nvSpPr>
        <p:spPr bwMode="auto">
          <a:xfrm>
            <a:off x="927576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</a:t>
            </a:r>
          </a:p>
        </p:txBody>
      </p:sp>
      <p:sp>
        <p:nvSpPr>
          <p:cNvPr id="247" name="Rectangle 129"/>
          <p:cNvSpPr>
            <a:spLocks noChangeArrowheads="1"/>
          </p:cNvSpPr>
          <p:nvPr/>
        </p:nvSpPr>
        <p:spPr bwMode="auto">
          <a:xfrm>
            <a:off x="865505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248" name="Rectangle 130"/>
          <p:cNvSpPr>
            <a:spLocks noChangeArrowheads="1"/>
          </p:cNvSpPr>
          <p:nvPr/>
        </p:nvSpPr>
        <p:spPr bwMode="auto">
          <a:xfrm>
            <a:off x="8032750" y="491966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93</a:t>
            </a:r>
          </a:p>
        </p:txBody>
      </p:sp>
      <p:sp>
        <p:nvSpPr>
          <p:cNvPr id="249" name="Rectangle 131"/>
          <p:cNvSpPr>
            <a:spLocks noChangeArrowheads="1"/>
          </p:cNvSpPr>
          <p:nvPr/>
        </p:nvSpPr>
        <p:spPr bwMode="auto">
          <a:xfrm>
            <a:off x="741203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50" name="Rectangle 132"/>
          <p:cNvSpPr>
            <a:spLocks noChangeArrowheads="1"/>
          </p:cNvSpPr>
          <p:nvPr/>
        </p:nvSpPr>
        <p:spPr bwMode="auto">
          <a:xfrm>
            <a:off x="679291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251" name="Rectangle 133"/>
          <p:cNvSpPr>
            <a:spLocks noChangeArrowheads="1"/>
          </p:cNvSpPr>
          <p:nvPr/>
        </p:nvSpPr>
        <p:spPr bwMode="auto">
          <a:xfrm>
            <a:off x="617220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252" name="Rectangle 141"/>
          <p:cNvSpPr>
            <a:spLocks noChangeArrowheads="1"/>
          </p:cNvSpPr>
          <p:nvPr/>
        </p:nvSpPr>
        <p:spPr bwMode="auto">
          <a:xfrm>
            <a:off x="989488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3" name="Rectangle 142"/>
          <p:cNvSpPr>
            <a:spLocks noChangeArrowheads="1"/>
          </p:cNvSpPr>
          <p:nvPr/>
        </p:nvSpPr>
        <p:spPr bwMode="auto">
          <a:xfrm>
            <a:off x="927576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4" name="Rectangle 143"/>
          <p:cNvSpPr>
            <a:spLocks noChangeArrowheads="1"/>
          </p:cNvSpPr>
          <p:nvPr/>
        </p:nvSpPr>
        <p:spPr bwMode="auto">
          <a:xfrm>
            <a:off x="865505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5" name="Rectangle 144"/>
          <p:cNvSpPr>
            <a:spLocks noChangeArrowheads="1"/>
          </p:cNvSpPr>
          <p:nvPr/>
        </p:nvSpPr>
        <p:spPr bwMode="auto">
          <a:xfrm>
            <a:off x="8032750" y="463867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6" name="Rectangle 145"/>
          <p:cNvSpPr>
            <a:spLocks noChangeArrowheads="1"/>
          </p:cNvSpPr>
          <p:nvPr/>
        </p:nvSpPr>
        <p:spPr bwMode="auto">
          <a:xfrm>
            <a:off x="741203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57" name="Rectangle 146"/>
          <p:cNvSpPr>
            <a:spLocks noChangeArrowheads="1"/>
          </p:cNvSpPr>
          <p:nvPr/>
        </p:nvSpPr>
        <p:spPr bwMode="auto">
          <a:xfrm>
            <a:off x="679291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258" name="Rectangle 147"/>
          <p:cNvSpPr>
            <a:spLocks noChangeArrowheads="1"/>
          </p:cNvSpPr>
          <p:nvPr/>
        </p:nvSpPr>
        <p:spPr bwMode="auto">
          <a:xfrm>
            <a:off x="617220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259" name="Rectangle 155"/>
          <p:cNvSpPr>
            <a:spLocks noChangeArrowheads="1"/>
          </p:cNvSpPr>
          <p:nvPr/>
        </p:nvSpPr>
        <p:spPr bwMode="auto">
          <a:xfrm>
            <a:off x="989488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89</a:t>
            </a:r>
          </a:p>
        </p:txBody>
      </p:sp>
      <p:sp>
        <p:nvSpPr>
          <p:cNvPr id="260" name="Rectangle 156"/>
          <p:cNvSpPr>
            <a:spLocks noChangeArrowheads="1"/>
          </p:cNvSpPr>
          <p:nvPr/>
        </p:nvSpPr>
        <p:spPr bwMode="auto">
          <a:xfrm>
            <a:off x="927576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51</a:t>
            </a:r>
          </a:p>
        </p:txBody>
      </p:sp>
      <p:sp>
        <p:nvSpPr>
          <p:cNvPr id="261" name="Rectangle 157"/>
          <p:cNvSpPr>
            <a:spLocks noChangeArrowheads="1"/>
          </p:cNvSpPr>
          <p:nvPr/>
        </p:nvSpPr>
        <p:spPr bwMode="auto">
          <a:xfrm>
            <a:off x="865505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262" name="Rectangle 158"/>
          <p:cNvSpPr>
            <a:spLocks noChangeArrowheads="1"/>
          </p:cNvSpPr>
          <p:nvPr/>
        </p:nvSpPr>
        <p:spPr bwMode="auto">
          <a:xfrm>
            <a:off x="8032750" y="4357688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3A</a:t>
            </a:r>
          </a:p>
        </p:txBody>
      </p:sp>
      <p:sp>
        <p:nvSpPr>
          <p:cNvPr id="263" name="Rectangle 159"/>
          <p:cNvSpPr>
            <a:spLocks noChangeArrowheads="1"/>
          </p:cNvSpPr>
          <p:nvPr/>
        </p:nvSpPr>
        <p:spPr bwMode="auto">
          <a:xfrm>
            <a:off x="741203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64" name="Rectangle 160"/>
          <p:cNvSpPr>
            <a:spLocks noChangeArrowheads="1"/>
          </p:cNvSpPr>
          <p:nvPr/>
        </p:nvSpPr>
        <p:spPr bwMode="auto">
          <a:xfrm>
            <a:off x="679291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24</a:t>
            </a:r>
          </a:p>
        </p:txBody>
      </p:sp>
      <p:sp>
        <p:nvSpPr>
          <p:cNvPr id="265" name="Rectangle 161"/>
          <p:cNvSpPr>
            <a:spLocks noChangeArrowheads="1"/>
          </p:cNvSpPr>
          <p:nvPr/>
        </p:nvSpPr>
        <p:spPr bwMode="auto">
          <a:xfrm>
            <a:off x="617220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266" name="Rectangle 169"/>
          <p:cNvSpPr>
            <a:spLocks noChangeArrowheads="1"/>
          </p:cNvSpPr>
          <p:nvPr/>
        </p:nvSpPr>
        <p:spPr bwMode="auto">
          <a:xfrm>
            <a:off x="989488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267" name="Rectangle 170"/>
          <p:cNvSpPr>
            <a:spLocks noChangeArrowheads="1"/>
          </p:cNvSpPr>
          <p:nvPr/>
        </p:nvSpPr>
        <p:spPr bwMode="auto">
          <a:xfrm>
            <a:off x="927576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268" name="Rectangle 171"/>
          <p:cNvSpPr>
            <a:spLocks noChangeArrowheads="1"/>
          </p:cNvSpPr>
          <p:nvPr/>
        </p:nvSpPr>
        <p:spPr bwMode="auto">
          <a:xfrm>
            <a:off x="865505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269" name="Rectangle 172"/>
          <p:cNvSpPr>
            <a:spLocks noChangeArrowheads="1"/>
          </p:cNvSpPr>
          <p:nvPr/>
        </p:nvSpPr>
        <p:spPr bwMode="auto">
          <a:xfrm>
            <a:off x="80327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270" name="Rectangle 173"/>
          <p:cNvSpPr>
            <a:spLocks noChangeArrowheads="1"/>
          </p:cNvSpPr>
          <p:nvPr/>
        </p:nvSpPr>
        <p:spPr bwMode="auto">
          <a:xfrm>
            <a:off x="741203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271" name="Rectangle 174"/>
          <p:cNvSpPr>
            <a:spLocks noChangeArrowheads="1"/>
          </p:cNvSpPr>
          <p:nvPr/>
        </p:nvSpPr>
        <p:spPr bwMode="auto">
          <a:xfrm>
            <a:off x="679291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272" name="Rectangle 175"/>
          <p:cNvSpPr>
            <a:spLocks noChangeArrowheads="1"/>
          </p:cNvSpPr>
          <p:nvPr/>
        </p:nvSpPr>
        <p:spPr bwMode="auto">
          <a:xfrm>
            <a:off x="617220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4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273" name="Line 183"/>
          <p:cNvSpPr>
            <a:spLocks noChangeShapeType="1"/>
          </p:cNvSpPr>
          <p:nvPr/>
        </p:nvSpPr>
        <p:spPr bwMode="auto">
          <a:xfrm>
            <a:off x="6190488" y="4357688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74" name="Line 184"/>
          <p:cNvSpPr>
            <a:spLocks noChangeShapeType="1"/>
          </p:cNvSpPr>
          <p:nvPr/>
        </p:nvSpPr>
        <p:spPr bwMode="auto">
          <a:xfrm>
            <a:off x="6190488" y="463867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5" name="Line 185"/>
          <p:cNvSpPr>
            <a:spLocks noChangeShapeType="1"/>
          </p:cNvSpPr>
          <p:nvPr/>
        </p:nvSpPr>
        <p:spPr bwMode="auto">
          <a:xfrm>
            <a:off x="6190488" y="491966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" name="Line 186"/>
          <p:cNvSpPr>
            <a:spLocks noChangeShapeType="1"/>
          </p:cNvSpPr>
          <p:nvPr/>
        </p:nvSpPr>
        <p:spPr bwMode="auto">
          <a:xfrm>
            <a:off x="6190488" y="520065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7" name="Line 187"/>
          <p:cNvSpPr>
            <a:spLocks noChangeShapeType="1"/>
          </p:cNvSpPr>
          <p:nvPr/>
        </p:nvSpPr>
        <p:spPr bwMode="auto">
          <a:xfrm>
            <a:off x="6190488" y="5484812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8" name="Line 188"/>
          <p:cNvSpPr>
            <a:spLocks noChangeShapeType="1"/>
          </p:cNvSpPr>
          <p:nvPr/>
        </p:nvSpPr>
        <p:spPr bwMode="auto">
          <a:xfrm>
            <a:off x="6190488" y="578802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9" name="Line 189"/>
          <p:cNvSpPr>
            <a:spLocks noChangeShapeType="1"/>
          </p:cNvSpPr>
          <p:nvPr/>
        </p:nvSpPr>
        <p:spPr bwMode="auto">
          <a:xfrm>
            <a:off x="6190488" y="606901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0" name="Line 190"/>
          <p:cNvSpPr>
            <a:spLocks noChangeShapeType="1"/>
          </p:cNvSpPr>
          <p:nvPr/>
        </p:nvSpPr>
        <p:spPr bwMode="auto">
          <a:xfrm>
            <a:off x="6190488" y="635000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1" name="Line 197"/>
          <p:cNvSpPr>
            <a:spLocks noChangeShapeType="1"/>
          </p:cNvSpPr>
          <p:nvPr/>
        </p:nvSpPr>
        <p:spPr bwMode="auto">
          <a:xfrm>
            <a:off x="679291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2" name="Line 198"/>
          <p:cNvSpPr>
            <a:spLocks noChangeShapeType="1"/>
          </p:cNvSpPr>
          <p:nvPr/>
        </p:nvSpPr>
        <p:spPr bwMode="auto">
          <a:xfrm>
            <a:off x="741203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3" name="Line 199"/>
          <p:cNvSpPr>
            <a:spLocks noChangeShapeType="1"/>
          </p:cNvSpPr>
          <p:nvPr/>
        </p:nvSpPr>
        <p:spPr bwMode="auto">
          <a:xfrm>
            <a:off x="80327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4" name="Line 200"/>
          <p:cNvSpPr>
            <a:spLocks noChangeShapeType="1"/>
          </p:cNvSpPr>
          <p:nvPr/>
        </p:nvSpPr>
        <p:spPr bwMode="auto">
          <a:xfrm>
            <a:off x="86550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5" name="Line 201"/>
          <p:cNvSpPr>
            <a:spLocks noChangeShapeType="1"/>
          </p:cNvSpPr>
          <p:nvPr/>
        </p:nvSpPr>
        <p:spPr bwMode="auto">
          <a:xfrm>
            <a:off x="927576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" name="Line 202"/>
          <p:cNvSpPr>
            <a:spLocks noChangeShapeType="1"/>
          </p:cNvSpPr>
          <p:nvPr/>
        </p:nvSpPr>
        <p:spPr bwMode="auto">
          <a:xfrm>
            <a:off x="989488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" name="Line 205"/>
          <p:cNvSpPr>
            <a:spLocks noChangeShapeType="1"/>
          </p:cNvSpPr>
          <p:nvPr/>
        </p:nvSpPr>
        <p:spPr bwMode="auto">
          <a:xfrm>
            <a:off x="6190488" y="4076700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88" name="Line 206"/>
          <p:cNvSpPr>
            <a:spLocks noChangeShapeType="1"/>
          </p:cNvSpPr>
          <p:nvPr/>
        </p:nvSpPr>
        <p:spPr bwMode="auto">
          <a:xfrm>
            <a:off x="10515601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9" name="Line 207"/>
          <p:cNvSpPr>
            <a:spLocks noChangeShapeType="1"/>
          </p:cNvSpPr>
          <p:nvPr/>
        </p:nvSpPr>
        <p:spPr bwMode="auto">
          <a:xfrm>
            <a:off x="6190488" y="6630988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0" name="Line 206"/>
          <p:cNvSpPr>
            <a:spLocks noChangeShapeType="1"/>
          </p:cNvSpPr>
          <p:nvPr/>
        </p:nvSpPr>
        <p:spPr bwMode="auto">
          <a:xfrm>
            <a:off x="6172200" y="4083579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07637CD-2ABA-425F-8CFB-93DE87EF794C}"/>
              </a:ext>
            </a:extLst>
          </p:cNvPr>
          <p:cNvSpPr/>
          <p:nvPr/>
        </p:nvSpPr>
        <p:spPr bwMode="auto">
          <a:xfrm>
            <a:off x="2466536" y="5788025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06" name="Oval 205">
            <a:extLst>
              <a:ext uri="{FF2B5EF4-FFF2-40B4-BE49-F238E27FC236}">
                <a16:creationId xmlns:a16="http://schemas.microsoft.com/office/drawing/2014/main" id="{AEB76928-12F2-4E56-A0EC-B7A6F93ED519}"/>
              </a:ext>
            </a:extLst>
          </p:cNvPr>
          <p:cNvSpPr/>
          <p:nvPr/>
        </p:nvSpPr>
        <p:spPr bwMode="auto">
          <a:xfrm>
            <a:off x="3087468" y="5791200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07" name="Oval 206">
            <a:extLst>
              <a:ext uri="{FF2B5EF4-FFF2-40B4-BE49-F238E27FC236}">
                <a16:creationId xmlns:a16="http://schemas.microsoft.com/office/drawing/2014/main" id="{AC36E4F3-9F25-4B49-9754-897F64AC8EAA}"/>
              </a:ext>
            </a:extLst>
          </p:cNvPr>
          <p:cNvSpPr/>
          <p:nvPr/>
        </p:nvSpPr>
        <p:spPr bwMode="auto">
          <a:xfrm>
            <a:off x="3708400" y="5794375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08" name="Oval 207">
            <a:extLst>
              <a:ext uri="{FF2B5EF4-FFF2-40B4-BE49-F238E27FC236}">
                <a16:creationId xmlns:a16="http://schemas.microsoft.com/office/drawing/2014/main" id="{429D3837-BCF5-4045-BCB7-05F3E05A6AC5}"/>
              </a:ext>
            </a:extLst>
          </p:cNvPr>
          <p:cNvSpPr/>
          <p:nvPr/>
        </p:nvSpPr>
        <p:spPr bwMode="auto">
          <a:xfrm>
            <a:off x="3722468" y="4075907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5606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06" grpId="0" animBg="1"/>
      <p:bldP spid="207" grpId="0" animBg="1"/>
      <p:bldP spid="20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8999803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#1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40034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effectLst/>
                <a:latin typeface="Courier New" pitchFamily="49" charset="0"/>
              </a:rPr>
              <a:t>0x03D4</a:t>
            </a: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 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11712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		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629758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43983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56620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243871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756509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270734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783371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297596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810234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324459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837096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351321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865546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9" name="Group 135"/>
          <p:cNvGrpSpPr>
            <a:grpSpLocks/>
          </p:cNvGrpSpPr>
          <p:nvPr/>
        </p:nvGrpSpPr>
        <p:grpSpPr bwMode="auto">
          <a:xfrm>
            <a:off x="6666970" y="5173134"/>
            <a:ext cx="2649538" cy="339725"/>
            <a:chOff x="3188" y="3030"/>
            <a:chExt cx="1669" cy="214"/>
          </a:xfrm>
        </p:grpSpPr>
        <p:sp>
          <p:nvSpPr>
            <p:cNvPr id="38024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5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6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1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2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3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</p:grpSp>
      <p:sp>
        <p:nvSpPr>
          <p:cNvPr id="102" name="Text Box 128">
            <a:extLst>
              <a:ext uri="{FF2B5EF4-FFF2-40B4-BE49-F238E27FC236}">
                <a16:creationId xmlns:a16="http://schemas.microsoft.com/office/drawing/2014/main" id="{79A74399-1D50-4620-AB98-9D72D377D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6844" y="3437965"/>
            <a:ext cx="489878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0x0F</a:t>
            </a:r>
          </a:p>
        </p:txBody>
      </p:sp>
      <p:sp>
        <p:nvSpPr>
          <p:cNvPr id="103" name="Text Box 129">
            <a:extLst>
              <a:ext uri="{FF2B5EF4-FFF2-40B4-BE49-F238E27FC236}">
                <a16:creationId xmlns:a16="http://schemas.microsoft.com/office/drawing/2014/main" id="{F941B7A7-13B2-42AD-9096-493C370C5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7716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04" name="Text Box 130">
            <a:extLst>
              <a:ext uri="{FF2B5EF4-FFF2-40B4-BE49-F238E27FC236}">
                <a16:creationId xmlns:a16="http://schemas.microsoft.com/office/drawing/2014/main" id="{3B2E240D-1F4B-4B5C-BD86-1090A012A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5835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0x03</a:t>
            </a:r>
          </a:p>
        </p:txBody>
      </p:sp>
      <p:sp>
        <p:nvSpPr>
          <p:cNvPr id="105" name="Text Box 131">
            <a:extLst>
              <a:ext uri="{FF2B5EF4-FFF2-40B4-BE49-F238E27FC236}">
                <a16:creationId xmlns:a16="http://schemas.microsoft.com/office/drawing/2014/main" id="{80B96D15-693B-4572-8B13-0A1980A10B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8863" y="3437939"/>
            <a:ext cx="19973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106" name="Text Box 133">
            <a:extLst>
              <a:ext uri="{FF2B5EF4-FFF2-40B4-BE49-F238E27FC236}">
                <a16:creationId xmlns:a16="http://schemas.microsoft.com/office/drawing/2014/main" id="{EF1194E9-7FB2-48F0-BBDD-A8C9ABF18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8192" y="3437965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107" name="Text Box 134">
            <a:extLst>
              <a:ext uri="{FF2B5EF4-FFF2-40B4-BE49-F238E27FC236}">
                <a16:creationId xmlns:a16="http://schemas.microsoft.com/office/drawing/2014/main" id="{EB174B77-5371-43D2-B3B6-FA3625711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85966" y="3437965"/>
            <a:ext cx="52514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0x0D</a:t>
            </a:r>
          </a:p>
        </p:txBody>
      </p:sp>
      <p:sp>
        <p:nvSpPr>
          <p:cNvPr id="108" name="Text Box 149">
            <a:extLst>
              <a:ext uri="{FF2B5EF4-FFF2-40B4-BE49-F238E27FC236}">
                <a16:creationId xmlns:a16="http://schemas.microsoft.com/office/drawing/2014/main" id="{5E296945-5151-4C3C-BEA8-B265ABF42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6551" y="6033868"/>
            <a:ext cx="196850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09" name="Text Box 150">
            <a:extLst>
              <a:ext uri="{FF2B5EF4-FFF2-40B4-BE49-F238E27FC236}">
                <a16:creationId xmlns:a16="http://schemas.microsoft.com/office/drawing/2014/main" id="{BA74E64C-5A74-42C4-A6F3-347A5DD0B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3849" y="6033868"/>
            <a:ext cx="395301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0x5</a:t>
            </a:r>
          </a:p>
        </p:txBody>
      </p:sp>
      <p:sp>
        <p:nvSpPr>
          <p:cNvPr id="110" name="Text Box 151">
            <a:extLst>
              <a:ext uri="{FF2B5EF4-FFF2-40B4-BE49-F238E27FC236}">
                <a16:creationId xmlns:a16="http://schemas.microsoft.com/office/drawing/2014/main" id="{27751A88-54EB-49D2-B4E4-AE540BC26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2520" y="6033868"/>
            <a:ext cx="52514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0x0D</a:t>
            </a:r>
          </a:p>
        </p:txBody>
      </p:sp>
      <p:sp>
        <p:nvSpPr>
          <p:cNvPr id="111" name="Text Box 153">
            <a:extLst>
              <a:ext uri="{FF2B5EF4-FFF2-40B4-BE49-F238E27FC236}">
                <a16:creationId xmlns:a16="http://schemas.microsoft.com/office/drawing/2014/main" id="{21F38025-525F-44EE-8A1A-125E9212D2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8093" y="6033868"/>
            <a:ext cx="19973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112" name="Text Box 154">
            <a:extLst>
              <a:ext uri="{FF2B5EF4-FFF2-40B4-BE49-F238E27FC236}">
                <a16:creationId xmlns:a16="http://schemas.microsoft.com/office/drawing/2014/main" id="{8EBFD316-8B30-4987-995F-A96851EAC2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7511" y="6033868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0x36</a:t>
            </a:r>
          </a:p>
        </p:txBody>
      </p:sp>
      <p:sp>
        <p:nvSpPr>
          <p:cNvPr id="113" name="Text Box 139">
            <a:extLst>
              <a:ext uri="{FF2B5EF4-FFF2-40B4-BE49-F238E27FC236}">
                <a16:creationId xmlns:a16="http://schemas.microsoft.com/office/drawing/2014/main" id="{B158D7E9-AAB8-4800-B0D1-BA8B6016B3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3151" y="5173134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4" name="Text Box 140">
            <a:extLst>
              <a:ext uri="{FF2B5EF4-FFF2-40B4-BE49-F238E27FC236}">
                <a16:creationId xmlns:a16="http://schemas.microsoft.com/office/drawing/2014/main" id="{1E70DF4C-2B30-422C-B09A-A54FDAF49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5691" y="5173134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5" name="Text Box 141">
            <a:extLst>
              <a:ext uri="{FF2B5EF4-FFF2-40B4-BE49-F238E27FC236}">
                <a16:creationId xmlns:a16="http://schemas.microsoft.com/office/drawing/2014/main" id="{21CA8863-433B-45E9-AB12-E507CF88B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6839" y="5173134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6" name="Text Box 142">
            <a:extLst>
              <a:ext uri="{FF2B5EF4-FFF2-40B4-BE49-F238E27FC236}">
                <a16:creationId xmlns:a16="http://schemas.microsoft.com/office/drawing/2014/main" id="{FB681C9E-AD7D-47E3-95B9-C01D8D269E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2016" y="5173134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7" name="Text Box 146">
            <a:extLst>
              <a:ext uri="{FF2B5EF4-FFF2-40B4-BE49-F238E27FC236}">
                <a16:creationId xmlns:a16="http://schemas.microsoft.com/office/drawing/2014/main" id="{49BF68A3-F1D6-4888-9864-65F6FAB65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7791" y="5173134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8" name="Text Box 147">
            <a:extLst>
              <a:ext uri="{FF2B5EF4-FFF2-40B4-BE49-F238E27FC236}">
                <a16:creationId xmlns:a16="http://schemas.microsoft.com/office/drawing/2014/main" id="{2558D553-C5FD-4466-BE98-73E34AFF4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4751" y="5173134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0274601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/>
      <p:bldP spid="1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8999803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#1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effectLst/>
                <a:latin typeface="Courier New" pitchFamily="49" charset="0"/>
              </a:rPr>
              <a:t>0x03D4</a:t>
            </a: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 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31346636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9144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#2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latin typeface="Courier New" pitchFamily="49" charset="0"/>
              </a:rPr>
              <a:t>0x0020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725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089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21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35813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484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675313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189538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021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21640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7290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243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757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2667001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4112683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5040802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</p:spTree>
    <p:extLst>
      <p:ext uri="{BB962C8B-B14F-4D97-AF65-F5344CB8AC3E}">
        <p14:creationId xmlns:p14="http://schemas.microsoft.com/office/powerpoint/2010/main" val="22768999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16" grpId="0"/>
      <p:bldP spid="38017" grpId="0"/>
      <p:bldP spid="380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1. Simple Memory System TLB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16 entries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4-way associative</a:t>
            </a:r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2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2649539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264953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3136901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313690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3624264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362426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4111626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411162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4598989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459898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5086351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508635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5573714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5" name="Rectangle 25"/>
          <p:cNvSpPr>
            <a:spLocks noChangeArrowheads="1"/>
          </p:cNvSpPr>
          <p:nvPr/>
        </p:nvSpPr>
        <p:spPr bwMode="auto">
          <a:xfrm>
            <a:off x="557371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6061076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606107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6548439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654843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5873" name="Rectangle 33"/>
          <p:cNvSpPr>
            <a:spLocks noChangeArrowheads="1"/>
          </p:cNvSpPr>
          <p:nvPr/>
        </p:nvSpPr>
        <p:spPr bwMode="auto">
          <a:xfrm>
            <a:off x="7035801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703580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7523164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7" name="Rectangle 37"/>
          <p:cNvSpPr>
            <a:spLocks noChangeArrowheads="1"/>
          </p:cNvSpPr>
          <p:nvPr/>
        </p:nvSpPr>
        <p:spPr bwMode="auto">
          <a:xfrm>
            <a:off x="752316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5879" name="Rectangle 39"/>
          <p:cNvSpPr>
            <a:spLocks noChangeArrowheads="1"/>
          </p:cNvSpPr>
          <p:nvPr/>
        </p:nvSpPr>
        <p:spPr bwMode="auto">
          <a:xfrm>
            <a:off x="8010526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0" name="Rectangle 40"/>
          <p:cNvSpPr>
            <a:spLocks noChangeArrowheads="1"/>
          </p:cNvSpPr>
          <p:nvPr/>
        </p:nvSpPr>
        <p:spPr bwMode="auto">
          <a:xfrm>
            <a:off x="801052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5882" name="Rectangle 42"/>
          <p:cNvSpPr>
            <a:spLocks noChangeArrowheads="1"/>
          </p:cNvSpPr>
          <p:nvPr/>
        </p:nvSpPr>
        <p:spPr bwMode="auto">
          <a:xfrm>
            <a:off x="8497889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3" name="Rectangle 43"/>
          <p:cNvSpPr>
            <a:spLocks noChangeArrowheads="1"/>
          </p:cNvSpPr>
          <p:nvPr/>
        </p:nvSpPr>
        <p:spPr bwMode="auto">
          <a:xfrm>
            <a:off x="849788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885" name="Rectangle 45"/>
          <p:cNvSpPr>
            <a:spLocks noChangeArrowheads="1"/>
          </p:cNvSpPr>
          <p:nvPr/>
        </p:nvSpPr>
        <p:spPr bwMode="auto">
          <a:xfrm>
            <a:off x="8985251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6" name="Rectangle 46"/>
          <p:cNvSpPr>
            <a:spLocks noChangeArrowheads="1"/>
          </p:cNvSpPr>
          <p:nvPr/>
        </p:nvSpPr>
        <p:spPr bwMode="auto">
          <a:xfrm>
            <a:off x="898525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48438" y="3731684"/>
            <a:ext cx="2924175" cy="333375"/>
            <a:chOff x="3061" y="2140"/>
            <a:chExt cx="1842" cy="210"/>
          </a:xfrm>
        </p:grpSpPr>
        <p:sp>
          <p:nvSpPr>
            <p:cNvPr id="35888" name="Line 48"/>
            <p:cNvSpPr>
              <a:spLocks noChangeShapeType="1"/>
            </p:cNvSpPr>
            <p:nvPr/>
          </p:nvSpPr>
          <p:spPr bwMode="auto">
            <a:xfrm>
              <a:off x="3061" y="2231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89" name="Text Box 49"/>
            <p:cNvSpPr txBox="1">
              <a:spLocks noChangeArrowheads="1"/>
            </p:cNvSpPr>
            <p:nvPr/>
          </p:nvSpPr>
          <p:spPr bwMode="auto">
            <a:xfrm>
              <a:off x="3768" y="2140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41071" y="3732213"/>
            <a:ext cx="3916362" cy="333375"/>
            <a:chOff x="605" y="2135"/>
            <a:chExt cx="2467" cy="210"/>
          </a:xfrm>
        </p:grpSpPr>
        <p:sp>
          <p:nvSpPr>
            <p:cNvPr id="35891" name="Line 51"/>
            <p:cNvSpPr>
              <a:spLocks noChangeShapeType="1"/>
            </p:cNvSpPr>
            <p:nvPr/>
          </p:nvSpPr>
          <p:spPr bwMode="auto">
            <a:xfrm>
              <a:off x="605" y="2226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2" name="Text Box 52"/>
            <p:cNvSpPr txBox="1">
              <a:spLocks noChangeArrowheads="1"/>
            </p:cNvSpPr>
            <p:nvPr/>
          </p:nvSpPr>
          <p:spPr bwMode="auto">
            <a:xfrm>
              <a:off x="1553" y="2135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VPN</a:t>
              </a:r>
            </a:p>
          </p:txBody>
        </p:sp>
      </p:grp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5570539" y="2708803"/>
            <a:ext cx="992187" cy="306388"/>
            <a:chOff x="2445" y="1501"/>
            <a:chExt cx="625" cy="193"/>
          </a:xfrm>
        </p:grpSpPr>
        <p:sp>
          <p:nvSpPr>
            <p:cNvPr id="35894" name="Line 54"/>
            <p:cNvSpPr>
              <a:spLocks noChangeShapeType="1"/>
            </p:cNvSpPr>
            <p:nvPr/>
          </p:nvSpPr>
          <p:spPr bwMode="auto">
            <a:xfrm>
              <a:off x="2445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5" name="Text Box 55"/>
            <p:cNvSpPr txBox="1">
              <a:spLocks noChangeArrowheads="1"/>
            </p:cNvSpPr>
            <p:nvPr/>
          </p:nvSpPr>
          <p:spPr bwMode="auto">
            <a:xfrm>
              <a:off x="2586" y="1501"/>
              <a:ext cx="340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TLBI</a:t>
              </a:r>
            </a:p>
          </p:txBody>
        </p:sp>
      </p:grpSp>
      <p:grpSp>
        <p:nvGrpSpPr>
          <p:cNvPr id="5" name="Group 56"/>
          <p:cNvGrpSpPr>
            <a:grpSpLocks/>
          </p:cNvGrpSpPr>
          <p:nvPr/>
        </p:nvGrpSpPr>
        <p:grpSpPr bwMode="auto">
          <a:xfrm>
            <a:off x="2649538" y="2705099"/>
            <a:ext cx="2925762" cy="306388"/>
            <a:chOff x="605" y="1488"/>
            <a:chExt cx="1843" cy="193"/>
          </a:xfrm>
        </p:grpSpPr>
        <p:sp>
          <p:nvSpPr>
            <p:cNvPr id="35897" name="Line 57"/>
            <p:cNvSpPr>
              <a:spLocks noChangeShapeType="1"/>
            </p:cNvSpPr>
            <p:nvPr/>
          </p:nvSpPr>
          <p:spPr bwMode="auto">
            <a:xfrm>
              <a:off x="605" y="1566"/>
              <a:ext cx="184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8" name="Text Box 58"/>
            <p:cNvSpPr txBox="1">
              <a:spLocks noChangeArrowheads="1"/>
            </p:cNvSpPr>
            <p:nvPr/>
          </p:nvSpPr>
          <p:spPr bwMode="auto">
            <a:xfrm>
              <a:off x="1387" y="1488"/>
              <a:ext cx="367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TLBT</a:t>
              </a:r>
            </a:p>
          </p:txBody>
        </p:sp>
      </p:grpSp>
      <p:sp>
        <p:nvSpPr>
          <p:cNvPr id="35900" name="Rectangle 60"/>
          <p:cNvSpPr>
            <a:spLocks noChangeArrowheads="1"/>
          </p:cNvSpPr>
          <p:nvPr/>
        </p:nvSpPr>
        <p:spPr bwMode="auto">
          <a:xfrm>
            <a:off x="9586913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01" name="Rectangle 61"/>
          <p:cNvSpPr>
            <a:spLocks noChangeArrowheads="1"/>
          </p:cNvSpPr>
          <p:nvPr/>
        </p:nvSpPr>
        <p:spPr bwMode="auto">
          <a:xfrm>
            <a:off x="8956675" y="6024563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02" name="Rectangle 62"/>
          <p:cNvSpPr>
            <a:spLocks noChangeArrowheads="1"/>
          </p:cNvSpPr>
          <p:nvPr/>
        </p:nvSpPr>
        <p:spPr bwMode="auto">
          <a:xfrm>
            <a:off x="8331201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03" name="Rectangle 63"/>
          <p:cNvSpPr>
            <a:spLocks noChangeArrowheads="1"/>
          </p:cNvSpPr>
          <p:nvPr/>
        </p:nvSpPr>
        <p:spPr bwMode="auto">
          <a:xfrm>
            <a:off x="7702550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4" name="Rectangle 64"/>
          <p:cNvSpPr>
            <a:spLocks noChangeArrowheads="1"/>
          </p:cNvSpPr>
          <p:nvPr/>
        </p:nvSpPr>
        <p:spPr bwMode="auto">
          <a:xfrm>
            <a:off x="7077076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35905" name="Rectangle 65"/>
          <p:cNvSpPr>
            <a:spLocks noChangeArrowheads="1"/>
          </p:cNvSpPr>
          <p:nvPr/>
        </p:nvSpPr>
        <p:spPr bwMode="auto">
          <a:xfrm>
            <a:off x="6450013" y="6024563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06" name="Rectangle 66"/>
          <p:cNvSpPr>
            <a:spLocks noChangeArrowheads="1"/>
          </p:cNvSpPr>
          <p:nvPr/>
        </p:nvSpPr>
        <p:spPr bwMode="auto">
          <a:xfrm>
            <a:off x="5821362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7" name="Rectangle 67"/>
          <p:cNvSpPr>
            <a:spLocks noChangeArrowheads="1"/>
          </p:cNvSpPr>
          <p:nvPr/>
        </p:nvSpPr>
        <p:spPr bwMode="auto">
          <a:xfrm>
            <a:off x="5194301" y="6024563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08" name="Rectangle 68"/>
          <p:cNvSpPr>
            <a:spLocks noChangeArrowheads="1"/>
          </p:cNvSpPr>
          <p:nvPr/>
        </p:nvSpPr>
        <p:spPr bwMode="auto">
          <a:xfrm>
            <a:off x="4568826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09" name="Rectangle 69"/>
          <p:cNvSpPr>
            <a:spLocks noChangeArrowheads="1"/>
          </p:cNvSpPr>
          <p:nvPr/>
        </p:nvSpPr>
        <p:spPr bwMode="auto">
          <a:xfrm>
            <a:off x="3940175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0" name="Rectangle 70"/>
          <p:cNvSpPr>
            <a:spLocks noChangeArrowheads="1"/>
          </p:cNvSpPr>
          <p:nvPr/>
        </p:nvSpPr>
        <p:spPr bwMode="auto">
          <a:xfrm>
            <a:off x="3314701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1" name="Rectangle 71"/>
          <p:cNvSpPr>
            <a:spLocks noChangeArrowheads="1"/>
          </p:cNvSpPr>
          <p:nvPr/>
        </p:nvSpPr>
        <p:spPr bwMode="auto">
          <a:xfrm>
            <a:off x="2684462" y="6024563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12" name="Rectangle 72"/>
          <p:cNvSpPr>
            <a:spLocks noChangeArrowheads="1"/>
          </p:cNvSpPr>
          <p:nvPr/>
        </p:nvSpPr>
        <p:spPr bwMode="auto">
          <a:xfrm>
            <a:off x="2058988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5913" name="Rectangle 73"/>
          <p:cNvSpPr>
            <a:spLocks noChangeArrowheads="1"/>
          </p:cNvSpPr>
          <p:nvPr/>
        </p:nvSpPr>
        <p:spPr bwMode="auto">
          <a:xfrm>
            <a:off x="9586913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4" name="Rectangle 74"/>
          <p:cNvSpPr>
            <a:spLocks noChangeArrowheads="1"/>
          </p:cNvSpPr>
          <p:nvPr/>
        </p:nvSpPr>
        <p:spPr bwMode="auto">
          <a:xfrm>
            <a:off x="8956675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5" name="Rectangle 75"/>
          <p:cNvSpPr>
            <a:spLocks noChangeArrowheads="1"/>
          </p:cNvSpPr>
          <p:nvPr/>
        </p:nvSpPr>
        <p:spPr bwMode="auto">
          <a:xfrm>
            <a:off x="8331201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16" name="Rectangle 76"/>
          <p:cNvSpPr>
            <a:spLocks noChangeArrowheads="1"/>
          </p:cNvSpPr>
          <p:nvPr/>
        </p:nvSpPr>
        <p:spPr bwMode="auto">
          <a:xfrm>
            <a:off x="7702550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7" name="Rectangle 77"/>
          <p:cNvSpPr>
            <a:spLocks noChangeArrowheads="1"/>
          </p:cNvSpPr>
          <p:nvPr/>
        </p:nvSpPr>
        <p:spPr bwMode="auto">
          <a:xfrm>
            <a:off x="7077076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8" name="Rectangle 78"/>
          <p:cNvSpPr>
            <a:spLocks noChangeArrowheads="1"/>
          </p:cNvSpPr>
          <p:nvPr/>
        </p:nvSpPr>
        <p:spPr bwMode="auto">
          <a:xfrm>
            <a:off x="6450013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06</a:t>
            </a:r>
          </a:p>
        </p:txBody>
      </p:sp>
      <p:sp>
        <p:nvSpPr>
          <p:cNvPr id="35919" name="Rectangle 79"/>
          <p:cNvSpPr>
            <a:spLocks noChangeArrowheads="1"/>
          </p:cNvSpPr>
          <p:nvPr/>
        </p:nvSpPr>
        <p:spPr bwMode="auto">
          <a:xfrm>
            <a:off x="5821362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0" name="Rectangle 80"/>
          <p:cNvSpPr>
            <a:spLocks noChangeArrowheads="1"/>
          </p:cNvSpPr>
          <p:nvPr/>
        </p:nvSpPr>
        <p:spPr bwMode="auto">
          <a:xfrm>
            <a:off x="5194301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1" name="Rectangle 81"/>
          <p:cNvSpPr>
            <a:spLocks noChangeArrowheads="1"/>
          </p:cNvSpPr>
          <p:nvPr/>
        </p:nvSpPr>
        <p:spPr bwMode="auto">
          <a:xfrm>
            <a:off x="4568826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5922" name="Rectangle 82"/>
          <p:cNvSpPr>
            <a:spLocks noChangeArrowheads="1"/>
          </p:cNvSpPr>
          <p:nvPr/>
        </p:nvSpPr>
        <p:spPr bwMode="auto">
          <a:xfrm>
            <a:off x="3940175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3" name="Rectangle 83"/>
          <p:cNvSpPr>
            <a:spLocks noChangeArrowheads="1"/>
          </p:cNvSpPr>
          <p:nvPr/>
        </p:nvSpPr>
        <p:spPr bwMode="auto">
          <a:xfrm>
            <a:off x="3314701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4" name="Rectangle 84"/>
          <p:cNvSpPr>
            <a:spLocks noChangeArrowheads="1"/>
          </p:cNvSpPr>
          <p:nvPr/>
        </p:nvSpPr>
        <p:spPr bwMode="auto">
          <a:xfrm>
            <a:off x="2684462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25" name="Rectangle 85"/>
          <p:cNvSpPr>
            <a:spLocks noChangeArrowheads="1"/>
          </p:cNvSpPr>
          <p:nvPr/>
        </p:nvSpPr>
        <p:spPr bwMode="auto">
          <a:xfrm>
            <a:off x="2058988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5926" name="Rectangle 86"/>
          <p:cNvSpPr>
            <a:spLocks noChangeArrowheads="1"/>
          </p:cNvSpPr>
          <p:nvPr/>
        </p:nvSpPr>
        <p:spPr bwMode="auto">
          <a:xfrm>
            <a:off x="9586913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7" name="Rectangle 87"/>
          <p:cNvSpPr>
            <a:spLocks noChangeArrowheads="1"/>
          </p:cNvSpPr>
          <p:nvPr/>
        </p:nvSpPr>
        <p:spPr bwMode="auto">
          <a:xfrm>
            <a:off x="8956675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8" name="Rectangle 88"/>
          <p:cNvSpPr>
            <a:spLocks noChangeArrowheads="1"/>
          </p:cNvSpPr>
          <p:nvPr/>
        </p:nvSpPr>
        <p:spPr bwMode="auto">
          <a:xfrm>
            <a:off x="8331201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29" name="Rectangle 89"/>
          <p:cNvSpPr>
            <a:spLocks noChangeArrowheads="1"/>
          </p:cNvSpPr>
          <p:nvPr/>
        </p:nvSpPr>
        <p:spPr bwMode="auto">
          <a:xfrm>
            <a:off x="7702550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0" name="Rectangle 90"/>
          <p:cNvSpPr>
            <a:spLocks noChangeArrowheads="1"/>
          </p:cNvSpPr>
          <p:nvPr/>
        </p:nvSpPr>
        <p:spPr bwMode="auto">
          <a:xfrm>
            <a:off x="7077076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1" name="Rectangle 91"/>
          <p:cNvSpPr>
            <a:spLocks noChangeArrowheads="1"/>
          </p:cNvSpPr>
          <p:nvPr/>
        </p:nvSpPr>
        <p:spPr bwMode="auto">
          <a:xfrm>
            <a:off x="6450013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5932" name="Rectangle 92"/>
          <p:cNvSpPr>
            <a:spLocks noChangeArrowheads="1"/>
          </p:cNvSpPr>
          <p:nvPr/>
        </p:nvSpPr>
        <p:spPr bwMode="auto">
          <a:xfrm>
            <a:off x="5821362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3" name="Rectangle 93"/>
          <p:cNvSpPr>
            <a:spLocks noChangeArrowheads="1"/>
          </p:cNvSpPr>
          <p:nvPr/>
        </p:nvSpPr>
        <p:spPr bwMode="auto">
          <a:xfrm>
            <a:off x="5194301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4" name="Rectangle 94"/>
          <p:cNvSpPr>
            <a:spLocks noChangeArrowheads="1"/>
          </p:cNvSpPr>
          <p:nvPr/>
        </p:nvSpPr>
        <p:spPr bwMode="auto">
          <a:xfrm>
            <a:off x="4568826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35" name="Rectangle 95"/>
          <p:cNvSpPr>
            <a:spLocks noChangeArrowheads="1"/>
          </p:cNvSpPr>
          <p:nvPr/>
        </p:nvSpPr>
        <p:spPr bwMode="auto">
          <a:xfrm>
            <a:off x="3940175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36" name="Rectangle 96"/>
          <p:cNvSpPr>
            <a:spLocks noChangeArrowheads="1"/>
          </p:cNvSpPr>
          <p:nvPr/>
        </p:nvSpPr>
        <p:spPr bwMode="auto">
          <a:xfrm>
            <a:off x="3314701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35937" name="Rectangle 97"/>
          <p:cNvSpPr>
            <a:spLocks noChangeArrowheads="1"/>
          </p:cNvSpPr>
          <p:nvPr/>
        </p:nvSpPr>
        <p:spPr bwMode="auto">
          <a:xfrm>
            <a:off x="2684462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38" name="Rectangle 98"/>
          <p:cNvSpPr>
            <a:spLocks noChangeArrowheads="1"/>
          </p:cNvSpPr>
          <p:nvPr/>
        </p:nvSpPr>
        <p:spPr bwMode="auto">
          <a:xfrm>
            <a:off x="2058988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5939" name="Rectangle 99"/>
          <p:cNvSpPr>
            <a:spLocks noChangeArrowheads="1"/>
          </p:cNvSpPr>
          <p:nvPr/>
        </p:nvSpPr>
        <p:spPr bwMode="auto">
          <a:xfrm>
            <a:off x="9586913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0" name="Rectangle 100"/>
          <p:cNvSpPr>
            <a:spLocks noChangeArrowheads="1"/>
          </p:cNvSpPr>
          <p:nvPr/>
        </p:nvSpPr>
        <p:spPr bwMode="auto">
          <a:xfrm>
            <a:off x="8956675" y="5049838"/>
            <a:ext cx="630238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41" name="Rectangle 101"/>
          <p:cNvSpPr>
            <a:spLocks noChangeArrowheads="1"/>
          </p:cNvSpPr>
          <p:nvPr/>
        </p:nvSpPr>
        <p:spPr bwMode="auto">
          <a:xfrm>
            <a:off x="8331201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42" name="Rectangle 102"/>
          <p:cNvSpPr>
            <a:spLocks noChangeArrowheads="1"/>
          </p:cNvSpPr>
          <p:nvPr/>
        </p:nvSpPr>
        <p:spPr bwMode="auto">
          <a:xfrm>
            <a:off x="7702550" y="5049838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3" name="Rectangle 103"/>
          <p:cNvSpPr>
            <a:spLocks noChangeArrowheads="1"/>
          </p:cNvSpPr>
          <p:nvPr/>
        </p:nvSpPr>
        <p:spPr bwMode="auto">
          <a:xfrm>
            <a:off x="7077076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44" name="Rectangle 104"/>
          <p:cNvSpPr>
            <a:spLocks noChangeArrowheads="1"/>
          </p:cNvSpPr>
          <p:nvPr/>
        </p:nvSpPr>
        <p:spPr bwMode="auto">
          <a:xfrm>
            <a:off x="6450013" y="5049838"/>
            <a:ext cx="627063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5945" name="Rectangle 105"/>
          <p:cNvSpPr>
            <a:spLocks noChangeArrowheads="1"/>
          </p:cNvSpPr>
          <p:nvPr/>
        </p:nvSpPr>
        <p:spPr bwMode="auto">
          <a:xfrm>
            <a:off x="5821362" y="5049838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6" name="Rectangle 106"/>
          <p:cNvSpPr>
            <a:spLocks noChangeArrowheads="1"/>
          </p:cNvSpPr>
          <p:nvPr/>
        </p:nvSpPr>
        <p:spPr bwMode="auto">
          <a:xfrm>
            <a:off x="5194301" y="5049838"/>
            <a:ext cx="627063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47" name="Rectangle 107"/>
          <p:cNvSpPr>
            <a:spLocks noChangeArrowheads="1"/>
          </p:cNvSpPr>
          <p:nvPr/>
        </p:nvSpPr>
        <p:spPr bwMode="auto">
          <a:xfrm>
            <a:off x="4568826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5948" name="Rectangle 108"/>
          <p:cNvSpPr>
            <a:spLocks noChangeArrowheads="1"/>
          </p:cNvSpPr>
          <p:nvPr/>
        </p:nvSpPr>
        <p:spPr bwMode="auto">
          <a:xfrm>
            <a:off x="3940175" y="5049838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9" name="Rectangle 109"/>
          <p:cNvSpPr>
            <a:spLocks noChangeArrowheads="1"/>
          </p:cNvSpPr>
          <p:nvPr/>
        </p:nvSpPr>
        <p:spPr bwMode="auto">
          <a:xfrm>
            <a:off x="3314701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50" name="Rectangle 110"/>
          <p:cNvSpPr>
            <a:spLocks noChangeArrowheads="1"/>
          </p:cNvSpPr>
          <p:nvPr/>
        </p:nvSpPr>
        <p:spPr bwMode="auto">
          <a:xfrm>
            <a:off x="2684462" y="5049838"/>
            <a:ext cx="630238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51" name="Rectangle 111"/>
          <p:cNvSpPr>
            <a:spLocks noChangeArrowheads="1"/>
          </p:cNvSpPr>
          <p:nvPr/>
        </p:nvSpPr>
        <p:spPr bwMode="auto">
          <a:xfrm>
            <a:off x="2058988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5952" name="Rectangle 112"/>
          <p:cNvSpPr>
            <a:spLocks noChangeArrowheads="1"/>
          </p:cNvSpPr>
          <p:nvPr/>
        </p:nvSpPr>
        <p:spPr bwMode="auto">
          <a:xfrm>
            <a:off x="9586913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3" name="Rectangle 113"/>
          <p:cNvSpPr>
            <a:spLocks noChangeArrowheads="1"/>
          </p:cNvSpPr>
          <p:nvPr/>
        </p:nvSpPr>
        <p:spPr bwMode="auto">
          <a:xfrm>
            <a:off x="8956675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4" name="Rectangle 114"/>
          <p:cNvSpPr>
            <a:spLocks noChangeArrowheads="1"/>
          </p:cNvSpPr>
          <p:nvPr/>
        </p:nvSpPr>
        <p:spPr bwMode="auto">
          <a:xfrm>
            <a:off x="8331201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5" name="Rectangle 115"/>
          <p:cNvSpPr>
            <a:spLocks noChangeArrowheads="1"/>
          </p:cNvSpPr>
          <p:nvPr/>
        </p:nvSpPr>
        <p:spPr bwMode="auto">
          <a:xfrm>
            <a:off x="7702550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6" name="Rectangle 116"/>
          <p:cNvSpPr>
            <a:spLocks noChangeArrowheads="1"/>
          </p:cNvSpPr>
          <p:nvPr/>
        </p:nvSpPr>
        <p:spPr bwMode="auto">
          <a:xfrm>
            <a:off x="7077076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7" name="Rectangle 117"/>
          <p:cNvSpPr>
            <a:spLocks noChangeArrowheads="1"/>
          </p:cNvSpPr>
          <p:nvPr/>
        </p:nvSpPr>
        <p:spPr bwMode="auto">
          <a:xfrm>
            <a:off x="6450013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8" name="Rectangle 118"/>
          <p:cNvSpPr>
            <a:spLocks noChangeArrowheads="1"/>
          </p:cNvSpPr>
          <p:nvPr/>
        </p:nvSpPr>
        <p:spPr bwMode="auto">
          <a:xfrm>
            <a:off x="5821362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9" name="Rectangle 119"/>
          <p:cNvSpPr>
            <a:spLocks noChangeArrowheads="1"/>
          </p:cNvSpPr>
          <p:nvPr/>
        </p:nvSpPr>
        <p:spPr bwMode="auto">
          <a:xfrm>
            <a:off x="5194301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0" name="Rectangle 120"/>
          <p:cNvSpPr>
            <a:spLocks noChangeArrowheads="1"/>
          </p:cNvSpPr>
          <p:nvPr/>
        </p:nvSpPr>
        <p:spPr bwMode="auto">
          <a:xfrm>
            <a:off x="4568826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1" name="Rectangle 121"/>
          <p:cNvSpPr>
            <a:spLocks noChangeArrowheads="1"/>
          </p:cNvSpPr>
          <p:nvPr/>
        </p:nvSpPr>
        <p:spPr bwMode="auto">
          <a:xfrm>
            <a:off x="3940175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62" name="Rectangle 122"/>
          <p:cNvSpPr>
            <a:spLocks noChangeArrowheads="1"/>
          </p:cNvSpPr>
          <p:nvPr/>
        </p:nvSpPr>
        <p:spPr bwMode="auto">
          <a:xfrm>
            <a:off x="3314701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3" name="Rectangle 123"/>
          <p:cNvSpPr>
            <a:spLocks noChangeArrowheads="1"/>
          </p:cNvSpPr>
          <p:nvPr/>
        </p:nvSpPr>
        <p:spPr bwMode="auto">
          <a:xfrm>
            <a:off x="2684462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4" name="Rectangle 124"/>
          <p:cNvSpPr>
            <a:spLocks noChangeArrowheads="1"/>
          </p:cNvSpPr>
          <p:nvPr/>
        </p:nvSpPr>
        <p:spPr bwMode="auto">
          <a:xfrm>
            <a:off x="2058988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Set</a:t>
            </a:r>
          </a:p>
        </p:txBody>
      </p:sp>
      <p:sp>
        <p:nvSpPr>
          <p:cNvPr id="35965" name="Line 125"/>
          <p:cNvSpPr>
            <a:spLocks noChangeShapeType="1"/>
          </p:cNvSpPr>
          <p:nvPr/>
        </p:nvSpPr>
        <p:spPr bwMode="auto">
          <a:xfrm>
            <a:off x="2058988" y="5049838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66" name="Line 126"/>
          <p:cNvSpPr>
            <a:spLocks noChangeShapeType="1"/>
          </p:cNvSpPr>
          <p:nvPr/>
        </p:nvSpPr>
        <p:spPr bwMode="auto">
          <a:xfrm>
            <a:off x="2058988" y="537527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7" name="Line 127"/>
          <p:cNvSpPr>
            <a:spLocks noChangeShapeType="1"/>
          </p:cNvSpPr>
          <p:nvPr/>
        </p:nvSpPr>
        <p:spPr bwMode="auto">
          <a:xfrm>
            <a:off x="2058988" y="569912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8" name="Line 128"/>
          <p:cNvSpPr>
            <a:spLocks noChangeShapeType="1"/>
          </p:cNvSpPr>
          <p:nvPr/>
        </p:nvSpPr>
        <p:spPr bwMode="auto">
          <a:xfrm>
            <a:off x="2058988" y="6024563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9" name="Line 129"/>
          <p:cNvSpPr>
            <a:spLocks noChangeShapeType="1"/>
          </p:cNvSpPr>
          <p:nvPr/>
        </p:nvSpPr>
        <p:spPr bwMode="auto">
          <a:xfrm>
            <a:off x="331470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0" name="Line 130"/>
          <p:cNvSpPr>
            <a:spLocks noChangeShapeType="1"/>
          </p:cNvSpPr>
          <p:nvPr/>
        </p:nvSpPr>
        <p:spPr bwMode="auto">
          <a:xfrm>
            <a:off x="39401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1" name="Line 131"/>
          <p:cNvSpPr>
            <a:spLocks noChangeShapeType="1"/>
          </p:cNvSpPr>
          <p:nvPr/>
        </p:nvSpPr>
        <p:spPr bwMode="auto">
          <a:xfrm>
            <a:off x="519430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2" name="Line 132"/>
          <p:cNvSpPr>
            <a:spLocks noChangeShapeType="1"/>
          </p:cNvSpPr>
          <p:nvPr/>
        </p:nvSpPr>
        <p:spPr bwMode="auto">
          <a:xfrm>
            <a:off x="5821362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3" name="Line 133"/>
          <p:cNvSpPr>
            <a:spLocks noChangeShapeType="1"/>
          </p:cNvSpPr>
          <p:nvPr/>
        </p:nvSpPr>
        <p:spPr bwMode="auto">
          <a:xfrm>
            <a:off x="70770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4" name="Line 134"/>
          <p:cNvSpPr>
            <a:spLocks noChangeShapeType="1"/>
          </p:cNvSpPr>
          <p:nvPr/>
        </p:nvSpPr>
        <p:spPr bwMode="auto">
          <a:xfrm>
            <a:off x="770255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5" name="Line 135"/>
          <p:cNvSpPr>
            <a:spLocks noChangeShapeType="1"/>
          </p:cNvSpPr>
          <p:nvPr/>
        </p:nvSpPr>
        <p:spPr bwMode="auto">
          <a:xfrm>
            <a:off x="89566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6" name="Line 136"/>
          <p:cNvSpPr>
            <a:spLocks noChangeShapeType="1"/>
          </p:cNvSpPr>
          <p:nvPr/>
        </p:nvSpPr>
        <p:spPr bwMode="auto">
          <a:xfrm>
            <a:off x="9586912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7" name="Line 137"/>
          <p:cNvSpPr>
            <a:spLocks noChangeShapeType="1"/>
          </p:cNvSpPr>
          <p:nvPr/>
        </p:nvSpPr>
        <p:spPr bwMode="auto">
          <a:xfrm>
            <a:off x="2684462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8" name="Line 138"/>
          <p:cNvSpPr>
            <a:spLocks noChangeShapeType="1"/>
          </p:cNvSpPr>
          <p:nvPr/>
        </p:nvSpPr>
        <p:spPr bwMode="auto">
          <a:xfrm>
            <a:off x="4568825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9" name="Line 139"/>
          <p:cNvSpPr>
            <a:spLocks noChangeShapeType="1"/>
          </p:cNvSpPr>
          <p:nvPr/>
        </p:nvSpPr>
        <p:spPr bwMode="auto">
          <a:xfrm>
            <a:off x="2058987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0" name="Line 140"/>
          <p:cNvSpPr>
            <a:spLocks noChangeShapeType="1"/>
          </p:cNvSpPr>
          <p:nvPr/>
        </p:nvSpPr>
        <p:spPr bwMode="auto">
          <a:xfrm>
            <a:off x="6450012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1" name="Line 141"/>
          <p:cNvSpPr>
            <a:spLocks noChangeShapeType="1"/>
          </p:cNvSpPr>
          <p:nvPr/>
        </p:nvSpPr>
        <p:spPr bwMode="auto">
          <a:xfrm>
            <a:off x="8331200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2" name="Line 142"/>
          <p:cNvSpPr>
            <a:spLocks noChangeShapeType="1"/>
          </p:cNvSpPr>
          <p:nvPr/>
        </p:nvSpPr>
        <p:spPr bwMode="auto">
          <a:xfrm>
            <a:off x="2058988" y="4724400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83" name="Line 143"/>
          <p:cNvSpPr>
            <a:spLocks noChangeShapeType="1"/>
          </p:cNvSpPr>
          <p:nvPr/>
        </p:nvSpPr>
        <p:spPr bwMode="auto">
          <a:xfrm>
            <a:off x="10212388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4" name="Line 144"/>
          <p:cNvSpPr>
            <a:spLocks noChangeShapeType="1"/>
          </p:cNvSpPr>
          <p:nvPr/>
        </p:nvSpPr>
        <p:spPr bwMode="auto">
          <a:xfrm>
            <a:off x="2058988" y="6350001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F38FA783-BF41-4D29-BD06-652477A0D1AC}"/>
              </a:ext>
            </a:extLst>
          </p:cNvPr>
          <p:cNvSpPr/>
          <p:nvPr/>
        </p:nvSpPr>
        <p:spPr bwMode="auto">
          <a:xfrm>
            <a:off x="6629400" y="5043268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4FAA2A23-9F71-4FDC-825A-4840A4AB0A65}"/>
              </a:ext>
            </a:extLst>
          </p:cNvPr>
          <p:cNvSpPr/>
          <p:nvPr/>
        </p:nvSpPr>
        <p:spPr bwMode="auto">
          <a:xfrm>
            <a:off x="7874000" y="5049128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576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 animBg="1"/>
      <p:bldP spid="13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9144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#2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latin typeface="Courier New" pitchFamily="49" charset="0"/>
              </a:rPr>
              <a:t>0x0020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725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089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21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35813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484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675313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189538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021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21640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7290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243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757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2667001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4112683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5040802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6750205" y="3437939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5705259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2. Simple Memory System Page Table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000" b="0" dirty="0"/>
              <a:t>Only show first 16 entries (out of 256)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763428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694213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0D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6248400" y="47815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0F</a:t>
            </a: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763428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694213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11</a:t>
            </a: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6248400" y="4475164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0E</a:t>
            </a:r>
          </a:p>
        </p:txBody>
      </p:sp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763428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694213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2D</a:t>
            </a:r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6248400" y="41687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0D</a:t>
            </a:r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763428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39" name="Rectangle 23"/>
          <p:cNvSpPr>
            <a:spLocks noChangeArrowheads="1"/>
          </p:cNvSpPr>
          <p:nvPr/>
        </p:nvSpPr>
        <p:spPr bwMode="auto">
          <a:xfrm>
            <a:off x="694213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0" name="Rectangle 24"/>
          <p:cNvSpPr>
            <a:spLocks noChangeArrowheads="1"/>
          </p:cNvSpPr>
          <p:nvPr/>
        </p:nvSpPr>
        <p:spPr bwMode="auto">
          <a:xfrm>
            <a:off x="6248400" y="386080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0C</a:t>
            </a:r>
          </a:p>
        </p:txBody>
      </p:sp>
      <p:sp>
        <p:nvSpPr>
          <p:cNvPr id="34844" name="Rectangle 28"/>
          <p:cNvSpPr>
            <a:spLocks noChangeArrowheads="1"/>
          </p:cNvSpPr>
          <p:nvPr/>
        </p:nvSpPr>
        <p:spPr bwMode="auto">
          <a:xfrm>
            <a:off x="763428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45" name="Rectangle 29"/>
          <p:cNvSpPr>
            <a:spLocks noChangeArrowheads="1"/>
          </p:cNvSpPr>
          <p:nvPr/>
        </p:nvSpPr>
        <p:spPr bwMode="auto">
          <a:xfrm>
            <a:off x="694213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6" name="Rectangle 30"/>
          <p:cNvSpPr>
            <a:spLocks noChangeArrowheads="1"/>
          </p:cNvSpPr>
          <p:nvPr/>
        </p:nvSpPr>
        <p:spPr bwMode="auto">
          <a:xfrm>
            <a:off x="6248400" y="355282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0B</a:t>
            </a:r>
          </a:p>
        </p:txBody>
      </p:sp>
      <p:sp>
        <p:nvSpPr>
          <p:cNvPr id="34850" name="Rectangle 34"/>
          <p:cNvSpPr>
            <a:spLocks noChangeArrowheads="1"/>
          </p:cNvSpPr>
          <p:nvPr/>
        </p:nvSpPr>
        <p:spPr bwMode="auto">
          <a:xfrm>
            <a:off x="763428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1" name="Rectangle 35"/>
          <p:cNvSpPr>
            <a:spLocks noChangeArrowheads="1"/>
          </p:cNvSpPr>
          <p:nvPr/>
        </p:nvSpPr>
        <p:spPr bwMode="auto">
          <a:xfrm>
            <a:off x="694213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09</a:t>
            </a:r>
          </a:p>
        </p:txBody>
      </p:sp>
      <p:sp>
        <p:nvSpPr>
          <p:cNvPr id="34852" name="Rectangle 36"/>
          <p:cNvSpPr>
            <a:spLocks noChangeArrowheads="1"/>
          </p:cNvSpPr>
          <p:nvPr/>
        </p:nvSpPr>
        <p:spPr bwMode="auto">
          <a:xfrm>
            <a:off x="6248400" y="3246439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0A</a:t>
            </a:r>
          </a:p>
        </p:txBody>
      </p:sp>
      <p:sp>
        <p:nvSpPr>
          <p:cNvPr id="34856" name="Rectangle 40"/>
          <p:cNvSpPr>
            <a:spLocks noChangeArrowheads="1"/>
          </p:cNvSpPr>
          <p:nvPr/>
        </p:nvSpPr>
        <p:spPr bwMode="auto">
          <a:xfrm>
            <a:off x="763428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7" name="Rectangle 41"/>
          <p:cNvSpPr>
            <a:spLocks noChangeArrowheads="1"/>
          </p:cNvSpPr>
          <p:nvPr/>
        </p:nvSpPr>
        <p:spPr bwMode="auto">
          <a:xfrm>
            <a:off x="694213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17</a:t>
            </a:r>
          </a:p>
        </p:txBody>
      </p:sp>
      <p:sp>
        <p:nvSpPr>
          <p:cNvPr id="34858" name="Rectangle 42"/>
          <p:cNvSpPr>
            <a:spLocks noChangeArrowheads="1"/>
          </p:cNvSpPr>
          <p:nvPr/>
        </p:nvSpPr>
        <p:spPr bwMode="auto">
          <a:xfrm>
            <a:off x="6248400" y="29400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09</a:t>
            </a:r>
          </a:p>
        </p:txBody>
      </p:sp>
      <p:sp>
        <p:nvSpPr>
          <p:cNvPr id="34862" name="Rectangle 46"/>
          <p:cNvSpPr>
            <a:spLocks noChangeArrowheads="1"/>
          </p:cNvSpPr>
          <p:nvPr/>
        </p:nvSpPr>
        <p:spPr bwMode="auto">
          <a:xfrm>
            <a:off x="763428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63" name="Rectangle 47"/>
          <p:cNvSpPr>
            <a:spLocks noChangeArrowheads="1"/>
          </p:cNvSpPr>
          <p:nvPr/>
        </p:nvSpPr>
        <p:spPr bwMode="auto">
          <a:xfrm>
            <a:off x="694213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13</a:t>
            </a:r>
          </a:p>
        </p:txBody>
      </p:sp>
      <p:sp>
        <p:nvSpPr>
          <p:cNvPr id="34864" name="Rectangle 48"/>
          <p:cNvSpPr>
            <a:spLocks noChangeArrowheads="1"/>
          </p:cNvSpPr>
          <p:nvPr/>
        </p:nvSpPr>
        <p:spPr bwMode="auto">
          <a:xfrm>
            <a:off x="6248400" y="26320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08</a:t>
            </a:r>
          </a:p>
        </p:txBody>
      </p:sp>
      <p:sp>
        <p:nvSpPr>
          <p:cNvPr id="34868" name="Rectangle 52"/>
          <p:cNvSpPr>
            <a:spLocks noChangeArrowheads="1"/>
          </p:cNvSpPr>
          <p:nvPr/>
        </p:nvSpPr>
        <p:spPr bwMode="auto">
          <a:xfrm>
            <a:off x="763428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4869" name="Rectangle 53"/>
          <p:cNvSpPr>
            <a:spLocks noChangeArrowheads="1"/>
          </p:cNvSpPr>
          <p:nvPr/>
        </p:nvSpPr>
        <p:spPr bwMode="auto">
          <a:xfrm>
            <a:off x="694213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4870" name="Rectangle 54"/>
          <p:cNvSpPr>
            <a:spLocks noChangeArrowheads="1"/>
          </p:cNvSpPr>
          <p:nvPr/>
        </p:nvSpPr>
        <p:spPr bwMode="auto">
          <a:xfrm>
            <a:off x="6248400" y="232568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34874" name="Line 58"/>
          <p:cNvSpPr>
            <a:spLocks noChangeShapeType="1"/>
          </p:cNvSpPr>
          <p:nvPr/>
        </p:nvSpPr>
        <p:spPr bwMode="auto">
          <a:xfrm>
            <a:off x="6248400" y="263207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5" name="Line 59"/>
          <p:cNvSpPr>
            <a:spLocks noChangeShapeType="1"/>
          </p:cNvSpPr>
          <p:nvPr/>
        </p:nvSpPr>
        <p:spPr bwMode="auto">
          <a:xfrm>
            <a:off x="6248400" y="294005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6" name="Line 60"/>
          <p:cNvSpPr>
            <a:spLocks noChangeShapeType="1"/>
          </p:cNvSpPr>
          <p:nvPr/>
        </p:nvSpPr>
        <p:spPr bwMode="auto">
          <a:xfrm>
            <a:off x="6248400" y="324961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7" name="Line 61"/>
          <p:cNvSpPr>
            <a:spLocks noChangeShapeType="1"/>
          </p:cNvSpPr>
          <p:nvPr/>
        </p:nvSpPr>
        <p:spPr bwMode="auto">
          <a:xfrm>
            <a:off x="6248400" y="355282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8" name="Line 62"/>
          <p:cNvSpPr>
            <a:spLocks noChangeShapeType="1"/>
          </p:cNvSpPr>
          <p:nvPr/>
        </p:nvSpPr>
        <p:spPr bwMode="auto">
          <a:xfrm>
            <a:off x="6248400" y="386080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9" name="Line 63"/>
          <p:cNvSpPr>
            <a:spLocks noChangeShapeType="1"/>
          </p:cNvSpPr>
          <p:nvPr/>
        </p:nvSpPr>
        <p:spPr bwMode="auto">
          <a:xfrm>
            <a:off x="6248400" y="4157135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0" name="Line 64"/>
          <p:cNvSpPr>
            <a:spLocks noChangeShapeType="1"/>
          </p:cNvSpPr>
          <p:nvPr/>
        </p:nvSpPr>
        <p:spPr bwMode="auto">
          <a:xfrm>
            <a:off x="6248400" y="4475163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1" name="Line 65"/>
          <p:cNvSpPr>
            <a:spLocks noChangeShapeType="1"/>
          </p:cNvSpPr>
          <p:nvPr/>
        </p:nvSpPr>
        <p:spPr bwMode="auto">
          <a:xfrm>
            <a:off x="6248400" y="478155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4" name="Line 68"/>
          <p:cNvSpPr>
            <a:spLocks noChangeShapeType="1"/>
          </p:cNvSpPr>
          <p:nvPr/>
        </p:nvSpPr>
        <p:spPr bwMode="auto">
          <a:xfrm>
            <a:off x="694213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5" name="Line 69"/>
          <p:cNvSpPr>
            <a:spLocks noChangeShapeType="1"/>
          </p:cNvSpPr>
          <p:nvPr/>
        </p:nvSpPr>
        <p:spPr bwMode="auto">
          <a:xfrm>
            <a:off x="763428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8" name="Line 72"/>
          <p:cNvSpPr>
            <a:spLocks noChangeShapeType="1"/>
          </p:cNvSpPr>
          <p:nvPr/>
        </p:nvSpPr>
        <p:spPr bwMode="auto">
          <a:xfrm>
            <a:off x="6248400" y="2325688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9" name="Line 73"/>
          <p:cNvSpPr>
            <a:spLocks noChangeShapeType="1"/>
          </p:cNvSpPr>
          <p:nvPr/>
        </p:nvSpPr>
        <p:spPr bwMode="auto">
          <a:xfrm>
            <a:off x="8334905" y="232568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90" name="Line 74"/>
          <p:cNvSpPr>
            <a:spLocks noChangeShapeType="1"/>
          </p:cNvSpPr>
          <p:nvPr/>
        </p:nvSpPr>
        <p:spPr bwMode="auto">
          <a:xfrm>
            <a:off x="6248400" y="5089526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7" name="Line 73"/>
          <p:cNvSpPr>
            <a:spLocks noChangeShapeType="1"/>
          </p:cNvSpPr>
          <p:nvPr/>
        </p:nvSpPr>
        <p:spPr bwMode="auto">
          <a:xfrm>
            <a:off x="6248400" y="2333095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8" name="Rectangle 7"/>
          <p:cNvSpPr>
            <a:spLocks noChangeArrowheads="1"/>
          </p:cNvSpPr>
          <p:nvPr/>
        </p:nvSpPr>
        <p:spPr bwMode="auto">
          <a:xfrm>
            <a:off x="481488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8"/>
          <p:cNvSpPr>
            <a:spLocks noChangeArrowheads="1"/>
          </p:cNvSpPr>
          <p:nvPr/>
        </p:nvSpPr>
        <p:spPr bwMode="auto">
          <a:xfrm>
            <a:off x="412273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0" name="Rectangle 9"/>
          <p:cNvSpPr>
            <a:spLocks noChangeArrowheads="1"/>
          </p:cNvSpPr>
          <p:nvPr/>
        </p:nvSpPr>
        <p:spPr bwMode="auto">
          <a:xfrm>
            <a:off x="3429000" y="47815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07</a:t>
            </a:r>
          </a:p>
        </p:txBody>
      </p:sp>
      <p:sp>
        <p:nvSpPr>
          <p:cNvPr id="151" name="Rectangle 13"/>
          <p:cNvSpPr>
            <a:spLocks noChangeArrowheads="1"/>
          </p:cNvSpPr>
          <p:nvPr/>
        </p:nvSpPr>
        <p:spPr bwMode="auto">
          <a:xfrm>
            <a:off x="481488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2" name="Rectangle 14"/>
          <p:cNvSpPr>
            <a:spLocks noChangeArrowheads="1"/>
          </p:cNvSpPr>
          <p:nvPr/>
        </p:nvSpPr>
        <p:spPr bwMode="auto">
          <a:xfrm>
            <a:off x="412273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3" name="Rectangle 15"/>
          <p:cNvSpPr>
            <a:spLocks noChangeArrowheads="1"/>
          </p:cNvSpPr>
          <p:nvPr/>
        </p:nvSpPr>
        <p:spPr bwMode="auto">
          <a:xfrm>
            <a:off x="3429000" y="4475164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06</a:t>
            </a:r>
          </a:p>
        </p:txBody>
      </p:sp>
      <p:sp>
        <p:nvSpPr>
          <p:cNvPr id="154" name="Rectangle 19"/>
          <p:cNvSpPr>
            <a:spLocks noChangeArrowheads="1"/>
          </p:cNvSpPr>
          <p:nvPr/>
        </p:nvSpPr>
        <p:spPr bwMode="auto">
          <a:xfrm>
            <a:off x="481488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55" name="Rectangle 20"/>
          <p:cNvSpPr>
            <a:spLocks noChangeArrowheads="1"/>
          </p:cNvSpPr>
          <p:nvPr/>
        </p:nvSpPr>
        <p:spPr bwMode="auto">
          <a:xfrm>
            <a:off x="412273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16</a:t>
            </a:r>
          </a:p>
        </p:txBody>
      </p:sp>
      <p:sp>
        <p:nvSpPr>
          <p:cNvPr id="156" name="Rectangle 21"/>
          <p:cNvSpPr>
            <a:spLocks noChangeArrowheads="1"/>
          </p:cNvSpPr>
          <p:nvPr/>
        </p:nvSpPr>
        <p:spPr bwMode="auto">
          <a:xfrm>
            <a:off x="3429000" y="41687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05</a:t>
            </a:r>
          </a:p>
        </p:txBody>
      </p:sp>
      <p:sp>
        <p:nvSpPr>
          <p:cNvPr id="157" name="Rectangle 25"/>
          <p:cNvSpPr>
            <a:spLocks noChangeArrowheads="1"/>
          </p:cNvSpPr>
          <p:nvPr/>
        </p:nvSpPr>
        <p:spPr bwMode="auto">
          <a:xfrm>
            <a:off x="481488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8" name="Rectangle 26"/>
          <p:cNvSpPr>
            <a:spLocks noChangeArrowheads="1"/>
          </p:cNvSpPr>
          <p:nvPr/>
        </p:nvSpPr>
        <p:spPr bwMode="auto">
          <a:xfrm>
            <a:off x="412273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9" name="Rectangle 27"/>
          <p:cNvSpPr>
            <a:spLocks noChangeArrowheads="1"/>
          </p:cNvSpPr>
          <p:nvPr/>
        </p:nvSpPr>
        <p:spPr bwMode="auto">
          <a:xfrm>
            <a:off x="3429000" y="386080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04</a:t>
            </a:r>
          </a:p>
        </p:txBody>
      </p:sp>
      <p:sp>
        <p:nvSpPr>
          <p:cNvPr id="160" name="Rectangle 31"/>
          <p:cNvSpPr>
            <a:spLocks noChangeArrowheads="1"/>
          </p:cNvSpPr>
          <p:nvPr/>
        </p:nvSpPr>
        <p:spPr bwMode="auto">
          <a:xfrm>
            <a:off x="481488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1" name="Rectangle 32"/>
          <p:cNvSpPr>
            <a:spLocks noChangeArrowheads="1"/>
          </p:cNvSpPr>
          <p:nvPr/>
        </p:nvSpPr>
        <p:spPr bwMode="auto">
          <a:xfrm>
            <a:off x="412273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02</a:t>
            </a:r>
          </a:p>
        </p:txBody>
      </p:sp>
      <p:sp>
        <p:nvSpPr>
          <p:cNvPr id="162" name="Rectangle 33"/>
          <p:cNvSpPr>
            <a:spLocks noChangeArrowheads="1"/>
          </p:cNvSpPr>
          <p:nvPr/>
        </p:nvSpPr>
        <p:spPr bwMode="auto">
          <a:xfrm>
            <a:off x="3429000" y="355282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03</a:t>
            </a:r>
          </a:p>
        </p:txBody>
      </p:sp>
      <p:sp>
        <p:nvSpPr>
          <p:cNvPr id="163" name="Rectangle 37"/>
          <p:cNvSpPr>
            <a:spLocks noChangeArrowheads="1"/>
          </p:cNvSpPr>
          <p:nvPr/>
        </p:nvSpPr>
        <p:spPr bwMode="auto">
          <a:xfrm>
            <a:off x="481488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4" name="Rectangle 38"/>
          <p:cNvSpPr>
            <a:spLocks noChangeArrowheads="1"/>
          </p:cNvSpPr>
          <p:nvPr/>
        </p:nvSpPr>
        <p:spPr bwMode="auto">
          <a:xfrm>
            <a:off x="412273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33</a:t>
            </a:r>
          </a:p>
        </p:txBody>
      </p:sp>
      <p:sp>
        <p:nvSpPr>
          <p:cNvPr id="165" name="Rectangle 39"/>
          <p:cNvSpPr>
            <a:spLocks noChangeArrowheads="1"/>
          </p:cNvSpPr>
          <p:nvPr/>
        </p:nvSpPr>
        <p:spPr bwMode="auto">
          <a:xfrm>
            <a:off x="3429000" y="3246439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02</a:t>
            </a:r>
          </a:p>
        </p:txBody>
      </p:sp>
      <p:sp>
        <p:nvSpPr>
          <p:cNvPr id="166" name="Rectangle 43"/>
          <p:cNvSpPr>
            <a:spLocks noChangeArrowheads="1"/>
          </p:cNvSpPr>
          <p:nvPr/>
        </p:nvSpPr>
        <p:spPr bwMode="auto">
          <a:xfrm>
            <a:off x="481488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67" name="Rectangle 44"/>
          <p:cNvSpPr>
            <a:spLocks noChangeArrowheads="1"/>
          </p:cNvSpPr>
          <p:nvPr/>
        </p:nvSpPr>
        <p:spPr bwMode="auto">
          <a:xfrm>
            <a:off x="412273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68" name="Rectangle 45"/>
          <p:cNvSpPr>
            <a:spLocks noChangeArrowheads="1"/>
          </p:cNvSpPr>
          <p:nvPr/>
        </p:nvSpPr>
        <p:spPr bwMode="auto">
          <a:xfrm>
            <a:off x="3429000" y="29400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169" name="Rectangle 49"/>
          <p:cNvSpPr>
            <a:spLocks noChangeArrowheads="1"/>
          </p:cNvSpPr>
          <p:nvPr/>
        </p:nvSpPr>
        <p:spPr bwMode="auto">
          <a:xfrm>
            <a:off x="4814888" y="2632077"/>
            <a:ext cx="692150" cy="307975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70" name="Rectangle 50"/>
          <p:cNvSpPr>
            <a:spLocks noChangeArrowheads="1"/>
          </p:cNvSpPr>
          <p:nvPr/>
        </p:nvSpPr>
        <p:spPr bwMode="auto">
          <a:xfrm>
            <a:off x="4122738" y="2632077"/>
            <a:ext cx="692150" cy="307975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28</a:t>
            </a:r>
          </a:p>
        </p:txBody>
      </p:sp>
      <p:sp>
        <p:nvSpPr>
          <p:cNvPr id="171" name="Rectangle 51"/>
          <p:cNvSpPr>
            <a:spLocks noChangeArrowheads="1"/>
          </p:cNvSpPr>
          <p:nvPr/>
        </p:nvSpPr>
        <p:spPr bwMode="auto">
          <a:xfrm>
            <a:off x="3429000" y="2632077"/>
            <a:ext cx="693738" cy="307975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172" name="Rectangle 55"/>
          <p:cNvSpPr>
            <a:spLocks noChangeArrowheads="1"/>
          </p:cNvSpPr>
          <p:nvPr/>
        </p:nvSpPr>
        <p:spPr bwMode="auto">
          <a:xfrm>
            <a:off x="481488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73" name="Rectangle 56"/>
          <p:cNvSpPr>
            <a:spLocks noChangeArrowheads="1"/>
          </p:cNvSpPr>
          <p:nvPr/>
        </p:nvSpPr>
        <p:spPr bwMode="auto">
          <a:xfrm>
            <a:off x="412273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174" name="Rectangle 57"/>
          <p:cNvSpPr>
            <a:spLocks noChangeArrowheads="1"/>
          </p:cNvSpPr>
          <p:nvPr/>
        </p:nvSpPr>
        <p:spPr bwMode="auto">
          <a:xfrm>
            <a:off x="3429000" y="232568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175" name="Line 58"/>
          <p:cNvSpPr>
            <a:spLocks noChangeShapeType="1"/>
          </p:cNvSpPr>
          <p:nvPr/>
        </p:nvSpPr>
        <p:spPr bwMode="auto">
          <a:xfrm>
            <a:off x="3429000" y="263207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" name="Line 59"/>
          <p:cNvSpPr>
            <a:spLocks noChangeShapeType="1"/>
          </p:cNvSpPr>
          <p:nvPr/>
        </p:nvSpPr>
        <p:spPr bwMode="auto">
          <a:xfrm>
            <a:off x="3429000" y="294005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" name="Line 60"/>
          <p:cNvSpPr>
            <a:spLocks noChangeShapeType="1"/>
          </p:cNvSpPr>
          <p:nvPr/>
        </p:nvSpPr>
        <p:spPr bwMode="auto">
          <a:xfrm>
            <a:off x="3429000" y="324961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8" name="Line 61"/>
          <p:cNvSpPr>
            <a:spLocks noChangeShapeType="1"/>
          </p:cNvSpPr>
          <p:nvPr/>
        </p:nvSpPr>
        <p:spPr bwMode="auto">
          <a:xfrm>
            <a:off x="3429000" y="355282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9" name="Line 62"/>
          <p:cNvSpPr>
            <a:spLocks noChangeShapeType="1"/>
          </p:cNvSpPr>
          <p:nvPr/>
        </p:nvSpPr>
        <p:spPr bwMode="auto">
          <a:xfrm>
            <a:off x="3429000" y="386080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0" name="Line 63"/>
          <p:cNvSpPr>
            <a:spLocks noChangeShapeType="1"/>
          </p:cNvSpPr>
          <p:nvPr/>
        </p:nvSpPr>
        <p:spPr bwMode="auto">
          <a:xfrm>
            <a:off x="3429000" y="4172478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" name="Line 64"/>
          <p:cNvSpPr>
            <a:spLocks noChangeShapeType="1"/>
          </p:cNvSpPr>
          <p:nvPr/>
        </p:nvSpPr>
        <p:spPr bwMode="auto">
          <a:xfrm>
            <a:off x="3429000" y="4475163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2" name="Line 65"/>
          <p:cNvSpPr>
            <a:spLocks noChangeShapeType="1"/>
          </p:cNvSpPr>
          <p:nvPr/>
        </p:nvSpPr>
        <p:spPr bwMode="auto">
          <a:xfrm>
            <a:off x="3429000" y="478155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" name="Line 66"/>
          <p:cNvSpPr>
            <a:spLocks noChangeShapeType="1"/>
          </p:cNvSpPr>
          <p:nvPr/>
        </p:nvSpPr>
        <p:spPr bwMode="auto">
          <a:xfrm>
            <a:off x="4113212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" name="Line 67"/>
          <p:cNvSpPr>
            <a:spLocks noChangeShapeType="1"/>
          </p:cNvSpPr>
          <p:nvPr/>
        </p:nvSpPr>
        <p:spPr bwMode="auto">
          <a:xfrm>
            <a:off x="481488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" name="Line 70"/>
          <p:cNvSpPr>
            <a:spLocks noChangeShapeType="1"/>
          </p:cNvSpPr>
          <p:nvPr/>
        </p:nvSpPr>
        <p:spPr bwMode="auto">
          <a:xfrm>
            <a:off x="3429000" y="232568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6" name="Line 72"/>
          <p:cNvSpPr>
            <a:spLocks noChangeShapeType="1"/>
          </p:cNvSpPr>
          <p:nvPr/>
        </p:nvSpPr>
        <p:spPr bwMode="auto">
          <a:xfrm>
            <a:off x="3429000" y="2325688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7" name="Line 74"/>
          <p:cNvSpPr>
            <a:spLocks noChangeShapeType="1"/>
          </p:cNvSpPr>
          <p:nvPr/>
        </p:nvSpPr>
        <p:spPr bwMode="auto">
          <a:xfrm>
            <a:off x="3429000" y="5089526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8" name="Line 70"/>
          <p:cNvSpPr>
            <a:spLocks noChangeShapeType="1"/>
          </p:cNvSpPr>
          <p:nvPr/>
        </p:nvSpPr>
        <p:spPr bwMode="auto">
          <a:xfrm>
            <a:off x="5513386" y="2316480"/>
            <a:ext cx="1588" cy="2788920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65E6C631-06E7-4D40-87D5-D1CE0A28503E}"/>
              </a:ext>
            </a:extLst>
          </p:cNvPr>
          <p:cNvSpPr/>
          <p:nvPr/>
        </p:nvSpPr>
        <p:spPr bwMode="auto">
          <a:xfrm>
            <a:off x="5015132" y="2644336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D024D7C0-8EFF-4D85-BD78-C837CC125A93}"/>
              </a:ext>
            </a:extLst>
          </p:cNvPr>
          <p:cNvSpPr/>
          <p:nvPr/>
        </p:nvSpPr>
        <p:spPr bwMode="auto">
          <a:xfrm>
            <a:off x="4326596" y="2644336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8133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8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9144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#2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latin typeface="Courier New" pitchFamily="49" charset="0"/>
              </a:rPr>
              <a:t>0x0020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725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089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21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35813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484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675313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189538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021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21640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7290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243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757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2667001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4112683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5040802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6750205" y="3437939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38021" name="Text Box 133"/>
          <p:cNvSpPr txBox="1">
            <a:spLocks noChangeArrowheads="1"/>
          </p:cNvSpPr>
          <p:nvPr/>
        </p:nvSpPr>
        <p:spPr bwMode="auto">
          <a:xfrm>
            <a:off x="8353159" y="3437965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38022" name="Text Box 134"/>
          <p:cNvSpPr txBox="1">
            <a:spLocks noChangeArrowheads="1"/>
          </p:cNvSpPr>
          <p:nvPr/>
        </p:nvSpPr>
        <p:spPr bwMode="auto">
          <a:xfrm>
            <a:off x="9363757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0x28</a:t>
            </a:r>
          </a:p>
        </p:txBody>
      </p:sp>
      <p:grpSp>
        <p:nvGrpSpPr>
          <p:cNvPr id="9" name="Group 135"/>
          <p:cNvGrpSpPr>
            <a:grpSpLocks/>
          </p:cNvGrpSpPr>
          <p:nvPr/>
        </p:nvGrpSpPr>
        <p:grpSpPr bwMode="auto">
          <a:xfrm>
            <a:off x="3739620" y="5173134"/>
            <a:ext cx="5576888" cy="339725"/>
            <a:chOff x="1344" y="3030"/>
            <a:chExt cx="3513" cy="214"/>
          </a:xfrm>
        </p:grpSpPr>
        <p:sp>
          <p:nvSpPr>
            <p:cNvPr id="38024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5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6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7" name="Text Box 139"/>
            <p:cNvSpPr txBox="1">
              <a:spLocks noChangeArrowheads="1"/>
            </p:cNvSpPr>
            <p:nvPr/>
          </p:nvSpPr>
          <p:spPr bwMode="auto">
            <a:xfrm>
              <a:off x="288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8" name="Text Box 140"/>
            <p:cNvSpPr txBox="1">
              <a:spLocks noChangeArrowheads="1"/>
            </p:cNvSpPr>
            <p:nvPr/>
          </p:nvSpPr>
          <p:spPr bwMode="auto">
            <a:xfrm>
              <a:off x="2573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9" name="Text Box 141"/>
            <p:cNvSpPr txBox="1">
              <a:spLocks noChangeArrowheads="1"/>
            </p:cNvSpPr>
            <p:nvPr/>
          </p:nvSpPr>
          <p:spPr bwMode="auto">
            <a:xfrm>
              <a:off x="226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0" name="Text Box 142"/>
            <p:cNvSpPr txBox="1">
              <a:spLocks noChangeArrowheads="1"/>
            </p:cNvSpPr>
            <p:nvPr/>
          </p:nvSpPr>
          <p:spPr bwMode="auto">
            <a:xfrm>
              <a:off x="1651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1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2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3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4" name="Text Box 146"/>
            <p:cNvSpPr txBox="1">
              <a:spLocks noChangeArrowheads="1"/>
            </p:cNvSpPr>
            <p:nvPr/>
          </p:nvSpPr>
          <p:spPr bwMode="auto">
            <a:xfrm>
              <a:off x="195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5" name="Text Box 147"/>
            <p:cNvSpPr txBox="1">
              <a:spLocks noChangeArrowheads="1"/>
            </p:cNvSpPr>
            <p:nvPr/>
          </p:nvSpPr>
          <p:spPr bwMode="auto">
            <a:xfrm>
              <a:off x="1344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</p:grpSp>
      <p:sp>
        <p:nvSpPr>
          <p:cNvPr id="38037" name="Text Box 149"/>
          <p:cNvSpPr txBox="1">
            <a:spLocks noChangeArrowheads="1"/>
          </p:cNvSpPr>
          <p:nvPr/>
        </p:nvSpPr>
        <p:spPr bwMode="auto">
          <a:xfrm>
            <a:off x="2876551" y="5992801"/>
            <a:ext cx="196850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38" name="Text Box 150"/>
          <p:cNvSpPr txBox="1">
            <a:spLocks noChangeArrowheads="1"/>
          </p:cNvSpPr>
          <p:nvPr/>
        </p:nvSpPr>
        <p:spPr bwMode="auto">
          <a:xfrm>
            <a:off x="3795713" y="5992801"/>
            <a:ext cx="395301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0x8</a:t>
            </a:r>
          </a:p>
        </p:txBody>
      </p:sp>
      <p:sp>
        <p:nvSpPr>
          <p:cNvPr id="38039" name="Text Box 151"/>
          <p:cNvSpPr txBox="1">
            <a:spLocks noChangeArrowheads="1"/>
          </p:cNvSpPr>
          <p:nvPr/>
        </p:nvSpPr>
        <p:spPr bwMode="auto">
          <a:xfrm>
            <a:off x="4783140" y="5992801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0x28</a:t>
            </a:r>
          </a:p>
        </p:txBody>
      </p:sp>
    </p:spTree>
    <p:extLst>
      <p:ext uri="{BB962C8B-B14F-4D97-AF65-F5344CB8AC3E}">
        <p14:creationId xmlns:p14="http://schemas.microsoft.com/office/powerpoint/2010/main" val="847090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21" grpId="0"/>
      <p:bldP spid="38022" grpId="0"/>
      <p:bldP spid="38037" grpId="0"/>
      <p:bldP spid="38038" grpId="0"/>
      <p:bldP spid="3803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3. Simple Memory System Cache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16 lines, 4-byte block size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Physically addressed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Direct mapped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3235326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3235326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3722689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3722689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4210052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4210052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4697415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Rectangle 16"/>
          <p:cNvSpPr>
            <a:spLocks noChangeArrowheads="1"/>
          </p:cNvSpPr>
          <p:nvPr/>
        </p:nvSpPr>
        <p:spPr bwMode="auto">
          <a:xfrm>
            <a:off x="4697415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5184778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5184778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6885" name="Rectangle 21"/>
          <p:cNvSpPr>
            <a:spLocks noChangeArrowheads="1"/>
          </p:cNvSpPr>
          <p:nvPr/>
        </p:nvSpPr>
        <p:spPr bwMode="auto">
          <a:xfrm>
            <a:off x="5672141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6" name="Rectangle 22"/>
          <p:cNvSpPr>
            <a:spLocks noChangeArrowheads="1"/>
          </p:cNvSpPr>
          <p:nvPr/>
        </p:nvSpPr>
        <p:spPr bwMode="auto">
          <a:xfrm>
            <a:off x="5672141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6888" name="Rectangle 24"/>
          <p:cNvSpPr>
            <a:spLocks noChangeArrowheads="1"/>
          </p:cNvSpPr>
          <p:nvPr/>
        </p:nvSpPr>
        <p:spPr bwMode="auto">
          <a:xfrm>
            <a:off x="6159504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6159504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6891" name="Rectangle 27"/>
          <p:cNvSpPr>
            <a:spLocks noChangeArrowheads="1"/>
          </p:cNvSpPr>
          <p:nvPr/>
        </p:nvSpPr>
        <p:spPr bwMode="auto">
          <a:xfrm>
            <a:off x="6646867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2" name="Rectangle 28"/>
          <p:cNvSpPr>
            <a:spLocks noChangeArrowheads="1"/>
          </p:cNvSpPr>
          <p:nvPr/>
        </p:nvSpPr>
        <p:spPr bwMode="auto">
          <a:xfrm>
            <a:off x="6646867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6894" name="Rectangle 30"/>
          <p:cNvSpPr>
            <a:spLocks noChangeArrowheads="1"/>
          </p:cNvSpPr>
          <p:nvPr/>
        </p:nvSpPr>
        <p:spPr bwMode="auto">
          <a:xfrm>
            <a:off x="7134230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5" name="Rectangle 31"/>
          <p:cNvSpPr>
            <a:spLocks noChangeArrowheads="1"/>
          </p:cNvSpPr>
          <p:nvPr/>
        </p:nvSpPr>
        <p:spPr bwMode="auto">
          <a:xfrm>
            <a:off x="7134230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6897" name="Rectangle 33"/>
          <p:cNvSpPr>
            <a:spLocks noChangeArrowheads="1"/>
          </p:cNvSpPr>
          <p:nvPr/>
        </p:nvSpPr>
        <p:spPr bwMode="auto">
          <a:xfrm>
            <a:off x="7621592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8" name="Rectangle 34"/>
          <p:cNvSpPr>
            <a:spLocks noChangeArrowheads="1"/>
          </p:cNvSpPr>
          <p:nvPr/>
        </p:nvSpPr>
        <p:spPr bwMode="auto">
          <a:xfrm>
            <a:off x="7621592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6900" name="Rectangle 36"/>
          <p:cNvSpPr>
            <a:spLocks noChangeArrowheads="1"/>
          </p:cNvSpPr>
          <p:nvPr/>
        </p:nvSpPr>
        <p:spPr bwMode="auto">
          <a:xfrm>
            <a:off x="8108954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01" name="Rectangle 37"/>
          <p:cNvSpPr>
            <a:spLocks noChangeArrowheads="1"/>
          </p:cNvSpPr>
          <p:nvPr/>
        </p:nvSpPr>
        <p:spPr bwMode="auto">
          <a:xfrm>
            <a:off x="8108954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03" name="Rectangle 39"/>
          <p:cNvSpPr>
            <a:spLocks noChangeArrowheads="1"/>
          </p:cNvSpPr>
          <p:nvPr/>
        </p:nvSpPr>
        <p:spPr bwMode="auto">
          <a:xfrm>
            <a:off x="8596313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04" name="Rectangle 40"/>
          <p:cNvSpPr>
            <a:spLocks noChangeArrowheads="1"/>
          </p:cNvSpPr>
          <p:nvPr/>
        </p:nvSpPr>
        <p:spPr bwMode="auto">
          <a:xfrm>
            <a:off x="8596313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6176965" y="3478213"/>
            <a:ext cx="2924175" cy="333375"/>
            <a:chOff x="2931" y="2156"/>
            <a:chExt cx="1842" cy="210"/>
          </a:xfrm>
        </p:grpSpPr>
        <p:sp>
          <p:nvSpPr>
            <p:cNvPr id="36906" name="Line 42"/>
            <p:cNvSpPr>
              <a:spLocks noChangeShapeType="1"/>
            </p:cNvSpPr>
            <p:nvPr/>
          </p:nvSpPr>
          <p:spPr bwMode="auto">
            <a:xfrm>
              <a:off x="2931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07" name="Text Box 43"/>
            <p:cNvSpPr txBox="1">
              <a:spLocks noChangeArrowheads="1"/>
            </p:cNvSpPr>
            <p:nvPr/>
          </p:nvSpPr>
          <p:spPr bwMode="auto">
            <a:xfrm>
              <a:off x="3638" y="2156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3281365" y="3478213"/>
            <a:ext cx="2924175" cy="333375"/>
            <a:chOff x="1107" y="2156"/>
            <a:chExt cx="1842" cy="210"/>
          </a:xfrm>
        </p:grpSpPr>
        <p:sp>
          <p:nvSpPr>
            <p:cNvPr id="36909" name="Line 45"/>
            <p:cNvSpPr>
              <a:spLocks noChangeShapeType="1"/>
            </p:cNvSpPr>
            <p:nvPr/>
          </p:nvSpPr>
          <p:spPr bwMode="auto">
            <a:xfrm>
              <a:off x="1107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0" name="Text Box 46"/>
            <p:cNvSpPr txBox="1">
              <a:spLocks noChangeArrowheads="1"/>
            </p:cNvSpPr>
            <p:nvPr/>
          </p:nvSpPr>
          <p:spPr bwMode="auto">
            <a:xfrm>
              <a:off x="1814" y="2156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8080383" y="2523067"/>
            <a:ext cx="992189" cy="306388"/>
            <a:chOff x="4130" y="1501"/>
            <a:chExt cx="625" cy="193"/>
          </a:xfrm>
        </p:grpSpPr>
        <p:sp>
          <p:nvSpPr>
            <p:cNvPr id="36912" name="Line 48"/>
            <p:cNvSpPr>
              <a:spLocks noChangeShapeType="1"/>
            </p:cNvSpPr>
            <p:nvPr/>
          </p:nvSpPr>
          <p:spPr bwMode="auto">
            <a:xfrm>
              <a:off x="4130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3" name="Text Box 49"/>
            <p:cNvSpPr txBox="1">
              <a:spLocks noChangeArrowheads="1"/>
            </p:cNvSpPr>
            <p:nvPr/>
          </p:nvSpPr>
          <p:spPr bwMode="auto">
            <a:xfrm>
              <a:off x="4316" y="1501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6151034" y="2519363"/>
            <a:ext cx="1927225" cy="306388"/>
            <a:chOff x="2920" y="1488"/>
            <a:chExt cx="1214" cy="193"/>
          </a:xfrm>
        </p:grpSpPr>
        <p:sp>
          <p:nvSpPr>
            <p:cNvPr id="36915" name="Line 51"/>
            <p:cNvSpPr>
              <a:spLocks noChangeShapeType="1"/>
            </p:cNvSpPr>
            <p:nvPr/>
          </p:nvSpPr>
          <p:spPr bwMode="auto">
            <a:xfrm>
              <a:off x="2920" y="1566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6" name="Text Box 52"/>
            <p:cNvSpPr txBox="1">
              <a:spLocks noChangeArrowheads="1"/>
            </p:cNvSpPr>
            <p:nvPr/>
          </p:nvSpPr>
          <p:spPr bwMode="auto">
            <a:xfrm>
              <a:off x="3460" y="1488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3235326" y="2514600"/>
            <a:ext cx="2894013" cy="306388"/>
            <a:chOff x="1078" y="1501"/>
            <a:chExt cx="1823" cy="193"/>
          </a:xfrm>
        </p:grpSpPr>
        <p:sp>
          <p:nvSpPr>
            <p:cNvPr id="36918" name="Line 54"/>
            <p:cNvSpPr>
              <a:spLocks noChangeShapeType="1"/>
            </p:cNvSpPr>
            <p:nvPr/>
          </p:nvSpPr>
          <p:spPr bwMode="auto">
            <a:xfrm>
              <a:off x="1078" y="1579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9" name="Text Box 55"/>
            <p:cNvSpPr txBox="1">
              <a:spLocks noChangeArrowheads="1"/>
            </p:cNvSpPr>
            <p:nvPr/>
          </p:nvSpPr>
          <p:spPr bwMode="auto">
            <a:xfrm>
              <a:off x="1928" y="1501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6928" name="Rectangle 64"/>
          <p:cNvSpPr>
            <a:spLocks noChangeArrowheads="1"/>
          </p:cNvSpPr>
          <p:nvPr/>
        </p:nvSpPr>
        <p:spPr bwMode="auto">
          <a:xfrm>
            <a:off x="539908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6929" name="Rectangle 65"/>
          <p:cNvSpPr>
            <a:spLocks noChangeArrowheads="1"/>
          </p:cNvSpPr>
          <p:nvPr/>
        </p:nvSpPr>
        <p:spPr bwMode="auto">
          <a:xfrm>
            <a:off x="477996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DF</a:t>
            </a:r>
          </a:p>
        </p:txBody>
      </p:sp>
      <p:sp>
        <p:nvSpPr>
          <p:cNvPr id="36930" name="Rectangle 66"/>
          <p:cNvSpPr>
            <a:spLocks noChangeArrowheads="1"/>
          </p:cNvSpPr>
          <p:nvPr/>
        </p:nvSpPr>
        <p:spPr bwMode="auto">
          <a:xfrm>
            <a:off x="415925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C2</a:t>
            </a:r>
          </a:p>
        </p:txBody>
      </p:sp>
      <p:sp>
        <p:nvSpPr>
          <p:cNvPr id="36931" name="Rectangle 67"/>
          <p:cNvSpPr>
            <a:spLocks noChangeArrowheads="1"/>
          </p:cNvSpPr>
          <p:nvPr/>
        </p:nvSpPr>
        <p:spPr bwMode="auto">
          <a:xfrm>
            <a:off x="3536950" y="635000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6932" name="Rectangle 68"/>
          <p:cNvSpPr>
            <a:spLocks noChangeArrowheads="1"/>
          </p:cNvSpPr>
          <p:nvPr/>
        </p:nvSpPr>
        <p:spPr bwMode="auto">
          <a:xfrm>
            <a:off x="291623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33" name="Rectangle 69"/>
          <p:cNvSpPr>
            <a:spLocks noChangeArrowheads="1"/>
          </p:cNvSpPr>
          <p:nvPr/>
        </p:nvSpPr>
        <p:spPr bwMode="auto">
          <a:xfrm>
            <a:off x="229711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16</a:t>
            </a:r>
          </a:p>
        </p:txBody>
      </p:sp>
      <p:sp>
        <p:nvSpPr>
          <p:cNvPr id="36934" name="Rectangle 70"/>
          <p:cNvSpPr>
            <a:spLocks noChangeArrowheads="1"/>
          </p:cNvSpPr>
          <p:nvPr/>
        </p:nvSpPr>
        <p:spPr bwMode="auto">
          <a:xfrm>
            <a:off x="167640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6942" name="Rectangle 78"/>
          <p:cNvSpPr>
            <a:spLocks noChangeArrowheads="1"/>
          </p:cNvSpPr>
          <p:nvPr/>
        </p:nvSpPr>
        <p:spPr bwMode="auto">
          <a:xfrm>
            <a:off x="539908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3" name="Rectangle 79"/>
          <p:cNvSpPr>
            <a:spLocks noChangeArrowheads="1"/>
          </p:cNvSpPr>
          <p:nvPr/>
        </p:nvSpPr>
        <p:spPr bwMode="auto">
          <a:xfrm>
            <a:off x="477996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4" name="Rectangle 80"/>
          <p:cNvSpPr>
            <a:spLocks noChangeArrowheads="1"/>
          </p:cNvSpPr>
          <p:nvPr/>
        </p:nvSpPr>
        <p:spPr bwMode="auto">
          <a:xfrm>
            <a:off x="415925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5" name="Rectangle 81"/>
          <p:cNvSpPr>
            <a:spLocks noChangeArrowheads="1"/>
          </p:cNvSpPr>
          <p:nvPr/>
        </p:nvSpPr>
        <p:spPr bwMode="auto">
          <a:xfrm>
            <a:off x="3536950" y="606901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6" name="Rectangle 82"/>
          <p:cNvSpPr>
            <a:spLocks noChangeArrowheads="1"/>
          </p:cNvSpPr>
          <p:nvPr/>
        </p:nvSpPr>
        <p:spPr bwMode="auto">
          <a:xfrm>
            <a:off x="291623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6947" name="Rectangle 83"/>
          <p:cNvSpPr>
            <a:spLocks noChangeArrowheads="1"/>
          </p:cNvSpPr>
          <p:nvPr/>
        </p:nvSpPr>
        <p:spPr bwMode="auto">
          <a:xfrm>
            <a:off x="229711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31</a:t>
            </a:r>
          </a:p>
        </p:txBody>
      </p:sp>
      <p:sp>
        <p:nvSpPr>
          <p:cNvPr id="36948" name="Rectangle 84"/>
          <p:cNvSpPr>
            <a:spLocks noChangeArrowheads="1"/>
          </p:cNvSpPr>
          <p:nvPr/>
        </p:nvSpPr>
        <p:spPr bwMode="auto">
          <a:xfrm>
            <a:off x="167640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6956" name="Rectangle 92"/>
          <p:cNvSpPr>
            <a:spLocks noChangeArrowheads="1"/>
          </p:cNvSpPr>
          <p:nvPr/>
        </p:nvSpPr>
        <p:spPr bwMode="auto">
          <a:xfrm>
            <a:off x="539908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1D</a:t>
            </a:r>
          </a:p>
        </p:txBody>
      </p:sp>
      <p:sp>
        <p:nvSpPr>
          <p:cNvPr id="36957" name="Rectangle 93"/>
          <p:cNvSpPr>
            <a:spLocks noChangeArrowheads="1"/>
          </p:cNvSpPr>
          <p:nvPr/>
        </p:nvSpPr>
        <p:spPr bwMode="auto">
          <a:xfrm>
            <a:off x="477996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F0</a:t>
            </a:r>
          </a:p>
        </p:txBody>
      </p:sp>
      <p:sp>
        <p:nvSpPr>
          <p:cNvPr id="36958" name="Rectangle 94"/>
          <p:cNvSpPr>
            <a:spLocks noChangeArrowheads="1"/>
          </p:cNvSpPr>
          <p:nvPr/>
        </p:nvSpPr>
        <p:spPr bwMode="auto">
          <a:xfrm>
            <a:off x="415925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72</a:t>
            </a:r>
          </a:p>
        </p:txBody>
      </p:sp>
      <p:sp>
        <p:nvSpPr>
          <p:cNvPr id="36959" name="Rectangle 95"/>
          <p:cNvSpPr>
            <a:spLocks noChangeArrowheads="1"/>
          </p:cNvSpPr>
          <p:nvPr/>
        </p:nvSpPr>
        <p:spPr bwMode="auto">
          <a:xfrm>
            <a:off x="3536950" y="578802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36</a:t>
            </a:r>
          </a:p>
        </p:txBody>
      </p:sp>
      <p:sp>
        <p:nvSpPr>
          <p:cNvPr id="36960" name="Rectangle 96"/>
          <p:cNvSpPr>
            <a:spLocks noChangeArrowheads="1"/>
          </p:cNvSpPr>
          <p:nvPr/>
        </p:nvSpPr>
        <p:spPr bwMode="auto">
          <a:xfrm>
            <a:off x="291623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61" name="Rectangle 97"/>
          <p:cNvSpPr>
            <a:spLocks noChangeArrowheads="1"/>
          </p:cNvSpPr>
          <p:nvPr/>
        </p:nvSpPr>
        <p:spPr bwMode="auto">
          <a:xfrm>
            <a:off x="229711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6962" name="Rectangle 98"/>
          <p:cNvSpPr>
            <a:spLocks noChangeArrowheads="1"/>
          </p:cNvSpPr>
          <p:nvPr/>
        </p:nvSpPr>
        <p:spPr bwMode="auto">
          <a:xfrm>
            <a:off x="167640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6970" name="Rectangle 106"/>
          <p:cNvSpPr>
            <a:spLocks noChangeArrowheads="1"/>
          </p:cNvSpPr>
          <p:nvPr/>
        </p:nvSpPr>
        <p:spPr bwMode="auto">
          <a:xfrm>
            <a:off x="539908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6971" name="Rectangle 107"/>
          <p:cNvSpPr>
            <a:spLocks noChangeArrowheads="1"/>
          </p:cNvSpPr>
          <p:nvPr/>
        </p:nvSpPr>
        <p:spPr bwMode="auto">
          <a:xfrm>
            <a:off x="477996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8F</a:t>
            </a:r>
          </a:p>
        </p:txBody>
      </p:sp>
      <p:sp>
        <p:nvSpPr>
          <p:cNvPr id="36972" name="Rectangle 108"/>
          <p:cNvSpPr>
            <a:spLocks noChangeArrowheads="1"/>
          </p:cNvSpPr>
          <p:nvPr/>
        </p:nvSpPr>
        <p:spPr bwMode="auto">
          <a:xfrm>
            <a:off x="415925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6D</a:t>
            </a:r>
          </a:p>
        </p:txBody>
      </p:sp>
      <p:sp>
        <p:nvSpPr>
          <p:cNvPr id="36973" name="Rectangle 109"/>
          <p:cNvSpPr>
            <a:spLocks noChangeArrowheads="1"/>
          </p:cNvSpPr>
          <p:nvPr/>
        </p:nvSpPr>
        <p:spPr bwMode="auto">
          <a:xfrm>
            <a:off x="3536950" y="5481638"/>
            <a:ext cx="6223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43</a:t>
            </a:r>
          </a:p>
        </p:txBody>
      </p:sp>
      <p:sp>
        <p:nvSpPr>
          <p:cNvPr id="36974" name="Rectangle 110"/>
          <p:cNvSpPr>
            <a:spLocks noChangeArrowheads="1"/>
          </p:cNvSpPr>
          <p:nvPr/>
        </p:nvSpPr>
        <p:spPr bwMode="auto">
          <a:xfrm>
            <a:off x="291623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75" name="Rectangle 111"/>
          <p:cNvSpPr>
            <a:spLocks noChangeArrowheads="1"/>
          </p:cNvSpPr>
          <p:nvPr/>
        </p:nvSpPr>
        <p:spPr bwMode="auto">
          <a:xfrm>
            <a:off x="229711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32</a:t>
            </a:r>
          </a:p>
        </p:txBody>
      </p:sp>
      <p:sp>
        <p:nvSpPr>
          <p:cNvPr id="36976" name="Rectangle 112"/>
          <p:cNvSpPr>
            <a:spLocks noChangeArrowheads="1"/>
          </p:cNvSpPr>
          <p:nvPr/>
        </p:nvSpPr>
        <p:spPr bwMode="auto">
          <a:xfrm>
            <a:off x="167640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6984" name="Rectangle 120"/>
          <p:cNvSpPr>
            <a:spLocks noChangeArrowheads="1"/>
          </p:cNvSpPr>
          <p:nvPr/>
        </p:nvSpPr>
        <p:spPr bwMode="auto">
          <a:xfrm>
            <a:off x="539908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5" name="Rectangle 121"/>
          <p:cNvSpPr>
            <a:spLocks noChangeArrowheads="1"/>
          </p:cNvSpPr>
          <p:nvPr/>
        </p:nvSpPr>
        <p:spPr bwMode="auto">
          <a:xfrm>
            <a:off x="477996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6" name="Rectangle 122"/>
          <p:cNvSpPr>
            <a:spLocks noChangeArrowheads="1"/>
          </p:cNvSpPr>
          <p:nvPr/>
        </p:nvSpPr>
        <p:spPr bwMode="auto">
          <a:xfrm>
            <a:off x="415925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7" name="Rectangle 123"/>
          <p:cNvSpPr>
            <a:spLocks noChangeArrowheads="1"/>
          </p:cNvSpPr>
          <p:nvPr/>
        </p:nvSpPr>
        <p:spPr bwMode="auto">
          <a:xfrm>
            <a:off x="3536950" y="520065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8" name="Rectangle 124"/>
          <p:cNvSpPr>
            <a:spLocks noChangeArrowheads="1"/>
          </p:cNvSpPr>
          <p:nvPr/>
        </p:nvSpPr>
        <p:spPr bwMode="auto">
          <a:xfrm>
            <a:off x="291623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6989" name="Rectangle 125"/>
          <p:cNvSpPr>
            <a:spLocks noChangeArrowheads="1"/>
          </p:cNvSpPr>
          <p:nvPr/>
        </p:nvSpPr>
        <p:spPr bwMode="auto">
          <a:xfrm>
            <a:off x="229711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36</a:t>
            </a:r>
          </a:p>
        </p:txBody>
      </p:sp>
      <p:sp>
        <p:nvSpPr>
          <p:cNvPr id="36990" name="Rectangle 126"/>
          <p:cNvSpPr>
            <a:spLocks noChangeArrowheads="1"/>
          </p:cNvSpPr>
          <p:nvPr/>
        </p:nvSpPr>
        <p:spPr bwMode="auto">
          <a:xfrm>
            <a:off x="167640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6998" name="Rectangle 134"/>
          <p:cNvSpPr>
            <a:spLocks noChangeArrowheads="1"/>
          </p:cNvSpPr>
          <p:nvPr/>
        </p:nvSpPr>
        <p:spPr bwMode="auto">
          <a:xfrm>
            <a:off x="539908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6999" name="Rectangle 135"/>
          <p:cNvSpPr>
            <a:spLocks noChangeArrowheads="1"/>
          </p:cNvSpPr>
          <p:nvPr/>
        </p:nvSpPr>
        <p:spPr bwMode="auto">
          <a:xfrm>
            <a:off x="477996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7000" name="Rectangle 136"/>
          <p:cNvSpPr>
            <a:spLocks noChangeArrowheads="1"/>
          </p:cNvSpPr>
          <p:nvPr/>
        </p:nvSpPr>
        <p:spPr bwMode="auto">
          <a:xfrm>
            <a:off x="415925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7001" name="Rectangle 137"/>
          <p:cNvSpPr>
            <a:spLocks noChangeArrowheads="1"/>
          </p:cNvSpPr>
          <p:nvPr/>
        </p:nvSpPr>
        <p:spPr bwMode="auto">
          <a:xfrm>
            <a:off x="3536950" y="491966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7002" name="Rectangle 138"/>
          <p:cNvSpPr>
            <a:spLocks noChangeArrowheads="1"/>
          </p:cNvSpPr>
          <p:nvPr/>
        </p:nvSpPr>
        <p:spPr bwMode="auto">
          <a:xfrm>
            <a:off x="291623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7003" name="Rectangle 139"/>
          <p:cNvSpPr>
            <a:spLocks noChangeArrowheads="1"/>
          </p:cNvSpPr>
          <p:nvPr/>
        </p:nvSpPr>
        <p:spPr bwMode="auto">
          <a:xfrm>
            <a:off x="229711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1B</a:t>
            </a:r>
          </a:p>
        </p:txBody>
      </p:sp>
      <p:sp>
        <p:nvSpPr>
          <p:cNvPr id="37004" name="Rectangle 140"/>
          <p:cNvSpPr>
            <a:spLocks noChangeArrowheads="1"/>
          </p:cNvSpPr>
          <p:nvPr/>
        </p:nvSpPr>
        <p:spPr bwMode="auto">
          <a:xfrm>
            <a:off x="167640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012" name="Rectangle 148"/>
          <p:cNvSpPr>
            <a:spLocks noChangeArrowheads="1"/>
          </p:cNvSpPr>
          <p:nvPr/>
        </p:nvSpPr>
        <p:spPr bwMode="auto">
          <a:xfrm>
            <a:off x="539908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3" name="Rectangle 149"/>
          <p:cNvSpPr>
            <a:spLocks noChangeArrowheads="1"/>
          </p:cNvSpPr>
          <p:nvPr/>
        </p:nvSpPr>
        <p:spPr bwMode="auto">
          <a:xfrm>
            <a:off x="477996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4" name="Rectangle 150"/>
          <p:cNvSpPr>
            <a:spLocks noChangeArrowheads="1"/>
          </p:cNvSpPr>
          <p:nvPr/>
        </p:nvSpPr>
        <p:spPr bwMode="auto">
          <a:xfrm>
            <a:off x="415925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5" name="Rectangle 151"/>
          <p:cNvSpPr>
            <a:spLocks noChangeArrowheads="1"/>
          </p:cNvSpPr>
          <p:nvPr/>
        </p:nvSpPr>
        <p:spPr bwMode="auto">
          <a:xfrm>
            <a:off x="3536950" y="463867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6" name="Rectangle 152"/>
          <p:cNvSpPr>
            <a:spLocks noChangeArrowheads="1"/>
          </p:cNvSpPr>
          <p:nvPr/>
        </p:nvSpPr>
        <p:spPr bwMode="auto">
          <a:xfrm>
            <a:off x="291623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7017" name="Rectangle 153"/>
          <p:cNvSpPr>
            <a:spLocks noChangeArrowheads="1"/>
          </p:cNvSpPr>
          <p:nvPr/>
        </p:nvSpPr>
        <p:spPr bwMode="auto">
          <a:xfrm>
            <a:off x="229711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37018" name="Rectangle 154"/>
          <p:cNvSpPr>
            <a:spLocks noChangeArrowheads="1"/>
          </p:cNvSpPr>
          <p:nvPr/>
        </p:nvSpPr>
        <p:spPr bwMode="auto">
          <a:xfrm>
            <a:off x="167640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026" name="Rectangle 162"/>
          <p:cNvSpPr>
            <a:spLocks noChangeArrowheads="1"/>
          </p:cNvSpPr>
          <p:nvPr/>
        </p:nvSpPr>
        <p:spPr bwMode="auto">
          <a:xfrm>
            <a:off x="539908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7027" name="Rectangle 163"/>
          <p:cNvSpPr>
            <a:spLocks noChangeArrowheads="1"/>
          </p:cNvSpPr>
          <p:nvPr/>
        </p:nvSpPr>
        <p:spPr bwMode="auto">
          <a:xfrm>
            <a:off x="477996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23</a:t>
            </a:r>
          </a:p>
        </p:txBody>
      </p:sp>
      <p:sp>
        <p:nvSpPr>
          <p:cNvPr id="37028" name="Rectangle 164"/>
          <p:cNvSpPr>
            <a:spLocks noChangeArrowheads="1"/>
          </p:cNvSpPr>
          <p:nvPr/>
        </p:nvSpPr>
        <p:spPr bwMode="auto">
          <a:xfrm>
            <a:off x="415925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7029" name="Rectangle 165"/>
          <p:cNvSpPr>
            <a:spLocks noChangeArrowheads="1"/>
          </p:cNvSpPr>
          <p:nvPr/>
        </p:nvSpPr>
        <p:spPr bwMode="auto">
          <a:xfrm>
            <a:off x="3536950" y="4357688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99</a:t>
            </a:r>
          </a:p>
        </p:txBody>
      </p:sp>
      <p:sp>
        <p:nvSpPr>
          <p:cNvPr id="37030" name="Rectangle 166"/>
          <p:cNvSpPr>
            <a:spLocks noChangeArrowheads="1"/>
          </p:cNvSpPr>
          <p:nvPr/>
        </p:nvSpPr>
        <p:spPr bwMode="auto">
          <a:xfrm>
            <a:off x="291623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7031" name="Rectangle 167"/>
          <p:cNvSpPr>
            <a:spLocks noChangeArrowheads="1"/>
          </p:cNvSpPr>
          <p:nvPr/>
        </p:nvSpPr>
        <p:spPr bwMode="auto">
          <a:xfrm>
            <a:off x="229711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19</a:t>
            </a:r>
          </a:p>
        </p:txBody>
      </p:sp>
      <p:sp>
        <p:nvSpPr>
          <p:cNvPr id="37032" name="Rectangle 168"/>
          <p:cNvSpPr>
            <a:spLocks noChangeArrowheads="1"/>
          </p:cNvSpPr>
          <p:nvPr/>
        </p:nvSpPr>
        <p:spPr bwMode="auto">
          <a:xfrm>
            <a:off x="167640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7040" name="Rectangle 176"/>
          <p:cNvSpPr>
            <a:spLocks noChangeArrowheads="1"/>
          </p:cNvSpPr>
          <p:nvPr/>
        </p:nvSpPr>
        <p:spPr bwMode="auto">
          <a:xfrm>
            <a:off x="539908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37041" name="Rectangle 177"/>
          <p:cNvSpPr>
            <a:spLocks noChangeArrowheads="1"/>
          </p:cNvSpPr>
          <p:nvPr/>
        </p:nvSpPr>
        <p:spPr bwMode="auto">
          <a:xfrm>
            <a:off x="477996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37042" name="Rectangle 178"/>
          <p:cNvSpPr>
            <a:spLocks noChangeArrowheads="1"/>
          </p:cNvSpPr>
          <p:nvPr/>
        </p:nvSpPr>
        <p:spPr bwMode="auto">
          <a:xfrm>
            <a:off x="415925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37043" name="Rectangle 179"/>
          <p:cNvSpPr>
            <a:spLocks noChangeArrowheads="1"/>
          </p:cNvSpPr>
          <p:nvPr/>
        </p:nvSpPr>
        <p:spPr bwMode="auto">
          <a:xfrm>
            <a:off x="35369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37044" name="Rectangle 180"/>
          <p:cNvSpPr>
            <a:spLocks noChangeArrowheads="1"/>
          </p:cNvSpPr>
          <p:nvPr/>
        </p:nvSpPr>
        <p:spPr bwMode="auto">
          <a:xfrm>
            <a:off x="291623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7045" name="Rectangle 181"/>
          <p:cNvSpPr>
            <a:spLocks noChangeArrowheads="1"/>
          </p:cNvSpPr>
          <p:nvPr/>
        </p:nvSpPr>
        <p:spPr bwMode="auto">
          <a:xfrm>
            <a:off x="229711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7046" name="Rectangle 182"/>
          <p:cNvSpPr>
            <a:spLocks noChangeArrowheads="1"/>
          </p:cNvSpPr>
          <p:nvPr/>
        </p:nvSpPr>
        <p:spPr bwMode="auto">
          <a:xfrm>
            <a:off x="167640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4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37047" name="Line 183"/>
          <p:cNvSpPr>
            <a:spLocks noChangeShapeType="1"/>
          </p:cNvSpPr>
          <p:nvPr/>
        </p:nvSpPr>
        <p:spPr bwMode="auto">
          <a:xfrm>
            <a:off x="1676400" y="4357688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48" name="Line 184"/>
          <p:cNvSpPr>
            <a:spLocks noChangeShapeType="1"/>
          </p:cNvSpPr>
          <p:nvPr/>
        </p:nvSpPr>
        <p:spPr bwMode="auto">
          <a:xfrm>
            <a:off x="1676400" y="463867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49" name="Line 185"/>
          <p:cNvSpPr>
            <a:spLocks noChangeShapeType="1"/>
          </p:cNvSpPr>
          <p:nvPr/>
        </p:nvSpPr>
        <p:spPr bwMode="auto">
          <a:xfrm>
            <a:off x="1676400" y="491966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0" name="Line 186"/>
          <p:cNvSpPr>
            <a:spLocks noChangeShapeType="1"/>
          </p:cNvSpPr>
          <p:nvPr/>
        </p:nvSpPr>
        <p:spPr bwMode="auto">
          <a:xfrm>
            <a:off x="1676400" y="520065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1" name="Line 187"/>
          <p:cNvSpPr>
            <a:spLocks noChangeShapeType="1"/>
          </p:cNvSpPr>
          <p:nvPr/>
        </p:nvSpPr>
        <p:spPr bwMode="auto">
          <a:xfrm>
            <a:off x="1676400" y="5484812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2" name="Line 188"/>
          <p:cNvSpPr>
            <a:spLocks noChangeShapeType="1"/>
          </p:cNvSpPr>
          <p:nvPr/>
        </p:nvSpPr>
        <p:spPr bwMode="auto">
          <a:xfrm>
            <a:off x="1676400" y="578802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3" name="Line 189"/>
          <p:cNvSpPr>
            <a:spLocks noChangeShapeType="1"/>
          </p:cNvSpPr>
          <p:nvPr/>
        </p:nvSpPr>
        <p:spPr bwMode="auto">
          <a:xfrm>
            <a:off x="1676400" y="606901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4" name="Line 190"/>
          <p:cNvSpPr>
            <a:spLocks noChangeShapeType="1"/>
          </p:cNvSpPr>
          <p:nvPr/>
        </p:nvSpPr>
        <p:spPr bwMode="auto">
          <a:xfrm>
            <a:off x="1676400" y="635000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5" name="Line 191"/>
          <p:cNvSpPr>
            <a:spLocks noChangeShapeType="1"/>
          </p:cNvSpPr>
          <p:nvPr/>
        </p:nvSpPr>
        <p:spPr bwMode="auto">
          <a:xfrm>
            <a:off x="229711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6" name="Line 192"/>
          <p:cNvSpPr>
            <a:spLocks noChangeShapeType="1"/>
          </p:cNvSpPr>
          <p:nvPr/>
        </p:nvSpPr>
        <p:spPr bwMode="auto">
          <a:xfrm>
            <a:off x="291623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7" name="Line 193"/>
          <p:cNvSpPr>
            <a:spLocks noChangeShapeType="1"/>
          </p:cNvSpPr>
          <p:nvPr/>
        </p:nvSpPr>
        <p:spPr bwMode="auto">
          <a:xfrm>
            <a:off x="35369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8" name="Line 194"/>
          <p:cNvSpPr>
            <a:spLocks noChangeShapeType="1"/>
          </p:cNvSpPr>
          <p:nvPr/>
        </p:nvSpPr>
        <p:spPr bwMode="auto">
          <a:xfrm>
            <a:off x="41592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9" name="Line 195"/>
          <p:cNvSpPr>
            <a:spLocks noChangeShapeType="1"/>
          </p:cNvSpPr>
          <p:nvPr/>
        </p:nvSpPr>
        <p:spPr bwMode="auto">
          <a:xfrm>
            <a:off x="477996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0" name="Line 196"/>
          <p:cNvSpPr>
            <a:spLocks noChangeShapeType="1"/>
          </p:cNvSpPr>
          <p:nvPr/>
        </p:nvSpPr>
        <p:spPr bwMode="auto">
          <a:xfrm>
            <a:off x="539908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7" name="Line 203"/>
          <p:cNvSpPr>
            <a:spLocks noChangeShapeType="1"/>
          </p:cNvSpPr>
          <p:nvPr/>
        </p:nvSpPr>
        <p:spPr bwMode="auto">
          <a:xfrm>
            <a:off x="1676400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9" name="Line 205"/>
          <p:cNvSpPr>
            <a:spLocks noChangeShapeType="1"/>
          </p:cNvSpPr>
          <p:nvPr/>
        </p:nvSpPr>
        <p:spPr bwMode="auto">
          <a:xfrm>
            <a:off x="1676400" y="4076700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71" name="Line 207"/>
          <p:cNvSpPr>
            <a:spLocks noChangeShapeType="1"/>
          </p:cNvSpPr>
          <p:nvPr/>
        </p:nvSpPr>
        <p:spPr bwMode="auto">
          <a:xfrm>
            <a:off x="1676400" y="6630988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" name="Line 203"/>
          <p:cNvSpPr>
            <a:spLocks noChangeShapeType="1"/>
          </p:cNvSpPr>
          <p:nvPr/>
        </p:nvSpPr>
        <p:spPr bwMode="auto">
          <a:xfrm>
            <a:off x="6011333" y="4083579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" name="Rectangle 57"/>
          <p:cNvSpPr>
            <a:spLocks noChangeArrowheads="1"/>
          </p:cNvSpPr>
          <p:nvPr/>
        </p:nvSpPr>
        <p:spPr bwMode="auto">
          <a:xfrm>
            <a:off x="989488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1" name="Rectangle 58"/>
          <p:cNvSpPr>
            <a:spLocks noChangeArrowheads="1"/>
          </p:cNvSpPr>
          <p:nvPr/>
        </p:nvSpPr>
        <p:spPr bwMode="auto">
          <a:xfrm>
            <a:off x="927576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2" name="Rectangle 59"/>
          <p:cNvSpPr>
            <a:spLocks noChangeArrowheads="1"/>
          </p:cNvSpPr>
          <p:nvPr/>
        </p:nvSpPr>
        <p:spPr bwMode="auto">
          <a:xfrm>
            <a:off x="865505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3" name="Rectangle 60"/>
          <p:cNvSpPr>
            <a:spLocks noChangeArrowheads="1"/>
          </p:cNvSpPr>
          <p:nvPr/>
        </p:nvSpPr>
        <p:spPr bwMode="auto">
          <a:xfrm>
            <a:off x="8032750" y="635000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4" name="Rectangle 61"/>
          <p:cNvSpPr>
            <a:spLocks noChangeArrowheads="1"/>
          </p:cNvSpPr>
          <p:nvPr/>
        </p:nvSpPr>
        <p:spPr bwMode="auto">
          <a:xfrm>
            <a:off x="741203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15" name="Rectangle 62"/>
          <p:cNvSpPr>
            <a:spLocks noChangeArrowheads="1"/>
          </p:cNvSpPr>
          <p:nvPr/>
        </p:nvSpPr>
        <p:spPr bwMode="auto">
          <a:xfrm>
            <a:off x="679291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14</a:t>
            </a:r>
          </a:p>
        </p:txBody>
      </p:sp>
      <p:sp>
        <p:nvSpPr>
          <p:cNvPr id="216" name="Rectangle 63"/>
          <p:cNvSpPr>
            <a:spLocks noChangeArrowheads="1"/>
          </p:cNvSpPr>
          <p:nvPr/>
        </p:nvSpPr>
        <p:spPr bwMode="auto">
          <a:xfrm>
            <a:off x="617220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217" name="Rectangle 71"/>
          <p:cNvSpPr>
            <a:spLocks noChangeArrowheads="1"/>
          </p:cNvSpPr>
          <p:nvPr/>
        </p:nvSpPr>
        <p:spPr bwMode="auto">
          <a:xfrm>
            <a:off x="989488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D3</a:t>
            </a:r>
          </a:p>
        </p:txBody>
      </p:sp>
      <p:sp>
        <p:nvSpPr>
          <p:cNvPr id="218" name="Rectangle 72"/>
          <p:cNvSpPr>
            <a:spLocks noChangeArrowheads="1"/>
          </p:cNvSpPr>
          <p:nvPr/>
        </p:nvSpPr>
        <p:spPr bwMode="auto">
          <a:xfrm>
            <a:off x="927576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1B</a:t>
            </a:r>
          </a:p>
        </p:txBody>
      </p:sp>
      <p:sp>
        <p:nvSpPr>
          <p:cNvPr id="219" name="Rectangle 73"/>
          <p:cNvSpPr>
            <a:spLocks noChangeArrowheads="1"/>
          </p:cNvSpPr>
          <p:nvPr/>
        </p:nvSpPr>
        <p:spPr bwMode="auto">
          <a:xfrm>
            <a:off x="865505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77</a:t>
            </a:r>
          </a:p>
        </p:txBody>
      </p:sp>
      <p:sp>
        <p:nvSpPr>
          <p:cNvPr id="220" name="Rectangle 74"/>
          <p:cNvSpPr>
            <a:spLocks noChangeArrowheads="1"/>
          </p:cNvSpPr>
          <p:nvPr/>
        </p:nvSpPr>
        <p:spPr bwMode="auto">
          <a:xfrm>
            <a:off x="8032750" y="606901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83</a:t>
            </a:r>
          </a:p>
        </p:txBody>
      </p:sp>
      <p:sp>
        <p:nvSpPr>
          <p:cNvPr id="221" name="Rectangle 75"/>
          <p:cNvSpPr>
            <a:spLocks noChangeArrowheads="1"/>
          </p:cNvSpPr>
          <p:nvPr/>
        </p:nvSpPr>
        <p:spPr bwMode="auto">
          <a:xfrm>
            <a:off x="741203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22" name="Rectangle 76"/>
          <p:cNvSpPr>
            <a:spLocks noChangeArrowheads="1"/>
          </p:cNvSpPr>
          <p:nvPr/>
        </p:nvSpPr>
        <p:spPr bwMode="auto">
          <a:xfrm>
            <a:off x="679291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223" name="Rectangle 77"/>
          <p:cNvSpPr>
            <a:spLocks noChangeArrowheads="1"/>
          </p:cNvSpPr>
          <p:nvPr/>
        </p:nvSpPr>
        <p:spPr bwMode="auto">
          <a:xfrm>
            <a:off x="617220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E</a:t>
            </a:r>
          </a:p>
        </p:txBody>
      </p:sp>
      <p:sp>
        <p:nvSpPr>
          <p:cNvPr id="224" name="Rectangle 85"/>
          <p:cNvSpPr>
            <a:spLocks noChangeArrowheads="1"/>
          </p:cNvSpPr>
          <p:nvPr/>
        </p:nvSpPr>
        <p:spPr bwMode="auto">
          <a:xfrm>
            <a:off x="989488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225" name="Rectangle 86"/>
          <p:cNvSpPr>
            <a:spLocks noChangeArrowheads="1"/>
          </p:cNvSpPr>
          <p:nvPr/>
        </p:nvSpPr>
        <p:spPr bwMode="auto">
          <a:xfrm>
            <a:off x="927576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226" name="Rectangle 87"/>
          <p:cNvSpPr>
            <a:spLocks noChangeArrowheads="1"/>
          </p:cNvSpPr>
          <p:nvPr/>
        </p:nvSpPr>
        <p:spPr bwMode="auto">
          <a:xfrm>
            <a:off x="865505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96</a:t>
            </a:r>
          </a:p>
        </p:txBody>
      </p:sp>
      <p:sp>
        <p:nvSpPr>
          <p:cNvPr id="227" name="Rectangle 88"/>
          <p:cNvSpPr>
            <a:spLocks noChangeArrowheads="1"/>
          </p:cNvSpPr>
          <p:nvPr/>
        </p:nvSpPr>
        <p:spPr bwMode="auto">
          <a:xfrm>
            <a:off x="8032750" y="578802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228" name="Rectangle 89"/>
          <p:cNvSpPr>
            <a:spLocks noChangeArrowheads="1"/>
          </p:cNvSpPr>
          <p:nvPr/>
        </p:nvSpPr>
        <p:spPr bwMode="auto">
          <a:xfrm>
            <a:off x="741203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29" name="Rectangle 90"/>
          <p:cNvSpPr>
            <a:spLocks noChangeArrowheads="1"/>
          </p:cNvSpPr>
          <p:nvPr/>
        </p:nvSpPr>
        <p:spPr bwMode="auto">
          <a:xfrm>
            <a:off x="679291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16</a:t>
            </a:r>
          </a:p>
        </p:txBody>
      </p:sp>
      <p:sp>
        <p:nvSpPr>
          <p:cNvPr id="230" name="Rectangle 91"/>
          <p:cNvSpPr>
            <a:spLocks noChangeArrowheads="1"/>
          </p:cNvSpPr>
          <p:nvPr/>
        </p:nvSpPr>
        <p:spPr bwMode="auto">
          <a:xfrm>
            <a:off x="617220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D</a:t>
            </a:r>
          </a:p>
        </p:txBody>
      </p:sp>
      <p:sp>
        <p:nvSpPr>
          <p:cNvPr id="231" name="Rectangle 99"/>
          <p:cNvSpPr>
            <a:spLocks noChangeArrowheads="1"/>
          </p:cNvSpPr>
          <p:nvPr/>
        </p:nvSpPr>
        <p:spPr bwMode="auto">
          <a:xfrm>
            <a:off x="989488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2" name="Rectangle 100"/>
          <p:cNvSpPr>
            <a:spLocks noChangeArrowheads="1"/>
          </p:cNvSpPr>
          <p:nvPr/>
        </p:nvSpPr>
        <p:spPr bwMode="auto">
          <a:xfrm>
            <a:off x="927576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3" name="Rectangle 101"/>
          <p:cNvSpPr>
            <a:spLocks noChangeArrowheads="1"/>
          </p:cNvSpPr>
          <p:nvPr/>
        </p:nvSpPr>
        <p:spPr bwMode="auto">
          <a:xfrm>
            <a:off x="865505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4" name="Rectangle 102"/>
          <p:cNvSpPr>
            <a:spLocks noChangeArrowheads="1"/>
          </p:cNvSpPr>
          <p:nvPr/>
        </p:nvSpPr>
        <p:spPr bwMode="auto">
          <a:xfrm>
            <a:off x="8032750" y="5481638"/>
            <a:ext cx="6223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5" name="Rectangle 103"/>
          <p:cNvSpPr>
            <a:spLocks noChangeArrowheads="1"/>
          </p:cNvSpPr>
          <p:nvPr/>
        </p:nvSpPr>
        <p:spPr bwMode="auto">
          <a:xfrm>
            <a:off x="741203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36" name="Rectangle 104"/>
          <p:cNvSpPr>
            <a:spLocks noChangeArrowheads="1"/>
          </p:cNvSpPr>
          <p:nvPr/>
        </p:nvSpPr>
        <p:spPr bwMode="auto">
          <a:xfrm>
            <a:off x="679291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237" name="Rectangle 105"/>
          <p:cNvSpPr>
            <a:spLocks noChangeArrowheads="1"/>
          </p:cNvSpPr>
          <p:nvPr/>
        </p:nvSpPr>
        <p:spPr bwMode="auto">
          <a:xfrm>
            <a:off x="617220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238" name="Rectangle 113"/>
          <p:cNvSpPr>
            <a:spLocks noChangeArrowheads="1"/>
          </p:cNvSpPr>
          <p:nvPr/>
        </p:nvSpPr>
        <p:spPr bwMode="auto">
          <a:xfrm>
            <a:off x="989488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9" name="Rectangle 114"/>
          <p:cNvSpPr>
            <a:spLocks noChangeArrowheads="1"/>
          </p:cNvSpPr>
          <p:nvPr/>
        </p:nvSpPr>
        <p:spPr bwMode="auto">
          <a:xfrm>
            <a:off x="927576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0" name="Rectangle 115"/>
          <p:cNvSpPr>
            <a:spLocks noChangeArrowheads="1"/>
          </p:cNvSpPr>
          <p:nvPr/>
        </p:nvSpPr>
        <p:spPr bwMode="auto">
          <a:xfrm>
            <a:off x="865505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1" name="Rectangle 116"/>
          <p:cNvSpPr>
            <a:spLocks noChangeArrowheads="1"/>
          </p:cNvSpPr>
          <p:nvPr/>
        </p:nvSpPr>
        <p:spPr bwMode="auto">
          <a:xfrm>
            <a:off x="8032750" y="520065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2" name="Rectangle 117"/>
          <p:cNvSpPr>
            <a:spLocks noChangeArrowheads="1"/>
          </p:cNvSpPr>
          <p:nvPr/>
        </p:nvSpPr>
        <p:spPr bwMode="auto">
          <a:xfrm>
            <a:off x="741203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43" name="Rectangle 118"/>
          <p:cNvSpPr>
            <a:spLocks noChangeArrowheads="1"/>
          </p:cNvSpPr>
          <p:nvPr/>
        </p:nvSpPr>
        <p:spPr bwMode="auto">
          <a:xfrm>
            <a:off x="679291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0B</a:t>
            </a:r>
          </a:p>
        </p:txBody>
      </p:sp>
      <p:sp>
        <p:nvSpPr>
          <p:cNvPr id="244" name="Rectangle 119"/>
          <p:cNvSpPr>
            <a:spLocks noChangeArrowheads="1"/>
          </p:cNvSpPr>
          <p:nvPr/>
        </p:nvSpPr>
        <p:spPr bwMode="auto">
          <a:xfrm>
            <a:off x="617220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245" name="Rectangle 127"/>
          <p:cNvSpPr>
            <a:spLocks noChangeArrowheads="1"/>
          </p:cNvSpPr>
          <p:nvPr/>
        </p:nvSpPr>
        <p:spPr bwMode="auto">
          <a:xfrm>
            <a:off x="989488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3B</a:t>
            </a:r>
          </a:p>
        </p:txBody>
      </p:sp>
      <p:sp>
        <p:nvSpPr>
          <p:cNvPr id="246" name="Rectangle 128"/>
          <p:cNvSpPr>
            <a:spLocks noChangeArrowheads="1"/>
          </p:cNvSpPr>
          <p:nvPr/>
        </p:nvSpPr>
        <p:spPr bwMode="auto">
          <a:xfrm>
            <a:off x="927576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</a:t>
            </a:r>
          </a:p>
        </p:txBody>
      </p:sp>
      <p:sp>
        <p:nvSpPr>
          <p:cNvPr id="247" name="Rectangle 129"/>
          <p:cNvSpPr>
            <a:spLocks noChangeArrowheads="1"/>
          </p:cNvSpPr>
          <p:nvPr/>
        </p:nvSpPr>
        <p:spPr bwMode="auto">
          <a:xfrm>
            <a:off x="865505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248" name="Rectangle 130"/>
          <p:cNvSpPr>
            <a:spLocks noChangeArrowheads="1"/>
          </p:cNvSpPr>
          <p:nvPr/>
        </p:nvSpPr>
        <p:spPr bwMode="auto">
          <a:xfrm>
            <a:off x="8032750" y="491966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93</a:t>
            </a:r>
          </a:p>
        </p:txBody>
      </p:sp>
      <p:sp>
        <p:nvSpPr>
          <p:cNvPr id="249" name="Rectangle 131"/>
          <p:cNvSpPr>
            <a:spLocks noChangeArrowheads="1"/>
          </p:cNvSpPr>
          <p:nvPr/>
        </p:nvSpPr>
        <p:spPr bwMode="auto">
          <a:xfrm>
            <a:off x="741203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50" name="Rectangle 132"/>
          <p:cNvSpPr>
            <a:spLocks noChangeArrowheads="1"/>
          </p:cNvSpPr>
          <p:nvPr/>
        </p:nvSpPr>
        <p:spPr bwMode="auto">
          <a:xfrm>
            <a:off x="679291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251" name="Rectangle 133"/>
          <p:cNvSpPr>
            <a:spLocks noChangeArrowheads="1"/>
          </p:cNvSpPr>
          <p:nvPr/>
        </p:nvSpPr>
        <p:spPr bwMode="auto">
          <a:xfrm>
            <a:off x="617220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252" name="Rectangle 141"/>
          <p:cNvSpPr>
            <a:spLocks noChangeArrowheads="1"/>
          </p:cNvSpPr>
          <p:nvPr/>
        </p:nvSpPr>
        <p:spPr bwMode="auto">
          <a:xfrm>
            <a:off x="989488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3" name="Rectangle 142"/>
          <p:cNvSpPr>
            <a:spLocks noChangeArrowheads="1"/>
          </p:cNvSpPr>
          <p:nvPr/>
        </p:nvSpPr>
        <p:spPr bwMode="auto">
          <a:xfrm>
            <a:off x="927576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4" name="Rectangle 143"/>
          <p:cNvSpPr>
            <a:spLocks noChangeArrowheads="1"/>
          </p:cNvSpPr>
          <p:nvPr/>
        </p:nvSpPr>
        <p:spPr bwMode="auto">
          <a:xfrm>
            <a:off x="865505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5" name="Rectangle 144"/>
          <p:cNvSpPr>
            <a:spLocks noChangeArrowheads="1"/>
          </p:cNvSpPr>
          <p:nvPr/>
        </p:nvSpPr>
        <p:spPr bwMode="auto">
          <a:xfrm>
            <a:off x="8032750" y="463867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6" name="Rectangle 145"/>
          <p:cNvSpPr>
            <a:spLocks noChangeArrowheads="1"/>
          </p:cNvSpPr>
          <p:nvPr/>
        </p:nvSpPr>
        <p:spPr bwMode="auto">
          <a:xfrm>
            <a:off x="741203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57" name="Rectangle 146"/>
          <p:cNvSpPr>
            <a:spLocks noChangeArrowheads="1"/>
          </p:cNvSpPr>
          <p:nvPr/>
        </p:nvSpPr>
        <p:spPr bwMode="auto">
          <a:xfrm>
            <a:off x="679291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258" name="Rectangle 147"/>
          <p:cNvSpPr>
            <a:spLocks noChangeArrowheads="1"/>
          </p:cNvSpPr>
          <p:nvPr/>
        </p:nvSpPr>
        <p:spPr bwMode="auto">
          <a:xfrm>
            <a:off x="617220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259" name="Rectangle 155"/>
          <p:cNvSpPr>
            <a:spLocks noChangeArrowheads="1"/>
          </p:cNvSpPr>
          <p:nvPr/>
        </p:nvSpPr>
        <p:spPr bwMode="auto">
          <a:xfrm>
            <a:off x="9894889" y="4357688"/>
            <a:ext cx="620713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89</a:t>
            </a:r>
          </a:p>
        </p:txBody>
      </p:sp>
      <p:sp>
        <p:nvSpPr>
          <p:cNvPr id="260" name="Rectangle 156"/>
          <p:cNvSpPr>
            <a:spLocks noChangeArrowheads="1"/>
          </p:cNvSpPr>
          <p:nvPr/>
        </p:nvSpPr>
        <p:spPr bwMode="auto">
          <a:xfrm>
            <a:off x="9275764" y="4357688"/>
            <a:ext cx="619125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51</a:t>
            </a:r>
          </a:p>
        </p:txBody>
      </p:sp>
      <p:sp>
        <p:nvSpPr>
          <p:cNvPr id="261" name="Rectangle 157"/>
          <p:cNvSpPr>
            <a:spLocks noChangeArrowheads="1"/>
          </p:cNvSpPr>
          <p:nvPr/>
        </p:nvSpPr>
        <p:spPr bwMode="auto">
          <a:xfrm>
            <a:off x="8655051" y="4357688"/>
            <a:ext cx="620713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262" name="Rectangle 158"/>
          <p:cNvSpPr>
            <a:spLocks noChangeArrowheads="1"/>
          </p:cNvSpPr>
          <p:nvPr/>
        </p:nvSpPr>
        <p:spPr bwMode="auto">
          <a:xfrm>
            <a:off x="8032750" y="4357688"/>
            <a:ext cx="622300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3A</a:t>
            </a:r>
          </a:p>
        </p:txBody>
      </p:sp>
      <p:sp>
        <p:nvSpPr>
          <p:cNvPr id="263" name="Rectangle 159"/>
          <p:cNvSpPr>
            <a:spLocks noChangeArrowheads="1"/>
          </p:cNvSpPr>
          <p:nvPr/>
        </p:nvSpPr>
        <p:spPr bwMode="auto">
          <a:xfrm>
            <a:off x="7412039" y="4357688"/>
            <a:ext cx="620713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64" name="Rectangle 160"/>
          <p:cNvSpPr>
            <a:spLocks noChangeArrowheads="1"/>
          </p:cNvSpPr>
          <p:nvPr/>
        </p:nvSpPr>
        <p:spPr bwMode="auto">
          <a:xfrm>
            <a:off x="6792914" y="4357688"/>
            <a:ext cx="619125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24</a:t>
            </a:r>
          </a:p>
        </p:txBody>
      </p:sp>
      <p:sp>
        <p:nvSpPr>
          <p:cNvPr id="265" name="Rectangle 161"/>
          <p:cNvSpPr>
            <a:spLocks noChangeArrowheads="1"/>
          </p:cNvSpPr>
          <p:nvPr/>
        </p:nvSpPr>
        <p:spPr bwMode="auto">
          <a:xfrm>
            <a:off x="6172201" y="4357688"/>
            <a:ext cx="620713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266" name="Rectangle 169"/>
          <p:cNvSpPr>
            <a:spLocks noChangeArrowheads="1"/>
          </p:cNvSpPr>
          <p:nvPr/>
        </p:nvSpPr>
        <p:spPr bwMode="auto">
          <a:xfrm>
            <a:off x="989488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267" name="Rectangle 170"/>
          <p:cNvSpPr>
            <a:spLocks noChangeArrowheads="1"/>
          </p:cNvSpPr>
          <p:nvPr/>
        </p:nvSpPr>
        <p:spPr bwMode="auto">
          <a:xfrm>
            <a:off x="927576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268" name="Rectangle 171"/>
          <p:cNvSpPr>
            <a:spLocks noChangeArrowheads="1"/>
          </p:cNvSpPr>
          <p:nvPr/>
        </p:nvSpPr>
        <p:spPr bwMode="auto">
          <a:xfrm>
            <a:off x="865505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269" name="Rectangle 172"/>
          <p:cNvSpPr>
            <a:spLocks noChangeArrowheads="1"/>
          </p:cNvSpPr>
          <p:nvPr/>
        </p:nvSpPr>
        <p:spPr bwMode="auto">
          <a:xfrm>
            <a:off x="80327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270" name="Rectangle 173"/>
          <p:cNvSpPr>
            <a:spLocks noChangeArrowheads="1"/>
          </p:cNvSpPr>
          <p:nvPr/>
        </p:nvSpPr>
        <p:spPr bwMode="auto">
          <a:xfrm>
            <a:off x="741203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271" name="Rectangle 174"/>
          <p:cNvSpPr>
            <a:spLocks noChangeArrowheads="1"/>
          </p:cNvSpPr>
          <p:nvPr/>
        </p:nvSpPr>
        <p:spPr bwMode="auto">
          <a:xfrm>
            <a:off x="679291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272" name="Rectangle 175"/>
          <p:cNvSpPr>
            <a:spLocks noChangeArrowheads="1"/>
          </p:cNvSpPr>
          <p:nvPr/>
        </p:nvSpPr>
        <p:spPr bwMode="auto">
          <a:xfrm>
            <a:off x="617220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4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273" name="Line 183"/>
          <p:cNvSpPr>
            <a:spLocks noChangeShapeType="1"/>
          </p:cNvSpPr>
          <p:nvPr/>
        </p:nvSpPr>
        <p:spPr bwMode="auto">
          <a:xfrm>
            <a:off x="6190488" y="4357688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74" name="Line 184"/>
          <p:cNvSpPr>
            <a:spLocks noChangeShapeType="1"/>
          </p:cNvSpPr>
          <p:nvPr/>
        </p:nvSpPr>
        <p:spPr bwMode="auto">
          <a:xfrm>
            <a:off x="6190488" y="463867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5" name="Line 185"/>
          <p:cNvSpPr>
            <a:spLocks noChangeShapeType="1"/>
          </p:cNvSpPr>
          <p:nvPr/>
        </p:nvSpPr>
        <p:spPr bwMode="auto">
          <a:xfrm>
            <a:off x="6190488" y="491966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" name="Line 186"/>
          <p:cNvSpPr>
            <a:spLocks noChangeShapeType="1"/>
          </p:cNvSpPr>
          <p:nvPr/>
        </p:nvSpPr>
        <p:spPr bwMode="auto">
          <a:xfrm>
            <a:off x="6190488" y="520065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7" name="Line 187"/>
          <p:cNvSpPr>
            <a:spLocks noChangeShapeType="1"/>
          </p:cNvSpPr>
          <p:nvPr/>
        </p:nvSpPr>
        <p:spPr bwMode="auto">
          <a:xfrm>
            <a:off x="6190488" y="5484812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8" name="Line 188"/>
          <p:cNvSpPr>
            <a:spLocks noChangeShapeType="1"/>
          </p:cNvSpPr>
          <p:nvPr/>
        </p:nvSpPr>
        <p:spPr bwMode="auto">
          <a:xfrm>
            <a:off x="6190488" y="578802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9" name="Line 189"/>
          <p:cNvSpPr>
            <a:spLocks noChangeShapeType="1"/>
          </p:cNvSpPr>
          <p:nvPr/>
        </p:nvSpPr>
        <p:spPr bwMode="auto">
          <a:xfrm>
            <a:off x="6190488" y="606901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0" name="Line 190"/>
          <p:cNvSpPr>
            <a:spLocks noChangeShapeType="1"/>
          </p:cNvSpPr>
          <p:nvPr/>
        </p:nvSpPr>
        <p:spPr bwMode="auto">
          <a:xfrm>
            <a:off x="6190488" y="635000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1" name="Line 197"/>
          <p:cNvSpPr>
            <a:spLocks noChangeShapeType="1"/>
          </p:cNvSpPr>
          <p:nvPr/>
        </p:nvSpPr>
        <p:spPr bwMode="auto">
          <a:xfrm>
            <a:off x="679291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2" name="Line 198"/>
          <p:cNvSpPr>
            <a:spLocks noChangeShapeType="1"/>
          </p:cNvSpPr>
          <p:nvPr/>
        </p:nvSpPr>
        <p:spPr bwMode="auto">
          <a:xfrm>
            <a:off x="741203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3" name="Line 199"/>
          <p:cNvSpPr>
            <a:spLocks noChangeShapeType="1"/>
          </p:cNvSpPr>
          <p:nvPr/>
        </p:nvSpPr>
        <p:spPr bwMode="auto">
          <a:xfrm>
            <a:off x="80327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4" name="Line 200"/>
          <p:cNvSpPr>
            <a:spLocks noChangeShapeType="1"/>
          </p:cNvSpPr>
          <p:nvPr/>
        </p:nvSpPr>
        <p:spPr bwMode="auto">
          <a:xfrm>
            <a:off x="86550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5" name="Line 201"/>
          <p:cNvSpPr>
            <a:spLocks noChangeShapeType="1"/>
          </p:cNvSpPr>
          <p:nvPr/>
        </p:nvSpPr>
        <p:spPr bwMode="auto">
          <a:xfrm>
            <a:off x="927576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" name="Line 202"/>
          <p:cNvSpPr>
            <a:spLocks noChangeShapeType="1"/>
          </p:cNvSpPr>
          <p:nvPr/>
        </p:nvSpPr>
        <p:spPr bwMode="auto">
          <a:xfrm>
            <a:off x="989488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" name="Line 205"/>
          <p:cNvSpPr>
            <a:spLocks noChangeShapeType="1"/>
          </p:cNvSpPr>
          <p:nvPr/>
        </p:nvSpPr>
        <p:spPr bwMode="auto">
          <a:xfrm>
            <a:off x="6190488" y="4076700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88" name="Line 206"/>
          <p:cNvSpPr>
            <a:spLocks noChangeShapeType="1"/>
          </p:cNvSpPr>
          <p:nvPr/>
        </p:nvSpPr>
        <p:spPr bwMode="auto">
          <a:xfrm>
            <a:off x="10515601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9" name="Line 207"/>
          <p:cNvSpPr>
            <a:spLocks noChangeShapeType="1"/>
          </p:cNvSpPr>
          <p:nvPr/>
        </p:nvSpPr>
        <p:spPr bwMode="auto">
          <a:xfrm>
            <a:off x="6190488" y="6630988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0" name="Line 206"/>
          <p:cNvSpPr>
            <a:spLocks noChangeShapeType="1"/>
          </p:cNvSpPr>
          <p:nvPr/>
        </p:nvSpPr>
        <p:spPr bwMode="auto">
          <a:xfrm>
            <a:off x="6172200" y="4083579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" name="Oval 204">
            <a:extLst>
              <a:ext uri="{FF2B5EF4-FFF2-40B4-BE49-F238E27FC236}">
                <a16:creationId xmlns:a16="http://schemas.microsoft.com/office/drawing/2014/main" id="{CE90CB8F-094D-4639-86E8-3CA1864F9EFC}"/>
              </a:ext>
            </a:extLst>
          </p:cNvPr>
          <p:cNvSpPr/>
          <p:nvPr/>
        </p:nvSpPr>
        <p:spPr bwMode="auto">
          <a:xfrm>
            <a:off x="7583268" y="4354732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06" name="Oval 205">
            <a:extLst>
              <a:ext uri="{FF2B5EF4-FFF2-40B4-BE49-F238E27FC236}">
                <a16:creationId xmlns:a16="http://schemas.microsoft.com/office/drawing/2014/main" id="{097D5A2D-139B-4373-AFA4-49CA5B5A6DE8}"/>
              </a:ext>
            </a:extLst>
          </p:cNvPr>
          <p:cNvSpPr/>
          <p:nvPr/>
        </p:nvSpPr>
        <p:spPr bwMode="auto">
          <a:xfrm>
            <a:off x="6965460" y="4343400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0691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" grpId="0" animBg="1"/>
      <p:bldP spid="20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9144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#2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latin typeface="Courier New" pitchFamily="49" charset="0"/>
              </a:rPr>
              <a:t>0x0020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725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089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21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35813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484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675313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189538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021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21640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7290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243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757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2667001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4112683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5040802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6750205" y="3437939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38021" name="Text Box 133"/>
          <p:cNvSpPr txBox="1">
            <a:spLocks noChangeArrowheads="1"/>
          </p:cNvSpPr>
          <p:nvPr/>
        </p:nvSpPr>
        <p:spPr bwMode="auto">
          <a:xfrm>
            <a:off x="8353159" y="3437965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38022" name="Text Box 134"/>
          <p:cNvSpPr txBox="1">
            <a:spLocks noChangeArrowheads="1"/>
          </p:cNvSpPr>
          <p:nvPr/>
        </p:nvSpPr>
        <p:spPr bwMode="auto">
          <a:xfrm>
            <a:off x="9363757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0x28</a:t>
            </a:r>
          </a:p>
        </p:txBody>
      </p:sp>
      <p:grpSp>
        <p:nvGrpSpPr>
          <p:cNvPr id="9" name="Group 135"/>
          <p:cNvGrpSpPr>
            <a:grpSpLocks/>
          </p:cNvGrpSpPr>
          <p:nvPr/>
        </p:nvGrpSpPr>
        <p:grpSpPr bwMode="auto">
          <a:xfrm>
            <a:off x="3739620" y="5173134"/>
            <a:ext cx="5576888" cy="339725"/>
            <a:chOff x="1344" y="3030"/>
            <a:chExt cx="3513" cy="214"/>
          </a:xfrm>
        </p:grpSpPr>
        <p:sp>
          <p:nvSpPr>
            <p:cNvPr id="38024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5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6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7" name="Text Box 139"/>
            <p:cNvSpPr txBox="1">
              <a:spLocks noChangeArrowheads="1"/>
            </p:cNvSpPr>
            <p:nvPr/>
          </p:nvSpPr>
          <p:spPr bwMode="auto">
            <a:xfrm>
              <a:off x="288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8" name="Text Box 140"/>
            <p:cNvSpPr txBox="1">
              <a:spLocks noChangeArrowheads="1"/>
            </p:cNvSpPr>
            <p:nvPr/>
          </p:nvSpPr>
          <p:spPr bwMode="auto">
            <a:xfrm>
              <a:off x="2573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9" name="Text Box 141"/>
            <p:cNvSpPr txBox="1">
              <a:spLocks noChangeArrowheads="1"/>
            </p:cNvSpPr>
            <p:nvPr/>
          </p:nvSpPr>
          <p:spPr bwMode="auto">
            <a:xfrm>
              <a:off x="226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0" name="Text Box 142"/>
            <p:cNvSpPr txBox="1">
              <a:spLocks noChangeArrowheads="1"/>
            </p:cNvSpPr>
            <p:nvPr/>
          </p:nvSpPr>
          <p:spPr bwMode="auto">
            <a:xfrm>
              <a:off x="1651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1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2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3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4" name="Text Box 146"/>
            <p:cNvSpPr txBox="1">
              <a:spLocks noChangeArrowheads="1"/>
            </p:cNvSpPr>
            <p:nvPr/>
          </p:nvSpPr>
          <p:spPr bwMode="auto">
            <a:xfrm>
              <a:off x="195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5" name="Text Box 147"/>
            <p:cNvSpPr txBox="1">
              <a:spLocks noChangeArrowheads="1"/>
            </p:cNvSpPr>
            <p:nvPr/>
          </p:nvSpPr>
          <p:spPr bwMode="auto">
            <a:xfrm>
              <a:off x="1344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</p:grpSp>
      <p:sp>
        <p:nvSpPr>
          <p:cNvPr id="38037" name="Text Box 149"/>
          <p:cNvSpPr txBox="1">
            <a:spLocks noChangeArrowheads="1"/>
          </p:cNvSpPr>
          <p:nvPr/>
        </p:nvSpPr>
        <p:spPr bwMode="auto">
          <a:xfrm>
            <a:off x="2876551" y="5992801"/>
            <a:ext cx="196850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38" name="Text Box 150"/>
          <p:cNvSpPr txBox="1">
            <a:spLocks noChangeArrowheads="1"/>
          </p:cNvSpPr>
          <p:nvPr/>
        </p:nvSpPr>
        <p:spPr bwMode="auto">
          <a:xfrm>
            <a:off x="3795713" y="5992801"/>
            <a:ext cx="395301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0x8</a:t>
            </a:r>
          </a:p>
        </p:txBody>
      </p:sp>
      <p:sp>
        <p:nvSpPr>
          <p:cNvPr id="38039" name="Text Box 151"/>
          <p:cNvSpPr txBox="1">
            <a:spLocks noChangeArrowheads="1"/>
          </p:cNvSpPr>
          <p:nvPr/>
        </p:nvSpPr>
        <p:spPr bwMode="auto">
          <a:xfrm>
            <a:off x="4783140" y="5992801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0x28</a:t>
            </a:r>
          </a:p>
        </p:txBody>
      </p:sp>
      <p:sp>
        <p:nvSpPr>
          <p:cNvPr id="38041" name="Text Box 153"/>
          <p:cNvSpPr txBox="1">
            <a:spLocks noChangeArrowheads="1"/>
          </p:cNvSpPr>
          <p:nvPr/>
        </p:nvSpPr>
        <p:spPr bwMode="auto">
          <a:xfrm>
            <a:off x="6104468" y="5992801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38042" name="Text Box 154"/>
          <p:cNvSpPr txBox="1">
            <a:spLocks noChangeArrowheads="1"/>
          </p:cNvSpPr>
          <p:nvPr/>
        </p:nvSpPr>
        <p:spPr bwMode="auto">
          <a:xfrm>
            <a:off x="7459825" y="5992801"/>
            <a:ext cx="54117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solidFill>
                  <a:srgbClr val="C00000"/>
                </a:solidFill>
                <a:latin typeface="Calibri" pitchFamily="34" charset="0"/>
              </a:rPr>
              <a:t>Mem</a:t>
            </a:r>
            <a:endParaRPr lang="en-GB" sz="1600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4746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41" grpId="0"/>
      <p:bldP spid="380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Symbols</a:t>
            </a:r>
          </a:p>
        </p:txBody>
      </p:sp>
      <p:sp>
        <p:nvSpPr>
          <p:cNvPr id="5939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Basic Parameters</a:t>
            </a:r>
          </a:p>
          <a:p>
            <a:pPr lvl="1"/>
            <a:r>
              <a:rPr lang="en-US" b="1" dirty="0"/>
              <a:t>N = 2</a:t>
            </a:r>
            <a:r>
              <a:rPr lang="en-US" b="1" baseline="30000" dirty="0"/>
              <a:t>n </a:t>
            </a:r>
            <a:r>
              <a:rPr lang="en-US" dirty="0"/>
              <a:t>: Number of addresses in virtual address space</a:t>
            </a:r>
            <a:endParaRPr lang="en-US" baseline="30000" dirty="0"/>
          </a:p>
          <a:p>
            <a:pPr lvl="1"/>
            <a:r>
              <a:rPr lang="en-US" b="1" dirty="0"/>
              <a:t>M = 2</a:t>
            </a:r>
            <a:r>
              <a:rPr lang="en-US" b="1" baseline="30000" dirty="0"/>
              <a:t>m </a:t>
            </a:r>
            <a:r>
              <a:rPr lang="en-US" dirty="0"/>
              <a:t>: Number of addresses in physical address space</a:t>
            </a:r>
            <a:endParaRPr lang="en-US" baseline="30000" dirty="0"/>
          </a:p>
          <a:p>
            <a:pPr lvl="1"/>
            <a:r>
              <a:rPr lang="en-US" b="1" dirty="0"/>
              <a:t>P = 2</a:t>
            </a:r>
            <a:r>
              <a:rPr lang="en-US" b="1" baseline="30000" dirty="0"/>
              <a:t>p </a:t>
            </a:r>
            <a:r>
              <a:rPr lang="en-US" b="1" dirty="0"/>
              <a:t> </a:t>
            </a:r>
            <a:r>
              <a:rPr lang="en-US" dirty="0"/>
              <a:t>: Page size (bytes)</a:t>
            </a:r>
            <a:endParaRPr lang="en-US" baseline="30000" dirty="0"/>
          </a:p>
          <a:p>
            <a:r>
              <a:rPr lang="en-US" dirty="0"/>
              <a:t>Components of the virtual address (VA)</a:t>
            </a:r>
          </a:p>
          <a:p>
            <a:pPr lvl="1"/>
            <a:r>
              <a:rPr lang="en-US" b="1" dirty="0"/>
              <a:t>VPN</a:t>
            </a:r>
            <a:r>
              <a:rPr lang="en-US" dirty="0"/>
              <a:t>: Virtual page number </a:t>
            </a:r>
          </a:p>
          <a:p>
            <a:pPr lvl="1"/>
            <a:r>
              <a:rPr lang="en-US" b="1" dirty="0"/>
              <a:t>VPO</a:t>
            </a:r>
            <a:r>
              <a:rPr lang="en-US" dirty="0"/>
              <a:t>: Virtual page offset </a:t>
            </a:r>
          </a:p>
          <a:p>
            <a:pPr lvl="1"/>
            <a:r>
              <a:rPr lang="en-US" b="1" dirty="0"/>
              <a:t>TLBI</a:t>
            </a:r>
            <a:r>
              <a:rPr lang="en-US" dirty="0"/>
              <a:t>: TLB index</a:t>
            </a:r>
          </a:p>
          <a:p>
            <a:pPr lvl="1"/>
            <a:r>
              <a:rPr lang="en-US" b="1" dirty="0"/>
              <a:t>TLBT</a:t>
            </a:r>
            <a:r>
              <a:rPr lang="en-US" dirty="0"/>
              <a:t>: TLB tag</a:t>
            </a:r>
          </a:p>
          <a:p>
            <a:r>
              <a:rPr lang="en-US" dirty="0"/>
              <a:t>Components of the physical address (PA)</a:t>
            </a:r>
          </a:p>
          <a:p>
            <a:pPr lvl="1"/>
            <a:r>
              <a:rPr lang="en-US" b="1" dirty="0"/>
              <a:t>PPN:</a:t>
            </a:r>
            <a:r>
              <a:rPr lang="en-US" dirty="0"/>
              <a:t> Physical page number</a:t>
            </a:r>
          </a:p>
          <a:p>
            <a:pPr lvl="1"/>
            <a:r>
              <a:rPr lang="en-US" b="1" dirty="0"/>
              <a:t>PPO</a:t>
            </a:r>
            <a:r>
              <a:rPr lang="en-US" dirty="0"/>
              <a:t>: Physical page offset (same as VPO)</a:t>
            </a:r>
          </a:p>
          <a:p>
            <a:pPr lvl="1"/>
            <a:r>
              <a:rPr lang="en-US" b="1" dirty="0"/>
              <a:t>CT</a:t>
            </a:r>
            <a:r>
              <a:rPr lang="en-US" dirty="0"/>
              <a:t>: Cache tag</a:t>
            </a:r>
          </a:p>
          <a:p>
            <a:pPr lvl="1"/>
            <a:r>
              <a:rPr lang="en-US" b="1" dirty="0"/>
              <a:t>CI:</a:t>
            </a:r>
            <a:r>
              <a:rPr lang="en-US" dirty="0"/>
              <a:t> Cache index</a:t>
            </a:r>
          </a:p>
          <a:p>
            <a:pPr lvl="1"/>
            <a:r>
              <a:rPr lang="en-US" b="1" dirty="0"/>
              <a:t>CO</a:t>
            </a:r>
            <a:r>
              <a:rPr lang="en-US" dirty="0"/>
              <a:t>: Byte offset within cache line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279701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9144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#2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latin typeface="Courier New" pitchFamily="49" charset="0"/>
              </a:rPr>
              <a:t>0x0020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85046613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1D5FEFAF-51DA-4CBA-83B9-1132CA702B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371600"/>
            <a:ext cx="8307387" cy="5333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4pPr>
            <a:lvl5pPr marL="1998663" indent="-168275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5pPr>
            <a:lvl6pPr marL="24558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6pPr>
            <a:lvl7pPr marL="29130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7pPr>
            <a:lvl8pPr marL="33702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8pPr>
            <a:lvl9pPr marL="38274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kern="0" dirty="0">
                <a:effectLst/>
              </a:rPr>
              <a:t>Virtual Address: </a:t>
            </a:r>
            <a:r>
              <a:rPr lang="en-GB" kern="0" dirty="0">
                <a:latin typeface="Courier New" pitchFamily="49" charset="0"/>
              </a:rPr>
              <a:t>0x0316</a:t>
            </a:r>
            <a:endParaRPr lang="en-GB" kern="0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kern="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kern="0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kern="0" dirty="0"/>
              <a:t>	</a:t>
            </a:r>
            <a:r>
              <a:rPr lang="en-GB" sz="1400" kern="0" dirty="0"/>
              <a:t>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</p:txBody>
      </p:sp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8986818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#3</a:t>
            </a: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824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089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21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35813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484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675313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189538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021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216499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72913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243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757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2664597" y="3437965"/>
            <a:ext cx="50430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0x0C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4146872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5040802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0x03</a:t>
            </a:r>
          </a:p>
        </p:txBody>
      </p:sp>
      <p:sp>
        <p:nvSpPr>
          <p:cNvPr id="62" name="Rectangle 62">
            <a:extLst>
              <a:ext uri="{FF2B5EF4-FFF2-40B4-BE49-F238E27FC236}">
                <a16:creationId xmlns:a16="http://schemas.microsoft.com/office/drawing/2014/main" id="{CFA44E98-32DB-4517-8BB5-B983D8E02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Rectangle 63">
            <a:extLst>
              <a:ext uri="{FF2B5EF4-FFF2-40B4-BE49-F238E27FC236}">
                <a16:creationId xmlns:a16="http://schemas.microsoft.com/office/drawing/2014/main" id="{D4743A9F-7EF7-4C2C-A880-652B50534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4" name="Rectangle 65">
            <a:extLst>
              <a:ext uri="{FF2B5EF4-FFF2-40B4-BE49-F238E27FC236}">
                <a16:creationId xmlns:a16="http://schemas.microsoft.com/office/drawing/2014/main" id="{A9DA8285-529D-48A9-A44D-4A534E1B8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66">
            <a:extLst>
              <a:ext uri="{FF2B5EF4-FFF2-40B4-BE49-F238E27FC236}">
                <a16:creationId xmlns:a16="http://schemas.microsoft.com/office/drawing/2014/main" id="{128F21A6-9C35-4CF7-9757-134676D58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66" name="Rectangle 68">
            <a:extLst>
              <a:ext uri="{FF2B5EF4-FFF2-40B4-BE49-F238E27FC236}">
                <a16:creationId xmlns:a16="http://schemas.microsoft.com/office/drawing/2014/main" id="{CBB0EDC2-2F38-44F5-B07F-B273D4A10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Rectangle 69">
            <a:extLst>
              <a:ext uri="{FF2B5EF4-FFF2-40B4-BE49-F238E27FC236}">
                <a16:creationId xmlns:a16="http://schemas.microsoft.com/office/drawing/2014/main" id="{842F7DB6-D644-4C88-B954-C5D49F8F8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68" name="Rectangle 71">
            <a:extLst>
              <a:ext uri="{FF2B5EF4-FFF2-40B4-BE49-F238E27FC236}">
                <a16:creationId xmlns:a16="http://schemas.microsoft.com/office/drawing/2014/main" id="{F4B64F7F-9997-4916-89C4-0930F4AA9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Rectangle 72">
            <a:extLst>
              <a:ext uri="{FF2B5EF4-FFF2-40B4-BE49-F238E27FC236}">
                <a16:creationId xmlns:a16="http://schemas.microsoft.com/office/drawing/2014/main" id="{33A4CDE8-BBCF-4F0D-B60D-61A5324B8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70" name="Rectangle 74">
            <a:extLst>
              <a:ext uri="{FF2B5EF4-FFF2-40B4-BE49-F238E27FC236}">
                <a16:creationId xmlns:a16="http://schemas.microsoft.com/office/drawing/2014/main" id="{0767803A-95D1-453D-BBCF-AC0B7BEF3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Rectangle 75">
            <a:extLst>
              <a:ext uri="{FF2B5EF4-FFF2-40B4-BE49-F238E27FC236}">
                <a16:creationId xmlns:a16="http://schemas.microsoft.com/office/drawing/2014/main" id="{24E0DCAB-FD53-4943-B6AC-45F5263D6F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72" name="Rectangle 77">
            <a:extLst>
              <a:ext uri="{FF2B5EF4-FFF2-40B4-BE49-F238E27FC236}">
                <a16:creationId xmlns:a16="http://schemas.microsoft.com/office/drawing/2014/main" id="{D79DCAE9-E1B4-4A56-A219-83710A1CD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Rectangle 78">
            <a:extLst>
              <a:ext uri="{FF2B5EF4-FFF2-40B4-BE49-F238E27FC236}">
                <a16:creationId xmlns:a16="http://schemas.microsoft.com/office/drawing/2014/main" id="{B26CABAB-E912-4DA4-B6C4-48C5055B22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74" name="Rectangle 80">
            <a:extLst>
              <a:ext uri="{FF2B5EF4-FFF2-40B4-BE49-F238E27FC236}">
                <a16:creationId xmlns:a16="http://schemas.microsoft.com/office/drawing/2014/main" id="{19341DE8-8A8D-4F6E-8C88-2CCB8ACFA2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Rectangle 81">
            <a:extLst>
              <a:ext uri="{FF2B5EF4-FFF2-40B4-BE49-F238E27FC236}">
                <a16:creationId xmlns:a16="http://schemas.microsoft.com/office/drawing/2014/main" id="{5E2A835D-E829-452C-8564-A70261F85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76" name="Rectangle 83">
            <a:extLst>
              <a:ext uri="{FF2B5EF4-FFF2-40B4-BE49-F238E27FC236}">
                <a16:creationId xmlns:a16="http://schemas.microsoft.com/office/drawing/2014/main" id="{D3001426-81C8-4033-9358-2FB02AA27A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Rectangle 84">
            <a:extLst>
              <a:ext uri="{FF2B5EF4-FFF2-40B4-BE49-F238E27FC236}">
                <a16:creationId xmlns:a16="http://schemas.microsoft.com/office/drawing/2014/main" id="{E6AFBC6B-1021-4336-8915-DC11DCF8E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78" name="Rectangle 86">
            <a:extLst>
              <a:ext uri="{FF2B5EF4-FFF2-40B4-BE49-F238E27FC236}">
                <a16:creationId xmlns:a16="http://schemas.microsoft.com/office/drawing/2014/main" id="{FE3D44E5-80E5-4DFC-AA2E-9F65291000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Rectangle 87">
            <a:extLst>
              <a:ext uri="{FF2B5EF4-FFF2-40B4-BE49-F238E27FC236}">
                <a16:creationId xmlns:a16="http://schemas.microsoft.com/office/drawing/2014/main" id="{5C435DC8-0240-4B10-99A8-6C42600EE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80" name="Rectangle 89">
            <a:extLst>
              <a:ext uri="{FF2B5EF4-FFF2-40B4-BE49-F238E27FC236}">
                <a16:creationId xmlns:a16="http://schemas.microsoft.com/office/drawing/2014/main" id="{69C55702-8279-45AF-BE2E-E0C880507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Rectangle 90">
            <a:extLst>
              <a:ext uri="{FF2B5EF4-FFF2-40B4-BE49-F238E27FC236}">
                <a16:creationId xmlns:a16="http://schemas.microsoft.com/office/drawing/2014/main" id="{25951435-C0CA-4240-98A0-2EC5A684D0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2" name="Rectangle 92">
            <a:extLst>
              <a:ext uri="{FF2B5EF4-FFF2-40B4-BE49-F238E27FC236}">
                <a16:creationId xmlns:a16="http://schemas.microsoft.com/office/drawing/2014/main" id="{662789AC-871C-40BC-B70A-7278DB77F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Rectangle 93">
            <a:extLst>
              <a:ext uri="{FF2B5EF4-FFF2-40B4-BE49-F238E27FC236}">
                <a16:creationId xmlns:a16="http://schemas.microsoft.com/office/drawing/2014/main" id="{3E37559C-B696-4E67-BC8F-F4F5A02CB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84" name="Rectangle 95">
            <a:extLst>
              <a:ext uri="{FF2B5EF4-FFF2-40B4-BE49-F238E27FC236}">
                <a16:creationId xmlns:a16="http://schemas.microsoft.com/office/drawing/2014/main" id="{8B5769A4-47AC-457A-A223-76AA6FC33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96">
            <a:extLst>
              <a:ext uri="{FF2B5EF4-FFF2-40B4-BE49-F238E27FC236}">
                <a16:creationId xmlns:a16="http://schemas.microsoft.com/office/drawing/2014/main" id="{B3C0B7A9-F802-4A71-9BF8-A7EDD95DF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86" name="Group 97">
            <a:extLst>
              <a:ext uri="{FF2B5EF4-FFF2-40B4-BE49-F238E27FC236}">
                <a16:creationId xmlns:a16="http://schemas.microsoft.com/office/drawing/2014/main" id="{36A1AA44-566F-4815-B313-4B2F6150C995}"/>
              </a:ext>
            </a:extLst>
          </p:cNvPr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87" name="Line 98">
              <a:extLst>
                <a:ext uri="{FF2B5EF4-FFF2-40B4-BE49-F238E27FC236}">
                  <a16:creationId xmlns:a16="http://schemas.microsoft.com/office/drawing/2014/main" id="{42761232-1DB2-4ABC-A360-A0C56A92A2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Text Box 99">
              <a:extLst>
                <a:ext uri="{FF2B5EF4-FFF2-40B4-BE49-F238E27FC236}">
                  <a16:creationId xmlns:a16="http://schemas.microsoft.com/office/drawing/2014/main" id="{E1738C16-594B-4013-9FF2-5ACC72753D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89" name="Group 100">
            <a:extLst>
              <a:ext uri="{FF2B5EF4-FFF2-40B4-BE49-F238E27FC236}">
                <a16:creationId xmlns:a16="http://schemas.microsoft.com/office/drawing/2014/main" id="{0CC3D9E7-6B2D-4203-9841-1C2FB38D0AAA}"/>
              </a:ext>
            </a:extLst>
          </p:cNvPr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90" name="Line 101">
              <a:extLst>
                <a:ext uri="{FF2B5EF4-FFF2-40B4-BE49-F238E27FC236}">
                  <a16:creationId xmlns:a16="http://schemas.microsoft.com/office/drawing/2014/main" id="{5A2106B9-EA49-4E3A-B4C6-439C0AC0DE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Text Box 102">
              <a:extLst>
                <a:ext uri="{FF2B5EF4-FFF2-40B4-BE49-F238E27FC236}">
                  <a16:creationId xmlns:a16="http://schemas.microsoft.com/office/drawing/2014/main" id="{988F4058-0D3D-4F03-963C-F0F6C47E23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92" name="Group 103">
            <a:extLst>
              <a:ext uri="{FF2B5EF4-FFF2-40B4-BE49-F238E27FC236}">
                <a16:creationId xmlns:a16="http://schemas.microsoft.com/office/drawing/2014/main" id="{25C5866B-8BD0-4AE5-9485-F3A94820AEE2}"/>
              </a:ext>
            </a:extLst>
          </p:cNvPr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93" name="Line 104">
              <a:extLst>
                <a:ext uri="{FF2B5EF4-FFF2-40B4-BE49-F238E27FC236}">
                  <a16:creationId xmlns:a16="http://schemas.microsoft.com/office/drawing/2014/main" id="{87885DF9-550C-42DB-9425-34570C0A3E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Text Box 105">
              <a:extLst>
                <a:ext uri="{FF2B5EF4-FFF2-40B4-BE49-F238E27FC236}">
                  <a16:creationId xmlns:a16="http://schemas.microsoft.com/office/drawing/2014/main" id="{2D6A225D-12AC-4143-BAEB-3C42551FF9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95" name="Group 106">
            <a:extLst>
              <a:ext uri="{FF2B5EF4-FFF2-40B4-BE49-F238E27FC236}">
                <a16:creationId xmlns:a16="http://schemas.microsoft.com/office/drawing/2014/main" id="{B2E6CC6A-AD18-4CAD-B893-083687042890}"/>
              </a:ext>
            </a:extLst>
          </p:cNvPr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96" name="Line 107">
              <a:extLst>
                <a:ext uri="{FF2B5EF4-FFF2-40B4-BE49-F238E27FC236}">
                  <a16:creationId xmlns:a16="http://schemas.microsoft.com/office/drawing/2014/main" id="{31FD927E-3DE2-4194-922C-ADD538B977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Text Box 108">
              <a:extLst>
                <a:ext uri="{FF2B5EF4-FFF2-40B4-BE49-F238E27FC236}">
                  <a16:creationId xmlns:a16="http://schemas.microsoft.com/office/drawing/2014/main" id="{253A4B50-F89D-4A1A-BA78-54E7671BF3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98" name="Group 109">
            <a:extLst>
              <a:ext uri="{FF2B5EF4-FFF2-40B4-BE49-F238E27FC236}">
                <a16:creationId xmlns:a16="http://schemas.microsoft.com/office/drawing/2014/main" id="{F19E7092-467E-4FE6-9F09-F6E37DD81C82}"/>
              </a:ext>
            </a:extLst>
          </p:cNvPr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99" name="Line 110">
              <a:extLst>
                <a:ext uri="{FF2B5EF4-FFF2-40B4-BE49-F238E27FC236}">
                  <a16:creationId xmlns:a16="http://schemas.microsoft.com/office/drawing/2014/main" id="{3FA968C8-4037-4070-9B79-58DF5A19F0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Text Box 111">
              <a:extLst>
                <a:ext uri="{FF2B5EF4-FFF2-40B4-BE49-F238E27FC236}">
                  <a16:creationId xmlns:a16="http://schemas.microsoft.com/office/drawing/2014/main" id="{6BEF5809-9652-4A7A-8B16-3682DDA0A5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556703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16" grpId="0"/>
      <p:bldP spid="38017" grpId="0"/>
      <p:bldP spid="3801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1. Simple Memory System TLB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16 entries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4-way associative</a:t>
            </a:r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2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2649539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264953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3136901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313690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3624264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362426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4111626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411162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4598989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459898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5086351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508635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5573714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5" name="Rectangle 25"/>
          <p:cNvSpPr>
            <a:spLocks noChangeArrowheads="1"/>
          </p:cNvSpPr>
          <p:nvPr/>
        </p:nvSpPr>
        <p:spPr bwMode="auto">
          <a:xfrm>
            <a:off x="557371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6061076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606107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6548439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654843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5873" name="Rectangle 33"/>
          <p:cNvSpPr>
            <a:spLocks noChangeArrowheads="1"/>
          </p:cNvSpPr>
          <p:nvPr/>
        </p:nvSpPr>
        <p:spPr bwMode="auto">
          <a:xfrm>
            <a:off x="7035801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703580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7523164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7" name="Rectangle 37"/>
          <p:cNvSpPr>
            <a:spLocks noChangeArrowheads="1"/>
          </p:cNvSpPr>
          <p:nvPr/>
        </p:nvSpPr>
        <p:spPr bwMode="auto">
          <a:xfrm>
            <a:off x="752316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5879" name="Rectangle 39"/>
          <p:cNvSpPr>
            <a:spLocks noChangeArrowheads="1"/>
          </p:cNvSpPr>
          <p:nvPr/>
        </p:nvSpPr>
        <p:spPr bwMode="auto">
          <a:xfrm>
            <a:off x="8010526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0" name="Rectangle 40"/>
          <p:cNvSpPr>
            <a:spLocks noChangeArrowheads="1"/>
          </p:cNvSpPr>
          <p:nvPr/>
        </p:nvSpPr>
        <p:spPr bwMode="auto">
          <a:xfrm>
            <a:off x="801052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5882" name="Rectangle 42"/>
          <p:cNvSpPr>
            <a:spLocks noChangeArrowheads="1"/>
          </p:cNvSpPr>
          <p:nvPr/>
        </p:nvSpPr>
        <p:spPr bwMode="auto">
          <a:xfrm>
            <a:off x="8497889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3" name="Rectangle 43"/>
          <p:cNvSpPr>
            <a:spLocks noChangeArrowheads="1"/>
          </p:cNvSpPr>
          <p:nvPr/>
        </p:nvSpPr>
        <p:spPr bwMode="auto">
          <a:xfrm>
            <a:off x="849788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885" name="Rectangle 45"/>
          <p:cNvSpPr>
            <a:spLocks noChangeArrowheads="1"/>
          </p:cNvSpPr>
          <p:nvPr/>
        </p:nvSpPr>
        <p:spPr bwMode="auto">
          <a:xfrm>
            <a:off x="8985251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6" name="Rectangle 46"/>
          <p:cNvSpPr>
            <a:spLocks noChangeArrowheads="1"/>
          </p:cNvSpPr>
          <p:nvPr/>
        </p:nvSpPr>
        <p:spPr bwMode="auto">
          <a:xfrm>
            <a:off x="898525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48438" y="3731684"/>
            <a:ext cx="2924175" cy="333375"/>
            <a:chOff x="3061" y="2140"/>
            <a:chExt cx="1842" cy="210"/>
          </a:xfrm>
        </p:grpSpPr>
        <p:sp>
          <p:nvSpPr>
            <p:cNvPr id="35888" name="Line 48"/>
            <p:cNvSpPr>
              <a:spLocks noChangeShapeType="1"/>
            </p:cNvSpPr>
            <p:nvPr/>
          </p:nvSpPr>
          <p:spPr bwMode="auto">
            <a:xfrm>
              <a:off x="3061" y="2231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89" name="Text Box 49"/>
            <p:cNvSpPr txBox="1">
              <a:spLocks noChangeArrowheads="1"/>
            </p:cNvSpPr>
            <p:nvPr/>
          </p:nvSpPr>
          <p:spPr bwMode="auto">
            <a:xfrm>
              <a:off x="3768" y="2140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41071" y="3732213"/>
            <a:ext cx="3916362" cy="333375"/>
            <a:chOff x="605" y="2135"/>
            <a:chExt cx="2467" cy="210"/>
          </a:xfrm>
        </p:grpSpPr>
        <p:sp>
          <p:nvSpPr>
            <p:cNvPr id="35891" name="Line 51"/>
            <p:cNvSpPr>
              <a:spLocks noChangeShapeType="1"/>
            </p:cNvSpPr>
            <p:nvPr/>
          </p:nvSpPr>
          <p:spPr bwMode="auto">
            <a:xfrm>
              <a:off x="605" y="2226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2" name="Text Box 52"/>
            <p:cNvSpPr txBox="1">
              <a:spLocks noChangeArrowheads="1"/>
            </p:cNvSpPr>
            <p:nvPr/>
          </p:nvSpPr>
          <p:spPr bwMode="auto">
            <a:xfrm>
              <a:off x="1553" y="2135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VPN</a:t>
              </a:r>
            </a:p>
          </p:txBody>
        </p:sp>
      </p:grp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5570539" y="2708803"/>
            <a:ext cx="992187" cy="306388"/>
            <a:chOff x="2445" y="1501"/>
            <a:chExt cx="625" cy="193"/>
          </a:xfrm>
        </p:grpSpPr>
        <p:sp>
          <p:nvSpPr>
            <p:cNvPr id="35894" name="Line 54"/>
            <p:cNvSpPr>
              <a:spLocks noChangeShapeType="1"/>
            </p:cNvSpPr>
            <p:nvPr/>
          </p:nvSpPr>
          <p:spPr bwMode="auto">
            <a:xfrm>
              <a:off x="2445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5" name="Text Box 55"/>
            <p:cNvSpPr txBox="1">
              <a:spLocks noChangeArrowheads="1"/>
            </p:cNvSpPr>
            <p:nvPr/>
          </p:nvSpPr>
          <p:spPr bwMode="auto">
            <a:xfrm>
              <a:off x="2586" y="1501"/>
              <a:ext cx="340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TLBI</a:t>
              </a:r>
            </a:p>
          </p:txBody>
        </p:sp>
      </p:grpSp>
      <p:grpSp>
        <p:nvGrpSpPr>
          <p:cNvPr id="5" name="Group 56"/>
          <p:cNvGrpSpPr>
            <a:grpSpLocks/>
          </p:cNvGrpSpPr>
          <p:nvPr/>
        </p:nvGrpSpPr>
        <p:grpSpPr bwMode="auto">
          <a:xfrm>
            <a:off x="2649538" y="2705099"/>
            <a:ext cx="2925762" cy="306388"/>
            <a:chOff x="605" y="1488"/>
            <a:chExt cx="1843" cy="193"/>
          </a:xfrm>
        </p:grpSpPr>
        <p:sp>
          <p:nvSpPr>
            <p:cNvPr id="35897" name="Line 57"/>
            <p:cNvSpPr>
              <a:spLocks noChangeShapeType="1"/>
            </p:cNvSpPr>
            <p:nvPr/>
          </p:nvSpPr>
          <p:spPr bwMode="auto">
            <a:xfrm>
              <a:off x="605" y="1566"/>
              <a:ext cx="184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8" name="Text Box 58"/>
            <p:cNvSpPr txBox="1">
              <a:spLocks noChangeArrowheads="1"/>
            </p:cNvSpPr>
            <p:nvPr/>
          </p:nvSpPr>
          <p:spPr bwMode="auto">
            <a:xfrm>
              <a:off x="1387" y="1488"/>
              <a:ext cx="367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TLBT</a:t>
              </a:r>
            </a:p>
          </p:txBody>
        </p:sp>
      </p:grpSp>
      <p:sp>
        <p:nvSpPr>
          <p:cNvPr id="35900" name="Rectangle 60"/>
          <p:cNvSpPr>
            <a:spLocks noChangeArrowheads="1"/>
          </p:cNvSpPr>
          <p:nvPr/>
        </p:nvSpPr>
        <p:spPr bwMode="auto">
          <a:xfrm>
            <a:off x="9586913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01" name="Rectangle 61"/>
          <p:cNvSpPr>
            <a:spLocks noChangeArrowheads="1"/>
          </p:cNvSpPr>
          <p:nvPr/>
        </p:nvSpPr>
        <p:spPr bwMode="auto">
          <a:xfrm>
            <a:off x="8956675" y="6024563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02" name="Rectangle 62"/>
          <p:cNvSpPr>
            <a:spLocks noChangeArrowheads="1"/>
          </p:cNvSpPr>
          <p:nvPr/>
        </p:nvSpPr>
        <p:spPr bwMode="auto">
          <a:xfrm>
            <a:off x="8331201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03" name="Rectangle 63"/>
          <p:cNvSpPr>
            <a:spLocks noChangeArrowheads="1"/>
          </p:cNvSpPr>
          <p:nvPr/>
        </p:nvSpPr>
        <p:spPr bwMode="auto">
          <a:xfrm>
            <a:off x="7702550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4" name="Rectangle 64"/>
          <p:cNvSpPr>
            <a:spLocks noChangeArrowheads="1"/>
          </p:cNvSpPr>
          <p:nvPr/>
        </p:nvSpPr>
        <p:spPr bwMode="auto">
          <a:xfrm>
            <a:off x="7077076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35905" name="Rectangle 65"/>
          <p:cNvSpPr>
            <a:spLocks noChangeArrowheads="1"/>
          </p:cNvSpPr>
          <p:nvPr/>
        </p:nvSpPr>
        <p:spPr bwMode="auto">
          <a:xfrm>
            <a:off x="6450013" y="6024563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06" name="Rectangle 66"/>
          <p:cNvSpPr>
            <a:spLocks noChangeArrowheads="1"/>
          </p:cNvSpPr>
          <p:nvPr/>
        </p:nvSpPr>
        <p:spPr bwMode="auto">
          <a:xfrm>
            <a:off x="5821362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7" name="Rectangle 67"/>
          <p:cNvSpPr>
            <a:spLocks noChangeArrowheads="1"/>
          </p:cNvSpPr>
          <p:nvPr/>
        </p:nvSpPr>
        <p:spPr bwMode="auto">
          <a:xfrm>
            <a:off x="5194301" y="6024563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08" name="Rectangle 68"/>
          <p:cNvSpPr>
            <a:spLocks noChangeArrowheads="1"/>
          </p:cNvSpPr>
          <p:nvPr/>
        </p:nvSpPr>
        <p:spPr bwMode="auto">
          <a:xfrm>
            <a:off x="4568826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09" name="Rectangle 69"/>
          <p:cNvSpPr>
            <a:spLocks noChangeArrowheads="1"/>
          </p:cNvSpPr>
          <p:nvPr/>
        </p:nvSpPr>
        <p:spPr bwMode="auto">
          <a:xfrm>
            <a:off x="3940175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0" name="Rectangle 70"/>
          <p:cNvSpPr>
            <a:spLocks noChangeArrowheads="1"/>
          </p:cNvSpPr>
          <p:nvPr/>
        </p:nvSpPr>
        <p:spPr bwMode="auto">
          <a:xfrm>
            <a:off x="3314701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1" name="Rectangle 71"/>
          <p:cNvSpPr>
            <a:spLocks noChangeArrowheads="1"/>
          </p:cNvSpPr>
          <p:nvPr/>
        </p:nvSpPr>
        <p:spPr bwMode="auto">
          <a:xfrm>
            <a:off x="2684462" y="6024563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12" name="Rectangle 72"/>
          <p:cNvSpPr>
            <a:spLocks noChangeArrowheads="1"/>
          </p:cNvSpPr>
          <p:nvPr/>
        </p:nvSpPr>
        <p:spPr bwMode="auto">
          <a:xfrm>
            <a:off x="2058988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5913" name="Rectangle 73"/>
          <p:cNvSpPr>
            <a:spLocks noChangeArrowheads="1"/>
          </p:cNvSpPr>
          <p:nvPr/>
        </p:nvSpPr>
        <p:spPr bwMode="auto">
          <a:xfrm>
            <a:off x="9586913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4" name="Rectangle 74"/>
          <p:cNvSpPr>
            <a:spLocks noChangeArrowheads="1"/>
          </p:cNvSpPr>
          <p:nvPr/>
        </p:nvSpPr>
        <p:spPr bwMode="auto">
          <a:xfrm>
            <a:off x="8956675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5" name="Rectangle 75"/>
          <p:cNvSpPr>
            <a:spLocks noChangeArrowheads="1"/>
          </p:cNvSpPr>
          <p:nvPr/>
        </p:nvSpPr>
        <p:spPr bwMode="auto">
          <a:xfrm>
            <a:off x="8331201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16" name="Rectangle 76"/>
          <p:cNvSpPr>
            <a:spLocks noChangeArrowheads="1"/>
          </p:cNvSpPr>
          <p:nvPr/>
        </p:nvSpPr>
        <p:spPr bwMode="auto">
          <a:xfrm>
            <a:off x="7702550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7" name="Rectangle 77"/>
          <p:cNvSpPr>
            <a:spLocks noChangeArrowheads="1"/>
          </p:cNvSpPr>
          <p:nvPr/>
        </p:nvSpPr>
        <p:spPr bwMode="auto">
          <a:xfrm>
            <a:off x="7077076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8" name="Rectangle 78"/>
          <p:cNvSpPr>
            <a:spLocks noChangeArrowheads="1"/>
          </p:cNvSpPr>
          <p:nvPr/>
        </p:nvSpPr>
        <p:spPr bwMode="auto">
          <a:xfrm>
            <a:off x="6450013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06</a:t>
            </a:r>
          </a:p>
        </p:txBody>
      </p:sp>
      <p:sp>
        <p:nvSpPr>
          <p:cNvPr id="35919" name="Rectangle 79"/>
          <p:cNvSpPr>
            <a:spLocks noChangeArrowheads="1"/>
          </p:cNvSpPr>
          <p:nvPr/>
        </p:nvSpPr>
        <p:spPr bwMode="auto">
          <a:xfrm>
            <a:off x="5821362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0" name="Rectangle 80"/>
          <p:cNvSpPr>
            <a:spLocks noChangeArrowheads="1"/>
          </p:cNvSpPr>
          <p:nvPr/>
        </p:nvSpPr>
        <p:spPr bwMode="auto">
          <a:xfrm>
            <a:off x="5194301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1" name="Rectangle 81"/>
          <p:cNvSpPr>
            <a:spLocks noChangeArrowheads="1"/>
          </p:cNvSpPr>
          <p:nvPr/>
        </p:nvSpPr>
        <p:spPr bwMode="auto">
          <a:xfrm>
            <a:off x="4568826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5922" name="Rectangle 82"/>
          <p:cNvSpPr>
            <a:spLocks noChangeArrowheads="1"/>
          </p:cNvSpPr>
          <p:nvPr/>
        </p:nvSpPr>
        <p:spPr bwMode="auto">
          <a:xfrm>
            <a:off x="3940175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3" name="Rectangle 83"/>
          <p:cNvSpPr>
            <a:spLocks noChangeArrowheads="1"/>
          </p:cNvSpPr>
          <p:nvPr/>
        </p:nvSpPr>
        <p:spPr bwMode="auto">
          <a:xfrm>
            <a:off x="3314701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4" name="Rectangle 84"/>
          <p:cNvSpPr>
            <a:spLocks noChangeArrowheads="1"/>
          </p:cNvSpPr>
          <p:nvPr/>
        </p:nvSpPr>
        <p:spPr bwMode="auto">
          <a:xfrm>
            <a:off x="2684462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25" name="Rectangle 85"/>
          <p:cNvSpPr>
            <a:spLocks noChangeArrowheads="1"/>
          </p:cNvSpPr>
          <p:nvPr/>
        </p:nvSpPr>
        <p:spPr bwMode="auto">
          <a:xfrm>
            <a:off x="2058988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5926" name="Rectangle 86"/>
          <p:cNvSpPr>
            <a:spLocks noChangeArrowheads="1"/>
          </p:cNvSpPr>
          <p:nvPr/>
        </p:nvSpPr>
        <p:spPr bwMode="auto">
          <a:xfrm>
            <a:off x="9586913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7" name="Rectangle 87"/>
          <p:cNvSpPr>
            <a:spLocks noChangeArrowheads="1"/>
          </p:cNvSpPr>
          <p:nvPr/>
        </p:nvSpPr>
        <p:spPr bwMode="auto">
          <a:xfrm>
            <a:off x="8956675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8" name="Rectangle 88"/>
          <p:cNvSpPr>
            <a:spLocks noChangeArrowheads="1"/>
          </p:cNvSpPr>
          <p:nvPr/>
        </p:nvSpPr>
        <p:spPr bwMode="auto">
          <a:xfrm>
            <a:off x="8331201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29" name="Rectangle 89"/>
          <p:cNvSpPr>
            <a:spLocks noChangeArrowheads="1"/>
          </p:cNvSpPr>
          <p:nvPr/>
        </p:nvSpPr>
        <p:spPr bwMode="auto">
          <a:xfrm>
            <a:off x="7702550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0" name="Rectangle 90"/>
          <p:cNvSpPr>
            <a:spLocks noChangeArrowheads="1"/>
          </p:cNvSpPr>
          <p:nvPr/>
        </p:nvSpPr>
        <p:spPr bwMode="auto">
          <a:xfrm>
            <a:off x="7077076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1" name="Rectangle 91"/>
          <p:cNvSpPr>
            <a:spLocks noChangeArrowheads="1"/>
          </p:cNvSpPr>
          <p:nvPr/>
        </p:nvSpPr>
        <p:spPr bwMode="auto">
          <a:xfrm>
            <a:off x="6450013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5932" name="Rectangle 92"/>
          <p:cNvSpPr>
            <a:spLocks noChangeArrowheads="1"/>
          </p:cNvSpPr>
          <p:nvPr/>
        </p:nvSpPr>
        <p:spPr bwMode="auto">
          <a:xfrm>
            <a:off x="5821362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3" name="Rectangle 93"/>
          <p:cNvSpPr>
            <a:spLocks noChangeArrowheads="1"/>
          </p:cNvSpPr>
          <p:nvPr/>
        </p:nvSpPr>
        <p:spPr bwMode="auto">
          <a:xfrm>
            <a:off x="5194301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4" name="Rectangle 94"/>
          <p:cNvSpPr>
            <a:spLocks noChangeArrowheads="1"/>
          </p:cNvSpPr>
          <p:nvPr/>
        </p:nvSpPr>
        <p:spPr bwMode="auto">
          <a:xfrm>
            <a:off x="4568826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35" name="Rectangle 95"/>
          <p:cNvSpPr>
            <a:spLocks noChangeArrowheads="1"/>
          </p:cNvSpPr>
          <p:nvPr/>
        </p:nvSpPr>
        <p:spPr bwMode="auto">
          <a:xfrm>
            <a:off x="3940175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36" name="Rectangle 96"/>
          <p:cNvSpPr>
            <a:spLocks noChangeArrowheads="1"/>
          </p:cNvSpPr>
          <p:nvPr/>
        </p:nvSpPr>
        <p:spPr bwMode="auto">
          <a:xfrm>
            <a:off x="3314701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35937" name="Rectangle 97"/>
          <p:cNvSpPr>
            <a:spLocks noChangeArrowheads="1"/>
          </p:cNvSpPr>
          <p:nvPr/>
        </p:nvSpPr>
        <p:spPr bwMode="auto">
          <a:xfrm>
            <a:off x="2684462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38" name="Rectangle 98"/>
          <p:cNvSpPr>
            <a:spLocks noChangeArrowheads="1"/>
          </p:cNvSpPr>
          <p:nvPr/>
        </p:nvSpPr>
        <p:spPr bwMode="auto">
          <a:xfrm>
            <a:off x="2058988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5939" name="Rectangle 99"/>
          <p:cNvSpPr>
            <a:spLocks noChangeArrowheads="1"/>
          </p:cNvSpPr>
          <p:nvPr/>
        </p:nvSpPr>
        <p:spPr bwMode="auto">
          <a:xfrm>
            <a:off x="9586913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0" name="Rectangle 100"/>
          <p:cNvSpPr>
            <a:spLocks noChangeArrowheads="1"/>
          </p:cNvSpPr>
          <p:nvPr/>
        </p:nvSpPr>
        <p:spPr bwMode="auto">
          <a:xfrm>
            <a:off x="8956675" y="5049838"/>
            <a:ext cx="630238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41" name="Rectangle 101"/>
          <p:cNvSpPr>
            <a:spLocks noChangeArrowheads="1"/>
          </p:cNvSpPr>
          <p:nvPr/>
        </p:nvSpPr>
        <p:spPr bwMode="auto">
          <a:xfrm>
            <a:off x="8331201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42" name="Rectangle 102"/>
          <p:cNvSpPr>
            <a:spLocks noChangeArrowheads="1"/>
          </p:cNvSpPr>
          <p:nvPr/>
        </p:nvSpPr>
        <p:spPr bwMode="auto">
          <a:xfrm>
            <a:off x="7702550" y="5049838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3" name="Rectangle 103"/>
          <p:cNvSpPr>
            <a:spLocks noChangeArrowheads="1"/>
          </p:cNvSpPr>
          <p:nvPr/>
        </p:nvSpPr>
        <p:spPr bwMode="auto">
          <a:xfrm>
            <a:off x="7077076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44" name="Rectangle 104"/>
          <p:cNvSpPr>
            <a:spLocks noChangeArrowheads="1"/>
          </p:cNvSpPr>
          <p:nvPr/>
        </p:nvSpPr>
        <p:spPr bwMode="auto">
          <a:xfrm>
            <a:off x="6450013" y="5049838"/>
            <a:ext cx="627063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5945" name="Rectangle 105"/>
          <p:cNvSpPr>
            <a:spLocks noChangeArrowheads="1"/>
          </p:cNvSpPr>
          <p:nvPr/>
        </p:nvSpPr>
        <p:spPr bwMode="auto">
          <a:xfrm>
            <a:off x="5821362" y="5049838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6" name="Rectangle 106"/>
          <p:cNvSpPr>
            <a:spLocks noChangeArrowheads="1"/>
          </p:cNvSpPr>
          <p:nvPr/>
        </p:nvSpPr>
        <p:spPr bwMode="auto">
          <a:xfrm>
            <a:off x="5194301" y="5049838"/>
            <a:ext cx="627063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47" name="Rectangle 107"/>
          <p:cNvSpPr>
            <a:spLocks noChangeArrowheads="1"/>
          </p:cNvSpPr>
          <p:nvPr/>
        </p:nvSpPr>
        <p:spPr bwMode="auto">
          <a:xfrm>
            <a:off x="4568826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5948" name="Rectangle 108"/>
          <p:cNvSpPr>
            <a:spLocks noChangeArrowheads="1"/>
          </p:cNvSpPr>
          <p:nvPr/>
        </p:nvSpPr>
        <p:spPr bwMode="auto">
          <a:xfrm>
            <a:off x="3940175" y="5049838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9" name="Rectangle 109"/>
          <p:cNvSpPr>
            <a:spLocks noChangeArrowheads="1"/>
          </p:cNvSpPr>
          <p:nvPr/>
        </p:nvSpPr>
        <p:spPr bwMode="auto">
          <a:xfrm>
            <a:off x="3314701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50" name="Rectangle 110"/>
          <p:cNvSpPr>
            <a:spLocks noChangeArrowheads="1"/>
          </p:cNvSpPr>
          <p:nvPr/>
        </p:nvSpPr>
        <p:spPr bwMode="auto">
          <a:xfrm>
            <a:off x="2684462" y="5049838"/>
            <a:ext cx="630238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51" name="Rectangle 111"/>
          <p:cNvSpPr>
            <a:spLocks noChangeArrowheads="1"/>
          </p:cNvSpPr>
          <p:nvPr/>
        </p:nvSpPr>
        <p:spPr bwMode="auto">
          <a:xfrm>
            <a:off x="2058988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5952" name="Rectangle 112"/>
          <p:cNvSpPr>
            <a:spLocks noChangeArrowheads="1"/>
          </p:cNvSpPr>
          <p:nvPr/>
        </p:nvSpPr>
        <p:spPr bwMode="auto">
          <a:xfrm>
            <a:off x="9586913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3" name="Rectangle 113"/>
          <p:cNvSpPr>
            <a:spLocks noChangeArrowheads="1"/>
          </p:cNvSpPr>
          <p:nvPr/>
        </p:nvSpPr>
        <p:spPr bwMode="auto">
          <a:xfrm>
            <a:off x="8956675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4" name="Rectangle 114"/>
          <p:cNvSpPr>
            <a:spLocks noChangeArrowheads="1"/>
          </p:cNvSpPr>
          <p:nvPr/>
        </p:nvSpPr>
        <p:spPr bwMode="auto">
          <a:xfrm>
            <a:off x="8331201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5" name="Rectangle 115"/>
          <p:cNvSpPr>
            <a:spLocks noChangeArrowheads="1"/>
          </p:cNvSpPr>
          <p:nvPr/>
        </p:nvSpPr>
        <p:spPr bwMode="auto">
          <a:xfrm>
            <a:off x="7702550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6" name="Rectangle 116"/>
          <p:cNvSpPr>
            <a:spLocks noChangeArrowheads="1"/>
          </p:cNvSpPr>
          <p:nvPr/>
        </p:nvSpPr>
        <p:spPr bwMode="auto">
          <a:xfrm>
            <a:off x="7077076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7" name="Rectangle 117"/>
          <p:cNvSpPr>
            <a:spLocks noChangeArrowheads="1"/>
          </p:cNvSpPr>
          <p:nvPr/>
        </p:nvSpPr>
        <p:spPr bwMode="auto">
          <a:xfrm>
            <a:off x="6450013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8" name="Rectangle 118"/>
          <p:cNvSpPr>
            <a:spLocks noChangeArrowheads="1"/>
          </p:cNvSpPr>
          <p:nvPr/>
        </p:nvSpPr>
        <p:spPr bwMode="auto">
          <a:xfrm>
            <a:off x="5821362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9" name="Rectangle 119"/>
          <p:cNvSpPr>
            <a:spLocks noChangeArrowheads="1"/>
          </p:cNvSpPr>
          <p:nvPr/>
        </p:nvSpPr>
        <p:spPr bwMode="auto">
          <a:xfrm>
            <a:off x="5194301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0" name="Rectangle 120"/>
          <p:cNvSpPr>
            <a:spLocks noChangeArrowheads="1"/>
          </p:cNvSpPr>
          <p:nvPr/>
        </p:nvSpPr>
        <p:spPr bwMode="auto">
          <a:xfrm>
            <a:off x="4568826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1" name="Rectangle 121"/>
          <p:cNvSpPr>
            <a:spLocks noChangeArrowheads="1"/>
          </p:cNvSpPr>
          <p:nvPr/>
        </p:nvSpPr>
        <p:spPr bwMode="auto">
          <a:xfrm>
            <a:off x="3940175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62" name="Rectangle 122"/>
          <p:cNvSpPr>
            <a:spLocks noChangeArrowheads="1"/>
          </p:cNvSpPr>
          <p:nvPr/>
        </p:nvSpPr>
        <p:spPr bwMode="auto">
          <a:xfrm>
            <a:off x="3314701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3" name="Rectangle 123"/>
          <p:cNvSpPr>
            <a:spLocks noChangeArrowheads="1"/>
          </p:cNvSpPr>
          <p:nvPr/>
        </p:nvSpPr>
        <p:spPr bwMode="auto">
          <a:xfrm>
            <a:off x="2684462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4" name="Rectangle 124"/>
          <p:cNvSpPr>
            <a:spLocks noChangeArrowheads="1"/>
          </p:cNvSpPr>
          <p:nvPr/>
        </p:nvSpPr>
        <p:spPr bwMode="auto">
          <a:xfrm>
            <a:off x="2058988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Set</a:t>
            </a:r>
          </a:p>
        </p:txBody>
      </p:sp>
      <p:sp>
        <p:nvSpPr>
          <p:cNvPr id="35965" name="Line 125"/>
          <p:cNvSpPr>
            <a:spLocks noChangeShapeType="1"/>
          </p:cNvSpPr>
          <p:nvPr/>
        </p:nvSpPr>
        <p:spPr bwMode="auto">
          <a:xfrm>
            <a:off x="2058988" y="5049838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66" name="Line 126"/>
          <p:cNvSpPr>
            <a:spLocks noChangeShapeType="1"/>
          </p:cNvSpPr>
          <p:nvPr/>
        </p:nvSpPr>
        <p:spPr bwMode="auto">
          <a:xfrm>
            <a:off x="2058988" y="537527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7" name="Line 127"/>
          <p:cNvSpPr>
            <a:spLocks noChangeShapeType="1"/>
          </p:cNvSpPr>
          <p:nvPr/>
        </p:nvSpPr>
        <p:spPr bwMode="auto">
          <a:xfrm>
            <a:off x="2058988" y="569912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8" name="Line 128"/>
          <p:cNvSpPr>
            <a:spLocks noChangeShapeType="1"/>
          </p:cNvSpPr>
          <p:nvPr/>
        </p:nvSpPr>
        <p:spPr bwMode="auto">
          <a:xfrm>
            <a:off x="2058988" y="6024563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9" name="Line 129"/>
          <p:cNvSpPr>
            <a:spLocks noChangeShapeType="1"/>
          </p:cNvSpPr>
          <p:nvPr/>
        </p:nvSpPr>
        <p:spPr bwMode="auto">
          <a:xfrm>
            <a:off x="331470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0" name="Line 130"/>
          <p:cNvSpPr>
            <a:spLocks noChangeShapeType="1"/>
          </p:cNvSpPr>
          <p:nvPr/>
        </p:nvSpPr>
        <p:spPr bwMode="auto">
          <a:xfrm>
            <a:off x="39401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1" name="Line 131"/>
          <p:cNvSpPr>
            <a:spLocks noChangeShapeType="1"/>
          </p:cNvSpPr>
          <p:nvPr/>
        </p:nvSpPr>
        <p:spPr bwMode="auto">
          <a:xfrm>
            <a:off x="519430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2" name="Line 132"/>
          <p:cNvSpPr>
            <a:spLocks noChangeShapeType="1"/>
          </p:cNvSpPr>
          <p:nvPr/>
        </p:nvSpPr>
        <p:spPr bwMode="auto">
          <a:xfrm>
            <a:off x="5821362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3" name="Line 133"/>
          <p:cNvSpPr>
            <a:spLocks noChangeShapeType="1"/>
          </p:cNvSpPr>
          <p:nvPr/>
        </p:nvSpPr>
        <p:spPr bwMode="auto">
          <a:xfrm>
            <a:off x="70770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4" name="Line 134"/>
          <p:cNvSpPr>
            <a:spLocks noChangeShapeType="1"/>
          </p:cNvSpPr>
          <p:nvPr/>
        </p:nvSpPr>
        <p:spPr bwMode="auto">
          <a:xfrm>
            <a:off x="770255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5" name="Line 135"/>
          <p:cNvSpPr>
            <a:spLocks noChangeShapeType="1"/>
          </p:cNvSpPr>
          <p:nvPr/>
        </p:nvSpPr>
        <p:spPr bwMode="auto">
          <a:xfrm>
            <a:off x="89566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6" name="Line 136"/>
          <p:cNvSpPr>
            <a:spLocks noChangeShapeType="1"/>
          </p:cNvSpPr>
          <p:nvPr/>
        </p:nvSpPr>
        <p:spPr bwMode="auto">
          <a:xfrm>
            <a:off x="9586912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7" name="Line 137"/>
          <p:cNvSpPr>
            <a:spLocks noChangeShapeType="1"/>
          </p:cNvSpPr>
          <p:nvPr/>
        </p:nvSpPr>
        <p:spPr bwMode="auto">
          <a:xfrm>
            <a:off x="2684462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8" name="Line 138"/>
          <p:cNvSpPr>
            <a:spLocks noChangeShapeType="1"/>
          </p:cNvSpPr>
          <p:nvPr/>
        </p:nvSpPr>
        <p:spPr bwMode="auto">
          <a:xfrm>
            <a:off x="4568825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9" name="Line 139"/>
          <p:cNvSpPr>
            <a:spLocks noChangeShapeType="1"/>
          </p:cNvSpPr>
          <p:nvPr/>
        </p:nvSpPr>
        <p:spPr bwMode="auto">
          <a:xfrm>
            <a:off x="2058987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0" name="Line 140"/>
          <p:cNvSpPr>
            <a:spLocks noChangeShapeType="1"/>
          </p:cNvSpPr>
          <p:nvPr/>
        </p:nvSpPr>
        <p:spPr bwMode="auto">
          <a:xfrm>
            <a:off x="6450012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1" name="Line 141"/>
          <p:cNvSpPr>
            <a:spLocks noChangeShapeType="1"/>
          </p:cNvSpPr>
          <p:nvPr/>
        </p:nvSpPr>
        <p:spPr bwMode="auto">
          <a:xfrm>
            <a:off x="8331200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2" name="Line 142"/>
          <p:cNvSpPr>
            <a:spLocks noChangeShapeType="1"/>
          </p:cNvSpPr>
          <p:nvPr/>
        </p:nvSpPr>
        <p:spPr bwMode="auto">
          <a:xfrm>
            <a:off x="2058988" y="4724400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83" name="Line 143"/>
          <p:cNvSpPr>
            <a:spLocks noChangeShapeType="1"/>
          </p:cNvSpPr>
          <p:nvPr/>
        </p:nvSpPr>
        <p:spPr bwMode="auto">
          <a:xfrm>
            <a:off x="10212388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4" name="Line 144"/>
          <p:cNvSpPr>
            <a:spLocks noChangeShapeType="1"/>
          </p:cNvSpPr>
          <p:nvPr/>
        </p:nvSpPr>
        <p:spPr bwMode="auto">
          <a:xfrm>
            <a:off x="2058988" y="6350001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BD175102-08E8-4873-9FF7-467423674A14}"/>
              </a:ext>
            </a:extLst>
          </p:cNvPr>
          <p:cNvSpPr/>
          <p:nvPr/>
        </p:nvSpPr>
        <p:spPr bwMode="auto">
          <a:xfrm>
            <a:off x="2863056" y="5048252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02886877-05CC-4E92-8677-99E40DBB5B3C}"/>
              </a:ext>
            </a:extLst>
          </p:cNvPr>
          <p:cNvSpPr/>
          <p:nvPr/>
        </p:nvSpPr>
        <p:spPr bwMode="auto">
          <a:xfrm>
            <a:off x="4126132" y="5048252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7481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animBg="1"/>
      <p:bldP spid="13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1D5FEFAF-51DA-4CBA-83B9-1132CA702B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371600"/>
            <a:ext cx="8307387" cy="5333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4pPr>
            <a:lvl5pPr marL="1998663" indent="-168275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5pPr>
            <a:lvl6pPr marL="24558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6pPr>
            <a:lvl7pPr marL="29130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7pPr>
            <a:lvl8pPr marL="33702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8pPr>
            <a:lvl9pPr marL="38274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kern="0" dirty="0">
                <a:effectLst/>
              </a:rPr>
              <a:t>Virtual Address: </a:t>
            </a:r>
            <a:r>
              <a:rPr lang="en-GB" kern="0" dirty="0">
                <a:latin typeface="Courier New" pitchFamily="49" charset="0"/>
              </a:rPr>
              <a:t>0x0316</a:t>
            </a:r>
            <a:endParaRPr lang="en-GB" kern="0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kern="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kern="0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kern="0" dirty="0"/>
              <a:t>	</a:t>
            </a:r>
            <a:r>
              <a:rPr lang="en-GB" sz="1400" kern="0" dirty="0"/>
              <a:t>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</p:txBody>
      </p:sp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8986818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#3</a:t>
            </a: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824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089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21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35813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484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675313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189538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021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216499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72913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243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757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2664597" y="3437965"/>
            <a:ext cx="50430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0x0C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4146872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5040802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0x03</a:t>
            </a: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6727661" y="3437939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62" name="Rectangle 62">
            <a:extLst>
              <a:ext uri="{FF2B5EF4-FFF2-40B4-BE49-F238E27FC236}">
                <a16:creationId xmlns:a16="http://schemas.microsoft.com/office/drawing/2014/main" id="{CFA44E98-32DB-4517-8BB5-B983D8E02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Rectangle 63">
            <a:extLst>
              <a:ext uri="{FF2B5EF4-FFF2-40B4-BE49-F238E27FC236}">
                <a16:creationId xmlns:a16="http://schemas.microsoft.com/office/drawing/2014/main" id="{D4743A9F-7EF7-4C2C-A880-652B50534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4" name="Rectangle 65">
            <a:extLst>
              <a:ext uri="{FF2B5EF4-FFF2-40B4-BE49-F238E27FC236}">
                <a16:creationId xmlns:a16="http://schemas.microsoft.com/office/drawing/2014/main" id="{A9DA8285-529D-48A9-A44D-4A534E1B8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66">
            <a:extLst>
              <a:ext uri="{FF2B5EF4-FFF2-40B4-BE49-F238E27FC236}">
                <a16:creationId xmlns:a16="http://schemas.microsoft.com/office/drawing/2014/main" id="{128F21A6-9C35-4CF7-9757-134676D58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66" name="Rectangle 68">
            <a:extLst>
              <a:ext uri="{FF2B5EF4-FFF2-40B4-BE49-F238E27FC236}">
                <a16:creationId xmlns:a16="http://schemas.microsoft.com/office/drawing/2014/main" id="{CBB0EDC2-2F38-44F5-B07F-B273D4A10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Rectangle 69">
            <a:extLst>
              <a:ext uri="{FF2B5EF4-FFF2-40B4-BE49-F238E27FC236}">
                <a16:creationId xmlns:a16="http://schemas.microsoft.com/office/drawing/2014/main" id="{842F7DB6-D644-4C88-B954-C5D49F8F8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68" name="Rectangle 71">
            <a:extLst>
              <a:ext uri="{FF2B5EF4-FFF2-40B4-BE49-F238E27FC236}">
                <a16:creationId xmlns:a16="http://schemas.microsoft.com/office/drawing/2014/main" id="{F4B64F7F-9997-4916-89C4-0930F4AA9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Rectangle 72">
            <a:extLst>
              <a:ext uri="{FF2B5EF4-FFF2-40B4-BE49-F238E27FC236}">
                <a16:creationId xmlns:a16="http://schemas.microsoft.com/office/drawing/2014/main" id="{33A4CDE8-BBCF-4F0D-B60D-61A5324B8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70" name="Rectangle 74">
            <a:extLst>
              <a:ext uri="{FF2B5EF4-FFF2-40B4-BE49-F238E27FC236}">
                <a16:creationId xmlns:a16="http://schemas.microsoft.com/office/drawing/2014/main" id="{0767803A-95D1-453D-BBCF-AC0B7BEF3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Rectangle 75">
            <a:extLst>
              <a:ext uri="{FF2B5EF4-FFF2-40B4-BE49-F238E27FC236}">
                <a16:creationId xmlns:a16="http://schemas.microsoft.com/office/drawing/2014/main" id="{24E0DCAB-FD53-4943-B6AC-45F5263D6F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72" name="Rectangle 77">
            <a:extLst>
              <a:ext uri="{FF2B5EF4-FFF2-40B4-BE49-F238E27FC236}">
                <a16:creationId xmlns:a16="http://schemas.microsoft.com/office/drawing/2014/main" id="{D79DCAE9-E1B4-4A56-A219-83710A1CD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Rectangle 78">
            <a:extLst>
              <a:ext uri="{FF2B5EF4-FFF2-40B4-BE49-F238E27FC236}">
                <a16:creationId xmlns:a16="http://schemas.microsoft.com/office/drawing/2014/main" id="{B26CABAB-E912-4DA4-B6C4-48C5055B22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74" name="Rectangle 80">
            <a:extLst>
              <a:ext uri="{FF2B5EF4-FFF2-40B4-BE49-F238E27FC236}">
                <a16:creationId xmlns:a16="http://schemas.microsoft.com/office/drawing/2014/main" id="{19341DE8-8A8D-4F6E-8C88-2CCB8ACFA2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Rectangle 81">
            <a:extLst>
              <a:ext uri="{FF2B5EF4-FFF2-40B4-BE49-F238E27FC236}">
                <a16:creationId xmlns:a16="http://schemas.microsoft.com/office/drawing/2014/main" id="{5E2A835D-E829-452C-8564-A70261F85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76" name="Rectangle 83">
            <a:extLst>
              <a:ext uri="{FF2B5EF4-FFF2-40B4-BE49-F238E27FC236}">
                <a16:creationId xmlns:a16="http://schemas.microsoft.com/office/drawing/2014/main" id="{D3001426-81C8-4033-9358-2FB02AA27A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Rectangle 84">
            <a:extLst>
              <a:ext uri="{FF2B5EF4-FFF2-40B4-BE49-F238E27FC236}">
                <a16:creationId xmlns:a16="http://schemas.microsoft.com/office/drawing/2014/main" id="{E6AFBC6B-1021-4336-8915-DC11DCF8E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78" name="Rectangle 86">
            <a:extLst>
              <a:ext uri="{FF2B5EF4-FFF2-40B4-BE49-F238E27FC236}">
                <a16:creationId xmlns:a16="http://schemas.microsoft.com/office/drawing/2014/main" id="{FE3D44E5-80E5-4DFC-AA2E-9F65291000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Rectangle 87">
            <a:extLst>
              <a:ext uri="{FF2B5EF4-FFF2-40B4-BE49-F238E27FC236}">
                <a16:creationId xmlns:a16="http://schemas.microsoft.com/office/drawing/2014/main" id="{5C435DC8-0240-4B10-99A8-6C42600EE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80" name="Rectangle 89">
            <a:extLst>
              <a:ext uri="{FF2B5EF4-FFF2-40B4-BE49-F238E27FC236}">
                <a16:creationId xmlns:a16="http://schemas.microsoft.com/office/drawing/2014/main" id="{69C55702-8279-45AF-BE2E-E0C880507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Rectangle 90">
            <a:extLst>
              <a:ext uri="{FF2B5EF4-FFF2-40B4-BE49-F238E27FC236}">
                <a16:creationId xmlns:a16="http://schemas.microsoft.com/office/drawing/2014/main" id="{25951435-C0CA-4240-98A0-2EC5A684D0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2" name="Rectangle 92">
            <a:extLst>
              <a:ext uri="{FF2B5EF4-FFF2-40B4-BE49-F238E27FC236}">
                <a16:creationId xmlns:a16="http://schemas.microsoft.com/office/drawing/2014/main" id="{662789AC-871C-40BC-B70A-7278DB77F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Rectangle 93">
            <a:extLst>
              <a:ext uri="{FF2B5EF4-FFF2-40B4-BE49-F238E27FC236}">
                <a16:creationId xmlns:a16="http://schemas.microsoft.com/office/drawing/2014/main" id="{3E37559C-B696-4E67-BC8F-F4F5A02CB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84" name="Rectangle 95">
            <a:extLst>
              <a:ext uri="{FF2B5EF4-FFF2-40B4-BE49-F238E27FC236}">
                <a16:creationId xmlns:a16="http://schemas.microsoft.com/office/drawing/2014/main" id="{8B5769A4-47AC-457A-A223-76AA6FC33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96">
            <a:extLst>
              <a:ext uri="{FF2B5EF4-FFF2-40B4-BE49-F238E27FC236}">
                <a16:creationId xmlns:a16="http://schemas.microsoft.com/office/drawing/2014/main" id="{B3C0B7A9-F802-4A71-9BF8-A7EDD95DF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86" name="Group 97">
            <a:extLst>
              <a:ext uri="{FF2B5EF4-FFF2-40B4-BE49-F238E27FC236}">
                <a16:creationId xmlns:a16="http://schemas.microsoft.com/office/drawing/2014/main" id="{36A1AA44-566F-4815-B313-4B2F6150C995}"/>
              </a:ext>
            </a:extLst>
          </p:cNvPr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87" name="Line 98">
              <a:extLst>
                <a:ext uri="{FF2B5EF4-FFF2-40B4-BE49-F238E27FC236}">
                  <a16:creationId xmlns:a16="http://schemas.microsoft.com/office/drawing/2014/main" id="{42761232-1DB2-4ABC-A360-A0C56A92A2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Text Box 99">
              <a:extLst>
                <a:ext uri="{FF2B5EF4-FFF2-40B4-BE49-F238E27FC236}">
                  <a16:creationId xmlns:a16="http://schemas.microsoft.com/office/drawing/2014/main" id="{E1738C16-594B-4013-9FF2-5ACC72753D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89" name="Group 100">
            <a:extLst>
              <a:ext uri="{FF2B5EF4-FFF2-40B4-BE49-F238E27FC236}">
                <a16:creationId xmlns:a16="http://schemas.microsoft.com/office/drawing/2014/main" id="{0CC3D9E7-6B2D-4203-9841-1C2FB38D0AAA}"/>
              </a:ext>
            </a:extLst>
          </p:cNvPr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90" name="Line 101">
              <a:extLst>
                <a:ext uri="{FF2B5EF4-FFF2-40B4-BE49-F238E27FC236}">
                  <a16:creationId xmlns:a16="http://schemas.microsoft.com/office/drawing/2014/main" id="{5A2106B9-EA49-4E3A-B4C6-439C0AC0DE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Text Box 102">
              <a:extLst>
                <a:ext uri="{FF2B5EF4-FFF2-40B4-BE49-F238E27FC236}">
                  <a16:creationId xmlns:a16="http://schemas.microsoft.com/office/drawing/2014/main" id="{988F4058-0D3D-4F03-963C-F0F6C47E23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92" name="Group 103">
            <a:extLst>
              <a:ext uri="{FF2B5EF4-FFF2-40B4-BE49-F238E27FC236}">
                <a16:creationId xmlns:a16="http://schemas.microsoft.com/office/drawing/2014/main" id="{25C5866B-8BD0-4AE5-9485-F3A94820AEE2}"/>
              </a:ext>
            </a:extLst>
          </p:cNvPr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93" name="Line 104">
              <a:extLst>
                <a:ext uri="{FF2B5EF4-FFF2-40B4-BE49-F238E27FC236}">
                  <a16:creationId xmlns:a16="http://schemas.microsoft.com/office/drawing/2014/main" id="{87885DF9-550C-42DB-9425-34570C0A3E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Text Box 105">
              <a:extLst>
                <a:ext uri="{FF2B5EF4-FFF2-40B4-BE49-F238E27FC236}">
                  <a16:creationId xmlns:a16="http://schemas.microsoft.com/office/drawing/2014/main" id="{2D6A225D-12AC-4143-BAEB-3C42551FF9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95" name="Group 106">
            <a:extLst>
              <a:ext uri="{FF2B5EF4-FFF2-40B4-BE49-F238E27FC236}">
                <a16:creationId xmlns:a16="http://schemas.microsoft.com/office/drawing/2014/main" id="{B2E6CC6A-AD18-4CAD-B893-083687042890}"/>
              </a:ext>
            </a:extLst>
          </p:cNvPr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96" name="Line 107">
              <a:extLst>
                <a:ext uri="{FF2B5EF4-FFF2-40B4-BE49-F238E27FC236}">
                  <a16:creationId xmlns:a16="http://schemas.microsoft.com/office/drawing/2014/main" id="{31FD927E-3DE2-4194-922C-ADD538B977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Text Box 108">
              <a:extLst>
                <a:ext uri="{FF2B5EF4-FFF2-40B4-BE49-F238E27FC236}">
                  <a16:creationId xmlns:a16="http://schemas.microsoft.com/office/drawing/2014/main" id="{253A4B50-F89D-4A1A-BA78-54E7671BF3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98" name="Group 109">
            <a:extLst>
              <a:ext uri="{FF2B5EF4-FFF2-40B4-BE49-F238E27FC236}">
                <a16:creationId xmlns:a16="http://schemas.microsoft.com/office/drawing/2014/main" id="{F19E7092-467E-4FE6-9F09-F6E37DD81C82}"/>
              </a:ext>
            </a:extLst>
          </p:cNvPr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99" name="Line 110">
              <a:extLst>
                <a:ext uri="{FF2B5EF4-FFF2-40B4-BE49-F238E27FC236}">
                  <a16:creationId xmlns:a16="http://schemas.microsoft.com/office/drawing/2014/main" id="{3FA968C8-4037-4070-9B79-58DF5A19F0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Text Box 111">
              <a:extLst>
                <a:ext uri="{FF2B5EF4-FFF2-40B4-BE49-F238E27FC236}">
                  <a16:creationId xmlns:a16="http://schemas.microsoft.com/office/drawing/2014/main" id="{6BEF5809-9652-4A7A-8B16-3682DDA0A5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193834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1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2. Simple Memory System Page Table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000" b="0" dirty="0"/>
              <a:t>Only show first 16 entries (out of 256)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763428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694213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0D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6248400" y="47815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0F</a:t>
            </a: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763428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694213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11</a:t>
            </a: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6248400" y="4475164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0E</a:t>
            </a:r>
          </a:p>
        </p:txBody>
      </p:sp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763428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694213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2D</a:t>
            </a:r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6248400" y="41687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0D</a:t>
            </a:r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7634288" y="3860802"/>
            <a:ext cx="692150" cy="307975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39" name="Rectangle 23"/>
          <p:cNvSpPr>
            <a:spLocks noChangeArrowheads="1"/>
          </p:cNvSpPr>
          <p:nvPr/>
        </p:nvSpPr>
        <p:spPr bwMode="auto">
          <a:xfrm>
            <a:off x="6942138" y="3860802"/>
            <a:ext cx="692150" cy="307975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0" name="Rectangle 24"/>
          <p:cNvSpPr>
            <a:spLocks noChangeArrowheads="1"/>
          </p:cNvSpPr>
          <p:nvPr/>
        </p:nvSpPr>
        <p:spPr bwMode="auto">
          <a:xfrm>
            <a:off x="6248400" y="3860802"/>
            <a:ext cx="693738" cy="307975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0C</a:t>
            </a:r>
          </a:p>
        </p:txBody>
      </p:sp>
      <p:sp>
        <p:nvSpPr>
          <p:cNvPr id="34844" name="Rectangle 28"/>
          <p:cNvSpPr>
            <a:spLocks noChangeArrowheads="1"/>
          </p:cNvSpPr>
          <p:nvPr/>
        </p:nvSpPr>
        <p:spPr bwMode="auto">
          <a:xfrm>
            <a:off x="763428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45" name="Rectangle 29"/>
          <p:cNvSpPr>
            <a:spLocks noChangeArrowheads="1"/>
          </p:cNvSpPr>
          <p:nvPr/>
        </p:nvSpPr>
        <p:spPr bwMode="auto">
          <a:xfrm>
            <a:off x="694213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6" name="Rectangle 30"/>
          <p:cNvSpPr>
            <a:spLocks noChangeArrowheads="1"/>
          </p:cNvSpPr>
          <p:nvPr/>
        </p:nvSpPr>
        <p:spPr bwMode="auto">
          <a:xfrm>
            <a:off x="6248400" y="355282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0B</a:t>
            </a:r>
          </a:p>
        </p:txBody>
      </p:sp>
      <p:sp>
        <p:nvSpPr>
          <p:cNvPr id="34850" name="Rectangle 34"/>
          <p:cNvSpPr>
            <a:spLocks noChangeArrowheads="1"/>
          </p:cNvSpPr>
          <p:nvPr/>
        </p:nvSpPr>
        <p:spPr bwMode="auto">
          <a:xfrm>
            <a:off x="763428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1" name="Rectangle 35"/>
          <p:cNvSpPr>
            <a:spLocks noChangeArrowheads="1"/>
          </p:cNvSpPr>
          <p:nvPr/>
        </p:nvSpPr>
        <p:spPr bwMode="auto">
          <a:xfrm>
            <a:off x="694213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09</a:t>
            </a:r>
          </a:p>
        </p:txBody>
      </p:sp>
      <p:sp>
        <p:nvSpPr>
          <p:cNvPr id="34852" name="Rectangle 36"/>
          <p:cNvSpPr>
            <a:spLocks noChangeArrowheads="1"/>
          </p:cNvSpPr>
          <p:nvPr/>
        </p:nvSpPr>
        <p:spPr bwMode="auto">
          <a:xfrm>
            <a:off x="6248400" y="3246439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0A</a:t>
            </a:r>
          </a:p>
        </p:txBody>
      </p:sp>
      <p:sp>
        <p:nvSpPr>
          <p:cNvPr id="34856" name="Rectangle 40"/>
          <p:cNvSpPr>
            <a:spLocks noChangeArrowheads="1"/>
          </p:cNvSpPr>
          <p:nvPr/>
        </p:nvSpPr>
        <p:spPr bwMode="auto">
          <a:xfrm>
            <a:off x="763428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7" name="Rectangle 41"/>
          <p:cNvSpPr>
            <a:spLocks noChangeArrowheads="1"/>
          </p:cNvSpPr>
          <p:nvPr/>
        </p:nvSpPr>
        <p:spPr bwMode="auto">
          <a:xfrm>
            <a:off x="694213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17</a:t>
            </a:r>
          </a:p>
        </p:txBody>
      </p:sp>
      <p:sp>
        <p:nvSpPr>
          <p:cNvPr id="34858" name="Rectangle 42"/>
          <p:cNvSpPr>
            <a:spLocks noChangeArrowheads="1"/>
          </p:cNvSpPr>
          <p:nvPr/>
        </p:nvSpPr>
        <p:spPr bwMode="auto">
          <a:xfrm>
            <a:off x="6248400" y="29400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09</a:t>
            </a:r>
          </a:p>
        </p:txBody>
      </p:sp>
      <p:sp>
        <p:nvSpPr>
          <p:cNvPr id="34862" name="Rectangle 46"/>
          <p:cNvSpPr>
            <a:spLocks noChangeArrowheads="1"/>
          </p:cNvSpPr>
          <p:nvPr/>
        </p:nvSpPr>
        <p:spPr bwMode="auto">
          <a:xfrm>
            <a:off x="763428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63" name="Rectangle 47"/>
          <p:cNvSpPr>
            <a:spLocks noChangeArrowheads="1"/>
          </p:cNvSpPr>
          <p:nvPr/>
        </p:nvSpPr>
        <p:spPr bwMode="auto">
          <a:xfrm>
            <a:off x="694213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13</a:t>
            </a:r>
          </a:p>
        </p:txBody>
      </p:sp>
      <p:sp>
        <p:nvSpPr>
          <p:cNvPr id="34864" name="Rectangle 48"/>
          <p:cNvSpPr>
            <a:spLocks noChangeArrowheads="1"/>
          </p:cNvSpPr>
          <p:nvPr/>
        </p:nvSpPr>
        <p:spPr bwMode="auto">
          <a:xfrm>
            <a:off x="6248400" y="26320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08</a:t>
            </a:r>
          </a:p>
        </p:txBody>
      </p:sp>
      <p:sp>
        <p:nvSpPr>
          <p:cNvPr id="34868" name="Rectangle 52"/>
          <p:cNvSpPr>
            <a:spLocks noChangeArrowheads="1"/>
          </p:cNvSpPr>
          <p:nvPr/>
        </p:nvSpPr>
        <p:spPr bwMode="auto">
          <a:xfrm>
            <a:off x="763428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4869" name="Rectangle 53"/>
          <p:cNvSpPr>
            <a:spLocks noChangeArrowheads="1"/>
          </p:cNvSpPr>
          <p:nvPr/>
        </p:nvSpPr>
        <p:spPr bwMode="auto">
          <a:xfrm>
            <a:off x="694213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4870" name="Rectangle 54"/>
          <p:cNvSpPr>
            <a:spLocks noChangeArrowheads="1"/>
          </p:cNvSpPr>
          <p:nvPr/>
        </p:nvSpPr>
        <p:spPr bwMode="auto">
          <a:xfrm>
            <a:off x="6248400" y="232568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34874" name="Line 58"/>
          <p:cNvSpPr>
            <a:spLocks noChangeShapeType="1"/>
          </p:cNvSpPr>
          <p:nvPr/>
        </p:nvSpPr>
        <p:spPr bwMode="auto">
          <a:xfrm>
            <a:off x="6248400" y="263207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5" name="Line 59"/>
          <p:cNvSpPr>
            <a:spLocks noChangeShapeType="1"/>
          </p:cNvSpPr>
          <p:nvPr/>
        </p:nvSpPr>
        <p:spPr bwMode="auto">
          <a:xfrm>
            <a:off x="6248400" y="294005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6" name="Line 60"/>
          <p:cNvSpPr>
            <a:spLocks noChangeShapeType="1"/>
          </p:cNvSpPr>
          <p:nvPr/>
        </p:nvSpPr>
        <p:spPr bwMode="auto">
          <a:xfrm>
            <a:off x="6248400" y="324961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7" name="Line 61"/>
          <p:cNvSpPr>
            <a:spLocks noChangeShapeType="1"/>
          </p:cNvSpPr>
          <p:nvPr/>
        </p:nvSpPr>
        <p:spPr bwMode="auto">
          <a:xfrm>
            <a:off x="6248400" y="355282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8" name="Line 62"/>
          <p:cNvSpPr>
            <a:spLocks noChangeShapeType="1"/>
          </p:cNvSpPr>
          <p:nvPr/>
        </p:nvSpPr>
        <p:spPr bwMode="auto">
          <a:xfrm>
            <a:off x="6248400" y="386080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9" name="Line 63"/>
          <p:cNvSpPr>
            <a:spLocks noChangeShapeType="1"/>
          </p:cNvSpPr>
          <p:nvPr/>
        </p:nvSpPr>
        <p:spPr bwMode="auto">
          <a:xfrm>
            <a:off x="6248400" y="4157135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0" name="Line 64"/>
          <p:cNvSpPr>
            <a:spLocks noChangeShapeType="1"/>
          </p:cNvSpPr>
          <p:nvPr/>
        </p:nvSpPr>
        <p:spPr bwMode="auto">
          <a:xfrm>
            <a:off x="6248400" y="4475163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1" name="Line 65"/>
          <p:cNvSpPr>
            <a:spLocks noChangeShapeType="1"/>
          </p:cNvSpPr>
          <p:nvPr/>
        </p:nvSpPr>
        <p:spPr bwMode="auto">
          <a:xfrm>
            <a:off x="6248400" y="478155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4" name="Line 68"/>
          <p:cNvSpPr>
            <a:spLocks noChangeShapeType="1"/>
          </p:cNvSpPr>
          <p:nvPr/>
        </p:nvSpPr>
        <p:spPr bwMode="auto">
          <a:xfrm>
            <a:off x="694213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5" name="Line 69"/>
          <p:cNvSpPr>
            <a:spLocks noChangeShapeType="1"/>
          </p:cNvSpPr>
          <p:nvPr/>
        </p:nvSpPr>
        <p:spPr bwMode="auto">
          <a:xfrm>
            <a:off x="763428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8" name="Line 72"/>
          <p:cNvSpPr>
            <a:spLocks noChangeShapeType="1"/>
          </p:cNvSpPr>
          <p:nvPr/>
        </p:nvSpPr>
        <p:spPr bwMode="auto">
          <a:xfrm>
            <a:off x="6248400" y="2325688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9" name="Line 73"/>
          <p:cNvSpPr>
            <a:spLocks noChangeShapeType="1"/>
          </p:cNvSpPr>
          <p:nvPr/>
        </p:nvSpPr>
        <p:spPr bwMode="auto">
          <a:xfrm>
            <a:off x="8334905" y="232568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90" name="Line 74"/>
          <p:cNvSpPr>
            <a:spLocks noChangeShapeType="1"/>
          </p:cNvSpPr>
          <p:nvPr/>
        </p:nvSpPr>
        <p:spPr bwMode="auto">
          <a:xfrm>
            <a:off x="6248400" y="5089526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7" name="Line 73"/>
          <p:cNvSpPr>
            <a:spLocks noChangeShapeType="1"/>
          </p:cNvSpPr>
          <p:nvPr/>
        </p:nvSpPr>
        <p:spPr bwMode="auto">
          <a:xfrm>
            <a:off x="6248400" y="2333095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8" name="Rectangle 7"/>
          <p:cNvSpPr>
            <a:spLocks noChangeArrowheads="1"/>
          </p:cNvSpPr>
          <p:nvPr/>
        </p:nvSpPr>
        <p:spPr bwMode="auto">
          <a:xfrm>
            <a:off x="481488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8"/>
          <p:cNvSpPr>
            <a:spLocks noChangeArrowheads="1"/>
          </p:cNvSpPr>
          <p:nvPr/>
        </p:nvSpPr>
        <p:spPr bwMode="auto">
          <a:xfrm>
            <a:off x="412273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0" name="Rectangle 9"/>
          <p:cNvSpPr>
            <a:spLocks noChangeArrowheads="1"/>
          </p:cNvSpPr>
          <p:nvPr/>
        </p:nvSpPr>
        <p:spPr bwMode="auto">
          <a:xfrm>
            <a:off x="3429000" y="47815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07</a:t>
            </a:r>
          </a:p>
        </p:txBody>
      </p:sp>
      <p:sp>
        <p:nvSpPr>
          <p:cNvPr id="151" name="Rectangle 13"/>
          <p:cNvSpPr>
            <a:spLocks noChangeArrowheads="1"/>
          </p:cNvSpPr>
          <p:nvPr/>
        </p:nvSpPr>
        <p:spPr bwMode="auto">
          <a:xfrm>
            <a:off x="481488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2" name="Rectangle 14"/>
          <p:cNvSpPr>
            <a:spLocks noChangeArrowheads="1"/>
          </p:cNvSpPr>
          <p:nvPr/>
        </p:nvSpPr>
        <p:spPr bwMode="auto">
          <a:xfrm>
            <a:off x="412273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3" name="Rectangle 15"/>
          <p:cNvSpPr>
            <a:spLocks noChangeArrowheads="1"/>
          </p:cNvSpPr>
          <p:nvPr/>
        </p:nvSpPr>
        <p:spPr bwMode="auto">
          <a:xfrm>
            <a:off x="3429000" y="4475164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06</a:t>
            </a:r>
          </a:p>
        </p:txBody>
      </p:sp>
      <p:sp>
        <p:nvSpPr>
          <p:cNvPr id="154" name="Rectangle 19"/>
          <p:cNvSpPr>
            <a:spLocks noChangeArrowheads="1"/>
          </p:cNvSpPr>
          <p:nvPr/>
        </p:nvSpPr>
        <p:spPr bwMode="auto">
          <a:xfrm>
            <a:off x="481488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55" name="Rectangle 20"/>
          <p:cNvSpPr>
            <a:spLocks noChangeArrowheads="1"/>
          </p:cNvSpPr>
          <p:nvPr/>
        </p:nvSpPr>
        <p:spPr bwMode="auto">
          <a:xfrm>
            <a:off x="412273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16</a:t>
            </a:r>
          </a:p>
        </p:txBody>
      </p:sp>
      <p:sp>
        <p:nvSpPr>
          <p:cNvPr id="156" name="Rectangle 21"/>
          <p:cNvSpPr>
            <a:spLocks noChangeArrowheads="1"/>
          </p:cNvSpPr>
          <p:nvPr/>
        </p:nvSpPr>
        <p:spPr bwMode="auto">
          <a:xfrm>
            <a:off x="3429000" y="41687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05</a:t>
            </a:r>
          </a:p>
        </p:txBody>
      </p:sp>
      <p:sp>
        <p:nvSpPr>
          <p:cNvPr id="157" name="Rectangle 25"/>
          <p:cNvSpPr>
            <a:spLocks noChangeArrowheads="1"/>
          </p:cNvSpPr>
          <p:nvPr/>
        </p:nvSpPr>
        <p:spPr bwMode="auto">
          <a:xfrm>
            <a:off x="481488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8" name="Rectangle 26"/>
          <p:cNvSpPr>
            <a:spLocks noChangeArrowheads="1"/>
          </p:cNvSpPr>
          <p:nvPr/>
        </p:nvSpPr>
        <p:spPr bwMode="auto">
          <a:xfrm>
            <a:off x="412273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9" name="Rectangle 27"/>
          <p:cNvSpPr>
            <a:spLocks noChangeArrowheads="1"/>
          </p:cNvSpPr>
          <p:nvPr/>
        </p:nvSpPr>
        <p:spPr bwMode="auto">
          <a:xfrm>
            <a:off x="3429000" y="386080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04</a:t>
            </a:r>
          </a:p>
        </p:txBody>
      </p:sp>
      <p:sp>
        <p:nvSpPr>
          <p:cNvPr id="160" name="Rectangle 31"/>
          <p:cNvSpPr>
            <a:spLocks noChangeArrowheads="1"/>
          </p:cNvSpPr>
          <p:nvPr/>
        </p:nvSpPr>
        <p:spPr bwMode="auto">
          <a:xfrm>
            <a:off x="481488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1" name="Rectangle 32"/>
          <p:cNvSpPr>
            <a:spLocks noChangeArrowheads="1"/>
          </p:cNvSpPr>
          <p:nvPr/>
        </p:nvSpPr>
        <p:spPr bwMode="auto">
          <a:xfrm>
            <a:off x="412273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02</a:t>
            </a:r>
          </a:p>
        </p:txBody>
      </p:sp>
      <p:sp>
        <p:nvSpPr>
          <p:cNvPr id="162" name="Rectangle 33"/>
          <p:cNvSpPr>
            <a:spLocks noChangeArrowheads="1"/>
          </p:cNvSpPr>
          <p:nvPr/>
        </p:nvSpPr>
        <p:spPr bwMode="auto">
          <a:xfrm>
            <a:off x="3429000" y="355282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03</a:t>
            </a:r>
          </a:p>
        </p:txBody>
      </p:sp>
      <p:sp>
        <p:nvSpPr>
          <p:cNvPr id="163" name="Rectangle 37"/>
          <p:cNvSpPr>
            <a:spLocks noChangeArrowheads="1"/>
          </p:cNvSpPr>
          <p:nvPr/>
        </p:nvSpPr>
        <p:spPr bwMode="auto">
          <a:xfrm>
            <a:off x="481488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4" name="Rectangle 38"/>
          <p:cNvSpPr>
            <a:spLocks noChangeArrowheads="1"/>
          </p:cNvSpPr>
          <p:nvPr/>
        </p:nvSpPr>
        <p:spPr bwMode="auto">
          <a:xfrm>
            <a:off x="412273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33</a:t>
            </a:r>
          </a:p>
        </p:txBody>
      </p:sp>
      <p:sp>
        <p:nvSpPr>
          <p:cNvPr id="165" name="Rectangle 39"/>
          <p:cNvSpPr>
            <a:spLocks noChangeArrowheads="1"/>
          </p:cNvSpPr>
          <p:nvPr/>
        </p:nvSpPr>
        <p:spPr bwMode="auto">
          <a:xfrm>
            <a:off x="3429000" y="3246439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02</a:t>
            </a:r>
          </a:p>
        </p:txBody>
      </p:sp>
      <p:sp>
        <p:nvSpPr>
          <p:cNvPr id="166" name="Rectangle 43"/>
          <p:cNvSpPr>
            <a:spLocks noChangeArrowheads="1"/>
          </p:cNvSpPr>
          <p:nvPr/>
        </p:nvSpPr>
        <p:spPr bwMode="auto">
          <a:xfrm>
            <a:off x="481488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67" name="Rectangle 44"/>
          <p:cNvSpPr>
            <a:spLocks noChangeArrowheads="1"/>
          </p:cNvSpPr>
          <p:nvPr/>
        </p:nvSpPr>
        <p:spPr bwMode="auto">
          <a:xfrm>
            <a:off x="412273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68" name="Rectangle 45"/>
          <p:cNvSpPr>
            <a:spLocks noChangeArrowheads="1"/>
          </p:cNvSpPr>
          <p:nvPr/>
        </p:nvSpPr>
        <p:spPr bwMode="auto">
          <a:xfrm>
            <a:off x="3429000" y="29400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169" name="Rectangle 49"/>
          <p:cNvSpPr>
            <a:spLocks noChangeArrowheads="1"/>
          </p:cNvSpPr>
          <p:nvPr/>
        </p:nvSpPr>
        <p:spPr bwMode="auto">
          <a:xfrm>
            <a:off x="481488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70" name="Rectangle 50"/>
          <p:cNvSpPr>
            <a:spLocks noChangeArrowheads="1"/>
          </p:cNvSpPr>
          <p:nvPr/>
        </p:nvSpPr>
        <p:spPr bwMode="auto">
          <a:xfrm>
            <a:off x="412273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28</a:t>
            </a:r>
          </a:p>
        </p:txBody>
      </p:sp>
      <p:sp>
        <p:nvSpPr>
          <p:cNvPr id="171" name="Rectangle 51"/>
          <p:cNvSpPr>
            <a:spLocks noChangeArrowheads="1"/>
          </p:cNvSpPr>
          <p:nvPr/>
        </p:nvSpPr>
        <p:spPr bwMode="auto">
          <a:xfrm>
            <a:off x="3429000" y="26320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172" name="Rectangle 55"/>
          <p:cNvSpPr>
            <a:spLocks noChangeArrowheads="1"/>
          </p:cNvSpPr>
          <p:nvPr/>
        </p:nvSpPr>
        <p:spPr bwMode="auto">
          <a:xfrm>
            <a:off x="481488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73" name="Rectangle 56"/>
          <p:cNvSpPr>
            <a:spLocks noChangeArrowheads="1"/>
          </p:cNvSpPr>
          <p:nvPr/>
        </p:nvSpPr>
        <p:spPr bwMode="auto">
          <a:xfrm>
            <a:off x="412273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174" name="Rectangle 57"/>
          <p:cNvSpPr>
            <a:spLocks noChangeArrowheads="1"/>
          </p:cNvSpPr>
          <p:nvPr/>
        </p:nvSpPr>
        <p:spPr bwMode="auto">
          <a:xfrm>
            <a:off x="3429000" y="232568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175" name="Line 58"/>
          <p:cNvSpPr>
            <a:spLocks noChangeShapeType="1"/>
          </p:cNvSpPr>
          <p:nvPr/>
        </p:nvSpPr>
        <p:spPr bwMode="auto">
          <a:xfrm>
            <a:off x="3429000" y="263207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" name="Line 59"/>
          <p:cNvSpPr>
            <a:spLocks noChangeShapeType="1"/>
          </p:cNvSpPr>
          <p:nvPr/>
        </p:nvSpPr>
        <p:spPr bwMode="auto">
          <a:xfrm>
            <a:off x="3429000" y="294005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" name="Line 60"/>
          <p:cNvSpPr>
            <a:spLocks noChangeShapeType="1"/>
          </p:cNvSpPr>
          <p:nvPr/>
        </p:nvSpPr>
        <p:spPr bwMode="auto">
          <a:xfrm>
            <a:off x="3429000" y="324961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8" name="Line 61"/>
          <p:cNvSpPr>
            <a:spLocks noChangeShapeType="1"/>
          </p:cNvSpPr>
          <p:nvPr/>
        </p:nvSpPr>
        <p:spPr bwMode="auto">
          <a:xfrm>
            <a:off x="3429000" y="355282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9" name="Line 62"/>
          <p:cNvSpPr>
            <a:spLocks noChangeShapeType="1"/>
          </p:cNvSpPr>
          <p:nvPr/>
        </p:nvSpPr>
        <p:spPr bwMode="auto">
          <a:xfrm>
            <a:off x="3429000" y="386080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0" name="Line 63"/>
          <p:cNvSpPr>
            <a:spLocks noChangeShapeType="1"/>
          </p:cNvSpPr>
          <p:nvPr/>
        </p:nvSpPr>
        <p:spPr bwMode="auto">
          <a:xfrm>
            <a:off x="3429000" y="4172478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181" name="Line 64"/>
          <p:cNvSpPr>
            <a:spLocks noChangeShapeType="1"/>
          </p:cNvSpPr>
          <p:nvPr/>
        </p:nvSpPr>
        <p:spPr bwMode="auto">
          <a:xfrm>
            <a:off x="3429000" y="4475163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2" name="Line 65"/>
          <p:cNvSpPr>
            <a:spLocks noChangeShapeType="1"/>
          </p:cNvSpPr>
          <p:nvPr/>
        </p:nvSpPr>
        <p:spPr bwMode="auto">
          <a:xfrm>
            <a:off x="3429000" y="478155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" name="Line 66"/>
          <p:cNvSpPr>
            <a:spLocks noChangeShapeType="1"/>
          </p:cNvSpPr>
          <p:nvPr/>
        </p:nvSpPr>
        <p:spPr bwMode="auto">
          <a:xfrm>
            <a:off x="4113212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" name="Line 67"/>
          <p:cNvSpPr>
            <a:spLocks noChangeShapeType="1"/>
          </p:cNvSpPr>
          <p:nvPr/>
        </p:nvSpPr>
        <p:spPr bwMode="auto">
          <a:xfrm>
            <a:off x="481488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" name="Line 70"/>
          <p:cNvSpPr>
            <a:spLocks noChangeShapeType="1"/>
          </p:cNvSpPr>
          <p:nvPr/>
        </p:nvSpPr>
        <p:spPr bwMode="auto">
          <a:xfrm>
            <a:off x="3429000" y="232568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6" name="Line 72"/>
          <p:cNvSpPr>
            <a:spLocks noChangeShapeType="1"/>
          </p:cNvSpPr>
          <p:nvPr/>
        </p:nvSpPr>
        <p:spPr bwMode="auto">
          <a:xfrm>
            <a:off x="3429000" y="2325688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7" name="Line 74"/>
          <p:cNvSpPr>
            <a:spLocks noChangeShapeType="1"/>
          </p:cNvSpPr>
          <p:nvPr/>
        </p:nvSpPr>
        <p:spPr bwMode="auto">
          <a:xfrm>
            <a:off x="3429000" y="5089526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188" name="Line 70"/>
          <p:cNvSpPr>
            <a:spLocks noChangeShapeType="1"/>
          </p:cNvSpPr>
          <p:nvPr/>
        </p:nvSpPr>
        <p:spPr bwMode="auto">
          <a:xfrm>
            <a:off x="5513386" y="2316480"/>
            <a:ext cx="1588" cy="2788920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4F7833A6-3DD4-4433-94A2-91D8A35EEE01}"/>
              </a:ext>
            </a:extLst>
          </p:cNvPr>
          <p:cNvSpPr/>
          <p:nvPr/>
        </p:nvSpPr>
        <p:spPr bwMode="auto">
          <a:xfrm>
            <a:off x="7839869" y="3896265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0580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1D5FEFAF-51DA-4CBA-83B9-1132CA702B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371600"/>
            <a:ext cx="8307387" cy="5333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4pPr>
            <a:lvl5pPr marL="1998663" indent="-168275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5pPr>
            <a:lvl6pPr marL="24558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6pPr>
            <a:lvl7pPr marL="29130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7pPr>
            <a:lvl8pPr marL="33702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8pPr>
            <a:lvl9pPr marL="38274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kern="0" dirty="0">
                <a:effectLst/>
              </a:rPr>
              <a:t>Virtual Address: </a:t>
            </a:r>
            <a:r>
              <a:rPr lang="en-GB" kern="0" dirty="0">
                <a:latin typeface="Courier New" pitchFamily="49" charset="0"/>
              </a:rPr>
              <a:t>0x0316</a:t>
            </a:r>
            <a:endParaRPr lang="en-GB" kern="0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kern="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kern="0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kern="0" dirty="0"/>
              <a:t>	</a:t>
            </a:r>
            <a:r>
              <a:rPr lang="en-GB" sz="1400" kern="0" dirty="0"/>
              <a:t>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</p:txBody>
      </p:sp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8986818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#3</a:t>
            </a: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824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089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21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35813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484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675313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189538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021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216499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72913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243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757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2664597" y="3437965"/>
            <a:ext cx="50430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0x0C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4146872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5040802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0x03</a:t>
            </a: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6727661" y="3437939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38021" name="Text Box 133"/>
          <p:cNvSpPr txBox="1">
            <a:spLocks noChangeArrowheads="1"/>
          </p:cNvSpPr>
          <p:nvPr/>
        </p:nvSpPr>
        <p:spPr bwMode="auto">
          <a:xfrm>
            <a:off x="8364043" y="3437965"/>
            <a:ext cx="19973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38022" name="Text Box 134"/>
          <p:cNvSpPr txBox="1">
            <a:spLocks noChangeArrowheads="1"/>
          </p:cNvSpPr>
          <p:nvPr/>
        </p:nvSpPr>
        <p:spPr bwMode="auto">
          <a:xfrm>
            <a:off x="9387803" y="3437965"/>
            <a:ext cx="45140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Disk</a:t>
            </a:r>
          </a:p>
        </p:txBody>
      </p:sp>
      <p:sp>
        <p:nvSpPr>
          <p:cNvPr id="62" name="Rectangle 62">
            <a:extLst>
              <a:ext uri="{FF2B5EF4-FFF2-40B4-BE49-F238E27FC236}">
                <a16:creationId xmlns:a16="http://schemas.microsoft.com/office/drawing/2014/main" id="{CFA44E98-32DB-4517-8BB5-B983D8E02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Rectangle 63">
            <a:extLst>
              <a:ext uri="{FF2B5EF4-FFF2-40B4-BE49-F238E27FC236}">
                <a16:creationId xmlns:a16="http://schemas.microsoft.com/office/drawing/2014/main" id="{D4743A9F-7EF7-4C2C-A880-652B50534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4" name="Rectangle 65">
            <a:extLst>
              <a:ext uri="{FF2B5EF4-FFF2-40B4-BE49-F238E27FC236}">
                <a16:creationId xmlns:a16="http://schemas.microsoft.com/office/drawing/2014/main" id="{A9DA8285-529D-48A9-A44D-4A534E1B8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66">
            <a:extLst>
              <a:ext uri="{FF2B5EF4-FFF2-40B4-BE49-F238E27FC236}">
                <a16:creationId xmlns:a16="http://schemas.microsoft.com/office/drawing/2014/main" id="{128F21A6-9C35-4CF7-9757-134676D58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66" name="Rectangle 68">
            <a:extLst>
              <a:ext uri="{FF2B5EF4-FFF2-40B4-BE49-F238E27FC236}">
                <a16:creationId xmlns:a16="http://schemas.microsoft.com/office/drawing/2014/main" id="{CBB0EDC2-2F38-44F5-B07F-B273D4A10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Rectangle 69">
            <a:extLst>
              <a:ext uri="{FF2B5EF4-FFF2-40B4-BE49-F238E27FC236}">
                <a16:creationId xmlns:a16="http://schemas.microsoft.com/office/drawing/2014/main" id="{842F7DB6-D644-4C88-B954-C5D49F8F8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68" name="Rectangle 71">
            <a:extLst>
              <a:ext uri="{FF2B5EF4-FFF2-40B4-BE49-F238E27FC236}">
                <a16:creationId xmlns:a16="http://schemas.microsoft.com/office/drawing/2014/main" id="{F4B64F7F-9997-4916-89C4-0930F4AA9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Rectangle 72">
            <a:extLst>
              <a:ext uri="{FF2B5EF4-FFF2-40B4-BE49-F238E27FC236}">
                <a16:creationId xmlns:a16="http://schemas.microsoft.com/office/drawing/2014/main" id="{33A4CDE8-BBCF-4F0D-B60D-61A5324B8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70" name="Rectangle 74">
            <a:extLst>
              <a:ext uri="{FF2B5EF4-FFF2-40B4-BE49-F238E27FC236}">
                <a16:creationId xmlns:a16="http://schemas.microsoft.com/office/drawing/2014/main" id="{0767803A-95D1-453D-BBCF-AC0B7BEF3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Rectangle 75">
            <a:extLst>
              <a:ext uri="{FF2B5EF4-FFF2-40B4-BE49-F238E27FC236}">
                <a16:creationId xmlns:a16="http://schemas.microsoft.com/office/drawing/2014/main" id="{24E0DCAB-FD53-4943-B6AC-45F5263D6F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72" name="Rectangle 77">
            <a:extLst>
              <a:ext uri="{FF2B5EF4-FFF2-40B4-BE49-F238E27FC236}">
                <a16:creationId xmlns:a16="http://schemas.microsoft.com/office/drawing/2014/main" id="{D79DCAE9-E1B4-4A56-A219-83710A1CD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Rectangle 78">
            <a:extLst>
              <a:ext uri="{FF2B5EF4-FFF2-40B4-BE49-F238E27FC236}">
                <a16:creationId xmlns:a16="http://schemas.microsoft.com/office/drawing/2014/main" id="{B26CABAB-E912-4DA4-B6C4-48C5055B22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74" name="Rectangle 80">
            <a:extLst>
              <a:ext uri="{FF2B5EF4-FFF2-40B4-BE49-F238E27FC236}">
                <a16:creationId xmlns:a16="http://schemas.microsoft.com/office/drawing/2014/main" id="{19341DE8-8A8D-4F6E-8C88-2CCB8ACFA2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Rectangle 81">
            <a:extLst>
              <a:ext uri="{FF2B5EF4-FFF2-40B4-BE49-F238E27FC236}">
                <a16:creationId xmlns:a16="http://schemas.microsoft.com/office/drawing/2014/main" id="{5E2A835D-E829-452C-8564-A70261F85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76" name="Rectangle 83">
            <a:extLst>
              <a:ext uri="{FF2B5EF4-FFF2-40B4-BE49-F238E27FC236}">
                <a16:creationId xmlns:a16="http://schemas.microsoft.com/office/drawing/2014/main" id="{D3001426-81C8-4033-9358-2FB02AA27A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Rectangle 84">
            <a:extLst>
              <a:ext uri="{FF2B5EF4-FFF2-40B4-BE49-F238E27FC236}">
                <a16:creationId xmlns:a16="http://schemas.microsoft.com/office/drawing/2014/main" id="{E6AFBC6B-1021-4336-8915-DC11DCF8E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78" name="Rectangle 86">
            <a:extLst>
              <a:ext uri="{FF2B5EF4-FFF2-40B4-BE49-F238E27FC236}">
                <a16:creationId xmlns:a16="http://schemas.microsoft.com/office/drawing/2014/main" id="{FE3D44E5-80E5-4DFC-AA2E-9F65291000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Rectangle 87">
            <a:extLst>
              <a:ext uri="{FF2B5EF4-FFF2-40B4-BE49-F238E27FC236}">
                <a16:creationId xmlns:a16="http://schemas.microsoft.com/office/drawing/2014/main" id="{5C435DC8-0240-4B10-99A8-6C42600EE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80" name="Rectangle 89">
            <a:extLst>
              <a:ext uri="{FF2B5EF4-FFF2-40B4-BE49-F238E27FC236}">
                <a16:creationId xmlns:a16="http://schemas.microsoft.com/office/drawing/2014/main" id="{69C55702-8279-45AF-BE2E-E0C880507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Rectangle 90">
            <a:extLst>
              <a:ext uri="{FF2B5EF4-FFF2-40B4-BE49-F238E27FC236}">
                <a16:creationId xmlns:a16="http://schemas.microsoft.com/office/drawing/2014/main" id="{25951435-C0CA-4240-98A0-2EC5A684D0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2" name="Rectangle 92">
            <a:extLst>
              <a:ext uri="{FF2B5EF4-FFF2-40B4-BE49-F238E27FC236}">
                <a16:creationId xmlns:a16="http://schemas.microsoft.com/office/drawing/2014/main" id="{662789AC-871C-40BC-B70A-7278DB77F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Rectangle 93">
            <a:extLst>
              <a:ext uri="{FF2B5EF4-FFF2-40B4-BE49-F238E27FC236}">
                <a16:creationId xmlns:a16="http://schemas.microsoft.com/office/drawing/2014/main" id="{3E37559C-B696-4E67-BC8F-F4F5A02CB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84" name="Rectangle 95">
            <a:extLst>
              <a:ext uri="{FF2B5EF4-FFF2-40B4-BE49-F238E27FC236}">
                <a16:creationId xmlns:a16="http://schemas.microsoft.com/office/drawing/2014/main" id="{8B5769A4-47AC-457A-A223-76AA6FC33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96">
            <a:extLst>
              <a:ext uri="{FF2B5EF4-FFF2-40B4-BE49-F238E27FC236}">
                <a16:creationId xmlns:a16="http://schemas.microsoft.com/office/drawing/2014/main" id="{B3C0B7A9-F802-4A71-9BF8-A7EDD95DF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86" name="Group 97">
            <a:extLst>
              <a:ext uri="{FF2B5EF4-FFF2-40B4-BE49-F238E27FC236}">
                <a16:creationId xmlns:a16="http://schemas.microsoft.com/office/drawing/2014/main" id="{36A1AA44-566F-4815-B313-4B2F6150C995}"/>
              </a:ext>
            </a:extLst>
          </p:cNvPr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87" name="Line 98">
              <a:extLst>
                <a:ext uri="{FF2B5EF4-FFF2-40B4-BE49-F238E27FC236}">
                  <a16:creationId xmlns:a16="http://schemas.microsoft.com/office/drawing/2014/main" id="{42761232-1DB2-4ABC-A360-A0C56A92A2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Text Box 99">
              <a:extLst>
                <a:ext uri="{FF2B5EF4-FFF2-40B4-BE49-F238E27FC236}">
                  <a16:creationId xmlns:a16="http://schemas.microsoft.com/office/drawing/2014/main" id="{E1738C16-594B-4013-9FF2-5ACC72753D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89" name="Group 100">
            <a:extLst>
              <a:ext uri="{FF2B5EF4-FFF2-40B4-BE49-F238E27FC236}">
                <a16:creationId xmlns:a16="http://schemas.microsoft.com/office/drawing/2014/main" id="{0CC3D9E7-6B2D-4203-9841-1C2FB38D0AAA}"/>
              </a:ext>
            </a:extLst>
          </p:cNvPr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90" name="Line 101">
              <a:extLst>
                <a:ext uri="{FF2B5EF4-FFF2-40B4-BE49-F238E27FC236}">
                  <a16:creationId xmlns:a16="http://schemas.microsoft.com/office/drawing/2014/main" id="{5A2106B9-EA49-4E3A-B4C6-439C0AC0DE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Text Box 102">
              <a:extLst>
                <a:ext uri="{FF2B5EF4-FFF2-40B4-BE49-F238E27FC236}">
                  <a16:creationId xmlns:a16="http://schemas.microsoft.com/office/drawing/2014/main" id="{988F4058-0D3D-4F03-963C-F0F6C47E23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92" name="Group 103">
            <a:extLst>
              <a:ext uri="{FF2B5EF4-FFF2-40B4-BE49-F238E27FC236}">
                <a16:creationId xmlns:a16="http://schemas.microsoft.com/office/drawing/2014/main" id="{25C5866B-8BD0-4AE5-9485-F3A94820AEE2}"/>
              </a:ext>
            </a:extLst>
          </p:cNvPr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93" name="Line 104">
              <a:extLst>
                <a:ext uri="{FF2B5EF4-FFF2-40B4-BE49-F238E27FC236}">
                  <a16:creationId xmlns:a16="http://schemas.microsoft.com/office/drawing/2014/main" id="{87885DF9-550C-42DB-9425-34570C0A3E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Text Box 105">
              <a:extLst>
                <a:ext uri="{FF2B5EF4-FFF2-40B4-BE49-F238E27FC236}">
                  <a16:creationId xmlns:a16="http://schemas.microsoft.com/office/drawing/2014/main" id="{2D6A225D-12AC-4143-BAEB-3C42551FF9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95" name="Group 106">
            <a:extLst>
              <a:ext uri="{FF2B5EF4-FFF2-40B4-BE49-F238E27FC236}">
                <a16:creationId xmlns:a16="http://schemas.microsoft.com/office/drawing/2014/main" id="{B2E6CC6A-AD18-4CAD-B893-083687042890}"/>
              </a:ext>
            </a:extLst>
          </p:cNvPr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96" name="Line 107">
              <a:extLst>
                <a:ext uri="{FF2B5EF4-FFF2-40B4-BE49-F238E27FC236}">
                  <a16:creationId xmlns:a16="http://schemas.microsoft.com/office/drawing/2014/main" id="{31FD927E-3DE2-4194-922C-ADD538B977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Text Box 108">
              <a:extLst>
                <a:ext uri="{FF2B5EF4-FFF2-40B4-BE49-F238E27FC236}">
                  <a16:creationId xmlns:a16="http://schemas.microsoft.com/office/drawing/2014/main" id="{253A4B50-F89D-4A1A-BA78-54E7671BF3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98" name="Group 109">
            <a:extLst>
              <a:ext uri="{FF2B5EF4-FFF2-40B4-BE49-F238E27FC236}">
                <a16:creationId xmlns:a16="http://schemas.microsoft.com/office/drawing/2014/main" id="{F19E7092-467E-4FE6-9F09-F6E37DD81C82}"/>
              </a:ext>
            </a:extLst>
          </p:cNvPr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99" name="Line 110">
              <a:extLst>
                <a:ext uri="{FF2B5EF4-FFF2-40B4-BE49-F238E27FC236}">
                  <a16:creationId xmlns:a16="http://schemas.microsoft.com/office/drawing/2014/main" id="{3FA968C8-4037-4070-9B79-58DF5A19F0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Text Box 111">
              <a:extLst>
                <a:ext uri="{FF2B5EF4-FFF2-40B4-BE49-F238E27FC236}">
                  <a16:creationId xmlns:a16="http://schemas.microsoft.com/office/drawing/2014/main" id="{6BEF5809-9652-4A7A-8B16-3682DDA0A5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522746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21" grpId="0"/>
      <p:bldP spid="3802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8986818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#3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latin typeface="Courier New" pitchFamily="49" charset="0"/>
              </a:rPr>
              <a:t>0x0316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</a:endParaRP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62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4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6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68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70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72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74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76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78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80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2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84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86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87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89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90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92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93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95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96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9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99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84503527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 Core i7 Memory System</a:t>
            </a:r>
          </a:p>
        </p:txBody>
      </p:sp>
      <p:sp>
        <p:nvSpPr>
          <p:cNvPr id="43" name="Rectangle 406"/>
          <p:cNvSpPr>
            <a:spLocks noChangeArrowheads="1"/>
          </p:cNvSpPr>
          <p:nvPr/>
        </p:nvSpPr>
        <p:spPr bwMode="auto">
          <a:xfrm>
            <a:off x="2036764" y="2600290"/>
            <a:ext cx="1481137" cy="470587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L1 </a:t>
            </a:r>
            <a:r>
              <a:rPr lang="en-US" sz="1600" kern="0" dirty="0" err="1">
                <a:solidFill>
                  <a:sysClr val="windowText" lastClr="000000"/>
                </a:solidFill>
                <a:latin typeface="+mn-lt"/>
              </a:rPr>
              <a:t>d</a:t>
            </a: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-cache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32 KB, 8-way</a:t>
            </a:r>
          </a:p>
        </p:txBody>
      </p:sp>
      <p:sp>
        <p:nvSpPr>
          <p:cNvPr id="44" name="Rectangle 408"/>
          <p:cNvSpPr>
            <a:spLocks noChangeArrowheads="1"/>
          </p:cNvSpPr>
          <p:nvPr/>
        </p:nvSpPr>
        <p:spPr bwMode="auto">
          <a:xfrm>
            <a:off x="2362200" y="3353230"/>
            <a:ext cx="2578100" cy="470587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L2 unified cache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256 KB, 8-way</a:t>
            </a:r>
          </a:p>
        </p:txBody>
      </p:sp>
      <p:sp>
        <p:nvSpPr>
          <p:cNvPr id="45" name="Line 409"/>
          <p:cNvSpPr>
            <a:spLocks noChangeShapeType="1"/>
          </p:cNvSpPr>
          <p:nvPr/>
        </p:nvSpPr>
        <p:spPr bwMode="auto">
          <a:xfrm>
            <a:off x="2781300" y="2302251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46" name="Line 410"/>
          <p:cNvSpPr>
            <a:spLocks noChangeShapeType="1"/>
          </p:cNvSpPr>
          <p:nvPr/>
        </p:nvSpPr>
        <p:spPr bwMode="auto">
          <a:xfrm>
            <a:off x="2768600" y="3070877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47" name="Line 411"/>
          <p:cNvSpPr>
            <a:spLocks noChangeShapeType="1"/>
          </p:cNvSpPr>
          <p:nvPr/>
        </p:nvSpPr>
        <p:spPr bwMode="auto">
          <a:xfrm>
            <a:off x="4462463" y="3070877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48" name="Rectangle 426"/>
          <p:cNvSpPr>
            <a:spLocks noChangeArrowheads="1"/>
          </p:cNvSpPr>
          <p:nvPr/>
        </p:nvSpPr>
        <p:spPr bwMode="auto">
          <a:xfrm>
            <a:off x="2532064" y="5059108"/>
            <a:ext cx="2166937" cy="755306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L3 unified cache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8 MB, 16-way 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(shared by all cores)</a:t>
            </a:r>
          </a:p>
        </p:txBody>
      </p:sp>
      <p:sp>
        <p:nvSpPr>
          <p:cNvPr id="49" name="Rectangle 427"/>
          <p:cNvSpPr>
            <a:spLocks noChangeArrowheads="1"/>
          </p:cNvSpPr>
          <p:nvPr/>
        </p:nvSpPr>
        <p:spPr bwMode="auto">
          <a:xfrm>
            <a:off x="6057900" y="6227554"/>
            <a:ext cx="2781300" cy="554247"/>
          </a:xfrm>
          <a:prstGeom prst="rect">
            <a:avLst/>
          </a:prstGeom>
          <a:solidFill>
            <a:srgbClr val="E5E6F6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Main memory</a:t>
            </a:r>
          </a:p>
        </p:txBody>
      </p:sp>
      <p:sp>
        <p:nvSpPr>
          <p:cNvPr id="50" name="Line 432"/>
          <p:cNvSpPr>
            <a:spLocks noChangeShapeType="1"/>
          </p:cNvSpPr>
          <p:nvPr/>
        </p:nvSpPr>
        <p:spPr bwMode="auto">
          <a:xfrm>
            <a:off x="4462463" y="2317937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51" name="Rectangle 434"/>
          <p:cNvSpPr>
            <a:spLocks noChangeArrowheads="1"/>
          </p:cNvSpPr>
          <p:nvPr/>
        </p:nvSpPr>
        <p:spPr bwMode="auto">
          <a:xfrm>
            <a:off x="2278063" y="1836893"/>
            <a:ext cx="1054100" cy="470587"/>
          </a:xfrm>
          <a:prstGeom prst="rect">
            <a:avLst/>
          </a:prstGeom>
          <a:solidFill>
            <a:srgbClr val="DBF2DA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Registers</a:t>
            </a:r>
          </a:p>
        </p:txBody>
      </p:sp>
      <p:sp>
        <p:nvSpPr>
          <p:cNvPr id="52" name="Rectangle 435"/>
          <p:cNvSpPr>
            <a:spLocks noChangeArrowheads="1"/>
          </p:cNvSpPr>
          <p:nvPr/>
        </p:nvSpPr>
        <p:spPr bwMode="auto">
          <a:xfrm>
            <a:off x="5588000" y="2600290"/>
            <a:ext cx="1824038" cy="470587"/>
          </a:xfrm>
          <a:prstGeom prst="rect">
            <a:avLst/>
          </a:prstGeom>
          <a:solidFill>
            <a:srgbClr val="F6D2D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L1 </a:t>
            </a:r>
            <a:r>
              <a:rPr lang="en-US" sz="1600" kern="0" dirty="0" err="1">
                <a:solidFill>
                  <a:sysClr val="windowText" lastClr="000000"/>
                </a:solidFill>
                <a:latin typeface="+mn-lt"/>
              </a:rPr>
              <a:t>d</a:t>
            </a: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-TLB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64 entries, 4-way</a:t>
            </a:r>
          </a:p>
        </p:txBody>
      </p:sp>
      <p:sp>
        <p:nvSpPr>
          <p:cNvPr id="53" name="Rectangle 436"/>
          <p:cNvSpPr>
            <a:spLocks noChangeArrowheads="1"/>
          </p:cNvSpPr>
          <p:nvPr/>
        </p:nvSpPr>
        <p:spPr bwMode="auto">
          <a:xfrm>
            <a:off x="7569200" y="2600290"/>
            <a:ext cx="1824038" cy="470587"/>
          </a:xfrm>
          <a:prstGeom prst="rect">
            <a:avLst/>
          </a:prstGeom>
          <a:solidFill>
            <a:srgbClr val="F6D2D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L1 </a:t>
            </a:r>
            <a:r>
              <a:rPr lang="en-US" sz="1600" kern="0" dirty="0" err="1">
                <a:solidFill>
                  <a:sysClr val="windowText" lastClr="000000"/>
                </a:solidFill>
                <a:latin typeface="+mn-lt"/>
              </a:rPr>
              <a:t>i</a:t>
            </a: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-TLB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128 entries, 4-way</a:t>
            </a:r>
          </a:p>
        </p:txBody>
      </p:sp>
      <p:sp>
        <p:nvSpPr>
          <p:cNvPr id="54" name="Rectangle 438"/>
          <p:cNvSpPr>
            <a:spLocks noChangeArrowheads="1"/>
          </p:cNvSpPr>
          <p:nvPr/>
        </p:nvSpPr>
        <p:spPr bwMode="auto">
          <a:xfrm>
            <a:off x="5918200" y="3363687"/>
            <a:ext cx="3157538" cy="470587"/>
          </a:xfrm>
          <a:prstGeom prst="rect">
            <a:avLst/>
          </a:prstGeom>
          <a:solidFill>
            <a:srgbClr val="F6D2D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L2  unified TLB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512 entries, 4-way</a:t>
            </a:r>
          </a:p>
        </p:txBody>
      </p:sp>
      <p:sp>
        <p:nvSpPr>
          <p:cNvPr id="55" name="Line 439"/>
          <p:cNvSpPr>
            <a:spLocks noChangeShapeType="1"/>
          </p:cNvSpPr>
          <p:nvPr/>
        </p:nvSpPr>
        <p:spPr bwMode="auto">
          <a:xfrm>
            <a:off x="6507163" y="3076105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56" name="Line 440"/>
          <p:cNvSpPr>
            <a:spLocks noChangeShapeType="1"/>
          </p:cNvSpPr>
          <p:nvPr/>
        </p:nvSpPr>
        <p:spPr bwMode="auto">
          <a:xfrm>
            <a:off x="8488363" y="3081334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57" name="Rectangle 441"/>
          <p:cNvSpPr>
            <a:spLocks noChangeArrowheads="1"/>
          </p:cNvSpPr>
          <p:nvPr/>
        </p:nvSpPr>
        <p:spPr bwMode="auto">
          <a:xfrm>
            <a:off x="3725864" y="2610748"/>
            <a:ext cx="1481137" cy="470587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L1 i-cache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32 KB, 8-way</a:t>
            </a:r>
          </a:p>
        </p:txBody>
      </p:sp>
      <p:sp>
        <p:nvSpPr>
          <p:cNvPr id="58" name="Line 442"/>
          <p:cNvSpPr>
            <a:spLocks noChangeShapeType="1"/>
          </p:cNvSpPr>
          <p:nvPr/>
        </p:nvSpPr>
        <p:spPr bwMode="auto">
          <a:xfrm>
            <a:off x="6519863" y="2302251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59" name="Line 444"/>
          <p:cNvSpPr>
            <a:spLocks noChangeShapeType="1"/>
          </p:cNvSpPr>
          <p:nvPr/>
        </p:nvSpPr>
        <p:spPr bwMode="auto">
          <a:xfrm>
            <a:off x="8488363" y="2317937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60" name="Rectangle 445"/>
          <p:cNvSpPr>
            <a:spLocks noChangeArrowheads="1"/>
          </p:cNvSpPr>
          <p:nvPr/>
        </p:nvSpPr>
        <p:spPr bwMode="auto">
          <a:xfrm>
            <a:off x="6337300" y="1847351"/>
            <a:ext cx="2336800" cy="470587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MMU 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(</a:t>
            </a:r>
            <a:r>
              <a:rPr lang="en-US" sz="1600" kern="0" dirty="0" err="1">
                <a:solidFill>
                  <a:sysClr val="windowText" lastClr="000000"/>
                </a:solidFill>
                <a:latin typeface="+mn-lt"/>
              </a:rPr>
              <a:t>addr</a:t>
            </a: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 translation)</a:t>
            </a:r>
          </a:p>
        </p:txBody>
      </p:sp>
      <p:sp>
        <p:nvSpPr>
          <p:cNvPr id="61" name="Rectangle 450"/>
          <p:cNvSpPr>
            <a:spLocks noChangeArrowheads="1"/>
          </p:cNvSpPr>
          <p:nvPr/>
        </p:nvSpPr>
        <p:spPr bwMode="auto">
          <a:xfrm>
            <a:off x="3929063" y="1836893"/>
            <a:ext cx="1054100" cy="470587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Instruction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fetch</a:t>
            </a:r>
          </a:p>
        </p:txBody>
      </p:sp>
      <p:sp>
        <p:nvSpPr>
          <p:cNvPr id="62" name="Rectangle 452"/>
          <p:cNvSpPr>
            <a:spLocks noChangeArrowheads="1"/>
          </p:cNvSpPr>
          <p:nvPr/>
        </p:nvSpPr>
        <p:spPr bwMode="auto">
          <a:xfrm>
            <a:off x="1892300" y="1763690"/>
            <a:ext cx="7607300" cy="3116334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63" name="Text Box 458"/>
          <p:cNvSpPr txBox="1">
            <a:spLocks noChangeArrowheads="1"/>
          </p:cNvSpPr>
          <p:nvPr/>
        </p:nvSpPr>
        <p:spPr bwMode="auto">
          <a:xfrm>
            <a:off x="1775290" y="1447800"/>
            <a:ext cx="119651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Core x4</a:t>
            </a:r>
          </a:p>
        </p:txBody>
      </p:sp>
      <p:sp>
        <p:nvSpPr>
          <p:cNvPr id="64" name="Rectangle 459"/>
          <p:cNvSpPr>
            <a:spLocks noChangeArrowheads="1"/>
          </p:cNvSpPr>
          <p:nvPr/>
        </p:nvSpPr>
        <p:spPr bwMode="auto">
          <a:xfrm>
            <a:off x="5740400" y="5059108"/>
            <a:ext cx="3441700" cy="755306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DDR3 Memory controller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3 </a:t>
            </a:r>
            <a:r>
              <a:rPr lang="en-US" sz="1400" kern="0" dirty="0" err="1">
                <a:solidFill>
                  <a:sysClr val="windowText" lastClr="000000"/>
                </a:solidFill>
                <a:latin typeface="+mn-lt"/>
              </a:rPr>
              <a:t>x</a:t>
            </a: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 64 bit @ 10.66 GB/</a:t>
            </a:r>
            <a:r>
              <a:rPr lang="en-US" sz="1400" kern="0" dirty="0" err="1">
                <a:solidFill>
                  <a:sysClr val="windowText" lastClr="000000"/>
                </a:solidFill>
                <a:latin typeface="+mn-lt"/>
              </a:rPr>
              <a:t>s</a:t>
            </a:r>
            <a:endParaRPr lang="en-US" sz="1400" kern="0" dirty="0">
              <a:solidFill>
                <a:sysClr val="windowText" lastClr="000000"/>
              </a:solidFill>
              <a:latin typeface="+mn-lt"/>
            </a:endParaRP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32 GB/</a:t>
            </a:r>
            <a:r>
              <a:rPr lang="en-US" sz="1400" kern="0" dirty="0" err="1">
                <a:solidFill>
                  <a:sysClr val="windowText" lastClr="000000"/>
                </a:solidFill>
                <a:latin typeface="+mn-lt"/>
              </a:rPr>
              <a:t>s</a:t>
            </a: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 total (shared by all cores)</a:t>
            </a:r>
          </a:p>
        </p:txBody>
      </p:sp>
      <p:sp>
        <p:nvSpPr>
          <p:cNvPr id="65" name="Rectangle 460"/>
          <p:cNvSpPr>
            <a:spLocks noChangeArrowheads="1"/>
          </p:cNvSpPr>
          <p:nvPr/>
        </p:nvSpPr>
        <p:spPr bwMode="auto">
          <a:xfrm>
            <a:off x="1663700" y="1470880"/>
            <a:ext cx="8064500" cy="4548920"/>
          </a:xfrm>
          <a:prstGeom prst="rect">
            <a:avLst/>
          </a:prstGeom>
          <a:noFill/>
          <a:ln w="1270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66" name="Text Box 461"/>
          <p:cNvSpPr txBox="1">
            <a:spLocks noChangeArrowheads="1"/>
          </p:cNvSpPr>
          <p:nvPr/>
        </p:nvSpPr>
        <p:spPr bwMode="auto">
          <a:xfrm>
            <a:off x="1524001" y="1143000"/>
            <a:ext cx="293740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Processor package</a:t>
            </a:r>
          </a:p>
        </p:txBody>
      </p:sp>
      <p:sp>
        <p:nvSpPr>
          <p:cNvPr id="67" name="Rectangle 462"/>
          <p:cNvSpPr>
            <a:spLocks noChangeArrowheads="1"/>
          </p:cNvSpPr>
          <p:nvPr/>
        </p:nvSpPr>
        <p:spPr bwMode="auto">
          <a:xfrm>
            <a:off x="6946901" y="4053882"/>
            <a:ext cx="2328863" cy="648365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 err="1">
                <a:solidFill>
                  <a:sysClr val="windowText" lastClr="000000"/>
                </a:solidFill>
                <a:latin typeface="+mn-lt"/>
              </a:rPr>
              <a:t>QuickPath</a:t>
            </a: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 interconnect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4 links @ 25.6 GB/</a:t>
            </a:r>
            <a:r>
              <a:rPr lang="en-US" sz="1400" kern="0" dirty="0" err="1">
                <a:solidFill>
                  <a:sysClr val="windowText" lastClr="000000"/>
                </a:solidFill>
                <a:latin typeface="+mn-lt"/>
              </a:rPr>
              <a:t>s</a:t>
            </a: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 each</a:t>
            </a:r>
          </a:p>
        </p:txBody>
      </p:sp>
      <p:sp>
        <p:nvSpPr>
          <p:cNvPr id="68" name="Line 464"/>
          <p:cNvSpPr>
            <a:spLocks noChangeShapeType="1"/>
          </p:cNvSpPr>
          <p:nvPr/>
        </p:nvSpPr>
        <p:spPr bwMode="auto">
          <a:xfrm>
            <a:off x="3598863" y="3813359"/>
            <a:ext cx="0" cy="123398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69" name="Line 474"/>
          <p:cNvSpPr>
            <a:spLocks noChangeShapeType="1"/>
          </p:cNvSpPr>
          <p:nvPr/>
        </p:nvSpPr>
        <p:spPr bwMode="auto">
          <a:xfrm flipH="1">
            <a:off x="7329489" y="5814414"/>
            <a:ext cx="7937" cy="43398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70" name="Line 475"/>
          <p:cNvSpPr>
            <a:spLocks noChangeShapeType="1"/>
          </p:cNvSpPr>
          <p:nvPr/>
        </p:nvSpPr>
        <p:spPr bwMode="auto">
          <a:xfrm>
            <a:off x="7489825" y="5814414"/>
            <a:ext cx="0" cy="43398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71" name="Line 476"/>
          <p:cNvSpPr>
            <a:spLocks noChangeShapeType="1"/>
          </p:cNvSpPr>
          <p:nvPr/>
        </p:nvSpPr>
        <p:spPr bwMode="auto">
          <a:xfrm>
            <a:off x="7642225" y="5806572"/>
            <a:ext cx="0" cy="44182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72" name="Line 479"/>
          <p:cNvSpPr>
            <a:spLocks noChangeShapeType="1"/>
          </p:cNvSpPr>
          <p:nvPr/>
        </p:nvSpPr>
        <p:spPr bwMode="auto">
          <a:xfrm>
            <a:off x="6481763" y="3834275"/>
            <a:ext cx="0" cy="122352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73" name="Text Box 497"/>
          <p:cNvSpPr txBox="1">
            <a:spLocks noChangeArrowheads="1"/>
          </p:cNvSpPr>
          <p:nvPr/>
        </p:nvSpPr>
        <p:spPr bwMode="auto">
          <a:xfrm>
            <a:off x="9855200" y="3886200"/>
            <a:ext cx="965200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To other 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cores</a:t>
            </a:r>
          </a:p>
        </p:txBody>
      </p:sp>
      <p:grpSp>
        <p:nvGrpSpPr>
          <p:cNvPr id="74" name="Group 501"/>
          <p:cNvGrpSpPr>
            <a:grpSpLocks/>
          </p:cNvGrpSpPr>
          <p:nvPr/>
        </p:nvGrpSpPr>
        <p:grpSpPr bwMode="auto">
          <a:xfrm>
            <a:off x="9259888" y="4111397"/>
            <a:ext cx="595312" cy="501960"/>
            <a:chOff x="4785" y="2300"/>
            <a:chExt cx="343" cy="384"/>
          </a:xfrm>
        </p:grpSpPr>
        <p:sp>
          <p:nvSpPr>
            <p:cNvPr id="75" name="Line 480"/>
            <p:cNvSpPr>
              <a:spLocks noChangeShapeType="1"/>
            </p:cNvSpPr>
            <p:nvPr/>
          </p:nvSpPr>
          <p:spPr bwMode="auto">
            <a:xfrm rot="5400000">
              <a:off x="4953" y="2132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76" name="Line 495"/>
            <p:cNvSpPr>
              <a:spLocks noChangeShapeType="1"/>
            </p:cNvSpPr>
            <p:nvPr/>
          </p:nvSpPr>
          <p:spPr bwMode="auto">
            <a:xfrm rot="5400000">
              <a:off x="4953" y="2208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77" name="Line 496"/>
            <p:cNvSpPr>
              <a:spLocks noChangeShapeType="1"/>
            </p:cNvSpPr>
            <p:nvPr/>
          </p:nvSpPr>
          <p:spPr bwMode="auto">
            <a:xfrm rot="5400000">
              <a:off x="4953" y="2284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78" name="Line 498"/>
            <p:cNvSpPr>
              <a:spLocks noChangeShapeType="1"/>
            </p:cNvSpPr>
            <p:nvPr/>
          </p:nvSpPr>
          <p:spPr bwMode="auto">
            <a:xfrm rot="5400000">
              <a:off x="4961" y="2516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sysClr val="windowText" lastClr="000000"/>
                </a:solidFill>
                <a:latin typeface="+mn-lt"/>
              </a:endParaRPr>
            </a:p>
          </p:txBody>
        </p:sp>
      </p:grpSp>
      <p:sp>
        <p:nvSpPr>
          <p:cNvPr id="79" name="Text Box 499"/>
          <p:cNvSpPr txBox="1">
            <a:spLocks noChangeArrowheads="1"/>
          </p:cNvSpPr>
          <p:nvPr/>
        </p:nvSpPr>
        <p:spPr bwMode="auto">
          <a:xfrm>
            <a:off x="9885423" y="4418587"/>
            <a:ext cx="934977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To I/O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bridge</a:t>
            </a:r>
          </a:p>
        </p:txBody>
      </p:sp>
      <p:sp>
        <p:nvSpPr>
          <p:cNvPr id="80" name="Line 500"/>
          <p:cNvSpPr>
            <a:spLocks noChangeShapeType="1"/>
          </p:cNvSpPr>
          <p:nvPr/>
        </p:nvSpPr>
        <p:spPr bwMode="auto">
          <a:xfrm>
            <a:off x="8089900" y="4691789"/>
            <a:ext cx="0" cy="35555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81" name="Line 502"/>
          <p:cNvSpPr>
            <a:spLocks noChangeShapeType="1"/>
          </p:cNvSpPr>
          <p:nvPr/>
        </p:nvSpPr>
        <p:spPr bwMode="auto">
          <a:xfrm flipV="1">
            <a:off x="4699000" y="5381983"/>
            <a:ext cx="1041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cxnSp>
        <p:nvCxnSpPr>
          <p:cNvPr id="8" name="Straight Arrow Connector 7"/>
          <p:cNvCxnSpPr>
            <a:stCxn id="54" idx="1"/>
            <a:endCxn id="44" idx="3"/>
          </p:cNvCxnSpPr>
          <p:nvPr/>
        </p:nvCxnSpPr>
        <p:spPr bwMode="auto">
          <a:xfrm flipH="1" flipV="1">
            <a:off x="4940300" y="3588524"/>
            <a:ext cx="977900" cy="10457"/>
          </a:xfrm>
          <a:prstGeom prst="straightConnector1">
            <a:avLst/>
          </a:prstGeom>
          <a:noFill/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sp>
        <p:nvSpPr>
          <p:cNvPr id="10" name="Freeform 9"/>
          <p:cNvSpPr/>
          <p:nvPr/>
        </p:nvSpPr>
        <p:spPr bwMode="auto">
          <a:xfrm>
            <a:off x="3497264" y="2479916"/>
            <a:ext cx="2011362" cy="341632"/>
          </a:xfrm>
          <a:custGeom>
            <a:avLst/>
            <a:gdLst>
              <a:gd name="connsiteX0" fmla="*/ 2044557 w 2044557"/>
              <a:gd name="connsiteY0" fmla="*/ 349321 h 349321"/>
              <a:gd name="connsiteX1" fmla="*/ 1068512 w 2044557"/>
              <a:gd name="connsiteY1" fmla="*/ 0 h 349321"/>
              <a:gd name="connsiteX2" fmla="*/ 0 w 2044557"/>
              <a:gd name="connsiteY2" fmla="*/ 349321 h 349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44557" h="349321">
                <a:moveTo>
                  <a:pt x="2044557" y="349321"/>
                </a:moveTo>
                <a:cubicBezTo>
                  <a:pt x="1726914" y="174660"/>
                  <a:pt x="1409271" y="0"/>
                  <a:pt x="1068512" y="0"/>
                </a:cubicBezTo>
                <a:cubicBezTo>
                  <a:pt x="727753" y="0"/>
                  <a:pt x="172948" y="306512"/>
                  <a:pt x="0" y="349321"/>
                </a:cubicBezTo>
              </a:path>
            </a:pathLst>
          </a:custGeom>
          <a:noFill/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3" name="Freeform 82"/>
          <p:cNvSpPr/>
          <p:nvPr/>
        </p:nvSpPr>
        <p:spPr bwMode="auto">
          <a:xfrm>
            <a:off x="5219701" y="2409943"/>
            <a:ext cx="2322441" cy="349321"/>
          </a:xfrm>
          <a:custGeom>
            <a:avLst/>
            <a:gdLst>
              <a:gd name="connsiteX0" fmla="*/ 2044557 w 2044557"/>
              <a:gd name="connsiteY0" fmla="*/ 349321 h 349321"/>
              <a:gd name="connsiteX1" fmla="*/ 1068512 w 2044557"/>
              <a:gd name="connsiteY1" fmla="*/ 0 h 349321"/>
              <a:gd name="connsiteX2" fmla="*/ 0 w 2044557"/>
              <a:gd name="connsiteY2" fmla="*/ 349321 h 349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44557" h="349321">
                <a:moveTo>
                  <a:pt x="2044557" y="349321"/>
                </a:moveTo>
                <a:cubicBezTo>
                  <a:pt x="1726914" y="174660"/>
                  <a:pt x="1409271" y="0"/>
                  <a:pt x="1068512" y="0"/>
                </a:cubicBezTo>
                <a:cubicBezTo>
                  <a:pt x="727753" y="0"/>
                  <a:pt x="172948" y="306512"/>
                  <a:pt x="0" y="349321"/>
                </a:cubicBezTo>
              </a:path>
            </a:pathLst>
          </a:custGeom>
          <a:noFill/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373879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End-to-End Core i7 Address Translation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701925" y="1066800"/>
            <a:ext cx="609600" cy="4572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CPU</a:t>
            </a:r>
          </a:p>
        </p:txBody>
      </p:sp>
      <p:sp>
        <p:nvSpPr>
          <p:cNvPr id="5" name="Rectangle 380"/>
          <p:cNvSpPr>
            <a:spLocks noChangeArrowheads="1"/>
          </p:cNvSpPr>
          <p:nvPr/>
        </p:nvSpPr>
        <p:spPr bwMode="auto">
          <a:xfrm>
            <a:off x="2092325" y="19812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VPN</a:t>
            </a:r>
          </a:p>
        </p:txBody>
      </p:sp>
      <p:sp>
        <p:nvSpPr>
          <p:cNvPr id="6" name="Rectangle 381"/>
          <p:cNvSpPr>
            <a:spLocks noChangeArrowheads="1"/>
          </p:cNvSpPr>
          <p:nvPr/>
        </p:nvSpPr>
        <p:spPr bwMode="auto">
          <a:xfrm>
            <a:off x="3159125" y="19812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VPO</a:t>
            </a:r>
          </a:p>
        </p:txBody>
      </p:sp>
      <p:sp>
        <p:nvSpPr>
          <p:cNvPr id="7" name="Text Box 382"/>
          <p:cNvSpPr txBox="1">
            <a:spLocks noChangeArrowheads="1"/>
          </p:cNvSpPr>
          <p:nvPr/>
        </p:nvSpPr>
        <p:spPr bwMode="auto">
          <a:xfrm>
            <a:off x="2400300" y="1752600"/>
            <a:ext cx="352660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36</a:t>
            </a:r>
          </a:p>
        </p:txBody>
      </p:sp>
      <p:sp>
        <p:nvSpPr>
          <p:cNvPr id="8" name="Text Box 383"/>
          <p:cNvSpPr txBox="1">
            <a:spLocks noChangeArrowheads="1"/>
          </p:cNvSpPr>
          <p:nvPr/>
        </p:nvSpPr>
        <p:spPr bwMode="auto">
          <a:xfrm>
            <a:off x="3238500" y="1752600"/>
            <a:ext cx="352660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9" name="Line 384"/>
          <p:cNvSpPr>
            <a:spLocks noChangeShapeType="1"/>
          </p:cNvSpPr>
          <p:nvPr/>
        </p:nvSpPr>
        <p:spPr bwMode="auto">
          <a:xfrm>
            <a:off x="2930525" y="22860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" name="Rectangle 385"/>
          <p:cNvSpPr>
            <a:spLocks noChangeArrowheads="1"/>
          </p:cNvSpPr>
          <p:nvPr/>
        </p:nvSpPr>
        <p:spPr bwMode="auto">
          <a:xfrm>
            <a:off x="2473325" y="26670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TLBT</a:t>
            </a:r>
          </a:p>
        </p:txBody>
      </p:sp>
      <p:sp>
        <p:nvSpPr>
          <p:cNvPr id="11" name="Rectangle 386"/>
          <p:cNvSpPr>
            <a:spLocks noChangeArrowheads="1"/>
          </p:cNvSpPr>
          <p:nvPr/>
        </p:nvSpPr>
        <p:spPr bwMode="auto">
          <a:xfrm>
            <a:off x="3006725" y="26670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TLBI</a:t>
            </a:r>
          </a:p>
        </p:txBody>
      </p:sp>
      <p:sp>
        <p:nvSpPr>
          <p:cNvPr id="12" name="Text Box 387"/>
          <p:cNvSpPr txBox="1">
            <a:spLocks noChangeArrowheads="1"/>
          </p:cNvSpPr>
          <p:nvPr/>
        </p:nvSpPr>
        <p:spPr bwMode="auto">
          <a:xfrm>
            <a:off x="3159126" y="24384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4</a:t>
            </a:r>
          </a:p>
        </p:txBody>
      </p:sp>
      <p:sp>
        <p:nvSpPr>
          <p:cNvPr id="13" name="Text Box 388"/>
          <p:cNvSpPr txBox="1">
            <a:spLocks noChangeArrowheads="1"/>
          </p:cNvSpPr>
          <p:nvPr/>
        </p:nvSpPr>
        <p:spPr bwMode="auto">
          <a:xfrm>
            <a:off x="2549525" y="2438400"/>
            <a:ext cx="352660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32</a:t>
            </a:r>
          </a:p>
        </p:txBody>
      </p:sp>
      <p:sp>
        <p:nvSpPr>
          <p:cNvPr id="14" name="Rectangle 390"/>
          <p:cNvSpPr>
            <a:spLocks noChangeArrowheads="1"/>
          </p:cNvSpPr>
          <p:nvPr/>
        </p:nvSpPr>
        <p:spPr bwMode="auto">
          <a:xfrm>
            <a:off x="37687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5" name="Rectangle 391"/>
          <p:cNvSpPr>
            <a:spLocks noChangeArrowheads="1"/>
          </p:cNvSpPr>
          <p:nvPr/>
        </p:nvSpPr>
        <p:spPr bwMode="auto">
          <a:xfrm>
            <a:off x="43021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6" name="Rectangle 392"/>
          <p:cNvSpPr>
            <a:spLocks noChangeArrowheads="1"/>
          </p:cNvSpPr>
          <p:nvPr/>
        </p:nvSpPr>
        <p:spPr bwMode="auto">
          <a:xfrm>
            <a:off x="48355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7" name="Rectangle 393"/>
          <p:cNvSpPr>
            <a:spLocks noChangeArrowheads="1"/>
          </p:cNvSpPr>
          <p:nvPr/>
        </p:nvSpPr>
        <p:spPr bwMode="auto">
          <a:xfrm>
            <a:off x="53689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8" name="Rectangle 394"/>
          <p:cNvSpPr>
            <a:spLocks noChangeArrowheads="1"/>
          </p:cNvSpPr>
          <p:nvPr/>
        </p:nvSpPr>
        <p:spPr bwMode="auto">
          <a:xfrm>
            <a:off x="37687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9" name="Rectangle 395"/>
          <p:cNvSpPr>
            <a:spLocks noChangeArrowheads="1"/>
          </p:cNvSpPr>
          <p:nvPr/>
        </p:nvSpPr>
        <p:spPr bwMode="auto">
          <a:xfrm>
            <a:off x="43021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0" name="Rectangle 396"/>
          <p:cNvSpPr>
            <a:spLocks noChangeArrowheads="1"/>
          </p:cNvSpPr>
          <p:nvPr/>
        </p:nvSpPr>
        <p:spPr bwMode="auto">
          <a:xfrm>
            <a:off x="48355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1" name="Rectangle 397"/>
          <p:cNvSpPr>
            <a:spLocks noChangeArrowheads="1"/>
          </p:cNvSpPr>
          <p:nvPr/>
        </p:nvSpPr>
        <p:spPr bwMode="auto">
          <a:xfrm>
            <a:off x="53689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2" name="Rectangle 398"/>
          <p:cNvSpPr>
            <a:spLocks noChangeArrowheads="1"/>
          </p:cNvSpPr>
          <p:nvPr/>
        </p:nvSpPr>
        <p:spPr bwMode="auto">
          <a:xfrm>
            <a:off x="37687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3" name="Rectangle 399"/>
          <p:cNvSpPr>
            <a:spLocks noChangeArrowheads="1"/>
          </p:cNvSpPr>
          <p:nvPr/>
        </p:nvSpPr>
        <p:spPr bwMode="auto">
          <a:xfrm>
            <a:off x="43021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4" name="Rectangle 400"/>
          <p:cNvSpPr>
            <a:spLocks noChangeArrowheads="1"/>
          </p:cNvSpPr>
          <p:nvPr/>
        </p:nvSpPr>
        <p:spPr bwMode="auto">
          <a:xfrm>
            <a:off x="48355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5" name="Rectangle 401"/>
          <p:cNvSpPr>
            <a:spLocks noChangeArrowheads="1"/>
          </p:cNvSpPr>
          <p:nvPr/>
        </p:nvSpPr>
        <p:spPr bwMode="auto">
          <a:xfrm>
            <a:off x="53689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6" name="Rectangle 402"/>
          <p:cNvSpPr>
            <a:spLocks noChangeArrowheads="1"/>
          </p:cNvSpPr>
          <p:nvPr/>
        </p:nvSpPr>
        <p:spPr bwMode="auto">
          <a:xfrm>
            <a:off x="37687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7" name="Rectangle 403"/>
          <p:cNvSpPr>
            <a:spLocks noChangeArrowheads="1"/>
          </p:cNvSpPr>
          <p:nvPr/>
        </p:nvSpPr>
        <p:spPr bwMode="auto">
          <a:xfrm>
            <a:off x="43021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8" name="Rectangle 404"/>
          <p:cNvSpPr>
            <a:spLocks noChangeArrowheads="1"/>
          </p:cNvSpPr>
          <p:nvPr/>
        </p:nvSpPr>
        <p:spPr bwMode="auto">
          <a:xfrm>
            <a:off x="48355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9" name="Rectangle 405"/>
          <p:cNvSpPr>
            <a:spLocks noChangeArrowheads="1"/>
          </p:cNvSpPr>
          <p:nvPr/>
        </p:nvSpPr>
        <p:spPr bwMode="auto">
          <a:xfrm>
            <a:off x="53689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0" name="Text Box 406"/>
          <p:cNvSpPr txBox="1">
            <a:spLocks noChangeArrowheads="1"/>
          </p:cNvSpPr>
          <p:nvPr/>
        </p:nvSpPr>
        <p:spPr bwMode="auto">
          <a:xfrm>
            <a:off x="4742335" y="3863975"/>
            <a:ext cx="404340" cy="262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...</a:t>
            </a:r>
          </a:p>
        </p:txBody>
      </p:sp>
      <p:sp>
        <p:nvSpPr>
          <p:cNvPr id="31" name="Line 407"/>
          <p:cNvSpPr>
            <a:spLocks noChangeShapeType="1"/>
          </p:cNvSpPr>
          <p:nvPr/>
        </p:nvSpPr>
        <p:spPr bwMode="auto">
          <a:xfrm>
            <a:off x="3311525" y="2971800"/>
            <a:ext cx="0" cy="1219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2" name="Line 408"/>
          <p:cNvSpPr>
            <a:spLocks noChangeShapeType="1"/>
          </p:cNvSpPr>
          <p:nvPr/>
        </p:nvSpPr>
        <p:spPr bwMode="auto">
          <a:xfrm>
            <a:off x="3311525" y="35052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3" name="Line 409"/>
          <p:cNvSpPr>
            <a:spLocks noChangeShapeType="1"/>
          </p:cNvSpPr>
          <p:nvPr/>
        </p:nvSpPr>
        <p:spPr bwMode="auto">
          <a:xfrm>
            <a:off x="3311525" y="41910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4" name="Line 410"/>
          <p:cNvSpPr>
            <a:spLocks noChangeShapeType="1"/>
          </p:cNvSpPr>
          <p:nvPr/>
        </p:nvSpPr>
        <p:spPr bwMode="auto">
          <a:xfrm>
            <a:off x="3311525" y="36576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5" name="Line 411"/>
          <p:cNvSpPr>
            <a:spLocks noChangeShapeType="1"/>
          </p:cNvSpPr>
          <p:nvPr/>
        </p:nvSpPr>
        <p:spPr bwMode="auto">
          <a:xfrm>
            <a:off x="3311525" y="38100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6" name="Line 412"/>
          <p:cNvSpPr>
            <a:spLocks noChangeShapeType="1"/>
          </p:cNvSpPr>
          <p:nvPr/>
        </p:nvSpPr>
        <p:spPr bwMode="auto">
          <a:xfrm>
            <a:off x="2778125" y="2971800"/>
            <a:ext cx="0" cy="152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7" name="Line 413"/>
          <p:cNvSpPr>
            <a:spLocks noChangeShapeType="1"/>
          </p:cNvSpPr>
          <p:nvPr/>
        </p:nvSpPr>
        <p:spPr bwMode="auto">
          <a:xfrm>
            <a:off x="2778125" y="3124200"/>
            <a:ext cx="2895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8" name="Line 414"/>
          <p:cNvSpPr>
            <a:spLocks noChangeShapeType="1"/>
          </p:cNvSpPr>
          <p:nvPr/>
        </p:nvSpPr>
        <p:spPr bwMode="auto">
          <a:xfrm>
            <a:off x="40735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9" name="Line 415"/>
          <p:cNvSpPr>
            <a:spLocks noChangeShapeType="1"/>
          </p:cNvSpPr>
          <p:nvPr/>
        </p:nvSpPr>
        <p:spPr bwMode="auto">
          <a:xfrm>
            <a:off x="46069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0" name="Line 416"/>
          <p:cNvSpPr>
            <a:spLocks noChangeShapeType="1"/>
          </p:cNvSpPr>
          <p:nvPr/>
        </p:nvSpPr>
        <p:spPr bwMode="auto">
          <a:xfrm>
            <a:off x="51403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1" name="Line 417"/>
          <p:cNvSpPr>
            <a:spLocks noChangeShapeType="1"/>
          </p:cNvSpPr>
          <p:nvPr/>
        </p:nvSpPr>
        <p:spPr bwMode="auto">
          <a:xfrm>
            <a:off x="56737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2" name="Line 418"/>
          <p:cNvSpPr>
            <a:spLocks noChangeShapeType="1"/>
          </p:cNvSpPr>
          <p:nvPr/>
        </p:nvSpPr>
        <p:spPr bwMode="auto">
          <a:xfrm>
            <a:off x="2244725" y="2286000"/>
            <a:ext cx="0" cy="265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3" name="Line 419"/>
          <p:cNvSpPr>
            <a:spLocks noChangeShapeType="1"/>
          </p:cNvSpPr>
          <p:nvPr/>
        </p:nvSpPr>
        <p:spPr bwMode="auto">
          <a:xfrm>
            <a:off x="3006725" y="1524000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4" name="Text Box 420"/>
          <p:cNvSpPr txBox="1">
            <a:spLocks noChangeArrowheads="1"/>
          </p:cNvSpPr>
          <p:nvPr/>
        </p:nvSpPr>
        <p:spPr bwMode="auto">
          <a:xfrm>
            <a:off x="3236913" y="4311651"/>
            <a:ext cx="3078162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L1 TLB (16 sets, 4 entries/set)</a:t>
            </a:r>
          </a:p>
        </p:txBody>
      </p:sp>
      <p:sp>
        <p:nvSpPr>
          <p:cNvPr id="45" name="Rectangle 421"/>
          <p:cNvSpPr>
            <a:spLocks noChangeArrowheads="1"/>
          </p:cNvSpPr>
          <p:nvPr/>
        </p:nvSpPr>
        <p:spPr bwMode="auto">
          <a:xfrm>
            <a:off x="20923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VPN1</a:t>
            </a:r>
          </a:p>
        </p:txBody>
      </p:sp>
      <p:sp>
        <p:nvSpPr>
          <p:cNvPr id="46" name="Rectangle 422"/>
          <p:cNvSpPr>
            <a:spLocks noChangeArrowheads="1"/>
          </p:cNvSpPr>
          <p:nvPr/>
        </p:nvSpPr>
        <p:spPr bwMode="auto">
          <a:xfrm>
            <a:off x="26257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VPN2</a:t>
            </a:r>
          </a:p>
        </p:txBody>
      </p:sp>
      <p:sp>
        <p:nvSpPr>
          <p:cNvPr id="47" name="Text Box 423"/>
          <p:cNvSpPr txBox="1">
            <a:spLocks noChangeArrowheads="1"/>
          </p:cNvSpPr>
          <p:nvPr/>
        </p:nvSpPr>
        <p:spPr bwMode="auto">
          <a:xfrm>
            <a:off x="2705101" y="47244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48" name="Text Box 424"/>
          <p:cNvSpPr txBox="1">
            <a:spLocks noChangeArrowheads="1"/>
          </p:cNvSpPr>
          <p:nvPr/>
        </p:nvSpPr>
        <p:spPr bwMode="auto">
          <a:xfrm>
            <a:off x="2244726" y="47244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50" name="Rectangle 425"/>
          <p:cNvSpPr>
            <a:spLocks noChangeArrowheads="1"/>
          </p:cNvSpPr>
          <p:nvPr/>
        </p:nvSpPr>
        <p:spPr bwMode="auto">
          <a:xfrm>
            <a:off x="2316163" y="5626100"/>
            <a:ext cx="315912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51" name="Rectangle 426"/>
          <p:cNvSpPr>
            <a:spLocks noChangeArrowheads="1"/>
          </p:cNvSpPr>
          <p:nvPr/>
        </p:nvSpPr>
        <p:spPr bwMode="auto">
          <a:xfrm>
            <a:off x="2316163" y="5905500"/>
            <a:ext cx="315912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PTE</a:t>
            </a:r>
          </a:p>
        </p:txBody>
      </p:sp>
      <p:sp>
        <p:nvSpPr>
          <p:cNvPr id="52" name="Text Box 431"/>
          <p:cNvSpPr txBox="1">
            <a:spLocks noChangeArrowheads="1"/>
          </p:cNvSpPr>
          <p:nvPr/>
        </p:nvSpPr>
        <p:spPr bwMode="auto">
          <a:xfrm>
            <a:off x="1524000" y="5497514"/>
            <a:ext cx="661988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CR3</a:t>
            </a:r>
          </a:p>
        </p:txBody>
      </p:sp>
      <p:sp>
        <p:nvSpPr>
          <p:cNvPr id="53" name="Rectangle 436"/>
          <p:cNvSpPr>
            <a:spLocks noChangeArrowheads="1"/>
          </p:cNvSpPr>
          <p:nvPr/>
        </p:nvSpPr>
        <p:spPr bwMode="auto">
          <a:xfrm>
            <a:off x="5826125" y="5040313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PPN</a:t>
            </a:r>
          </a:p>
        </p:txBody>
      </p:sp>
      <p:sp>
        <p:nvSpPr>
          <p:cNvPr id="54" name="Rectangle 437"/>
          <p:cNvSpPr>
            <a:spLocks noChangeArrowheads="1"/>
          </p:cNvSpPr>
          <p:nvPr/>
        </p:nvSpPr>
        <p:spPr bwMode="auto">
          <a:xfrm>
            <a:off x="6892925" y="5040313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PPO</a:t>
            </a:r>
          </a:p>
        </p:txBody>
      </p:sp>
      <p:sp>
        <p:nvSpPr>
          <p:cNvPr id="55" name="Text Box 438"/>
          <p:cNvSpPr txBox="1">
            <a:spLocks noChangeArrowheads="1"/>
          </p:cNvSpPr>
          <p:nvPr/>
        </p:nvSpPr>
        <p:spPr bwMode="auto">
          <a:xfrm>
            <a:off x="6134100" y="4800600"/>
            <a:ext cx="352660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56" name="Text Box 439"/>
          <p:cNvSpPr txBox="1">
            <a:spLocks noChangeArrowheads="1"/>
          </p:cNvSpPr>
          <p:nvPr/>
        </p:nvSpPr>
        <p:spPr bwMode="auto">
          <a:xfrm>
            <a:off x="7010400" y="4800600"/>
            <a:ext cx="352660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57" name="Line 440"/>
          <p:cNvSpPr>
            <a:spLocks noChangeShapeType="1"/>
          </p:cNvSpPr>
          <p:nvPr/>
        </p:nvSpPr>
        <p:spPr bwMode="auto">
          <a:xfrm>
            <a:off x="5902325" y="3762375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58" name="Line 441"/>
          <p:cNvSpPr>
            <a:spLocks noChangeShapeType="1"/>
          </p:cNvSpPr>
          <p:nvPr/>
        </p:nvSpPr>
        <p:spPr bwMode="auto">
          <a:xfrm>
            <a:off x="6511925" y="3759200"/>
            <a:ext cx="0" cy="1270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59" name="Line 442"/>
          <p:cNvSpPr>
            <a:spLocks noChangeShapeType="1"/>
          </p:cNvSpPr>
          <p:nvPr/>
        </p:nvSpPr>
        <p:spPr bwMode="auto">
          <a:xfrm>
            <a:off x="4559301" y="6083300"/>
            <a:ext cx="19526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0" name="Line 443"/>
          <p:cNvSpPr>
            <a:spLocks noChangeShapeType="1"/>
          </p:cNvSpPr>
          <p:nvPr/>
        </p:nvSpPr>
        <p:spPr bwMode="auto">
          <a:xfrm flipH="1" flipV="1">
            <a:off x="6502401" y="5349876"/>
            <a:ext cx="9525" cy="733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1" name="Text Box 448"/>
          <p:cNvSpPr txBox="1">
            <a:spLocks noChangeArrowheads="1"/>
          </p:cNvSpPr>
          <p:nvPr/>
        </p:nvSpPr>
        <p:spPr bwMode="auto">
          <a:xfrm>
            <a:off x="2768601" y="6477001"/>
            <a:ext cx="1322477" cy="311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Page tables</a:t>
            </a:r>
          </a:p>
        </p:txBody>
      </p:sp>
      <p:sp>
        <p:nvSpPr>
          <p:cNvPr id="62" name="Text Box 449"/>
          <p:cNvSpPr txBox="1">
            <a:spLocks noChangeArrowheads="1"/>
          </p:cNvSpPr>
          <p:nvPr/>
        </p:nvSpPr>
        <p:spPr bwMode="auto">
          <a:xfrm>
            <a:off x="2209800" y="3613151"/>
            <a:ext cx="650818" cy="606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TLB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miss</a:t>
            </a:r>
          </a:p>
        </p:txBody>
      </p:sp>
      <p:sp>
        <p:nvSpPr>
          <p:cNvPr id="63" name="Text Box 450"/>
          <p:cNvSpPr txBox="1">
            <a:spLocks noChangeArrowheads="1"/>
          </p:cNvSpPr>
          <p:nvPr/>
        </p:nvSpPr>
        <p:spPr bwMode="auto">
          <a:xfrm>
            <a:off x="6023313" y="3175001"/>
            <a:ext cx="580286" cy="606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TLB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hit</a:t>
            </a:r>
          </a:p>
        </p:txBody>
      </p:sp>
      <p:sp>
        <p:nvSpPr>
          <p:cNvPr id="64" name="Line 451"/>
          <p:cNvSpPr>
            <a:spLocks noChangeShapeType="1"/>
          </p:cNvSpPr>
          <p:nvPr/>
        </p:nvSpPr>
        <p:spPr bwMode="auto">
          <a:xfrm>
            <a:off x="3692525" y="2209800"/>
            <a:ext cx="3276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5" name="Line 452"/>
          <p:cNvSpPr>
            <a:spLocks noChangeShapeType="1"/>
          </p:cNvSpPr>
          <p:nvPr/>
        </p:nvSpPr>
        <p:spPr bwMode="auto">
          <a:xfrm>
            <a:off x="6969125" y="2209800"/>
            <a:ext cx="0" cy="2819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6" name="Text Box 453"/>
          <p:cNvSpPr txBox="1">
            <a:spLocks noChangeArrowheads="1"/>
          </p:cNvSpPr>
          <p:nvPr/>
        </p:nvSpPr>
        <p:spPr bwMode="auto">
          <a:xfrm>
            <a:off x="7358875" y="5283200"/>
            <a:ext cx="1025922" cy="902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Physical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address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(PA)</a:t>
            </a:r>
          </a:p>
        </p:txBody>
      </p:sp>
      <p:sp>
        <p:nvSpPr>
          <p:cNvPr id="67" name="Rectangle 454"/>
          <p:cNvSpPr>
            <a:spLocks noChangeArrowheads="1"/>
          </p:cNvSpPr>
          <p:nvPr/>
        </p:nvSpPr>
        <p:spPr bwMode="auto">
          <a:xfrm>
            <a:off x="6969125" y="12954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Result</a:t>
            </a:r>
          </a:p>
        </p:txBody>
      </p:sp>
      <p:sp>
        <p:nvSpPr>
          <p:cNvPr id="68" name="Text Box 455"/>
          <p:cNvSpPr txBox="1">
            <a:spLocks noChangeArrowheads="1"/>
          </p:cNvSpPr>
          <p:nvPr/>
        </p:nvSpPr>
        <p:spPr bwMode="auto">
          <a:xfrm>
            <a:off x="7334250" y="1066801"/>
            <a:ext cx="560850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32/64</a:t>
            </a:r>
          </a:p>
        </p:txBody>
      </p:sp>
      <p:sp>
        <p:nvSpPr>
          <p:cNvPr id="69" name="Rectangle 456"/>
          <p:cNvSpPr>
            <a:spLocks noChangeArrowheads="1"/>
          </p:cNvSpPr>
          <p:nvPr/>
        </p:nvSpPr>
        <p:spPr bwMode="auto">
          <a:xfrm>
            <a:off x="72739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0" name="Rectangle 457"/>
          <p:cNvSpPr>
            <a:spLocks noChangeArrowheads="1"/>
          </p:cNvSpPr>
          <p:nvPr/>
        </p:nvSpPr>
        <p:spPr bwMode="auto">
          <a:xfrm>
            <a:off x="78073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1" name="Rectangle 458"/>
          <p:cNvSpPr>
            <a:spLocks noChangeArrowheads="1"/>
          </p:cNvSpPr>
          <p:nvPr/>
        </p:nvSpPr>
        <p:spPr bwMode="auto">
          <a:xfrm>
            <a:off x="83407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2" name="Rectangle 459"/>
          <p:cNvSpPr>
            <a:spLocks noChangeArrowheads="1"/>
          </p:cNvSpPr>
          <p:nvPr/>
        </p:nvSpPr>
        <p:spPr bwMode="auto">
          <a:xfrm>
            <a:off x="88741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3" name="Rectangle 460"/>
          <p:cNvSpPr>
            <a:spLocks noChangeArrowheads="1"/>
          </p:cNvSpPr>
          <p:nvPr/>
        </p:nvSpPr>
        <p:spPr bwMode="auto">
          <a:xfrm>
            <a:off x="72739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4" name="Rectangle 461"/>
          <p:cNvSpPr>
            <a:spLocks noChangeArrowheads="1"/>
          </p:cNvSpPr>
          <p:nvPr/>
        </p:nvSpPr>
        <p:spPr bwMode="auto">
          <a:xfrm>
            <a:off x="78073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5" name="Rectangle 462"/>
          <p:cNvSpPr>
            <a:spLocks noChangeArrowheads="1"/>
          </p:cNvSpPr>
          <p:nvPr/>
        </p:nvSpPr>
        <p:spPr bwMode="auto">
          <a:xfrm>
            <a:off x="83407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6" name="Rectangle 463"/>
          <p:cNvSpPr>
            <a:spLocks noChangeArrowheads="1"/>
          </p:cNvSpPr>
          <p:nvPr/>
        </p:nvSpPr>
        <p:spPr bwMode="auto">
          <a:xfrm>
            <a:off x="88741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7" name="Rectangle 464"/>
          <p:cNvSpPr>
            <a:spLocks noChangeArrowheads="1"/>
          </p:cNvSpPr>
          <p:nvPr/>
        </p:nvSpPr>
        <p:spPr bwMode="auto">
          <a:xfrm>
            <a:off x="72739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8" name="Rectangle 465"/>
          <p:cNvSpPr>
            <a:spLocks noChangeArrowheads="1"/>
          </p:cNvSpPr>
          <p:nvPr/>
        </p:nvSpPr>
        <p:spPr bwMode="auto">
          <a:xfrm>
            <a:off x="78073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9" name="Rectangle 466"/>
          <p:cNvSpPr>
            <a:spLocks noChangeArrowheads="1"/>
          </p:cNvSpPr>
          <p:nvPr/>
        </p:nvSpPr>
        <p:spPr bwMode="auto">
          <a:xfrm>
            <a:off x="83407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0" name="Rectangle 467"/>
          <p:cNvSpPr>
            <a:spLocks noChangeArrowheads="1"/>
          </p:cNvSpPr>
          <p:nvPr/>
        </p:nvSpPr>
        <p:spPr bwMode="auto">
          <a:xfrm>
            <a:off x="88741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1" name="Rectangle 468"/>
          <p:cNvSpPr>
            <a:spLocks noChangeArrowheads="1"/>
          </p:cNvSpPr>
          <p:nvPr/>
        </p:nvSpPr>
        <p:spPr bwMode="auto">
          <a:xfrm>
            <a:off x="72739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2" name="Rectangle 469"/>
          <p:cNvSpPr>
            <a:spLocks noChangeArrowheads="1"/>
          </p:cNvSpPr>
          <p:nvPr/>
        </p:nvSpPr>
        <p:spPr bwMode="auto">
          <a:xfrm>
            <a:off x="78073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3" name="Rectangle 470"/>
          <p:cNvSpPr>
            <a:spLocks noChangeArrowheads="1"/>
          </p:cNvSpPr>
          <p:nvPr/>
        </p:nvSpPr>
        <p:spPr bwMode="auto">
          <a:xfrm>
            <a:off x="83407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4" name="Rectangle 471"/>
          <p:cNvSpPr>
            <a:spLocks noChangeArrowheads="1"/>
          </p:cNvSpPr>
          <p:nvPr/>
        </p:nvSpPr>
        <p:spPr bwMode="auto">
          <a:xfrm>
            <a:off x="88741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5" name="Text Box 472"/>
          <p:cNvSpPr txBox="1">
            <a:spLocks noChangeArrowheads="1"/>
          </p:cNvSpPr>
          <p:nvPr/>
        </p:nvSpPr>
        <p:spPr bwMode="auto">
          <a:xfrm>
            <a:off x="8247535" y="3863975"/>
            <a:ext cx="404340" cy="262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...</a:t>
            </a:r>
          </a:p>
        </p:txBody>
      </p:sp>
      <p:sp>
        <p:nvSpPr>
          <p:cNvPr id="86" name="Line 473"/>
          <p:cNvSpPr>
            <a:spLocks noChangeShapeType="1"/>
          </p:cNvSpPr>
          <p:nvPr/>
        </p:nvSpPr>
        <p:spPr bwMode="auto">
          <a:xfrm>
            <a:off x="7654925" y="5181600"/>
            <a:ext cx="4572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87" name="Line 474"/>
          <p:cNvSpPr>
            <a:spLocks noChangeShapeType="1"/>
          </p:cNvSpPr>
          <p:nvPr/>
        </p:nvSpPr>
        <p:spPr bwMode="auto">
          <a:xfrm flipV="1">
            <a:off x="8645525" y="4648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88" name="Line 475"/>
          <p:cNvSpPr>
            <a:spLocks noChangeShapeType="1"/>
          </p:cNvSpPr>
          <p:nvPr/>
        </p:nvSpPr>
        <p:spPr bwMode="auto">
          <a:xfrm flipV="1">
            <a:off x="10017125" y="4648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89" name="Line 476"/>
          <p:cNvSpPr>
            <a:spLocks noChangeShapeType="1"/>
          </p:cNvSpPr>
          <p:nvPr/>
        </p:nvSpPr>
        <p:spPr bwMode="auto">
          <a:xfrm>
            <a:off x="7412039" y="4643438"/>
            <a:ext cx="2605087" cy="4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0" name="Line 477"/>
          <p:cNvSpPr>
            <a:spLocks noChangeShapeType="1"/>
          </p:cNvSpPr>
          <p:nvPr/>
        </p:nvSpPr>
        <p:spPr bwMode="auto">
          <a:xfrm flipV="1">
            <a:off x="7413625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1" name="Line 478"/>
          <p:cNvSpPr>
            <a:spLocks noChangeShapeType="1"/>
          </p:cNvSpPr>
          <p:nvPr/>
        </p:nvSpPr>
        <p:spPr bwMode="auto">
          <a:xfrm flipV="1">
            <a:off x="7959725" y="4267200"/>
            <a:ext cx="0" cy="374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2" name="Line 479"/>
          <p:cNvSpPr>
            <a:spLocks noChangeShapeType="1"/>
          </p:cNvSpPr>
          <p:nvPr/>
        </p:nvSpPr>
        <p:spPr bwMode="auto">
          <a:xfrm flipV="1">
            <a:off x="8483600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3" name="Line 480"/>
          <p:cNvSpPr>
            <a:spLocks noChangeShapeType="1"/>
          </p:cNvSpPr>
          <p:nvPr/>
        </p:nvSpPr>
        <p:spPr bwMode="auto">
          <a:xfrm flipV="1">
            <a:off x="9017000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4" name="Line 481"/>
          <p:cNvSpPr>
            <a:spLocks noChangeShapeType="1"/>
          </p:cNvSpPr>
          <p:nvPr/>
        </p:nvSpPr>
        <p:spPr bwMode="auto">
          <a:xfrm flipV="1">
            <a:off x="9712325" y="3505200"/>
            <a:ext cx="0" cy="1524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5" name="Line 482"/>
          <p:cNvSpPr>
            <a:spLocks noChangeShapeType="1"/>
          </p:cNvSpPr>
          <p:nvPr/>
        </p:nvSpPr>
        <p:spPr bwMode="auto">
          <a:xfrm flipH="1">
            <a:off x="9407525" y="35052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6" name="Line 483"/>
          <p:cNvSpPr>
            <a:spLocks noChangeShapeType="1"/>
          </p:cNvSpPr>
          <p:nvPr/>
        </p:nvSpPr>
        <p:spPr bwMode="auto">
          <a:xfrm flipH="1">
            <a:off x="9407525" y="36576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7" name="Line 484"/>
          <p:cNvSpPr>
            <a:spLocks noChangeShapeType="1"/>
          </p:cNvSpPr>
          <p:nvPr/>
        </p:nvSpPr>
        <p:spPr bwMode="auto">
          <a:xfrm flipH="1">
            <a:off x="9407525" y="38100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8" name="Line 485"/>
          <p:cNvSpPr>
            <a:spLocks noChangeShapeType="1"/>
          </p:cNvSpPr>
          <p:nvPr/>
        </p:nvSpPr>
        <p:spPr bwMode="auto">
          <a:xfrm flipH="1">
            <a:off x="9407525" y="41910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9" name="Line 429"/>
          <p:cNvSpPr>
            <a:spLocks noChangeShapeType="1"/>
          </p:cNvSpPr>
          <p:nvPr/>
        </p:nvSpPr>
        <p:spPr bwMode="auto">
          <a:xfrm>
            <a:off x="2182813" y="5245100"/>
            <a:ext cx="0" cy="7762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0" name="Line 430"/>
          <p:cNvSpPr>
            <a:spLocks noChangeShapeType="1"/>
          </p:cNvSpPr>
          <p:nvPr/>
        </p:nvSpPr>
        <p:spPr bwMode="auto">
          <a:xfrm flipV="1">
            <a:off x="2182813" y="6021389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01" name="Oval 486"/>
          <p:cNvSpPr>
            <a:spLocks noChangeArrowheads="1"/>
          </p:cNvSpPr>
          <p:nvPr/>
        </p:nvSpPr>
        <p:spPr bwMode="auto">
          <a:xfrm>
            <a:off x="2147888" y="52070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2" name="Oval 487"/>
          <p:cNvSpPr>
            <a:spLocks noChangeArrowheads="1"/>
          </p:cNvSpPr>
          <p:nvPr/>
        </p:nvSpPr>
        <p:spPr bwMode="auto">
          <a:xfrm>
            <a:off x="2219325" y="2260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3" name="Oval 488"/>
          <p:cNvSpPr>
            <a:spLocks noChangeArrowheads="1"/>
          </p:cNvSpPr>
          <p:nvPr/>
        </p:nvSpPr>
        <p:spPr bwMode="auto">
          <a:xfrm>
            <a:off x="3654425" y="21590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4" name="Oval 489"/>
          <p:cNvSpPr>
            <a:spLocks noChangeArrowheads="1"/>
          </p:cNvSpPr>
          <p:nvPr/>
        </p:nvSpPr>
        <p:spPr bwMode="auto">
          <a:xfrm>
            <a:off x="2892425" y="2260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5" name="Line 491"/>
          <p:cNvSpPr>
            <a:spLocks noChangeShapeType="1"/>
          </p:cNvSpPr>
          <p:nvPr/>
        </p:nvSpPr>
        <p:spPr bwMode="auto">
          <a:xfrm flipH="1" flipV="1">
            <a:off x="7578725" y="1600200"/>
            <a:ext cx="0" cy="1828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6" name="Rectangle 492"/>
          <p:cNvSpPr>
            <a:spLocks noChangeArrowheads="1"/>
          </p:cNvSpPr>
          <p:nvPr/>
        </p:nvSpPr>
        <p:spPr bwMode="auto">
          <a:xfrm>
            <a:off x="8416925" y="50292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CT</a:t>
            </a:r>
          </a:p>
        </p:txBody>
      </p:sp>
      <p:sp>
        <p:nvSpPr>
          <p:cNvPr id="107" name="Rectangle 493"/>
          <p:cNvSpPr>
            <a:spLocks noChangeArrowheads="1"/>
          </p:cNvSpPr>
          <p:nvPr/>
        </p:nvSpPr>
        <p:spPr bwMode="auto">
          <a:xfrm>
            <a:off x="9788525" y="5029200"/>
            <a:ext cx="304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CO</a:t>
            </a:r>
          </a:p>
        </p:txBody>
      </p:sp>
      <p:sp>
        <p:nvSpPr>
          <p:cNvPr id="108" name="Text Box 494"/>
          <p:cNvSpPr txBox="1">
            <a:spLocks noChangeArrowheads="1"/>
          </p:cNvSpPr>
          <p:nvPr/>
        </p:nvSpPr>
        <p:spPr bwMode="auto">
          <a:xfrm>
            <a:off x="8775700" y="4800600"/>
            <a:ext cx="352660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109" name="Text Box 495"/>
          <p:cNvSpPr txBox="1">
            <a:spLocks noChangeArrowheads="1"/>
          </p:cNvSpPr>
          <p:nvPr/>
        </p:nvSpPr>
        <p:spPr bwMode="auto">
          <a:xfrm>
            <a:off x="9813926" y="48006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6</a:t>
            </a:r>
          </a:p>
        </p:txBody>
      </p:sp>
      <p:sp>
        <p:nvSpPr>
          <p:cNvPr id="110" name="Rectangle 496"/>
          <p:cNvSpPr>
            <a:spLocks noChangeArrowheads="1"/>
          </p:cNvSpPr>
          <p:nvPr/>
        </p:nvSpPr>
        <p:spPr bwMode="auto">
          <a:xfrm>
            <a:off x="9483725" y="5029200"/>
            <a:ext cx="304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CI</a:t>
            </a:r>
          </a:p>
        </p:txBody>
      </p:sp>
      <p:sp>
        <p:nvSpPr>
          <p:cNvPr id="111" name="Text Box 497"/>
          <p:cNvSpPr txBox="1">
            <a:spLocks noChangeArrowheads="1"/>
          </p:cNvSpPr>
          <p:nvPr/>
        </p:nvSpPr>
        <p:spPr bwMode="auto">
          <a:xfrm>
            <a:off x="9483726" y="48006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6</a:t>
            </a:r>
          </a:p>
        </p:txBody>
      </p:sp>
      <p:sp>
        <p:nvSpPr>
          <p:cNvPr id="112" name="Oval 498"/>
          <p:cNvSpPr>
            <a:spLocks noChangeArrowheads="1"/>
          </p:cNvSpPr>
          <p:nvPr/>
        </p:nvSpPr>
        <p:spPr bwMode="auto">
          <a:xfrm>
            <a:off x="86074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3" name="Oval 499"/>
          <p:cNvSpPr>
            <a:spLocks noChangeArrowheads="1"/>
          </p:cNvSpPr>
          <p:nvPr/>
        </p:nvSpPr>
        <p:spPr bwMode="auto">
          <a:xfrm>
            <a:off x="96615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4" name="Oval 500"/>
          <p:cNvSpPr>
            <a:spLocks noChangeArrowheads="1"/>
          </p:cNvSpPr>
          <p:nvPr/>
        </p:nvSpPr>
        <p:spPr bwMode="auto">
          <a:xfrm>
            <a:off x="99790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5" name="Line 501"/>
          <p:cNvSpPr>
            <a:spLocks noChangeShapeType="1"/>
          </p:cNvSpPr>
          <p:nvPr/>
        </p:nvSpPr>
        <p:spPr bwMode="auto">
          <a:xfrm>
            <a:off x="9407525" y="5715000"/>
            <a:ext cx="990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6" name="Line 502"/>
          <p:cNvSpPr>
            <a:spLocks noChangeShapeType="1"/>
          </p:cNvSpPr>
          <p:nvPr/>
        </p:nvSpPr>
        <p:spPr bwMode="auto">
          <a:xfrm flipV="1">
            <a:off x="10398125" y="2590800"/>
            <a:ext cx="0" cy="3124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7" name="Rectangle 503"/>
          <p:cNvSpPr>
            <a:spLocks noChangeArrowheads="1"/>
          </p:cNvSpPr>
          <p:nvPr/>
        </p:nvSpPr>
        <p:spPr bwMode="auto">
          <a:xfrm>
            <a:off x="8950325" y="1066800"/>
            <a:ext cx="1524000" cy="8382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L2, L3, and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main memory</a:t>
            </a:r>
          </a:p>
        </p:txBody>
      </p:sp>
      <p:sp>
        <p:nvSpPr>
          <p:cNvPr id="118" name="Text Box 504"/>
          <p:cNvSpPr txBox="1">
            <a:spLocks noChangeArrowheads="1"/>
          </p:cNvSpPr>
          <p:nvPr/>
        </p:nvSpPr>
        <p:spPr bwMode="auto">
          <a:xfrm>
            <a:off x="7248526" y="2806700"/>
            <a:ext cx="2773363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L1 </a:t>
            </a:r>
            <a:r>
              <a:rPr lang="en-US" sz="1600" dirty="0" err="1">
                <a:solidFill>
                  <a:schemeClr val="tx2"/>
                </a:solidFill>
                <a:latin typeface="+mn-lt"/>
              </a:rPr>
              <a:t>d</a:t>
            </a:r>
            <a:r>
              <a:rPr lang="en-US" sz="1600" dirty="0">
                <a:solidFill>
                  <a:schemeClr val="tx2"/>
                </a:solidFill>
                <a:latin typeface="+mn-lt"/>
              </a:rPr>
              <a:t>-cache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(64 sets, 8 lines/set)</a:t>
            </a:r>
          </a:p>
        </p:txBody>
      </p:sp>
      <p:sp>
        <p:nvSpPr>
          <p:cNvPr id="119" name="Line 505"/>
          <p:cNvSpPr>
            <a:spLocks noChangeShapeType="1"/>
          </p:cNvSpPr>
          <p:nvPr/>
        </p:nvSpPr>
        <p:spPr bwMode="auto">
          <a:xfrm flipH="1">
            <a:off x="9788525" y="2590800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0" name="Line 506"/>
          <p:cNvSpPr>
            <a:spLocks noChangeShapeType="1"/>
          </p:cNvSpPr>
          <p:nvPr/>
        </p:nvSpPr>
        <p:spPr bwMode="auto">
          <a:xfrm flipV="1">
            <a:off x="9788525" y="1905000"/>
            <a:ext cx="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1" name="Line 507"/>
          <p:cNvSpPr>
            <a:spLocks noChangeShapeType="1"/>
          </p:cNvSpPr>
          <p:nvPr/>
        </p:nvSpPr>
        <p:spPr bwMode="auto">
          <a:xfrm flipH="1">
            <a:off x="8035925" y="1447800"/>
            <a:ext cx="914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2" name="Text Box 508"/>
          <p:cNvSpPr txBox="1">
            <a:spLocks noChangeArrowheads="1"/>
          </p:cNvSpPr>
          <p:nvPr/>
        </p:nvSpPr>
        <p:spPr bwMode="auto">
          <a:xfrm>
            <a:off x="7550869" y="2057401"/>
            <a:ext cx="434412" cy="606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L1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hit</a:t>
            </a:r>
          </a:p>
        </p:txBody>
      </p:sp>
      <p:sp>
        <p:nvSpPr>
          <p:cNvPr id="123" name="Text Box 509"/>
          <p:cNvSpPr txBox="1">
            <a:spLocks noChangeArrowheads="1"/>
          </p:cNvSpPr>
          <p:nvPr/>
        </p:nvSpPr>
        <p:spPr bwMode="auto">
          <a:xfrm>
            <a:off x="9731050" y="1981201"/>
            <a:ext cx="650818" cy="606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L1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miss</a:t>
            </a:r>
          </a:p>
        </p:txBody>
      </p:sp>
      <p:sp>
        <p:nvSpPr>
          <p:cNvPr id="124" name="Line 510"/>
          <p:cNvSpPr>
            <a:spLocks noChangeShapeType="1"/>
          </p:cNvSpPr>
          <p:nvPr/>
        </p:nvSpPr>
        <p:spPr bwMode="auto">
          <a:xfrm flipH="1">
            <a:off x="3311525" y="1447800"/>
            <a:ext cx="3657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5" name="Line 511"/>
          <p:cNvSpPr>
            <a:spLocks noChangeShapeType="1"/>
          </p:cNvSpPr>
          <p:nvPr/>
        </p:nvSpPr>
        <p:spPr bwMode="auto">
          <a:xfrm flipV="1">
            <a:off x="9255125" y="5486400"/>
            <a:ext cx="381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6" name="Line 512"/>
          <p:cNvSpPr>
            <a:spLocks noChangeShapeType="1"/>
          </p:cNvSpPr>
          <p:nvPr/>
        </p:nvSpPr>
        <p:spPr bwMode="auto">
          <a:xfrm>
            <a:off x="9407525" y="54864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7" name="Text Box 513"/>
          <p:cNvSpPr txBox="1">
            <a:spLocks noChangeArrowheads="1"/>
          </p:cNvSpPr>
          <p:nvPr/>
        </p:nvSpPr>
        <p:spPr bwMode="auto">
          <a:xfrm>
            <a:off x="2816187" y="1541659"/>
            <a:ext cx="2127762" cy="3139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+mn-lt"/>
              </a:rPr>
              <a:t>Virtual address (VA)</a:t>
            </a:r>
          </a:p>
        </p:txBody>
      </p:sp>
      <p:sp>
        <p:nvSpPr>
          <p:cNvPr id="128" name="Rectangle 514"/>
          <p:cNvSpPr>
            <a:spLocks noChangeArrowheads="1"/>
          </p:cNvSpPr>
          <p:nvPr/>
        </p:nvSpPr>
        <p:spPr bwMode="auto">
          <a:xfrm>
            <a:off x="31591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VPN3</a:t>
            </a:r>
          </a:p>
        </p:txBody>
      </p:sp>
      <p:sp>
        <p:nvSpPr>
          <p:cNvPr id="129" name="Rectangle 515"/>
          <p:cNvSpPr>
            <a:spLocks noChangeArrowheads="1"/>
          </p:cNvSpPr>
          <p:nvPr/>
        </p:nvSpPr>
        <p:spPr bwMode="auto">
          <a:xfrm>
            <a:off x="36925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VPN4</a:t>
            </a:r>
          </a:p>
        </p:txBody>
      </p:sp>
      <p:sp>
        <p:nvSpPr>
          <p:cNvPr id="130" name="Text Box 516"/>
          <p:cNvSpPr txBox="1">
            <a:spLocks noChangeArrowheads="1"/>
          </p:cNvSpPr>
          <p:nvPr/>
        </p:nvSpPr>
        <p:spPr bwMode="auto">
          <a:xfrm>
            <a:off x="3771901" y="47244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131" name="Text Box 517"/>
          <p:cNvSpPr txBox="1">
            <a:spLocks noChangeArrowheads="1"/>
          </p:cNvSpPr>
          <p:nvPr/>
        </p:nvSpPr>
        <p:spPr bwMode="auto">
          <a:xfrm>
            <a:off x="3311526" y="47244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grpSp>
        <p:nvGrpSpPr>
          <p:cNvPr id="132" name="Group 641"/>
          <p:cNvGrpSpPr>
            <a:grpSpLocks/>
          </p:cNvGrpSpPr>
          <p:nvPr/>
        </p:nvGrpSpPr>
        <p:grpSpPr bwMode="auto">
          <a:xfrm>
            <a:off x="2630489" y="5632450"/>
            <a:ext cx="276225" cy="450850"/>
            <a:chOff x="739" y="2900"/>
            <a:chExt cx="174" cy="284"/>
          </a:xfrm>
        </p:grpSpPr>
        <p:sp>
          <p:nvSpPr>
            <p:cNvPr id="133" name="Line 433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34" name="Line 434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35" name="Line 523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</p:grpSp>
      <p:sp>
        <p:nvSpPr>
          <p:cNvPr id="136" name="Rectangle 525"/>
          <p:cNvSpPr>
            <a:spLocks noChangeArrowheads="1"/>
          </p:cNvSpPr>
          <p:nvPr/>
        </p:nvSpPr>
        <p:spPr bwMode="auto">
          <a:xfrm>
            <a:off x="2911475" y="5626100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37" name="Rectangle 526"/>
          <p:cNvSpPr>
            <a:spLocks noChangeArrowheads="1"/>
          </p:cNvSpPr>
          <p:nvPr/>
        </p:nvSpPr>
        <p:spPr bwMode="auto">
          <a:xfrm>
            <a:off x="2911475" y="5905500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PTE</a:t>
            </a:r>
          </a:p>
        </p:txBody>
      </p:sp>
      <p:sp>
        <p:nvSpPr>
          <p:cNvPr id="138" name="Line 542"/>
          <p:cNvSpPr>
            <a:spLocks noChangeShapeType="1"/>
          </p:cNvSpPr>
          <p:nvPr/>
        </p:nvSpPr>
        <p:spPr bwMode="auto">
          <a:xfrm>
            <a:off x="2773363" y="5254626"/>
            <a:ext cx="0" cy="7842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39" name="Line 543"/>
          <p:cNvSpPr>
            <a:spLocks noChangeShapeType="1"/>
          </p:cNvSpPr>
          <p:nvPr/>
        </p:nvSpPr>
        <p:spPr bwMode="auto">
          <a:xfrm flipV="1">
            <a:off x="2773363" y="6030914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40" name="Oval 544"/>
          <p:cNvSpPr>
            <a:spLocks noChangeArrowheads="1"/>
          </p:cNvSpPr>
          <p:nvPr/>
        </p:nvSpPr>
        <p:spPr bwMode="auto">
          <a:xfrm>
            <a:off x="2738438" y="5216525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1" name="Rectangle 610"/>
          <p:cNvSpPr>
            <a:spLocks noChangeArrowheads="1"/>
          </p:cNvSpPr>
          <p:nvPr/>
        </p:nvSpPr>
        <p:spPr bwMode="auto">
          <a:xfrm>
            <a:off x="3549650" y="5626100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2" name="Rectangle 611"/>
          <p:cNvSpPr>
            <a:spLocks noChangeArrowheads="1"/>
          </p:cNvSpPr>
          <p:nvPr/>
        </p:nvSpPr>
        <p:spPr bwMode="auto">
          <a:xfrm>
            <a:off x="3549650" y="5905500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PTE</a:t>
            </a:r>
          </a:p>
        </p:txBody>
      </p:sp>
      <p:sp>
        <p:nvSpPr>
          <p:cNvPr id="143" name="Line 612"/>
          <p:cNvSpPr>
            <a:spLocks noChangeShapeType="1"/>
          </p:cNvSpPr>
          <p:nvPr/>
        </p:nvSpPr>
        <p:spPr bwMode="auto">
          <a:xfrm flipH="1">
            <a:off x="3409950" y="5254626"/>
            <a:ext cx="1588" cy="790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4" name="Line 613"/>
          <p:cNvSpPr>
            <a:spLocks noChangeShapeType="1"/>
          </p:cNvSpPr>
          <p:nvPr/>
        </p:nvSpPr>
        <p:spPr bwMode="auto">
          <a:xfrm flipV="1">
            <a:off x="3411538" y="6035676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45" name="Oval 614"/>
          <p:cNvSpPr>
            <a:spLocks noChangeArrowheads="1"/>
          </p:cNvSpPr>
          <p:nvPr/>
        </p:nvSpPr>
        <p:spPr bwMode="auto">
          <a:xfrm>
            <a:off x="3376613" y="5216525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6" name="Rectangle 619"/>
          <p:cNvSpPr>
            <a:spLocks noChangeArrowheads="1"/>
          </p:cNvSpPr>
          <p:nvPr/>
        </p:nvSpPr>
        <p:spPr bwMode="auto">
          <a:xfrm>
            <a:off x="4187825" y="5621338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7" name="Rectangle 620"/>
          <p:cNvSpPr>
            <a:spLocks noChangeArrowheads="1"/>
          </p:cNvSpPr>
          <p:nvPr/>
        </p:nvSpPr>
        <p:spPr bwMode="auto">
          <a:xfrm>
            <a:off x="4187825" y="5900738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PTE</a:t>
            </a:r>
          </a:p>
        </p:txBody>
      </p:sp>
      <p:sp>
        <p:nvSpPr>
          <p:cNvPr id="148" name="Line 621"/>
          <p:cNvSpPr>
            <a:spLocks noChangeShapeType="1"/>
          </p:cNvSpPr>
          <p:nvPr/>
        </p:nvSpPr>
        <p:spPr bwMode="auto">
          <a:xfrm>
            <a:off x="4049713" y="5249864"/>
            <a:ext cx="0" cy="788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9" name="Line 622"/>
          <p:cNvSpPr>
            <a:spLocks noChangeShapeType="1"/>
          </p:cNvSpPr>
          <p:nvPr/>
        </p:nvSpPr>
        <p:spPr bwMode="auto">
          <a:xfrm flipV="1">
            <a:off x="4049713" y="6035676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50" name="Oval 623"/>
          <p:cNvSpPr>
            <a:spLocks noChangeArrowheads="1"/>
          </p:cNvSpPr>
          <p:nvPr/>
        </p:nvSpPr>
        <p:spPr bwMode="auto">
          <a:xfrm>
            <a:off x="4014788" y="5211763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1" name="Line 626"/>
          <p:cNvSpPr>
            <a:spLocks noChangeShapeType="1"/>
          </p:cNvSpPr>
          <p:nvPr/>
        </p:nvSpPr>
        <p:spPr bwMode="auto">
          <a:xfrm>
            <a:off x="7540625" y="3438526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2" name="Line 627"/>
          <p:cNvSpPr>
            <a:spLocks noChangeShapeType="1"/>
          </p:cNvSpPr>
          <p:nvPr/>
        </p:nvSpPr>
        <p:spPr bwMode="auto">
          <a:xfrm>
            <a:off x="8064500" y="3438526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3" name="Line 628"/>
          <p:cNvSpPr>
            <a:spLocks noChangeShapeType="1"/>
          </p:cNvSpPr>
          <p:nvPr/>
        </p:nvSpPr>
        <p:spPr bwMode="auto">
          <a:xfrm>
            <a:off x="8588375" y="3429001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4" name="Line 629"/>
          <p:cNvSpPr>
            <a:spLocks noChangeShapeType="1"/>
          </p:cNvSpPr>
          <p:nvPr/>
        </p:nvSpPr>
        <p:spPr bwMode="auto">
          <a:xfrm>
            <a:off x="9140825" y="3438526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5" name="Line 631"/>
          <p:cNvSpPr>
            <a:spLocks noChangeShapeType="1"/>
          </p:cNvSpPr>
          <p:nvPr/>
        </p:nvSpPr>
        <p:spPr bwMode="auto">
          <a:xfrm>
            <a:off x="7543800" y="4114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6" name="Line 632"/>
          <p:cNvSpPr>
            <a:spLocks noChangeShapeType="1"/>
          </p:cNvSpPr>
          <p:nvPr/>
        </p:nvSpPr>
        <p:spPr bwMode="auto">
          <a:xfrm>
            <a:off x="8074025" y="4119564"/>
            <a:ext cx="0" cy="147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7" name="Line 633"/>
          <p:cNvSpPr>
            <a:spLocks noChangeShapeType="1"/>
          </p:cNvSpPr>
          <p:nvPr/>
        </p:nvSpPr>
        <p:spPr bwMode="auto">
          <a:xfrm>
            <a:off x="8610600" y="4117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8" name="Line 634"/>
          <p:cNvSpPr>
            <a:spLocks noChangeShapeType="1"/>
          </p:cNvSpPr>
          <p:nvPr/>
        </p:nvSpPr>
        <p:spPr bwMode="auto">
          <a:xfrm>
            <a:off x="9140825" y="4117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9" name="Line 635"/>
          <p:cNvSpPr>
            <a:spLocks noChangeShapeType="1"/>
          </p:cNvSpPr>
          <p:nvPr/>
        </p:nvSpPr>
        <p:spPr bwMode="auto">
          <a:xfrm flipV="1">
            <a:off x="7686675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0" name="Line 636"/>
          <p:cNvSpPr>
            <a:spLocks noChangeShapeType="1"/>
          </p:cNvSpPr>
          <p:nvPr/>
        </p:nvSpPr>
        <p:spPr bwMode="auto">
          <a:xfrm flipV="1">
            <a:off x="8207375" y="4268788"/>
            <a:ext cx="0" cy="374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1" name="Line 637"/>
          <p:cNvSpPr>
            <a:spLocks noChangeShapeType="1"/>
          </p:cNvSpPr>
          <p:nvPr/>
        </p:nvSpPr>
        <p:spPr bwMode="auto">
          <a:xfrm flipV="1">
            <a:off x="8747125" y="426085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2" name="Line 638"/>
          <p:cNvSpPr>
            <a:spLocks noChangeShapeType="1"/>
          </p:cNvSpPr>
          <p:nvPr/>
        </p:nvSpPr>
        <p:spPr bwMode="auto">
          <a:xfrm flipV="1">
            <a:off x="9283700" y="4270376"/>
            <a:ext cx="0" cy="373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3" name="Line 639"/>
          <p:cNvSpPr>
            <a:spLocks noChangeShapeType="1"/>
          </p:cNvSpPr>
          <p:nvPr/>
        </p:nvSpPr>
        <p:spPr bwMode="auto">
          <a:xfrm>
            <a:off x="2060575" y="5626100"/>
            <a:ext cx="234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grpSp>
        <p:nvGrpSpPr>
          <p:cNvPr id="164" name="Group 642"/>
          <p:cNvGrpSpPr>
            <a:grpSpLocks/>
          </p:cNvGrpSpPr>
          <p:nvPr/>
        </p:nvGrpSpPr>
        <p:grpSpPr bwMode="auto">
          <a:xfrm>
            <a:off x="3278189" y="5627688"/>
            <a:ext cx="276225" cy="450850"/>
            <a:chOff x="739" y="2900"/>
            <a:chExt cx="174" cy="284"/>
          </a:xfrm>
        </p:grpSpPr>
        <p:sp>
          <p:nvSpPr>
            <p:cNvPr id="165" name="Line 643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66" name="Line 644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67" name="Line 645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</p:grpSp>
      <p:grpSp>
        <p:nvGrpSpPr>
          <p:cNvPr id="168" name="Group 646"/>
          <p:cNvGrpSpPr>
            <a:grpSpLocks/>
          </p:cNvGrpSpPr>
          <p:nvPr/>
        </p:nvGrpSpPr>
        <p:grpSpPr bwMode="auto">
          <a:xfrm>
            <a:off x="3916364" y="5627688"/>
            <a:ext cx="276225" cy="450850"/>
            <a:chOff x="739" y="2900"/>
            <a:chExt cx="174" cy="284"/>
          </a:xfrm>
        </p:grpSpPr>
        <p:sp>
          <p:nvSpPr>
            <p:cNvPr id="169" name="Line 647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70" name="Line 648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71" name="Line 649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88377340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Core i7 Level 1-3 Page Table Entries</a:t>
            </a: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352800" y="1524000"/>
            <a:ext cx="2667000" cy="3810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Page table physical base address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60198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7010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G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7391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PS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7772400" y="1524000"/>
            <a:ext cx="3810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8153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8534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CD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8915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WT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9296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U/S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9677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R/W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10058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P=1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1981200" y="2712467"/>
            <a:ext cx="6934200" cy="354637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latin typeface="Calibri" pitchFamily="34" charset="0"/>
                <a:ea typeface="msgothic" charset="0"/>
                <a:cs typeface="msgothic" charset="0"/>
              </a:rPr>
              <a:t>Each entry references a 4K child page table. Significant fields: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P: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Child page table present in physical memory (1) or not (0).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R/W: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Read-only or read-write access access permission for all reachable pages.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U/S: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user or supervisor (kernel) mode access permission for all reachable pages.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WT: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Write-through or write-back cache policy for the child page table. 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A: 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Reference bit (set by MMU on reads and writes, cleared by software).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PS: 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Page size either 4 KB or 4 MB (defined for Level 1 </a:t>
            </a:r>
            <a:r>
              <a:rPr lang="en-GB" sz="1600" b="0" dirty="0" err="1">
                <a:latin typeface="Calibri" pitchFamily="34" charset="0"/>
                <a:ea typeface="msgothic" charset="0"/>
                <a:cs typeface="msgothic" charset="0"/>
              </a:rPr>
              <a:t>PTEs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 only).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Page table physical base address: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40 most significant bits of physical page table address (forces page tables to be 4KB aligned)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XD: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 Disable or enable instruction fetches from all pages reachable from this PTE.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3293124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51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5713414" y="1299696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12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5946776" y="1299696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11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6780214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9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7086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8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7467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7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77978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82169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5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8610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8991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3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9371014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2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9753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1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10134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23622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19812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XD</a:t>
            </a:r>
          </a:p>
        </p:txBody>
      </p:sp>
      <p:sp>
        <p:nvSpPr>
          <p:cNvPr id="35" name="Rectangle 27"/>
          <p:cNvSpPr>
            <a:spLocks noChangeArrowheads="1"/>
          </p:cNvSpPr>
          <p:nvPr/>
        </p:nvSpPr>
        <p:spPr bwMode="auto">
          <a:xfrm>
            <a:off x="1981201" y="2133600"/>
            <a:ext cx="8093075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Available for OS (page table location on disk)</a:t>
            </a:r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10074275" y="21336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P=0</a:t>
            </a:r>
          </a:p>
        </p:txBody>
      </p:sp>
      <p:sp>
        <p:nvSpPr>
          <p:cNvPr id="37" name="Text Box 29"/>
          <p:cNvSpPr txBox="1">
            <a:spLocks noChangeArrowheads="1"/>
          </p:cNvSpPr>
          <p:nvPr/>
        </p:nvSpPr>
        <p:spPr bwMode="auto">
          <a:xfrm>
            <a:off x="3048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52</a:t>
            </a:r>
          </a:p>
        </p:txBody>
      </p:sp>
      <p:sp>
        <p:nvSpPr>
          <p:cNvPr id="40" name="Text Box 29"/>
          <p:cNvSpPr txBox="1">
            <a:spLocks noChangeArrowheads="1"/>
          </p:cNvSpPr>
          <p:nvPr/>
        </p:nvSpPr>
        <p:spPr bwMode="auto">
          <a:xfrm>
            <a:off x="2286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62</a:t>
            </a:r>
          </a:p>
        </p:txBody>
      </p:sp>
      <p:sp>
        <p:nvSpPr>
          <p:cNvPr id="41" name="Text Box 29"/>
          <p:cNvSpPr txBox="1">
            <a:spLocks noChangeArrowheads="1"/>
          </p:cNvSpPr>
          <p:nvPr/>
        </p:nvSpPr>
        <p:spPr bwMode="auto">
          <a:xfrm>
            <a:off x="19812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63</a:t>
            </a:r>
          </a:p>
        </p:txBody>
      </p:sp>
    </p:spTree>
    <p:extLst>
      <p:ext uri="{BB962C8B-B14F-4D97-AF65-F5344CB8AC3E}">
        <p14:creationId xmlns:p14="http://schemas.microsoft.com/office/powerpoint/2010/main" val="2038100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Simple Memory System Example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Addressing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14-bit virtual addresses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12-bit physical address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Page size = 64 bytes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2484439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2484439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2971801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2971801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3459164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3459164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3946526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3946526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4433889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4433889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4921251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3" name="Rectangle 21"/>
          <p:cNvSpPr>
            <a:spLocks noChangeArrowheads="1"/>
          </p:cNvSpPr>
          <p:nvPr/>
        </p:nvSpPr>
        <p:spPr bwMode="auto">
          <a:xfrm>
            <a:off x="4921251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5408614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5408614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3818" name="Rectangle 26"/>
          <p:cNvSpPr>
            <a:spLocks noChangeArrowheads="1"/>
          </p:cNvSpPr>
          <p:nvPr/>
        </p:nvSpPr>
        <p:spPr bwMode="auto">
          <a:xfrm>
            <a:off x="5895976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9" name="Rectangle 27"/>
          <p:cNvSpPr>
            <a:spLocks noChangeArrowheads="1"/>
          </p:cNvSpPr>
          <p:nvPr/>
        </p:nvSpPr>
        <p:spPr bwMode="auto">
          <a:xfrm>
            <a:off x="5895976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3821" name="Rectangle 29"/>
          <p:cNvSpPr>
            <a:spLocks noChangeArrowheads="1"/>
          </p:cNvSpPr>
          <p:nvPr/>
        </p:nvSpPr>
        <p:spPr bwMode="auto">
          <a:xfrm>
            <a:off x="6383339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2" name="Rectangle 30"/>
          <p:cNvSpPr>
            <a:spLocks noChangeArrowheads="1"/>
          </p:cNvSpPr>
          <p:nvPr/>
        </p:nvSpPr>
        <p:spPr bwMode="auto">
          <a:xfrm>
            <a:off x="6383339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3824" name="Rectangle 32"/>
          <p:cNvSpPr>
            <a:spLocks noChangeArrowheads="1"/>
          </p:cNvSpPr>
          <p:nvPr/>
        </p:nvSpPr>
        <p:spPr bwMode="auto">
          <a:xfrm>
            <a:off x="6870701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5" name="Rectangle 33"/>
          <p:cNvSpPr>
            <a:spLocks noChangeArrowheads="1"/>
          </p:cNvSpPr>
          <p:nvPr/>
        </p:nvSpPr>
        <p:spPr bwMode="auto">
          <a:xfrm>
            <a:off x="6870701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7358064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8" name="Rectangle 36"/>
          <p:cNvSpPr>
            <a:spLocks noChangeArrowheads="1"/>
          </p:cNvSpPr>
          <p:nvPr/>
        </p:nvSpPr>
        <p:spPr bwMode="auto">
          <a:xfrm>
            <a:off x="7358064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3830" name="Rectangle 38"/>
          <p:cNvSpPr>
            <a:spLocks noChangeArrowheads="1"/>
          </p:cNvSpPr>
          <p:nvPr/>
        </p:nvSpPr>
        <p:spPr bwMode="auto">
          <a:xfrm>
            <a:off x="7845426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1" name="Rectangle 39"/>
          <p:cNvSpPr>
            <a:spLocks noChangeArrowheads="1"/>
          </p:cNvSpPr>
          <p:nvPr/>
        </p:nvSpPr>
        <p:spPr bwMode="auto">
          <a:xfrm>
            <a:off x="7845426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3833" name="Rectangle 41"/>
          <p:cNvSpPr>
            <a:spLocks noChangeArrowheads="1"/>
          </p:cNvSpPr>
          <p:nvPr/>
        </p:nvSpPr>
        <p:spPr bwMode="auto">
          <a:xfrm>
            <a:off x="8332789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4" name="Rectangle 42"/>
          <p:cNvSpPr>
            <a:spLocks noChangeArrowheads="1"/>
          </p:cNvSpPr>
          <p:nvPr/>
        </p:nvSpPr>
        <p:spPr bwMode="auto">
          <a:xfrm>
            <a:off x="8332789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3836" name="Rectangle 44"/>
          <p:cNvSpPr>
            <a:spLocks noChangeArrowheads="1"/>
          </p:cNvSpPr>
          <p:nvPr/>
        </p:nvSpPr>
        <p:spPr bwMode="auto">
          <a:xfrm>
            <a:off x="8820151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7" name="Rectangle 45"/>
          <p:cNvSpPr>
            <a:spLocks noChangeArrowheads="1"/>
          </p:cNvSpPr>
          <p:nvPr/>
        </p:nvSpPr>
        <p:spPr bwMode="auto">
          <a:xfrm>
            <a:off x="8820151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3840" name="Rectangle 48"/>
          <p:cNvSpPr>
            <a:spLocks noChangeArrowheads="1"/>
          </p:cNvSpPr>
          <p:nvPr/>
        </p:nvSpPr>
        <p:spPr bwMode="auto">
          <a:xfrm>
            <a:off x="3459164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1" name="Rectangle 49"/>
          <p:cNvSpPr>
            <a:spLocks noChangeArrowheads="1"/>
          </p:cNvSpPr>
          <p:nvPr/>
        </p:nvSpPr>
        <p:spPr bwMode="auto">
          <a:xfrm>
            <a:off x="3459164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3843" name="Rectangle 51"/>
          <p:cNvSpPr>
            <a:spLocks noChangeArrowheads="1"/>
          </p:cNvSpPr>
          <p:nvPr/>
        </p:nvSpPr>
        <p:spPr bwMode="auto">
          <a:xfrm>
            <a:off x="3946526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4" name="Rectangle 52"/>
          <p:cNvSpPr>
            <a:spLocks noChangeArrowheads="1"/>
          </p:cNvSpPr>
          <p:nvPr/>
        </p:nvSpPr>
        <p:spPr bwMode="auto">
          <a:xfrm>
            <a:off x="3946526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3846" name="Rectangle 54"/>
          <p:cNvSpPr>
            <a:spLocks noChangeArrowheads="1"/>
          </p:cNvSpPr>
          <p:nvPr/>
        </p:nvSpPr>
        <p:spPr bwMode="auto">
          <a:xfrm>
            <a:off x="4433889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7" name="Rectangle 55"/>
          <p:cNvSpPr>
            <a:spLocks noChangeArrowheads="1"/>
          </p:cNvSpPr>
          <p:nvPr/>
        </p:nvSpPr>
        <p:spPr bwMode="auto">
          <a:xfrm>
            <a:off x="4433889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3849" name="Rectangle 57"/>
          <p:cNvSpPr>
            <a:spLocks noChangeArrowheads="1"/>
          </p:cNvSpPr>
          <p:nvPr/>
        </p:nvSpPr>
        <p:spPr bwMode="auto">
          <a:xfrm>
            <a:off x="4921251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0" name="Rectangle 58"/>
          <p:cNvSpPr>
            <a:spLocks noChangeArrowheads="1"/>
          </p:cNvSpPr>
          <p:nvPr/>
        </p:nvSpPr>
        <p:spPr bwMode="auto">
          <a:xfrm>
            <a:off x="4921251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3852" name="Rectangle 60"/>
          <p:cNvSpPr>
            <a:spLocks noChangeArrowheads="1"/>
          </p:cNvSpPr>
          <p:nvPr/>
        </p:nvSpPr>
        <p:spPr bwMode="auto">
          <a:xfrm>
            <a:off x="5408614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3" name="Rectangle 61"/>
          <p:cNvSpPr>
            <a:spLocks noChangeArrowheads="1"/>
          </p:cNvSpPr>
          <p:nvPr/>
        </p:nvSpPr>
        <p:spPr bwMode="auto">
          <a:xfrm>
            <a:off x="5408614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3855" name="Rectangle 63"/>
          <p:cNvSpPr>
            <a:spLocks noChangeArrowheads="1"/>
          </p:cNvSpPr>
          <p:nvPr/>
        </p:nvSpPr>
        <p:spPr bwMode="auto">
          <a:xfrm>
            <a:off x="5895976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6" name="Rectangle 64"/>
          <p:cNvSpPr>
            <a:spLocks noChangeArrowheads="1"/>
          </p:cNvSpPr>
          <p:nvPr/>
        </p:nvSpPr>
        <p:spPr bwMode="auto">
          <a:xfrm>
            <a:off x="5895976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3858" name="Rectangle 66"/>
          <p:cNvSpPr>
            <a:spLocks noChangeArrowheads="1"/>
          </p:cNvSpPr>
          <p:nvPr/>
        </p:nvSpPr>
        <p:spPr bwMode="auto">
          <a:xfrm>
            <a:off x="6383339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9" name="Rectangle 67"/>
          <p:cNvSpPr>
            <a:spLocks noChangeArrowheads="1"/>
          </p:cNvSpPr>
          <p:nvPr/>
        </p:nvSpPr>
        <p:spPr bwMode="auto">
          <a:xfrm>
            <a:off x="6383339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3861" name="Rectangle 69"/>
          <p:cNvSpPr>
            <a:spLocks noChangeArrowheads="1"/>
          </p:cNvSpPr>
          <p:nvPr/>
        </p:nvSpPr>
        <p:spPr bwMode="auto">
          <a:xfrm>
            <a:off x="6870701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2" name="Rectangle 70"/>
          <p:cNvSpPr>
            <a:spLocks noChangeArrowheads="1"/>
          </p:cNvSpPr>
          <p:nvPr/>
        </p:nvSpPr>
        <p:spPr bwMode="auto">
          <a:xfrm>
            <a:off x="6870701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3864" name="Rectangle 72"/>
          <p:cNvSpPr>
            <a:spLocks noChangeArrowheads="1"/>
          </p:cNvSpPr>
          <p:nvPr/>
        </p:nvSpPr>
        <p:spPr bwMode="auto">
          <a:xfrm>
            <a:off x="7358064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5" name="Rectangle 73"/>
          <p:cNvSpPr>
            <a:spLocks noChangeArrowheads="1"/>
          </p:cNvSpPr>
          <p:nvPr/>
        </p:nvSpPr>
        <p:spPr bwMode="auto">
          <a:xfrm>
            <a:off x="7358064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3867" name="Rectangle 75"/>
          <p:cNvSpPr>
            <a:spLocks noChangeArrowheads="1"/>
          </p:cNvSpPr>
          <p:nvPr/>
        </p:nvSpPr>
        <p:spPr bwMode="auto">
          <a:xfrm>
            <a:off x="7845426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8" name="Rectangle 76"/>
          <p:cNvSpPr>
            <a:spLocks noChangeArrowheads="1"/>
          </p:cNvSpPr>
          <p:nvPr/>
        </p:nvSpPr>
        <p:spPr bwMode="auto">
          <a:xfrm>
            <a:off x="7845426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3870" name="Rectangle 78"/>
          <p:cNvSpPr>
            <a:spLocks noChangeArrowheads="1"/>
          </p:cNvSpPr>
          <p:nvPr/>
        </p:nvSpPr>
        <p:spPr bwMode="auto">
          <a:xfrm>
            <a:off x="8332789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71" name="Rectangle 79"/>
          <p:cNvSpPr>
            <a:spLocks noChangeArrowheads="1"/>
          </p:cNvSpPr>
          <p:nvPr/>
        </p:nvSpPr>
        <p:spPr bwMode="auto">
          <a:xfrm>
            <a:off x="8332789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3873" name="Rectangle 81"/>
          <p:cNvSpPr>
            <a:spLocks noChangeArrowheads="1"/>
          </p:cNvSpPr>
          <p:nvPr/>
        </p:nvSpPr>
        <p:spPr bwMode="auto">
          <a:xfrm>
            <a:off x="8820151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74" name="Rectangle 82"/>
          <p:cNvSpPr>
            <a:spLocks noChangeArrowheads="1"/>
          </p:cNvSpPr>
          <p:nvPr/>
        </p:nvSpPr>
        <p:spPr bwMode="auto">
          <a:xfrm>
            <a:off x="8820151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83"/>
          <p:cNvGrpSpPr>
            <a:grpSpLocks/>
          </p:cNvGrpSpPr>
          <p:nvPr/>
        </p:nvGrpSpPr>
        <p:grpSpPr bwMode="auto">
          <a:xfrm>
            <a:off x="6383337" y="3860801"/>
            <a:ext cx="2924174" cy="333375"/>
            <a:chOff x="3061" y="2261"/>
            <a:chExt cx="1842" cy="210"/>
          </a:xfrm>
        </p:grpSpPr>
        <p:sp>
          <p:nvSpPr>
            <p:cNvPr id="33876" name="Line 84"/>
            <p:cNvSpPr>
              <a:spLocks noChangeShapeType="1"/>
            </p:cNvSpPr>
            <p:nvPr/>
          </p:nvSpPr>
          <p:spPr bwMode="auto">
            <a:xfrm>
              <a:off x="3061" y="23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77" name="Text Box 85"/>
            <p:cNvSpPr txBox="1">
              <a:spLocks noChangeArrowheads="1"/>
            </p:cNvSpPr>
            <p:nvPr/>
          </p:nvSpPr>
          <p:spPr bwMode="auto">
            <a:xfrm>
              <a:off x="3768" y="22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86"/>
          <p:cNvGrpSpPr>
            <a:grpSpLocks/>
          </p:cNvGrpSpPr>
          <p:nvPr/>
        </p:nvGrpSpPr>
        <p:grpSpPr bwMode="auto">
          <a:xfrm>
            <a:off x="6400801" y="5813426"/>
            <a:ext cx="2924176" cy="333375"/>
            <a:chOff x="3072" y="3312"/>
            <a:chExt cx="1842" cy="210"/>
          </a:xfrm>
        </p:grpSpPr>
        <p:sp>
          <p:nvSpPr>
            <p:cNvPr id="33879" name="Line 87"/>
            <p:cNvSpPr>
              <a:spLocks noChangeShapeType="1"/>
            </p:cNvSpPr>
            <p:nvPr/>
          </p:nvSpPr>
          <p:spPr bwMode="auto">
            <a:xfrm>
              <a:off x="3072" y="340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0" name="Text Box 88"/>
            <p:cNvSpPr txBox="1">
              <a:spLocks noChangeArrowheads="1"/>
            </p:cNvSpPr>
            <p:nvPr/>
          </p:nvSpPr>
          <p:spPr bwMode="auto">
            <a:xfrm>
              <a:off x="3779" y="331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4" name="Group 89"/>
          <p:cNvGrpSpPr>
            <a:grpSpLocks/>
          </p:cNvGrpSpPr>
          <p:nvPr/>
        </p:nvGrpSpPr>
        <p:grpSpPr bwMode="auto">
          <a:xfrm>
            <a:off x="3505200" y="5813426"/>
            <a:ext cx="2924176" cy="333375"/>
            <a:chOff x="1248" y="3312"/>
            <a:chExt cx="1842" cy="210"/>
          </a:xfrm>
        </p:grpSpPr>
        <p:sp>
          <p:nvSpPr>
            <p:cNvPr id="33882" name="Line 90"/>
            <p:cNvSpPr>
              <a:spLocks noChangeShapeType="1"/>
            </p:cNvSpPr>
            <p:nvPr/>
          </p:nvSpPr>
          <p:spPr bwMode="auto">
            <a:xfrm>
              <a:off x="1248" y="340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3" name="Text Box 91"/>
            <p:cNvSpPr txBox="1">
              <a:spLocks noChangeArrowheads="1"/>
            </p:cNvSpPr>
            <p:nvPr/>
          </p:nvSpPr>
          <p:spPr bwMode="auto">
            <a:xfrm>
              <a:off x="1955" y="331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5" name="Group 92"/>
          <p:cNvGrpSpPr>
            <a:grpSpLocks/>
          </p:cNvGrpSpPr>
          <p:nvPr/>
        </p:nvGrpSpPr>
        <p:grpSpPr bwMode="auto">
          <a:xfrm>
            <a:off x="2484439" y="3852863"/>
            <a:ext cx="3916363" cy="333375"/>
            <a:chOff x="605" y="2256"/>
            <a:chExt cx="2467" cy="210"/>
          </a:xfrm>
        </p:grpSpPr>
        <p:sp>
          <p:nvSpPr>
            <p:cNvPr id="33885" name="Line 93"/>
            <p:cNvSpPr>
              <a:spLocks noChangeShapeType="1"/>
            </p:cNvSpPr>
            <p:nvPr/>
          </p:nvSpPr>
          <p:spPr bwMode="auto">
            <a:xfrm>
              <a:off x="605" y="23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6" name="Text Box 94"/>
            <p:cNvSpPr txBox="1">
              <a:spLocks noChangeArrowheads="1"/>
            </p:cNvSpPr>
            <p:nvPr/>
          </p:nvSpPr>
          <p:spPr bwMode="auto">
            <a:xfrm>
              <a:off x="1553" y="22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3887" name="Text Box 95"/>
          <p:cNvSpPr txBox="1">
            <a:spLocks noChangeArrowheads="1"/>
          </p:cNvSpPr>
          <p:nvPr/>
        </p:nvSpPr>
        <p:spPr bwMode="auto">
          <a:xfrm>
            <a:off x="3181352" y="4289425"/>
            <a:ext cx="217444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Page Number</a:t>
            </a:r>
          </a:p>
        </p:txBody>
      </p:sp>
      <p:sp>
        <p:nvSpPr>
          <p:cNvPr id="33888" name="Text Box 96"/>
          <p:cNvSpPr txBox="1">
            <a:spLocks noChangeArrowheads="1"/>
          </p:cNvSpPr>
          <p:nvPr/>
        </p:nvSpPr>
        <p:spPr bwMode="auto">
          <a:xfrm>
            <a:off x="6815668" y="4278312"/>
            <a:ext cx="197663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Page Offset</a:t>
            </a:r>
          </a:p>
        </p:txBody>
      </p:sp>
      <p:sp>
        <p:nvSpPr>
          <p:cNvPr id="33889" name="Text Box 97"/>
          <p:cNvSpPr txBox="1">
            <a:spLocks noChangeArrowheads="1"/>
          </p:cNvSpPr>
          <p:nvPr/>
        </p:nvSpPr>
        <p:spPr bwMode="auto">
          <a:xfrm>
            <a:off x="3727983" y="6162675"/>
            <a:ext cx="228928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Page Number</a:t>
            </a:r>
          </a:p>
        </p:txBody>
      </p:sp>
      <p:sp>
        <p:nvSpPr>
          <p:cNvPr id="33890" name="Text Box 98"/>
          <p:cNvSpPr txBox="1">
            <a:spLocks noChangeArrowheads="1"/>
          </p:cNvSpPr>
          <p:nvPr/>
        </p:nvSpPr>
        <p:spPr bwMode="auto">
          <a:xfrm>
            <a:off x="6756400" y="6194425"/>
            <a:ext cx="2091469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Page Offset</a:t>
            </a:r>
          </a:p>
        </p:txBody>
      </p:sp>
    </p:spTree>
    <p:extLst>
      <p:ext uri="{BB962C8B-B14F-4D97-AF65-F5344CB8AC3E}">
        <p14:creationId xmlns:p14="http://schemas.microsoft.com/office/powerpoint/2010/main" val="21544923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Core i7 Level 4 Page Table Entries</a:t>
            </a: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352800" y="1524000"/>
            <a:ext cx="2667000" cy="3810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Page physical base address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60198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7010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G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7391400" y="1524000"/>
            <a:ext cx="3810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400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7772400" y="1524000"/>
            <a:ext cx="381000" cy="381000"/>
          </a:xfrm>
          <a:prstGeom prst="rect">
            <a:avLst/>
          </a:prstGeom>
          <a:solidFill>
            <a:srgbClr val="F6D2D2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/>
              <a:t>D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8153400" y="1524000"/>
            <a:ext cx="381000" cy="381000"/>
          </a:xfrm>
          <a:prstGeom prst="rect">
            <a:avLst/>
          </a:prstGeom>
          <a:solidFill>
            <a:srgbClr val="F6D2D2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8534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CD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8915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WT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9296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U/S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9677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R/W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10058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P=1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1981200" y="2712467"/>
            <a:ext cx="6934200" cy="354637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latin typeface="Calibri" pitchFamily="34" charset="0"/>
                <a:ea typeface="msgothic" charset="0"/>
                <a:cs typeface="msgothic" charset="0"/>
              </a:rPr>
              <a:t>Each entry references a 4K child page. Significant fields: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P: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Child page is present in memory (1) or not (0)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R/W: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Read-only or read-write access permission for child page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U/S: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User or supervisor mode access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WT: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Write-through or write-back cache policy for this page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A: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Reference bit (set by MMU on reads and writes, cleared by software) 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D: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Dirty bit (set by MMU on writes, cleared by software)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Page physical base address: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40 most significant bits of physical page address (forces pages to be 4KB aligned)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XD: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 Disable or enable instruction fetches from this page.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3293124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51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5713414" y="1299696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12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5946776" y="1299696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11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6780214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9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7086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8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7467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7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77978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82169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5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8610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8991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3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9371014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2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9753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1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10134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23622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19812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XD</a:t>
            </a:r>
          </a:p>
        </p:txBody>
      </p:sp>
      <p:sp>
        <p:nvSpPr>
          <p:cNvPr id="35" name="Rectangle 27"/>
          <p:cNvSpPr>
            <a:spLocks noChangeArrowheads="1"/>
          </p:cNvSpPr>
          <p:nvPr/>
        </p:nvSpPr>
        <p:spPr bwMode="auto">
          <a:xfrm>
            <a:off x="1981201" y="2133600"/>
            <a:ext cx="8093075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Available for OS (page location on disk)</a:t>
            </a:r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10074275" y="21336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P=0</a:t>
            </a:r>
          </a:p>
        </p:txBody>
      </p:sp>
      <p:sp>
        <p:nvSpPr>
          <p:cNvPr id="37" name="Text Box 29"/>
          <p:cNvSpPr txBox="1">
            <a:spLocks noChangeArrowheads="1"/>
          </p:cNvSpPr>
          <p:nvPr/>
        </p:nvSpPr>
        <p:spPr bwMode="auto">
          <a:xfrm>
            <a:off x="3048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52</a:t>
            </a:r>
          </a:p>
        </p:txBody>
      </p:sp>
      <p:sp>
        <p:nvSpPr>
          <p:cNvPr id="40" name="Text Box 29"/>
          <p:cNvSpPr txBox="1">
            <a:spLocks noChangeArrowheads="1"/>
          </p:cNvSpPr>
          <p:nvPr/>
        </p:nvSpPr>
        <p:spPr bwMode="auto">
          <a:xfrm>
            <a:off x="2286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62</a:t>
            </a:r>
          </a:p>
        </p:txBody>
      </p:sp>
      <p:sp>
        <p:nvSpPr>
          <p:cNvPr id="41" name="Text Box 29"/>
          <p:cNvSpPr txBox="1">
            <a:spLocks noChangeArrowheads="1"/>
          </p:cNvSpPr>
          <p:nvPr/>
        </p:nvSpPr>
        <p:spPr bwMode="auto">
          <a:xfrm>
            <a:off x="19812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63</a:t>
            </a:r>
          </a:p>
        </p:txBody>
      </p:sp>
    </p:spTree>
    <p:extLst>
      <p:ext uri="{BB962C8B-B14F-4D97-AF65-F5344CB8AC3E}">
        <p14:creationId xmlns:p14="http://schemas.microsoft.com/office/powerpoint/2010/main" val="31438486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i7 Page Table Translation</a:t>
            </a:r>
          </a:p>
        </p:txBody>
      </p:sp>
      <p:sp>
        <p:nvSpPr>
          <p:cNvPr id="4" name="Text Box 381"/>
          <p:cNvSpPr txBox="1">
            <a:spLocks noChangeArrowheads="1"/>
          </p:cNvSpPr>
          <p:nvPr/>
        </p:nvSpPr>
        <p:spPr bwMode="auto">
          <a:xfrm>
            <a:off x="1646765" y="2967039"/>
            <a:ext cx="541815" cy="283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CR3</a:t>
            </a:r>
          </a:p>
        </p:txBody>
      </p:sp>
      <p:sp>
        <p:nvSpPr>
          <p:cNvPr id="5" name="Text Box 387"/>
          <p:cNvSpPr txBox="1">
            <a:spLocks noChangeArrowheads="1"/>
          </p:cNvSpPr>
          <p:nvPr/>
        </p:nvSpPr>
        <p:spPr bwMode="auto">
          <a:xfrm>
            <a:off x="7858678" y="4224338"/>
            <a:ext cx="1008288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 dirty="0">
                <a:solidFill>
                  <a:schemeClr val="tx2"/>
                </a:solidFill>
                <a:latin typeface="+mn-lt"/>
              </a:rPr>
              <a:t>Physical 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 dirty="0">
                <a:solidFill>
                  <a:schemeClr val="tx2"/>
                </a:solidFill>
                <a:latin typeface="+mn-lt"/>
              </a:rPr>
              <a:t>address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 dirty="0">
                <a:solidFill>
                  <a:schemeClr val="tx2"/>
                </a:solidFill>
                <a:latin typeface="+mn-lt"/>
              </a:rPr>
              <a:t>of page</a:t>
            </a:r>
          </a:p>
        </p:txBody>
      </p:sp>
      <p:sp>
        <p:nvSpPr>
          <p:cNvPr id="6" name="Text Box 388"/>
          <p:cNvSpPr txBox="1">
            <a:spLocks noChangeArrowheads="1"/>
          </p:cNvSpPr>
          <p:nvPr/>
        </p:nvSpPr>
        <p:spPr bwMode="auto">
          <a:xfrm>
            <a:off x="1510893" y="3181350"/>
            <a:ext cx="958596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Physical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address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of L1 PT</a:t>
            </a:r>
          </a:p>
        </p:txBody>
      </p:sp>
      <p:sp>
        <p:nvSpPr>
          <p:cNvPr id="7" name="Text Box 394"/>
          <p:cNvSpPr txBox="1">
            <a:spLocks noChangeAspect="1" noChangeArrowheads="1"/>
          </p:cNvSpPr>
          <p:nvPr/>
        </p:nvSpPr>
        <p:spPr bwMode="auto">
          <a:xfrm>
            <a:off x="4422320" y="12954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8" name="Rectangle 395"/>
          <p:cNvSpPr>
            <a:spLocks noChangeAspect="1" noChangeArrowheads="1"/>
          </p:cNvSpPr>
          <p:nvPr/>
        </p:nvSpPr>
        <p:spPr bwMode="auto">
          <a:xfrm>
            <a:off x="7666039" y="1525588"/>
            <a:ext cx="1843087" cy="27305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VPO</a:t>
            </a:r>
          </a:p>
        </p:txBody>
      </p:sp>
      <p:sp>
        <p:nvSpPr>
          <p:cNvPr id="9" name="Text Box 396"/>
          <p:cNvSpPr txBox="1">
            <a:spLocks noChangeAspect="1" noChangeArrowheads="1"/>
          </p:cNvSpPr>
          <p:nvPr/>
        </p:nvSpPr>
        <p:spPr bwMode="auto">
          <a:xfrm>
            <a:off x="6975020" y="1304925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10" name="Text Box 397"/>
          <p:cNvSpPr txBox="1">
            <a:spLocks noChangeAspect="1" noChangeArrowheads="1"/>
          </p:cNvSpPr>
          <p:nvPr/>
        </p:nvSpPr>
        <p:spPr bwMode="auto">
          <a:xfrm>
            <a:off x="8395377" y="1304925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11" name="Text Box 399"/>
          <p:cNvSpPr txBox="1">
            <a:spLocks noChangeAspect="1" noChangeArrowheads="1"/>
          </p:cNvSpPr>
          <p:nvPr/>
        </p:nvSpPr>
        <p:spPr bwMode="auto">
          <a:xfrm>
            <a:off x="9506856" y="1306513"/>
            <a:ext cx="1067600" cy="671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  <a:latin typeface="+mn-lt"/>
              </a:rPr>
              <a:t>Virtual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  <a:latin typeface="+mn-lt"/>
              </a:rPr>
              <a:t>address</a:t>
            </a:r>
          </a:p>
        </p:txBody>
      </p:sp>
      <p:sp>
        <p:nvSpPr>
          <p:cNvPr id="12" name="Line 403"/>
          <p:cNvSpPr>
            <a:spLocks noChangeShapeType="1"/>
          </p:cNvSpPr>
          <p:nvPr/>
        </p:nvSpPr>
        <p:spPr bwMode="auto">
          <a:xfrm>
            <a:off x="7626350" y="3944938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3" name="Line 404"/>
          <p:cNvSpPr>
            <a:spLocks noChangeShapeType="1"/>
          </p:cNvSpPr>
          <p:nvPr/>
        </p:nvSpPr>
        <p:spPr bwMode="auto">
          <a:xfrm>
            <a:off x="7931150" y="3944938"/>
            <a:ext cx="0" cy="18399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4" name="Line 406"/>
          <p:cNvSpPr>
            <a:spLocks noChangeShapeType="1"/>
          </p:cNvSpPr>
          <p:nvPr/>
        </p:nvSpPr>
        <p:spPr bwMode="auto">
          <a:xfrm>
            <a:off x="6637338" y="3970338"/>
            <a:ext cx="2651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5" name="Rectangle 382"/>
          <p:cNvSpPr>
            <a:spLocks noChangeArrowheads="1"/>
          </p:cNvSpPr>
          <p:nvPr/>
        </p:nvSpPr>
        <p:spPr bwMode="auto">
          <a:xfrm>
            <a:off x="6902450" y="3081338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6" name="Text Box 392"/>
          <p:cNvSpPr txBox="1">
            <a:spLocks noChangeArrowheads="1"/>
          </p:cNvSpPr>
          <p:nvPr/>
        </p:nvSpPr>
        <p:spPr bwMode="auto">
          <a:xfrm>
            <a:off x="6939856" y="2295525"/>
            <a:ext cx="670055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L4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Page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table</a:t>
            </a:r>
          </a:p>
        </p:txBody>
      </p:sp>
      <p:sp>
        <p:nvSpPr>
          <p:cNvPr id="17" name="Rectangle 405"/>
          <p:cNvSpPr>
            <a:spLocks noChangeArrowheads="1"/>
          </p:cNvSpPr>
          <p:nvPr/>
        </p:nvSpPr>
        <p:spPr bwMode="auto">
          <a:xfrm>
            <a:off x="6905626" y="3843338"/>
            <a:ext cx="758825" cy="2286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L4 PTE</a:t>
            </a:r>
          </a:p>
        </p:txBody>
      </p:sp>
      <p:sp>
        <p:nvSpPr>
          <p:cNvPr id="18" name="Line 407"/>
          <p:cNvSpPr>
            <a:spLocks noChangeShapeType="1"/>
          </p:cNvSpPr>
          <p:nvPr/>
        </p:nvSpPr>
        <p:spPr bwMode="auto">
          <a:xfrm>
            <a:off x="6637339" y="1798639"/>
            <a:ext cx="7937" cy="2168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9" name="Line 408"/>
          <p:cNvSpPr>
            <a:spLocks noChangeShapeType="1"/>
          </p:cNvSpPr>
          <p:nvPr/>
        </p:nvSpPr>
        <p:spPr bwMode="auto">
          <a:xfrm>
            <a:off x="8950325" y="1798638"/>
            <a:ext cx="0" cy="4437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20" name="Rectangle 409"/>
          <p:cNvSpPr>
            <a:spLocks noChangeAspect="1" noChangeArrowheads="1"/>
          </p:cNvSpPr>
          <p:nvPr/>
        </p:nvSpPr>
        <p:spPr bwMode="auto">
          <a:xfrm>
            <a:off x="3113088" y="6235700"/>
            <a:ext cx="4495800" cy="287338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PPN</a:t>
            </a:r>
          </a:p>
        </p:txBody>
      </p:sp>
      <p:sp>
        <p:nvSpPr>
          <p:cNvPr id="21" name="Rectangle 410"/>
          <p:cNvSpPr>
            <a:spLocks noChangeAspect="1" noChangeArrowheads="1"/>
          </p:cNvSpPr>
          <p:nvPr/>
        </p:nvSpPr>
        <p:spPr bwMode="auto">
          <a:xfrm>
            <a:off x="7608889" y="6235700"/>
            <a:ext cx="1874837" cy="287338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PPO</a:t>
            </a:r>
          </a:p>
        </p:txBody>
      </p:sp>
      <p:sp>
        <p:nvSpPr>
          <p:cNvPr id="22" name="Text Box 411"/>
          <p:cNvSpPr txBox="1">
            <a:spLocks noChangeAspect="1" noChangeArrowheads="1"/>
          </p:cNvSpPr>
          <p:nvPr/>
        </p:nvSpPr>
        <p:spPr bwMode="auto">
          <a:xfrm>
            <a:off x="5182277" y="6026150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23" name="Text Box 412"/>
          <p:cNvSpPr txBox="1">
            <a:spLocks noChangeAspect="1" noChangeArrowheads="1"/>
          </p:cNvSpPr>
          <p:nvPr/>
        </p:nvSpPr>
        <p:spPr bwMode="auto">
          <a:xfrm>
            <a:off x="8369977" y="6026150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24" name="Text Box 413"/>
          <p:cNvSpPr txBox="1">
            <a:spLocks noChangeAspect="1" noChangeArrowheads="1"/>
          </p:cNvSpPr>
          <p:nvPr/>
        </p:nvSpPr>
        <p:spPr bwMode="auto">
          <a:xfrm>
            <a:off x="9459794" y="6038850"/>
            <a:ext cx="1183015" cy="671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  <a:latin typeface="+mn-lt"/>
              </a:rPr>
              <a:t>Physical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  <a:latin typeface="+mn-lt"/>
              </a:rPr>
              <a:t>address</a:t>
            </a:r>
          </a:p>
        </p:txBody>
      </p:sp>
      <p:sp>
        <p:nvSpPr>
          <p:cNvPr id="25" name="Line 414"/>
          <p:cNvSpPr>
            <a:spLocks noChangeShapeType="1"/>
          </p:cNvSpPr>
          <p:nvPr/>
        </p:nvSpPr>
        <p:spPr bwMode="auto">
          <a:xfrm flipH="1">
            <a:off x="6102350" y="5786438"/>
            <a:ext cx="1828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26" name="Line 415"/>
          <p:cNvSpPr>
            <a:spLocks noChangeShapeType="1"/>
          </p:cNvSpPr>
          <p:nvPr/>
        </p:nvSpPr>
        <p:spPr bwMode="auto">
          <a:xfrm>
            <a:off x="6102350" y="5784850"/>
            <a:ext cx="0" cy="4333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27" name="Text Box 416"/>
          <p:cNvSpPr txBox="1">
            <a:spLocks noChangeArrowheads="1"/>
          </p:cNvSpPr>
          <p:nvPr/>
        </p:nvSpPr>
        <p:spPr bwMode="auto">
          <a:xfrm>
            <a:off x="9283240" y="3373438"/>
            <a:ext cx="1314461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Offset into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physical and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virtual page</a:t>
            </a:r>
          </a:p>
        </p:txBody>
      </p:sp>
      <p:sp>
        <p:nvSpPr>
          <p:cNvPr id="28" name="Rectangle 417"/>
          <p:cNvSpPr>
            <a:spLocks noChangeAspect="1" noChangeArrowheads="1"/>
          </p:cNvSpPr>
          <p:nvPr/>
        </p:nvSpPr>
        <p:spPr bwMode="auto">
          <a:xfrm>
            <a:off x="5110164" y="1519239"/>
            <a:ext cx="1277937" cy="280987"/>
          </a:xfrm>
          <a:prstGeom prst="rect">
            <a:avLst/>
          </a:prstGeom>
          <a:solidFill>
            <a:srgbClr val="E6E6E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 3</a:t>
            </a:r>
          </a:p>
        </p:txBody>
      </p:sp>
      <p:sp>
        <p:nvSpPr>
          <p:cNvPr id="29" name="Rectangle 418"/>
          <p:cNvSpPr>
            <a:spLocks noChangeAspect="1" noChangeArrowheads="1"/>
          </p:cNvSpPr>
          <p:nvPr/>
        </p:nvSpPr>
        <p:spPr bwMode="auto">
          <a:xfrm>
            <a:off x="6388100" y="1525588"/>
            <a:ext cx="1277938" cy="27305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 4</a:t>
            </a:r>
          </a:p>
        </p:txBody>
      </p:sp>
      <p:sp>
        <p:nvSpPr>
          <p:cNvPr id="30" name="Rectangle 419"/>
          <p:cNvSpPr>
            <a:spLocks noChangeAspect="1" noChangeArrowheads="1"/>
          </p:cNvSpPr>
          <p:nvPr/>
        </p:nvSpPr>
        <p:spPr bwMode="auto">
          <a:xfrm>
            <a:off x="3838575" y="1519239"/>
            <a:ext cx="1277938" cy="280987"/>
          </a:xfrm>
          <a:prstGeom prst="rect">
            <a:avLst/>
          </a:prstGeom>
          <a:solidFill>
            <a:srgbClr val="DBF2DA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 2</a:t>
            </a:r>
          </a:p>
        </p:txBody>
      </p:sp>
      <p:sp>
        <p:nvSpPr>
          <p:cNvPr id="31" name="Rectangle 420"/>
          <p:cNvSpPr>
            <a:spLocks noChangeAspect="1" noChangeArrowheads="1"/>
          </p:cNvSpPr>
          <p:nvPr/>
        </p:nvSpPr>
        <p:spPr bwMode="auto">
          <a:xfrm>
            <a:off x="2560639" y="1517650"/>
            <a:ext cx="1277937" cy="280988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 1</a:t>
            </a:r>
          </a:p>
        </p:txBody>
      </p:sp>
      <p:sp>
        <p:nvSpPr>
          <p:cNvPr id="32" name="Line 430"/>
          <p:cNvSpPr>
            <a:spLocks noChangeShapeType="1"/>
          </p:cNvSpPr>
          <p:nvPr/>
        </p:nvSpPr>
        <p:spPr bwMode="auto">
          <a:xfrm>
            <a:off x="6365875" y="3967163"/>
            <a:ext cx="1793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3" name="Line 431"/>
          <p:cNvSpPr>
            <a:spLocks noChangeShapeType="1"/>
          </p:cNvSpPr>
          <p:nvPr/>
        </p:nvSpPr>
        <p:spPr bwMode="auto">
          <a:xfrm>
            <a:off x="6545264" y="3086101"/>
            <a:ext cx="9525" cy="881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4" name="Line 432"/>
          <p:cNvSpPr>
            <a:spLocks noChangeShapeType="1"/>
          </p:cNvSpPr>
          <p:nvPr/>
        </p:nvSpPr>
        <p:spPr bwMode="auto">
          <a:xfrm>
            <a:off x="6554789" y="3086101"/>
            <a:ext cx="344487" cy="47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5" name="Rectangle 435"/>
          <p:cNvSpPr>
            <a:spLocks noChangeArrowheads="1"/>
          </p:cNvSpPr>
          <p:nvPr/>
        </p:nvSpPr>
        <p:spPr bwMode="auto">
          <a:xfrm>
            <a:off x="5626100" y="3090863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6" name="Text Box 437"/>
          <p:cNvSpPr txBox="1">
            <a:spLocks noChangeArrowheads="1"/>
          </p:cNvSpPr>
          <p:nvPr/>
        </p:nvSpPr>
        <p:spPr bwMode="auto">
          <a:xfrm>
            <a:off x="5395649" y="2295525"/>
            <a:ext cx="1237517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L3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Page middle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directory</a:t>
            </a:r>
          </a:p>
        </p:txBody>
      </p:sp>
      <p:sp>
        <p:nvSpPr>
          <p:cNvPr id="37" name="Rectangle 438"/>
          <p:cNvSpPr>
            <a:spLocks noChangeArrowheads="1"/>
          </p:cNvSpPr>
          <p:nvPr/>
        </p:nvSpPr>
        <p:spPr bwMode="auto">
          <a:xfrm>
            <a:off x="5629276" y="3852863"/>
            <a:ext cx="758825" cy="228600"/>
          </a:xfrm>
          <a:prstGeom prst="rect">
            <a:avLst/>
          </a:prstGeom>
          <a:solidFill>
            <a:srgbClr val="E6E6E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L3 PTE</a:t>
            </a:r>
          </a:p>
        </p:txBody>
      </p:sp>
      <p:sp>
        <p:nvSpPr>
          <p:cNvPr id="38" name="Line 439"/>
          <p:cNvSpPr>
            <a:spLocks noChangeShapeType="1"/>
          </p:cNvSpPr>
          <p:nvPr/>
        </p:nvSpPr>
        <p:spPr bwMode="auto">
          <a:xfrm flipH="1">
            <a:off x="5357813" y="1808163"/>
            <a:ext cx="11112" cy="2159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9" name="Line 440"/>
          <p:cNvSpPr>
            <a:spLocks noChangeShapeType="1"/>
          </p:cNvSpPr>
          <p:nvPr/>
        </p:nvSpPr>
        <p:spPr bwMode="auto">
          <a:xfrm>
            <a:off x="5368926" y="3973513"/>
            <a:ext cx="257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0" name="Line 444"/>
          <p:cNvSpPr>
            <a:spLocks noChangeShapeType="1"/>
          </p:cNvSpPr>
          <p:nvPr/>
        </p:nvSpPr>
        <p:spPr bwMode="auto">
          <a:xfrm>
            <a:off x="5070475" y="3971925"/>
            <a:ext cx="1793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1" name="Line 445"/>
          <p:cNvSpPr>
            <a:spLocks noChangeShapeType="1"/>
          </p:cNvSpPr>
          <p:nvPr/>
        </p:nvSpPr>
        <p:spPr bwMode="auto">
          <a:xfrm>
            <a:off x="5251450" y="3089276"/>
            <a:ext cx="0" cy="881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2" name="Rectangle 447"/>
          <p:cNvSpPr>
            <a:spLocks noChangeArrowheads="1"/>
          </p:cNvSpPr>
          <p:nvPr/>
        </p:nvSpPr>
        <p:spPr bwMode="auto">
          <a:xfrm>
            <a:off x="4330700" y="3090863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3" name="Text Box 449"/>
          <p:cNvSpPr txBox="1">
            <a:spLocks noChangeArrowheads="1"/>
          </p:cNvSpPr>
          <p:nvPr/>
        </p:nvSpPr>
        <p:spPr bwMode="auto">
          <a:xfrm>
            <a:off x="4136359" y="2295525"/>
            <a:ext cx="1157368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L2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Page upper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directory</a:t>
            </a:r>
          </a:p>
        </p:txBody>
      </p:sp>
      <p:sp>
        <p:nvSpPr>
          <p:cNvPr id="44" name="Rectangle 450"/>
          <p:cNvSpPr>
            <a:spLocks noChangeArrowheads="1"/>
          </p:cNvSpPr>
          <p:nvPr/>
        </p:nvSpPr>
        <p:spPr bwMode="auto">
          <a:xfrm>
            <a:off x="4333876" y="3852863"/>
            <a:ext cx="758825" cy="228600"/>
          </a:xfrm>
          <a:prstGeom prst="rect">
            <a:avLst/>
          </a:prstGeom>
          <a:solidFill>
            <a:srgbClr val="DBF2DA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L2 PTE</a:t>
            </a:r>
          </a:p>
        </p:txBody>
      </p:sp>
      <p:sp>
        <p:nvSpPr>
          <p:cNvPr id="45" name="Line 451"/>
          <p:cNvSpPr>
            <a:spLocks noChangeShapeType="1"/>
          </p:cNvSpPr>
          <p:nvPr/>
        </p:nvSpPr>
        <p:spPr bwMode="auto">
          <a:xfrm>
            <a:off x="4073525" y="1808164"/>
            <a:ext cx="0" cy="2147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6" name="Line 452"/>
          <p:cNvSpPr>
            <a:spLocks noChangeShapeType="1"/>
          </p:cNvSpPr>
          <p:nvPr/>
        </p:nvSpPr>
        <p:spPr bwMode="auto">
          <a:xfrm>
            <a:off x="4073526" y="3967163"/>
            <a:ext cx="257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7" name="Line 456"/>
          <p:cNvSpPr>
            <a:spLocks noChangeShapeType="1"/>
          </p:cNvSpPr>
          <p:nvPr/>
        </p:nvSpPr>
        <p:spPr bwMode="auto">
          <a:xfrm>
            <a:off x="3794125" y="3967163"/>
            <a:ext cx="1793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8" name="Rectangle 459"/>
          <p:cNvSpPr>
            <a:spLocks noChangeArrowheads="1"/>
          </p:cNvSpPr>
          <p:nvPr/>
        </p:nvSpPr>
        <p:spPr bwMode="auto">
          <a:xfrm>
            <a:off x="3054350" y="3090863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9" name="Text Box 461"/>
          <p:cNvSpPr txBox="1">
            <a:spLocks noChangeArrowheads="1"/>
          </p:cNvSpPr>
          <p:nvPr/>
        </p:nvSpPr>
        <p:spPr bwMode="auto">
          <a:xfrm>
            <a:off x="2840726" y="2295525"/>
            <a:ext cx="1186221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L1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Page global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directory</a:t>
            </a:r>
            <a:endParaRPr lang="en-US" sz="14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0" name="Rectangle 462"/>
          <p:cNvSpPr>
            <a:spLocks noChangeArrowheads="1"/>
          </p:cNvSpPr>
          <p:nvPr/>
        </p:nvSpPr>
        <p:spPr bwMode="auto">
          <a:xfrm>
            <a:off x="3057526" y="3852863"/>
            <a:ext cx="758825" cy="2286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L1 PTE</a:t>
            </a:r>
          </a:p>
        </p:txBody>
      </p:sp>
      <p:sp>
        <p:nvSpPr>
          <p:cNvPr id="51" name="Line 463"/>
          <p:cNvSpPr>
            <a:spLocks noChangeShapeType="1"/>
          </p:cNvSpPr>
          <p:nvPr/>
        </p:nvSpPr>
        <p:spPr bwMode="auto">
          <a:xfrm flipH="1">
            <a:off x="2784475" y="1808164"/>
            <a:ext cx="12700" cy="2147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2" name="Line 464"/>
          <p:cNvSpPr>
            <a:spLocks noChangeShapeType="1"/>
          </p:cNvSpPr>
          <p:nvPr/>
        </p:nvSpPr>
        <p:spPr bwMode="auto">
          <a:xfrm>
            <a:off x="2797176" y="3960813"/>
            <a:ext cx="257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3" name="Text Box 465"/>
          <p:cNvSpPr txBox="1">
            <a:spLocks noChangeAspect="1" noChangeArrowheads="1"/>
          </p:cNvSpPr>
          <p:nvPr/>
        </p:nvSpPr>
        <p:spPr bwMode="auto">
          <a:xfrm>
            <a:off x="5679620" y="12954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54" name="Text Box 466"/>
          <p:cNvSpPr txBox="1">
            <a:spLocks noChangeAspect="1" noChangeArrowheads="1"/>
          </p:cNvSpPr>
          <p:nvPr/>
        </p:nvSpPr>
        <p:spPr bwMode="auto">
          <a:xfrm>
            <a:off x="3088820" y="12954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55" name="Line 467"/>
          <p:cNvSpPr>
            <a:spLocks noChangeShapeType="1"/>
          </p:cNvSpPr>
          <p:nvPr/>
        </p:nvSpPr>
        <p:spPr bwMode="auto">
          <a:xfrm flipV="1">
            <a:off x="2219326" y="3106738"/>
            <a:ext cx="8223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6" name="Text Box 471"/>
          <p:cNvSpPr txBox="1">
            <a:spLocks noChangeAspect="1" noChangeArrowheads="1"/>
          </p:cNvSpPr>
          <p:nvPr/>
        </p:nvSpPr>
        <p:spPr bwMode="auto">
          <a:xfrm>
            <a:off x="2453364" y="2895600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57" name="Text Box 473"/>
          <p:cNvSpPr txBox="1">
            <a:spLocks noChangeArrowheads="1"/>
          </p:cNvSpPr>
          <p:nvPr/>
        </p:nvSpPr>
        <p:spPr bwMode="auto">
          <a:xfrm>
            <a:off x="2528257" y="2997200"/>
            <a:ext cx="227947" cy="2585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58" name="Line 457"/>
          <p:cNvSpPr>
            <a:spLocks noChangeShapeType="1"/>
          </p:cNvSpPr>
          <p:nvPr/>
        </p:nvSpPr>
        <p:spPr bwMode="auto">
          <a:xfrm>
            <a:off x="3973513" y="3089275"/>
            <a:ext cx="0" cy="877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9" name="Line 458"/>
          <p:cNvSpPr>
            <a:spLocks noChangeShapeType="1"/>
          </p:cNvSpPr>
          <p:nvPr/>
        </p:nvSpPr>
        <p:spPr bwMode="auto">
          <a:xfrm>
            <a:off x="3983039" y="3090863"/>
            <a:ext cx="344487" cy="4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60" name="Text Box 476"/>
          <p:cNvSpPr txBox="1">
            <a:spLocks noChangeAspect="1" noChangeArrowheads="1"/>
          </p:cNvSpPr>
          <p:nvPr/>
        </p:nvSpPr>
        <p:spPr bwMode="auto">
          <a:xfrm>
            <a:off x="3983714" y="2859088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61" name="Text Box 477"/>
          <p:cNvSpPr txBox="1">
            <a:spLocks noChangeArrowheads="1"/>
          </p:cNvSpPr>
          <p:nvPr/>
        </p:nvSpPr>
        <p:spPr bwMode="auto">
          <a:xfrm>
            <a:off x="4066545" y="2960688"/>
            <a:ext cx="227947" cy="2585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62" name="Line 446"/>
          <p:cNvSpPr>
            <a:spLocks noChangeShapeType="1"/>
          </p:cNvSpPr>
          <p:nvPr/>
        </p:nvSpPr>
        <p:spPr bwMode="auto">
          <a:xfrm>
            <a:off x="5249863" y="3089275"/>
            <a:ext cx="392112" cy="12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63" name="Text Box 479"/>
          <p:cNvSpPr txBox="1">
            <a:spLocks noChangeAspect="1" noChangeArrowheads="1"/>
          </p:cNvSpPr>
          <p:nvPr/>
        </p:nvSpPr>
        <p:spPr bwMode="auto">
          <a:xfrm>
            <a:off x="5304514" y="2878138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64" name="Text Box 480"/>
          <p:cNvSpPr txBox="1">
            <a:spLocks noChangeArrowheads="1"/>
          </p:cNvSpPr>
          <p:nvPr/>
        </p:nvSpPr>
        <p:spPr bwMode="auto">
          <a:xfrm>
            <a:off x="5374645" y="2979738"/>
            <a:ext cx="227947" cy="2585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65" name="Text Box 482"/>
          <p:cNvSpPr txBox="1">
            <a:spLocks noChangeAspect="1" noChangeArrowheads="1"/>
          </p:cNvSpPr>
          <p:nvPr/>
        </p:nvSpPr>
        <p:spPr bwMode="auto">
          <a:xfrm>
            <a:off x="6579277" y="2854325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66" name="Text Box 483"/>
          <p:cNvSpPr txBox="1">
            <a:spLocks noChangeArrowheads="1"/>
          </p:cNvSpPr>
          <p:nvPr/>
        </p:nvSpPr>
        <p:spPr bwMode="auto">
          <a:xfrm>
            <a:off x="6662107" y="2955925"/>
            <a:ext cx="227947" cy="2585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67" name="Text Box 485"/>
          <p:cNvSpPr txBox="1">
            <a:spLocks noChangeAspect="1" noChangeArrowheads="1"/>
          </p:cNvSpPr>
          <p:nvPr/>
        </p:nvSpPr>
        <p:spPr bwMode="auto">
          <a:xfrm>
            <a:off x="6725327" y="5559425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68" name="Text Box 486"/>
          <p:cNvSpPr txBox="1">
            <a:spLocks noChangeArrowheads="1"/>
          </p:cNvSpPr>
          <p:nvPr/>
        </p:nvSpPr>
        <p:spPr bwMode="auto">
          <a:xfrm>
            <a:off x="6808157" y="5648325"/>
            <a:ext cx="227947" cy="2585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69" name="Text Box 488"/>
          <p:cNvSpPr txBox="1">
            <a:spLocks noChangeAspect="1" noChangeArrowheads="1"/>
          </p:cNvSpPr>
          <p:nvPr/>
        </p:nvSpPr>
        <p:spPr bwMode="auto">
          <a:xfrm>
            <a:off x="8909399" y="3667125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70" name="Text Box 489"/>
          <p:cNvSpPr txBox="1">
            <a:spLocks noChangeArrowheads="1"/>
          </p:cNvSpPr>
          <p:nvPr/>
        </p:nvSpPr>
        <p:spPr bwMode="auto">
          <a:xfrm>
            <a:off x="8856032" y="3656013"/>
            <a:ext cx="227947" cy="2585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79" name="Text Box 505"/>
          <p:cNvSpPr txBox="1">
            <a:spLocks noChangeArrowheads="1"/>
          </p:cNvSpPr>
          <p:nvPr/>
        </p:nvSpPr>
        <p:spPr bwMode="auto">
          <a:xfrm>
            <a:off x="2943226" y="4689476"/>
            <a:ext cx="1019175" cy="6740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lang="en-US" sz="1400" i="1">
                <a:latin typeface="+mn-lt"/>
              </a:rPr>
              <a:t>512 GB </a:t>
            </a:r>
          </a:p>
          <a:p>
            <a:pPr marL="457200" indent="-457200"/>
            <a:r>
              <a:rPr lang="en-US" sz="1400" i="1">
                <a:latin typeface="+mn-lt"/>
              </a:rPr>
              <a:t>region </a:t>
            </a:r>
          </a:p>
          <a:p>
            <a:pPr marL="457200" indent="-457200"/>
            <a:r>
              <a:rPr lang="en-US" sz="1400" i="1">
                <a:latin typeface="+mn-lt"/>
              </a:rPr>
              <a:t>per entry</a:t>
            </a:r>
          </a:p>
        </p:txBody>
      </p:sp>
      <p:sp>
        <p:nvSpPr>
          <p:cNvPr id="80" name="Text Box 507"/>
          <p:cNvSpPr txBox="1">
            <a:spLocks noChangeArrowheads="1"/>
          </p:cNvSpPr>
          <p:nvPr/>
        </p:nvSpPr>
        <p:spPr bwMode="auto">
          <a:xfrm>
            <a:off x="4173539" y="4689476"/>
            <a:ext cx="1019175" cy="6740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lang="en-US" sz="1400" i="1">
                <a:latin typeface="+mn-lt"/>
              </a:rPr>
              <a:t>1 GB </a:t>
            </a:r>
          </a:p>
          <a:p>
            <a:pPr marL="457200" indent="-457200"/>
            <a:r>
              <a:rPr lang="en-US" sz="1400" i="1">
                <a:latin typeface="+mn-lt"/>
              </a:rPr>
              <a:t>region </a:t>
            </a:r>
          </a:p>
          <a:p>
            <a:pPr marL="457200" indent="-457200"/>
            <a:r>
              <a:rPr lang="en-US" sz="1400" i="1">
                <a:latin typeface="+mn-lt"/>
              </a:rPr>
              <a:t>per entry</a:t>
            </a:r>
          </a:p>
        </p:txBody>
      </p:sp>
      <p:sp>
        <p:nvSpPr>
          <p:cNvPr id="81" name="Text Box 508"/>
          <p:cNvSpPr txBox="1">
            <a:spLocks noChangeArrowheads="1"/>
          </p:cNvSpPr>
          <p:nvPr/>
        </p:nvSpPr>
        <p:spPr bwMode="auto">
          <a:xfrm>
            <a:off x="5522914" y="4689476"/>
            <a:ext cx="1019175" cy="6740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lang="en-US" sz="1400" i="1">
                <a:latin typeface="+mn-lt"/>
              </a:rPr>
              <a:t>2 MB </a:t>
            </a:r>
          </a:p>
          <a:p>
            <a:pPr marL="457200" indent="-457200"/>
            <a:r>
              <a:rPr lang="en-US" sz="1400" i="1">
                <a:latin typeface="+mn-lt"/>
              </a:rPr>
              <a:t>region </a:t>
            </a:r>
          </a:p>
          <a:p>
            <a:pPr marL="457200" indent="-457200"/>
            <a:r>
              <a:rPr lang="en-US" sz="1400" i="1">
                <a:latin typeface="+mn-lt"/>
              </a:rPr>
              <a:t>per entry</a:t>
            </a:r>
          </a:p>
        </p:txBody>
      </p:sp>
      <p:sp>
        <p:nvSpPr>
          <p:cNvPr id="82" name="Text Box 509"/>
          <p:cNvSpPr txBox="1">
            <a:spLocks noChangeArrowheads="1"/>
          </p:cNvSpPr>
          <p:nvPr/>
        </p:nvSpPr>
        <p:spPr bwMode="auto">
          <a:xfrm>
            <a:off x="6745289" y="4689476"/>
            <a:ext cx="1019175" cy="6740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lang="en-US" sz="1400" i="1">
                <a:latin typeface="+mn-lt"/>
              </a:rPr>
              <a:t>4 KB</a:t>
            </a:r>
          </a:p>
          <a:p>
            <a:pPr marL="457200" indent="-457200"/>
            <a:r>
              <a:rPr lang="en-US" sz="1400" i="1">
                <a:latin typeface="+mn-lt"/>
              </a:rPr>
              <a:t>region </a:t>
            </a:r>
          </a:p>
          <a:p>
            <a:pPr marL="457200" indent="-457200"/>
            <a:r>
              <a:rPr lang="en-US" sz="1400" i="1">
                <a:latin typeface="+mn-lt"/>
              </a:rPr>
              <a:t>per entry</a:t>
            </a:r>
          </a:p>
        </p:txBody>
      </p:sp>
    </p:spTree>
    <p:extLst>
      <p:ext uri="{BB962C8B-B14F-4D97-AF65-F5344CB8AC3E}">
        <p14:creationId xmlns:p14="http://schemas.microsoft.com/office/powerpoint/2010/main" val="758082205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Cute Trick for Speeding Up L1 Access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Observation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Bits that determine CI are identical in virtual and physical address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index into cache while address translation taking place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Generally we hit in TLB, so PPN bits (CT bits) available next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“Virtually indexed, physically tagged”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Cache carefully sized to make this possible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600201" y="1958930"/>
            <a:ext cx="2500313" cy="898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Physical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address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(PA)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4398735" y="1980406"/>
            <a:ext cx="1066800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CT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5770335" y="1980406"/>
            <a:ext cx="304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CO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4705123" y="1751806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40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5795735" y="1751806"/>
            <a:ext cx="273480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5465535" y="1980406"/>
            <a:ext cx="304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CI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5465535" y="1751806"/>
            <a:ext cx="273480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3027135" y="3422868"/>
            <a:ext cx="1073378" cy="898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Virtual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address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(VA)</a:t>
            </a: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4398735" y="3885406"/>
            <a:ext cx="1066800" cy="3048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VPN</a:t>
            </a:r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5465535" y="3885406"/>
            <a:ext cx="609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VPO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4701948" y="4266406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36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462360" y="4266407"/>
            <a:ext cx="609600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12</a:t>
            </a: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5465535" y="2590006"/>
            <a:ext cx="609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PPO</a:t>
            </a:r>
          </a:p>
        </p:txBody>
      </p: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4398735" y="2590006"/>
            <a:ext cx="1066800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PPN</a:t>
            </a:r>
          </a:p>
        </p:txBody>
      </p:sp>
      <p:sp>
        <p:nvSpPr>
          <p:cNvPr id="26641" name="AutoShape 17"/>
          <p:cNvSpPr>
            <a:spLocks/>
          </p:cNvSpPr>
          <p:nvPr/>
        </p:nvSpPr>
        <p:spPr bwMode="auto">
          <a:xfrm>
            <a:off x="4093935" y="1980406"/>
            <a:ext cx="228600" cy="914400"/>
          </a:xfrm>
          <a:prstGeom prst="leftBrace">
            <a:avLst>
              <a:gd name="adj1" fmla="val 33333"/>
              <a:gd name="adj2" fmla="val 50000"/>
            </a:avLst>
          </a:prstGeom>
          <a:noFill/>
          <a:ln w="93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 flipV="1">
            <a:off x="5008335" y="3655219"/>
            <a:ext cx="1588" cy="231775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3" name="AutoShape 19"/>
          <p:cNvSpPr>
            <a:spLocks noChangeArrowheads="1"/>
          </p:cNvSpPr>
          <p:nvPr/>
        </p:nvSpPr>
        <p:spPr bwMode="auto">
          <a:xfrm>
            <a:off x="4322535" y="3123406"/>
            <a:ext cx="1143000" cy="609600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19080">
            <a:noFill/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Address</a:t>
            </a:r>
          </a:p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Translation</a:t>
            </a:r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 flipV="1">
            <a:off x="5008335" y="2893218"/>
            <a:ext cx="1588" cy="274320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 flipV="1">
            <a:off x="5770335" y="2893220"/>
            <a:ext cx="1588" cy="993775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5767160" y="3093245"/>
            <a:ext cx="733918" cy="5370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No</a:t>
            </a:r>
          </a:p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Change</a:t>
            </a:r>
          </a:p>
        </p:txBody>
      </p:sp>
      <p:sp>
        <p:nvSpPr>
          <p:cNvPr id="26647" name="Rectangle 23"/>
          <p:cNvSpPr>
            <a:spLocks noChangeArrowheads="1"/>
          </p:cNvSpPr>
          <p:nvPr/>
        </p:nvSpPr>
        <p:spPr bwMode="auto">
          <a:xfrm>
            <a:off x="6760935" y="2590006"/>
            <a:ext cx="2667000" cy="1143000"/>
          </a:xfrm>
          <a:prstGeom prst="rect">
            <a:avLst/>
          </a:prstGeom>
          <a:solidFill>
            <a:srgbClr val="F6F5BD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52" name="Line 28"/>
          <p:cNvSpPr>
            <a:spLocks noChangeShapeType="1"/>
          </p:cNvSpPr>
          <p:nvPr/>
        </p:nvSpPr>
        <p:spPr bwMode="auto">
          <a:xfrm flipV="1">
            <a:off x="6075136" y="3047206"/>
            <a:ext cx="934753" cy="992187"/>
          </a:xfrm>
          <a:prstGeom prst="line">
            <a:avLst/>
          </a:prstGeom>
          <a:noFill/>
          <a:ln w="19080">
            <a:solidFill>
              <a:srgbClr val="000066"/>
            </a:solidFill>
            <a:prstDash val="sysDot"/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53" name="Rectangle 29"/>
          <p:cNvSpPr>
            <a:spLocks noChangeArrowheads="1"/>
          </p:cNvSpPr>
          <p:nvPr/>
        </p:nvSpPr>
        <p:spPr bwMode="auto">
          <a:xfrm>
            <a:off x="6359583" y="3606378"/>
            <a:ext cx="325153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CI</a:t>
            </a:r>
          </a:p>
        </p:txBody>
      </p:sp>
      <p:sp>
        <p:nvSpPr>
          <p:cNvPr id="26658" name="Freeform 34"/>
          <p:cNvSpPr>
            <a:spLocks/>
          </p:cNvSpPr>
          <p:nvPr/>
        </p:nvSpPr>
        <p:spPr bwMode="auto">
          <a:xfrm>
            <a:off x="5160735" y="1523206"/>
            <a:ext cx="1600201" cy="6096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192" y="0"/>
              </a:cxn>
              <a:cxn ang="0">
                <a:pos x="1200" y="0"/>
              </a:cxn>
            </a:cxnLst>
            <a:rect l="0" t="0" r="r" b="b"/>
            <a:pathLst>
              <a:path w="1200" h="240">
                <a:moveTo>
                  <a:pt x="0" y="240"/>
                </a:moveTo>
                <a:lnTo>
                  <a:pt x="192" y="0"/>
                </a:lnTo>
                <a:lnTo>
                  <a:pt x="1200" y="0"/>
                </a:lnTo>
              </a:path>
            </a:pathLst>
          </a:custGeom>
          <a:noFill/>
          <a:ln w="19080">
            <a:solidFill>
              <a:srgbClr val="000066"/>
            </a:solidFill>
            <a:prstDash val="sysDot"/>
            <a:round/>
            <a:headEnd type="oval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7599135" y="3820874"/>
            <a:ext cx="1219200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L1 Cache</a:t>
            </a:r>
          </a:p>
        </p:txBody>
      </p:sp>
      <p:sp>
        <p:nvSpPr>
          <p:cNvPr id="39" name="Rectangle 29"/>
          <p:cNvSpPr>
            <a:spLocks noChangeArrowheads="1"/>
          </p:cNvSpPr>
          <p:nvPr/>
        </p:nvSpPr>
        <p:spPr bwMode="auto">
          <a:xfrm>
            <a:off x="5912559" y="1244177"/>
            <a:ext cx="367281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CT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7009889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294336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7543289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827736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8097042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8381489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8630442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8914889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6654" name="Line 30"/>
          <p:cNvSpPr>
            <a:spLocks noChangeShapeType="1"/>
          </p:cNvSpPr>
          <p:nvPr/>
        </p:nvSpPr>
        <p:spPr bwMode="auto">
          <a:xfrm flipV="1">
            <a:off x="7445147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" name="Line 30"/>
          <p:cNvSpPr>
            <a:spLocks noChangeShapeType="1"/>
          </p:cNvSpPr>
          <p:nvPr/>
        </p:nvSpPr>
        <p:spPr bwMode="auto">
          <a:xfrm flipV="1">
            <a:off x="7673747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" name="Line 30"/>
          <p:cNvSpPr>
            <a:spLocks noChangeShapeType="1"/>
          </p:cNvSpPr>
          <p:nvPr/>
        </p:nvSpPr>
        <p:spPr bwMode="auto">
          <a:xfrm flipV="1">
            <a:off x="7978547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" name="Line 30"/>
          <p:cNvSpPr>
            <a:spLocks noChangeShapeType="1"/>
          </p:cNvSpPr>
          <p:nvPr/>
        </p:nvSpPr>
        <p:spPr bwMode="auto">
          <a:xfrm flipV="1">
            <a:off x="7140347" y="1677194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" name="Line 30"/>
          <p:cNvSpPr>
            <a:spLocks noChangeShapeType="1"/>
          </p:cNvSpPr>
          <p:nvPr/>
        </p:nvSpPr>
        <p:spPr bwMode="auto">
          <a:xfrm flipV="1">
            <a:off x="9046935" y="1677194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" name="Line 30"/>
          <p:cNvSpPr>
            <a:spLocks noChangeShapeType="1"/>
          </p:cNvSpPr>
          <p:nvPr/>
        </p:nvSpPr>
        <p:spPr bwMode="auto">
          <a:xfrm flipV="1">
            <a:off x="8208735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" name="Line 30"/>
          <p:cNvSpPr>
            <a:spLocks noChangeShapeType="1"/>
          </p:cNvSpPr>
          <p:nvPr/>
        </p:nvSpPr>
        <p:spPr bwMode="auto">
          <a:xfrm flipV="1">
            <a:off x="8513535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" name="Line 30"/>
          <p:cNvSpPr>
            <a:spLocks noChangeShapeType="1"/>
          </p:cNvSpPr>
          <p:nvPr/>
        </p:nvSpPr>
        <p:spPr bwMode="auto">
          <a:xfrm flipV="1">
            <a:off x="8742135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" name="AutoShape 19"/>
          <p:cNvSpPr>
            <a:spLocks noChangeArrowheads="1"/>
          </p:cNvSpPr>
          <p:nvPr/>
        </p:nvSpPr>
        <p:spPr bwMode="auto">
          <a:xfrm>
            <a:off x="6760935" y="1244178"/>
            <a:ext cx="2667000" cy="432222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19080">
            <a:noFill/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Tag Check</a:t>
            </a:r>
          </a:p>
        </p:txBody>
      </p:sp>
    </p:spTree>
    <p:extLst>
      <p:ext uri="{BB962C8B-B14F-4D97-AF65-F5344CB8AC3E}">
        <p14:creationId xmlns:p14="http://schemas.microsoft.com/office/powerpoint/2010/main" val="20771252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Address Space of a Linux Process</a:t>
            </a:r>
          </a:p>
        </p:txBody>
      </p:sp>
      <p:sp>
        <p:nvSpPr>
          <p:cNvPr id="4" name="Rectangle 379"/>
          <p:cNvSpPr>
            <a:spLocks noChangeAspect="1" noChangeArrowheads="1"/>
          </p:cNvSpPr>
          <p:nvPr/>
        </p:nvSpPr>
        <p:spPr bwMode="auto">
          <a:xfrm>
            <a:off x="5006976" y="2976564"/>
            <a:ext cx="2174875" cy="523875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Kernel code and data</a:t>
            </a:r>
          </a:p>
        </p:txBody>
      </p:sp>
      <p:sp>
        <p:nvSpPr>
          <p:cNvPr id="5" name="Rectangle 380"/>
          <p:cNvSpPr>
            <a:spLocks noChangeAspect="1" noChangeArrowheads="1"/>
          </p:cNvSpPr>
          <p:nvPr/>
        </p:nvSpPr>
        <p:spPr bwMode="auto">
          <a:xfrm>
            <a:off x="5006976" y="4325938"/>
            <a:ext cx="2174875" cy="45561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latin typeface="+mn-lt"/>
              </a:rPr>
              <a:t>Memory-mapped region </a:t>
            </a:r>
          </a:p>
          <a:p>
            <a:r>
              <a:rPr lang="en-US" sz="1400" dirty="0">
                <a:latin typeface="+mn-lt"/>
              </a:rPr>
              <a:t>for shared libraries</a:t>
            </a:r>
          </a:p>
        </p:txBody>
      </p:sp>
      <p:sp>
        <p:nvSpPr>
          <p:cNvPr id="6" name="Rectangle 381"/>
          <p:cNvSpPr>
            <a:spLocks noChangeAspect="1" noChangeArrowheads="1"/>
          </p:cNvSpPr>
          <p:nvPr/>
        </p:nvSpPr>
        <p:spPr bwMode="auto">
          <a:xfrm>
            <a:off x="5006976" y="4778376"/>
            <a:ext cx="2174875" cy="49212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n-lt"/>
            </a:endParaRPr>
          </a:p>
        </p:txBody>
      </p:sp>
      <p:sp>
        <p:nvSpPr>
          <p:cNvPr id="7" name="Rectangle 382"/>
          <p:cNvSpPr>
            <a:spLocks noChangeAspect="1" noChangeArrowheads="1"/>
          </p:cNvSpPr>
          <p:nvPr/>
        </p:nvSpPr>
        <p:spPr bwMode="auto">
          <a:xfrm>
            <a:off x="5006976" y="5273676"/>
            <a:ext cx="2174875" cy="454025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Runtime heap (</a:t>
            </a:r>
            <a:r>
              <a:rPr lang="en-US" sz="1600" dirty="0" err="1">
                <a:latin typeface="+mn-lt"/>
              </a:rPr>
              <a:t>malloc</a:t>
            </a:r>
            <a:r>
              <a:rPr lang="en-US" sz="1600" dirty="0">
                <a:latin typeface="+mn-lt"/>
              </a:rPr>
              <a:t>)</a:t>
            </a:r>
          </a:p>
        </p:txBody>
      </p:sp>
      <p:sp>
        <p:nvSpPr>
          <p:cNvPr id="8" name="Rectangle 383"/>
          <p:cNvSpPr>
            <a:spLocks noChangeAspect="1" noChangeArrowheads="1"/>
          </p:cNvSpPr>
          <p:nvPr/>
        </p:nvSpPr>
        <p:spPr bwMode="auto">
          <a:xfrm>
            <a:off x="5006976" y="3708400"/>
            <a:ext cx="2174875" cy="61595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n-lt"/>
            </a:endParaRPr>
          </a:p>
        </p:txBody>
      </p:sp>
      <p:sp>
        <p:nvSpPr>
          <p:cNvPr id="9" name="Rectangle 384"/>
          <p:cNvSpPr>
            <a:spLocks noChangeAspect="1" noChangeArrowheads="1"/>
          </p:cNvSpPr>
          <p:nvPr/>
        </p:nvSpPr>
        <p:spPr bwMode="auto">
          <a:xfrm>
            <a:off x="5006976" y="6235701"/>
            <a:ext cx="2174875" cy="2698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Program text (.text)</a:t>
            </a:r>
          </a:p>
        </p:txBody>
      </p:sp>
      <p:sp>
        <p:nvSpPr>
          <p:cNvPr id="10" name="Rectangle 385"/>
          <p:cNvSpPr>
            <a:spLocks noChangeAspect="1" noChangeArrowheads="1"/>
          </p:cNvSpPr>
          <p:nvPr/>
        </p:nvSpPr>
        <p:spPr bwMode="auto">
          <a:xfrm>
            <a:off x="5006976" y="5976939"/>
            <a:ext cx="2174875" cy="269875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Initialized data (.data)</a:t>
            </a:r>
          </a:p>
        </p:txBody>
      </p:sp>
      <p:sp>
        <p:nvSpPr>
          <p:cNvPr id="11" name="Rectangle 386"/>
          <p:cNvSpPr>
            <a:spLocks noChangeAspect="1" noChangeArrowheads="1"/>
          </p:cNvSpPr>
          <p:nvPr/>
        </p:nvSpPr>
        <p:spPr bwMode="auto">
          <a:xfrm>
            <a:off x="5006976" y="5718175"/>
            <a:ext cx="2174875" cy="268288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latin typeface="+mn-lt"/>
              </a:rPr>
              <a:t>Uninitialized data (.</a:t>
            </a:r>
            <a:r>
              <a:rPr lang="en-US" sz="1400" dirty="0" err="1">
                <a:latin typeface="+mn-lt"/>
              </a:rPr>
              <a:t>bss</a:t>
            </a:r>
            <a:r>
              <a:rPr lang="en-US" sz="1400" dirty="0">
                <a:latin typeface="+mn-lt"/>
              </a:rPr>
              <a:t>)</a:t>
            </a:r>
          </a:p>
        </p:txBody>
      </p:sp>
      <p:sp>
        <p:nvSpPr>
          <p:cNvPr id="12" name="Line 387"/>
          <p:cNvSpPr>
            <a:spLocks noChangeAspect="1" noChangeShapeType="1"/>
          </p:cNvSpPr>
          <p:nvPr/>
        </p:nvSpPr>
        <p:spPr bwMode="auto">
          <a:xfrm flipV="1">
            <a:off x="6032500" y="5026026"/>
            <a:ext cx="0" cy="239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3" name="Rectangle 388"/>
          <p:cNvSpPr>
            <a:spLocks noChangeAspect="1" noChangeArrowheads="1"/>
          </p:cNvSpPr>
          <p:nvPr/>
        </p:nvSpPr>
        <p:spPr bwMode="auto">
          <a:xfrm>
            <a:off x="5006976" y="3479800"/>
            <a:ext cx="2174875" cy="32488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User stack</a:t>
            </a:r>
          </a:p>
        </p:txBody>
      </p:sp>
      <p:sp>
        <p:nvSpPr>
          <p:cNvPr id="15" name="Line 390"/>
          <p:cNvSpPr>
            <a:spLocks noChangeAspect="1" noChangeShapeType="1"/>
          </p:cNvSpPr>
          <p:nvPr/>
        </p:nvSpPr>
        <p:spPr bwMode="auto">
          <a:xfrm>
            <a:off x="6053137" y="3805238"/>
            <a:ext cx="0" cy="239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6" name="Rectangle 391"/>
          <p:cNvSpPr>
            <a:spLocks noChangeAspect="1" noChangeArrowheads="1"/>
          </p:cNvSpPr>
          <p:nvPr/>
        </p:nvSpPr>
        <p:spPr bwMode="auto">
          <a:xfrm>
            <a:off x="5006976" y="6494464"/>
            <a:ext cx="2174875" cy="26987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n-lt"/>
            </a:endParaRPr>
          </a:p>
        </p:txBody>
      </p:sp>
      <p:sp>
        <p:nvSpPr>
          <p:cNvPr id="17" name="Text Box 392"/>
          <p:cNvSpPr txBox="1">
            <a:spLocks noChangeAspect="1" noChangeArrowheads="1"/>
          </p:cNvSpPr>
          <p:nvPr/>
        </p:nvSpPr>
        <p:spPr bwMode="auto">
          <a:xfrm>
            <a:off x="4800600" y="6659563"/>
            <a:ext cx="269626" cy="2585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>
                <a:latin typeface="+mn-lt"/>
              </a:rPr>
              <a:t>0</a:t>
            </a:r>
          </a:p>
        </p:txBody>
      </p:sp>
      <p:sp>
        <p:nvSpPr>
          <p:cNvPr id="18" name="Text Box 393"/>
          <p:cNvSpPr txBox="1">
            <a:spLocks noChangeAspect="1" noChangeArrowheads="1"/>
          </p:cNvSpPr>
          <p:nvPr/>
        </p:nvSpPr>
        <p:spPr bwMode="auto">
          <a:xfrm>
            <a:off x="4038601" y="3593069"/>
            <a:ext cx="758541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latin typeface="+mn-lt"/>
              </a:rPr>
              <a:t>%</a:t>
            </a:r>
            <a:r>
              <a:rPr lang="en-US" dirty="0" err="1">
                <a:latin typeface="Courier New"/>
                <a:cs typeface="Courier New"/>
              </a:rPr>
              <a:t>rsp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9" name="Line 394"/>
          <p:cNvSpPr>
            <a:spLocks noChangeAspect="1" noChangeShapeType="1"/>
          </p:cNvSpPr>
          <p:nvPr/>
        </p:nvSpPr>
        <p:spPr bwMode="auto">
          <a:xfrm>
            <a:off x="4748213" y="3808412"/>
            <a:ext cx="2587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0" name="Text Box 395"/>
          <p:cNvSpPr txBox="1">
            <a:spLocks noChangeAspect="1" noChangeArrowheads="1"/>
          </p:cNvSpPr>
          <p:nvPr/>
        </p:nvSpPr>
        <p:spPr bwMode="auto">
          <a:xfrm>
            <a:off x="7519987" y="4732814"/>
            <a:ext cx="1082348" cy="8402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i="1" dirty="0">
                <a:latin typeface="+mn-lt"/>
              </a:rPr>
              <a:t>Process</a:t>
            </a:r>
          </a:p>
          <a:p>
            <a:pPr algn="l"/>
            <a:r>
              <a:rPr lang="en-US" i="1" dirty="0">
                <a:latin typeface="+mn-lt"/>
              </a:rPr>
              <a:t>virtual</a:t>
            </a:r>
          </a:p>
          <a:p>
            <a:pPr algn="l"/>
            <a:r>
              <a:rPr lang="en-US" i="1" dirty="0">
                <a:latin typeface="+mn-lt"/>
              </a:rPr>
              <a:t>memory</a:t>
            </a:r>
          </a:p>
        </p:txBody>
      </p:sp>
      <p:sp>
        <p:nvSpPr>
          <p:cNvPr id="21" name="Text Box 397"/>
          <p:cNvSpPr txBox="1">
            <a:spLocks noChangeAspect="1" noChangeArrowheads="1"/>
          </p:cNvSpPr>
          <p:nvPr/>
        </p:nvSpPr>
        <p:spPr bwMode="auto">
          <a:xfrm>
            <a:off x="4191996" y="5035551"/>
            <a:ext cx="598241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latin typeface="Courier New"/>
                <a:cs typeface="Courier New"/>
              </a:rPr>
              <a:t>brk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22" name="Line 398"/>
          <p:cNvSpPr>
            <a:spLocks noChangeAspect="1" noChangeShapeType="1"/>
          </p:cNvSpPr>
          <p:nvPr/>
        </p:nvSpPr>
        <p:spPr bwMode="auto">
          <a:xfrm>
            <a:off x="4733925" y="5262563"/>
            <a:ext cx="2587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3" name="Rectangle 400"/>
          <p:cNvSpPr>
            <a:spLocks noChangeAspect="1" noChangeArrowheads="1"/>
          </p:cNvSpPr>
          <p:nvPr/>
        </p:nvSpPr>
        <p:spPr bwMode="auto">
          <a:xfrm>
            <a:off x="5006976" y="2580214"/>
            <a:ext cx="2174875" cy="399524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Physical memory</a:t>
            </a:r>
          </a:p>
        </p:txBody>
      </p:sp>
      <p:sp>
        <p:nvSpPr>
          <p:cNvPr id="24" name="AutoShape 401"/>
          <p:cNvSpPr>
            <a:spLocks/>
          </p:cNvSpPr>
          <p:nvPr/>
        </p:nvSpPr>
        <p:spPr bwMode="auto">
          <a:xfrm flipH="1">
            <a:off x="4764087" y="2580214"/>
            <a:ext cx="150813" cy="878949"/>
          </a:xfrm>
          <a:prstGeom prst="rightBrace">
            <a:avLst>
              <a:gd name="adj1" fmla="val 55438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5" name="Text Box 402"/>
          <p:cNvSpPr txBox="1">
            <a:spLocks noChangeArrowheads="1"/>
          </p:cNvSpPr>
          <p:nvPr/>
        </p:nvSpPr>
        <p:spPr bwMode="auto">
          <a:xfrm>
            <a:off x="3200401" y="2705101"/>
            <a:ext cx="1589087" cy="83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r">
              <a:lnSpc>
                <a:spcPct val="90000"/>
              </a:lnSpc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+mn-lt"/>
              </a:rPr>
              <a:t>Identical  for each process</a:t>
            </a:r>
          </a:p>
        </p:txBody>
      </p:sp>
      <p:sp>
        <p:nvSpPr>
          <p:cNvPr id="26" name="Rectangle 403"/>
          <p:cNvSpPr>
            <a:spLocks noChangeAspect="1" noChangeArrowheads="1"/>
          </p:cNvSpPr>
          <p:nvPr/>
        </p:nvSpPr>
        <p:spPr bwMode="auto">
          <a:xfrm>
            <a:off x="5005387" y="1256776"/>
            <a:ext cx="2171700" cy="1323439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latin typeface="+mn-lt"/>
              </a:rPr>
              <a:t>Process-specific data</a:t>
            </a:r>
          </a:p>
          <a:p>
            <a:pPr algn="ctr"/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structs</a:t>
            </a:r>
            <a:r>
              <a:rPr lang="en-US" sz="1400" dirty="0">
                <a:latin typeface="+mn-lt"/>
              </a:rPr>
              <a:t>  (</a:t>
            </a:r>
            <a:r>
              <a:rPr lang="en-US" sz="1400" dirty="0" err="1">
                <a:latin typeface="+mn-lt"/>
              </a:rPr>
              <a:t>ptables</a:t>
            </a:r>
            <a:r>
              <a:rPr lang="en-US" sz="1400" dirty="0">
                <a:latin typeface="+mn-lt"/>
              </a:rPr>
              <a:t>,</a:t>
            </a:r>
          </a:p>
          <a:p>
            <a:pPr algn="ctr"/>
            <a:r>
              <a:rPr lang="en-US" sz="1400" dirty="0">
                <a:latin typeface="+mn-lt"/>
              </a:rPr>
              <a:t>task and mm </a:t>
            </a:r>
            <a:r>
              <a:rPr lang="en-US" sz="1400" dirty="0" err="1">
                <a:latin typeface="+mn-lt"/>
              </a:rPr>
              <a:t>structs</a:t>
            </a:r>
            <a:r>
              <a:rPr lang="en-US" sz="1400" dirty="0">
                <a:latin typeface="+mn-lt"/>
              </a:rPr>
              <a:t>, kernel stack)</a:t>
            </a:r>
          </a:p>
        </p:txBody>
      </p:sp>
      <p:sp>
        <p:nvSpPr>
          <p:cNvPr id="27" name="Text Box 405"/>
          <p:cNvSpPr txBox="1">
            <a:spLocks noChangeAspect="1" noChangeArrowheads="1"/>
          </p:cNvSpPr>
          <p:nvPr/>
        </p:nvSpPr>
        <p:spPr bwMode="auto">
          <a:xfrm>
            <a:off x="7558087" y="1987550"/>
            <a:ext cx="1082348" cy="8402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i="1" dirty="0">
                <a:latin typeface="+mn-lt"/>
              </a:rPr>
              <a:t>Kernel</a:t>
            </a:r>
          </a:p>
          <a:p>
            <a:pPr algn="l"/>
            <a:r>
              <a:rPr lang="en-US" i="1" dirty="0">
                <a:latin typeface="+mn-lt"/>
              </a:rPr>
              <a:t>virtual </a:t>
            </a:r>
          </a:p>
          <a:p>
            <a:pPr algn="l"/>
            <a:r>
              <a:rPr lang="en-US" i="1" dirty="0">
                <a:latin typeface="+mn-lt"/>
              </a:rPr>
              <a:t>memory</a:t>
            </a:r>
          </a:p>
        </p:txBody>
      </p:sp>
      <p:sp>
        <p:nvSpPr>
          <p:cNvPr id="28" name="AutoShape 421"/>
          <p:cNvSpPr>
            <a:spLocks/>
          </p:cNvSpPr>
          <p:nvPr/>
        </p:nvSpPr>
        <p:spPr bwMode="auto">
          <a:xfrm>
            <a:off x="7278687" y="3484563"/>
            <a:ext cx="190500" cy="3289300"/>
          </a:xfrm>
          <a:prstGeom prst="rightBrace">
            <a:avLst>
              <a:gd name="adj1" fmla="val 14388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9" name="AutoShape 422"/>
          <p:cNvSpPr>
            <a:spLocks/>
          </p:cNvSpPr>
          <p:nvPr/>
        </p:nvSpPr>
        <p:spPr bwMode="auto">
          <a:xfrm>
            <a:off x="7265987" y="1389063"/>
            <a:ext cx="215900" cy="2032000"/>
          </a:xfrm>
          <a:prstGeom prst="rightBrace">
            <a:avLst>
              <a:gd name="adj1" fmla="val 7843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0" name="Text Box 424"/>
          <p:cNvSpPr txBox="1">
            <a:spLocks noChangeArrowheads="1"/>
          </p:cNvSpPr>
          <p:nvPr/>
        </p:nvSpPr>
        <p:spPr bwMode="auto">
          <a:xfrm>
            <a:off x="3540466" y="6324600"/>
            <a:ext cx="1260135" cy="28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Courier New"/>
                <a:cs typeface="Courier New"/>
              </a:rPr>
              <a:t>0x00400000</a:t>
            </a:r>
          </a:p>
        </p:txBody>
      </p:sp>
      <p:sp>
        <p:nvSpPr>
          <p:cNvPr id="31" name="AutoShape 425"/>
          <p:cNvSpPr>
            <a:spLocks/>
          </p:cNvSpPr>
          <p:nvPr/>
        </p:nvSpPr>
        <p:spPr bwMode="auto">
          <a:xfrm flipH="1">
            <a:off x="4738687" y="1280229"/>
            <a:ext cx="176212" cy="1162935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2" name="Text Box 426"/>
          <p:cNvSpPr txBox="1">
            <a:spLocks noChangeArrowheads="1"/>
          </p:cNvSpPr>
          <p:nvPr/>
        </p:nvSpPr>
        <p:spPr bwMode="auto">
          <a:xfrm>
            <a:off x="3200401" y="1757364"/>
            <a:ext cx="1576387" cy="83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r">
              <a:lnSpc>
                <a:spcPct val="90000"/>
              </a:lnSpc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+mn-lt"/>
              </a:rPr>
              <a:t>Different for each process</a:t>
            </a:r>
          </a:p>
        </p:txBody>
      </p:sp>
      <p:sp>
        <p:nvSpPr>
          <p:cNvPr id="33" name="Line 427"/>
          <p:cNvSpPr>
            <a:spLocks noChangeShapeType="1"/>
          </p:cNvSpPr>
          <p:nvPr/>
        </p:nvSpPr>
        <p:spPr bwMode="auto">
          <a:xfrm>
            <a:off x="4992687" y="3473450"/>
            <a:ext cx="218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4" name="Line 428"/>
          <p:cNvSpPr>
            <a:spLocks noChangeAspect="1" noChangeShapeType="1"/>
          </p:cNvSpPr>
          <p:nvPr/>
        </p:nvSpPr>
        <p:spPr bwMode="auto">
          <a:xfrm>
            <a:off x="4746625" y="6481763"/>
            <a:ext cx="2587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87210790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5539647" y="4648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vm_next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5539647" y="2819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vm_next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228601"/>
            <a:ext cx="10439400" cy="10969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Linux Organizes VM As Collection of “Areas” 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703357" y="1443038"/>
            <a:ext cx="1536922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/>
                <a:cs typeface="Courier New"/>
              </a:rPr>
              <a:t>task_struct</a:t>
            </a:r>
            <a:endParaRPr lang="en-GB" sz="1600" dirty="0">
              <a:latin typeface="Courier New"/>
              <a:cs typeface="Courier New"/>
            </a:endParaRP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3629886" y="1600200"/>
            <a:ext cx="1290661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/>
                <a:cs typeface="Courier New"/>
              </a:rPr>
              <a:t>mm_struct</a:t>
            </a:r>
            <a:endParaRPr lang="en-GB" sz="1600" dirty="0">
              <a:latin typeface="Courier New"/>
              <a:cs typeface="Courier New"/>
            </a:endParaRP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3710847" y="2006600"/>
            <a:ext cx="1066800" cy="1574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3710847" y="1981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pgd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2186847" y="1778000"/>
            <a:ext cx="762000" cy="18034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2186847" y="1981200"/>
            <a:ext cx="7620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</a:t>
            </a: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3710847" y="2438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mmap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5231672" y="1295400"/>
            <a:ext cx="1906314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/>
                <a:cs typeface="Courier New"/>
              </a:rPr>
              <a:t>vm_area_struct</a:t>
            </a:r>
            <a:endParaRPr lang="en-GB" sz="1600" dirty="0">
              <a:latin typeface="Courier New"/>
              <a:cs typeface="Courier New"/>
            </a:endParaRP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5539647" y="17018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5539647" y="1676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vm_end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5539647" y="2133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vm_prot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5539647" y="1905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vm_start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5539647" y="35306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Rectangle 21"/>
          <p:cNvSpPr>
            <a:spLocks noChangeArrowheads="1"/>
          </p:cNvSpPr>
          <p:nvPr/>
        </p:nvSpPr>
        <p:spPr bwMode="auto">
          <a:xfrm>
            <a:off x="5539647" y="3505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vm_end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5539647" y="3962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vm_prot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5539647" y="3733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vm_start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5539647" y="5359400"/>
            <a:ext cx="1066800" cy="1117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5539647" y="5334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vm_end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5539647" y="5791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vm_prot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5539647" y="6248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vm_next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5539647" y="5562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vm_start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7444647" y="1524000"/>
            <a:ext cx="1981200" cy="4800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7315200" y="1143000"/>
            <a:ext cx="2191448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Process virtual memory</a:t>
            </a: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7444647" y="4572000"/>
            <a:ext cx="19812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Text</a:t>
            </a:r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7444647" y="3810000"/>
            <a:ext cx="19812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Data</a:t>
            </a:r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7444647" y="2514600"/>
            <a:ext cx="1981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Shared libraries</a:t>
            </a:r>
          </a:p>
        </p:txBody>
      </p:sp>
      <p:sp>
        <p:nvSpPr>
          <p:cNvPr id="29730" name="Line 34"/>
          <p:cNvSpPr>
            <a:spLocks noChangeShapeType="1"/>
          </p:cNvSpPr>
          <p:nvPr/>
        </p:nvSpPr>
        <p:spPr bwMode="auto">
          <a:xfrm>
            <a:off x="6606447" y="1828800"/>
            <a:ext cx="838200" cy="685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1" name="Line 35"/>
          <p:cNvSpPr>
            <a:spLocks noChangeShapeType="1"/>
          </p:cNvSpPr>
          <p:nvPr/>
        </p:nvSpPr>
        <p:spPr bwMode="auto">
          <a:xfrm>
            <a:off x="6606447" y="2057400"/>
            <a:ext cx="83820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2" name="Line 36"/>
          <p:cNvSpPr>
            <a:spLocks noChangeShapeType="1"/>
          </p:cNvSpPr>
          <p:nvPr/>
        </p:nvSpPr>
        <p:spPr bwMode="auto">
          <a:xfrm>
            <a:off x="6606447" y="3657600"/>
            <a:ext cx="838200" cy="152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3" name="Line 37"/>
          <p:cNvSpPr>
            <a:spLocks noChangeShapeType="1"/>
          </p:cNvSpPr>
          <p:nvPr/>
        </p:nvSpPr>
        <p:spPr bwMode="auto">
          <a:xfrm>
            <a:off x="6606447" y="3810000"/>
            <a:ext cx="838200" cy="762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4" name="Line 38"/>
          <p:cNvSpPr>
            <a:spLocks noChangeShapeType="1"/>
          </p:cNvSpPr>
          <p:nvPr/>
        </p:nvSpPr>
        <p:spPr bwMode="auto">
          <a:xfrm flipV="1">
            <a:off x="6606447" y="4572000"/>
            <a:ext cx="838200" cy="914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5" name="Line 39"/>
          <p:cNvSpPr>
            <a:spLocks noChangeShapeType="1"/>
          </p:cNvSpPr>
          <p:nvPr/>
        </p:nvSpPr>
        <p:spPr bwMode="auto">
          <a:xfrm>
            <a:off x="6606447" y="5715000"/>
            <a:ext cx="838200" cy="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6" name="Line 40"/>
          <p:cNvSpPr>
            <a:spLocks noChangeShapeType="1"/>
          </p:cNvSpPr>
          <p:nvPr/>
        </p:nvSpPr>
        <p:spPr bwMode="auto">
          <a:xfrm flipH="1">
            <a:off x="5309461" y="29718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7" name="Line 41"/>
          <p:cNvSpPr>
            <a:spLocks noChangeShapeType="1"/>
          </p:cNvSpPr>
          <p:nvPr/>
        </p:nvSpPr>
        <p:spPr bwMode="auto">
          <a:xfrm>
            <a:off x="5311047" y="2971800"/>
            <a:ext cx="1588" cy="533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8" name="Line 42"/>
          <p:cNvSpPr>
            <a:spLocks noChangeShapeType="1"/>
          </p:cNvSpPr>
          <p:nvPr/>
        </p:nvSpPr>
        <p:spPr bwMode="auto">
          <a:xfrm>
            <a:off x="5311047" y="35052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9" name="Line 43"/>
          <p:cNvSpPr>
            <a:spLocks noChangeShapeType="1"/>
          </p:cNvSpPr>
          <p:nvPr/>
        </p:nvSpPr>
        <p:spPr bwMode="auto">
          <a:xfrm flipH="1">
            <a:off x="5309461" y="47244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0" name="Line 44"/>
          <p:cNvSpPr>
            <a:spLocks noChangeShapeType="1"/>
          </p:cNvSpPr>
          <p:nvPr/>
        </p:nvSpPr>
        <p:spPr bwMode="auto">
          <a:xfrm>
            <a:off x="5311047" y="4724400"/>
            <a:ext cx="1588" cy="609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1" name="Line 45"/>
          <p:cNvSpPr>
            <a:spLocks noChangeShapeType="1"/>
          </p:cNvSpPr>
          <p:nvPr/>
        </p:nvSpPr>
        <p:spPr bwMode="auto">
          <a:xfrm>
            <a:off x="5311047" y="53340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2" name="Text Box 46"/>
          <p:cNvSpPr txBox="1">
            <a:spLocks noChangeArrowheads="1"/>
          </p:cNvSpPr>
          <p:nvPr/>
        </p:nvSpPr>
        <p:spPr bwMode="auto">
          <a:xfrm>
            <a:off x="9456011" y="6170614"/>
            <a:ext cx="281871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9746" name="Rectangle 50"/>
          <p:cNvSpPr>
            <a:spLocks noGrp="1" noChangeArrowheads="1"/>
          </p:cNvSpPr>
          <p:nvPr>
            <p:ph type="body" idx="1"/>
          </p:nvPr>
        </p:nvSpPr>
        <p:spPr>
          <a:xfrm>
            <a:off x="1882774" y="3581401"/>
            <a:ext cx="3348898" cy="2894013"/>
          </a:xfrm>
          <a:ln/>
        </p:spPr>
        <p:txBody>
          <a:bodyPr/>
          <a:lstStyle/>
          <a:p>
            <a:pPr>
              <a:spcBef>
                <a:spcPts val="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200" dirty="0" err="1"/>
              <a:t>pgd</a:t>
            </a:r>
            <a:r>
              <a:rPr lang="en-GB" sz="2200" dirty="0"/>
              <a:t>: </a:t>
            </a:r>
          </a:p>
          <a:p>
            <a:pPr marL="576263" lvl="1" indent="-228600">
              <a:spcBef>
                <a:spcPts val="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Page global directory address</a:t>
            </a:r>
          </a:p>
          <a:p>
            <a:pPr marL="576263" lvl="1" indent="-228600">
              <a:spcBef>
                <a:spcPts val="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Points to L1 page table</a:t>
            </a:r>
          </a:p>
          <a:p>
            <a:pPr>
              <a:spcBef>
                <a:spcPts val="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200" dirty="0" err="1"/>
              <a:t>vm_prot</a:t>
            </a:r>
            <a:r>
              <a:rPr lang="en-GB" sz="2200" dirty="0"/>
              <a:t>:</a:t>
            </a:r>
          </a:p>
          <a:p>
            <a:pPr marL="576263" lvl="1" indent="-228600">
              <a:spcBef>
                <a:spcPts val="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Read/write permissions for this area</a:t>
            </a:r>
          </a:p>
          <a:p>
            <a:pPr>
              <a:spcBef>
                <a:spcPts val="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200" dirty="0" err="1"/>
              <a:t>vm_flags</a:t>
            </a:r>
            <a:endParaRPr lang="en-GB" sz="2200" dirty="0"/>
          </a:p>
          <a:p>
            <a:pPr marL="576263" lvl="1" indent="-228600">
              <a:spcBef>
                <a:spcPts val="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Pages shared with other processes or private to this process</a:t>
            </a:r>
          </a:p>
        </p:txBody>
      </p:sp>
      <p:sp>
        <p:nvSpPr>
          <p:cNvPr id="29747" name="Rectangle 51"/>
          <p:cNvSpPr>
            <a:spLocks noChangeArrowheads="1"/>
          </p:cNvSpPr>
          <p:nvPr/>
        </p:nvSpPr>
        <p:spPr bwMode="auto">
          <a:xfrm>
            <a:off x="5539647" y="2362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vm_flags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48" name="Rectangle 52"/>
          <p:cNvSpPr>
            <a:spLocks noChangeArrowheads="1"/>
          </p:cNvSpPr>
          <p:nvPr/>
        </p:nvSpPr>
        <p:spPr bwMode="auto">
          <a:xfrm>
            <a:off x="5539647" y="4191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vm_flags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49" name="Rectangle 53"/>
          <p:cNvSpPr>
            <a:spLocks noChangeArrowheads="1"/>
          </p:cNvSpPr>
          <p:nvPr/>
        </p:nvSpPr>
        <p:spPr bwMode="auto">
          <a:xfrm>
            <a:off x="5539647" y="6019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vm_flags</a:t>
            </a:r>
            <a:endParaRPr lang="en-GB" sz="1600" dirty="0">
              <a:latin typeface="Calibri" pitchFamily="34" charset="0"/>
            </a:endParaRPr>
          </a:p>
        </p:txBody>
      </p:sp>
      <p:cxnSp>
        <p:nvCxnSpPr>
          <p:cNvPr id="63" name="Elbow Connector 62"/>
          <p:cNvCxnSpPr>
            <a:stCxn id="29707" idx="3"/>
          </p:cNvCxnSpPr>
          <p:nvPr/>
        </p:nvCxnSpPr>
        <p:spPr bwMode="auto">
          <a:xfrm flipV="1">
            <a:off x="4777647" y="1676400"/>
            <a:ext cx="758952" cy="876300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66" name="Straight Arrow Connector 65"/>
          <p:cNvCxnSpPr>
            <a:stCxn id="29706" idx="3"/>
          </p:cNvCxnSpPr>
          <p:nvPr/>
        </p:nvCxnSpPr>
        <p:spPr bwMode="auto">
          <a:xfrm flipV="1">
            <a:off x="2948847" y="1981200"/>
            <a:ext cx="762000" cy="114300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3131990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Linux Page-Fault Handling </a:t>
            </a:r>
          </a:p>
        </p:txBody>
      </p:sp>
      <p:grpSp>
        <p:nvGrpSpPr>
          <p:cNvPr id="92" name="Group 91"/>
          <p:cNvGrpSpPr/>
          <p:nvPr/>
        </p:nvGrpSpPr>
        <p:grpSpPr>
          <a:xfrm>
            <a:off x="5867400" y="2895601"/>
            <a:ext cx="838200" cy="534687"/>
            <a:chOff x="4343400" y="2895600"/>
            <a:chExt cx="838200" cy="534687"/>
          </a:xfrm>
        </p:grpSpPr>
        <p:sp>
          <p:nvSpPr>
            <p:cNvPr id="30764" name="Line 44"/>
            <p:cNvSpPr>
              <a:spLocks noChangeShapeType="1"/>
            </p:cNvSpPr>
            <p:nvPr/>
          </p:nvSpPr>
          <p:spPr bwMode="auto">
            <a:xfrm>
              <a:off x="4343400" y="3362325"/>
              <a:ext cx="838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5" name="Text Box 45"/>
            <p:cNvSpPr txBox="1">
              <a:spLocks noChangeArrowheads="1"/>
            </p:cNvSpPr>
            <p:nvPr/>
          </p:nvSpPr>
          <p:spPr bwMode="auto">
            <a:xfrm>
              <a:off x="4479925" y="3124200"/>
              <a:ext cx="568103" cy="3060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read</a:t>
              </a:r>
            </a:p>
          </p:txBody>
        </p:sp>
        <p:sp>
          <p:nvSpPr>
            <p:cNvPr id="30766" name="Oval 46"/>
            <p:cNvSpPr>
              <a:spLocks noChangeArrowheads="1"/>
            </p:cNvSpPr>
            <p:nvPr/>
          </p:nvSpPr>
          <p:spPr bwMode="auto">
            <a:xfrm>
              <a:off x="4648200" y="2895600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>
                <a:lnSpc>
                  <a:spcPct val="88000"/>
                </a:lnSpc>
                <a:spcBef>
                  <a:spcPts val="9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chemeClr val="bg1"/>
                  </a:solidFill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5867400" y="4880276"/>
            <a:ext cx="838200" cy="606125"/>
            <a:chOff x="4343400" y="4880275"/>
            <a:chExt cx="838200" cy="606125"/>
          </a:xfrm>
        </p:grpSpPr>
        <p:sp>
          <p:nvSpPr>
            <p:cNvPr id="30760" name="Line 40"/>
            <p:cNvSpPr>
              <a:spLocks noChangeShapeType="1"/>
            </p:cNvSpPr>
            <p:nvPr/>
          </p:nvSpPr>
          <p:spPr bwMode="auto">
            <a:xfrm>
              <a:off x="4343400" y="5413675"/>
              <a:ext cx="838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1" name="Text Box 41"/>
            <p:cNvSpPr txBox="1">
              <a:spLocks noChangeArrowheads="1"/>
            </p:cNvSpPr>
            <p:nvPr/>
          </p:nvSpPr>
          <p:spPr bwMode="auto">
            <a:xfrm>
              <a:off x="4483100" y="5180313"/>
              <a:ext cx="628825" cy="3060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write</a:t>
              </a:r>
            </a:p>
          </p:txBody>
        </p:sp>
        <p:sp>
          <p:nvSpPr>
            <p:cNvPr id="30767" name="Oval 47"/>
            <p:cNvSpPr>
              <a:spLocks noChangeArrowheads="1"/>
            </p:cNvSpPr>
            <p:nvPr/>
          </p:nvSpPr>
          <p:spPr bwMode="auto">
            <a:xfrm>
              <a:off x="4648200" y="4880275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>
                <a:lnSpc>
                  <a:spcPct val="88000"/>
                </a:lnSpc>
                <a:spcBef>
                  <a:spcPts val="9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chemeClr val="bg1"/>
                  </a:solidFill>
                  <a:latin typeface="Calibri" pitchFamily="34" charset="0"/>
                </a:rPr>
                <a:t>2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5867400" y="3737276"/>
            <a:ext cx="838200" cy="606125"/>
            <a:chOff x="4343400" y="3737275"/>
            <a:chExt cx="838200" cy="606125"/>
          </a:xfrm>
        </p:grpSpPr>
        <p:sp>
          <p:nvSpPr>
            <p:cNvPr id="30762" name="Line 42"/>
            <p:cNvSpPr>
              <a:spLocks noChangeShapeType="1"/>
            </p:cNvSpPr>
            <p:nvPr/>
          </p:nvSpPr>
          <p:spPr bwMode="auto">
            <a:xfrm>
              <a:off x="4343400" y="4275438"/>
              <a:ext cx="838200" cy="1587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3" name="Text Box 43"/>
            <p:cNvSpPr txBox="1">
              <a:spLocks noChangeArrowheads="1"/>
            </p:cNvSpPr>
            <p:nvPr/>
          </p:nvSpPr>
          <p:spPr bwMode="auto">
            <a:xfrm>
              <a:off x="4479925" y="4037313"/>
              <a:ext cx="568103" cy="3060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read</a:t>
              </a:r>
            </a:p>
          </p:txBody>
        </p:sp>
        <p:sp>
          <p:nvSpPr>
            <p:cNvPr id="30768" name="Oval 48"/>
            <p:cNvSpPr>
              <a:spLocks noChangeArrowheads="1"/>
            </p:cNvSpPr>
            <p:nvPr/>
          </p:nvSpPr>
          <p:spPr bwMode="auto">
            <a:xfrm>
              <a:off x="4648200" y="3737275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>
                <a:lnSpc>
                  <a:spcPct val="88000"/>
                </a:lnSpc>
                <a:spcBef>
                  <a:spcPts val="9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chemeClr val="bg1"/>
                  </a:solidFill>
                  <a:latin typeface="Calibri" pitchFamily="34" charset="0"/>
                </a:rPr>
                <a:t>3</a:t>
              </a:r>
            </a:p>
          </p:txBody>
        </p:sp>
      </p:grpSp>
      <p:sp>
        <p:nvSpPr>
          <p:cNvPr id="50" name="Rectangle 1"/>
          <p:cNvSpPr>
            <a:spLocks noChangeArrowheads="1"/>
          </p:cNvSpPr>
          <p:nvPr/>
        </p:nvSpPr>
        <p:spPr bwMode="auto">
          <a:xfrm>
            <a:off x="1984375" y="4648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vm_next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51" name="Rectangle 2"/>
          <p:cNvSpPr>
            <a:spLocks noChangeArrowheads="1"/>
          </p:cNvSpPr>
          <p:nvPr/>
        </p:nvSpPr>
        <p:spPr bwMode="auto">
          <a:xfrm>
            <a:off x="1984375" y="2819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vm_next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52" name="Text Box 12"/>
          <p:cNvSpPr txBox="1">
            <a:spLocks noChangeArrowheads="1"/>
          </p:cNvSpPr>
          <p:nvPr/>
        </p:nvSpPr>
        <p:spPr bwMode="auto">
          <a:xfrm>
            <a:off x="1676400" y="1295401"/>
            <a:ext cx="151958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vm_area_struct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53" name="Rectangle 13"/>
          <p:cNvSpPr>
            <a:spLocks noChangeArrowheads="1"/>
          </p:cNvSpPr>
          <p:nvPr/>
        </p:nvSpPr>
        <p:spPr bwMode="auto">
          <a:xfrm>
            <a:off x="1984375" y="17018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14"/>
          <p:cNvSpPr>
            <a:spLocks noChangeArrowheads="1"/>
          </p:cNvSpPr>
          <p:nvPr/>
        </p:nvSpPr>
        <p:spPr bwMode="auto">
          <a:xfrm>
            <a:off x="1984375" y="1676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vm_end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55" name="Rectangle 15"/>
          <p:cNvSpPr>
            <a:spLocks noChangeArrowheads="1"/>
          </p:cNvSpPr>
          <p:nvPr/>
        </p:nvSpPr>
        <p:spPr bwMode="auto">
          <a:xfrm>
            <a:off x="1984375" y="2133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vm_prot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56" name="Rectangle 16"/>
          <p:cNvSpPr>
            <a:spLocks noChangeArrowheads="1"/>
          </p:cNvSpPr>
          <p:nvPr/>
        </p:nvSpPr>
        <p:spPr bwMode="auto">
          <a:xfrm>
            <a:off x="1984375" y="1905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vm_start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57" name="Rectangle 20"/>
          <p:cNvSpPr>
            <a:spLocks noChangeArrowheads="1"/>
          </p:cNvSpPr>
          <p:nvPr/>
        </p:nvSpPr>
        <p:spPr bwMode="auto">
          <a:xfrm>
            <a:off x="1984375" y="35306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21"/>
          <p:cNvSpPr>
            <a:spLocks noChangeArrowheads="1"/>
          </p:cNvSpPr>
          <p:nvPr/>
        </p:nvSpPr>
        <p:spPr bwMode="auto">
          <a:xfrm>
            <a:off x="1984375" y="3505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vm_end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1984375" y="3962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vm_prot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60" name="Rectangle 23"/>
          <p:cNvSpPr>
            <a:spLocks noChangeArrowheads="1"/>
          </p:cNvSpPr>
          <p:nvPr/>
        </p:nvSpPr>
        <p:spPr bwMode="auto">
          <a:xfrm>
            <a:off x="1984375" y="3733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vm_start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61" name="Rectangle 24"/>
          <p:cNvSpPr>
            <a:spLocks noChangeArrowheads="1"/>
          </p:cNvSpPr>
          <p:nvPr/>
        </p:nvSpPr>
        <p:spPr bwMode="auto">
          <a:xfrm>
            <a:off x="1984375" y="5359400"/>
            <a:ext cx="1066800" cy="1117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Rectangle 25"/>
          <p:cNvSpPr>
            <a:spLocks noChangeArrowheads="1"/>
          </p:cNvSpPr>
          <p:nvPr/>
        </p:nvSpPr>
        <p:spPr bwMode="auto">
          <a:xfrm>
            <a:off x="1984375" y="5334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vm_end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63" name="Rectangle 26"/>
          <p:cNvSpPr>
            <a:spLocks noChangeArrowheads="1"/>
          </p:cNvSpPr>
          <p:nvPr/>
        </p:nvSpPr>
        <p:spPr bwMode="auto">
          <a:xfrm>
            <a:off x="1984375" y="5791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vm_prot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64" name="Rectangle 27"/>
          <p:cNvSpPr>
            <a:spLocks noChangeArrowheads="1"/>
          </p:cNvSpPr>
          <p:nvPr/>
        </p:nvSpPr>
        <p:spPr bwMode="auto">
          <a:xfrm>
            <a:off x="1984375" y="6248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vm_next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65" name="Rectangle 28"/>
          <p:cNvSpPr>
            <a:spLocks noChangeArrowheads="1"/>
          </p:cNvSpPr>
          <p:nvPr/>
        </p:nvSpPr>
        <p:spPr bwMode="auto">
          <a:xfrm>
            <a:off x="1984375" y="5562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vm_start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66" name="Rectangle 29"/>
          <p:cNvSpPr>
            <a:spLocks noChangeArrowheads="1"/>
          </p:cNvSpPr>
          <p:nvPr/>
        </p:nvSpPr>
        <p:spPr bwMode="auto">
          <a:xfrm>
            <a:off x="3889375" y="1524000"/>
            <a:ext cx="1981200" cy="4800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Text Box 30"/>
          <p:cNvSpPr txBox="1">
            <a:spLocks noChangeArrowheads="1"/>
          </p:cNvSpPr>
          <p:nvPr/>
        </p:nvSpPr>
        <p:spPr bwMode="auto">
          <a:xfrm>
            <a:off x="3777078" y="1219200"/>
            <a:ext cx="2189845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Process virtual memory</a:t>
            </a:r>
          </a:p>
        </p:txBody>
      </p:sp>
      <p:sp>
        <p:nvSpPr>
          <p:cNvPr id="68" name="Rectangle 31"/>
          <p:cNvSpPr>
            <a:spLocks noChangeArrowheads="1"/>
          </p:cNvSpPr>
          <p:nvPr/>
        </p:nvSpPr>
        <p:spPr bwMode="auto">
          <a:xfrm>
            <a:off x="3889375" y="4572000"/>
            <a:ext cx="19812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text</a:t>
            </a:r>
          </a:p>
        </p:txBody>
      </p:sp>
      <p:sp>
        <p:nvSpPr>
          <p:cNvPr id="69" name="Rectangle 32"/>
          <p:cNvSpPr>
            <a:spLocks noChangeArrowheads="1"/>
          </p:cNvSpPr>
          <p:nvPr/>
        </p:nvSpPr>
        <p:spPr bwMode="auto">
          <a:xfrm>
            <a:off x="3889375" y="3810000"/>
            <a:ext cx="19812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data</a:t>
            </a:r>
          </a:p>
        </p:txBody>
      </p:sp>
      <p:sp>
        <p:nvSpPr>
          <p:cNvPr id="70" name="Rectangle 33"/>
          <p:cNvSpPr>
            <a:spLocks noChangeArrowheads="1"/>
          </p:cNvSpPr>
          <p:nvPr/>
        </p:nvSpPr>
        <p:spPr bwMode="auto">
          <a:xfrm>
            <a:off x="3889375" y="2514600"/>
            <a:ext cx="1981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shared libraries</a:t>
            </a:r>
          </a:p>
        </p:txBody>
      </p:sp>
      <p:sp>
        <p:nvSpPr>
          <p:cNvPr id="71" name="Line 34"/>
          <p:cNvSpPr>
            <a:spLocks noChangeShapeType="1"/>
          </p:cNvSpPr>
          <p:nvPr/>
        </p:nvSpPr>
        <p:spPr bwMode="auto">
          <a:xfrm>
            <a:off x="3051175" y="1828800"/>
            <a:ext cx="838200" cy="685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" name="Line 35"/>
          <p:cNvSpPr>
            <a:spLocks noChangeShapeType="1"/>
          </p:cNvSpPr>
          <p:nvPr/>
        </p:nvSpPr>
        <p:spPr bwMode="auto">
          <a:xfrm>
            <a:off x="3051175" y="2057400"/>
            <a:ext cx="83820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" name="Line 36"/>
          <p:cNvSpPr>
            <a:spLocks noChangeShapeType="1"/>
          </p:cNvSpPr>
          <p:nvPr/>
        </p:nvSpPr>
        <p:spPr bwMode="auto">
          <a:xfrm>
            <a:off x="3051175" y="3657600"/>
            <a:ext cx="838200" cy="152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" name="Line 37"/>
          <p:cNvSpPr>
            <a:spLocks noChangeShapeType="1"/>
          </p:cNvSpPr>
          <p:nvPr/>
        </p:nvSpPr>
        <p:spPr bwMode="auto">
          <a:xfrm>
            <a:off x="3051175" y="3810000"/>
            <a:ext cx="838200" cy="762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" name="Line 38"/>
          <p:cNvSpPr>
            <a:spLocks noChangeShapeType="1"/>
          </p:cNvSpPr>
          <p:nvPr/>
        </p:nvSpPr>
        <p:spPr bwMode="auto">
          <a:xfrm flipV="1">
            <a:off x="3051175" y="4572000"/>
            <a:ext cx="838200" cy="914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" name="Line 39"/>
          <p:cNvSpPr>
            <a:spLocks noChangeShapeType="1"/>
          </p:cNvSpPr>
          <p:nvPr/>
        </p:nvSpPr>
        <p:spPr bwMode="auto">
          <a:xfrm>
            <a:off x="3051175" y="5638800"/>
            <a:ext cx="838200" cy="76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" name="Line 40"/>
          <p:cNvSpPr>
            <a:spLocks noChangeShapeType="1"/>
          </p:cNvSpPr>
          <p:nvPr/>
        </p:nvSpPr>
        <p:spPr bwMode="auto">
          <a:xfrm flipH="1">
            <a:off x="1754189" y="29718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" name="Line 41"/>
          <p:cNvSpPr>
            <a:spLocks noChangeShapeType="1"/>
          </p:cNvSpPr>
          <p:nvPr/>
        </p:nvSpPr>
        <p:spPr bwMode="auto">
          <a:xfrm>
            <a:off x="1755775" y="2971800"/>
            <a:ext cx="1588" cy="533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" name="Line 42"/>
          <p:cNvSpPr>
            <a:spLocks noChangeShapeType="1"/>
          </p:cNvSpPr>
          <p:nvPr/>
        </p:nvSpPr>
        <p:spPr bwMode="auto">
          <a:xfrm>
            <a:off x="1755775" y="35052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" name="Line 43"/>
          <p:cNvSpPr>
            <a:spLocks noChangeShapeType="1"/>
          </p:cNvSpPr>
          <p:nvPr/>
        </p:nvSpPr>
        <p:spPr bwMode="auto">
          <a:xfrm flipH="1">
            <a:off x="1754189" y="47244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" name="Line 44"/>
          <p:cNvSpPr>
            <a:spLocks noChangeShapeType="1"/>
          </p:cNvSpPr>
          <p:nvPr/>
        </p:nvSpPr>
        <p:spPr bwMode="auto">
          <a:xfrm>
            <a:off x="1755775" y="4724400"/>
            <a:ext cx="1588" cy="609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" name="Line 45"/>
          <p:cNvSpPr>
            <a:spLocks noChangeShapeType="1"/>
          </p:cNvSpPr>
          <p:nvPr/>
        </p:nvSpPr>
        <p:spPr bwMode="auto">
          <a:xfrm>
            <a:off x="1755775" y="53340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" name="Rectangle 51"/>
          <p:cNvSpPr>
            <a:spLocks noChangeArrowheads="1"/>
          </p:cNvSpPr>
          <p:nvPr/>
        </p:nvSpPr>
        <p:spPr bwMode="auto">
          <a:xfrm>
            <a:off x="1984375" y="2362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vm_flags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84" name="Rectangle 52"/>
          <p:cNvSpPr>
            <a:spLocks noChangeArrowheads="1"/>
          </p:cNvSpPr>
          <p:nvPr/>
        </p:nvSpPr>
        <p:spPr bwMode="auto">
          <a:xfrm>
            <a:off x="1984375" y="4191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vm_flags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85" name="Rectangle 53"/>
          <p:cNvSpPr>
            <a:spLocks noChangeArrowheads="1"/>
          </p:cNvSpPr>
          <p:nvPr/>
        </p:nvSpPr>
        <p:spPr bwMode="auto">
          <a:xfrm>
            <a:off x="1984375" y="6019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vm_flags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052574" y="2971801"/>
            <a:ext cx="3006785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solidFill>
                  <a:srgbClr val="990000"/>
                </a:solidFill>
              </a:rPr>
              <a:t>Segmentation fault:</a:t>
            </a:r>
            <a:endParaRPr lang="en-US" dirty="0">
              <a:solidFill>
                <a:srgbClr val="990000"/>
              </a:solidFill>
              <a:latin typeface="Calibri" pitchFamily="34" charset="0"/>
            </a:endParaRPr>
          </a:p>
          <a:p>
            <a:pPr algn="l"/>
            <a:r>
              <a:rPr lang="en-US" dirty="0">
                <a:latin typeface="Calibri" pitchFamily="34" charset="0"/>
              </a:rPr>
              <a:t>accessing a nonexistent page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7052573" y="4050268"/>
            <a:ext cx="1908086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solidFill>
                  <a:srgbClr val="990000"/>
                </a:solidFill>
                <a:latin typeface="Calibri" pitchFamily="34" charset="0"/>
              </a:rPr>
              <a:t>Normal page fault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7052574" y="4876801"/>
            <a:ext cx="3386827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990000"/>
                </a:solidFill>
                <a:latin typeface="Calibri" pitchFamily="34" charset="0"/>
              </a:rPr>
              <a:t>Protection exception:</a:t>
            </a:r>
          </a:p>
          <a:p>
            <a:pPr algn="l"/>
            <a:r>
              <a:rPr lang="en-US" dirty="0">
                <a:latin typeface="Calibri" pitchFamily="34" charset="0"/>
              </a:rPr>
              <a:t>e.g., violating permission by writing to a read-only page (Linux reports as Segmentation fault)</a:t>
            </a:r>
          </a:p>
        </p:txBody>
      </p:sp>
    </p:spTree>
    <p:extLst>
      <p:ext uri="{BB962C8B-B14F-4D97-AF65-F5344CB8AC3E}">
        <p14:creationId xmlns:p14="http://schemas.microsoft.com/office/powerpoint/2010/main" val="37752898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87" grpId="0"/>
      <p:bldP spid="8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Memory Mapping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VM areas initialized by associating them with disk objects.</a:t>
            </a:r>
            <a:endParaRPr lang="en-GB" dirty="0">
              <a:effectLst/>
            </a:endParaRPr>
          </a:p>
          <a:p>
            <a:pPr lvl="1"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Process is known as </a:t>
            </a:r>
            <a:r>
              <a:rPr lang="en-GB" b="1" i="1" dirty="0">
                <a:solidFill>
                  <a:srgbClr val="990000"/>
                </a:solidFill>
              </a:rPr>
              <a:t>memory mapping</a:t>
            </a:r>
            <a:r>
              <a:rPr lang="en-GB" i="1" dirty="0">
                <a:solidFill>
                  <a:srgbClr val="990000"/>
                </a:solidFill>
              </a:rPr>
              <a:t>. </a:t>
            </a:r>
          </a:p>
          <a:p>
            <a:pPr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Area can be </a:t>
            </a:r>
            <a:r>
              <a:rPr lang="en-GB" i="1" dirty="0"/>
              <a:t>backed by </a:t>
            </a:r>
            <a:r>
              <a:rPr lang="en-GB" dirty="0"/>
              <a:t>(i.e., get its initial values from) :</a:t>
            </a:r>
          </a:p>
          <a:p>
            <a:pPr lvl="1"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990000"/>
                </a:solidFill>
              </a:rPr>
              <a:t>Regular file</a:t>
            </a:r>
            <a:r>
              <a:rPr lang="en-GB" b="1" dirty="0"/>
              <a:t> </a:t>
            </a:r>
            <a:r>
              <a:rPr lang="en-GB" dirty="0"/>
              <a:t>on disk (e.g., an executable object file)</a:t>
            </a:r>
          </a:p>
          <a:p>
            <a:pPr lvl="2"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Initial page bytes come from a section of a file</a:t>
            </a:r>
          </a:p>
          <a:p>
            <a:pPr lvl="1"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990000"/>
                </a:solidFill>
              </a:rPr>
              <a:t>Anonymous file </a:t>
            </a:r>
            <a:r>
              <a:rPr lang="en-GB" dirty="0"/>
              <a:t>(e.g., nothing)</a:t>
            </a:r>
            <a:endParaRPr lang="en-GB" i="1" dirty="0"/>
          </a:p>
          <a:p>
            <a:pPr lvl="2"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 fault will allocate physical page full of 0's (</a:t>
            </a:r>
            <a:r>
              <a:rPr lang="en-GB" b="1" i="1" dirty="0">
                <a:solidFill>
                  <a:srgbClr val="990000"/>
                </a:solidFill>
              </a:rPr>
              <a:t>demand-zero page</a:t>
            </a:r>
            <a:r>
              <a:rPr lang="en-GB" dirty="0"/>
              <a:t>)</a:t>
            </a:r>
          </a:p>
          <a:p>
            <a:pPr lvl="2"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Once the page is written to (</a:t>
            </a:r>
            <a:r>
              <a:rPr lang="en-GB" b="1" i="1" dirty="0">
                <a:solidFill>
                  <a:srgbClr val="990000"/>
                </a:solidFill>
              </a:rPr>
              <a:t>dirtied</a:t>
            </a:r>
            <a:r>
              <a:rPr lang="en-GB" dirty="0"/>
              <a:t>), it is like any other page</a:t>
            </a:r>
          </a:p>
          <a:p>
            <a:pPr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Dirty pages are copied back and forth between memory and a special </a:t>
            </a:r>
            <a:r>
              <a:rPr lang="en-GB" i="1" dirty="0">
                <a:solidFill>
                  <a:srgbClr val="990000"/>
                </a:solidFill>
              </a:rPr>
              <a:t>swap file</a:t>
            </a:r>
            <a:r>
              <a:rPr lang="en-GB" dirty="0"/>
              <a:t>.</a:t>
            </a:r>
            <a:endParaRPr lang="en-GB" i="1" dirty="0">
              <a:solidFill>
                <a:srgbClr val="990000"/>
              </a:solidFill>
            </a:endParaRPr>
          </a:p>
          <a:p>
            <a:pPr lvl="1"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52911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Revisited: Shared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162800" y="2097088"/>
            <a:ext cx="3200401" cy="4608512"/>
          </a:xfrm>
        </p:spPr>
        <p:txBody>
          <a:bodyPr/>
          <a:lstStyle/>
          <a:p>
            <a:pPr marL="457200" indent="-457200">
              <a:buClr>
                <a:schemeClr val="accent1"/>
              </a:buClr>
              <a:buSzPct val="60000"/>
              <a:buFont typeface="Wingdings 2" panose="05020102010507070707" pitchFamily="18" charset="2"/>
              <a:buChar char=""/>
            </a:pPr>
            <a:r>
              <a:rPr lang="en-US" dirty="0"/>
              <a:t>Process 1 maps the shared object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3879850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3628574" y="6086970"/>
            <a:ext cx="966932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Shared</a:t>
            </a:r>
          </a:p>
          <a:p>
            <a:pPr algn="ctr"/>
            <a:r>
              <a:rPr lang="en-US" dirty="0"/>
              <a:t>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3879850" y="2707372"/>
            <a:ext cx="381000" cy="2819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3543481" y="2092820"/>
            <a:ext cx="1120821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Physical</a:t>
            </a:r>
          </a:p>
          <a:p>
            <a:pPr algn="ctr"/>
            <a:r>
              <a:rPr lang="en-US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22034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55562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3879850" y="2859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2203450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391"/>
          <p:cNvSpPr>
            <a:spLocks noChangeShapeType="1"/>
          </p:cNvSpPr>
          <p:nvPr/>
        </p:nvSpPr>
        <p:spPr bwMode="auto">
          <a:xfrm flipH="1" flipV="1">
            <a:off x="2584450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392"/>
          <p:cNvSpPr>
            <a:spLocks noChangeShapeType="1"/>
          </p:cNvSpPr>
          <p:nvPr/>
        </p:nvSpPr>
        <p:spPr bwMode="auto">
          <a:xfrm flipH="1" flipV="1">
            <a:off x="2584450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396"/>
          <p:cNvSpPr>
            <a:spLocks noChangeShapeType="1"/>
          </p:cNvSpPr>
          <p:nvPr/>
        </p:nvSpPr>
        <p:spPr bwMode="auto">
          <a:xfrm flipV="1">
            <a:off x="2584450" y="28597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397"/>
          <p:cNvSpPr>
            <a:spLocks noChangeShapeType="1"/>
          </p:cNvSpPr>
          <p:nvPr/>
        </p:nvSpPr>
        <p:spPr bwMode="auto">
          <a:xfrm flipV="1">
            <a:off x="2584450" y="33931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 Box 400"/>
          <p:cNvSpPr txBox="1">
            <a:spLocks noChangeArrowheads="1"/>
          </p:cNvSpPr>
          <p:nvPr/>
        </p:nvSpPr>
        <p:spPr bwMode="auto">
          <a:xfrm>
            <a:off x="1528923" y="2107108"/>
            <a:ext cx="1838966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Process 1</a:t>
            </a:r>
          </a:p>
          <a:p>
            <a:pPr algn="ctr"/>
            <a:r>
              <a:rPr lang="en-US" dirty="0"/>
              <a:t>virtual memory</a:t>
            </a:r>
          </a:p>
        </p:txBody>
      </p:sp>
      <p:sp>
        <p:nvSpPr>
          <p:cNvPr id="17" name="Text Box 401"/>
          <p:cNvSpPr txBox="1">
            <a:spLocks noChangeArrowheads="1"/>
          </p:cNvSpPr>
          <p:nvPr/>
        </p:nvSpPr>
        <p:spPr bwMode="auto">
          <a:xfrm>
            <a:off x="4881723" y="2092820"/>
            <a:ext cx="1838966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Process 2</a:t>
            </a:r>
          </a:p>
          <a:p>
            <a:pPr algn="ctr"/>
            <a:r>
              <a:rPr lang="en-US"/>
              <a:t>virtual memory</a:t>
            </a:r>
          </a:p>
        </p:txBody>
      </p:sp>
    </p:spTree>
    <p:extLst>
      <p:ext uri="{BB962C8B-B14F-4D97-AF65-F5344CB8AC3E}">
        <p14:creationId xmlns:p14="http://schemas.microsoft.com/office/powerpoint/2010/main" val="2228466030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Revisited: Shared Objects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3879850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3677777" y="6086970"/>
            <a:ext cx="966932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Shared</a:t>
            </a:r>
          </a:p>
          <a:p>
            <a:pPr algn="ctr"/>
            <a:r>
              <a:rPr lang="en-US" dirty="0"/>
              <a:t>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3879850" y="2707372"/>
            <a:ext cx="381000" cy="2819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3543481" y="2092820"/>
            <a:ext cx="1120821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Physical</a:t>
            </a:r>
          </a:p>
          <a:p>
            <a:pPr algn="ctr"/>
            <a:r>
              <a:rPr lang="en-US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22034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55562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3879850" y="2859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2203450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390"/>
          <p:cNvSpPr>
            <a:spLocks noChangeArrowheads="1"/>
          </p:cNvSpPr>
          <p:nvPr/>
        </p:nvSpPr>
        <p:spPr bwMode="auto">
          <a:xfrm>
            <a:off x="5556250" y="37741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391"/>
          <p:cNvSpPr>
            <a:spLocks noChangeShapeType="1"/>
          </p:cNvSpPr>
          <p:nvPr/>
        </p:nvSpPr>
        <p:spPr bwMode="auto">
          <a:xfrm flipH="1" flipV="1">
            <a:off x="2584450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392"/>
          <p:cNvSpPr>
            <a:spLocks noChangeShapeType="1"/>
          </p:cNvSpPr>
          <p:nvPr/>
        </p:nvSpPr>
        <p:spPr bwMode="auto">
          <a:xfrm flipH="1" flipV="1">
            <a:off x="2584450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393"/>
          <p:cNvSpPr>
            <a:spLocks noChangeShapeType="1"/>
          </p:cNvSpPr>
          <p:nvPr/>
        </p:nvSpPr>
        <p:spPr bwMode="auto">
          <a:xfrm flipV="1">
            <a:off x="4260850" y="37741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394"/>
          <p:cNvSpPr>
            <a:spLocks noChangeShapeType="1"/>
          </p:cNvSpPr>
          <p:nvPr/>
        </p:nvSpPr>
        <p:spPr bwMode="auto">
          <a:xfrm flipV="1">
            <a:off x="4260850" y="43075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396"/>
          <p:cNvSpPr>
            <a:spLocks noChangeShapeType="1"/>
          </p:cNvSpPr>
          <p:nvPr/>
        </p:nvSpPr>
        <p:spPr bwMode="auto">
          <a:xfrm flipV="1">
            <a:off x="2584450" y="28597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397"/>
          <p:cNvSpPr>
            <a:spLocks noChangeShapeType="1"/>
          </p:cNvSpPr>
          <p:nvPr/>
        </p:nvSpPr>
        <p:spPr bwMode="auto">
          <a:xfrm flipV="1">
            <a:off x="2584450" y="33931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398"/>
          <p:cNvSpPr>
            <a:spLocks noChangeShapeType="1"/>
          </p:cNvSpPr>
          <p:nvPr/>
        </p:nvSpPr>
        <p:spPr bwMode="auto">
          <a:xfrm flipH="1" flipV="1">
            <a:off x="4260850" y="28597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Line 399"/>
          <p:cNvSpPr>
            <a:spLocks noChangeShapeType="1"/>
          </p:cNvSpPr>
          <p:nvPr/>
        </p:nvSpPr>
        <p:spPr bwMode="auto">
          <a:xfrm flipH="1" flipV="1">
            <a:off x="4260850" y="33931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ext Box 400"/>
          <p:cNvSpPr txBox="1">
            <a:spLocks noChangeArrowheads="1"/>
          </p:cNvSpPr>
          <p:nvPr/>
        </p:nvSpPr>
        <p:spPr bwMode="auto">
          <a:xfrm>
            <a:off x="1528923" y="2107108"/>
            <a:ext cx="1838966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Process 1</a:t>
            </a:r>
          </a:p>
          <a:p>
            <a:pPr algn="ctr"/>
            <a:r>
              <a:rPr lang="en-US" dirty="0"/>
              <a:t>virtual memory</a:t>
            </a:r>
          </a:p>
        </p:txBody>
      </p:sp>
      <p:sp>
        <p:nvSpPr>
          <p:cNvPr id="22" name="Text Box 401"/>
          <p:cNvSpPr txBox="1">
            <a:spLocks noChangeArrowheads="1"/>
          </p:cNvSpPr>
          <p:nvPr/>
        </p:nvSpPr>
        <p:spPr bwMode="auto">
          <a:xfrm>
            <a:off x="4881723" y="2092820"/>
            <a:ext cx="1838966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Process 2</a:t>
            </a:r>
          </a:p>
          <a:p>
            <a:pPr algn="ctr"/>
            <a:r>
              <a:rPr lang="en-US"/>
              <a:t>virtual memory</a:t>
            </a:r>
          </a:p>
        </p:txBody>
      </p:sp>
      <p:sp>
        <p:nvSpPr>
          <p:cNvPr id="24" name="Content Placeholder 2"/>
          <p:cNvSpPr txBox="1">
            <a:spLocks/>
          </p:cNvSpPr>
          <p:nvPr/>
        </p:nvSpPr>
        <p:spPr bwMode="auto">
          <a:xfrm>
            <a:off x="7232650" y="2097772"/>
            <a:ext cx="3206750" cy="4607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1" hangingPunct="1">
              <a:lnSpc>
                <a:spcPct val="100000"/>
              </a:lnSpc>
              <a:spcBef>
                <a:spcPts val="6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defRPr/>
            </a:pPr>
            <a:r>
              <a:rPr lang="en-US" sz="2400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Process 2 maps the shared object </a:t>
            </a:r>
          </a:p>
          <a:p>
            <a:pPr marL="342900" indent="-342900" algn="l" eaLnBrk="1" hangingPunct="1">
              <a:lnSpc>
                <a:spcPct val="100000"/>
              </a:lnSpc>
              <a:spcBef>
                <a:spcPts val="6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defRPr/>
            </a:pPr>
            <a:r>
              <a:rPr lang="en-US" sz="2400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Notice how the virtual addresses can be different.</a:t>
            </a:r>
          </a:p>
        </p:txBody>
      </p:sp>
    </p:spTree>
    <p:extLst>
      <p:ext uri="{BB962C8B-B14F-4D97-AF65-F5344CB8AC3E}">
        <p14:creationId xmlns:p14="http://schemas.microsoft.com/office/powerpoint/2010/main" val="2262266206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Revisited: </a:t>
            </a:r>
            <a:br>
              <a:rPr lang="en-US" dirty="0"/>
            </a:br>
            <a:r>
              <a:rPr lang="en-US" dirty="0"/>
              <a:t>Private Copy-on-Write (COW)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016089" y="2097088"/>
            <a:ext cx="3413911" cy="4191000"/>
          </a:xfrm>
        </p:spPr>
        <p:txBody>
          <a:bodyPr/>
          <a:lstStyle/>
          <a:p>
            <a:pPr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2000" dirty="0"/>
              <a:t>Two processes mapping a </a:t>
            </a:r>
            <a:r>
              <a:rPr lang="en-US" sz="2000" i="1" dirty="0">
                <a:solidFill>
                  <a:srgbClr val="990000"/>
                </a:solidFill>
              </a:rPr>
              <a:t>private copy-on-write (COW)  </a:t>
            </a:r>
            <a:r>
              <a:rPr lang="en-US" sz="2000" dirty="0"/>
              <a:t>object. </a:t>
            </a:r>
          </a:p>
          <a:p>
            <a:pPr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2000" dirty="0"/>
              <a:t>Area flagged as private copy-on-write</a:t>
            </a:r>
          </a:p>
          <a:p>
            <a:pPr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2000" dirty="0" err="1"/>
              <a:t>PTEs</a:t>
            </a:r>
            <a:r>
              <a:rPr lang="en-US" sz="2000" dirty="0"/>
              <a:t> in private areas are flagged as read-only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3893031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2896816" y="6086970"/>
            <a:ext cx="2441694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Private </a:t>
            </a:r>
          </a:p>
          <a:p>
            <a:pPr algn="ctr"/>
            <a:r>
              <a:rPr lang="en-US"/>
              <a:t>copy-on-write 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3893031" y="2707372"/>
            <a:ext cx="381000" cy="2819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3549316" y="2092820"/>
            <a:ext cx="1120821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Physical</a:t>
            </a:r>
          </a:p>
          <a:p>
            <a:pPr algn="ctr"/>
            <a:r>
              <a:rPr lang="en-US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22166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55694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3893031" y="2859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2216631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2" name="Rectangle 390"/>
          <p:cNvSpPr>
            <a:spLocks noChangeArrowheads="1"/>
          </p:cNvSpPr>
          <p:nvPr/>
        </p:nvSpPr>
        <p:spPr bwMode="auto">
          <a:xfrm>
            <a:off x="5569431" y="37741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3" name="Line 391"/>
          <p:cNvSpPr>
            <a:spLocks noChangeShapeType="1"/>
          </p:cNvSpPr>
          <p:nvPr/>
        </p:nvSpPr>
        <p:spPr bwMode="auto">
          <a:xfrm flipH="1" flipV="1">
            <a:off x="2597631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4" name="Line 392"/>
          <p:cNvSpPr>
            <a:spLocks noChangeShapeType="1"/>
          </p:cNvSpPr>
          <p:nvPr/>
        </p:nvSpPr>
        <p:spPr bwMode="auto">
          <a:xfrm flipH="1" flipV="1">
            <a:off x="2597631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5" name="Line 393"/>
          <p:cNvSpPr>
            <a:spLocks noChangeShapeType="1"/>
          </p:cNvSpPr>
          <p:nvPr/>
        </p:nvSpPr>
        <p:spPr bwMode="auto">
          <a:xfrm flipV="1">
            <a:off x="4274031" y="37741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6" name="Line 394"/>
          <p:cNvSpPr>
            <a:spLocks noChangeShapeType="1"/>
          </p:cNvSpPr>
          <p:nvPr/>
        </p:nvSpPr>
        <p:spPr bwMode="auto">
          <a:xfrm flipV="1">
            <a:off x="4274031" y="43075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7" name="Line 396"/>
          <p:cNvSpPr>
            <a:spLocks noChangeShapeType="1"/>
          </p:cNvSpPr>
          <p:nvPr/>
        </p:nvSpPr>
        <p:spPr bwMode="auto">
          <a:xfrm flipV="1">
            <a:off x="2597631" y="28597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8" name="Line 397"/>
          <p:cNvSpPr>
            <a:spLocks noChangeShapeType="1"/>
          </p:cNvSpPr>
          <p:nvPr/>
        </p:nvSpPr>
        <p:spPr bwMode="auto">
          <a:xfrm flipV="1">
            <a:off x="2597631" y="33931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9" name="Line 398"/>
          <p:cNvSpPr>
            <a:spLocks noChangeShapeType="1"/>
          </p:cNvSpPr>
          <p:nvPr/>
        </p:nvSpPr>
        <p:spPr bwMode="auto">
          <a:xfrm flipH="1" flipV="1">
            <a:off x="4274031" y="28597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0" name="Line 399"/>
          <p:cNvSpPr>
            <a:spLocks noChangeShapeType="1"/>
          </p:cNvSpPr>
          <p:nvPr/>
        </p:nvSpPr>
        <p:spPr bwMode="auto">
          <a:xfrm flipH="1" flipV="1">
            <a:off x="4274031" y="33931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1" name="Text Box 400"/>
          <p:cNvSpPr txBox="1">
            <a:spLocks noChangeArrowheads="1"/>
          </p:cNvSpPr>
          <p:nvPr/>
        </p:nvSpPr>
        <p:spPr bwMode="auto">
          <a:xfrm>
            <a:off x="1528923" y="2107108"/>
            <a:ext cx="1838966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Process 1</a:t>
            </a:r>
          </a:p>
          <a:p>
            <a:pPr algn="ctr"/>
            <a:r>
              <a:rPr lang="en-US" dirty="0"/>
              <a:t>virtual memory</a:t>
            </a:r>
          </a:p>
        </p:txBody>
      </p:sp>
      <p:sp>
        <p:nvSpPr>
          <p:cNvPr id="22" name="Text Box 401"/>
          <p:cNvSpPr txBox="1">
            <a:spLocks noChangeArrowheads="1"/>
          </p:cNvSpPr>
          <p:nvPr/>
        </p:nvSpPr>
        <p:spPr bwMode="auto">
          <a:xfrm>
            <a:off x="4881723" y="2092820"/>
            <a:ext cx="1838966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Process 2</a:t>
            </a:r>
          </a:p>
          <a:p>
            <a:pPr algn="ctr"/>
            <a:r>
              <a:rPr lang="en-US"/>
              <a:t>virtual memory</a:t>
            </a:r>
          </a:p>
        </p:txBody>
      </p:sp>
      <p:sp>
        <p:nvSpPr>
          <p:cNvPr id="23" name="Text Box 410"/>
          <p:cNvSpPr txBox="1">
            <a:spLocks noChangeArrowheads="1"/>
          </p:cNvSpPr>
          <p:nvPr/>
        </p:nvSpPr>
        <p:spPr bwMode="auto">
          <a:xfrm>
            <a:off x="6121218" y="3622950"/>
            <a:ext cx="1697902" cy="8402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dirty="0"/>
              <a:t> Private</a:t>
            </a:r>
          </a:p>
          <a:p>
            <a:r>
              <a:rPr lang="en-US" dirty="0"/>
              <a:t>copy-on-write</a:t>
            </a:r>
          </a:p>
          <a:p>
            <a:r>
              <a:rPr lang="en-US" dirty="0"/>
              <a:t>area</a:t>
            </a:r>
          </a:p>
        </p:txBody>
      </p:sp>
      <p:sp>
        <p:nvSpPr>
          <p:cNvPr id="24" name="Right Brace 23"/>
          <p:cNvSpPr/>
          <p:nvPr/>
        </p:nvSpPr>
        <p:spPr bwMode="auto">
          <a:xfrm>
            <a:off x="6026632" y="3774172"/>
            <a:ext cx="145569" cy="533400"/>
          </a:xfrm>
          <a:prstGeom prst="righ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4455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1. Simple Memory System TLB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16 entries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4-way associative</a:t>
            </a:r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2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2649539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264953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3136901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313690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3624264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362426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4111626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411162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4598989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459898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5086351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508635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5573714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5" name="Rectangle 25"/>
          <p:cNvSpPr>
            <a:spLocks noChangeArrowheads="1"/>
          </p:cNvSpPr>
          <p:nvPr/>
        </p:nvSpPr>
        <p:spPr bwMode="auto">
          <a:xfrm>
            <a:off x="557371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6061076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606107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6548439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654843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5873" name="Rectangle 33"/>
          <p:cNvSpPr>
            <a:spLocks noChangeArrowheads="1"/>
          </p:cNvSpPr>
          <p:nvPr/>
        </p:nvSpPr>
        <p:spPr bwMode="auto">
          <a:xfrm>
            <a:off x="7035801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703580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7523164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7" name="Rectangle 37"/>
          <p:cNvSpPr>
            <a:spLocks noChangeArrowheads="1"/>
          </p:cNvSpPr>
          <p:nvPr/>
        </p:nvSpPr>
        <p:spPr bwMode="auto">
          <a:xfrm>
            <a:off x="752316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5879" name="Rectangle 39"/>
          <p:cNvSpPr>
            <a:spLocks noChangeArrowheads="1"/>
          </p:cNvSpPr>
          <p:nvPr/>
        </p:nvSpPr>
        <p:spPr bwMode="auto">
          <a:xfrm>
            <a:off x="8010526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0" name="Rectangle 40"/>
          <p:cNvSpPr>
            <a:spLocks noChangeArrowheads="1"/>
          </p:cNvSpPr>
          <p:nvPr/>
        </p:nvSpPr>
        <p:spPr bwMode="auto">
          <a:xfrm>
            <a:off x="801052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5882" name="Rectangle 42"/>
          <p:cNvSpPr>
            <a:spLocks noChangeArrowheads="1"/>
          </p:cNvSpPr>
          <p:nvPr/>
        </p:nvSpPr>
        <p:spPr bwMode="auto">
          <a:xfrm>
            <a:off x="8497889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3" name="Rectangle 43"/>
          <p:cNvSpPr>
            <a:spLocks noChangeArrowheads="1"/>
          </p:cNvSpPr>
          <p:nvPr/>
        </p:nvSpPr>
        <p:spPr bwMode="auto">
          <a:xfrm>
            <a:off x="849788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885" name="Rectangle 45"/>
          <p:cNvSpPr>
            <a:spLocks noChangeArrowheads="1"/>
          </p:cNvSpPr>
          <p:nvPr/>
        </p:nvSpPr>
        <p:spPr bwMode="auto">
          <a:xfrm>
            <a:off x="8985251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6" name="Rectangle 46"/>
          <p:cNvSpPr>
            <a:spLocks noChangeArrowheads="1"/>
          </p:cNvSpPr>
          <p:nvPr/>
        </p:nvSpPr>
        <p:spPr bwMode="auto">
          <a:xfrm>
            <a:off x="898525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48438" y="3731684"/>
            <a:ext cx="2924175" cy="333375"/>
            <a:chOff x="3061" y="2140"/>
            <a:chExt cx="1842" cy="210"/>
          </a:xfrm>
        </p:grpSpPr>
        <p:sp>
          <p:nvSpPr>
            <p:cNvPr id="35888" name="Line 48"/>
            <p:cNvSpPr>
              <a:spLocks noChangeShapeType="1"/>
            </p:cNvSpPr>
            <p:nvPr/>
          </p:nvSpPr>
          <p:spPr bwMode="auto">
            <a:xfrm>
              <a:off x="3061" y="2231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89" name="Text Box 49"/>
            <p:cNvSpPr txBox="1">
              <a:spLocks noChangeArrowheads="1"/>
            </p:cNvSpPr>
            <p:nvPr/>
          </p:nvSpPr>
          <p:spPr bwMode="auto">
            <a:xfrm>
              <a:off x="3768" y="2140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41071" y="3732213"/>
            <a:ext cx="3916362" cy="333375"/>
            <a:chOff x="605" y="2135"/>
            <a:chExt cx="2467" cy="210"/>
          </a:xfrm>
        </p:grpSpPr>
        <p:sp>
          <p:nvSpPr>
            <p:cNvPr id="35891" name="Line 51"/>
            <p:cNvSpPr>
              <a:spLocks noChangeShapeType="1"/>
            </p:cNvSpPr>
            <p:nvPr/>
          </p:nvSpPr>
          <p:spPr bwMode="auto">
            <a:xfrm>
              <a:off x="605" y="2226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2" name="Text Box 52"/>
            <p:cNvSpPr txBox="1">
              <a:spLocks noChangeArrowheads="1"/>
            </p:cNvSpPr>
            <p:nvPr/>
          </p:nvSpPr>
          <p:spPr bwMode="auto">
            <a:xfrm>
              <a:off x="1553" y="2135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VPN</a:t>
              </a:r>
            </a:p>
          </p:txBody>
        </p:sp>
      </p:grp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5570539" y="2708803"/>
            <a:ext cx="992187" cy="306388"/>
            <a:chOff x="2445" y="1501"/>
            <a:chExt cx="625" cy="193"/>
          </a:xfrm>
        </p:grpSpPr>
        <p:sp>
          <p:nvSpPr>
            <p:cNvPr id="35894" name="Line 54"/>
            <p:cNvSpPr>
              <a:spLocks noChangeShapeType="1"/>
            </p:cNvSpPr>
            <p:nvPr/>
          </p:nvSpPr>
          <p:spPr bwMode="auto">
            <a:xfrm>
              <a:off x="2445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5" name="Text Box 55"/>
            <p:cNvSpPr txBox="1">
              <a:spLocks noChangeArrowheads="1"/>
            </p:cNvSpPr>
            <p:nvPr/>
          </p:nvSpPr>
          <p:spPr bwMode="auto">
            <a:xfrm>
              <a:off x="2586" y="1501"/>
              <a:ext cx="340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TLBI</a:t>
              </a:r>
            </a:p>
          </p:txBody>
        </p:sp>
      </p:grpSp>
      <p:grpSp>
        <p:nvGrpSpPr>
          <p:cNvPr id="5" name="Group 56"/>
          <p:cNvGrpSpPr>
            <a:grpSpLocks/>
          </p:cNvGrpSpPr>
          <p:nvPr/>
        </p:nvGrpSpPr>
        <p:grpSpPr bwMode="auto">
          <a:xfrm>
            <a:off x="2649538" y="2705099"/>
            <a:ext cx="2925762" cy="306388"/>
            <a:chOff x="605" y="1488"/>
            <a:chExt cx="1843" cy="193"/>
          </a:xfrm>
        </p:grpSpPr>
        <p:sp>
          <p:nvSpPr>
            <p:cNvPr id="35897" name="Line 57"/>
            <p:cNvSpPr>
              <a:spLocks noChangeShapeType="1"/>
            </p:cNvSpPr>
            <p:nvPr/>
          </p:nvSpPr>
          <p:spPr bwMode="auto">
            <a:xfrm>
              <a:off x="605" y="1566"/>
              <a:ext cx="184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8" name="Text Box 58"/>
            <p:cNvSpPr txBox="1">
              <a:spLocks noChangeArrowheads="1"/>
            </p:cNvSpPr>
            <p:nvPr/>
          </p:nvSpPr>
          <p:spPr bwMode="auto">
            <a:xfrm>
              <a:off x="1387" y="1488"/>
              <a:ext cx="367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TLBT</a:t>
              </a:r>
            </a:p>
          </p:txBody>
        </p:sp>
      </p:grpSp>
      <p:sp>
        <p:nvSpPr>
          <p:cNvPr id="35900" name="Rectangle 60"/>
          <p:cNvSpPr>
            <a:spLocks noChangeArrowheads="1"/>
          </p:cNvSpPr>
          <p:nvPr/>
        </p:nvSpPr>
        <p:spPr bwMode="auto">
          <a:xfrm>
            <a:off x="9586913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01" name="Rectangle 61"/>
          <p:cNvSpPr>
            <a:spLocks noChangeArrowheads="1"/>
          </p:cNvSpPr>
          <p:nvPr/>
        </p:nvSpPr>
        <p:spPr bwMode="auto">
          <a:xfrm>
            <a:off x="8956675" y="6024563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02" name="Rectangle 62"/>
          <p:cNvSpPr>
            <a:spLocks noChangeArrowheads="1"/>
          </p:cNvSpPr>
          <p:nvPr/>
        </p:nvSpPr>
        <p:spPr bwMode="auto">
          <a:xfrm>
            <a:off x="8331201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03" name="Rectangle 63"/>
          <p:cNvSpPr>
            <a:spLocks noChangeArrowheads="1"/>
          </p:cNvSpPr>
          <p:nvPr/>
        </p:nvSpPr>
        <p:spPr bwMode="auto">
          <a:xfrm>
            <a:off x="7702550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4" name="Rectangle 64"/>
          <p:cNvSpPr>
            <a:spLocks noChangeArrowheads="1"/>
          </p:cNvSpPr>
          <p:nvPr/>
        </p:nvSpPr>
        <p:spPr bwMode="auto">
          <a:xfrm>
            <a:off x="7077076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35905" name="Rectangle 65"/>
          <p:cNvSpPr>
            <a:spLocks noChangeArrowheads="1"/>
          </p:cNvSpPr>
          <p:nvPr/>
        </p:nvSpPr>
        <p:spPr bwMode="auto">
          <a:xfrm>
            <a:off x="6450013" y="6024563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06" name="Rectangle 66"/>
          <p:cNvSpPr>
            <a:spLocks noChangeArrowheads="1"/>
          </p:cNvSpPr>
          <p:nvPr/>
        </p:nvSpPr>
        <p:spPr bwMode="auto">
          <a:xfrm>
            <a:off x="5821362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7" name="Rectangle 67"/>
          <p:cNvSpPr>
            <a:spLocks noChangeArrowheads="1"/>
          </p:cNvSpPr>
          <p:nvPr/>
        </p:nvSpPr>
        <p:spPr bwMode="auto">
          <a:xfrm>
            <a:off x="5194301" y="6024563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08" name="Rectangle 68"/>
          <p:cNvSpPr>
            <a:spLocks noChangeArrowheads="1"/>
          </p:cNvSpPr>
          <p:nvPr/>
        </p:nvSpPr>
        <p:spPr bwMode="auto">
          <a:xfrm>
            <a:off x="4568826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09" name="Rectangle 69"/>
          <p:cNvSpPr>
            <a:spLocks noChangeArrowheads="1"/>
          </p:cNvSpPr>
          <p:nvPr/>
        </p:nvSpPr>
        <p:spPr bwMode="auto">
          <a:xfrm>
            <a:off x="3940175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0" name="Rectangle 70"/>
          <p:cNvSpPr>
            <a:spLocks noChangeArrowheads="1"/>
          </p:cNvSpPr>
          <p:nvPr/>
        </p:nvSpPr>
        <p:spPr bwMode="auto">
          <a:xfrm>
            <a:off x="3314701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1" name="Rectangle 71"/>
          <p:cNvSpPr>
            <a:spLocks noChangeArrowheads="1"/>
          </p:cNvSpPr>
          <p:nvPr/>
        </p:nvSpPr>
        <p:spPr bwMode="auto">
          <a:xfrm>
            <a:off x="2684462" y="6024563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12" name="Rectangle 72"/>
          <p:cNvSpPr>
            <a:spLocks noChangeArrowheads="1"/>
          </p:cNvSpPr>
          <p:nvPr/>
        </p:nvSpPr>
        <p:spPr bwMode="auto">
          <a:xfrm>
            <a:off x="2058988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5913" name="Rectangle 73"/>
          <p:cNvSpPr>
            <a:spLocks noChangeArrowheads="1"/>
          </p:cNvSpPr>
          <p:nvPr/>
        </p:nvSpPr>
        <p:spPr bwMode="auto">
          <a:xfrm>
            <a:off x="9586913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4" name="Rectangle 74"/>
          <p:cNvSpPr>
            <a:spLocks noChangeArrowheads="1"/>
          </p:cNvSpPr>
          <p:nvPr/>
        </p:nvSpPr>
        <p:spPr bwMode="auto">
          <a:xfrm>
            <a:off x="8956675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5" name="Rectangle 75"/>
          <p:cNvSpPr>
            <a:spLocks noChangeArrowheads="1"/>
          </p:cNvSpPr>
          <p:nvPr/>
        </p:nvSpPr>
        <p:spPr bwMode="auto">
          <a:xfrm>
            <a:off x="8331201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16" name="Rectangle 76"/>
          <p:cNvSpPr>
            <a:spLocks noChangeArrowheads="1"/>
          </p:cNvSpPr>
          <p:nvPr/>
        </p:nvSpPr>
        <p:spPr bwMode="auto">
          <a:xfrm>
            <a:off x="7702550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7" name="Rectangle 77"/>
          <p:cNvSpPr>
            <a:spLocks noChangeArrowheads="1"/>
          </p:cNvSpPr>
          <p:nvPr/>
        </p:nvSpPr>
        <p:spPr bwMode="auto">
          <a:xfrm>
            <a:off x="7077076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8" name="Rectangle 78"/>
          <p:cNvSpPr>
            <a:spLocks noChangeArrowheads="1"/>
          </p:cNvSpPr>
          <p:nvPr/>
        </p:nvSpPr>
        <p:spPr bwMode="auto">
          <a:xfrm>
            <a:off x="6450013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06</a:t>
            </a:r>
          </a:p>
        </p:txBody>
      </p:sp>
      <p:sp>
        <p:nvSpPr>
          <p:cNvPr id="35919" name="Rectangle 79"/>
          <p:cNvSpPr>
            <a:spLocks noChangeArrowheads="1"/>
          </p:cNvSpPr>
          <p:nvPr/>
        </p:nvSpPr>
        <p:spPr bwMode="auto">
          <a:xfrm>
            <a:off x="5821362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0" name="Rectangle 80"/>
          <p:cNvSpPr>
            <a:spLocks noChangeArrowheads="1"/>
          </p:cNvSpPr>
          <p:nvPr/>
        </p:nvSpPr>
        <p:spPr bwMode="auto">
          <a:xfrm>
            <a:off x="5194301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1" name="Rectangle 81"/>
          <p:cNvSpPr>
            <a:spLocks noChangeArrowheads="1"/>
          </p:cNvSpPr>
          <p:nvPr/>
        </p:nvSpPr>
        <p:spPr bwMode="auto">
          <a:xfrm>
            <a:off x="4568826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5922" name="Rectangle 82"/>
          <p:cNvSpPr>
            <a:spLocks noChangeArrowheads="1"/>
          </p:cNvSpPr>
          <p:nvPr/>
        </p:nvSpPr>
        <p:spPr bwMode="auto">
          <a:xfrm>
            <a:off x="3940175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3" name="Rectangle 83"/>
          <p:cNvSpPr>
            <a:spLocks noChangeArrowheads="1"/>
          </p:cNvSpPr>
          <p:nvPr/>
        </p:nvSpPr>
        <p:spPr bwMode="auto">
          <a:xfrm>
            <a:off x="3314701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4" name="Rectangle 84"/>
          <p:cNvSpPr>
            <a:spLocks noChangeArrowheads="1"/>
          </p:cNvSpPr>
          <p:nvPr/>
        </p:nvSpPr>
        <p:spPr bwMode="auto">
          <a:xfrm>
            <a:off x="2684462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25" name="Rectangle 85"/>
          <p:cNvSpPr>
            <a:spLocks noChangeArrowheads="1"/>
          </p:cNvSpPr>
          <p:nvPr/>
        </p:nvSpPr>
        <p:spPr bwMode="auto">
          <a:xfrm>
            <a:off x="2058988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5926" name="Rectangle 86"/>
          <p:cNvSpPr>
            <a:spLocks noChangeArrowheads="1"/>
          </p:cNvSpPr>
          <p:nvPr/>
        </p:nvSpPr>
        <p:spPr bwMode="auto">
          <a:xfrm>
            <a:off x="9586913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7" name="Rectangle 87"/>
          <p:cNvSpPr>
            <a:spLocks noChangeArrowheads="1"/>
          </p:cNvSpPr>
          <p:nvPr/>
        </p:nvSpPr>
        <p:spPr bwMode="auto">
          <a:xfrm>
            <a:off x="8956675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8" name="Rectangle 88"/>
          <p:cNvSpPr>
            <a:spLocks noChangeArrowheads="1"/>
          </p:cNvSpPr>
          <p:nvPr/>
        </p:nvSpPr>
        <p:spPr bwMode="auto">
          <a:xfrm>
            <a:off x="8331201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29" name="Rectangle 89"/>
          <p:cNvSpPr>
            <a:spLocks noChangeArrowheads="1"/>
          </p:cNvSpPr>
          <p:nvPr/>
        </p:nvSpPr>
        <p:spPr bwMode="auto">
          <a:xfrm>
            <a:off x="7702550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0" name="Rectangle 90"/>
          <p:cNvSpPr>
            <a:spLocks noChangeArrowheads="1"/>
          </p:cNvSpPr>
          <p:nvPr/>
        </p:nvSpPr>
        <p:spPr bwMode="auto">
          <a:xfrm>
            <a:off x="7077076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1" name="Rectangle 91"/>
          <p:cNvSpPr>
            <a:spLocks noChangeArrowheads="1"/>
          </p:cNvSpPr>
          <p:nvPr/>
        </p:nvSpPr>
        <p:spPr bwMode="auto">
          <a:xfrm>
            <a:off x="6450013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5932" name="Rectangle 92"/>
          <p:cNvSpPr>
            <a:spLocks noChangeArrowheads="1"/>
          </p:cNvSpPr>
          <p:nvPr/>
        </p:nvSpPr>
        <p:spPr bwMode="auto">
          <a:xfrm>
            <a:off x="5821362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3" name="Rectangle 93"/>
          <p:cNvSpPr>
            <a:spLocks noChangeArrowheads="1"/>
          </p:cNvSpPr>
          <p:nvPr/>
        </p:nvSpPr>
        <p:spPr bwMode="auto">
          <a:xfrm>
            <a:off x="5194301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4" name="Rectangle 94"/>
          <p:cNvSpPr>
            <a:spLocks noChangeArrowheads="1"/>
          </p:cNvSpPr>
          <p:nvPr/>
        </p:nvSpPr>
        <p:spPr bwMode="auto">
          <a:xfrm>
            <a:off x="4568826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35" name="Rectangle 95"/>
          <p:cNvSpPr>
            <a:spLocks noChangeArrowheads="1"/>
          </p:cNvSpPr>
          <p:nvPr/>
        </p:nvSpPr>
        <p:spPr bwMode="auto">
          <a:xfrm>
            <a:off x="3940175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36" name="Rectangle 96"/>
          <p:cNvSpPr>
            <a:spLocks noChangeArrowheads="1"/>
          </p:cNvSpPr>
          <p:nvPr/>
        </p:nvSpPr>
        <p:spPr bwMode="auto">
          <a:xfrm>
            <a:off x="3314701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35937" name="Rectangle 97"/>
          <p:cNvSpPr>
            <a:spLocks noChangeArrowheads="1"/>
          </p:cNvSpPr>
          <p:nvPr/>
        </p:nvSpPr>
        <p:spPr bwMode="auto">
          <a:xfrm>
            <a:off x="2684462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38" name="Rectangle 98"/>
          <p:cNvSpPr>
            <a:spLocks noChangeArrowheads="1"/>
          </p:cNvSpPr>
          <p:nvPr/>
        </p:nvSpPr>
        <p:spPr bwMode="auto">
          <a:xfrm>
            <a:off x="2058988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5939" name="Rectangle 99"/>
          <p:cNvSpPr>
            <a:spLocks noChangeArrowheads="1"/>
          </p:cNvSpPr>
          <p:nvPr/>
        </p:nvSpPr>
        <p:spPr bwMode="auto">
          <a:xfrm>
            <a:off x="9586913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0" name="Rectangle 100"/>
          <p:cNvSpPr>
            <a:spLocks noChangeArrowheads="1"/>
          </p:cNvSpPr>
          <p:nvPr/>
        </p:nvSpPr>
        <p:spPr bwMode="auto">
          <a:xfrm>
            <a:off x="8956675" y="5049838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41" name="Rectangle 101"/>
          <p:cNvSpPr>
            <a:spLocks noChangeArrowheads="1"/>
          </p:cNvSpPr>
          <p:nvPr/>
        </p:nvSpPr>
        <p:spPr bwMode="auto">
          <a:xfrm>
            <a:off x="8331201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42" name="Rectangle 102"/>
          <p:cNvSpPr>
            <a:spLocks noChangeArrowheads="1"/>
          </p:cNvSpPr>
          <p:nvPr/>
        </p:nvSpPr>
        <p:spPr bwMode="auto">
          <a:xfrm>
            <a:off x="7702550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3" name="Rectangle 103"/>
          <p:cNvSpPr>
            <a:spLocks noChangeArrowheads="1"/>
          </p:cNvSpPr>
          <p:nvPr/>
        </p:nvSpPr>
        <p:spPr bwMode="auto">
          <a:xfrm>
            <a:off x="7077076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44" name="Rectangle 104"/>
          <p:cNvSpPr>
            <a:spLocks noChangeArrowheads="1"/>
          </p:cNvSpPr>
          <p:nvPr/>
        </p:nvSpPr>
        <p:spPr bwMode="auto">
          <a:xfrm>
            <a:off x="6450013" y="5049838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5945" name="Rectangle 105"/>
          <p:cNvSpPr>
            <a:spLocks noChangeArrowheads="1"/>
          </p:cNvSpPr>
          <p:nvPr/>
        </p:nvSpPr>
        <p:spPr bwMode="auto">
          <a:xfrm>
            <a:off x="5821362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6" name="Rectangle 106"/>
          <p:cNvSpPr>
            <a:spLocks noChangeArrowheads="1"/>
          </p:cNvSpPr>
          <p:nvPr/>
        </p:nvSpPr>
        <p:spPr bwMode="auto">
          <a:xfrm>
            <a:off x="5194301" y="5049838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47" name="Rectangle 107"/>
          <p:cNvSpPr>
            <a:spLocks noChangeArrowheads="1"/>
          </p:cNvSpPr>
          <p:nvPr/>
        </p:nvSpPr>
        <p:spPr bwMode="auto">
          <a:xfrm>
            <a:off x="4568826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5948" name="Rectangle 108"/>
          <p:cNvSpPr>
            <a:spLocks noChangeArrowheads="1"/>
          </p:cNvSpPr>
          <p:nvPr/>
        </p:nvSpPr>
        <p:spPr bwMode="auto">
          <a:xfrm>
            <a:off x="3940175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9" name="Rectangle 109"/>
          <p:cNvSpPr>
            <a:spLocks noChangeArrowheads="1"/>
          </p:cNvSpPr>
          <p:nvPr/>
        </p:nvSpPr>
        <p:spPr bwMode="auto">
          <a:xfrm>
            <a:off x="3314701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50" name="Rectangle 110"/>
          <p:cNvSpPr>
            <a:spLocks noChangeArrowheads="1"/>
          </p:cNvSpPr>
          <p:nvPr/>
        </p:nvSpPr>
        <p:spPr bwMode="auto">
          <a:xfrm>
            <a:off x="2684462" y="5049838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51" name="Rectangle 111"/>
          <p:cNvSpPr>
            <a:spLocks noChangeArrowheads="1"/>
          </p:cNvSpPr>
          <p:nvPr/>
        </p:nvSpPr>
        <p:spPr bwMode="auto">
          <a:xfrm>
            <a:off x="2058988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5952" name="Rectangle 112"/>
          <p:cNvSpPr>
            <a:spLocks noChangeArrowheads="1"/>
          </p:cNvSpPr>
          <p:nvPr/>
        </p:nvSpPr>
        <p:spPr bwMode="auto">
          <a:xfrm>
            <a:off x="9586913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3" name="Rectangle 113"/>
          <p:cNvSpPr>
            <a:spLocks noChangeArrowheads="1"/>
          </p:cNvSpPr>
          <p:nvPr/>
        </p:nvSpPr>
        <p:spPr bwMode="auto">
          <a:xfrm>
            <a:off x="8956675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4" name="Rectangle 114"/>
          <p:cNvSpPr>
            <a:spLocks noChangeArrowheads="1"/>
          </p:cNvSpPr>
          <p:nvPr/>
        </p:nvSpPr>
        <p:spPr bwMode="auto">
          <a:xfrm>
            <a:off x="8331201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5" name="Rectangle 115"/>
          <p:cNvSpPr>
            <a:spLocks noChangeArrowheads="1"/>
          </p:cNvSpPr>
          <p:nvPr/>
        </p:nvSpPr>
        <p:spPr bwMode="auto">
          <a:xfrm>
            <a:off x="7702550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6" name="Rectangle 116"/>
          <p:cNvSpPr>
            <a:spLocks noChangeArrowheads="1"/>
          </p:cNvSpPr>
          <p:nvPr/>
        </p:nvSpPr>
        <p:spPr bwMode="auto">
          <a:xfrm>
            <a:off x="7077076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7" name="Rectangle 117"/>
          <p:cNvSpPr>
            <a:spLocks noChangeArrowheads="1"/>
          </p:cNvSpPr>
          <p:nvPr/>
        </p:nvSpPr>
        <p:spPr bwMode="auto">
          <a:xfrm>
            <a:off x="6450013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8" name="Rectangle 118"/>
          <p:cNvSpPr>
            <a:spLocks noChangeArrowheads="1"/>
          </p:cNvSpPr>
          <p:nvPr/>
        </p:nvSpPr>
        <p:spPr bwMode="auto">
          <a:xfrm>
            <a:off x="5821362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9" name="Rectangle 119"/>
          <p:cNvSpPr>
            <a:spLocks noChangeArrowheads="1"/>
          </p:cNvSpPr>
          <p:nvPr/>
        </p:nvSpPr>
        <p:spPr bwMode="auto">
          <a:xfrm>
            <a:off x="5194301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0" name="Rectangle 120"/>
          <p:cNvSpPr>
            <a:spLocks noChangeArrowheads="1"/>
          </p:cNvSpPr>
          <p:nvPr/>
        </p:nvSpPr>
        <p:spPr bwMode="auto">
          <a:xfrm>
            <a:off x="4568826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1" name="Rectangle 121"/>
          <p:cNvSpPr>
            <a:spLocks noChangeArrowheads="1"/>
          </p:cNvSpPr>
          <p:nvPr/>
        </p:nvSpPr>
        <p:spPr bwMode="auto">
          <a:xfrm>
            <a:off x="3940175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62" name="Rectangle 122"/>
          <p:cNvSpPr>
            <a:spLocks noChangeArrowheads="1"/>
          </p:cNvSpPr>
          <p:nvPr/>
        </p:nvSpPr>
        <p:spPr bwMode="auto">
          <a:xfrm>
            <a:off x="3314701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3" name="Rectangle 123"/>
          <p:cNvSpPr>
            <a:spLocks noChangeArrowheads="1"/>
          </p:cNvSpPr>
          <p:nvPr/>
        </p:nvSpPr>
        <p:spPr bwMode="auto">
          <a:xfrm>
            <a:off x="2684462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4" name="Rectangle 124"/>
          <p:cNvSpPr>
            <a:spLocks noChangeArrowheads="1"/>
          </p:cNvSpPr>
          <p:nvPr/>
        </p:nvSpPr>
        <p:spPr bwMode="auto">
          <a:xfrm>
            <a:off x="2058988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Set</a:t>
            </a:r>
          </a:p>
        </p:txBody>
      </p:sp>
      <p:sp>
        <p:nvSpPr>
          <p:cNvPr id="35965" name="Line 125"/>
          <p:cNvSpPr>
            <a:spLocks noChangeShapeType="1"/>
          </p:cNvSpPr>
          <p:nvPr/>
        </p:nvSpPr>
        <p:spPr bwMode="auto">
          <a:xfrm>
            <a:off x="2058988" y="5049838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66" name="Line 126"/>
          <p:cNvSpPr>
            <a:spLocks noChangeShapeType="1"/>
          </p:cNvSpPr>
          <p:nvPr/>
        </p:nvSpPr>
        <p:spPr bwMode="auto">
          <a:xfrm>
            <a:off x="2058988" y="537527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7" name="Line 127"/>
          <p:cNvSpPr>
            <a:spLocks noChangeShapeType="1"/>
          </p:cNvSpPr>
          <p:nvPr/>
        </p:nvSpPr>
        <p:spPr bwMode="auto">
          <a:xfrm>
            <a:off x="2058988" y="569912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8" name="Line 128"/>
          <p:cNvSpPr>
            <a:spLocks noChangeShapeType="1"/>
          </p:cNvSpPr>
          <p:nvPr/>
        </p:nvSpPr>
        <p:spPr bwMode="auto">
          <a:xfrm>
            <a:off x="2058988" y="6024563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9" name="Line 129"/>
          <p:cNvSpPr>
            <a:spLocks noChangeShapeType="1"/>
          </p:cNvSpPr>
          <p:nvPr/>
        </p:nvSpPr>
        <p:spPr bwMode="auto">
          <a:xfrm>
            <a:off x="331470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0" name="Line 130"/>
          <p:cNvSpPr>
            <a:spLocks noChangeShapeType="1"/>
          </p:cNvSpPr>
          <p:nvPr/>
        </p:nvSpPr>
        <p:spPr bwMode="auto">
          <a:xfrm>
            <a:off x="39401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1" name="Line 131"/>
          <p:cNvSpPr>
            <a:spLocks noChangeShapeType="1"/>
          </p:cNvSpPr>
          <p:nvPr/>
        </p:nvSpPr>
        <p:spPr bwMode="auto">
          <a:xfrm>
            <a:off x="519430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2" name="Line 132"/>
          <p:cNvSpPr>
            <a:spLocks noChangeShapeType="1"/>
          </p:cNvSpPr>
          <p:nvPr/>
        </p:nvSpPr>
        <p:spPr bwMode="auto">
          <a:xfrm>
            <a:off x="5821362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3" name="Line 133"/>
          <p:cNvSpPr>
            <a:spLocks noChangeShapeType="1"/>
          </p:cNvSpPr>
          <p:nvPr/>
        </p:nvSpPr>
        <p:spPr bwMode="auto">
          <a:xfrm>
            <a:off x="70770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4" name="Line 134"/>
          <p:cNvSpPr>
            <a:spLocks noChangeShapeType="1"/>
          </p:cNvSpPr>
          <p:nvPr/>
        </p:nvSpPr>
        <p:spPr bwMode="auto">
          <a:xfrm>
            <a:off x="770255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5" name="Line 135"/>
          <p:cNvSpPr>
            <a:spLocks noChangeShapeType="1"/>
          </p:cNvSpPr>
          <p:nvPr/>
        </p:nvSpPr>
        <p:spPr bwMode="auto">
          <a:xfrm>
            <a:off x="89566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6" name="Line 136"/>
          <p:cNvSpPr>
            <a:spLocks noChangeShapeType="1"/>
          </p:cNvSpPr>
          <p:nvPr/>
        </p:nvSpPr>
        <p:spPr bwMode="auto">
          <a:xfrm>
            <a:off x="9586912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7" name="Line 137"/>
          <p:cNvSpPr>
            <a:spLocks noChangeShapeType="1"/>
          </p:cNvSpPr>
          <p:nvPr/>
        </p:nvSpPr>
        <p:spPr bwMode="auto">
          <a:xfrm>
            <a:off x="2684462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8" name="Line 138"/>
          <p:cNvSpPr>
            <a:spLocks noChangeShapeType="1"/>
          </p:cNvSpPr>
          <p:nvPr/>
        </p:nvSpPr>
        <p:spPr bwMode="auto">
          <a:xfrm>
            <a:off x="4568825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9" name="Line 139"/>
          <p:cNvSpPr>
            <a:spLocks noChangeShapeType="1"/>
          </p:cNvSpPr>
          <p:nvPr/>
        </p:nvSpPr>
        <p:spPr bwMode="auto">
          <a:xfrm>
            <a:off x="2058987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0" name="Line 140"/>
          <p:cNvSpPr>
            <a:spLocks noChangeShapeType="1"/>
          </p:cNvSpPr>
          <p:nvPr/>
        </p:nvSpPr>
        <p:spPr bwMode="auto">
          <a:xfrm>
            <a:off x="6450012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1" name="Line 141"/>
          <p:cNvSpPr>
            <a:spLocks noChangeShapeType="1"/>
          </p:cNvSpPr>
          <p:nvPr/>
        </p:nvSpPr>
        <p:spPr bwMode="auto">
          <a:xfrm>
            <a:off x="8331200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2" name="Line 142"/>
          <p:cNvSpPr>
            <a:spLocks noChangeShapeType="1"/>
          </p:cNvSpPr>
          <p:nvPr/>
        </p:nvSpPr>
        <p:spPr bwMode="auto">
          <a:xfrm>
            <a:off x="2058988" y="4724400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83" name="Line 143"/>
          <p:cNvSpPr>
            <a:spLocks noChangeShapeType="1"/>
          </p:cNvSpPr>
          <p:nvPr/>
        </p:nvSpPr>
        <p:spPr bwMode="auto">
          <a:xfrm>
            <a:off x="10212388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4" name="Line 144"/>
          <p:cNvSpPr>
            <a:spLocks noChangeShapeType="1"/>
          </p:cNvSpPr>
          <p:nvPr/>
        </p:nvSpPr>
        <p:spPr bwMode="auto">
          <a:xfrm>
            <a:off x="2058988" y="6350001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4814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Revisited: </a:t>
            </a:r>
            <a:br>
              <a:rPr lang="en-US" dirty="0"/>
            </a:br>
            <a:r>
              <a:rPr lang="en-US" dirty="0"/>
              <a:t>Private Copy-on-write (COW)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016089" y="2057400"/>
            <a:ext cx="3871111" cy="4505325"/>
          </a:xfrm>
        </p:spPr>
        <p:txBody>
          <a:bodyPr/>
          <a:lstStyle/>
          <a:p>
            <a:pPr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2000" dirty="0"/>
              <a:t>Instruction writing to private page triggers protection fault</a:t>
            </a:r>
          </a:p>
          <a:p>
            <a:pPr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2000" dirty="0"/>
              <a:t>Handler creates new R/W page</a:t>
            </a:r>
          </a:p>
          <a:p>
            <a:pPr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2000" dirty="0"/>
              <a:t>Instruction restarts upon handler return</a:t>
            </a:r>
          </a:p>
          <a:p>
            <a:pPr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2000" dirty="0"/>
              <a:t>Copying deferred as long as possible!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3893031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2915866" y="6086970"/>
            <a:ext cx="2441694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Private  </a:t>
            </a:r>
          </a:p>
          <a:p>
            <a:pPr algn="ctr"/>
            <a:r>
              <a:rPr lang="en-US"/>
              <a:t>copy-on-write 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3893031" y="2707372"/>
            <a:ext cx="381000" cy="2819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3549316" y="2092820"/>
            <a:ext cx="1120821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Physical</a:t>
            </a:r>
          </a:p>
          <a:p>
            <a:pPr algn="ctr"/>
            <a:r>
              <a:rPr lang="en-US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22166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55694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3893031" y="289152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2216631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2" name="Rectangle 390"/>
          <p:cNvSpPr>
            <a:spLocks noChangeArrowheads="1"/>
          </p:cNvSpPr>
          <p:nvPr/>
        </p:nvSpPr>
        <p:spPr bwMode="auto">
          <a:xfrm>
            <a:off x="5569431" y="380592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3" name="Line 391"/>
          <p:cNvSpPr>
            <a:spLocks noChangeShapeType="1"/>
          </p:cNvSpPr>
          <p:nvPr/>
        </p:nvSpPr>
        <p:spPr bwMode="auto">
          <a:xfrm flipH="1" flipV="1">
            <a:off x="2597631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4" name="Line 392"/>
          <p:cNvSpPr>
            <a:spLocks noChangeShapeType="1"/>
          </p:cNvSpPr>
          <p:nvPr/>
        </p:nvSpPr>
        <p:spPr bwMode="auto">
          <a:xfrm flipH="1" flipV="1">
            <a:off x="2597631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5" name="Line 393"/>
          <p:cNvSpPr>
            <a:spLocks noChangeShapeType="1"/>
          </p:cNvSpPr>
          <p:nvPr/>
        </p:nvSpPr>
        <p:spPr bwMode="auto">
          <a:xfrm flipV="1">
            <a:off x="4274031" y="3805922"/>
            <a:ext cx="1301750" cy="17208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6" name="Line 394"/>
          <p:cNvSpPr>
            <a:spLocks noChangeShapeType="1"/>
          </p:cNvSpPr>
          <p:nvPr/>
        </p:nvSpPr>
        <p:spPr bwMode="auto">
          <a:xfrm flipV="1">
            <a:off x="4274031" y="43075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7" name="Line 396"/>
          <p:cNvSpPr>
            <a:spLocks noChangeShapeType="1"/>
          </p:cNvSpPr>
          <p:nvPr/>
        </p:nvSpPr>
        <p:spPr bwMode="auto">
          <a:xfrm flipV="1">
            <a:off x="2597631" y="2891522"/>
            <a:ext cx="1301750" cy="4254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8" name="Line 397"/>
          <p:cNvSpPr>
            <a:spLocks noChangeShapeType="1"/>
          </p:cNvSpPr>
          <p:nvPr/>
        </p:nvSpPr>
        <p:spPr bwMode="auto">
          <a:xfrm flipV="1">
            <a:off x="2597631" y="3424922"/>
            <a:ext cx="1301750" cy="4254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9" name="Line 398"/>
          <p:cNvSpPr>
            <a:spLocks noChangeShapeType="1"/>
          </p:cNvSpPr>
          <p:nvPr/>
        </p:nvSpPr>
        <p:spPr bwMode="auto">
          <a:xfrm flipH="1" flipV="1">
            <a:off x="4280381" y="2891522"/>
            <a:ext cx="1289050" cy="8826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0" name="Line 399"/>
          <p:cNvSpPr>
            <a:spLocks noChangeShapeType="1"/>
          </p:cNvSpPr>
          <p:nvPr/>
        </p:nvSpPr>
        <p:spPr bwMode="auto">
          <a:xfrm flipH="1" flipV="1">
            <a:off x="4280381" y="327252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1" name="Text Box 400"/>
          <p:cNvSpPr txBox="1">
            <a:spLocks noChangeArrowheads="1"/>
          </p:cNvSpPr>
          <p:nvPr/>
        </p:nvSpPr>
        <p:spPr bwMode="auto">
          <a:xfrm>
            <a:off x="1528923" y="2107108"/>
            <a:ext cx="1838966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Process 1</a:t>
            </a:r>
          </a:p>
          <a:p>
            <a:pPr algn="ctr"/>
            <a:r>
              <a:rPr lang="en-US" dirty="0"/>
              <a:t>virtual memory</a:t>
            </a:r>
          </a:p>
        </p:txBody>
      </p:sp>
      <p:sp>
        <p:nvSpPr>
          <p:cNvPr id="22" name="Text Box 401"/>
          <p:cNvSpPr txBox="1">
            <a:spLocks noChangeArrowheads="1"/>
          </p:cNvSpPr>
          <p:nvPr/>
        </p:nvSpPr>
        <p:spPr bwMode="auto">
          <a:xfrm>
            <a:off x="4881723" y="2092820"/>
            <a:ext cx="1838966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Process 2</a:t>
            </a:r>
          </a:p>
          <a:p>
            <a:pPr algn="ctr"/>
            <a:r>
              <a:rPr lang="en-US"/>
              <a:t>virtual memory</a:t>
            </a:r>
          </a:p>
        </p:txBody>
      </p:sp>
      <p:sp>
        <p:nvSpPr>
          <p:cNvPr id="23" name="AutoShape 403"/>
          <p:cNvSpPr>
            <a:spLocks noChangeArrowheads="1"/>
          </p:cNvSpPr>
          <p:nvPr/>
        </p:nvSpPr>
        <p:spPr bwMode="auto">
          <a:xfrm>
            <a:off x="4350231" y="3272522"/>
            <a:ext cx="304800" cy="914400"/>
          </a:xfrm>
          <a:prstGeom prst="curvedLeftArrow">
            <a:avLst>
              <a:gd name="adj1" fmla="val 60000"/>
              <a:gd name="adj2" fmla="val 120000"/>
              <a:gd name="adj3" fmla="val 33333"/>
            </a:avLst>
          </a:prstGeom>
          <a:solidFill>
            <a:srgbClr val="990000"/>
          </a:solidFill>
          <a:ln w="12700">
            <a:solidFill>
              <a:srgbClr val="D5F1C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4" name="Text Box 404"/>
          <p:cNvSpPr txBox="1">
            <a:spLocks noChangeArrowheads="1"/>
          </p:cNvSpPr>
          <p:nvPr/>
        </p:nvSpPr>
        <p:spPr bwMode="auto">
          <a:xfrm>
            <a:off x="4252880" y="3114325"/>
            <a:ext cx="1386919" cy="2862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/>
              <a:t>Copy-on-write</a:t>
            </a:r>
          </a:p>
        </p:txBody>
      </p:sp>
      <p:sp>
        <p:nvSpPr>
          <p:cNvPr id="25" name="Rectangle 405" descr="Wide upward diagonal"/>
          <p:cNvSpPr>
            <a:spLocks noChangeArrowheads="1"/>
          </p:cNvSpPr>
          <p:nvPr/>
        </p:nvSpPr>
        <p:spPr bwMode="auto">
          <a:xfrm>
            <a:off x="3899381" y="3272522"/>
            <a:ext cx="381000" cy="152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6" name="Rectangle 406" descr="Wide upward diagonal"/>
          <p:cNvSpPr>
            <a:spLocks noChangeArrowheads="1"/>
          </p:cNvSpPr>
          <p:nvPr/>
        </p:nvSpPr>
        <p:spPr bwMode="auto">
          <a:xfrm>
            <a:off x="5575781" y="4186922"/>
            <a:ext cx="381000" cy="152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7" name="Rectangle 407" descr="Wide upward diagonal"/>
          <p:cNvSpPr>
            <a:spLocks noChangeArrowheads="1"/>
          </p:cNvSpPr>
          <p:nvPr/>
        </p:nvSpPr>
        <p:spPr bwMode="auto">
          <a:xfrm>
            <a:off x="3899381" y="3958322"/>
            <a:ext cx="381000" cy="152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8" name="Line 408"/>
          <p:cNvSpPr>
            <a:spLocks noChangeShapeType="1"/>
          </p:cNvSpPr>
          <p:nvPr/>
        </p:nvSpPr>
        <p:spPr bwMode="auto">
          <a:xfrm flipH="1" flipV="1">
            <a:off x="4280381" y="3958322"/>
            <a:ext cx="1295400" cy="228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9" name="Line 409"/>
          <p:cNvSpPr>
            <a:spLocks noChangeShapeType="1"/>
          </p:cNvSpPr>
          <p:nvPr/>
        </p:nvSpPr>
        <p:spPr bwMode="auto">
          <a:xfrm flipH="1" flipV="1">
            <a:off x="4280381" y="4110722"/>
            <a:ext cx="1295400" cy="228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30" name="Text Box 410"/>
          <p:cNvSpPr txBox="1">
            <a:spLocks noChangeArrowheads="1"/>
          </p:cNvSpPr>
          <p:nvPr/>
        </p:nvSpPr>
        <p:spPr bwMode="auto">
          <a:xfrm>
            <a:off x="6085420" y="3874757"/>
            <a:ext cx="1860446" cy="8402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Write to private</a:t>
            </a:r>
          </a:p>
          <a:p>
            <a:pPr algn="ctr"/>
            <a:r>
              <a:rPr lang="en-US" dirty="0"/>
              <a:t>copy-on-write</a:t>
            </a:r>
          </a:p>
          <a:p>
            <a:pPr algn="ctr"/>
            <a:r>
              <a:rPr lang="en-US" dirty="0"/>
              <a:t>page</a:t>
            </a:r>
          </a:p>
        </p:txBody>
      </p:sp>
      <p:sp>
        <p:nvSpPr>
          <p:cNvPr id="31" name="Line 411"/>
          <p:cNvSpPr>
            <a:spLocks noChangeShapeType="1"/>
          </p:cNvSpPr>
          <p:nvPr/>
        </p:nvSpPr>
        <p:spPr bwMode="auto">
          <a:xfrm flipH="1">
            <a:off x="5956781" y="4263122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784904"/>
      </p:ext>
    </p:extLst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>
                <a:latin typeface="Courier New"/>
                <a:cs typeface="Courier New"/>
              </a:rPr>
              <a:t>fork</a:t>
            </a:r>
            <a:r>
              <a:rPr lang="en-GB" dirty="0"/>
              <a:t> Function Revisited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VM and memory mapping explain how </a:t>
            </a:r>
            <a:r>
              <a:rPr lang="en-GB" dirty="0">
                <a:latin typeface="Courier New"/>
                <a:cs typeface="Courier New"/>
              </a:rPr>
              <a:t>fork</a:t>
            </a:r>
            <a:r>
              <a:rPr lang="en-GB" dirty="0"/>
              <a:t> provides private address space for each process </a:t>
            </a:r>
          </a:p>
          <a:p>
            <a:r>
              <a:rPr lang="en-GB" dirty="0"/>
              <a:t>To create virtual address for new new process</a:t>
            </a:r>
          </a:p>
          <a:p>
            <a:pPr lvl="1"/>
            <a:r>
              <a:rPr lang="en-GB" dirty="0"/>
              <a:t>Create exact copies of current kernel structures and page tables. </a:t>
            </a:r>
          </a:p>
          <a:p>
            <a:pPr lvl="1"/>
            <a:r>
              <a:rPr lang="en-GB" dirty="0"/>
              <a:t>Flag each page in both processes as read-only, private COW</a:t>
            </a:r>
          </a:p>
          <a:p>
            <a:r>
              <a:rPr lang="en-GB" dirty="0"/>
              <a:t>On return, each process has exact copy of virtual memory</a:t>
            </a:r>
          </a:p>
          <a:p>
            <a:r>
              <a:rPr lang="en-GB" dirty="0"/>
              <a:t>Subsequent writes create new pages using COW mechanism.</a:t>
            </a:r>
          </a:p>
        </p:txBody>
      </p:sp>
    </p:spTree>
    <p:extLst>
      <p:ext uri="{BB962C8B-B14F-4D97-AF65-F5344CB8AC3E}">
        <p14:creationId xmlns:p14="http://schemas.microsoft.com/office/powerpoint/2010/main" val="20307789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 err="1">
                <a:latin typeface="Courier New"/>
                <a:cs typeface="Courier New"/>
              </a:rPr>
              <a:t>execve</a:t>
            </a:r>
            <a:r>
              <a:rPr lang="en-GB" dirty="0"/>
              <a:t> Function Revisited</a:t>
            </a:r>
          </a:p>
        </p:txBody>
      </p:sp>
      <p:sp>
        <p:nvSpPr>
          <p:cNvPr id="34845" name="Rectangle 29"/>
          <p:cNvSpPr>
            <a:spLocks noGrp="1" noChangeArrowheads="1"/>
          </p:cNvSpPr>
          <p:nvPr>
            <p:ph type="body" idx="4294967295"/>
          </p:nvPr>
        </p:nvSpPr>
        <p:spPr>
          <a:xfrm>
            <a:off x="7342761" y="1219200"/>
            <a:ext cx="4673390" cy="5495925"/>
          </a:xfrm>
        </p:spPr>
        <p:txBody>
          <a:bodyPr>
            <a:normAutofit fontScale="92500"/>
          </a:bodyPr>
          <a:lstStyle/>
          <a:p>
            <a:pPr>
              <a:spcBef>
                <a:spcPts val="6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GB" dirty="0"/>
              <a:t>To load and run a new program </a:t>
            </a:r>
            <a:r>
              <a:rPr lang="en-GB" dirty="0" err="1">
                <a:latin typeface="Courier New"/>
                <a:cs typeface="Courier New"/>
              </a:rPr>
              <a:t>a.out</a:t>
            </a:r>
            <a:r>
              <a:rPr lang="en-GB" dirty="0"/>
              <a:t> in the current process using </a:t>
            </a:r>
            <a:r>
              <a:rPr lang="en-GB" dirty="0" err="1">
                <a:latin typeface="Courier New"/>
                <a:cs typeface="Courier New"/>
              </a:rPr>
              <a:t>execve</a:t>
            </a:r>
            <a:r>
              <a:rPr lang="en-GB" dirty="0"/>
              <a:t>:</a:t>
            </a:r>
          </a:p>
          <a:p>
            <a:pPr>
              <a:spcBef>
                <a:spcPts val="6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GB" dirty="0">
                <a:latin typeface="+mn-lt"/>
                <a:cs typeface="Courier New"/>
              </a:rPr>
              <a:t>Free</a:t>
            </a:r>
            <a:r>
              <a:rPr lang="en-GB" dirty="0">
                <a:latin typeface="Courier New"/>
                <a:cs typeface="Courier New"/>
              </a:rPr>
              <a:t> </a:t>
            </a:r>
            <a:r>
              <a:rPr lang="en-GB" dirty="0" err="1">
                <a:latin typeface="Courier New"/>
                <a:cs typeface="Courier New"/>
              </a:rPr>
              <a:t>vm_area_struct</a:t>
            </a:r>
            <a:r>
              <a:rPr lang="en-GB" dirty="0" err="1"/>
              <a:t>’s</a:t>
            </a:r>
            <a:r>
              <a:rPr lang="en-GB" dirty="0"/>
              <a:t> and page tables for old areas</a:t>
            </a:r>
          </a:p>
          <a:p>
            <a:pPr>
              <a:spcBef>
                <a:spcPts val="6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GB" dirty="0"/>
              <a:t>Create </a:t>
            </a:r>
            <a:r>
              <a:rPr lang="en-GB" dirty="0" err="1">
                <a:latin typeface="Courier New"/>
                <a:cs typeface="Courier New"/>
              </a:rPr>
              <a:t>vm_area_struct</a:t>
            </a:r>
            <a:r>
              <a:rPr lang="en-GB" dirty="0" err="1"/>
              <a:t>’s</a:t>
            </a:r>
            <a:r>
              <a:rPr lang="en-GB" dirty="0"/>
              <a:t> and page tables for new areas</a:t>
            </a:r>
          </a:p>
          <a:p>
            <a:pPr lvl="1">
              <a:spcBef>
                <a:spcPts val="6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GB" dirty="0"/>
              <a:t>Programs and initialized data backed by object files</a:t>
            </a:r>
          </a:p>
          <a:p>
            <a:pPr lvl="1">
              <a:spcBef>
                <a:spcPts val="6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GB" dirty="0">
                <a:latin typeface="Courier New"/>
                <a:cs typeface="Courier New"/>
              </a:rPr>
              <a:t>.</a:t>
            </a:r>
            <a:r>
              <a:rPr lang="en-GB" dirty="0" err="1">
                <a:latin typeface="Courier New"/>
                <a:cs typeface="Courier New"/>
              </a:rPr>
              <a:t>bss</a:t>
            </a:r>
            <a:r>
              <a:rPr lang="en-GB" dirty="0"/>
              <a:t> and stack backed by anonymous files</a:t>
            </a:r>
          </a:p>
          <a:p>
            <a:pPr>
              <a:spcBef>
                <a:spcPts val="6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GB" dirty="0"/>
              <a:t>Set PC to entry point in </a:t>
            </a:r>
            <a:r>
              <a:rPr lang="en-GB" dirty="0">
                <a:latin typeface="Courier New"/>
                <a:cs typeface="Courier New"/>
              </a:rPr>
              <a:t>.text</a:t>
            </a:r>
          </a:p>
          <a:p>
            <a:pPr lvl="1">
              <a:spcBef>
                <a:spcPts val="6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GB" dirty="0"/>
              <a:t>Linux will fault in code and data pages as needed</a:t>
            </a:r>
          </a:p>
        </p:txBody>
      </p:sp>
      <p:sp>
        <p:nvSpPr>
          <p:cNvPr id="48" name="Rectangle 380"/>
          <p:cNvSpPr>
            <a:spLocks noChangeAspect="1" noChangeArrowheads="1"/>
          </p:cNvSpPr>
          <p:nvPr/>
        </p:nvSpPr>
        <p:spPr bwMode="auto">
          <a:xfrm>
            <a:off x="3038476" y="2627313"/>
            <a:ext cx="2174875" cy="6381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Memory mapped region </a:t>
            </a:r>
          </a:p>
          <a:p>
            <a:pPr algn="ctr"/>
            <a:r>
              <a:rPr lang="en-US" sz="1400"/>
              <a:t>for shared libraries</a:t>
            </a:r>
          </a:p>
        </p:txBody>
      </p:sp>
      <p:sp>
        <p:nvSpPr>
          <p:cNvPr id="49" name="Rectangle 381"/>
          <p:cNvSpPr>
            <a:spLocks noChangeAspect="1" noChangeArrowheads="1"/>
          </p:cNvSpPr>
          <p:nvPr/>
        </p:nvSpPr>
        <p:spPr bwMode="auto">
          <a:xfrm>
            <a:off x="3038476" y="3262313"/>
            <a:ext cx="2174875" cy="68897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/>
          </a:p>
        </p:txBody>
      </p:sp>
      <p:sp>
        <p:nvSpPr>
          <p:cNvPr id="50" name="Rectangle 382"/>
          <p:cNvSpPr>
            <a:spLocks noChangeAspect="1" noChangeArrowheads="1"/>
          </p:cNvSpPr>
          <p:nvPr/>
        </p:nvSpPr>
        <p:spPr bwMode="auto">
          <a:xfrm>
            <a:off x="3038476" y="3956051"/>
            <a:ext cx="2174875" cy="636587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Runtime heap (via </a:t>
            </a:r>
            <a:r>
              <a:rPr lang="en-US" sz="1400" dirty="0" err="1"/>
              <a:t>malloc</a:t>
            </a:r>
            <a:r>
              <a:rPr lang="en-US" sz="1400" dirty="0"/>
              <a:t>)</a:t>
            </a:r>
          </a:p>
        </p:txBody>
      </p:sp>
      <p:sp>
        <p:nvSpPr>
          <p:cNvPr id="51" name="Rectangle 383"/>
          <p:cNvSpPr>
            <a:spLocks noChangeAspect="1" noChangeArrowheads="1"/>
          </p:cNvSpPr>
          <p:nvPr/>
        </p:nvSpPr>
        <p:spPr bwMode="auto">
          <a:xfrm>
            <a:off x="3038476" y="1770062"/>
            <a:ext cx="2174875" cy="8636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/>
          </a:p>
        </p:txBody>
      </p:sp>
      <p:sp>
        <p:nvSpPr>
          <p:cNvPr id="52" name="Rectangle 384"/>
          <p:cNvSpPr>
            <a:spLocks noChangeAspect="1" noChangeArrowheads="1"/>
          </p:cNvSpPr>
          <p:nvPr/>
        </p:nvSpPr>
        <p:spPr bwMode="auto">
          <a:xfrm>
            <a:off x="3038476" y="5305425"/>
            <a:ext cx="2174875" cy="379412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Program text (.text)</a:t>
            </a:r>
          </a:p>
        </p:txBody>
      </p:sp>
      <p:sp>
        <p:nvSpPr>
          <p:cNvPr id="53" name="Rectangle 385"/>
          <p:cNvSpPr>
            <a:spLocks noChangeAspect="1" noChangeArrowheads="1"/>
          </p:cNvSpPr>
          <p:nvPr/>
        </p:nvSpPr>
        <p:spPr bwMode="auto">
          <a:xfrm>
            <a:off x="3038476" y="4943476"/>
            <a:ext cx="2174875" cy="3778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Initialized data (.data)</a:t>
            </a:r>
          </a:p>
        </p:txBody>
      </p:sp>
      <p:sp>
        <p:nvSpPr>
          <p:cNvPr id="54" name="Rectangle 386"/>
          <p:cNvSpPr>
            <a:spLocks noChangeAspect="1" noChangeArrowheads="1"/>
          </p:cNvSpPr>
          <p:nvPr/>
        </p:nvSpPr>
        <p:spPr bwMode="auto">
          <a:xfrm>
            <a:off x="3038476" y="4579937"/>
            <a:ext cx="2174875" cy="376238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Uninitialized data (.bss)</a:t>
            </a:r>
          </a:p>
        </p:txBody>
      </p:sp>
      <p:sp>
        <p:nvSpPr>
          <p:cNvPr id="55" name="Line 387"/>
          <p:cNvSpPr>
            <a:spLocks noChangeAspect="1" noChangeShapeType="1"/>
          </p:cNvSpPr>
          <p:nvPr/>
        </p:nvSpPr>
        <p:spPr bwMode="auto">
          <a:xfrm flipV="1">
            <a:off x="4064000" y="3633787"/>
            <a:ext cx="0" cy="336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6" name="Rectangle 388"/>
          <p:cNvSpPr>
            <a:spLocks noChangeAspect="1" noChangeArrowheads="1"/>
          </p:cNvSpPr>
          <p:nvPr/>
        </p:nvSpPr>
        <p:spPr bwMode="auto">
          <a:xfrm>
            <a:off x="3038476" y="1452563"/>
            <a:ext cx="2174875" cy="320675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User stack</a:t>
            </a:r>
          </a:p>
        </p:txBody>
      </p:sp>
      <p:sp>
        <p:nvSpPr>
          <p:cNvPr id="57" name="Line 389"/>
          <p:cNvSpPr>
            <a:spLocks noChangeAspect="1" noChangeShapeType="1"/>
          </p:cNvSpPr>
          <p:nvPr/>
        </p:nvSpPr>
        <p:spPr bwMode="auto">
          <a:xfrm flipV="1">
            <a:off x="4075113" y="2297113"/>
            <a:ext cx="0" cy="3349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8" name="Line 390"/>
          <p:cNvSpPr>
            <a:spLocks noChangeAspect="1" noChangeShapeType="1"/>
          </p:cNvSpPr>
          <p:nvPr/>
        </p:nvSpPr>
        <p:spPr bwMode="auto">
          <a:xfrm>
            <a:off x="4084638" y="1773237"/>
            <a:ext cx="0" cy="336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9" name="Rectangle 391"/>
          <p:cNvSpPr>
            <a:spLocks noChangeAspect="1" noChangeArrowheads="1"/>
          </p:cNvSpPr>
          <p:nvPr/>
        </p:nvSpPr>
        <p:spPr bwMode="auto">
          <a:xfrm>
            <a:off x="3038476" y="5668963"/>
            <a:ext cx="2174875" cy="37782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/>
          </a:p>
        </p:txBody>
      </p:sp>
      <p:sp>
        <p:nvSpPr>
          <p:cNvPr id="60" name="Text Box 392"/>
          <p:cNvSpPr txBox="1">
            <a:spLocks noChangeAspect="1" noChangeArrowheads="1"/>
          </p:cNvSpPr>
          <p:nvPr/>
        </p:nvSpPr>
        <p:spPr bwMode="auto">
          <a:xfrm>
            <a:off x="2831362" y="5867400"/>
            <a:ext cx="284053" cy="2862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/>
              <a:t>0</a:t>
            </a:r>
          </a:p>
        </p:txBody>
      </p:sp>
      <p:sp>
        <p:nvSpPr>
          <p:cNvPr id="61" name="AutoShape 411"/>
          <p:cNvSpPr>
            <a:spLocks/>
          </p:cNvSpPr>
          <p:nvPr/>
        </p:nvSpPr>
        <p:spPr bwMode="auto">
          <a:xfrm>
            <a:off x="5270500" y="1439862"/>
            <a:ext cx="76200" cy="304800"/>
          </a:xfrm>
          <a:prstGeom prst="rightBrace">
            <a:avLst>
              <a:gd name="adj1" fmla="val 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2" name="AutoShape 412"/>
          <p:cNvSpPr>
            <a:spLocks/>
          </p:cNvSpPr>
          <p:nvPr/>
        </p:nvSpPr>
        <p:spPr bwMode="auto">
          <a:xfrm>
            <a:off x="5270500" y="2659062"/>
            <a:ext cx="76200" cy="609600"/>
          </a:xfrm>
          <a:prstGeom prst="rightBrace">
            <a:avLst>
              <a:gd name="adj1" fmla="val 666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3" name="AutoShape 415"/>
          <p:cNvSpPr>
            <a:spLocks/>
          </p:cNvSpPr>
          <p:nvPr/>
        </p:nvSpPr>
        <p:spPr bwMode="auto">
          <a:xfrm>
            <a:off x="5270501" y="3967162"/>
            <a:ext cx="74613" cy="584200"/>
          </a:xfrm>
          <a:prstGeom prst="rightBrace">
            <a:avLst>
              <a:gd name="adj1" fmla="val 65248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4" name="AutoShape 416"/>
          <p:cNvSpPr>
            <a:spLocks/>
          </p:cNvSpPr>
          <p:nvPr/>
        </p:nvSpPr>
        <p:spPr bwMode="auto">
          <a:xfrm>
            <a:off x="5270500" y="4576762"/>
            <a:ext cx="76200" cy="355600"/>
          </a:xfrm>
          <a:prstGeom prst="rightBrace">
            <a:avLst>
              <a:gd name="adj1" fmla="val 3888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5" name="AutoShape 417"/>
          <p:cNvSpPr>
            <a:spLocks/>
          </p:cNvSpPr>
          <p:nvPr/>
        </p:nvSpPr>
        <p:spPr bwMode="auto">
          <a:xfrm>
            <a:off x="5270500" y="4983162"/>
            <a:ext cx="76200" cy="647700"/>
          </a:xfrm>
          <a:prstGeom prst="rightBrace">
            <a:avLst>
              <a:gd name="adj1" fmla="val 70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6" name="Text Box 420"/>
          <p:cNvSpPr txBox="1">
            <a:spLocks noChangeArrowheads="1"/>
          </p:cNvSpPr>
          <p:nvPr/>
        </p:nvSpPr>
        <p:spPr bwMode="auto">
          <a:xfrm>
            <a:off x="5346701" y="1449146"/>
            <a:ext cx="1996059" cy="2862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demand-zero</a:t>
            </a:r>
          </a:p>
        </p:txBody>
      </p:sp>
      <p:sp>
        <p:nvSpPr>
          <p:cNvPr id="67" name="Text Box 423"/>
          <p:cNvSpPr txBox="1">
            <a:spLocks noChangeArrowheads="1"/>
          </p:cNvSpPr>
          <p:nvPr/>
        </p:nvSpPr>
        <p:spPr bwMode="auto">
          <a:xfrm>
            <a:off x="1685481" y="2430463"/>
            <a:ext cx="748602" cy="283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libc.so</a:t>
            </a:r>
          </a:p>
        </p:txBody>
      </p:sp>
      <p:sp>
        <p:nvSpPr>
          <p:cNvPr id="68" name="Rectangle 424"/>
          <p:cNvSpPr>
            <a:spLocks noChangeArrowheads="1"/>
          </p:cNvSpPr>
          <p:nvPr/>
        </p:nvSpPr>
        <p:spPr bwMode="auto">
          <a:xfrm>
            <a:off x="1612900" y="2735262"/>
            <a:ext cx="914400" cy="228600"/>
          </a:xfrm>
          <a:prstGeom prst="rect">
            <a:avLst/>
          </a:prstGeom>
          <a:solidFill>
            <a:srgbClr val="D5F1C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</a:rPr>
              <a:t>.data</a:t>
            </a:r>
          </a:p>
        </p:txBody>
      </p:sp>
      <p:sp>
        <p:nvSpPr>
          <p:cNvPr id="69" name="Rectangle 425"/>
          <p:cNvSpPr>
            <a:spLocks noChangeArrowheads="1"/>
          </p:cNvSpPr>
          <p:nvPr/>
        </p:nvSpPr>
        <p:spPr bwMode="auto">
          <a:xfrm>
            <a:off x="1612900" y="2963862"/>
            <a:ext cx="914400" cy="228600"/>
          </a:xfrm>
          <a:prstGeom prst="rect">
            <a:avLst/>
          </a:prstGeom>
          <a:solidFill>
            <a:srgbClr val="D5F1C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.text</a:t>
            </a:r>
          </a:p>
        </p:txBody>
      </p:sp>
      <p:sp>
        <p:nvSpPr>
          <p:cNvPr id="70" name="Line 428"/>
          <p:cNvSpPr>
            <a:spLocks noChangeShapeType="1"/>
          </p:cNvSpPr>
          <p:nvPr/>
        </p:nvSpPr>
        <p:spPr bwMode="auto">
          <a:xfrm>
            <a:off x="2527300" y="28114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1" name="Line 429"/>
          <p:cNvSpPr>
            <a:spLocks noChangeShapeType="1"/>
          </p:cNvSpPr>
          <p:nvPr/>
        </p:nvSpPr>
        <p:spPr bwMode="auto">
          <a:xfrm>
            <a:off x="2527300" y="31162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2" name="Text Box 430"/>
          <p:cNvSpPr txBox="1">
            <a:spLocks noChangeArrowheads="1"/>
          </p:cNvSpPr>
          <p:nvPr/>
        </p:nvSpPr>
        <p:spPr bwMode="auto">
          <a:xfrm>
            <a:off x="5346700" y="2820746"/>
            <a:ext cx="1824538" cy="2862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Shared, file-backed</a:t>
            </a:r>
          </a:p>
        </p:txBody>
      </p:sp>
      <p:sp>
        <p:nvSpPr>
          <p:cNvPr id="73" name="Text Box 431"/>
          <p:cNvSpPr txBox="1">
            <a:spLocks noChangeArrowheads="1"/>
          </p:cNvSpPr>
          <p:nvPr/>
        </p:nvSpPr>
        <p:spPr bwMode="auto">
          <a:xfrm>
            <a:off x="5346701" y="4116146"/>
            <a:ext cx="1996059" cy="2862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demand-zero</a:t>
            </a:r>
          </a:p>
        </p:txBody>
      </p:sp>
      <p:sp>
        <p:nvSpPr>
          <p:cNvPr id="74" name="Text Box 432"/>
          <p:cNvSpPr txBox="1">
            <a:spLocks noChangeArrowheads="1"/>
          </p:cNvSpPr>
          <p:nvPr/>
        </p:nvSpPr>
        <p:spPr bwMode="auto">
          <a:xfrm>
            <a:off x="5346701" y="4573346"/>
            <a:ext cx="1996059" cy="2862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demand-zero</a:t>
            </a:r>
          </a:p>
        </p:txBody>
      </p:sp>
      <p:sp>
        <p:nvSpPr>
          <p:cNvPr id="75" name="Text Box 434"/>
          <p:cNvSpPr txBox="1">
            <a:spLocks noChangeArrowheads="1"/>
          </p:cNvSpPr>
          <p:nvPr/>
        </p:nvSpPr>
        <p:spPr bwMode="auto">
          <a:xfrm>
            <a:off x="5346700" y="5182946"/>
            <a:ext cx="1814920" cy="2862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file-backed</a:t>
            </a:r>
          </a:p>
        </p:txBody>
      </p:sp>
      <p:sp>
        <p:nvSpPr>
          <p:cNvPr id="76" name="Text Box 435"/>
          <p:cNvSpPr txBox="1">
            <a:spLocks noChangeArrowheads="1"/>
          </p:cNvSpPr>
          <p:nvPr/>
        </p:nvSpPr>
        <p:spPr bwMode="auto">
          <a:xfrm>
            <a:off x="1762355" y="4792663"/>
            <a:ext cx="609140" cy="283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a.out</a:t>
            </a:r>
          </a:p>
        </p:txBody>
      </p:sp>
      <p:sp>
        <p:nvSpPr>
          <p:cNvPr id="77" name="Rectangle 436"/>
          <p:cNvSpPr>
            <a:spLocks noChangeArrowheads="1"/>
          </p:cNvSpPr>
          <p:nvPr/>
        </p:nvSpPr>
        <p:spPr bwMode="auto">
          <a:xfrm>
            <a:off x="1612900" y="5097462"/>
            <a:ext cx="914400" cy="2286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.data</a:t>
            </a:r>
          </a:p>
        </p:txBody>
      </p:sp>
      <p:sp>
        <p:nvSpPr>
          <p:cNvPr id="78" name="Rectangle 437"/>
          <p:cNvSpPr>
            <a:spLocks noChangeArrowheads="1"/>
          </p:cNvSpPr>
          <p:nvPr/>
        </p:nvSpPr>
        <p:spPr bwMode="auto">
          <a:xfrm>
            <a:off x="1612900" y="5326062"/>
            <a:ext cx="914400" cy="228600"/>
          </a:xfrm>
          <a:prstGeom prst="rect">
            <a:avLst/>
          </a:prstGeom>
          <a:solidFill>
            <a:srgbClr val="F1C7C7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.text</a:t>
            </a:r>
          </a:p>
        </p:txBody>
      </p:sp>
      <p:sp>
        <p:nvSpPr>
          <p:cNvPr id="79" name="Line 438"/>
          <p:cNvSpPr>
            <a:spLocks noChangeShapeType="1"/>
          </p:cNvSpPr>
          <p:nvPr/>
        </p:nvSpPr>
        <p:spPr bwMode="auto">
          <a:xfrm>
            <a:off x="2527300" y="51736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0" name="Line 439"/>
          <p:cNvSpPr>
            <a:spLocks noChangeShapeType="1"/>
          </p:cNvSpPr>
          <p:nvPr/>
        </p:nvSpPr>
        <p:spPr bwMode="auto">
          <a:xfrm>
            <a:off x="2527300" y="54784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7701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User-Level Memory Mapping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lnSpc>
                <a:spcPct val="94000"/>
              </a:lnSpc>
              <a:spcBef>
                <a:spcPct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void *</a:t>
            </a:r>
            <a:r>
              <a:rPr lang="en-GB" sz="1800" dirty="0" err="1">
                <a:effectLst/>
                <a:latin typeface="Courier New" pitchFamily="49" charset="0"/>
              </a:rPr>
              <a:t>mmap</a:t>
            </a:r>
            <a:r>
              <a:rPr lang="en-GB" sz="1800" dirty="0">
                <a:effectLst/>
                <a:latin typeface="Courier New" pitchFamily="49" charset="0"/>
              </a:rPr>
              <a:t>(void *start,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len</a:t>
            </a:r>
            <a:r>
              <a:rPr lang="en-GB" sz="1800" dirty="0">
                <a:effectLst/>
                <a:latin typeface="Courier New" pitchFamily="49" charset="0"/>
              </a:rPr>
              <a:t>,</a:t>
            </a:r>
          </a:p>
          <a:p>
            <a:pPr>
              <a:lnSpc>
                <a:spcPct val="94000"/>
              </a:lnSpc>
              <a:spcBef>
                <a:spcPct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          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prot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flags,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fd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offset</a:t>
            </a:r>
            <a:r>
              <a:rPr lang="en-GB" sz="2000" dirty="0">
                <a:effectLst/>
              </a:rPr>
              <a:t>)</a:t>
            </a:r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Maps </a:t>
            </a:r>
            <a:r>
              <a:rPr lang="en-GB" b="1" dirty="0" err="1">
                <a:latin typeface="Courier New" pitchFamily="49" charset="0"/>
              </a:rPr>
              <a:t>len</a:t>
            </a:r>
            <a:r>
              <a:rPr lang="en-GB" dirty="0"/>
              <a:t> bytes starting at offset </a:t>
            </a:r>
            <a:r>
              <a:rPr lang="en-GB" b="1" dirty="0" err="1">
                <a:latin typeface="Courier New" pitchFamily="49" charset="0"/>
              </a:rPr>
              <a:t>offset</a:t>
            </a:r>
            <a:r>
              <a:rPr lang="en-GB" dirty="0"/>
              <a:t> of the file specified by file descriptor </a:t>
            </a:r>
            <a:r>
              <a:rPr lang="en-GB" b="1" dirty="0" err="1">
                <a:latin typeface="Courier New" pitchFamily="49" charset="0"/>
              </a:rPr>
              <a:t>fd</a:t>
            </a:r>
            <a:r>
              <a:rPr lang="en-GB" dirty="0"/>
              <a:t>, preferably at address </a:t>
            </a:r>
            <a:r>
              <a:rPr lang="en-GB" b="1" dirty="0">
                <a:latin typeface="Courier New" pitchFamily="49" charset="0"/>
              </a:rPr>
              <a:t>start</a:t>
            </a:r>
            <a:r>
              <a:rPr lang="en-GB" dirty="0"/>
              <a:t> </a:t>
            </a:r>
          </a:p>
          <a:p>
            <a:pPr lvl="1">
              <a:lnSpc>
                <a:spcPct val="101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latin typeface="Courier New" pitchFamily="49" charset="0"/>
              </a:rPr>
              <a:t>start</a:t>
            </a:r>
            <a:r>
              <a:rPr lang="en-GB" dirty="0">
                <a:latin typeface="Courier New" pitchFamily="49" charset="0"/>
              </a:rPr>
              <a:t>:</a:t>
            </a:r>
            <a:r>
              <a:rPr lang="en-GB" dirty="0"/>
              <a:t> may be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GB" dirty="0"/>
              <a:t> for “pick an address”</a:t>
            </a:r>
          </a:p>
          <a:p>
            <a:pPr lvl="1">
              <a:lnSpc>
                <a:spcPct val="101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 err="1">
                <a:latin typeface="Courier New" pitchFamily="49" charset="0"/>
              </a:rPr>
              <a:t>prot</a:t>
            </a:r>
            <a:r>
              <a:rPr lang="en-GB" dirty="0"/>
              <a:t>: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PROT_READ</a:t>
            </a:r>
            <a:r>
              <a:rPr lang="en-GB" dirty="0"/>
              <a:t>,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PROT_WRITE</a:t>
            </a:r>
            <a:r>
              <a:rPr lang="en-GB" dirty="0"/>
              <a:t>, ...</a:t>
            </a:r>
          </a:p>
          <a:p>
            <a:pPr lvl="1">
              <a:lnSpc>
                <a:spcPct val="101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latin typeface="Courier New" pitchFamily="49" charset="0"/>
              </a:rPr>
              <a:t>flags</a:t>
            </a:r>
            <a:r>
              <a:rPr lang="en-GB" dirty="0"/>
              <a:t>: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MAP_ANON</a:t>
            </a:r>
            <a:r>
              <a:rPr lang="en-GB" dirty="0"/>
              <a:t>,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MAP_PRIVATE</a:t>
            </a:r>
            <a:r>
              <a:rPr lang="en-GB" dirty="0"/>
              <a:t>,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MAP_SHARED</a:t>
            </a:r>
            <a:r>
              <a:rPr lang="en-GB" dirty="0"/>
              <a:t>, ...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Returns pointer to start of mapped area (might not be </a:t>
            </a:r>
            <a:r>
              <a:rPr lang="en-GB" b="1" dirty="0">
                <a:latin typeface="Courier New" pitchFamily="49" charset="0"/>
              </a:rPr>
              <a:t>start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580092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User-Level Memory Mapping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36612" y="1220788"/>
            <a:ext cx="8307388" cy="836612"/>
          </a:xfrm>
          <a:ln/>
        </p:spPr>
        <p:txBody>
          <a:bodyPr/>
          <a:lstStyle/>
          <a:p>
            <a:pPr>
              <a:lnSpc>
                <a:spcPct val="94000"/>
              </a:lnSpc>
              <a:spcBef>
                <a:spcPct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void *</a:t>
            </a:r>
            <a:r>
              <a:rPr lang="en-GB" sz="1800" dirty="0" err="1">
                <a:effectLst/>
                <a:latin typeface="Courier New" pitchFamily="49" charset="0"/>
              </a:rPr>
              <a:t>mmap</a:t>
            </a:r>
            <a:r>
              <a:rPr lang="en-GB" sz="1800" dirty="0">
                <a:effectLst/>
                <a:latin typeface="Courier New" pitchFamily="49" charset="0"/>
              </a:rPr>
              <a:t>(void *start,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len</a:t>
            </a:r>
            <a:r>
              <a:rPr lang="en-GB" sz="1800" dirty="0">
                <a:effectLst/>
                <a:latin typeface="Courier New" pitchFamily="49" charset="0"/>
              </a:rPr>
              <a:t>,</a:t>
            </a:r>
          </a:p>
          <a:p>
            <a:pPr>
              <a:lnSpc>
                <a:spcPct val="94000"/>
              </a:lnSpc>
              <a:spcBef>
                <a:spcPct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          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prot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flags,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fd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offset</a:t>
            </a:r>
            <a:r>
              <a:rPr lang="en-GB" sz="2000" dirty="0">
                <a:effectLst/>
              </a:rPr>
              <a:t>)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581400" y="2362200"/>
            <a:ext cx="990600" cy="3657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581400" y="3733800"/>
            <a:ext cx="9906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7162800" y="1981200"/>
            <a:ext cx="990600" cy="403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162800" y="2590800"/>
            <a:ext cx="9906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flipV="1">
            <a:off x="4572000" y="2590800"/>
            <a:ext cx="25908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V="1">
            <a:off x="4572000" y="3733800"/>
            <a:ext cx="25908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AutoShape 51"/>
          <p:cNvSpPr>
            <a:spLocks/>
          </p:cNvSpPr>
          <p:nvPr/>
        </p:nvSpPr>
        <p:spPr bwMode="auto">
          <a:xfrm>
            <a:off x="8229600" y="2590800"/>
            <a:ext cx="228600" cy="11430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411714" y="2963337"/>
            <a:ext cx="1470275" cy="3759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err="1">
                <a:latin typeface="Courier New" pitchFamily="49" charset="0"/>
              </a:rPr>
              <a:t>len</a:t>
            </a:r>
            <a:r>
              <a:rPr lang="en-GB" sz="2000" dirty="0">
                <a:latin typeface="Courier New" pitchFamily="49" charset="0"/>
              </a:rPr>
              <a:t> </a:t>
            </a:r>
            <a:r>
              <a:rPr lang="en-GB" sz="2000" dirty="0">
                <a:latin typeface="+mn-lt"/>
              </a:rPr>
              <a:t>bytes</a:t>
            </a:r>
            <a:endParaRPr lang="en-US" sz="2000" dirty="0">
              <a:latin typeface="+mn-lt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rot="10800000">
            <a:off x="8153400" y="3733800"/>
            <a:ext cx="609600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5"/>
          <p:cNvSpPr/>
          <p:nvPr/>
        </p:nvSpPr>
        <p:spPr>
          <a:xfrm>
            <a:off x="8763001" y="3536890"/>
            <a:ext cx="954107" cy="3759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latin typeface="Courier New" pitchFamily="49" charset="0"/>
              </a:rPr>
              <a:t>start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8305800" y="3857937"/>
            <a:ext cx="1863522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(or address </a:t>
            </a:r>
          </a:p>
          <a:p>
            <a:pPr algn="ctr"/>
            <a:r>
              <a:rPr lang="en-US" dirty="0">
                <a:latin typeface="Calibri" pitchFamily="34" charset="0"/>
              </a:rPr>
              <a:t>chosen by kernel)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358468" y="6031468"/>
            <a:ext cx="2672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virtual memory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895753" y="6019801"/>
            <a:ext cx="2387448" cy="6540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Disk file specified by </a:t>
            </a:r>
          </a:p>
          <a:p>
            <a:pPr algn="ctr"/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file descriptor </a:t>
            </a:r>
            <a:r>
              <a:rPr lang="en-US" sz="2000" dirty="0" err="1">
                <a:latin typeface="Courier New" pitchFamily="49" charset="0"/>
              </a:rPr>
              <a:t>fd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20" name="AutoShape 51"/>
          <p:cNvSpPr>
            <a:spLocks/>
          </p:cNvSpPr>
          <p:nvPr/>
        </p:nvSpPr>
        <p:spPr bwMode="auto">
          <a:xfrm flipH="1">
            <a:off x="3276600" y="3733800"/>
            <a:ext cx="228600" cy="11430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835880" y="4104158"/>
            <a:ext cx="1470275" cy="3759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err="1">
                <a:latin typeface="Courier New" pitchFamily="49" charset="0"/>
              </a:rPr>
              <a:t>len</a:t>
            </a:r>
            <a:r>
              <a:rPr lang="en-GB" sz="2000" dirty="0">
                <a:latin typeface="Courier New" pitchFamily="49" charset="0"/>
              </a:rPr>
              <a:t> </a:t>
            </a:r>
            <a:r>
              <a:rPr lang="en-GB" sz="2000" dirty="0">
                <a:latin typeface="+mn-lt"/>
              </a:rPr>
              <a:t>bytes</a:t>
            </a:r>
            <a:endParaRPr lang="en-US" sz="2000" dirty="0">
              <a:latin typeface="+mn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676400" y="4676746"/>
            <a:ext cx="1107996" cy="3759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latin typeface="Courier New" pitchFamily="49" charset="0"/>
              </a:rPr>
              <a:t>offset</a:t>
            </a:r>
            <a:endParaRPr lang="en-US" sz="2000" dirty="0"/>
          </a:p>
        </p:txBody>
      </p:sp>
      <p:cxnSp>
        <p:nvCxnSpPr>
          <p:cNvPr id="24" name="Straight Arrow Connector 23"/>
          <p:cNvCxnSpPr>
            <a:stCxn id="22" idx="3"/>
          </p:cNvCxnSpPr>
          <p:nvPr/>
        </p:nvCxnSpPr>
        <p:spPr bwMode="auto">
          <a:xfrm>
            <a:off x="2784396" y="4864714"/>
            <a:ext cx="797004" cy="1367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1786468" y="5003799"/>
            <a:ext cx="845424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(bytes)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314172" y="5819001"/>
            <a:ext cx="292068" cy="2916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latin typeface="Courier New"/>
                <a:cs typeface="Courier New"/>
              </a:rPr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875710" y="5791200"/>
            <a:ext cx="292068" cy="2916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latin typeface="Courier New"/>
                <a:cs typeface="Courier New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1196924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lnSpc>
                <a:spcPct val="82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+mn-lt"/>
              </a:rPr>
              <a:t>Example: Using </a:t>
            </a:r>
            <a:r>
              <a:rPr lang="en-GB" dirty="0" err="1">
                <a:latin typeface="Courier New"/>
                <a:cs typeface="Courier New"/>
              </a:rPr>
              <a:t>mmap</a:t>
            </a:r>
            <a:r>
              <a:rPr lang="en-GB" dirty="0">
                <a:latin typeface="+mn-lt"/>
              </a:rPr>
              <a:t> to Copy Files</a:t>
            </a:r>
            <a:endParaRPr lang="en-GB" dirty="0">
              <a:latin typeface="Courier New"/>
              <a:cs typeface="Courier New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5943600" y="2436812"/>
            <a:ext cx="4572000" cy="4116388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/>
          <a:lstStyle/>
          <a:p>
            <a:pPr algn="l"/>
            <a:r>
              <a:rPr lang="en-US" sz="14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400" dirty="0" err="1">
                <a:solidFill>
                  <a:srgbClr val="CB2418"/>
                </a:solidFill>
                <a:latin typeface="Menlo-Regular"/>
              </a:rPr>
              <a:t>mmapcopy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 driver 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err="1">
                <a:solidFill>
                  <a:srgbClr val="C1651C"/>
                </a:solidFill>
                <a:latin typeface="Menlo-Regular"/>
              </a:rPr>
              <a:t>argc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4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400" dirty="0" err="1">
                <a:solidFill>
                  <a:srgbClr val="C1651C"/>
                </a:solidFill>
                <a:latin typeface="Menlo-Regular"/>
              </a:rPr>
              <a:t>argv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 err="1">
                <a:solidFill>
                  <a:srgbClr val="C200FF"/>
                </a:solidFill>
                <a:latin typeface="Menlo-Regular"/>
              </a:rPr>
              <a:t>struct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2D961E"/>
                </a:solidFill>
                <a:latin typeface="Menlo-Regular"/>
              </a:rPr>
              <a:t>stat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C1651C"/>
                </a:solidFill>
                <a:latin typeface="Menlo-Regular"/>
              </a:rPr>
              <a:t>stat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nl-NL" sz="1400" dirty="0" err="1">
                <a:solidFill>
                  <a:srgbClr val="C1651C"/>
                </a:solidFill>
                <a:latin typeface="Menlo-Regular"/>
              </a:rPr>
              <a:t>fd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endParaRPr lang="nl-NL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/* Check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for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required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cmd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line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arg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*/</a:t>
            </a:r>
            <a:endParaRPr lang="nl-NL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argc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!= 2) {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fprintf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stderr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"usage: %s &lt;filename&gt;\n"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       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[0]);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exit(0);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pPr algn="l"/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/* Copy input file to </a:t>
            </a:r>
            <a:r>
              <a:rPr lang="en-US" sz="1400" dirty="0" err="1">
                <a:solidFill>
                  <a:srgbClr val="CB2418"/>
                </a:solidFill>
                <a:latin typeface="Menlo-Regular"/>
              </a:rPr>
              <a:t>stdout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 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fd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 = Open(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[1], O_RDONLY, 0);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Fstat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fd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, &amp;stat);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mmapcopy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fd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stat.st_size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}</a:t>
            </a:r>
            <a:endParaRPr lang="en-GB" sz="1400" dirty="0">
              <a:latin typeface="Courier New" pitchFamily="49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920876" y="1362076"/>
            <a:ext cx="78962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defRPr/>
            </a:pPr>
            <a:endParaRPr lang="en-GB" sz="2400" kern="0" dirty="0">
              <a:latin typeface="Calibri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920876" y="1362076"/>
            <a:ext cx="85947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defRPr/>
            </a:pPr>
            <a:r>
              <a:rPr lang="en-GB" kern="0" dirty="0">
                <a:latin typeface="Calibri" pitchFamily="34" charset="0"/>
              </a:rPr>
              <a:t>Copying a file to </a:t>
            </a:r>
            <a:r>
              <a:rPr lang="en-GB" kern="0" dirty="0" err="1">
                <a:latin typeface="Courier New"/>
                <a:cs typeface="Courier New"/>
              </a:rPr>
              <a:t>stdout</a:t>
            </a:r>
            <a:r>
              <a:rPr lang="en-GB" kern="0" dirty="0">
                <a:latin typeface="Calibri" pitchFamily="34" charset="0"/>
              </a:rPr>
              <a:t> without transferring data to user space .</a:t>
            </a:r>
            <a:endParaRPr lang="en-GB" sz="2400" kern="0" dirty="0">
              <a:latin typeface="Calibri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647318" y="2436812"/>
            <a:ext cx="3991482" cy="4116388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/>
          <a:lstStyle/>
          <a:p>
            <a:pPr algn="l"/>
            <a:r>
              <a:rPr lang="en-US" sz="14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400" dirty="0" err="1">
                <a:solidFill>
                  <a:srgbClr val="9D206F"/>
                </a:solidFill>
                <a:latin typeface="Menlo-Regular"/>
              </a:rPr>
              <a:t>csapp.h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pPr algn="l"/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4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err="1">
                <a:solidFill>
                  <a:srgbClr val="4A00FF"/>
                </a:solidFill>
                <a:latin typeface="Menlo-Regular"/>
              </a:rPr>
              <a:t>mmapcopy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err="1">
                <a:solidFill>
                  <a:srgbClr val="C1651C"/>
                </a:solidFill>
                <a:latin typeface="Menlo-Regular"/>
              </a:rPr>
              <a:t>fd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C1651C"/>
                </a:solidFill>
                <a:latin typeface="Menlo-Regular"/>
              </a:rPr>
              <a:t>size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400" dirty="0" err="1">
                <a:solidFill>
                  <a:srgbClr val="CB2418"/>
                </a:solidFill>
                <a:latin typeface="Menlo-Regular"/>
              </a:rPr>
              <a:t>Ptr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 to memory mapped area 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da-DK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400" dirty="0" err="1">
                <a:solidFill>
                  <a:srgbClr val="2D961E"/>
                </a:solidFill>
                <a:latin typeface="Menlo-Regular"/>
              </a:rPr>
              <a:t>char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a-DK" sz="1400" dirty="0" err="1">
                <a:solidFill>
                  <a:srgbClr val="C1651C"/>
                </a:solidFill>
                <a:latin typeface="Menlo-Regular"/>
              </a:rPr>
              <a:t>bufp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endParaRPr lang="da-DK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da-DK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bufp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Mmap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4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size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, </a:t>
            </a:r>
          </a:p>
          <a:p>
            <a:pPr algn="l"/>
            <a:r>
              <a:rPr lang="da-DK" sz="1400" dirty="0">
                <a:solidFill>
                  <a:srgbClr val="000000"/>
                </a:solidFill>
                <a:latin typeface="Menlo-Regular"/>
              </a:rPr>
              <a:t>                PROT_READ,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            MAP_PRIVATE, 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           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fd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, 0);</a:t>
            </a:r>
          </a:p>
          <a:p>
            <a:pPr algn="l"/>
            <a:r>
              <a:rPr lang="de-DE" sz="1400" dirty="0">
                <a:solidFill>
                  <a:srgbClr val="000000"/>
                </a:solidFill>
                <a:latin typeface="Menlo-Regular"/>
              </a:rPr>
              <a:t>    Write(1, </a:t>
            </a:r>
            <a:r>
              <a:rPr lang="de-DE" sz="1400" dirty="0" err="1">
                <a:solidFill>
                  <a:srgbClr val="000000"/>
                </a:solidFill>
                <a:latin typeface="Menlo-Regular"/>
              </a:rPr>
              <a:t>bufp</a:t>
            </a:r>
            <a:r>
              <a:rPr lang="de-DE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de-DE" sz="1400" dirty="0" err="1">
                <a:solidFill>
                  <a:srgbClr val="000000"/>
                </a:solidFill>
                <a:latin typeface="Menlo-Regular"/>
              </a:rPr>
              <a:t>size</a:t>
            </a:r>
            <a:r>
              <a:rPr lang="de-DE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is-I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4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r>
              <a:rPr lang="is-IS" sz="14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201249" y="6172200"/>
            <a:ext cx="1389676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mmapcopy.c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15675" y="6183868"/>
            <a:ext cx="1389676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mmapcopy.c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0810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2. Simple Memory System Page Table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000" b="0" dirty="0"/>
              <a:t>Only show first 16 entries (out of 256)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763428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694213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0D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6248400" y="47815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0F</a:t>
            </a: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763428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694213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11</a:t>
            </a: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6248400" y="4475164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0E</a:t>
            </a:r>
          </a:p>
        </p:txBody>
      </p:sp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763428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694213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2D</a:t>
            </a:r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6248400" y="41687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0D</a:t>
            </a:r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763428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39" name="Rectangle 23"/>
          <p:cNvSpPr>
            <a:spLocks noChangeArrowheads="1"/>
          </p:cNvSpPr>
          <p:nvPr/>
        </p:nvSpPr>
        <p:spPr bwMode="auto">
          <a:xfrm>
            <a:off x="694213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0" name="Rectangle 24"/>
          <p:cNvSpPr>
            <a:spLocks noChangeArrowheads="1"/>
          </p:cNvSpPr>
          <p:nvPr/>
        </p:nvSpPr>
        <p:spPr bwMode="auto">
          <a:xfrm>
            <a:off x="6248400" y="386080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0C</a:t>
            </a:r>
          </a:p>
        </p:txBody>
      </p:sp>
      <p:sp>
        <p:nvSpPr>
          <p:cNvPr id="34844" name="Rectangle 28"/>
          <p:cNvSpPr>
            <a:spLocks noChangeArrowheads="1"/>
          </p:cNvSpPr>
          <p:nvPr/>
        </p:nvSpPr>
        <p:spPr bwMode="auto">
          <a:xfrm>
            <a:off x="763428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45" name="Rectangle 29"/>
          <p:cNvSpPr>
            <a:spLocks noChangeArrowheads="1"/>
          </p:cNvSpPr>
          <p:nvPr/>
        </p:nvSpPr>
        <p:spPr bwMode="auto">
          <a:xfrm>
            <a:off x="694213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6" name="Rectangle 30"/>
          <p:cNvSpPr>
            <a:spLocks noChangeArrowheads="1"/>
          </p:cNvSpPr>
          <p:nvPr/>
        </p:nvSpPr>
        <p:spPr bwMode="auto">
          <a:xfrm>
            <a:off x="6248400" y="355282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0B</a:t>
            </a:r>
          </a:p>
        </p:txBody>
      </p:sp>
      <p:sp>
        <p:nvSpPr>
          <p:cNvPr id="34850" name="Rectangle 34"/>
          <p:cNvSpPr>
            <a:spLocks noChangeArrowheads="1"/>
          </p:cNvSpPr>
          <p:nvPr/>
        </p:nvSpPr>
        <p:spPr bwMode="auto">
          <a:xfrm>
            <a:off x="763428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1" name="Rectangle 35"/>
          <p:cNvSpPr>
            <a:spLocks noChangeArrowheads="1"/>
          </p:cNvSpPr>
          <p:nvPr/>
        </p:nvSpPr>
        <p:spPr bwMode="auto">
          <a:xfrm>
            <a:off x="694213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09</a:t>
            </a:r>
          </a:p>
        </p:txBody>
      </p:sp>
      <p:sp>
        <p:nvSpPr>
          <p:cNvPr id="34852" name="Rectangle 36"/>
          <p:cNvSpPr>
            <a:spLocks noChangeArrowheads="1"/>
          </p:cNvSpPr>
          <p:nvPr/>
        </p:nvSpPr>
        <p:spPr bwMode="auto">
          <a:xfrm>
            <a:off x="6248400" y="3246439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0A</a:t>
            </a:r>
          </a:p>
        </p:txBody>
      </p:sp>
      <p:sp>
        <p:nvSpPr>
          <p:cNvPr id="34856" name="Rectangle 40"/>
          <p:cNvSpPr>
            <a:spLocks noChangeArrowheads="1"/>
          </p:cNvSpPr>
          <p:nvPr/>
        </p:nvSpPr>
        <p:spPr bwMode="auto">
          <a:xfrm>
            <a:off x="763428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7" name="Rectangle 41"/>
          <p:cNvSpPr>
            <a:spLocks noChangeArrowheads="1"/>
          </p:cNvSpPr>
          <p:nvPr/>
        </p:nvSpPr>
        <p:spPr bwMode="auto">
          <a:xfrm>
            <a:off x="694213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17</a:t>
            </a:r>
          </a:p>
        </p:txBody>
      </p:sp>
      <p:sp>
        <p:nvSpPr>
          <p:cNvPr id="34858" name="Rectangle 42"/>
          <p:cNvSpPr>
            <a:spLocks noChangeArrowheads="1"/>
          </p:cNvSpPr>
          <p:nvPr/>
        </p:nvSpPr>
        <p:spPr bwMode="auto">
          <a:xfrm>
            <a:off x="6248400" y="29400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09</a:t>
            </a:r>
          </a:p>
        </p:txBody>
      </p:sp>
      <p:sp>
        <p:nvSpPr>
          <p:cNvPr id="34862" name="Rectangle 46"/>
          <p:cNvSpPr>
            <a:spLocks noChangeArrowheads="1"/>
          </p:cNvSpPr>
          <p:nvPr/>
        </p:nvSpPr>
        <p:spPr bwMode="auto">
          <a:xfrm>
            <a:off x="763428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63" name="Rectangle 47"/>
          <p:cNvSpPr>
            <a:spLocks noChangeArrowheads="1"/>
          </p:cNvSpPr>
          <p:nvPr/>
        </p:nvSpPr>
        <p:spPr bwMode="auto">
          <a:xfrm>
            <a:off x="694213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13</a:t>
            </a:r>
          </a:p>
        </p:txBody>
      </p:sp>
      <p:sp>
        <p:nvSpPr>
          <p:cNvPr id="34864" name="Rectangle 48"/>
          <p:cNvSpPr>
            <a:spLocks noChangeArrowheads="1"/>
          </p:cNvSpPr>
          <p:nvPr/>
        </p:nvSpPr>
        <p:spPr bwMode="auto">
          <a:xfrm>
            <a:off x="6248400" y="26320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08</a:t>
            </a:r>
          </a:p>
        </p:txBody>
      </p:sp>
      <p:sp>
        <p:nvSpPr>
          <p:cNvPr id="34868" name="Rectangle 52"/>
          <p:cNvSpPr>
            <a:spLocks noChangeArrowheads="1"/>
          </p:cNvSpPr>
          <p:nvPr/>
        </p:nvSpPr>
        <p:spPr bwMode="auto">
          <a:xfrm>
            <a:off x="763428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4869" name="Rectangle 53"/>
          <p:cNvSpPr>
            <a:spLocks noChangeArrowheads="1"/>
          </p:cNvSpPr>
          <p:nvPr/>
        </p:nvSpPr>
        <p:spPr bwMode="auto">
          <a:xfrm>
            <a:off x="694213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4870" name="Rectangle 54"/>
          <p:cNvSpPr>
            <a:spLocks noChangeArrowheads="1"/>
          </p:cNvSpPr>
          <p:nvPr/>
        </p:nvSpPr>
        <p:spPr bwMode="auto">
          <a:xfrm>
            <a:off x="6248400" y="232568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34874" name="Line 58"/>
          <p:cNvSpPr>
            <a:spLocks noChangeShapeType="1"/>
          </p:cNvSpPr>
          <p:nvPr/>
        </p:nvSpPr>
        <p:spPr bwMode="auto">
          <a:xfrm>
            <a:off x="6248400" y="263207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5" name="Line 59"/>
          <p:cNvSpPr>
            <a:spLocks noChangeShapeType="1"/>
          </p:cNvSpPr>
          <p:nvPr/>
        </p:nvSpPr>
        <p:spPr bwMode="auto">
          <a:xfrm>
            <a:off x="6248400" y="294005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6" name="Line 60"/>
          <p:cNvSpPr>
            <a:spLocks noChangeShapeType="1"/>
          </p:cNvSpPr>
          <p:nvPr/>
        </p:nvSpPr>
        <p:spPr bwMode="auto">
          <a:xfrm>
            <a:off x="6248400" y="324961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7" name="Line 61"/>
          <p:cNvSpPr>
            <a:spLocks noChangeShapeType="1"/>
          </p:cNvSpPr>
          <p:nvPr/>
        </p:nvSpPr>
        <p:spPr bwMode="auto">
          <a:xfrm>
            <a:off x="6248400" y="355282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8" name="Line 62"/>
          <p:cNvSpPr>
            <a:spLocks noChangeShapeType="1"/>
          </p:cNvSpPr>
          <p:nvPr/>
        </p:nvSpPr>
        <p:spPr bwMode="auto">
          <a:xfrm>
            <a:off x="6248400" y="386080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9" name="Line 63"/>
          <p:cNvSpPr>
            <a:spLocks noChangeShapeType="1"/>
          </p:cNvSpPr>
          <p:nvPr/>
        </p:nvSpPr>
        <p:spPr bwMode="auto">
          <a:xfrm>
            <a:off x="6248400" y="4157135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0" name="Line 64"/>
          <p:cNvSpPr>
            <a:spLocks noChangeShapeType="1"/>
          </p:cNvSpPr>
          <p:nvPr/>
        </p:nvSpPr>
        <p:spPr bwMode="auto">
          <a:xfrm>
            <a:off x="6248400" y="4475163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1" name="Line 65"/>
          <p:cNvSpPr>
            <a:spLocks noChangeShapeType="1"/>
          </p:cNvSpPr>
          <p:nvPr/>
        </p:nvSpPr>
        <p:spPr bwMode="auto">
          <a:xfrm>
            <a:off x="6248400" y="478155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4" name="Line 68"/>
          <p:cNvSpPr>
            <a:spLocks noChangeShapeType="1"/>
          </p:cNvSpPr>
          <p:nvPr/>
        </p:nvSpPr>
        <p:spPr bwMode="auto">
          <a:xfrm>
            <a:off x="694213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5" name="Line 69"/>
          <p:cNvSpPr>
            <a:spLocks noChangeShapeType="1"/>
          </p:cNvSpPr>
          <p:nvPr/>
        </p:nvSpPr>
        <p:spPr bwMode="auto">
          <a:xfrm>
            <a:off x="763428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8" name="Line 72"/>
          <p:cNvSpPr>
            <a:spLocks noChangeShapeType="1"/>
          </p:cNvSpPr>
          <p:nvPr/>
        </p:nvSpPr>
        <p:spPr bwMode="auto">
          <a:xfrm>
            <a:off x="6248400" y="2325688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9" name="Line 73"/>
          <p:cNvSpPr>
            <a:spLocks noChangeShapeType="1"/>
          </p:cNvSpPr>
          <p:nvPr/>
        </p:nvSpPr>
        <p:spPr bwMode="auto">
          <a:xfrm>
            <a:off x="8334905" y="232568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90" name="Line 74"/>
          <p:cNvSpPr>
            <a:spLocks noChangeShapeType="1"/>
          </p:cNvSpPr>
          <p:nvPr/>
        </p:nvSpPr>
        <p:spPr bwMode="auto">
          <a:xfrm>
            <a:off x="6248400" y="5089526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7" name="Line 73"/>
          <p:cNvSpPr>
            <a:spLocks noChangeShapeType="1"/>
          </p:cNvSpPr>
          <p:nvPr/>
        </p:nvSpPr>
        <p:spPr bwMode="auto">
          <a:xfrm>
            <a:off x="6248400" y="2333095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8" name="Rectangle 7"/>
          <p:cNvSpPr>
            <a:spLocks noChangeArrowheads="1"/>
          </p:cNvSpPr>
          <p:nvPr/>
        </p:nvSpPr>
        <p:spPr bwMode="auto">
          <a:xfrm>
            <a:off x="481488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8"/>
          <p:cNvSpPr>
            <a:spLocks noChangeArrowheads="1"/>
          </p:cNvSpPr>
          <p:nvPr/>
        </p:nvSpPr>
        <p:spPr bwMode="auto">
          <a:xfrm>
            <a:off x="412273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0" name="Rectangle 9"/>
          <p:cNvSpPr>
            <a:spLocks noChangeArrowheads="1"/>
          </p:cNvSpPr>
          <p:nvPr/>
        </p:nvSpPr>
        <p:spPr bwMode="auto">
          <a:xfrm>
            <a:off x="3429000" y="47815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07</a:t>
            </a:r>
          </a:p>
        </p:txBody>
      </p:sp>
      <p:sp>
        <p:nvSpPr>
          <p:cNvPr id="151" name="Rectangle 13"/>
          <p:cNvSpPr>
            <a:spLocks noChangeArrowheads="1"/>
          </p:cNvSpPr>
          <p:nvPr/>
        </p:nvSpPr>
        <p:spPr bwMode="auto">
          <a:xfrm>
            <a:off x="481488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2" name="Rectangle 14"/>
          <p:cNvSpPr>
            <a:spLocks noChangeArrowheads="1"/>
          </p:cNvSpPr>
          <p:nvPr/>
        </p:nvSpPr>
        <p:spPr bwMode="auto">
          <a:xfrm>
            <a:off x="412273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3" name="Rectangle 15"/>
          <p:cNvSpPr>
            <a:spLocks noChangeArrowheads="1"/>
          </p:cNvSpPr>
          <p:nvPr/>
        </p:nvSpPr>
        <p:spPr bwMode="auto">
          <a:xfrm>
            <a:off x="3429000" y="4475164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06</a:t>
            </a:r>
          </a:p>
        </p:txBody>
      </p:sp>
      <p:sp>
        <p:nvSpPr>
          <p:cNvPr id="154" name="Rectangle 19"/>
          <p:cNvSpPr>
            <a:spLocks noChangeArrowheads="1"/>
          </p:cNvSpPr>
          <p:nvPr/>
        </p:nvSpPr>
        <p:spPr bwMode="auto">
          <a:xfrm>
            <a:off x="481488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55" name="Rectangle 20"/>
          <p:cNvSpPr>
            <a:spLocks noChangeArrowheads="1"/>
          </p:cNvSpPr>
          <p:nvPr/>
        </p:nvSpPr>
        <p:spPr bwMode="auto">
          <a:xfrm>
            <a:off x="412273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16</a:t>
            </a:r>
          </a:p>
        </p:txBody>
      </p:sp>
      <p:sp>
        <p:nvSpPr>
          <p:cNvPr id="156" name="Rectangle 21"/>
          <p:cNvSpPr>
            <a:spLocks noChangeArrowheads="1"/>
          </p:cNvSpPr>
          <p:nvPr/>
        </p:nvSpPr>
        <p:spPr bwMode="auto">
          <a:xfrm>
            <a:off x="3429000" y="41687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05</a:t>
            </a:r>
          </a:p>
        </p:txBody>
      </p:sp>
      <p:sp>
        <p:nvSpPr>
          <p:cNvPr id="157" name="Rectangle 25"/>
          <p:cNvSpPr>
            <a:spLocks noChangeArrowheads="1"/>
          </p:cNvSpPr>
          <p:nvPr/>
        </p:nvSpPr>
        <p:spPr bwMode="auto">
          <a:xfrm>
            <a:off x="481488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8" name="Rectangle 26"/>
          <p:cNvSpPr>
            <a:spLocks noChangeArrowheads="1"/>
          </p:cNvSpPr>
          <p:nvPr/>
        </p:nvSpPr>
        <p:spPr bwMode="auto">
          <a:xfrm>
            <a:off x="412273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9" name="Rectangle 27"/>
          <p:cNvSpPr>
            <a:spLocks noChangeArrowheads="1"/>
          </p:cNvSpPr>
          <p:nvPr/>
        </p:nvSpPr>
        <p:spPr bwMode="auto">
          <a:xfrm>
            <a:off x="3429000" y="386080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04</a:t>
            </a:r>
          </a:p>
        </p:txBody>
      </p:sp>
      <p:sp>
        <p:nvSpPr>
          <p:cNvPr id="160" name="Rectangle 31"/>
          <p:cNvSpPr>
            <a:spLocks noChangeArrowheads="1"/>
          </p:cNvSpPr>
          <p:nvPr/>
        </p:nvSpPr>
        <p:spPr bwMode="auto">
          <a:xfrm>
            <a:off x="481488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1" name="Rectangle 32"/>
          <p:cNvSpPr>
            <a:spLocks noChangeArrowheads="1"/>
          </p:cNvSpPr>
          <p:nvPr/>
        </p:nvSpPr>
        <p:spPr bwMode="auto">
          <a:xfrm>
            <a:off x="412273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02</a:t>
            </a:r>
          </a:p>
        </p:txBody>
      </p:sp>
      <p:sp>
        <p:nvSpPr>
          <p:cNvPr id="162" name="Rectangle 33"/>
          <p:cNvSpPr>
            <a:spLocks noChangeArrowheads="1"/>
          </p:cNvSpPr>
          <p:nvPr/>
        </p:nvSpPr>
        <p:spPr bwMode="auto">
          <a:xfrm>
            <a:off x="3429000" y="355282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03</a:t>
            </a:r>
          </a:p>
        </p:txBody>
      </p:sp>
      <p:sp>
        <p:nvSpPr>
          <p:cNvPr id="163" name="Rectangle 37"/>
          <p:cNvSpPr>
            <a:spLocks noChangeArrowheads="1"/>
          </p:cNvSpPr>
          <p:nvPr/>
        </p:nvSpPr>
        <p:spPr bwMode="auto">
          <a:xfrm>
            <a:off x="481488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4" name="Rectangle 38"/>
          <p:cNvSpPr>
            <a:spLocks noChangeArrowheads="1"/>
          </p:cNvSpPr>
          <p:nvPr/>
        </p:nvSpPr>
        <p:spPr bwMode="auto">
          <a:xfrm>
            <a:off x="412273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33</a:t>
            </a:r>
          </a:p>
        </p:txBody>
      </p:sp>
      <p:sp>
        <p:nvSpPr>
          <p:cNvPr id="165" name="Rectangle 39"/>
          <p:cNvSpPr>
            <a:spLocks noChangeArrowheads="1"/>
          </p:cNvSpPr>
          <p:nvPr/>
        </p:nvSpPr>
        <p:spPr bwMode="auto">
          <a:xfrm>
            <a:off x="3429000" y="3246439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02</a:t>
            </a:r>
          </a:p>
        </p:txBody>
      </p:sp>
      <p:sp>
        <p:nvSpPr>
          <p:cNvPr id="166" name="Rectangle 43"/>
          <p:cNvSpPr>
            <a:spLocks noChangeArrowheads="1"/>
          </p:cNvSpPr>
          <p:nvPr/>
        </p:nvSpPr>
        <p:spPr bwMode="auto">
          <a:xfrm>
            <a:off x="481488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67" name="Rectangle 44"/>
          <p:cNvSpPr>
            <a:spLocks noChangeArrowheads="1"/>
          </p:cNvSpPr>
          <p:nvPr/>
        </p:nvSpPr>
        <p:spPr bwMode="auto">
          <a:xfrm>
            <a:off x="412273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68" name="Rectangle 45"/>
          <p:cNvSpPr>
            <a:spLocks noChangeArrowheads="1"/>
          </p:cNvSpPr>
          <p:nvPr/>
        </p:nvSpPr>
        <p:spPr bwMode="auto">
          <a:xfrm>
            <a:off x="3429000" y="29400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169" name="Rectangle 49"/>
          <p:cNvSpPr>
            <a:spLocks noChangeArrowheads="1"/>
          </p:cNvSpPr>
          <p:nvPr/>
        </p:nvSpPr>
        <p:spPr bwMode="auto">
          <a:xfrm>
            <a:off x="481488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70" name="Rectangle 50"/>
          <p:cNvSpPr>
            <a:spLocks noChangeArrowheads="1"/>
          </p:cNvSpPr>
          <p:nvPr/>
        </p:nvSpPr>
        <p:spPr bwMode="auto">
          <a:xfrm>
            <a:off x="412273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28</a:t>
            </a:r>
          </a:p>
        </p:txBody>
      </p:sp>
      <p:sp>
        <p:nvSpPr>
          <p:cNvPr id="171" name="Rectangle 51"/>
          <p:cNvSpPr>
            <a:spLocks noChangeArrowheads="1"/>
          </p:cNvSpPr>
          <p:nvPr/>
        </p:nvSpPr>
        <p:spPr bwMode="auto">
          <a:xfrm>
            <a:off x="3429000" y="26320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172" name="Rectangle 55"/>
          <p:cNvSpPr>
            <a:spLocks noChangeArrowheads="1"/>
          </p:cNvSpPr>
          <p:nvPr/>
        </p:nvSpPr>
        <p:spPr bwMode="auto">
          <a:xfrm>
            <a:off x="481488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73" name="Rectangle 56"/>
          <p:cNvSpPr>
            <a:spLocks noChangeArrowheads="1"/>
          </p:cNvSpPr>
          <p:nvPr/>
        </p:nvSpPr>
        <p:spPr bwMode="auto">
          <a:xfrm>
            <a:off x="412273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174" name="Rectangle 57"/>
          <p:cNvSpPr>
            <a:spLocks noChangeArrowheads="1"/>
          </p:cNvSpPr>
          <p:nvPr/>
        </p:nvSpPr>
        <p:spPr bwMode="auto">
          <a:xfrm>
            <a:off x="3429000" y="232568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175" name="Line 58"/>
          <p:cNvSpPr>
            <a:spLocks noChangeShapeType="1"/>
          </p:cNvSpPr>
          <p:nvPr/>
        </p:nvSpPr>
        <p:spPr bwMode="auto">
          <a:xfrm>
            <a:off x="3429000" y="263207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" name="Line 59"/>
          <p:cNvSpPr>
            <a:spLocks noChangeShapeType="1"/>
          </p:cNvSpPr>
          <p:nvPr/>
        </p:nvSpPr>
        <p:spPr bwMode="auto">
          <a:xfrm>
            <a:off x="3429000" y="294005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" name="Line 60"/>
          <p:cNvSpPr>
            <a:spLocks noChangeShapeType="1"/>
          </p:cNvSpPr>
          <p:nvPr/>
        </p:nvSpPr>
        <p:spPr bwMode="auto">
          <a:xfrm>
            <a:off x="3429000" y="324961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8" name="Line 61"/>
          <p:cNvSpPr>
            <a:spLocks noChangeShapeType="1"/>
          </p:cNvSpPr>
          <p:nvPr/>
        </p:nvSpPr>
        <p:spPr bwMode="auto">
          <a:xfrm>
            <a:off x="3429000" y="355282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9" name="Line 62"/>
          <p:cNvSpPr>
            <a:spLocks noChangeShapeType="1"/>
          </p:cNvSpPr>
          <p:nvPr/>
        </p:nvSpPr>
        <p:spPr bwMode="auto">
          <a:xfrm>
            <a:off x="3429000" y="386080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0" name="Line 63"/>
          <p:cNvSpPr>
            <a:spLocks noChangeShapeType="1"/>
          </p:cNvSpPr>
          <p:nvPr/>
        </p:nvSpPr>
        <p:spPr bwMode="auto">
          <a:xfrm>
            <a:off x="3429000" y="4172478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" name="Line 64"/>
          <p:cNvSpPr>
            <a:spLocks noChangeShapeType="1"/>
          </p:cNvSpPr>
          <p:nvPr/>
        </p:nvSpPr>
        <p:spPr bwMode="auto">
          <a:xfrm>
            <a:off x="3429000" y="4475163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2" name="Line 65"/>
          <p:cNvSpPr>
            <a:spLocks noChangeShapeType="1"/>
          </p:cNvSpPr>
          <p:nvPr/>
        </p:nvSpPr>
        <p:spPr bwMode="auto">
          <a:xfrm>
            <a:off x="3429000" y="478155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" name="Line 66"/>
          <p:cNvSpPr>
            <a:spLocks noChangeShapeType="1"/>
          </p:cNvSpPr>
          <p:nvPr/>
        </p:nvSpPr>
        <p:spPr bwMode="auto">
          <a:xfrm>
            <a:off x="4113212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" name="Line 67"/>
          <p:cNvSpPr>
            <a:spLocks noChangeShapeType="1"/>
          </p:cNvSpPr>
          <p:nvPr/>
        </p:nvSpPr>
        <p:spPr bwMode="auto">
          <a:xfrm>
            <a:off x="481488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" name="Line 70"/>
          <p:cNvSpPr>
            <a:spLocks noChangeShapeType="1"/>
          </p:cNvSpPr>
          <p:nvPr/>
        </p:nvSpPr>
        <p:spPr bwMode="auto">
          <a:xfrm>
            <a:off x="3429000" y="232568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6" name="Line 72"/>
          <p:cNvSpPr>
            <a:spLocks noChangeShapeType="1"/>
          </p:cNvSpPr>
          <p:nvPr/>
        </p:nvSpPr>
        <p:spPr bwMode="auto">
          <a:xfrm>
            <a:off x="3429000" y="2325688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7" name="Line 74"/>
          <p:cNvSpPr>
            <a:spLocks noChangeShapeType="1"/>
          </p:cNvSpPr>
          <p:nvPr/>
        </p:nvSpPr>
        <p:spPr bwMode="auto">
          <a:xfrm>
            <a:off x="3429000" y="5089526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8" name="Line 70"/>
          <p:cNvSpPr>
            <a:spLocks noChangeShapeType="1"/>
          </p:cNvSpPr>
          <p:nvPr/>
        </p:nvSpPr>
        <p:spPr bwMode="auto">
          <a:xfrm>
            <a:off x="5513386" y="2316480"/>
            <a:ext cx="1588" cy="2788920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9670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3. Simple Memory System Cache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16 lines, 4-byte block size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Physically addressed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Direct mapped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3235326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3235326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3722689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3722689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4210052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4210052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4697415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Rectangle 16"/>
          <p:cNvSpPr>
            <a:spLocks noChangeArrowheads="1"/>
          </p:cNvSpPr>
          <p:nvPr/>
        </p:nvSpPr>
        <p:spPr bwMode="auto">
          <a:xfrm>
            <a:off x="4697415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5184778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5184778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6885" name="Rectangle 21"/>
          <p:cNvSpPr>
            <a:spLocks noChangeArrowheads="1"/>
          </p:cNvSpPr>
          <p:nvPr/>
        </p:nvSpPr>
        <p:spPr bwMode="auto">
          <a:xfrm>
            <a:off x="5672141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6" name="Rectangle 22"/>
          <p:cNvSpPr>
            <a:spLocks noChangeArrowheads="1"/>
          </p:cNvSpPr>
          <p:nvPr/>
        </p:nvSpPr>
        <p:spPr bwMode="auto">
          <a:xfrm>
            <a:off x="5672141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6888" name="Rectangle 24"/>
          <p:cNvSpPr>
            <a:spLocks noChangeArrowheads="1"/>
          </p:cNvSpPr>
          <p:nvPr/>
        </p:nvSpPr>
        <p:spPr bwMode="auto">
          <a:xfrm>
            <a:off x="6159504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6159504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6891" name="Rectangle 27"/>
          <p:cNvSpPr>
            <a:spLocks noChangeArrowheads="1"/>
          </p:cNvSpPr>
          <p:nvPr/>
        </p:nvSpPr>
        <p:spPr bwMode="auto">
          <a:xfrm>
            <a:off x="6646867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2" name="Rectangle 28"/>
          <p:cNvSpPr>
            <a:spLocks noChangeArrowheads="1"/>
          </p:cNvSpPr>
          <p:nvPr/>
        </p:nvSpPr>
        <p:spPr bwMode="auto">
          <a:xfrm>
            <a:off x="6646867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6894" name="Rectangle 30"/>
          <p:cNvSpPr>
            <a:spLocks noChangeArrowheads="1"/>
          </p:cNvSpPr>
          <p:nvPr/>
        </p:nvSpPr>
        <p:spPr bwMode="auto">
          <a:xfrm>
            <a:off x="7134230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5" name="Rectangle 31"/>
          <p:cNvSpPr>
            <a:spLocks noChangeArrowheads="1"/>
          </p:cNvSpPr>
          <p:nvPr/>
        </p:nvSpPr>
        <p:spPr bwMode="auto">
          <a:xfrm>
            <a:off x="7134230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6897" name="Rectangle 33"/>
          <p:cNvSpPr>
            <a:spLocks noChangeArrowheads="1"/>
          </p:cNvSpPr>
          <p:nvPr/>
        </p:nvSpPr>
        <p:spPr bwMode="auto">
          <a:xfrm>
            <a:off x="7621592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8" name="Rectangle 34"/>
          <p:cNvSpPr>
            <a:spLocks noChangeArrowheads="1"/>
          </p:cNvSpPr>
          <p:nvPr/>
        </p:nvSpPr>
        <p:spPr bwMode="auto">
          <a:xfrm>
            <a:off x="7621592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6900" name="Rectangle 36"/>
          <p:cNvSpPr>
            <a:spLocks noChangeArrowheads="1"/>
          </p:cNvSpPr>
          <p:nvPr/>
        </p:nvSpPr>
        <p:spPr bwMode="auto">
          <a:xfrm>
            <a:off x="8108954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01" name="Rectangle 37"/>
          <p:cNvSpPr>
            <a:spLocks noChangeArrowheads="1"/>
          </p:cNvSpPr>
          <p:nvPr/>
        </p:nvSpPr>
        <p:spPr bwMode="auto">
          <a:xfrm>
            <a:off x="8108954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03" name="Rectangle 39"/>
          <p:cNvSpPr>
            <a:spLocks noChangeArrowheads="1"/>
          </p:cNvSpPr>
          <p:nvPr/>
        </p:nvSpPr>
        <p:spPr bwMode="auto">
          <a:xfrm>
            <a:off x="8596313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04" name="Rectangle 40"/>
          <p:cNvSpPr>
            <a:spLocks noChangeArrowheads="1"/>
          </p:cNvSpPr>
          <p:nvPr/>
        </p:nvSpPr>
        <p:spPr bwMode="auto">
          <a:xfrm>
            <a:off x="8596313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6176965" y="3478213"/>
            <a:ext cx="2924175" cy="333375"/>
            <a:chOff x="2931" y="2156"/>
            <a:chExt cx="1842" cy="210"/>
          </a:xfrm>
        </p:grpSpPr>
        <p:sp>
          <p:nvSpPr>
            <p:cNvPr id="36906" name="Line 42"/>
            <p:cNvSpPr>
              <a:spLocks noChangeShapeType="1"/>
            </p:cNvSpPr>
            <p:nvPr/>
          </p:nvSpPr>
          <p:spPr bwMode="auto">
            <a:xfrm>
              <a:off x="2931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07" name="Text Box 43"/>
            <p:cNvSpPr txBox="1">
              <a:spLocks noChangeArrowheads="1"/>
            </p:cNvSpPr>
            <p:nvPr/>
          </p:nvSpPr>
          <p:spPr bwMode="auto">
            <a:xfrm>
              <a:off x="3638" y="2156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3281365" y="3478213"/>
            <a:ext cx="2924175" cy="333375"/>
            <a:chOff x="1107" y="2156"/>
            <a:chExt cx="1842" cy="210"/>
          </a:xfrm>
        </p:grpSpPr>
        <p:sp>
          <p:nvSpPr>
            <p:cNvPr id="36909" name="Line 45"/>
            <p:cNvSpPr>
              <a:spLocks noChangeShapeType="1"/>
            </p:cNvSpPr>
            <p:nvPr/>
          </p:nvSpPr>
          <p:spPr bwMode="auto">
            <a:xfrm>
              <a:off x="1107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0" name="Text Box 46"/>
            <p:cNvSpPr txBox="1">
              <a:spLocks noChangeArrowheads="1"/>
            </p:cNvSpPr>
            <p:nvPr/>
          </p:nvSpPr>
          <p:spPr bwMode="auto">
            <a:xfrm>
              <a:off x="1814" y="2156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8080383" y="2523067"/>
            <a:ext cx="992189" cy="306388"/>
            <a:chOff x="4130" y="1501"/>
            <a:chExt cx="625" cy="193"/>
          </a:xfrm>
        </p:grpSpPr>
        <p:sp>
          <p:nvSpPr>
            <p:cNvPr id="36912" name="Line 48"/>
            <p:cNvSpPr>
              <a:spLocks noChangeShapeType="1"/>
            </p:cNvSpPr>
            <p:nvPr/>
          </p:nvSpPr>
          <p:spPr bwMode="auto">
            <a:xfrm>
              <a:off x="4130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3" name="Text Box 49"/>
            <p:cNvSpPr txBox="1">
              <a:spLocks noChangeArrowheads="1"/>
            </p:cNvSpPr>
            <p:nvPr/>
          </p:nvSpPr>
          <p:spPr bwMode="auto">
            <a:xfrm>
              <a:off x="4316" y="1501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6151034" y="2519363"/>
            <a:ext cx="1927225" cy="306388"/>
            <a:chOff x="2920" y="1488"/>
            <a:chExt cx="1214" cy="193"/>
          </a:xfrm>
        </p:grpSpPr>
        <p:sp>
          <p:nvSpPr>
            <p:cNvPr id="36915" name="Line 51"/>
            <p:cNvSpPr>
              <a:spLocks noChangeShapeType="1"/>
            </p:cNvSpPr>
            <p:nvPr/>
          </p:nvSpPr>
          <p:spPr bwMode="auto">
            <a:xfrm>
              <a:off x="2920" y="1566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6" name="Text Box 52"/>
            <p:cNvSpPr txBox="1">
              <a:spLocks noChangeArrowheads="1"/>
            </p:cNvSpPr>
            <p:nvPr/>
          </p:nvSpPr>
          <p:spPr bwMode="auto">
            <a:xfrm>
              <a:off x="3460" y="1488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3235326" y="2514600"/>
            <a:ext cx="2894013" cy="306388"/>
            <a:chOff x="1078" y="1501"/>
            <a:chExt cx="1823" cy="193"/>
          </a:xfrm>
        </p:grpSpPr>
        <p:sp>
          <p:nvSpPr>
            <p:cNvPr id="36918" name="Line 54"/>
            <p:cNvSpPr>
              <a:spLocks noChangeShapeType="1"/>
            </p:cNvSpPr>
            <p:nvPr/>
          </p:nvSpPr>
          <p:spPr bwMode="auto">
            <a:xfrm>
              <a:off x="1078" y="1579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9" name="Text Box 55"/>
            <p:cNvSpPr txBox="1">
              <a:spLocks noChangeArrowheads="1"/>
            </p:cNvSpPr>
            <p:nvPr/>
          </p:nvSpPr>
          <p:spPr bwMode="auto">
            <a:xfrm>
              <a:off x="1928" y="1501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6928" name="Rectangle 64"/>
          <p:cNvSpPr>
            <a:spLocks noChangeArrowheads="1"/>
          </p:cNvSpPr>
          <p:nvPr/>
        </p:nvSpPr>
        <p:spPr bwMode="auto">
          <a:xfrm>
            <a:off x="539908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6929" name="Rectangle 65"/>
          <p:cNvSpPr>
            <a:spLocks noChangeArrowheads="1"/>
          </p:cNvSpPr>
          <p:nvPr/>
        </p:nvSpPr>
        <p:spPr bwMode="auto">
          <a:xfrm>
            <a:off x="477996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DF</a:t>
            </a:r>
          </a:p>
        </p:txBody>
      </p:sp>
      <p:sp>
        <p:nvSpPr>
          <p:cNvPr id="36930" name="Rectangle 66"/>
          <p:cNvSpPr>
            <a:spLocks noChangeArrowheads="1"/>
          </p:cNvSpPr>
          <p:nvPr/>
        </p:nvSpPr>
        <p:spPr bwMode="auto">
          <a:xfrm>
            <a:off x="415925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C2</a:t>
            </a:r>
          </a:p>
        </p:txBody>
      </p:sp>
      <p:sp>
        <p:nvSpPr>
          <p:cNvPr id="36931" name="Rectangle 67"/>
          <p:cNvSpPr>
            <a:spLocks noChangeArrowheads="1"/>
          </p:cNvSpPr>
          <p:nvPr/>
        </p:nvSpPr>
        <p:spPr bwMode="auto">
          <a:xfrm>
            <a:off x="3536950" y="635000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6932" name="Rectangle 68"/>
          <p:cNvSpPr>
            <a:spLocks noChangeArrowheads="1"/>
          </p:cNvSpPr>
          <p:nvPr/>
        </p:nvSpPr>
        <p:spPr bwMode="auto">
          <a:xfrm>
            <a:off x="291623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33" name="Rectangle 69"/>
          <p:cNvSpPr>
            <a:spLocks noChangeArrowheads="1"/>
          </p:cNvSpPr>
          <p:nvPr/>
        </p:nvSpPr>
        <p:spPr bwMode="auto">
          <a:xfrm>
            <a:off x="229711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16</a:t>
            </a:r>
          </a:p>
        </p:txBody>
      </p:sp>
      <p:sp>
        <p:nvSpPr>
          <p:cNvPr id="36934" name="Rectangle 70"/>
          <p:cNvSpPr>
            <a:spLocks noChangeArrowheads="1"/>
          </p:cNvSpPr>
          <p:nvPr/>
        </p:nvSpPr>
        <p:spPr bwMode="auto">
          <a:xfrm>
            <a:off x="167640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6942" name="Rectangle 78"/>
          <p:cNvSpPr>
            <a:spLocks noChangeArrowheads="1"/>
          </p:cNvSpPr>
          <p:nvPr/>
        </p:nvSpPr>
        <p:spPr bwMode="auto">
          <a:xfrm>
            <a:off x="539908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3" name="Rectangle 79"/>
          <p:cNvSpPr>
            <a:spLocks noChangeArrowheads="1"/>
          </p:cNvSpPr>
          <p:nvPr/>
        </p:nvSpPr>
        <p:spPr bwMode="auto">
          <a:xfrm>
            <a:off x="477996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4" name="Rectangle 80"/>
          <p:cNvSpPr>
            <a:spLocks noChangeArrowheads="1"/>
          </p:cNvSpPr>
          <p:nvPr/>
        </p:nvSpPr>
        <p:spPr bwMode="auto">
          <a:xfrm>
            <a:off x="415925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5" name="Rectangle 81"/>
          <p:cNvSpPr>
            <a:spLocks noChangeArrowheads="1"/>
          </p:cNvSpPr>
          <p:nvPr/>
        </p:nvSpPr>
        <p:spPr bwMode="auto">
          <a:xfrm>
            <a:off x="3536950" y="606901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6" name="Rectangle 82"/>
          <p:cNvSpPr>
            <a:spLocks noChangeArrowheads="1"/>
          </p:cNvSpPr>
          <p:nvPr/>
        </p:nvSpPr>
        <p:spPr bwMode="auto">
          <a:xfrm>
            <a:off x="291623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6947" name="Rectangle 83"/>
          <p:cNvSpPr>
            <a:spLocks noChangeArrowheads="1"/>
          </p:cNvSpPr>
          <p:nvPr/>
        </p:nvSpPr>
        <p:spPr bwMode="auto">
          <a:xfrm>
            <a:off x="229711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31</a:t>
            </a:r>
          </a:p>
        </p:txBody>
      </p:sp>
      <p:sp>
        <p:nvSpPr>
          <p:cNvPr id="36948" name="Rectangle 84"/>
          <p:cNvSpPr>
            <a:spLocks noChangeArrowheads="1"/>
          </p:cNvSpPr>
          <p:nvPr/>
        </p:nvSpPr>
        <p:spPr bwMode="auto">
          <a:xfrm>
            <a:off x="167640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6956" name="Rectangle 92"/>
          <p:cNvSpPr>
            <a:spLocks noChangeArrowheads="1"/>
          </p:cNvSpPr>
          <p:nvPr/>
        </p:nvSpPr>
        <p:spPr bwMode="auto">
          <a:xfrm>
            <a:off x="539908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1D</a:t>
            </a:r>
          </a:p>
        </p:txBody>
      </p:sp>
      <p:sp>
        <p:nvSpPr>
          <p:cNvPr id="36957" name="Rectangle 93"/>
          <p:cNvSpPr>
            <a:spLocks noChangeArrowheads="1"/>
          </p:cNvSpPr>
          <p:nvPr/>
        </p:nvSpPr>
        <p:spPr bwMode="auto">
          <a:xfrm>
            <a:off x="477996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F0</a:t>
            </a:r>
          </a:p>
        </p:txBody>
      </p:sp>
      <p:sp>
        <p:nvSpPr>
          <p:cNvPr id="36958" name="Rectangle 94"/>
          <p:cNvSpPr>
            <a:spLocks noChangeArrowheads="1"/>
          </p:cNvSpPr>
          <p:nvPr/>
        </p:nvSpPr>
        <p:spPr bwMode="auto">
          <a:xfrm>
            <a:off x="415925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72</a:t>
            </a:r>
          </a:p>
        </p:txBody>
      </p:sp>
      <p:sp>
        <p:nvSpPr>
          <p:cNvPr id="36959" name="Rectangle 95"/>
          <p:cNvSpPr>
            <a:spLocks noChangeArrowheads="1"/>
          </p:cNvSpPr>
          <p:nvPr/>
        </p:nvSpPr>
        <p:spPr bwMode="auto">
          <a:xfrm>
            <a:off x="3536950" y="578802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36</a:t>
            </a:r>
          </a:p>
        </p:txBody>
      </p:sp>
      <p:sp>
        <p:nvSpPr>
          <p:cNvPr id="36960" name="Rectangle 96"/>
          <p:cNvSpPr>
            <a:spLocks noChangeArrowheads="1"/>
          </p:cNvSpPr>
          <p:nvPr/>
        </p:nvSpPr>
        <p:spPr bwMode="auto">
          <a:xfrm>
            <a:off x="291623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61" name="Rectangle 97"/>
          <p:cNvSpPr>
            <a:spLocks noChangeArrowheads="1"/>
          </p:cNvSpPr>
          <p:nvPr/>
        </p:nvSpPr>
        <p:spPr bwMode="auto">
          <a:xfrm>
            <a:off x="229711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6962" name="Rectangle 98"/>
          <p:cNvSpPr>
            <a:spLocks noChangeArrowheads="1"/>
          </p:cNvSpPr>
          <p:nvPr/>
        </p:nvSpPr>
        <p:spPr bwMode="auto">
          <a:xfrm>
            <a:off x="167640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6970" name="Rectangle 106"/>
          <p:cNvSpPr>
            <a:spLocks noChangeArrowheads="1"/>
          </p:cNvSpPr>
          <p:nvPr/>
        </p:nvSpPr>
        <p:spPr bwMode="auto">
          <a:xfrm>
            <a:off x="539908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6971" name="Rectangle 107"/>
          <p:cNvSpPr>
            <a:spLocks noChangeArrowheads="1"/>
          </p:cNvSpPr>
          <p:nvPr/>
        </p:nvSpPr>
        <p:spPr bwMode="auto">
          <a:xfrm>
            <a:off x="477996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8F</a:t>
            </a:r>
          </a:p>
        </p:txBody>
      </p:sp>
      <p:sp>
        <p:nvSpPr>
          <p:cNvPr id="36972" name="Rectangle 108"/>
          <p:cNvSpPr>
            <a:spLocks noChangeArrowheads="1"/>
          </p:cNvSpPr>
          <p:nvPr/>
        </p:nvSpPr>
        <p:spPr bwMode="auto">
          <a:xfrm>
            <a:off x="415925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6D</a:t>
            </a:r>
          </a:p>
        </p:txBody>
      </p:sp>
      <p:sp>
        <p:nvSpPr>
          <p:cNvPr id="36973" name="Rectangle 109"/>
          <p:cNvSpPr>
            <a:spLocks noChangeArrowheads="1"/>
          </p:cNvSpPr>
          <p:nvPr/>
        </p:nvSpPr>
        <p:spPr bwMode="auto">
          <a:xfrm>
            <a:off x="3536950" y="5481638"/>
            <a:ext cx="6223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43</a:t>
            </a:r>
          </a:p>
        </p:txBody>
      </p:sp>
      <p:sp>
        <p:nvSpPr>
          <p:cNvPr id="36974" name="Rectangle 110"/>
          <p:cNvSpPr>
            <a:spLocks noChangeArrowheads="1"/>
          </p:cNvSpPr>
          <p:nvPr/>
        </p:nvSpPr>
        <p:spPr bwMode="auto">
          <a:xfrm>
            <a:off x="291623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75" name="Rectangle 111"/>
          <p:cNvSpPr>
            <a:spLocks noChangeArrowheads="1"/>
          </p:cNvSpPr>
          <p:nvPr/>
        </p:nvSpPr>
        <p:spPr bwMode="auto">
          <a:xfrm>
            <a:off x="229711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32</a:t>
            </a:r>
          </a:p>
        </p:txBody>
      </p:sp>
      <p:sp>
        <p:nvSpPr>
          <p:cNvPr id="36976" name="Rectangle 112"/>
          <p:cNvSpPr>
            <a:spLocks noChangeArrowheads="1"/>
          </p:cNvSpPr>
          <p:nvPr/>
        </p:nvSpPr>
        <p:spPr bwMode="auto">
          <a:xfrm>
            <a:off x="167640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6984" name="Rectangle 120"/>
          <p:cNvSpPr>
            <a:spLocks noChangeArrowheads="1"/>
          </p:cNvSpPr>
          <p:nvPr/>
        </p:nvSpPr>
        <p:spPr bwMode="auto">
          <a:xfrm>
            <a:off x="539908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5" name="Rectangle 121"/>
          <p:cNvSpPr>
            <a:spLocks noChangeArrowheads="1"/>
          </p:cNvSpPr>
          <p:nvPr/>
        </p:nvSpPr>
        <p:spPr bwMode="auto">
          <a:xfrm>
            <a:off x="477996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6" name="Rectangle 122"/>
          <p:cNvSpPr>
            <a:spLocks noChangeArrowheads="1"/>
          </p:cNvSpPr>
          <p:nvPr/>
        </p:nvSpPr>
        <p:spPr bwMode="auto">
          <a:xfrm>
            <a:off x="415925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7" name="Rectangle 123"/>
          <p:cNvSpPr>
            <a:spLocks noChangeArrowheads="1"/>
          </p:cNvSpPr>
          <p:nvPr/>
        </p:nvSpPr>
        <p:spPr bwMode="auto">
          <a:xfrm>
            <a:off x="3536950" y="520065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8" name="Rectangle 124"/>
          <p:cNvSpPr>
            <a:spLocks noChangeArrowheads="1"/>
          </p:cNvSpPr>
          <p:nvPr/>
        </p:nvSpPr>
        <p:spPr bwMode="auto">
          <a:xfrm>
            <a:off x="291623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6989" name="Rectangle 125"/>
          <p:cNvSpPr>
            <a:spLocks noChangeArrowheads="1"/>
          </p:cNvSpPr>
          <p:nvPr/>
        </p:nvSpPr>
        <p:spPr bwMode="auto">
          <a:xfrm>
            <a:off x="229711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36</a:t>
            </a:r>
          </a:p>
        </p:txBody>
      </p:sp>
      <p:sp>
        <p:nvSpPr>
          <p:cNvPr id="36990" name="Rectangle 126"/>
          <p:cNvSpPr>
            <a:spLocks noChangeArrowheads="1"/>
          </p:cNvSpPr>
          <p:nvPr/>
        </p:nvSpPr>
        <p:spPr bwMode="auto">
          <a:xfrm>
            <a:off x="167640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6998" name="Rectangle 134"/>
          <p:cNvSpPr>
            <a:spLocks noChangeArrowheads="1"/>
          </p:cNvSpPr>
          <p:nvPr/>
        </p:nvSpPr>
        <p:spPr bwMode="auto">
          <a:xfrm>
            <a:off x="539908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6999" name="Rectangle 135"/>
          <p:cNvSpPr>
            <a:spLocks noChangeArrowheads="1"/>
          </p:cNvSpPr>
          <p:nvPr/>
        </p:nvSpPr>
        <p:spPr bwMode="auto">
          <a:xfrm>
            <a:off x="477996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7000" name="Rectangle 136"/>
          <p:cNvSpPr>
            <a:spLocks noChangeArrowheads="1"/>
          </p:cNvSpPr>
          <p:nvPr/>
        </p:nvSpPr>
        <p:spPr bwMode="auto">
          <a:xfrm>
            <a:off x="415925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7001" name="Rectangle 137"/>
          <p:cNvSpPr>
            <a:spLocks noChangeArrowheads="1"/>
          </p:cNvSpPr>
          <p:nvPr/>
        </p:nvSpPr>
        <p:spPr bwMode="auto">
          <a:xfrm>
            <a:off x="3536950" y="491966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7002" name="Rectangle 138"/>
          <p:cNvSpPr>
            <a:spLocks noChangeArrowheads="1"/>
          </p:cNvSpPr>
          <p:nvPr/>
        </p:nvSpPr>
        <p:spPr bwMode="auto">
          <a:xfrm>
            <a:off x="291623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7003" name="Rectangle 139"/>
          <p:cNvSpPr>
            <a:spLocks noChangeArrowheads="1"/>
          </p:cNvSpPr>
          <p:nvPr/>
        </p:nvSpPr>
        <p:spPr bwMode="auto">
          <a:xfrm>
            <a:off x="229711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1B</a:t>
            </a:r>
          </a:p>
        </p:txBody>
      </p:sp>
      <p:sp>
        <p:nvSpPr>
          <p:cNvPr id="37004" name="Rectangle 140"/>
          <p:cNvSpPr>
            <a:spLocks noChangeArrowheads="1"/>
          </p:cNvSpPr>
          <p:nvPr/>
        </p:nvSpPr>
        <p:spPr bwMode="auto">
          <a:xfrm>
            <a:off x="167640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012" name="Rectangle 148"/>
          <p:cNvSpPr>
            <a:spLocks noChangeArrowheads="1"/>
          </p:cNvSpPr>
          <p:nvPr/>
        </p:nvSpPr>
        <p:spPr bwMode="auto">
          <a:xfrm>
            <a:off x="539908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3" name="Rectangle 149"/>
          <p:cNvSpPr>
            <a:spLocks noChangeArrowheads="1"/>
          </p:cNvSpPr>
          <p:nvPr/>
        </p:nvSpPr>
        <p:spPr bwMode="auto">
          <a:xfrm>
            <a:off x="477996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4" name="Rectangle 150"/>
          <p:cNvSpPr>
            <a:spLocks noChangeArrowheads="1"/>
          </p:cNvSpPr>
          <p:nvPr/>
        </p:nvSpPr>
        <p:spPr bwMode="auto">
          <a:xfrm>
            <a:off x="415925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5" name="Rectangle 151"/>
          <p:cNvSpPr>
            <a:spLocks noChangeArrowheads="1"/>
          </p:cNvSpPr>
          <p:nvPr/>
        </p:nvSpPr>
        <p:spPr bwMode="auto">
          <a:xfrm>
            <a:off x="3536950" y="463867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6" name="Rectangle 152"/>
          <p:cNvSpPr>
            <a:spLocks noChangeArrowheads="1"/>
          </p:cNvSpPr>
          <p:nvPr/>
        </p:nvSpPr>
        <p:spPr bwMode="auto">
          <a:xfrm>
            <a:off x="291623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7017" name="Rectangle 153"/>
          <p:cNvSpPr>
            <a:spLocks noChangeArrowheads="1"/>
          </p:cNvSpPr>
          <p:nvPr/>
        </p:nvSpPr>
        <p:spPr bwMode="auto">
          <a:xfrm>
            <a:off x="229711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37018" name="Rectangle 154"/>
          <p:cNvSpPr>
            <a:spLocks noChangeArrowheads="1"/>
          </p:cNvSpPr>
          <p:nvPr/>
        </p:nvSpPr>
        <p:spPr bwMode="auto">
          <a:xfrm>
            <a:off x="167640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026" name="Rectangle 162"/>
          <p:cNvSpPr>
            <a:spLocks noChangeArrowheads="1"/>
          </p:cNvSpPr>
          <p:nvPr/>
        </p:nvSpPr>
        <p:spPr bwMode="auto">
          <a:xfrm>
            <a:off x="539908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7027" name="Rectangle 163"/>
          <p:cNvSpPr>
            <a:spLocks noChangeArrowheads="1"/>
          </p:cNvSpPr>
          <p:nvPr/>
        </p:nvSpPr>
        <p:spPr bwMode="auto">
          <a:xfrm>
            <a:off x="477996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23</a:t>
            </a:r>
          </a:p>
        </p:txBody>
      </p:sp>
      <p:sp>
        <p:nvSpPr>
          <p:cNvPr id="37028" name="Rectangle 164"/>
          <p:cNvSpPr>
            <a:spLocks noChangeArrowheads="1"/>
          </p:cNvSpPr>
          <p:nvPr/>
        </p:nvSpPr>
        <p:spPr bwMode="auto">
          <a:xfrm>
            <a:off x="415925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7029" name="Rectangle 165"/>
          <p:cNvSpPr>
            <a:spLocks noChangeArrowheads="1"/>
          </p:cNvSpPr>
          <p:nvPr/>
        </p:nvSpPr>
        <p:spPr bwMode="auto">
          <a:xfrm>
            <a:off x="3536950" y="4357688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99</a:t>
            </a:r>
          </a:p>
        </p:txBody>
      </p:sp>
      <p:sp>
        <p:nvSpPr>
          <p:cNvPr id="37030" name="Rectangle 166"/>
          <p:cNvSpPr>
            <a:spLocks noChangeArrowheads="1"/>
          </p:cNvSpPr>
          <p:nvPr/>
        </p:nvSpPr>
        <p:spPr bwMode="auto">
          <a:xfrm>
            <a:off x="291623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7031" name="Rectangle 167"/>
          <p:cNvSpPr>
            <a:spLocks noChangeArrowheads="1"/>
          </p:cNvSpPr>
          <p:nvPr/>
        </p:nvSpPr>
        <p:spPr bwMode="auto">
          <a:xfrm>
            <a:off x="229711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19</a:t>
            </a:r>
          </a:p>
        </p:txBody>
      </p:sp>
      <p:sp>
        <p:nvSpPr>
          <p:cNvPr id="37032" name="Rectangle 168"/>
          <p:cNvSpPr>
            <a:spLocks noChangeArrowheads="1"/>
          </p:cNvSpPr>
          <p:nvPr/>
        </p:nvSpPr>
        <p:spPr bwMode="auto">
          <a:xfrm>
            <a:off x="167640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7040" name="Rectangle 176"/>
          <p:cNvSpPr>
            <a:spLocks noChangeArrowheads="1"/>
          </p:cNvSpPr>
          <p:nvPr/>
        </p:nvSpPr>
        <p:spPr bwMode="auto">
          <a:xfrm>
            <a:off x="539908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37041" name="Rectangle 177"/>
          <p:cNvSpPr>
            <a:spLocks noChangeArrowheads="1"/>
          </p:cNvSpPr>
          <p:nvPr/>
        </p:nvSpPr>
        <p:spPr bwMode="auto">
          <a:xfrm>
            <a:off x="477996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37042" name="Rectangle 178"/>
          <p:cNvSpPr>
            <a:spLocks noChangeArrowheads="1"/>
          </p:cNvSpPr>
          <p:nvPr/>
        </p:nvSpPr>
        <p:spPr bwMode="auto">
          <a:xfrm>
            <a:off x="415925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37043" name="Rectangle 179"/>
          <p:cNvSpPr>
            <a:spLocks noChangeArrowheads="1"/>
          </p:cNvSpPr>
          <p:nvPr/>
        </p:nvSpPr>
        <p:spPr bwMode="auto">
          <a:xfrm>
            <a:off x="35369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37044" name="Rectangle 180"/>
          <p:cNvSpPr>
            <a:spLocks noChangeArrowheads="1"/>
          </p:cNvSpPr>
          <p:nvPr/>
        </p:nvSpPr>
        <p:spPr bwMode="auto">
          <a:xfrm>
            <a:off x="291623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7045" name="Rectangle 181"/>
          <p:cNvSpPr>
            <a:spLocks noChangeArrowheads="1"/>
          </p:cNvSpPr>
          <p:nvPr/>
        </p:nvSpPr>
        <p:spPr bwMode="auto">
          <a:xfrm>
            <a:off x="229711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7046" name="Rectangle 182"/>
          <p:cNvSpPr>
            <a:spLocks noChangeArrowheads="1"/>
          </p:cNvSpPr>
          <p:nvPr/>
        </p:nvSpPr>
        <p:spPr bwMode="auto">
          <a:xfrm>
            <a:off x="167640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4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37047" name="Line 183"/>
          <p:cNvSpPr>
            <a:spLocks noChangeShapeType="1"/>
          </p:cNvSpPr>
          <p:nvPr/>
        </p:nvSpPr>
        <p:spPr bwMode="auto">
          <a:xfrm>
            <a:off x="1676400" y="4357688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48" name="Line 184"/>
          <p:cNvSpPr>
            <a:spLocks noChangeShapeType="1"/>
          </p:cNvSpPr>
          <p:nvPr/>
        </p:nvSpPr>
        <p:spPr bwMode="auto">
          <a:xfrm>
            <a:off x="1676400" y="463867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49" name="Line 185"/>
          <p:cNvSpPr>
            <a:spLocks noChangeShapeType="1"/>
          </p:cNvSpPr>
          <p:nvPr/>
        </p:nvSpPr>
        <p:spPr bwMode="auto">
          <a:xfrm>
            <a:off x="1676400" y="491966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0" name="Line 186"/>
          <p:cNvSpPr>
            <a:spLocks noChangeShapeType="1"/>
          </p:cNvSpPr>
          <p:nvPr/>
        </p:nvSpPr>
        <p:spPr bwMode="auto">
          <a:xfrm>
            <a:off x="1676400" y="520065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1" name="Line 187"/>
          <p:cNvSpPr>
            <a:spLocks noChangeShapeType="1"/>
          </p:cNvSpPr>
          <p:nvPr/>
        </p:nvSpPr>
        <p:spPr bwMode="auto">
          <a:xfrm>
            <a:off x="1676400" y="5484812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2" name="Line 188"/>
          <p:cNvSpPr>
            <a:spLocks noChangeShapeType="1"/>
          </p:cNvSpPr>
          <p:nvPr/>
        </p:nvSpPr>
        <p:spPr bwMode="auto">
          <a:xfrm>
            <a:off x="1676400" y="578802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3" name="Line 189"/>
          <p:cNvSpPr>
            <a:spLocks noChangeShapeType="1"/>
          </p:cNvSpPr>
          <p:nvPr/>
        </p:nvSpPr>
        <p:spPr bwMode="auto">
          <a:xfrm>
            <a:off x="1676400" y="606901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4" name="Line 190"/>
          <p:cNvSpPr>
            <a:spLocks noChangeShapeType="1"/>
          </p:cNvSpPr>
          <p:nvPr/>
        </p:nvSpPr>
        <p:spPr bwMode="auto">
          <a:xfrm>
            <a:off x="1676400" y="635000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5" name="Line 191"/>
          <p:cNvSpPr>
            <a:spLocks noChangeShapeType="1"/>
          </p:cNvSpPr>
          <p:nvPr/>
        </p:nvSpPr>
        <p:spPr bwMode="auto">
          <a:xfrm>
            <a:off x="229711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6" name="Line 192"/>
          <p:cNvSpPr>
            <a:spLocks noChangeShapeType="1"/>
          </p:cNvSpPr>
          <p:nvPr/>
        </p:nvSpPr>
        <p:spPr bwMode="auto">
          <a:xfrm>
            <a:off x="291623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7" name="Line 193"/>
          <p:cNvSpPr>
            <a:spLocks noChangeShapeType="1"/>
          </p:cNvSpPr>
          <p:nvPr/>
        </p:nvSpPr>
        <p:spPr bwMode="auto">
          <a:xfrm>
            <a:off x="35369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8" name="Line 194"/>
          <p:cNvSpPr>
            <a:spLocks noChangeShapeType="1"/>
          </p:cNvSpPr>
          <p:nvPr/>
        </p:nvSpPr>
        <p:spPr bwMode="auto">
          <a:xfrm>
            <a:off x="41592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9" name="Line 195"/>
          <p:cNvSpPr>
            <a:spLocks noChangeShapeType="1"/>
          </p:cNvSpPr>
          <p:nvPr/>
        </p:nvSpPr>
        <p:spPr bwMode="auto">
          <a:xfrm>
            <a:off x="477996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0" name="Line 196"/>
          <p:cNvSpPr>
            <a:spLocks noChangeShapeType="1"/>
          </p:cNvSpPr>
          <p:nvPr/>
        </p:nvSpPr>
        <p:spPr bwMode="auto">
          <a:xfrm>
            <a:off x="539908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7" name="Line 203"/>
          <p:cNvSpPr>
            <a:spLocks noChangeShapeType="1"/>
          </p:cNvSpPr>
          <p:nvPr/>
        </p:nvSpPr>
        <p:spPr bwMode="auto">
          <a:xfrm>
            <a:off x="1676400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9" name="Line 205"/>
          <p:cNvSpPr>
            <a:spLocks noChangeShapeType="1"/>
          </p:cNvSpPr>
          <p:nvPr/>
        </p:nvSpPr>
        <p:spPr bwMode="auto">
          <a:xfrm>
            <a:off x="1676400" y="4076700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71" name="Line 207"/>
          <p:cNvSpPr>
            <a:spLocks noChangeShapeType="1"/>
          </p:cNvSpPr>
          <p:nvPr/>
        </p:nvSpPr>
        <p:spPr bwMode="auto">
          <a:xfrm>
            <a:off x="1676400" y="6630988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" name="Line 203"/>
          <p:cNvSpPr>
            <a:spLocks noChangeShapeType="1"/>
          </p:cNvSpPr>
          <p:nvPr/>
        </p:nvSpPr>
        <p:spPr bwMode="auto">
          <a:xfrm>
            <a:off x="6011333" y="4083579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" name="Rectangle 57"/>
          <p:cNvSpPr>
            <a:spLocks noChangeArrowheads="1"/>
          </p:cNvSpPr>
          <p:nvPr/>
        </p:nvSpPr>
        <p:spPr bwMode="auto">
          <a:xfrm>
            <a:off x="989488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1" name="Rectangle 58"/>
          <p:cNvSpPr>
            <a:spLocks noChangeArrowheads="1"/>
          </p:cNvSpPr>
          <p:nvPr/>
        </p:nvSpPr>
        <p:spPr bwMode="auto">
          <a:xfrm>
            <a:off x="927576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2" name="Rectangle 59"/>
          <p:cNvSpPr>
            <a:spLocks noChangeArrowheads="1"/>
          </p:cNvSpPr>
          <p:nvPr/>
        </p:nvSpPr>
        <p:spPr bwMode="auto">
          <a:xfrm>
            <a:off x="865505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3" name="Rectangle 60"/>
          <p:cNvSpPr>
            <a:spLocks noChangeArrowheads="1"/>
          </p:cNvSpPr>
          <p:nvPr/>
        </p:nvSpPr>
        <p:spPr bwMode="auto">
          <a:xfrm>
            <a:off x="8032750" y="635000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4" name="Rectangle 61"/>
          <p:cNvSpPr>
            <a:spLocks noChangeArrowheads="1"/>
          </p:cNvSpPr>
          <p:nvPr/>
        </p:nvSpPr>
        <p:spPr bwMode="auto">
          <a:xfrm>
            <a:off x="741203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15" name="Rectangle 62"/>
          <p:cNvSpPr>
            <a:spLocks noChangeArrowheads="1"/>
          </p:cNvSpPr>
          <p:nvPr/>
        </p:nvSpPr>
        <p:spPr bwMode="auto">
          <a:xfrm>
            <a:off x="679291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14</a:t>
            </a:r>
          </a:p>
        </p:txBody>
      </p:sp>
      <p:sp>
        <p:nvSpPr>
          <p:cNvPr id="216" name="Rectangle 63"/>
          <p:cNvSpPr>
            <a:spLocks noChangeArrowheads="1"/>
          </p:cNvSpPr>
          <p:nvPr/>
        </p:nvSpPr>
        <p:spPr bwMode="auto">
          <a:xfrm>
            <a:off x="617220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217" name="Rectangle 71"/>
          <p:cNvSpPr>
            <a:spLocks noChangeArrowheads="1"/>
          </p:cNvSpPr>
          <p:nvPr/>
        </p:nvSpPr>
        <p:spPr bwMode="auto">
          <a:xfrm>
            <a:off x="989488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D3</a:t>
            </a:r>
          </a:p>
        </p:txBody>
      </p:sp>
      <p:sp>
        <p:nvSpPr>
          <p:cNvPr id="218" name="Rectangle 72"/>
          <p:cNvSpPr>
            <a:spLocks noChangeArrowheads="1"/>
          </p:cNvSpPr>
          <p:nvPr/>
        </p:nvSpPr>
        <p:spPr bwMode="auto">
          <a:xfrm>
            <a:off x="927576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1B</a:t>
            </a:r>
          </a:p>
        </p:txBody>
      </p:sp>
      <p:sp>
        <p:nvSpPr>
          <p:cNvPr id="219" name="Rectangle 73"/>
          <p:cNvSpPr>
            <a:spLocks noChangeArrowheads="1"/>
          </p:cNvSpPr>
          <p:nvPr/>
        </p:nvSpPr>
        <p:spPr bwMode="auto">
          <a:xfrm>
            <a:off x="865505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77</a:t>
            </a:r>
          </a:p>
        </p:txBody>
      </p:sp>
      <p:sp>
        <p:nvSpPr>
          <p:cNvPr id="220" name="Rectangle 74"/>
          <p:cNvSpPr>
            <a:spLocks noChangeArrowheads="1"/>
          </p:cNvSpPr>
          <p:nvPr/>
        </p:nvSpPr>
        <p:spPr bwMode="auto">
          <a:xfrm>
            <a:off x="8032750" y="606901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83</a:t>
            </a:r>
          </a:p>
        </p:txBody>
      </p:sp>
      <p:sp>
        <p:nvSpPr>
          <p:cNvPr id="221" name="Rectangle 75"/>
          <p:cNvSpPr>
            <a:spLocks noChangeArrowheads="1"/>
          </p:cNvSpPr>
          <p:nvPr/>
        </p:nvSpPr>
        <p:spPr bwMode="auto">
          <a:xfrm>
            <a:off x="741203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22" name="Rectangle 76"/>
          <p:cNvSpPr>
            <a:spLocks noChangeArrowheads="1"/>
          </p:cNvSpPr>
          <p:nvPr/>
        </p:nvSpPr>
        <p:spPr bwMode="auto">
          <a:xfrm>
            <a:off x="679291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223" name="Rectangle 77"/>
          <p:cNvSpPr>
            <a:spLocks noChangeArrowheads="1"/>
          </p:cNvSpPr>
          <p:nvPr/>
        </p:nvSpPr>
        <p:spPr bwMode="auto">
          <a:xfrm>
            <a:off x="617220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E</a:t>
            </a:r>
          </a:p>
        </p:txBody>
      </p:sp>
      <p:sp>
        <p:nvSpPr>
          <p:cNvPr id="224" name="Rectangle 85"/>
          <p:cNvSpPr>
            <a:spLocks noChangeArrowheads="1"/>
          </p:cNvSpPr>
          <p:nvPr/>
        </p:nvSpPr>
        <p:spPr bwMode="auto">
          <a:xfrm>
            <a:off x="989488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225" name="Rectangle 86"/>
          <p:cNvSpPr>
            <a:spLocks noChangeArrowheads="1"/>
          </p:cNvSpPr>
          <p:nvPr/>
        </p:nvSpPr>
        <p:spPr bwMode="auto">
          <a:xfrm>
            <a:off x="927576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226" name="Rectangle 87"/>
          <p:cNvSpPr>
            <a:spLocks noChangeArrowheads="1"/>
          </p:cNvSpPr>
          <p:nvPr/>
        </p:nvSpPr>
        <p:spPr bwMode="auto">
          <a:xfrm>
            <a:off x="865505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96</a:t>
            </a:r>
          </a:p>
        </p:txBody>
      </p:sp>
      <p:sp>
        <p:nvSpPr>
          <p:cNvPr id="227" name="Rectangle 88"/>
          <p:cNvSpPr>
            <a:spLocks noChangeArrowheads="1"/>
          </p:cNvSpPr>
          <p:nvPr/>
        </p:nvSpPr>
        <p:spPr bwMode="auto">
          <a:xfrm>
            <a:off x="8032750" y="578802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228" name="Rectangle 89"/>
          <p:cNvSpPr>
            <a:spLocks noChangeArrowheads="1"/>
          </p:cNvSpPr>
          <p:nvPr/>
        </p:nvSpPr>
        <p:spPr bwMode="auto">
          <a:xfrm>
            <a:off x="741203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29" name="Rectangle 90"/>
          <p:cNvSpPr>
            <a:spLocks noChangeArrowheads="1"/>
          </p:cNvSpPr>
          <p:nvPr/>
        </p:nvSpPr>
        <p:spPr bwMode="auto">
          <a:xfrm>
            <a:off x="679291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16</a:t>
            </a:r>
          </a:p>
        </p:txBody>
      </p:sp>
      <p:sp>
        <p:nvSpPr>
          <p:cNvPr id="230" name="Rectangle 91"/>
          <p:cNvSpPr>
            <a:spLocks noChangeArrowheads="1"/>
          </p:cNvSpPr>
          <p:nvPr/>
        </p:nvSpPr>
        <p:spPr bwMode="auto">
          <a:xfrm>
            <a:off x="617220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D</a:t>
            </a:r>
          </a:p>
        </p:txBody>
      </p:sp>
      <p:sp>
        <p:nvSpPr>
          <p:cNvPr id="231" name="Rectangle 99"/>
          <p:cNvSpPr>
            <a:spLocks noChangeArrowheads="1"/>
          </p:cNvSpPr>
          <p:nvPr/>
        </p:nvSpPr>
        <p:spPr bwMode="auto">
          <a:xfrm>
            <a:off x="989488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2" name="Rectangle 100"/>
          <p:cNvSpPr>
            <a:spLocks noChangeArrowheads="1"/>
          </p:cNvSpPr>
          <p:nvPr/>
        </p:nvSpPr>
        <p:spPr bwMode="auto">
          <a:xfrm>
            <a:off x="927576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3" name="Rectangle 101"/>
          <p:cNvSpPr>
            <a:spLocks noChangeArrowheads="1"/>
          </p:cNvSpPr>
          <p:nvPr/>
        </p:nvSpPr>
        <p:spPr bwMode="auto">
          <a:xfrm>
            <a:off x="865505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4" name="Rectangle 102"/>
          <p:cNvSpPr>
            <a:spLocks noChangeArrowheads="1"/>
          </p:cNvSpPr>
          <p:nvPr/>
        </p:nvSpPr>
        <p:spPr bwMode="auto">
          <a:xfrm>
            <a:off x="8032750" y="5481638"/>
            <a:ext cx="6223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5" name="Rectangle 103"/>
          <p:cNvSpPr>
            <a:spLocks noChangeArrowheads="1"/>
          </p:cNvSpPr>
          <p:nvPr/>
        </p:nvSpPr>
        <p:spPr bwMode="auto">
          <a:xfrm>
            <a:off x="741203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36" name="Rectangle 104"/>
          <p:cNvSpPr>
            <a:spLocks noChangeArrowheads="1"/>
          </p:cNvSpPr>
          <p:nvPr/>
        </p:nvSpPr>
        <p:spPr bwMode="auto">
          <a:xfrm>
            <a:off x="679291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237" name="Rectangle 105"/>
          <p:cNvSpPr>
            <a:spLocks noChangeArrowheads="1"/>
          </p:cNvSpPr>
          <p:nvPr/>
        </p:nvSpPr>
        <p:spPr bwMode="auto">
          <a:xfrm>
            <a:off x="617220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238" name="Rectangle 113"/>
          <p:cNvSpPr>
            <a:spLocks noChangeArrowheads="1"/>
          </p:cNvSpPr>
          <p:nvPr/>
        </p:nvSpPr>
        <p:spPr bwMode="auto">
          <a:xfrm>
            <a:off x="989488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9" name="Rectangle 114"/>
          <p:cNvSpPr>
            <a:spLocks noChangeArrowheads="1"/>
          </p:cNvSpPr>
          <p:nvPr/>
        </p:nvSpPr>
        <p:spPr bwMode="auto">
          <a:xfrm>
            <a:off x="927576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0" name="Rectangle 115"/>
          <p:cNvSpPr>
            <a:spLocks noChangeArrowheads="1"/>
          </p:cNvSpPr>
          <p:nvPr/>
        </p:nvSpPr>
        <p:spPr bwMode="auto">
          <a:xfrm>
            <a:off x="865505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1" name="Rectangle 116"/>
          <p:cNvSpPr>
            <a:spLocks noChangeArrowheads="1"/>
          </p:cNvSpPr>
          <p:nvPr/>
        </p:nvSpPr>
        <p:spPr bwMode="auto">
          <a:xfrm>
            <a:off x="8032750" y="520065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2" name="Rectangle 117"/>
          <p:cNvSpPr>
            <a:spLocks noChangeArrowheads="1"/>
          </p:cNvSpPr>
          <p:nvPr/>
        </p:nvSpPr>
        <p:spPr bwMode="auto">
          <a:xfrm>
            <a:off x="741203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43" name="Rectangle 118"/>
          <p:cNvSpPr>
            <a:spLocks noChangeArrowheads="1"/>
          </p:cNvSpPr>
          <p:nvPr/>
        </p:nvSpPr>
        <p:spPr bwMode="auto">
          <a:xfrm>
            <a:off x="679291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0B</a:t>
            </a:r>
          </a:p>
        </p:txBody>
      </p:sp>
      <p:sp>
        <p:nvSpPr>
          <p:cNvPr id="244" name="Rectangle 119"/>
          <p:cNvSpPr>
            <a:spLocks noChangeArrowheads="1"/>
          </p:cNvSpPr>
          <p:nvPr/>
        </p:nvSpPr>
        <p:spPr bwMode="auto">
          <a:xfrm>
            <a:off x="617220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245" name="Rectangle 127"/>
          <p:cNvSpPr>
            <a:spLocks noChangeArrowheads="1"/>
          </p:cNvSpPr>
          <p:nvPr/>
        </p:nvSpPr>
        <p:spPr bwMode="auto">
          <a:xfrm>
            <a:off x="989488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3B</a:t>
            </a:r>
          </a:p>
        </p:txBody>
      </p:sp>
      <p:sp>
        <p:nvSpPr>
          <p:cNvPr id="246" name="Rectangle 128"/>
          <p:cNvSpPr>
            <a:spLocks noChangeArrowheads="1"/>
          </p:cNvSpPr>
          <p:nvPr/>
        </p:nvSpPr>
        <p:spPr bwMode="auto">
          <a:xfrm>
            <a:off x="927576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</a:t>
            </a:r>
          </a:p>
        </p:txBody>
      </p:sp>
      <p:sp>
        <p:nvSpPr>
          <p:cNvPr id="247" name="Rectangle 129"/>
          <p:cNvSpPr>
            <a:spLocks noChangeArrowheads="1"/>
          </p:cNvSpPr>
          <p:nvPr/>
        </p:nvSpPr>
        <p:spPr bwMode="auto">
          <a:xfrm>
            <a:off x="865505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248" name="Rectangle 130"/>
          <p:cNvSpPr>
            <a:spLocks noChangeArrowheads="1"/>
          </p:cNvSpPr>
          <p:nvPr/>
        </p:nvSpPr>
        <p:spPr bwMode="auto">
          <a:xfrm>
            <a:off x="8032750" y="491966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93</a:t>
            </a:r>
          </a:p>
        </p:txBody>
      </p:sp>
      <p:sp>
        <p:nvSpPr>
          <p:cNvPr id="249" name="Rectangle 131"/>
          <p:cNvSpPr>
            <a:spLocks noChangeArrowheads="1"/>
          </p:cNvSpPr>
          <p:nvPr/>
        </p:nvSpPr>
        <p:spPr bwMode="auto">
          <a:xfrm>
            <a:off x="741203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50" name="Rectangle 132"/>
          <p:cNvSpPr>
            <a:spLocks noChangeArrowheads="1"/>
          </p:cNvSpPr>
          <p:nvPr/>
        </p:nvSpPr>
        <p:spPr bwMode="auto">
          <a:xfrm>
            <a:off x="679291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251" name="Rectangle 133"/>
          <p:cNvSpPr>
            <a:spLocks noChangeArrowheads="1"/>
          </p:cNvSpPr>
          <p:nvPr/>
        </p:nvSpPr>
        <p:spPr bwMode="auto">
          <a:xfrm>
            <a:off x="617220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252" name="Rectangle 141"/>
          <p:cNvSpPr>
            <a:spLocks noChangeArrowheads="1"/>
          </p:cNvSpPr>
          <p:nvPr/>
        </p:nvSpPr>
        <p:spPr bwMode="auto">
          <a:xfrm>
            <a:off x="989488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3" name="Rectangle 142"/>
          <p:cNvSpPr>
            <a:spLocks noChangeArrowheads="1"/>
          </p:cNvSpPr>
          <p:nvPr/>
        </p:nvSpPr>
        <p:spPr bwMode="auto">
          <a:xfrm>
            <a:off x="927576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4" name="Rectangle 143"/>
          <p:cNvSpPr>
            <a:spLocks noChangeArrowheads="1"/>
          </p:cNvSpPr>
          <p:nvPr/>
        </p:nvSpPr>
        <p:spPr bwMode="auto">
          <a:xfrm>
            <a:off x="865505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5" name="Rectangle 144"/>
          <p:cNvSpPr>
            <a:spLocks noChangeArrowheads="1"/>
          </p:cNvSpPr>
          <p:nvPr/>
        </p:nvSpPr>
        <p:spPr bwMode="auto">
          <a:xfrm>
            <a:off x="8032750" y="463867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6" name="Rectangle 145"/>
          <p:cNvSpPr>
            <a:spLocks noChangeArrowheads="1"/>
          </p:cNvSpPr>
          <p:nvPr/>
        </p:nvSpPr>
        <p:spPr bwMode="auto">
          <a:xfrm>
            <a:off x="741203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57" name="Rectangle 146"/>
          <p:cNvSpPr>
            <a:spLocks noChangeArrowheads="1"/>
          </p:cNvSpPr>
          <p:nvPr/>
        </p:nvSpPr>
        <p:spPr bwMode="auto">
          <a:xfrm>
            <a:off x="679291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258" name="Rectangle 147"/>
          <p:cNvSpPr>
            <a:spLocks noChangeArrowheads="1"/>
          </p:cNvSpPr>
          <p:nvPr/>
        </p:nvSpPr>
        <p:spPr bwMode="auto">
          <a:xfrm>
            <a:off x="617220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259" name="Rectangle 155"/>
          <p:cNvSpPr>
            <a:spLocks noChangeArrowheads="1"/>
          </p:cNvSpPr>
          <p:nvPr/>
        </p:nvSpPr>
        <p:spPr bwMode="auto">
          <a:xfrm>
            <a:off x="989488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89</a:t>
            </a:r>
          </a:p>
        </p:txBody>
      </p:sp>
      <p:sp>
        <p:nvSpPr>
          <p:cNvPr id="260" name="Rectangle 156"/>
          <p:cNvSpPr>
            <a:spLocks noChangeArrowheads="1"/>
          </p:cNvSpPr>
          <p:nvPr/>
        </p:nvSpPr>
        <p:spPr bwMode="auto">
          <a:xfrm>
            <a:off x="927576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51</a:t>
            </a:r>
          </a:p>
        </p:txBody>
      </p:sp>
      <p:sp>
        <p:nvSpPr>
          <p:cNvPr id="261" name="Rectangle 157"/>
          <p:cNvSpPr>
            <a:spLocks noChangeArrowheads="1"/>
          </p:cNvSpPr>
          <p:nvPr/>
        </p:nvSpPr>
        <p:spPr bwMode="auto">
          <a:xfrm>
            <a:off x="865505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262" name="Rectangle 158"/>
          <p:cNvSpPr>
            <a:spLocks noChangeArrowheads="1"/>
          </p:cNvSpPr>
          <p:nvPr/>
        </p:nvSpPr>
        <p:spPr bwMode="auto">
          <a:xfrm>
            <a:off x="8032750" y="4357688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3A</a:t>
            </a:r>
          </a:p>
        </p:txBody>
      </p:sp>
      <p:sp>
        <p:nvSpPr>
          <p:cNvPr id="263" name="Rectangle 159"/>
          <p:cNvSpPr>
            <a:spLocks noChangeArrowheads="1"/>
          </p:cNvSpPr>
          <p:nvPr/>
        </p:nvSpPr>
        <p:spPr bwMode="auto">
          <a:xfrm>
            <a:off x="741203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64" name="Rectangle 160"/>
          <p:cNvSpPr>
            <a:spLocks noChangeArrowheads="1"/>
          </p:cNvSpPr>
          <p:nvPr/>
        </p:nvSpPr>
        <p:spPr bwMode="auto">
          <a:xfrm>
            <a:off x="679291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24</a:t>
            </a:r>
          </a:p>
        </p:txBody>
      </p:sp>
      <p:sp>
        <p:nvSpPr>
          <p:cNvPr id="265" name="Rectangle 161"/>
          <p:cNvSpPr>
            <a:spLocks noChangeArrowheads="1"/>
          </p:cNvSpPr>
          <p:nvPr/>
        </p:nvSpPr>
        <p:spPr bwMode="auto">
          <a:xfrm>
            <a:off x="617220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266" name="Rectangle 169"/>
          <p:cNvSpPr>
            <a:spLocks noChangeArrowheads="1"/>
          </p:cNvSpPr>
          <p:nvPr/>
        </p:nvSpPr>
        <p:spPr bwMode="auto">
          <a:xfrm>
            <a:off x="989488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267" name="Rectangle 170"/>
          <p:cNvSpPr>
            <a:spLocks noChangeArrowheads="1"/>
          </p:cNvSpPr>
          <p:nvPr/>
        </p:nvSpPr>
        <p:spPr bwMode="auto">
          <a:xfrm>
            <a:off x="927576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268" name="Rectangle 171"/>
          <p:cNvSpPr>
            <a:spLocks noChangeArrowheads="1"/>
          </p:cNvSpPr>
          <p:nvPr/>
        </p:nvSpPr>
        <p:spPr bwMode="auto">
          <a:xfrm>
            <a:off x="865505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269" name="Rectangle 172"/>
          <p:cNvSpPr>
            <a:spLocks noChangeArrowheads="1"/>
          </p:cNvSpPr>
          <p:nvPr/>
        </p:nvSpPr>
        <p:spPr bwMode="auto">
          <a:xfrm>
            <a:off x="80327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270" name="Rectangle 173"/>
          <p:cNvSpPr>
            <a:spLocks noChangeArrowheads="1"/>
          </p:cNvSpPr>
          <p:nvPr/>
        </p:nvSpPr>
        <p:spPr bwMode="auto">
          <a:xfrm>
            <a:off x="741203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271" name="Rectangle 174"/>
          <p:cNvSpPr>
            <a:spLocks noChangeArrowheads="1"/>
          </p:cNvSpPr>
          <p:nvPr/>
        </p:nvSpPr>
        <p:spPr bwMode="auto">
          <a:xfrm>
            <a:off x="679291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272" name="Rectangle 175"/>
          <p:cNvSpPr>
            <a:spLocks noChangeArrowheads="1"/>
          </p:cNvSpPr>
          <p:nvPr/>
        </p:nvSpPr>
        <p:spPr bwMode="auto">
          <a:xfrm>
            <a:off x="617220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4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273" name="Line 183"/>
          <p:cNvSpPr>
            <a:spLocks noChangeShapeType="1"/>
          </p:cNvSpPr>
          <p:nvPr/>
        </p:nvSpPr>
        <p:spPr bwMode="auto">
          <a:xfrm>
            <a:off x="6190488" y="4357688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74" name="Line 184"/>
          <p:cNvSpPr>
            <a:spLocks noChangeShapeType="1"/>
          </p:cNvSpPr>
          <p:nvPr/>
        </p:nvSpPr>
        <p:spPr bwMode="auto">
          <a:xfrm>
            <a:off x="6190488" y="463867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5" name="Line 185"/>
          <p:cNvSpPr>
            <a:spLocks noChangeShapeType="1"/>
          </p:cNvSpPr>
          <p:nvPr/>
        </p:nvSpPr>
        <p:spPr bwMode="auto">
          <a:xfrm>
            <a:off x="6190488" y="491966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" name="Line 186"/>
          <p:cNvSpPr>
            <a:spLocks noChangeShapeType="1"/>
          </p:cNvSpPr>
          <p:nvPr/>
        </p:nvSpPr>
        <p:spPr bwMode="auto">
          <a:xfrm>
            <a:off x="6190488" y="520065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7" name="Line 187"/>
          <p:cNvSpPr>
            <a:spLocks noChangeShapeType="1"/>
          </p:cNvSpPr>
          <p:nvPr/>
        </p:nvSpPr>
        <p:spPr bwMode="auto">
          <a:xfrm>
            <a:off x="6190488" y="5484812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8" name="Line 188"/>
          <p:cNvSpPr>
            <a:spLocks noChangeShapeType="1"/>
          </p:cNvSpPr>
          <p:nvPr/>
        </p:nvSpPr>
        <p:spPr bwMode="auto">
          <a:xfrm>
            <a:off x="6190488" y="578802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9" name="Line 189"/>
          <p:cNvSpPr>
            <a:spLocks noChangeShapeType="1"/>
          </p:cNvSpPr>
          <p:nvPr/>
        </p:nvSpPr>
        <p:spPr bwMode="auto">
          <a:xfrm>
            <a:off x="6190488" y="606901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0" name="Line 190"/>
          <p:cNvSpPr>
            <a:spLocks noChangeShapeType="1"/>
          </p:cNvSpPr>
          <p:nvPr/>
        </p:nvSpPr>
        <p:spPr bwMode="auto">
          <a:xfrm>
            <a:off x="6190488" y="635000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1" name="Line 197"/>
          <p:cNvSpPr>
            <a:spLocks noChangeShapeType="1"/>
          </p:cNvSpPr>
          <p:nvPr/>
        </p:nvSpPr>
        <p:spPr bwMode="auto">
          <a:xfrm>
            <a:off x="679291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2" name="Line 198"/>
          <p:cNvSpPr>
            <a:spLocks noChangeShapeType="1"/>
          </p:cNvSpPr>
          <p:nvPr/>
        </p:nvSpPr>
        <p:spPr bwMode="auto">
          <a:xfrm>
            <a:off x="741203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3" name="Line 199"/>
          <p:cNvSpPr>
            <a:spLocks noChangeShapeType="1"/>
          </p:cNvSpPr>
          <p:nvPr/>
        </p:nvSpPr>
        <p:spPr bwMode="auto">
          <a:xfrm>
            <a:off x="80327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4" name="Line 200"/>
          <p:cNvSpPr>
            <a:spLocks noChangeShapeType="1"/>
          </p:cNvSpPr>
          <p:nvPr/>
        </p:nvSpPr>
        <p:spPr bwMode="auto">
          <a:xfrm>
            <a:off x="86550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5" name="Line 201"/>
          <p:cNvSpPr>
            <a:spLocks noChangeShapeType="1"/>
          </p:cNvSpPr>
          <p:nvPr/>
        </p:nvSpPr>
        <p:spPr bwMode="auto">
          <a:xfrm>
            <a:off x="927576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" name="Line 202"/>
          <p:cNvSpPr>
            <a:spLocks noChangeShapeType="1"/>
          </p:cNvSpPr>
          <p:nvPr/>
        </p:nvSpPr>
        <p:spPr bwMode="auto">
          <a:xfrm>
            <a:off x="989488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" name="Line 205"/>
          <p:cNvSpPr>
            <a:spLocks noChangeShapeType="1"/>
          </p:cNvSpPr>
          <p:nvPr/>
        </p:nvSpPr>
        <p:spPr bwMode="auto">
          <a:xfrm>
            <a:off x="6190488" y="4076700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88" name="Line 206"/>
          <p:cNvSpPr>
            <a:spLocks noChangeShapeType="1"/>
          </p:cNvSpPr>
          <p:nvPr/>
        </p:nvSpPr>
        <p:spPr bwMode="auto">
          <a:xfrm>
            <a:off x="10515601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9" name="Line 207"/>
          <p:cNvSpPr>
            <a:spLocks noChangeShapeType="1"/>
          </p:cNvSpPr>
          <p:nvPr/>
        </p:nvSpPr>
        <p:spPr bwMode="auto">
          <a:xfrm>
            <a:off x="6190488" y="6630988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0" name="Line 206"/>
          <p:cNvSpPr>
            <a:spLocks noChangeShapeType="1"/>
          </p:cNvSpPr>
          <p:nvPr/>
        </p:nvSpPr>
        <p:spPr bwMode="auto">
          <a:xfrm>
            <a:off x="6172200" y="4083579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413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8999803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#1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effectLst/>
                <a:latin typeface="Courier New" pitchFamily="49" charset="0"/>
              </a:rPr>
              <a:t>0x03D4</a:t>
            </a: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 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		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725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08950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21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35812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48450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5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67531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1895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02175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21640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7290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243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757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02" name="Text Box 128">
            <a:extLst>
              <a:ext uri="{FF2B5EF4-FFF2-40B4-BE49-F238E27FC236}">
                <a16:creationId xmlns:a16="http://schemas.microsoft.com/office/drawing/2014/main" id="{79A74399-1D50-4620-AB98-9D72D377D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1811" y="3437965"/>
            <a:ext cx="489878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0x0F</a:t>
            </a:r>
          </a:p>
        </p:txBody>
      </p:sp>
      <p:sp>
        <p:nvSpPr>
          <p:cNvPr id="103" name="Text Box 129">
            <a:extLst>
              <a:ext uri="{FF2B5EF4-FFF2-40B4-BE49-F238E27FC236}">
                <a16:creationId xmlns:a16="http://schemas.microsoft.com/office/drawing/2014/main" id="{F941B7A7-13B2-42AD-9096-493C370C5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2683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04" name="Text Box 130">
            <a:extLst>
              <a:ext uri="{FF2B5EF4-FFF2-40B4-BE49-F238E27FC236}">
                <a16:creationId xmlns:a16="http://schemas.microsoft.com/office/drawing/2014/main" id="{3B2E240D-1F4B-4B5C-BD86-1090A012A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0802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0x03</a:t>
            </a:r>
          </a:p>
        </p:txBody>
      </p:sp>
    </p:spTree>
    <p:extLst>
      <p:ext uri="{BB962C8B-B14F-4D97-AF65-F5344CB8AC3E}">
        <p14:creationId xmlns:p14="http://schemas.microsoft.com/office/powerpoint/2010/main" val="1369523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01" grpId="0"/>
      <p:bldP spid="38002" grpId="0"/>
      <p:bldP spid="38003" grpId="0"/>
      <p:bldP spid="38004" grpId="0"/>
      <p:bldP spid="38005" grpId="0"/>
      <p:bldP spid="38006" grpId="0"/>
      <p:bldP spid="38007" grpId="0"/>
      <p:bldP spid="38008" grpId="0"/>
      <p:bldP spid="38009" grpId="0"/>
      <p:bldP spid="38010" grpId="0"/>
      <p:bldP spid="38011" grpId="0"/>
      <p:bldP spid="38012" grpId="0"/>
      <p:bldP spid="38013" grpId="0"/>
      <p:bldP spid="38014" grpId="0"/>
      <p:bldP spid="102" grpId="0"/>
      <p:bldP spid="103" grpId="0"/>
      <p:bldP spid="10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1. Simple Memory System TLB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16 entries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4-way associative</a:t>
            </a:r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2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2649539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264953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3136901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313690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3624264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362426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4111626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411162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4598989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459898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5086351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508635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5573714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5" name="Rectangle 25"/>
          <p:cNvSpPr>
            <a:spLocks noChangeArrowheads="1"/>
          </p:cNvSpPr>
          <p:nvPr/>
        </p:nvSpPr>
        <p:spPr bwMode="auto">
          <a:xfrm>
            <a:off x="557371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6061076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606107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6548439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654843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5873" name="Rectangle 33"/>
          <p:cNvSpPr>
            <a:spLocks noChangeArrowheads="1"/>
          </p:cNvSpPr>
          <p:nvPr/>
        </p:nvSpPr>
        <p:spPr bwMode="auto">
          <a:xfrm>
            <a:off x="7035801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703580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7523164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7" name="Rectangle 37"/>
          <p:cNvSpPr>
            <a:spLocks noChangeArrowheads="1"/>
          </p:cNvSpPr>
          <p:nvPr/>
        </p:nvSpPr>
        <p:spPr bwMode="auto">
          <a:xfrm>
            <a:off x="752316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5879" name="Rectangle 39"/>
          <p:cNvSpPr>
            <a:spLocks noChangeArrowheads="1"/>
          </p:cNvSpPr>
          <p:nvPr/>
        </p:nvSpPr>
        <p:spPr bwMode="auto">
          <a:xfrm>
            <a:off x="8010526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0" name="Rectangle 40"/>
          <p:cNvSpPr>
            <a:spLocks noChangeArrowheads="1"/>
          </p:cNvSpPr>
          <p:nvPr/>
        </p:nvSpPr>
        <p:spPr bwMode="auto">
          <a:xfrm>
            <a:off x="801052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5882" name="Rectangle 42"/>
          <p:cNvSpPr>
            <a:spLocks noChangeArrowheads="1"/>
          </p:cNvSpPr>
          <p:nvPr/>
        </p:nvSpPr>
        <p:spPr bwMode="auto">
          <a:xfrm>
            <a:off x="8497889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3" name="Rectangle 43"/>
          <p:cNvSpPr>
            <a:spLocks noChangeArrowheads="1"/>
          </p:cNvSpPr>
          <p:nvPr/>
        </p:nvSpPr>
        <p:spPr bwMode="auto">
          <a:xfrm>
            <a:off x="849788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885" name="Rectangle 45"/>
          <p:cNvSpPr>
            <a:spLocks noChangeArrowheads="1"/>
          </p:cNvSpPr>
          <p:nvPr/>
        </p:nvSpPr>
        <p:spPr bwMode="auto">
          <a:xfrm>
            <a:off x="8985251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6" name="Rectangle 46"/>
          <p:cNvSpPr>
            <a:spLocks noChangeArrowheads="1"/>
          </p:cNvSpPr>
          <p:nvPr/>
        </p:nvSpPr>
        <p:spPr bwMode="auto">
          <a:xfrm>
            <a:off x="898525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48438" y="3731684"/>
            <a:ext cx="2924175" cy="333375"/>
            <a:chOff x="3061" y="2140"/>
            <a:chExt cx="1842" cy="210"/>
          </a:xfrm>
        </p:grpSpPr>
        <p:sp>
          <p:nvSpPr>
            <p:cNvPr id="35888" name="Line 48"/>
            <p:cNvSpPr>
              <a:spLocks noChangeShapeType="1"/>
            </p:cNvSpPr>
            <p:nvPr/>
          </p:nvSpPr>
          <p:spPr bwMode="auto">
            <a:xfrm>
              <a:off x="3061" y="2231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89" name="Text Box 49"/>
            <p:cNvSpPr txBox="1">
              <a:spLocks noChangeArrowheads="1"/>
            </p:cNvSpPr>
            <p:nvPr/>
          </p:nvSpPr>
          <p:spPr bwMode="auto">
            <a:xfrm>
              <a:off x="3768" y="2140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41071" y="3732213"/>
            <a:ext cx="3916362" cy="333375"/>
            <a:chOff x="605" y="2135"/>
            <a:chExt cx="2467" cy="210"/>
          </a:xfrm>
        </p:grpSpPr>
        <p:sp>
          <p:nvSpPr>
            <p:cNvPr id="35891" name="Line 51"/>
            <p:cNvSpPr>
              <a:spLocks noChangeShapeType="1"/>
            </p:cNvSpPr>
            <p:nvPr/>
          </p:nvSpPr>
          <p:spPr bwMode="auto">
            <a:xfrm>
              <a:off x="605" y="2226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2" name="Text Box 52"/>
            <p:cNvSpPr txBox="1">
              <a:spLocks noChangeArrowheads="1"/>
            </p:cNvSpPr>
            <p:nvPr/>
          </p:nvSpPr>
          <p:spPr bwMode="auto">
            <a:xfrm>
              <a:off x="1553" y="2135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VPN</a:t>
              </a:r>
            </a:p>
          </p:txBody>
        </p:sp>
      </p:grp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5570539" y="2708803"/>
            <a:ext cx="992187" cy="306388"/>
            <a:chOff x="2445" y="1501"/>
            <a:chExt cx="625" cy="193"/>
          </a:xfrm>
        </p:grpSpPr>
        <p:sp>
          <p:nvSpPr>
            <p:cNvPr id="35894" name="Line 54"/>
            <p:cNvSpPr>
              <a:spLocks noChangeShapeType="1"/>
            </p:cNvSpPr>
            <p:nvPr/>
          </p:nvSpPr>
          <p:spPr bwMode="auto">
            <a:xfrm>
              <a:off x="2445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5" name="Text Box 55"/>
            <p:cNvSpPr txBox="1">
              <a:spLocks noChangeArrowheads="1"/>
            </p:cNvSpPr>
            <p:nvPr/>
          </p:nvSpPr>
          <p:spPr bwMode="auto">
            <a:xfrm>
              <a:off x="2586" y="1501"/>
              <a:ext cx="340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TLBI</a:t>
              </a:r>
            </a:p>
          </p:txBody>
        </p:sp>
      </p:grpSp>
      <p:grpSp>
        <p:nvGrpSpPr>
          <p:cNvPr id="5" name="Group 56"/>
          <p:cNvGrpSpPr>
            <a:grpSpLocks/>
          </p:cNvGrpSpPr>
          <p:nvPr/>
        </p:nvGrpSpPr>
        <p:grpSpPr bwMode="auto">
          <a:xfrm>
            <a:off x="2649538" y="2705099"/>
            <a:ext cx="2925762" cy="306388"/>
            <a:chOff x="605" y="1488"/>
            <a:chExt cx="1843" cy="193"/>
          </a:xfrm>
        </p:grpSpPr>
        <p:sp>
          <p:nvSpPr>
            <p:cNvPr id="35897" name="Line 57"/>
            <p:cNvSpPr>
              <a:spLocks noChangeShapeType="1"/>
            </p:cNvSpPr>
            <p:nvPr/>
          </p:nvSpPr>
          <p:spPr bwMode="auto">
            <a:xfrm>
              <a:off x="605" y="1566"/>
              <a:ext cx="184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8" name="Text Box 58"/>
            <p:cNvSpPr txBox="1">
              <a:spLocks noChangeArrowheads="1"/>
            </p:cNvSpPr>
            <p:nvPr/>
          </p:nvSpPr>
          <p:spPr bwMode="auto">
            <a:xfrm>
              <a:off x="1387" y="1488"/>
              <a:ext cx="367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TLBT</a:t>
              </a:r>
            </a:p>
          </p:txBody>
        </p:sp>
      </p:grpSp>
      <p:sp>
        <p:nvSpPr>
          <p:cNvPr id="35900" name="Rectangle 60"/>
          <p:cNvSpPr>
            <a:spLocks noChangeArrowheads="1"/>
          </p:cNvSpPr>
          <p:nvPr/>
        </p:nvSpPr>
        <p:spPr bwMode="auto">
          <a:xfrm>
            <a:off x="9586913" y="6024563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01" name="Rectangle 61"/>
          <p:cNvSpPr>
            <a:spLocks noChangeArrowheads="1"/>
          </p:cNvSpPr>
          <p:nvPr/>
        </p:nvSpPr>
        <p:spPr bwMode="auto">
          <a:xfrm>
            <a:off x="8956675" y="6024563"/>
            <a:ext cx="630238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02" name="Rectangle 62"/>
          <p:cNvSpPr>
            <a:spLocks noChangeArrowheads="1"/>
          </p:cNvSpPr>
          <p:nvPr/>
        </p:nvSpPr>
        <p:spPr bwMode="auto">
          <a:xfrm>
            <a:off x="8331201" y="6024563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03" name="Rectangle 63"/>
          <p:cNvSpPr>
            <a:spLocks noChangeArrowheads="1"/>
          </p:cNvSpPr>
          <p:nvPr/>
        </p:nvSpPr>
        <p:spPr bwMode="auto">
          <a:xfrm>
            <a:off x="7702550" y="6024563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4" name="Rectangle 64"/>
          <p:cNvSpPr>
            <a:spLocks noChangeArrowheads="1"/>
          </p:cNvSpPr>
          <p:nvPr/>
        </p:nvSpPr>
        <p:spPr bwMode="auto">
          <a:xfrm>
            <a:off x="7077076" y="6024563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35905" name="Rectangle 65"/>
          <p:cNvSpPr>
            <a:spLocks noChangeArrowheads="1"/>
          </p:cNvSpPr>
          <p:nvPr/>
        </p:nvSpPr>
        <p:spPr bwMode="auto">
          <a:xfrm>
            <a:off x="6450013" y="6024563"/>
            <a:ext cx="627063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06" name="Rectangle 66"/>
          <p:cNvSpPr>
            <a:spLocks noChangeArrowheads="1"/>
          </p:cNvSpPr>
          <p:nvPr/>
        </p:nvSpPr>
        <p:spPr bwMode="auto">
          <a:xfrm>
            <a:off x="5821362" y="6024563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7" name="Rectangle 67"/>
          <p:cNvSpPr>
            <a:spLocks noChangeArrowheads="1"/>
          </p:cNvSpPr>
          <p:nvPr/>
        </p:nvSpPr>
        <p:spPr bwMode="auto">
          <a:xfrm>
            <a:off x="5194301" y="6024563"/>
            <a:ext cx="627063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08" name="Rectangle 68"/>
          <p:cNvSpPr>
            <a:spLocks noChangeArrowheads="1"/>
          </p:cNvSpPr>
          <p:nvPr/>
        </p:nvSpPr>
        <p:spPr bwMode="auto">
          <a:xfrm>
            <a:off x="4568826" y="6024563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09" name="Rectangle 69"/>
          <p:cNvSpPr>
            <a:spLocks noChangeArrowheads="1"/>
          </p:cNvSpPr>
          <p:nvPr/>
        </p:nvSpPr>
        <p:spPr bwMode="auto">
          <a:xfrm>
            <a:off x="3940175" y="6024563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0" name="Rectangle 70"/>
          <p:cNvSpPr>
            <a:spLocks noChangeArrowheads="1"/>
          </p:cNvSpPr>
          <p:nvPr/>
        </p:nvSpPr>
        <p:spPr bwMode="auto">
          <a:xfrm>
            <a:off x="3314701" y="6024563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1" name="Rectangle 71"/>
          <p:cNvSpPr>
            <a:spLocks noChangeArrowheads="1"/>
          </p:cNvSpPr>
          <p:nvPr/>
        </p:nvSpPr>
        <p:spPr bwMode="auto">
          <a:xfrm>
            <a:off x="2684462" y="6024563"/>
            <a:ext cx="630238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12" name="Rectangle 72"/>
          <p:cNvSpPr>
            <a:spLocks noChangeArrowheads="1"/>
          </p:cNvSpPr>
          <p:nvPr/>
        </p:nvSpPr>
        <p:spPr bwMode="auto">
          <a:xfrm>
            <a:off x="2058988" y="6024563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5913" name="Rectangle 73"/>
          <p:cNvSpPr>
            <a:spLocks noChangeArrowheads="1"/>
          </p:cNvSpPr>
          <p:nvPr/>
        </p:nvSpPr>
        <p:spPr bwMode="auto">
          <a:xfrm>
            <a:off x="9586913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4" name="Rectangle 74"/>
          <p:cNvSpPr>
            <a:spLocks noChangeArrowheads="1"/>
          </p:cNvSpPr>
          <p:nvPr/>
        </p:nvSpPr>
        <p:spPr bwMode="auto">
          <a:xfrm>
            <a:off x="8956675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5" name="Rectangle 75"/>
          <p:cNvSpPr>
            <a:spLocks noChangeArrowheads="1"/>
          </p:cNvSpPr>
          <p:nvPr/>
        </p:nvSpPr>
        <p:spPr bwMode="auto">
          <a:xfrm>
            <a:off x="8331201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16" name="Rectangle 76"/>
          <p:cNvSpPr>
            <a:spLocks noChangeArrowheads="1"/>
          </p:cNvSpPr>
          <p:nvPr/>
        </p:nvSpPr>
        <p:spPr bwMode="auto">
          <a:xfrm>
            <a:off x="7702550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7" name="Rectangle 77"/>
          <p:cNvSpPr>
            <a:spLocks noChangeArrowheads="1"/>
          </p:cNvSpPr>
          <p:nvPr/>
        </p:nvSpPr>
        <p:spPr bwMode="auto">
          <a:xfrm>
            <a:off x="7077076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8" name="Rectangle 78"/>
          <p:cNvSpPr>
            <a:spLocks noChangeArrowheads="1"/>
          </p:cNvSpPr>
          <p:nvPr/>
        </p:nvSpPr>
        <p:spPr bwMode="auto">
          <a:xfrm>
            <a:off x="6450013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06</a:t>
            </a:r>
          </a:p>
        </p:txBody>
      </p:sp>
      <p:sp>
        <p:nvSpPr>
          <p:cNvPr id="35919" name="Rectangle 79"/>
          <p:cNvSpPr>
            <a:spLocks noChangeArrowheads="1"/>
          </p:cNvSpPr>
          <p:nvPr/>
        </p:nvSpPr>
        <p:spPr bwMode="auto">
          <a:xfrm>
            <a:off x="5821362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0" name="Rectangle 80"/>
          <p:cNvSpPr>
            <a:spLocks noChangeArrowheads="1"/>
          </p:cNvSpPr>
          <p:nvPr/>
        </p:nvSpPr>
        <p:spPr bwMode="auto">
          <a:xfrm>
            <a:off x="5194301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1" name="Rectangle 81"/>
          <p:cNvSpPr>
            <a:spLocks noChangeArrowheads="1"/>
          </p:cNvSpPr>
          <p:nvPr/>
        </p:nvSpPr>
        <p:spPr bwMode="auto">
          <a:xfrm>
            <a:off x="4568826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5922" name="Rectangle 82"/>
          <p:cNvSpPr>
            <a:spLocks noChangeArrowheads="1"/>
          </p:cNvSpPr>
          <p:nvPr/>
        </p:nvSpPr>
        <p:spPr bwMode="auto">
          <a:xfrm>
            <a:off x="3940175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3" name="Rectangle 83"/>
          <p:cNvSpPr>
            <a:spLocks noChangeArrowheads="1"/>
          </p:cNvSpPr>
          <p:nvPr/>
        </p:nvSpPr>
        <p:spPr bwMode="auto">
          <a:xfrm>
            <a:off x="3314701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4" name="Rectangle 84"/>
          <p:cNvSpPr>
            <a:spLocks noChangeArrowheads="1"/>
          </p:cNvSpPr>
          <p:nvPr/>
        </p:nvSpPr>
        <p:spPr bwMode="auto">
          <a:xfrm>
            <a:off x="2684462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25" name="Rectangle 85"/>
          <p:cNvSpPr>
            <a:spLocks noChangeArrowheads="1"/>
          </p:cNvSpPr>
          <p:nvPr/>
        </p:nvSpPr>
        <p:spPr bwMode="auto">
          <a:xfrm>
            <a:off x="2058988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5926" name="Rectangle 86"/>
          <p:cNvSpPr>
            <a:spLocks noChangeArrowheads="1"/>
          </p:cNvSpPr>
          <p:nvPr/>
        </p:nvSpPr>
        <p:spPr bwMode="auto">
          <a:xfrm>
            <a:off x="9586913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7" name="Rectangle 87"/>
          <p:cNvSpPr>
            <a:spLocks noChangeArrowheads="1"/>
          </p:cNvSpPr>
          <p:nvPr/>
        </p:nvSpPr>
        <p:spPr bwMode="auto">
          <a:xfrm>
            <a:off x="8956675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8" name="Rectangle 88"/>
          <p:cNvSpPr>
            <a:spLocks noChangeArrowheads="1"/>
          </p:cNvSpPr>
          <p:nvPr/>
        </p:nvSpPr>
        <p:spPr bwMode="auto">
          <a:xfrm>
            <a:off x="8331201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29" name="Rectangle 89"/>
          <p:cNvSpPr>
            <a:spLocks noChangeArrowheads="1"/>
          </p:cNvSpPr>
          <p:nvPr/>
        </p:nvSpPr>
        <p:spPr bwMode="auto">
          <a:xfrm>
            <a:off x="7702550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0" name="Rectangle 90"/>
          <p:cNvSpPr>
            <a:spLocks noChangeArrowheads="1"/>
          </p:cNvSpPr>
          <p:nvPr/>
        </p:nvSpPr>
        <p:spPr bwMode="auto">
          <a:xfrm>
            <a:off x="7077076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1" name="Rectangle 91"/>
          <p:cNvSpPr>
            <a:spLocks noChangeArrowheads="1"/>
          </p:cNvSpPr>
          <p:nvPr/>
        </p:nvSpPr>
        <p:spPr bwMode="auto">
          <a:xfrm>
            <a:off x="6450013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5932" name="Rectangle 92"/>
          <p:cNvSpPr>
            <a:spLocks noChangeArrowheads="1"/>
          </p:cNvSpPr>
          <p:nvPr/>
        </p:nvSpPr>
        <p:spPr bwMode="auto">
          <a:xfrm>
            <a:off x="5821362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3" name="Rectangle 93"/>
          <p:cNvSpPr>
            <a:spLocks noChangeArrowheads="1"/>
          </p:cNvSpPr>
          <p:nvPr/>
        </p:nvSpPr>
        <p:spPr bwMode="auto">
          <a:xfrm>
            <a:off x="5194301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4" name="Rectangle 94"/>
          <p:cNvSpPr>
            <a:spLocks noChangeArrowheads="1"/>
          </p:cNvSpPr>
          <p:nvPr/>
        </p:nvSpPr>
        <p:spPr bwMode="auto">
          <a:xfrm>
            <a:off x="4568826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35" name="Rectangle 95"/>
          <p:cNvSpPr>
            <a:spLocks noChangeArrowheads="1"/>
          </p:cNvSpPr>
          <p:nvPr/>
        </p:nvSpPr>
        <p:spPr bwMode="auto">
          <a:xfrm>
            <a:off x="3940175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36" name="Rectangle 96"/>
          <p:cNvSpPr>
            <a:spLocks noChangeArrowheads="1"/>
          </p:cNvSpPr>
          <p:nvPr/>
        </p:nvSpPr>
        <p:spPr bwMode="auto">
          <a:xfrm>
            <a:off x="3314701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35937" name="Rectangle 97"/>
          <p:cNvSpPr>
            <a:spLocks noChangeArrowheads="1"/>
          </p:cNvSpPr>
          <p:nvPr/>
        </p:nvSpPr>
        <p:spPr bwMode="auto">
          <a:xfrm>
            <a:off x="2684462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38" name="Rectangle 98"/>
          <p:cNvSpPr>
            <a:spLocks noChangeArrowheads="1"/>
          </p:cNvSpPr>
          <p:nvPr/>
        </p:nvSpPr>
        <p:spPr bwMode="auto">
          <a:xfrm>
            <a:off x="2058988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5939" name="Rectangle 99"/>
          <p:cNvSpPr>
            <a:spLocks noChangeArrowheads="1"/>
          </p:cNvSpPr>
          <p:nvPr/>
        </p:nvSpPr>
        <p:spPr bwMode="auto">
          <a:xfrm>
            <a:off x="9586913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0" name="Rectangle 100"/>
          <p:cNvSpPr>
            <a:spLocks noChangeArrowheads="1"/>
          </p:cNvSpPr>
          <p:nvPr/>
        </p:nvSpPr>
        <p:spPr bwMode="auto">
          <a:xfrm>
            <a:off x="8956675" y="5049838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41" name="Rectangle 101"/>
          <p:cNvSpPr>
            <a:spLocks noChangeArrowheads="1"/>
          </p:cNvSpPr>
          <p:nvPr/>
        </p:nvSpPr>
        <p:spPr bwMode="auto">
          <a:xfrm>
            <a:off x="8331201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42" name="Rectangle 102"/>
          <p:cNvSpPr>
            <a:spLocks noChangeArrowheads="1"/>
          </p:cNvSpPr>
          <p:nvPr/>
        </p:nvSpPr>
        <p:spPr bwMode="auto">
          <a:xfrm>
            <a:off x="7702550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3" name="Rectangle 103"/>
          <p:cNvSpPr>
            <a:spLocks noChangeArrowheads="1"/>
          </p:cNvSpPr>
          <p:nvPr/>
        </p:nvSpPr>
        <p:spPr bwMode="auto">
          <a:xfrm>
            <a:off x="7077076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44" name="Rectangle 104"/>
          <p:cNvSpPr>
            <a:spLocks noChangeArrowheads="1"/>
          </p:cNvSpPr>
          <p:nvPr/>
        </p:nvSpPr>
        <p:spPr bwMode="auto">
          <a:xfrm>
            <a:off x="6450013" y="5049838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5945" name="Rectangle 105"/>
          <p:cNvSpPr>
            <a:spLocks noChangeArrowheads="1"/>
          </p:cNvSpPr>
          <p:nvPr/>
        </p:nvSpPr>
        <p:spPr bwMode="auto">
          <a:xfrm>
            <a:off x="5821362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6" name="Rectangle 106"/>
          <p:cNvSpPr>
            <a:spLocks noChangeArrowheads="1"/>
          </p:cNvSpPr>
          <p:nvPr/>
        </p:nvSpPr>
        <p:spPr bwMode="auto">
          <a:xfrm>
            <a:off x="5194301" y="5049838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47" name="Rectangle 107"/>
          <p:cNvSpPr>
            <a:spLocks noChangeArrowheads="1"/>
          </p:cNvSpPr>
          <p:nvPr/>
        </p:nvSpPr>
        <p:spPr bwMode="auto">
          <a:xfrm>
            <a:off x="4568826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5948" name="Rectangle 108"/>
          <p:cNvSpPr>
            <a:spLocks noChangeArrowheads="1"/>
          </p:cNvSpPr>
          <p:nvPr/>
        </p:nvSpPr>
        <p:spPr bwMode="auto">
          <a:xfrm>
            <a:off x="3940175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9" name="Rectangle 109"/>
          <p:cNvSpPr>
            <a:spLocks noChangeArrowheads="1"/>
          </p:cNvSpPr>
          <p:nvPr/>
        </p:nvSpPr>
        <p:spPr bwMode="auto">
          <a:xfrm>
            <a:off x="3314701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50" name="Rectangle 110"/>
          <p:cNvSpPr>
            <a:spLocks noChangeArrowheads="1"/>
          </p:cNvSpPr>
          <p:nvPr/>
        </p:nvSpPr>
        <p:spPr bwMode="auto">
          <a:xfrm>
            <a:off x="2684462" y="5049838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51" name="Rectangle 111"/>
          <p:cNvSpPr>
            <a:spLocks noChangeArrowheads="1"/>
          </p:cNvSpPr>
          <p:nvPr/>
        </p:nvSpPr>
        <p:spPr bwMode="auto">
          <a:xfrm>
            <a:off x="2058988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5952" name="Rectangle 112"/>
          <p:cNvSpPr>
            <a:spLocks noChangeArrowheads="1"/>
          </p:cNvSpPr>
          <p:nvPr/>
        </p:nvSpPr>
        <p:spPr bwMode="auto">
          <a:xfrm>
            <a:off x="9586913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3" name="Rectangle 113"/>
          <p:cNvSpPr>
            <a:spLocks noChangeArrowheads="1"/>
          </p:cNvSpPr>
          <p:nvPr/>
        </p:nvSpPr>
        <p:spPr bwMode="auto">
          <a:xfrm>
            <a:off x="8956675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4" name="Rectangle 114"/>
          <p:cNvSpPr>
            <a:spLocks noChangeArrowheads="1"/>
          </p:cNvSpPr>
          <p:nvPr/>
        </p:nvSpPr>
        <p:spPr bwMode="auto">
          <a:xfrm>
            <a:off x="8331201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5" name="Rectangle 115"/>
          <p:cNvSpPr>
            <a:spLocks noChangeArrowheads="1"/>
          </p:cNvSpPr>
          <p:nvPr/>
        </p:nvSpPr>
        <p:spPr bwMode="auto">
          <a:xfrm>
            <a:off x="7702550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6" name="Rectangle 116"/>
          <p:cNvSpPr>
            <a:spLocks noChangeArrowheads="1"/>
          </p:cNvSpPr>
          <p:nvPr/>
        </p:nvSpPr>
        <p:spPr bwMode="auto">
          <a:xfrm>
            <a:off x="7077076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7" name="Rectangle 117"/>
          <p:cNvSpPr>
            <a:spLocks noChangeArrowheads="1"/>
          </p:cNvSpPr>
          <p:nvPr/>
        </p:nvSpPr>
        <p:spPr bwMode="auto">
          <a:xfrm>
            <a:off x="6450013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8" name="Rectangle 118"/>
          <p:cNvSpPr>
            <a:spLocks noChangeArrowheads="1"/>
          </p:cNvSpPr>
          <p:nvPr/>
        </p:nvSpPr>
        <p:spPr bwMode="auto">
          <a:xfrm>
            <a:off x="5821362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9" name="Rectangle 119"/>
          <p:cNvSpPr>
            <a:spLocks noChangeArrowheads="1"/>
          </p:cNvSpPr>
          <p:nvPr/>
        </p:nvSpPr>
        <p:spPr bwMode="auto">
          <a:xfrm>
            <a:off x="5194301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0" name="Rectangle 120"/>
          <p:cNvSpPr>
            <a:spLocks noChangeArrowheads="1"/>
          </p:cNvSpPr>
          <p:nvPr/>
        </p:nvSpPr>
        <p:spPr bwMode="auto">
          <a:xfrm>
            <a:off x="4568826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1" name="Rectangle 121"/>
          <p:cNvSpPr>
            <a:spLocks noChangeArrowheads="1"/>
          </p:cNvSpPr>
          <p:nvPr/>
        </p:nvSpPr>
        <p:spPr bwMode="auto">
          <a:xfrm>
            <a:off x="3940175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62" name="Rectangle 122"/>
          <p:cNvSpPr>
            <a:spLocks noChangeArrowheads="1"/>
          </p:cNvSpPr>
          <p:nvPr/>
        </p:nvSpPr>
        <p:spPr bwMode="auto">
          <a:xfrm>
            <a:off x="3314701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3" name="Rectangle 123"/>
          <p:cNvSpPr>
            <a:spLocks noChangeArrowheads="1"/>
          </p:cNvSpPr>
          <p:nvPr/>
        </p:nvSpPr>
        <p:spPr bwMode="auto">
          <a:xfrm>
            <a:off x="2684462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4" name="Rectangle 124"/>
          <p:cNvSpPr>
            <a:spLocks noChangeArrowheads="1"/>
          </p:cNvSpPr>
          <p:nvPr/>
        </p:nvSpPr>
        <p:spPr bwMode="auto">
          <a:xfrm>
            <a:off x="2058988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Set</a:t>
            </a:r>
          </a:p>
        </p:txBody>
      </p:sp>
      <p:sp>
        <p:nvSpPr>
          <p:cNvPr id="35965" name="Line 125"/>
          <p:cNvSpPr>
            <a:spLocks noChangeShapeType="1"/>
          </p:cNvSpPr>
          <p:nvPr/>
        </p:nvSpPr>
        <p:spPr bwMode="auto">
          <a:xfrm>
            <a:off x="2058988" y="5049838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66" name="Line 126"/>
          <p:cNvSpPr>
            <a:spLocks noChangeShapeType="1"/>
          </p:cNvSpPr>
          <p:nvPr/>
        </p:nvSpPr>
        <p:spPr bwMode="auto">
          <a:xfrm>
            <a:off x="2058988" y="537527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7" name="Line 127"/>
          <p:cNvSpPr>
            <a:spLocks noChangeShapeType="1"/>
          </p:cNvSpPr>
          <p:nvPr/>
        </p:nvSpPr>
        <p:spPr bwMode="auto">
          <a:xfrm>
            <a:off x="2058988" y="569912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8" name="Line 128"/>
          <p:cNvSpPr>
            <a:spLocks noChangeShapeType="1"/>
          </p:cNvSpPr>
          <p:nvPr/>
        </p:nvSpPr>
        <p:spPr bwMode="auto">
          <a:xfrm>
            <a:off x="2058988" y="6024563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9" name="Line 129"/>
          <p:cNvSpPr>
            <a:spLocks noChangeShapeType="1"/>
          </p:cNvSpPr>
          <p:nvPr/>
        </p:nvSpPr>
        <p:spPr bwMode="auto">
          <a:xfrm>
            <a:off x="331470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0" name="Line 130"/>
          <p:cNvSpPr>
            <a:spLocks noChangeShapeType="1"/>
          </p:cNvSpPr>
          <p:nvPr/>
        </p:nvSpPr>
        <p:spPr bwMode="auto">
          <a:xfrm>
            <a:off x="39401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1" name="Line 131"/>
          <p:cNvSpPr>
            <a:spLocks noChangeShapeType="1"/>
          </p:cNvSpPr>
          <p:nvPr/>
        </p:nvSpPr>
        <p:spPr bwMode="auto">
          <a:xfrm>
            <a:off x="519430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2" name="Line 132"/>
          <p:cNvSpPr>
            <a:spLocks noChangeShapeType="1"/>
          </p:cNvSpPr>
          <p:nvPr/>
        </p:nvSpPr>
        <p:spPr bwMode="auto">
          <a:xfrm>
            <a:off x="5821362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3" name="Line 133"/>
          <p:cNvSpPr>
            <a:spLocks noChangeShapeType="1"/>
          </p:cNvSpPr>
          <p:nvPr/>
        </p:nvSpPr>
        <p:spPr bwMode="auto">
          <a:xfrm>
            <a:off x="70770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4" name="Line 134"/>
          <p:cNvSpPr>
            <a:spLocks noChangeShapeType="1"/>
          </p:cNvSpPr>
          <p:nvPr/>
        </p:nvSpPr>
        <p:spPr bwMode="auto">
          <a:xfrm>
            <a:off x="770255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5" name="Line 135"/>
          <p:cNvSpPr>
            <a:spLocks noChangeShapeType="1"/>
          </p:cNvSpPr>
          <p:nvPr/>
        </p:nvSpPr>
        <p:spPr bwMode="auto">
          <a:xfrm>
            <a:off x="89566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6" name="Line 136"/>
          <p:cNvSpPr>
            <a:spLocks noChangeShapeType="1"/>
          </p:cNvSpPr>
          <p:nvPr/>
        </p:nvSpPr>
        <p:spPr bwMode="auto">
          <a:xfrm>
            <a:off x="9586912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7" name="Line 137"/>
          <p:cNvSpPr>
            <a:spLocks noChangeShapeType="1"/>
          </p:cNvSpPr>
          <p:nvPr/>
        </p:nvSpPr>
        <p:spPr bwMode="auto">
          <a:xfrm>
            <a:off x="2684462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8" name="Line 138"/>
          <p:cNvSpPr>
            <a:spLocks noChangeShapeType="1"/>
          </p:cNvSpPr>
          <p:nvPr/>
        </p:nvSpPr>
        <p:spPr bwMode="auto">
          <a:xfrm>
            <a:off x="4568825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9" name="Line 139"/>
          <p:cNvSpPr>
            <a:spLocks noChangeShapeType="1"/>
          </p:cNvSpPr>
          <p:nvPr/>
        </p:nvSpPr>
        <p:spPr bwMode="auto">
          <a:xfrm>
            <a:off x="2058987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0" name="Line 140"/>
          <p:cNvSpPr>
            <a:spLocks noChangeShapeType="1"/>
          </p:cNvSpPr>
          <p:nvPr/>
        </p:nvSpPr>
        <p:spPr bwMode="auto">
          <a:xfrm>
            <a:off x="6450012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1" name="Line 141"/>
          <p:cNvSpPr>
            <a:spLocks noChangeShapeType="1"/>
          </p:cNvSpPr>
          <p:nvPr/>
        </p:nvSpPr>
        <p:spPr bwMode="auto">
          <a:xfrm>
            <a:off x="8331200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2" name="Line 142"/>
          <p:cNvSpPr>
            <a:spLocks noChangeShapeType="1"/>
          </p:cNvSpPr>
          <p:nvPr/>
        </p:nvSpPr>
        <p:spPr bwMode="auto">
          <a:xfrm>
            <a:off x="2058988" y="4724400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83" name="Line 143"/>
          <p:cNvSpPr>
            <a:spLocks noChangeShapeType="1"/>
          </p:cNvSpPr>
          <p:nvPr/>
        </p:nvSpPr>
        <p:spPr bwMode="auto">
          <a:xfrm>
            <a:off x="10212388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4" name="Line 144"/>
          <p:cNvSpPr>
            <a:spLocks noChangeShapeType="1"/>
          </p:cNvSpPr>
          <p:nvPr/>
        </p:nvSpPr>
        <p:spPr bwMode="auto">
          <a:xfrm>
            <a:off x="2058988" y="6350001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EB5AA026-F8BA-4C25-9C1B-E091605CC4C2}"/>
              </a:ext>
            </a:extLst>
          </p:cNvPr>
          <p:cNvSpPr/>
          <p:nvPr/>
        </p:nvSpPr>
        <p:spPr bwMode="auto">
          <a:xfrm>
            <a:off x="4738468" y="6017064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7E20982E-675E-4678-87DD-952A9BF071F7}"/>
              </a:ext>
            </a:extLst>
          </p:cNvPr>
          <p:cNvSpPr/>
          <p:nvPr/>
        </p:nvSpPr>
        <p:spPr bwMode="auto">
          <a:xfrm>
            <a:off x="6005732" y="6019800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EEDC70DC-B36D-4CDF-AB0A-F956CA0BC399}"/>
              </a:ext>
            </a:extLst>
          </p:cNvPr>
          <p:cNvSpPr/>
          <p:nvPr/>
        </p:nvSpPr>
        <p:spPr bwMode="auto">
          <a:xfrm>
            <a:off x="5359400" y="6022536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7654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 animBg="1"/>
      <p:bldP spid="130" grpId="0" animBg="1"/>
      <p:bldP spid="1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8999803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#1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effectLst/>
                <a:latin typeface="Courier New" pitchFamily="49" charset="0"/>
              </a:rPr>
              <a:t>0x03D4</a:t>
            </a: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 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112920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		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725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53640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6627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80502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93140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5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763669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277894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9053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30475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817394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331619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845844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9" name="Group 135"/>
          <p:cNvGrpSpPr>
            <a:grpSpLocks/>
          </p:cNvGrpSpPr>
          <p:nvPr/>
        </p:nvGrpSpPr>
        <p:grpSpPr bwMode="auto">
          <a:xfrm>
            <a:off x="6666970" y="5173134"/>
            <a:ext cx="2649538" cy="339725"/>
            <a:chOff x="3188" y="3030"/>
            <a:chExt cx="1669" cy="214"/>
          </a:xfrm>
        </p:grpSpPr>
        <p:sp>
          <p:nvSpPr>
            <p:cNvPr id="38024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5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6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1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2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3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</p:grpSp>
      <p:sp>
        <p:nvSpPr>
          <p:cNvPr id="102" name="Text Box 128">
            <a:extLst>
              <a:ext uri="{FF2B5EF4-FFF2-40B4-BE49-F238E27FC236}">
                <a16:creationId xmlns:a16="http://schemas.microsoft.com/office/drawing/2014/main" id="{79A74399-1D50-4620-AB98-9D72D377D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0168" y="3437965"/>
            <a:ext cx="489878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0x0F</a:t>
            </a:r>
          </a:p>
        </p:txBody>
      </p:sp>
      <p:sp>
        <p:nvSpPr>
          <p:cNvPr id="103" name="Text Box 129">
            <a:extLst>
              <a:ext uri="{FF2B5EF4-FFF2-40B4-BE49-F238E27FC236}">
                <a16:creationId xmlns:a16="http://schemas.microsoft.com/office/drawing/2014/main" id="{F941B7A7-13B2-42AD-9096-493C370C5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1040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04" name="Text Box 130">
            <a:extLst>
              <a:ext uri="{FF2B5EF4-FFF2-40B4-BE49-F238E27FC236}">
                <a16:creationId xmlns:a16="http://schemas.microsoft.com/office/drawing/2014/main" id="{3B2E240D-1F4B-4B5C-BD86-1090A012A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9159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0x03</a:t>
            </a:r>
          </a:p>
        </p:txBody>
      </p:sp>
      <p:sp>
        <p:nvSpPr>
          <p:cNvPr id="105" name="Text Box 131">
            <a:extLst>
              <a:ext uri="{FF2B5EF4-FFF2-40B4-BE49-F238E27FC236}">
                <a16:creationId xmlns:a16="http://schemas.microsoft.com/office/drawing/2014/main" id="{80B96D15-693B-4572-8B13-0A1980A10B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3830" y="3437939"/>
            <a:ext cx="19973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106" name="Text Box 133">
            <a:extLst>
              <a:ext uri="{FF2B5EF4-FFF2-40B4-BE49-F238E27FC236}">
                <a16:creationId xmlns:a16="http://schemas.microsoft.com/office/drawing/2014/main" id="{EF1194E9-7FB2-48F0-BBDD-A8C9ABF18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3159" y="3437965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107" name="Text Box 134">
            <a:extLst>
              <a:ext uri="{FF2B5EF4-FFF2-40B4-BE49-F238E27FC236}">
                <a16:creationId xmlns:a16="http://schemas.microsoft.com/office/drawing/2014/main" id="{EB174B77-5371-43D2-B3B6-FA3625711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0933" y="3437965"/>
            <a:ext cx="52514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0x0D</a:t>
            </a:r>
          </a:p>
        </p:txBody>
      </p:sp>
      <p:sp>
        <p:nvSpPr>
          <p:cNvPr id="108" name="Text Box 149">
            <a:extLst>
              <a:ext uri="{FF2B5EF4-FFF2-40B4-BE49-F238E27FC236}">
                <a16:creationId xmlns:a16="http://schemas.microsoft.com/office/drawing/2014/main" id="{5E296945-5151-4C3C-BEA8-B265ABF42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6551" y="6033868"/>
            <a:ext cx="196850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09" name="Text Box 150">
            <a:extLst>
              <a:ext uri="{FF2B5EF4-FFF2-40B4-BE49-F238E27FC236}">
                <a16:creationId xmlns:a16="http://schemas.microsoft.com/office/drawing/2014/main" id="{BA74E64C-5A74-42C4-A6F3-347A5DD0B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3849" y="6033868"/>
            <a:ext cx="395301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0x5</a:t>
            </a:r>
          </a:p>
        </p:txBody>
      </p:sp>
      <p:sp>
        <p:nvSpPr>
          <p:cNvPr id="110" name="Text Box 151">
            <a:extLst>
              <a:ext uri="{FF2B5EF4-FFF2-40B4-BE49-F238E27FC236}">
                <a16:creationId xmlns:a16="http://schemas.microsoft.com/office/drawing/2014/main" id="{27751A88-54EB-49D2-B4E4-AE540BC26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2520" y="6033868"/>
            <a:ext cx="52514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0x0D</a:t>
            </a:r>
          </a:p>
        </p:txBody>
      </p:sp>
      <p:sp>
        <p:nvSpPr>
          <p:cNvPr id="113" name="Text Box 139">
            <a:extLst>
              <a:ext uri="{FF2B5EF4-FFF2-40B4-BE49-F238E27FC236}">
                <a16:creationId xmlns:a16="http://schemas.microsoft.com/office/drawing/2014/main" id="{B158D7E9-AAB8-4800-B0D1-BA8B6016B3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8118" y="5173134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4" name="Text Box 140">
            <a:extLst>
              <a:ext uri="{FF2B5EF4-FFF2-40B4-BE49-F238E27FC236}">
                <a16:creationId xmlns:a16="http://schemas.microsoft.com/office/drawing/2014/main" id="{1E70DF4C-2B30-422C-B09A-A54FDAF49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0658" y="5173134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5" name="Text Box 141">
            <a:extLst>
              <a:ext uri="{FF2B5EF4-FFF2-40B4-BE49-F238E27FC236}">
                <a16:creationId xmlns:a16="http://schemas.microsoft.com/office/drawing/2014/main" id="{21CA8863-433B-45E9-AB12-E507CF88B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1806" y="5173134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6" name="Text Box 142">
            <a:extLst>
              <a:ext uri="{FF2B5EF4-FFF2-40B4-BE49-F238E27FC236}">
                <a16:creationId xmlns:a16="http://schemas.microsoft.com/office/drawing/2014/main" id="{FB681C9E-AD7D-47E3-95B9-C01D8D269E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983" y="5173134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7" name="Text Box 146">
            <a:extLst>
              <a:ext uri="{FF2B5EF4-FFF2-40B4-BE49-F238E27FC236}">
                <a16:creationId xmlns:a16="http://schemas.microsoft.com/office/drawing/2014/main" id="{49BF68A3-F1D6-4888-9864-65F6FAB65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2758" y="5173134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8" name="Text Box 147">
            <a:extLst>
              <a:ext uri="{FF2B5EF4-FFF2-40B4-BE49-F238E27FC236}">
                <a16:creationId xmlns:a16="http://schemas.microsoft.com/office/drawing/2014/main" id="{2558D553-C5FD-4466-BE98-73E34AFF4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9718" y="5173134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2114551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07" grpId="0"/>
      <p:bldP spid="105" grpId="0"/>
      <p:bldP spid="106" grpId="0"/>
      <p:bldP spid="107" grpId="0"/>
      <p:bldP spid="108" grpId="0"/>
      <p:bldP spid="109" grpId="0"/>
      <p:bldP spid="110" grpId="0"/>
      <p:bldP spid="113" grpId="0"/>
      <p:bldP spid="114" grpId="0"/>
      <p:bldP spid="115" grpId="0"/>
      <p:bldP spid="116" grpId="0"/>
      <p:bldP spid="117" grpId="0"/>
      <p:bldP spid="118" grpId="0"/>
    </p:bldLst>
  </p:timing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43730</TotalTime>
  <Pages>35</Pages>
  <Words>4527</Words>
  <Application>Microsoft Office PowerPoint</Application>
  <PresentationFormat>Widescreen</PresentationFormat>
  <Paragraphs>2471</Paragraphs>
  <Slides>45</Slides>
  <Notes>45</Notes>
  <HiddenSlides>2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  <vt:variant>
        <vt:lpstr>Custom Shows</vt:lpstr>
      </vt:variant>
      <vt:variant>
        <vt:i4>2</vt:i4>
      </vt:variant>
    </vt:vector>
  </HeadingPairs>
  <TitlesOfParts>
    <vt:vector size="55" baseType="lpstr">
      <vt:lpstr>Calibri</vt:lpstr>
      <vt:lpstr>Century Gothic</vt:lpstr>
      <vt:lpstr>Courier New</vt:lpstr>
      <vt:lpstr>Helvetica</vt:lpstr>
      <vt:lpstr>Menlo-Regular</vt:lpstr>
      <vt:lpstr>Wingdings</vt:lpstr>
      <vt:lpstr>Wingdings 2</vt:lpstr>
      <vt:lpstr>class02</vt:lpstr>
      <vt:lpstr>Virtual Memory: Systems</vt:lpstr>
      <vt:lpstr>Review of Symbols</vt:lpstr>
      <vt:lpstr>Simple Memory System Example</vt:lpstr>
      <vt:lpstr>1. Simple Memory System TLB</vt:lpstr>
      <vt:lpstr>2. Simple Memory System Page Table</vt:lpstr>
      <vt:lpstr>3. Simple Memory System Cache</vt:lpstr>
      <vt:lpstr>Address Translation Example #1</vt:lpstr>
      <vt:lpstr>1. Simple Memory System TLB</vt:lpstr>
      <vt:lpstr>Address Translation Example #1</vt:lpstr>
      <vt:lpstr>3. Simple Memory System Cache</vt:lpstr>
      <vt:lpstr>Address Translation Example #1</vt:lpstr>
      <vt:lpstr>Address Translation Example #1</vt:lpstr>
      <vt:lpstr>Address Translation Example #2</vt:lpstr>
      <vt:lpstr>1. Simple Memory System TLB</vt:lpstr>
      <vt:lpstr>Address Translation Example #2</vt:lpstr>
      <vt:lpstr>2. Simple Memory System Page Table</vt:lpstr>
      <vt:lpstr>Address Translation Example #2</vt:lpstr>
      <vt:lpstr>3. Simple Memory System Cache</vt:lpstr>
      <vt:lpstr>Address Translation Example #2</vt:lpstr>
      <vt:lpstr>Address Translation Example #2</vt:lpstr>
      <vt:lpstr>Address Translation Example #3</vt:lpstr>
      <vt:lpstr>1. Simple Memory System TLB</vt:lpstr>
      <vt:lpstr>Address Translation Example #3</vt:lpstr>
      <vt:lpstr>2. Simple Memory System Page Table</vt:lpstr>
      <vt:lpstr>Address Translation Example #3</vt:lpstr>
      <vt:lpstr>Address Translation Example #3</vt:lpstr>
      <vt:lpstr>Intel Core i7 Memory System</vt:lpstr>
      <vt:lpstr>End-to-End Core i7 Address Translation</vt:lpstr>
      <vt:lpstr>Core i7 Level 1-3 Page Table Entries</vt:lpstr>
      <vt:lpstr>Core i7 Level 4 Page Table Entries</vt:lpstr>
      <vt:lpstr>Core i7 Page Table Translation</vt:lpstr>
      <vt:lpstr>Cute Trick for Speeding Up L1 Access</vt:lpstr>
      <vt:lpstr>Virtual Address Space of a Linux Process</vt:lpstr>
      <vt:lpstr>Linux Organizes VM As Collection of “Areas” </vt:lpstr>
      <vt:lpstr>Linux Page-Fault Handling </vt:lpstr>
      <vt:lpstr>Memory Mapping</vt:lpstr>
      <vt:lpstr>Sharing Revisited: Shared Objects</vt:lpstr>
      <vt:lpstr>Sharing Revisited: Shared Objects</vt:lpstr>
      <vt:lpstr>Sharing Revisited:  Private Copy-on-Write (COW) Objects</vt:lpstr>
      <vt:lpstr>Sharing Revisited:  Private Copy-on-write (COW) Objects</vt:lpstr>
      <vt:lpstr>The fork Function Revisited</vt:lpstr>
      <vt:lpstr>The execve Function Revisited</vt:lpstr>
      <vt:lpstr>User-Level Memory Mapping</vt:lpstr>
      <vt:lpstr>User-Level Memory Mapping</vt:lpstr>
      <vt:lpstr>Example: Using mmap to Copy Files</vt:lpstr>
      <vt:lpstr>For screen</vt:lpstr>
      <vt:lpstr>For printing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P6/Linux Memory System</dc:title>
  <dc:subject/>
  <dc:creator>Randal E. Bryant &amp; David R. O'Hallaron</dc:creator>
  <cp:keywords/>
  <dc:description/>
  <cp:lastModifiedBy>Geoffrey Kuenning</cp:lastModifiedBy>
  <cp:revision>192</cp:revision>
  <cp:lastPrinted>2020-11-10T22:03:36Z</cp:lastPrinted>
  <dcterms:created xsi:type="dcterms:W3CDTF">1998-08-11T09:19:24Z</dcterms:created>
  <dcterms:modified xsi:type="dcterms:W3CDTF">2021-01-20T07:07:11Z</dcterms:modified>
</cp:coreProperties>
</file>