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43" r:id="rId2"/>
    <p:sldId id="344" r:id="rId3"/>
    <p:sldId id="345" r:id="rId4"/>
    <p:sldId id="346" r:id="rId5"/>
    <p:sldId id="347" r:id="rId6"/>
    <p:sldId id="348" r:id="rId7"/>
    <p:sldId id="377" r:id="rId8"/>
    <p:sldId id="381" r:id="rId9"/>
    <p:sldId id="382" r:id="rId10"/>
    <p:sldId id="380" r:id="rId11"/>
    <p:sldId id="383" r:id="rId12"/>
    <p:sldId id="378" r:id="rId13"/>
    <p:sldId id="350" r:id="rId14"/>
    <p:sldId id="384" r:id="rId15"/>
    <p:sldId id="386" r:id="rId16"/>
    <p:sldId id="385" r:id="rId17"/>
    <p:sldId id="389" r:id="rId18"/>
    <p:sldId id="387" r:id="rId19"/>
    <p:sldId id="388" r:id="rId20"/>
    <p:sldId id="375" r:id="rId21"/>
    <p:sldId id="351" r:id="rId22"/>
    <p:sldId id="390" r:id="rId23"/>
    <p:sldId id="391" r:id="rId24"/>
    <p:sldId id="393" r:id="rId25"/>
    <p:sldId id="392" r:id="rId26"/>
    <p:sldId id="376" r:id="rId27"/>
    <p:sldId id="353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3" r:id="rId46"/>
  </p:sldIdLst>
  <p:sldSz cx="12192000" cy="6858000"/>
  <p:notesSz cx="6985000" cy="9271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4"/>
        <p:sld r:id="rId15"/>
        <p:sld r:id="rId16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13"/>
        <p:sld r:id="rId21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5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110836" y="883062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7AC3D98B-694D-46CB-852D-91A127CCA494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850239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088000" y="8830628"/>
            <a:ext cx="809002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9905E034-AC49-4424-B6A9-E99CDD5C9ACB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4338" y="701675"/>
            <a:ext cx="6156325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11987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separate screen notes for this one.  There are no notes, but the slides </a:t>
            </a:r>
            <a:r>
              <a:rPr lang="en-US"/>
              <a:t>are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77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96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27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75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20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24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6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94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21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3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802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09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44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33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19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62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855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487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973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13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0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768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4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2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4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5233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01277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408118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60419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61959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71527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165368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7919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6551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77193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8088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8234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612E7136-5345-466A-B434-2E4D01D4B103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10869452" y="-56516"/>
            <a:ext cx="92397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Virtual Memory: Systems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Simple memory system example</a:t>
            </a:r>
          </a:p>
          <a:p>
            <a:pPr lvl="1" eaLnBrk="1" hangingPunct="1">
              <a:defRPr/>
            </a:pPr>
            <a:r>
              <a:rPr lang="en-US" dirty="0"/>
              <a:t>Case study: Core i7</a:t>
            </a:r>
          </a:p>
          <a:p>
            <a:pPr lvl="1" eaLnBrk="1" hangingPunct="1">
              <a:defRPr/>
            </a:pPr>
            <a:r>
              <a:rPr lang="en-US" dirty="0"/>
              <a:t>Linux memory management</a:t>
            </a:r>
          </a:p>
          <a:p>
            <a:pPr lvl="1" eaLnBrk="1" hangingPunct="1">
              <a:defRPr/>
            </a:pPr>
            <a:r>
              <a:rPr lang="en-US" dirty="0"/>
              <a:t>Memory mapping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5626" y="762001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7637CD-2ABA-425F-8CFB-93DE87EF794C}"/>
              </a:ext>
            </a:extLst>
          </p:cNvPr>
          <p:cNvSpPr/>
          <p:nvPr/>
        </p:nvSpPr>
        <p:spPr bwMode="auto">
          <a:xfrm>
            <a:off x="2466536" y="578802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AEB76928-12F2-4E56-A0EC-B7A6F93ED519}"/>
              </a:ext>
            </a:extLst>
          </p:cNvPr>
          <p:cNvSpPr/>
          <p:nvPr/>
        </p:nvSpPr>
        <p:spPr bwMode="auto">
          <a:xfrm>
            <a:off x="3087468" y="57912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AC36E4F3-9F25-4B49-9754-897F64AC8EAA}"/>
              </a:ext>
            </a:extLst>
          </p:cNvPr>
          <p:cNvSpPr/>
          <p:nvPr/>
        </p:nvSpPr>
        <p:spPr bwMode="auto">
          <a:xfrm>
            <a:off x="3708400" y="579437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429D3837-BCF5-4045-BCB7-05F3E05A6AC5}"/>
              </a:ext>
            </a:extLst>
          </p:cNvPr>
          <p:cNvSpPr/>
          <p:nvPr/>
        </p:nvSpPr>
        <p:spPr bwMode="auto">
          <a:xfrm>
            <a:off x="3722468" y="4075907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60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6" grpId="0" animBg="1"/>
      <p:bldP spid="207" grpId="0" animBg="1"/>
      <p:bldP spid="2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40034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11712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629758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43983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5662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243871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756509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27073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783371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29759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81023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32445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83709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351321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86554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6666970" y="5173134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844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7716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835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105" name="Text Box 131">
            <a:extLst>
              <a:ext uri="{FF2B5EF4-FFF2-40B4-BE49-F238E27FC236}">
                <a16:creationId xmlns:a16="http://schemas.microsoft.com/office/drawing/2014/main" id="{80B96D15-693B-4572-8B13-0A1980A1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863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06" name="Text Box 133">
            <a:extLst>
              <a:ext uri="{FF2B5EF4-FFF2-40B4-BE49-F238E27FC236}">
                <a16:creationId xmlns:a16="http://schemas.microsoft.com/office/drawing/2014/main" id="{EF1194E9-7FB2-48F0-BBDD-A8C9ABF1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192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107" name="Text Box 134">
            <a:extLst>
              <a:ext uri="{FF2B5EF4-FFF2-40B4-BE49-F238E27FC236}">
                <a16:creationId xmlns:a16="http://schemas.microsoft.com/office/drawing/2014/main" id="{EB174B77-5371-43D2-B3B6-FA362571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5966" y="3437965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08" name="Text Box 149">
            <a:extLst>
              <a:ext uri="{FF2B5EF4-FFF2-40B4-BE49-F238E27FC236}">
                <a16:creationId xmlns:a16="http://schemas.microsoft.com/office/drawing/2014/main" id="{5E296945-5151-4C3C-BEA8-B265ABF4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6033868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9" name="Text Box 150">
            <a:extLst>
              <a:ext uri="{FF2B5EF4-FFF2-40B4-BE49-F238E27FC236}">
                <a16:creationId xmlns:a16="http://schemas.microsoft.com/office/drawing/2014/main" id="{BA74E64C-5A74-42C4-A6F3-347A5DD0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849" y="6033868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110" name="Text Box 151">
            <a:extLst>
              <a:ext uri="{FF2B5EF4-FFF2-40B4-BE49-F238E27FC236}">
                <a16:creationId xmlns:a16="http://schemas.microsoft.com/office/drawing/2014/main" id="{27751A88-54EB-49D2-B4E4-AE540BC2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520" y="6033868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11" name="Text Box 153">
            <a:extLst>
              <a:ext uri="{FF2B5EF4-FFF2-40B4-BE49-F238E27FC236}">
                <a16:creationId xmlns:a16="http://schemas.microsoft.com/office/drawing/2014/main" id="{21F38025-525F-44EE-8A1A-125E9212D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093" y="6033868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12" name="Text Box 154">
            <a:extLst>
              <a:ext uri="{FF2B5EF4-FFF2-40B4-BE49-F238E27FC236}">
                <a16:creationId xmlns:a16="http://schemas.microsoft.com/office/drawing/2014/main" id="{8EBFD316-8B30-4987-995F-A96851EAC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511" y="6033868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  <p:sp>
        <p:nvSpPr>
          <p:cNvPr id="113" name="Text Box 139">
            <a:extLst>
              <a:ext uri="{FF2B5EF4-FFF2-40B4-BE49-F238E27FC236}">
                <a16:creationId xmlns:a16="http://schemas.microsoft.com/office/drawing/2014/main" id="{B158D7E9-AAB8-4800-B0D1-BA8B6016B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151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4" name="Text Box 140">
            <a:extLst>
              <a:ext uri="{FF2B5EF4-FFF2-40B4-BE49-F238E27FC236}">
                <a16:creationId xmlns:a16="http://schemas.microsoft.com/office/drawing/2014/main" id="{1E70DF4C-2B30-422C-B09A-A54FDAF4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5691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5" name="Text Box 141">
            <a:extLst>
              <a:ext uri="{FF2B5EF4-FFF2-40B4-BE49-F238E27FC236}">
                <a16:creationId xmlns:a16="http://schemas.microsoft.com/office/drawing/2014/main" id="{21CA8863-433B-45E9-AB12-E507CF88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839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6" name="Text Box 142">
            <a:extLst>
              <a:ext uri="{FF2B5EF4-FFF2-40B4-BE49-F238E27FC236}">
                <a16:creationId xmlns:a16="http://schemas.microsoft.com/office/drawing/2014/main" id="{FB681C9E-AD7D-47E3-95B9-C01D8D26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016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7" name="Text Box 146">
            <a:extLst>
              <a:ext uri="{FF2B5EF4-FFF2-40B4-BE49-F238E27FC236}">
                <a16:creationId xmlns:a16="http://schemas.microsoft.com/office/drawing/2014/main" id="{49BF68A3-F1D6-4888-9864-65F6FAB6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791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8" name="Text Box 147">
            <a:extLst>
              <a:ext uri="{FF2B5EF4-FFF2-40B4-BE49-F238E27FC236}">
                <a16:creationId xmlns:a16="http://schemas.microsoft.com/office/drawing/2014/main" id="{2558D553-C5FD-4466-BE98-73E34AFF4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751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27460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134663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</p:spTree>
    <p:extLst>
      <p:ext uri="{BB962C8B-B14F-4D97-AF65-F5344CB8AC3E}">
        <p14:creationId xmlns:p14="http://schemas.microsoft.com/office/powerpoint/2010/main" val="2276899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F38FA783-BF41-4D29-BD06-652477A0D1AC}"/>
              </a:ext>
            </a:extLst>
          </p:cNvPr>
          <p:cNvSpPr/>
          <p:nvPr/>
        </p:nvSpPr>
        <p:spPr bwMode="auto">
          <a:xfrm>
            <a:off x="6629400" y="5043268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4FAA2A23-9F71-4FDC-825A-4840A4AB0A65}"/>
              </a:ext>
            </a:extLst>
          </p:cNvPr>
          <p:cNvSpPr/>
          <p:nvPr/>
        </p:nvSpPr>
        <p:spPr bwMode="auto">
          <a:xfrm>
            <a:off x="7874000" y="5049128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7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70525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5E6C631-06E7-4D40-87D5-D1CE0A28503E}"/>
              </a:ext>
            </a:extLst>
          </p:cNvPr>
          <p:cNvSpPr/>
          <p:nvPr/>
        </p:nvSpPr>
        <p:spPr bwMode="auto">
          <a:xfrm>
            <a:off x="5015132" y="26443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24D7C0-8EFF-4D85-BD78-C837CC125A93}"/>
              </a:ext>
            </a:extLst>
          </p:cNvPr>
          <p:cNvSpPr/>
          <p:nvPr/>
        </p:nvSpPr>
        <p:spPr bwMode="auto">
          <a:xfrm>
            <a:off x="4326596" y="26443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13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63757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3739620" y="5173134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876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3795713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4783140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</p:spTree>
    <p:extLst>
      <p:ext uri="{BB962C8B-B14F-4D97-AF65-F5344CB8AC3E}">
        <p14:creationId xmlns:p14="http://schemas.microsoft.com/office/powerpoint/2010/main" val="847090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21" grpId="0"/>
      <p:bldP spid="38022" grpId="0"/>
      <p:bldP spid="38037" grpId="0"/>
      <p:bldP spid="38038" grpId="0"/>
      <p:bldP spid="380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CE90CB8F-094D-4639-86E8-3CA1864F9EFC}"/>
              </a:ext>
            </a:extLst>
          </p:cNvPr>
          <p:cNvSpPr/>
          <p:nvPr/>
        </p:nvSpPr>
        <p:spPr bwMode="auto">
          <a:xfrm>
            <a:off x="7583268" y="435473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097D5A2D-139B-4373-AFA4-49CA5B5A6DE8}"/>
              </a:ext>
            </a:extLst>
          </p:cNvPr>
          <p:cNvSpPr/>
          <p:nvPr/>
        </p:nvSpPr>
        <p:spPr bwMode="auto">
          <a:xfrm>
            <a:off x="6965460" y="43434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69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2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63757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3739620" y="5173134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876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3795713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4783140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6104468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7459825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74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41" grpId="0"/>
      <p:bldP spid="380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CT</a:t>
            </a:r>
            <a:r>
              <a:rPr lang="en-US" dirty="0"/>
              <a:t>: Cache tag</a:t>
            </a:r>
          </a:p>
          <a:p>
            <a:pPr lvl="1"/>
            <a:r>
              <a:rPr lang="en-US" b="1" dirty="0"/>
              <a:t>CI:</a:t>
            </a:r>
            <a:r>
              <a:rPr lang="en-US" dirty="0"/>
              <a:t> Cache index</a:t>
            </a:r>
          </a:p>
          <a:p>
            <a:pPr lvl="1"/>
            <a:r>
              <a:rPr lang="en-US" b="1" dirty="0"/>
              <a:t>CO</a:t>
            </a:r>
            <a:r>
              <a:rPr lang="en-US" dirty="0"/>
              <a:t>: Byte offset within cache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7970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04661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670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D175102-08E8-4873-9FF7-467423674A14}"/>
              </a:ext>
            </a:extLst>
          </p:cNvPr>
          <p:cNvSpPr/>
          <p:nvPr/>
        </p:nvSpPr>
        <p:spPr bwMode="auto">
          <a:xfrm>
            <a:off x="2863056" y="504825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02886877-05CC-4E92-8677-99E40DBB5B3C}"/>
              </a:ext>
            </a:extLst>
          </p:cNvPr>
          <p:cNvSpPr/>
          <p:nvPr/>
        </p:nvSpPr>
        <p:spPr bwMode="auto">
          <a:xfrm>
            <a:off x="4126132" y="504825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48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27661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9383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F7833A6-3DD4-4433-94A2-91D8A35EEE01}"/>
              </a:ext>
            </a:extLst>
          </p:cNvPr>
          <p:cNvSpPr/>
          <p:nvPr/>
        </p:nvSpPr>
        <p:spPr bwMode="auto">
          <a:xfrm>
            <a:off x="7839869" y="389626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58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27661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64043" y="3437965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87803" y="3437965"/>
            <a:ext cx="45140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Disk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2274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21" grpId="0"/>
      <p:bldP spid="380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0x0316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4503527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Core i7 Memory System</a:t>
            </a:r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2036764" y="2600290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2362200" y="3353230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L2 unified 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2781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2768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4462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2532064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L3 unified 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8 MB, 16-way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6057900" y="6227554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4462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2278063" y="1836893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5588000" y="2600290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7569200" y="2600290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i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5918200" y="3363687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L2  unified 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6507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8488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3725864" y="2610748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L1 i-cache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6519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8488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6337300" y="1847351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MMU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(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addr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3929063" y="1836893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Instruction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1892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1775290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5740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DDR3 Memory controller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3 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x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64 bit @ 10.66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32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663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1524001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6946901" y="4053882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QuickPath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interconnect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4 links @ 25.6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each</a:t>
            </a: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3598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7329489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7489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7642225" y="5806572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6481763" y="3834275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9855200" y="3886200"/>
            <a:ext cx="9652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To other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9259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9885423" y="4418587"/>
            <a:ext cx="93497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To I/O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8089900" y="4691789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4699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cxnSp>
        <p:nvCxnSpPr>
          <p:cNvPr id="8" name="Straight Arrow Connector 7"/>
          <p:cNvCxnSpPr>
            <a:stCxn id="54" idx="1"/>
            <a:endCxn id="44" idx="3"/>
          </p:cNvCxnSpPr>
          <p:nvPr/>
        </p:nvCxnSpPr>
        <p:spPr bwMode="auto">
          <a:xfrm flipH="1" flipV="1">
            <a:off x="4940300" y="3588524"/>
            <a:ext cx="977900" cy="10457"/>
          </a:xfrm>
          <a:prstGeom prst="straightConnector1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10" name="Freeform 9"/>
          <p:cNvSpPr/>
          <p:nvPr/>
        </p:nvSpPr>
        <p:spPr bwMode="auto">
          <a:xfrm>
            <a:off x="3497264" y="2479916"/>
            <a:ext cx="2011362" cy="341632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Freeform 82"/>
          <p:cNvSpPr/>
          <p:nvPr/>
        </p:nvSpPr>
        <p:spPr bwMode="auto">
          <a:xfrm>
            <a:off x="5219701" y="2409943"/>
            <a:ext cx="2322441" cy="349321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387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Core i7 Address Translation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701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2092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3159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2400300" y="1752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3238500" y="1752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2930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2473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3006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3159126" y="2438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2549525" y="24384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3768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4302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4835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5368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3768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4302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4835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5368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3768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4302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4835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5368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3768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4302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4835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5368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4742335" y="3863975"/>
            <a:ext cx="404340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3311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3311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3311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3311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3311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2778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2778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4073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4606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5140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5673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2244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3006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3236913" y="4311651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2092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2625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2705101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2244726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2316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2316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1524000" y="5497514"/>
            <a:ext cx="661988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5826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6892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61341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70104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5902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6511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4559301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6502401" y="5349876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2768601" y="6477001"/>
            <a:ext cx="1322477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2209800" y="3613151"/>
            <a:ext cx="650818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6023313" y="3175001"/>
            <a:ext cx="580286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3692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6969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7358875" y="5283200"/>
            <a:ext cx="1025922" cy="90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6969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7334250" y="1066801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7273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7807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8340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8874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7273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7807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8340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8874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7273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7807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8340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8874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7273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7807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8340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8874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8247535" y="3863975"/>
            <a:ext cx="404340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7654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8645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10017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7412039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7413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7959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8483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9017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9712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9407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9407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9407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9407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2182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2182813" y="6021389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2147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2219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3654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2892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7578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8416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9788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87757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9813926" y="48006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9483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9483726" y="48006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8607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9661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9979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9407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10398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8950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main memory</a:t>
            </a: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7248526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9788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9788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8035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7550869" y="2057401"/>
            <a:ext cx="434412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9731050" y="1981201"/>
            <a:ext cx="650818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3311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9255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9407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2816187" y="1541659"/>
            <a:ext cx="2127762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3159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3692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3771901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3311526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2630489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2911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2911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2773363" y="5254626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2773363" y="6030914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2738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3549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3549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3409950" y="5254626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3411538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3376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4187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4187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4049713" y="5249864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4049713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4014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75406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8064500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8588375" y="3429001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91408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7543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8074025" y="4119564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8610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9140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7686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8207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8747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9283700" y="4270376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2060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3278189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3916364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37734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1-3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52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Page table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19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929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967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058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2712467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Page table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table address (forces page tables to be 4KB aligned)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93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13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6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80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086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797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216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371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5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13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362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981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981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Available for OS (page table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0074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3048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286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981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203810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8443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4844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97180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9718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45916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4591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94652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9465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43388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4338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92125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49212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540861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540861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589597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589597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38333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63833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687070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68707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7358064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73580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7845426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78454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833278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83327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882015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88201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345916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34591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394652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39465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4433889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44338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4921251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49212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540861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540861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589597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589597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638333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638333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687070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687070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7358064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73580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7845426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78454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833278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83327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882015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88201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6383337" y="3860801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6400801" y="5813426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505200" y="5813426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2484439" y="3852863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3181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6815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3727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6756400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</p:spTree>
    <p:extLst>
      <p:ext uri="{BB962C8B-B14F-4D97-AF65-F5344CB8AC3E}">
        <p14:creationId xmlns:p14="http://schemas.microsoft.com/office/powerpoint/2010/main" val="2154492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4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52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Page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19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929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967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058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2712467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Page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address (forces pages to be 4KB aligned)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93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13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6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80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086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797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216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371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5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13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362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981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981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Available for OS (page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0074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3048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286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981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3143848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Page Table Translation</a:t>
            </a:r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646765" y="2967039"/>
            <a:ext cx="541815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7858678" y="4224338"/>
            <a:ext cx="1008288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1510893" y="3181350"/>
            <a:ext cx="958596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44223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7666039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6975020" y="1304925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8395377" y="13049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9506856" y="1306513"/>
            <a:ext cx="1067600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7626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7931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6637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6902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6939856" y="2295525"/>
            <a:ext cx="670055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6905626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6637339" y="1798639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8950325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3113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7608889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5182277" y="602615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8369977" y="602615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9459794" y="6038850"/>
            <a:ext cx="1183015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6102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6102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9283240" y="3373438"/>
            <a:ext cx="1314461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5110164" y="1519239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6388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3838575" y="1519239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2560639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6365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6545264" y="3086101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6554789" y="3086101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5626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5395649" y="2295525"/>
            <a:ext cx="1237517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5629276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5357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5368926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5070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5251450" y="3089276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4330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4136359" y="2295525"/>
            <a:ext cx="1157368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4333876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4073525" y="1808164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4073526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3794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3054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2840726" y="2295525"/>
            <a:ext cx="1186221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3057526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2784475" y="1808164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2797176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56796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30888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2219326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2453364" y="289560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2528257" y="2997200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3973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3983039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3983714" y="2859088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4066545" y="2960688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5249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5304514" y="2878138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5374645" y="2979738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6579277" y="28543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6662107" y="2955925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6725327" y="55594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6808157" y="5648325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8909399" y="36671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8856032" y="3656013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2943226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512 GB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4173539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1 GB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5522914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2 MB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6745289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4 KB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</p:spTree>
    <p:extLst>
      <p:ext uri="{BB962C8B-B14F-4D97-AF65-F5344CB8AC3E}">
        <p14:creationId xmlns:p14="http://schemas.microsoft.com/office/powerpoint/2010/main" val="75808220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Cute Trick for Speeding 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are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00201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398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770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705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795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465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465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027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398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465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01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462360" y="4266407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465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398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4093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5008335" y="3655219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4322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5008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5770335" y="2893220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5767160" y="3093245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760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6075136" y="3047206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359583" y="3606378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5160735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599135" y="3820874"/>
            <a:ext cx="1219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5912559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009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943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5432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8277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0970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83814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6304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8914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7445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7673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7978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7140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9046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8208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8513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8742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6760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</a:p>
        </p:txBody>
      </p:sp>
    </p:spTree>
    <p:extLst>
      <p:ext uri="{BB962C8B-B14F-4D97-AF65-F5344CB8AC3E}">
        <p14:creationId xmlns:p14="http://schemas.microsoft.com/office/powerpoint/2010/main" val="2077125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Address Space of a Linux Process</a:t>
            </a:r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5006976" y="2976564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5006976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Memory-mapped region </a:t>
            </a:r>
          </a:p>
          <a:p>
            <a:r>
              <a:rPr lang="en-US" sz="14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5006976" y="4778376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5006976" y="5273676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 (</a:t>
            </a:r>
            <a:r>
              <a:rPr lang="en-US" sz="1600" dirty="0" err="1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5006976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5006976" y="6235701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5006976" y="5976939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5006976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Uninitialized data (.</a:t>
            </a:r>
            <a:r>
              <a:rPr lang="en-US" sz="1400" dirty="0" err="1">
                <a:latin typeface="+mn-lt"/>
              </a:rPr>
              <a:t>bss</a:t>
            </a:r>
            <a:r>
              <a:rPr lang="en-US" sz="14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6032500" y="5026026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5006976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6053137" y="3805238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5006976" y="6494464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4800600" y="6659563"/>
            <a:ext cx="269626" cy="2585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4038601" y="3593069"/>
            <a:ext cx="758541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+mn-lt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rsp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4748213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7519987" y="4732814"/>
            <a:ext cx="1082348" cy="8402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>
                <a:latin typeface="+mn-lt"/>
              </a:rPr>
              <a:t>Process</a:t>
            </a:r>
          </a:p>
          <a:p>
            <a:pPr algn="l"/>
            <a:r>
              <a:rPr lang="en-US" i="1" dirty="0">
                <a:latin typeface="+mn-lt"/>
              </a:rPr>
              <a:t>virtual</a:t>
            </a:r>
          </a:p>
          <a:p>
            <a:pPr algn="l"/>
            <a:r>
              <a:rPr lang="en-US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4191996" y="5035551"/>
            <a:ext cx="598241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brk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4733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5006976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4764087" y="2580214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3200401" y="2705101"/>
            <a:ext cx="1589087" cy="83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5005387" y="1256776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+mn-lt"/>
              </a:rPr>
              <a:t>Process-specific data</a:t>
            </a:r>
          </a:p>
          <a:p>
            <a:pPr algn="ctr"/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>
                <a:latin typeface="+mn-lt"/>
              </a:rPr>
              <a:t>  (</a:t>
            </a:r>
            <a:r>
              <a:rPr lang="en-US" sz="1400" dirty="0" err="1">
                <a:latin typeface="+mn-lt"/>
              </a:rPr>
              <a:t>ptables</a:t>
            </a:r>
            <a:r>
              <a:rPr lang="en-US" sz="1400" dirty="0">
                <a:latin typeface="+mn-lt"/>
              </a:rPr>
              <a:t>,</a:t>
            </a:r>
          </a:p>
          <a:p>
            <a:pPr algn="ctr"/>
            <a:r>
              <a:rPr lang="en-US" sz="1400" dirty="0">
                <a:latin typeface="+mn-lt"/>
              </a:rPr>
              <a:t>task and mm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>
                <a:latin typeface="+mn-lt"/>
              </a:rPr>
              <a:t>, kernel stack)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7558087" y="1987550"/>
            <a:ext cx="1082348" cy="8402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>
                <a:latin typeface="+mn-lt"/>
              </a:rPr>
              <a:t>Kernel</a:t>
            </a:r>
          </a:p>
          <a:p>
            <a:pPr algn="l"/>
            <a:r>
              <a:rPr lang="en-US" i="1" dirty="0">
                <a:latin typeface="+mn-lt"/>
              </a:rPr>
              <a:t>virtual </a:t>
            </a:r>
          </a:p>
          <a:p>
            <a:pPr algn="l"/>
            <a:r>
              <a:rPr lang="en-US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7278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7265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3540466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4738687" y="1280229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3200401" y="1757364"/>
            <a:ext cx="1576387" cy="83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+mn-lt"/>
              </a:rPr>
              <a:t>Different for each 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4992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4746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721079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539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539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1"/>
            <a:ext cx="104394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03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task_struct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629886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mm_struct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10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710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pgd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186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186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710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mmap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231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vm_area_struct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539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539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539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539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539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539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5539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5539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5539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5539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5539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5539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5539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7444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7315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Process 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7444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Text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7444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7444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Shared 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6606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6606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6606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6606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6606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6606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5309461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5311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5311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5309461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5311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5311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9456011" y="6170614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1882774" y="3581401"/>
            <a:ext cx="3348898" cy="2894013"/>
          </a:xfrm>
          <a:ln/>
        </p:spPr>
        <p:txBody>
          <a:bodyPr/>
          <a:lstStyle/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 global directory address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Points to L1 page table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this area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/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Pages shared with other processes or private to this process</a:t>
            </a: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5539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5539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5539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4777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2948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3199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Page-Fault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5867400" y="2895601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867400" y="4880276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867400" y="3737276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1984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1984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676400" y="1295401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vm_area_struct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1984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1984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1984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1984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1984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1984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1984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1984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1984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1984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1984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1984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1984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3889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3777078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Process 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3889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3889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3889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3051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3051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3051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3051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3051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3051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1754189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1755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1755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1754189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1755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1755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1984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1984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1984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52574" y="2971801"/>
            <a:ext cx="3006785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</a:rPr>
              <a:t>Segmentation fault:</a:t>
            </a:r>
            <a:endParaRPr lang="en-US" dirty="0">
              <a:solidFill>
                <a:srgbClr val="990000"/>
              </a:solidFill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accessing a nonexistent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052573" y="4050268"/>
            <a:ext cx="190808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052574" y="4876801"/>
            <a:ext cx="338682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pPr algn="l"/>
            <a:r>
              <a:rPr lang="en-US" dirty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  <p:extLst>
      <p:ext uri="{BB962C8B-B14F-4D97-AF65-F5344CB8AC3E}">
        <p14:creationId xmlns:p14="http://schemas.microsoft.com/office/powerpoint/2010/main" val="3775289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VM areas initialized by associating them with disk objects.</a:t>
            </a:r>
            <a:endParaRPr lang="en-GB" dirty="0">
              <a:effectLst/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Process is known as </a:t>
            </a:r>
            <a:r>
              <a:rPr lang="en-GB" b="1" i="1" dirty="0">
                <a:solidFill>
                  <a:srgbClr val="990000"/>
                </a:solidFill>
              </a:rPr>
              <a:t>memory mapping</a:t>
            </a:r>
            <a:r>
              <a:rPr lang="en-GB" i="1" dirty="0">
                <a:solidFill>
                  <a:srgbClr val="990000"/>
                </a:solidFill>
              </a:rPr>
              <a:t>. 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Area 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Anonymous file </a:t>
            </a:r>
            <a:r>
              <a:rPr lang="en-GB" dirty="0"/>
              <a:t>(e.g., nothing)</a:t>
            </a:r>
            <a:endParaRPr lang="en-GB" i="1" dirty="0"/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physical page full of 0's (</a:t>
            </a:r>
            <a:r>
              <a:rPr lang="en-GB" b="1" i="1" dirty="0">
                <a:solidFill>
                  <a:srgbClr val="990000"/>
                </a:solidFill>
              </a:rPr>
              <a:t>demand-zero page</a:t>
            </a:r>
            <a:r>
              <a:rPr lang="en-GB" dirty="0"/>
              <a:t>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page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Dirty pages are copied back and forth between memory and a special </a:t>
            </a:r>
            <a:r>
              <a:rPr lang="en-GB" i="1" dirty="0">
                <a:solidFill>
                  <a:srgbClr val="990000"/>
                </a:solidFill>
              </a:rPr>
              <a:t>swap file</a:t>
            </a:r>
            <a:r>
              <a:rPr lang="en-GB" dirty="0"/>
              <a:t>.</a:t>
            </a:r>
            <a:endParaRPr lang="en-GB" i="1" dirty="0">
              <a:solidFill>
                <a:srgbClr val="990000"/>
              </a:solidFill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29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62800" y="2097088"/>
            <a:ext cx="3200401" cy="4608512"/>
          </a:xfrm>
        </p:spPr>
        <p:txBody>
          <a:bodyPr/>
          <a:lstStyle/>
          <a:p>
            <a:pPr marL="457200" indent="-457200">
              <a:buClr>
                <a:schemeClr val="accent1"/>
              </a:buClr>
              <a:buSzPct val="60000"/>
              <a:buFont typeface="Wingdings 2" panose="05020102010507070707" pitchFamily="18" charset="2"/>
              <a:buChar char=""/>
            </a:pPr>
            <a:r>
              <a:rPr lang="en-US" dirty="0"/>
              <a:t>Process 1 maps the shared object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79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3628574" y="6086970"/>
            <a:ext cx="966932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Shared</a:t>
            </a:r>
          </a:p>
          <a:p>
            <a:pPr algn="ctr"/>
            <a:r>
              <a:rPr lang="en-US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79850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3481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03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56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79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03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2584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2584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2584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2584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22846603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79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3677777" y="6086970"/>
            <a:ext cx="966932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Shared</a:t>
            </a:r>
          </a:p>
          <a:p>
            <a:pPr algn="ctr"/>
            <a:r>
              <a:rPr lang="en-US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79850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3481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03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56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79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03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56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84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84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60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60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2584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2584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4260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4260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232650" y="2097772"/>
            <a:ext cx="3206750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Process 2 maps the shared object </a:t>
            </a:r>
          </a:p>
          <a:p>
            <a:pPr marL="342900" indent="-3429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Notice how the virtual addresses can be different.</a:t>
            </a:r>
          </a:p>
        </p:txBody>
      </p:sp>
    </p:spTree>
    <p:extLst>
      <p:ext uri="{BB962C8B-B14F-4D97-AF65-F5344CB8AC3E}">
        <p14:creationId xmlns:p14="http://schemas.microsoft.com/office/powerpoint/2010/main" val="226226620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16089" y="2097088"/>
            <a:ext cx="3413911" cy="4191000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Two processes mapping a </a:t>
            </a:r>
            <a:r>
              <a:rPr lang="en-US" sz="2000" i="1" dirty="0">
                <a:solidFill>
                  <a:srgbClr val="990000"/>
                </a:solidFill>
              </a:rPr>
              <a:t>private copy-on-write (COW)  </a:t>
            </a:r>
            <a:r>
              <a:rPr lang="en-US" sz="2000" dirty="0"/>
              <a:t>object. 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Area flagged as private copy-on-write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err="1"/>
              <a:t>PTEs</a:t>
            </a:r>
            <a:r>
              <a:rPr lang="en-US" sz="2000" dirty="0"/>
              <a:t> in private areas are flagged as read-only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93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896816" y="6086970"/>
            <a:ext cx="2441694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Private </a:t>
            </a:r>
          </a:p>
          <a:p>
            <a:pPr algn="ctr"/>
            <a:r>
              <a:rPr lang="en-US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93031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9316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16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69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93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16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69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97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97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74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74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2597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2597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4274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4274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6121218" y="3622950"/>
            <a:ext cx="1697902" cy="840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 Private</a:t>
            </a:r>
          </a:p>
          <a:p>
            <a:r>
              <a:rPr lang="en-US" dirty="0"/>
              <a:t>copy-on-write</a:t>
            </a:r>
          </a:p>
          <a:p>
            <a:r>
              <a:rPr lang="en-US" dirty="0"/>
              <a:t>area</a:t>
            </a:r>
          </a:p>
        </p:txBody>
      </p:sp>
      <p:sp>
        <p:nvSpPr>
          <p:cNvPr id="24" name="Right Brace 23"/>
          <p:cNvSpPr/>
          <p:nvPr/>
        </p:nvSpPr>
        <p:spPr bwMode="auto">
          <a:xfrm>
            <a:off x="6026632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55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1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16089" y="2057400"/>
            <a:ext cx="3871111" cy="4505325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Instruction writing to private page triggers protection fault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Handler creates new R/W page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Instruction restarts upon handler return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Copying deferred as long as possible!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93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915866" y="6086970"/>
            <a:ext cx="2441694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Private  </a:t>
            </a:r>
          </a:p>
          <a:p>
            <a:pPr algn="ctr"/>
            <a:r>
              <a:rPr lang="en-US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93031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9316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16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69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3893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16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69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97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97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74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74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2597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2597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4280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4280381" y="32725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4350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4252880" y="3114325"/>
            <a:ext cx="138691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3899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5575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3899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4280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4280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6085420" y="3874757"/>
            <a:ext cx="1860446" cy="840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Write to private</a:t>
            </a:r>
          </a:p>
          <a:p>
            <a:pPr algn="ctr"/>
            <a:r>
              <a:rPr lang="en-US" dirty="0"/>
              <a:t>copy-on-write</a:t>
            </a:r>
          </a:p>
          <a:p>
            <a:pPr algn="ctr"/>
            <a:r>
              <a:rPr lang="en-US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5956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84904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Function Revisited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VM and memory mapping explain how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provides private address space for each process </a:t>
            </a:r>
          </a:p>
          <a:p>
            <a:r>
              <a:rPr lang="en-GB" dirty="0"/>
              <a:t>To create virtual address for new new process</a:t>
            </a:r>
          </a:p>
          <a:p>
            <a:pPr lvl="1"/>
            <a:r>
              <a:rPr lang="en-GB" dirty="0"/>
              <a:t>Create exact copies of current kernel structures and page tables. </a:t>
            </a:r>
          </a:p>
          <a:p>
            <a:pPr lvl="1"/>
            <a:r>
              <a:rPr lang="en-GB" dirty="0"/>
              <a:t>Flag each page in both processes as read-only, private COW</a:t>
            </a:r>
          </a:p>
          <a:p>
            <a:r>
              <a:rPr lang="en-GB" dirty="0"/>
              <a:t>On return, each process has exact copy of virtual memory</a:t>
            </a:r>
          </a:p>
          <a:p>
            <a:r>
              <a:rPr lang="en-GB" dirty="0"/>
              <a:t>Subsequent writes create new pages using COW mechanism.</a:t>
            </a:r>
          </a:p>
        </p:txBody>
      </p:sp>
    </p:spTree>
    <p:extLst>
      <p:ext uri="{BB962C8B-B14F-4D97-AF65-F5344CB8AC3E}">
        <p14:creationId xmlns:p14="http://schemas.microsoft.com/office/powerpoint/2010/main" val="2030778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 Function Revisited</a:t>
            </a:r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4294967295"/>
          </p:nvPr>
        </p:nvSpPr>
        <p:spPr>
          <a:xfrm>
            <a:off x="7342761" y="1219200"/>
            <a:ext cx="4673390" cy="5495925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To load and run a new program </a:t>
            </a:r>
            <a:r>
              <a:rPr lang="en-GB" dirty="0" err="1">
                <a:latin typeface="Courier New"/>
                <a:cs typeface="Courier New"/>
              </a:rPr>
              <a:t>a.out</a:t>
            </a:r>
            <a:r>
              <a:rPr lang="en-GB" dirty="0"/>
              <a:t> in the current process using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: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>
                <a:latin typeface="+mn-lt"/>
                <a:cs typeface="Courier New"/>
              </a:rPr>
              <a:t>Free</a:t>
            </a:r>
            <a:r>
              <a:rPr lang="en-GB" dirty="0">
                <a:latin typeface="Courier New"/>
                <a:cs typeface="Courier New"/>
              </a:rPr>
              <a:t>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old areas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Create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new areas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Programs and initialized data backed by object files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>
                <a:latin typeface="Courier New"/>
                <a:cs typeface="Courier New"/>
              </a:rPr>
              <a:t>.</a:t>
            </a:r>
            <a:r>
              <a:rPr lang="en-GB" dirty="0" err="1">
                <a:latin typeface="Courier New"/>
                <a:cs typeface="Courier New"/>
              </a:rPr>
              <a:t>bss</a:t>
            </a:r>
            <a:r>
              <a:rPr lang="en-GB" dirty="0"/>
              <a:t> and stack backed by anonymous files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Set PC to entry point in </a:t>
            </a:r>
            <a:r>
              <a:rPr lang="en-GB" dirty="0">
                <a:latin typeface="Courier New"/>
                <a:cs typeface="Courier New"/>
              </a:rPr>
              <a:t>.text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Linux will fault in code and data pages as needed</a:t>
            </a:r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3038476" y="2627313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3038476" y="3262313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3038476" y="3956051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3038476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3038476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3038476" y="4943476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3038476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4064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3038476" y="1452563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4075113" y="2297113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4084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3038476" y="5668963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2831362" y="5867400"/>
            <a:ext cx="284053" cy="2862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5270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5270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5270501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5270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5270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5346701" y="14491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1685481" y="2430463"/>
            <a:ext cx="748602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1612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1612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2527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2527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5346700" y="2820746"/>
            <a:ext cx="1824538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5346701" y="41161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5346701" y="45733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5346700" y="5182946"/>
            <a:ext cx="1814920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1762355" y="4792663"/>
            <a:ext cx="609140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1612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1612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2527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2527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0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/>
              <a:t> of the file specified by file descriptor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GB" dirty="0"/>
              <a:t>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PROT_READ</a:t>
            </a:r>
            <a:r>
              <a:rPr lang="en-GB" dirty="0"/>
              <a:t>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PROT_WRITE</a:t>
            </a:r>
            <a:r>
              <a:rPr lang="en-GB" dirty="0"/>
              <a:t>, ...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MAP_ANON</a:t>
            </a:r>
            <a:r>
              <a:rPr lang="en-GB" dirty="0"/>
              <a:t>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MAP_PRIVATE</a:t>
            </a:r>
            <a:r>
              <a:rPr lang="en-GB" dirty="0"/>
              <a:t>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MAP_SHARED</a:t>
            </a:r>
            <a:r>
              <a:rPr lang="en-GB" dirty="0"/>
              <a:t>, ...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Returns pointer to start of mapped area (might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8009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6612" y="1220788"/>
            <a:ext cx="8307388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581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162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162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4572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4572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8229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11714" y="2963337"/>
            <a:ext cx="1470275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8153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8763001" y="3536890"/>
            <a:ext cx="954107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305800" y="3857937"/>
            <a:ext cx="1863522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(or address </a:t>
            </a:r>
          </a:p>
          <a:p>
            <a:pPr algn="ctr"/>
            <a:r>
              <a:rPr lang="en-US" dirty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58468" y="6031468"/>
            <a:ext cx="267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753" y="6019801"/>
            <a:ext cx="2387448" cy="654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>
                <a:latin typeface="Courier New" pitchFamily="49" charset="0"/>
              </a:rPr>
              <a:t>fd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3276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35880" y="4104158"/>
            <a:ext cx="1470275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4676746"/>
            <a:ext cx="1107996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2784396" y="4864714"/>
            <a:ext cx="797004" cy="1367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786468" y="5003799"/>
            <a:ext cx="84542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14172" y="5819001"/>
            <a:ext cx="292068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75710" y="5791200"/>
            <a:ext cx="292068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19692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Example: 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Copy Files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943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2) 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"usage: %s &lt;filename&gt;\n"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Copy input file to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stdout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Open(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[1], O_RDONLY, 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Fstat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&amp;stat);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mmapcopy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stat.st_size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20876" y="1362076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GB" sz="2400" kern="0" dirty="0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20876" y="1362076"/>
            <a:ext cx="85947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Copying a file to </a:t>
            </a:r>
            <a:r>
              <a:rPr lang="en-GB" kern="0" dirty="0" err="1">
                <a:latin typeface="Courier New"/>
                <a:cs typeface="Courier New"/>
              </a:rPr>
              <a:t>stdout</a:t>
            </a:r>
            <a:r>
              <a:rPr lang="en-GB" kern="0" dirty="0">
                <a:latin typeface="Calibri" pitchFamily="34" charset="0"/>
              </a:rPr>
              <a:t> without transferring data to user space .</a:t>
            </a:r>
            <a:endParaRPr lang="en-GB" sz="2400" kern="0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47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area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Mmap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    PROT_READ,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pPr algn="l"/>
            <a:r>
              <a:rPr lang="de-DE" sz="1400" dirty="0">
                <a:solidFill>
                  <a:srgbClr val="000000"/>
                </a:solidFill>
                <a:latin typeface="Menlo-Regular"/>
              </a:rPr>
              <a:t>    Write(1,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01249" y="6172200"/>
            <a:ext cx="138967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5675" y="6183868"/>
            <a:ext cx="138967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81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67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11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</p:spTree>
    <p:extLst>
      <p:ext uri="{BB962C8B-B14F-4D97-AF65-F5344CB8AC3E}">
        <p14:creationId xmlns:p14="http://schemas.microsoft.com/office/powerpoint/2010/main" val="136952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1" grpId="0"/>
      <p:bldP spid="38002" grpId="0"/>
      <p:bldP spid="38003" grpId="0"/>
      <p:bldP spid="38004" grpId="0"/>
      <p:bldP spid="38005" grpId="0"/>
      <p:bldP spid="38006" grpId="0"/>
      <p:bldP spid="38007" grpId="0"/>
      <p:bldP spid="38008" grpId="0"/>
      <p:bldP spid="38009" grpId="0"/>
      <p:bldP spid="38010" grpId="0"/>
      <p:bldP spid="38011" grpId="0"/>
      <p:bldP spid="38012" grpId="0"/>
      <p:bldP spid="38013" grpId="0"/>
      <p:bldP spid="38014" grpId="0"/>
      <p:bldP spid="102" grpId="0"/>
      <p:bldP spid="103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EB5AA026-F8BA-4C25-9C1B-E091605CC4C2}"/>
              </a:ext>
            </a:extLst>
          </p:cNvPr>
          <p:cNvSpPr/>
          <p:nvPr/>
        </p:nvSpPr>
        <p:spPr bwMode="auto">
          <a:xfrm>
            <a:off x="4738468" y="6017064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7E20982E-675E-4678-87DD-952A9BF071F7}"/>
              </a:ext>
            </a:extLst>
          </p:cNvPr>
          <p:cNvSpPr/>
          <p:nvPr/>
        </p:nvSpPr>
        <p:spPr bwMode="auto">
          <a:xfrm>
            <a:off x="6005732" y="60198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EEDC70DC-B36D-4CDF-AB0A-F956CA0BC399}"/>
              </a:ext>
            </a:extLst>
          </p:cNvPr>
          <p:cNvSpPr/>
          <p:nvPr/>
        </p:nvSpPr>
        <p:spPr bwMode="auto">
          <a:xfrm>
            <a:off x="5359400" y="60225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65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11292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5364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6627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8050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9314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76366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27789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9053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30475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81739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33161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84584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6666970" y="5173134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68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1040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159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105" name="Text Box 131">
            <a:extLst>
              <a:ext uri="{FF2B5EF4-FFF2-40B4-BE49-F238E27FC236}">
                <a16:creationId xmlns:a16="http://schemas.microsoft.com/office/drawing/2014/main" id="{80B96D15-693B-4572-8B13-0A1980A1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830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06" name="Text Box 133">
            <a:extLst>
              <a:ext uri="{FF2B5EF4-FFF2-40B4-BE49-F238E27FC236}">
                <a16:creationId xmlns:a16="http://schemas.microsoft.com/office/drawing/2014/main" id="{EF1194E9-7FB2-48F0-BBDD-A8C9ABF1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107" name="Text Box 134">
            <a:extLst>
              <a:ext uri="{FF2B5EF4-FFF2-40B4-BE49-F238E27FC236}">
                <a16:creationId xmlns:a16="http://schemas.microsoft.com/office/drawing/2014/main" id="{EB174B77-5371-43D2-B3B6-FA362571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933" y="3437965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08" name="Text Box 149">
            <a:extLst>
              <a:ext uri="{FF2B5EF4-FFF2-40B4-BE49-F238E27FC236}">
                <a16:creationId xmlns:a16="http://schemas.microsoft.com/office/drawing/2014/main" id="{5E296945-5151-4C3C-BEA8-B265ABF4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6033868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9" name="Text Box 150">
            <a:extLst>
              <a:ext uri="{FF2B5EF4-FFF2-40B4-BE49-F238E27FC236}">
                <a16:creationId xmlns:a16="http://schemas.microsoft.com/office/drawing/2014/main" id="{BA74E64C-5A74-42C4-A6F3-347A5DD0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849" y="6033868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110" name="Text Box 151">
            <a:extLst>
              <a:ext uri="{FF2B5EF4-FFF2-40B4-BE49-F238E27FC236}">
                <a16:creationId xmlns:a16="http://schemas.microsoft.com/office/drawing/2014/main" id="{27751A88-54EB-49D2-B4E4-AE540BC2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520" y="6033868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13" name="Text Box 139">
            <a:extLst>
              <a:ext uri="{FF2B5EF4-FFF2-40B4-BE49-F238E27FC236}">
                <a16:creationId xmlns:a16="http://schemas.microsoft.com/office/drawing/2014/main" id="{B158D7E9-AAB8-4800-B0D1-BA8B6016B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118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4" name="Text Box 140">
            <a:extLst>
              <a:ext uri="{FF2B5EF4-FFF2-40B4-BE49-F238E27FC236}">
                <a16:creationId xmlns:a16="http://schemas.microsoft.com/office/drawing/2014/main" id="{1E70DF4C-2B30-422C-B09A-A54FDAF4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658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5" name="Text Box 141">
            <a:extLst>
              <a:ext uri="{FF2B5EF4-FFF2-40B4-BE49-F238E27FC236}">
                <a16:creationId xmlns:a16="http://schemas.microsoft.com/office/drawing/2014/main" id="{21CA8863-433B-45E9-AB12-E507CF88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806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6" name="Text Box 142">
            <a:extLst>
              <a:ext uri="{FF2B5EF4-FFF2-40B4-BE49-F238E27FC236}">
                <a16:creationId xmlns:a16="http://schemas.microsoft.com/office/drawing/2014/main" id="{FB681C9E-AD7D-47E3-95B9-C01D8D26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983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7" name="Text Box 146">
            <a:extLst>
              <a:ext uri="{FF2B5EF4-FFF2-40B4-BE49-F238E27FC236}">
                <a16:creationId xmlns:a16="http://schemas.microsoft.com/office/drawing/2014/main" id="{49BF68A3-F1D6-4888-9864-65F6FAB6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2758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8" name="Text Box 147">
            <a:extLst>
              <a:ext uri="{FF2B5EF4-FFF2-40B4-BE49-F238E27FC236}">
                <a16:creationId xmlns:a16="http://schemas.microsoft.com/office/drawing/2014/main" id="{2558D553-C5FD-4466-BE98-73E34AFF4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9718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11455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7" grpId="0"/>
      <p:bldP spid="105" grpId="0"/>
      <p:bldP spid="106" grpId="0"/>
      <p:bldP spid="107" grpId="0"/>
      <p:bldP spid="108" grpId="0"/>
      <p:bldP spid="109" grpId="0"/>
      <p:bldP spid="110" grpId="0"/>
      <p:bldP spid="113" grpId="0"/>
      <p:bldP spid="114" grpId="0"/>
      <p:bldP spid="115" grpId="0"/>
      <p:bldP spid="116" grpId="0"/>
      <p:bldP spid="117" grpId="0"/>
      <p:bldP spid="118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43730</TotalTime>
  <Pages>35</Pages>
  <Words>4527</Words>
  <Application>Microsoft Office PowerPoint</Application>
  <PresentationFormat>Widescreen</PresentationFormat>
  <Paragraphs>2471</Paragraphs>
  <Slides>45</Slides>
  <Notes>45</Notes>
  <HiddenSlides>2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  <vt:variant>
        <vt:lpstr>Custom Shows</vt:lpstr>
      </vt:variant>
      <vt:variant>
        <vt:i4>2</vt:i4>
      </vt:variant>
    </vt:vector>
  </HeadingPairs>
  <TitlesOfParts>
    <vt:vector size="55" baseType="lpstr">
      <vt:lpstr>Calibri</vt:lpstr>
      <vt:lpstr>Century Gothic</vt:lpstr>
      <vt:lpstr>Courier New</vt:lpstr>
      <vt:lpstr>Helvetica</vt:lpstr>
      <vt:lpstr>Menlo-Regular</vt:lpstr>
      <vt:lpstr>Wingdings</vt:lpstr>
      <vt:lpstr>Wingdings 2</vt:lpstr>
      <vt:lpstr>class02</vt:lpstr>
      <vt:lpstr>Virtual Memory: Systems</vt:lpstr>
      <vt:lpstr>Review of Symbols</vt:lpstr>
      <vt:lpstr>Simple Memory System Example</vt:lpstr>
      <vt:lpstr>1. Simple Memory System TLB</vt:lpstr>
      <vt:lpstr>2. Simple Memory System Page Table</vt:lpstr>
      <vt:lpstr>3. Simple Memory System Cache</vt:lpstr>
      <vt:lpstr>Address Translation Example #1</vt:lpstr>
      <vt:lpstr>1. Simple Memory System TLB</vt:lpstr>
      <vt:lpstr>Address Translation Example #1</vt:lpstr>
      <vt:lpstr>3. Simple Memory System Cache</vt:lpstr>
      <vt:lpstr>Address Translation Example #1</vt:lpstr>
      <vt:lpstr>Address Translation Example #1</vt:lpstr>
      <vt:lpstr>Address Translation Example #2</vt:lpstr>
      <vt:lpstr>1. Simple Memory System TLB</vt:lpstr>
      <vt:lpstr>Address Translation Example #2</vt:lpstr>
      <vt:lpstr>2. Simple Memory System Page Table</vt:lpstr>
      <vt:lpstr>Address Translation Example #2</vt:lpstr>
      <vt:lpstr>3. Simple Memory System Cache</vt:lpstr>
      <vt:lpstr>Address Translation Example #2</vt:lpstr>
      <vt:lpstr>Address Translation Example #2</vt:lpstr>
      <vt:lpstr>Address Translation Example #3</vt:lpstr>
      <vt:lpstr>1. Simple Memory System TLB</vt:lpstr>
      <vt:lpstr>Address Translation Example #3</vt:lpstr>
      <vt:lpstr>2. Simple Memory System Page Table</vt:lpstr>
      <vt:lpstr>Address Translation Example #3</vt:lpstr>
      <vt:lpstr>Address Translation Example #3</vt:lpstr>
      <vt:lpstr>Intel Core i7 Memory System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Address Space of a Linux Process</vt:lpstr>
      <vt:lpstr>Linux Organizes VM As Collection of “Areas” </vt:lpstr>
      <vt:lpstr>Linux Page-Fault Handling </vt:lpstr>
      <vt:lpstr>Memory Mapping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Copy Files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P6/Linux Memory System</dc:title>
  <dc:subject/>
  <dc:creator>Randal E. Bryant &amp; David R. O'Hallaron</dc:creator>
  <cp:keywords/>
  <dc:description/>
  <cp:lastModifiedBy>Geoffrey Kuenning</cp:lastModifiedBy>
  <cp:revision>192</cp:revision>
  <cp:lastPrinted>2020-11-10T22:03:36Z</cp:lastPrinted>
  <dcterms:created xsi:type="dcterms:W3CDTF">1998-08-11T09:19:24Z</dcterms:created>
  <dcterms:modified xsi:type="dcterms:W3CDTF">2021-01-20T07:07:11Z</dcterms:modified>
</cp:coreProperties>
</file>