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6"/>
  </p:notesMasterIdLst>
  <p:handoutMasterIdLst>
    <p:handoutMasterId r:id="rId77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2" r:id="rId10"/>
    <p:sldId id="353" r:id="rId11"/>
    <p:sldId id="354" r:id="rId12"/>
    <p:sldId id="362" r:id="rId13"/>
    <p:sldId id="351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80" r:id="rId26"/>
    <p:sldId id="404" r:id="rId27"/>
    <p:sldId id="383" r:id="rId28"/>
    <p:sldId id="384" r:id="rId29"/>
    <p:sldId id="405" r:id="rId30"/>
    <p:sldId id="406" r:id="rId31"/>
    <p:sldId id="407" r:id="rId32"/>
    <p:sldId id="408" r:id="rId33"/>
    <p:sldId id="409" r:id="rId34"/>
    <p:sldId id="410" r:id="rId35"/>
    <p:sldId id="385" r:id="rId36"/>
    <p:sldId id="422" r:id="rId37"/>
    <p:sldId id="423" r:id="rId38"/>
    <p:sldId id="424" r:id="rId39"/>
    <p:sldId id="432" r:id="rId40"/>
    <p:sldId id="433" r:id="rId41"/>
    <p:sldId id="425" r:id="rId42"/>
    <p:sldId id="426" r:id="rId43"/>
    <p:sldId id="411" r:id="rId44"/>
    <p:sldId id="416" r:id="rId45"/>
    <p:sldId id="412" r:id="rId46"/>
    <p:sldId id="417" r:id="rId47"/>
    <p:sldId id="413" r:id="rId48"/>
    <p:sldId id="418" r:id="rId49"/>
    <p:sldId id="414" r:id="rId50"/>
    <p:sldId id="419" r:id="rId51"/>
    <p:sldId id="420" r:id="rId52"/>
    <p:sldId id="421" r:id="rId53"/>
    <p:sldId id="415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7" r:id="rId63"/>
    <p:sldId id="398" r:id="rId64"/>
    <p:sldId id="399" r:id="rId65"/>
    <p:sldId id="400" r:id="rId66"/>
    <p:sldId id="427" r:id="rId67"/>
    <p:sldId id="401" r:id="rId68"/>
    <p:sldId id="402" r:id="rId69"/>
    <p:sldId id="428" r:id="rId70"/>
    <p:sldId id="429" r:id="rId71"/>
    <p:sldId id="430" r:id="rId72"/>
    <p:sldId id="431" r:id="rId73"/>
    <p:sldId id="388" r:id="rId74"/>
    <p:sldId id="379" r:id="rId75"/>
  </p:sldIdLst>
  <p:sldSz cx="12192000" cy="6858000"/>
  <p:notesSz cx="9271000" cy="6985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66FFFF"/>
    <a:srgbClr val="CCFFFF"/>
    <a:srgbClr val="CCFFCC"/>
    <a:srgbClr val="FF5050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624"/>
        <p:guide pos="3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828" y="-8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200" b="0" smtClean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1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6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10160000" y="6477001"/>
            <a:ext cx="152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z="1600"/>
              <a:t>CS 105</a:t>
            </a:r>
          </a:p>
          <a:p>
            <a:pPr>
              <a:defRPr/>
            </a:pPr>
            <a:endParaRPr lang="en-US" altLang="en-US" sz="160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Networking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Network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UDP</a:t>
            </a:r>
            <a:r>
              <a:rPr lang="en-US" dirty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Accessed via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Hardware and Software Organization</a:t>
            </a:r>
            <a:br>
              <a:rPr lang="en-US" altLang="en-US" dirty="0"/>
            </a:br>
            <a:r>
              <a:rPr lang="en-US" altLang="en-US" dirty="0"/>
              <a:t>of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3386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986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986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3386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3386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4986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4224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24839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8910639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8910639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8224839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224839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8910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958015" y="1903998"/>
            <a:ext cx="20233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809704" y="1903998"/>
            <a:ext cx="210185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152650" y="2811464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966914" y="3800476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5656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640389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5704588" y="4301839"/>
            <a:ext cx="1463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033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4249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8148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4021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FF0000"/>
                </a:solidFill>
              </a:rPr>
              <a:t>IP(v4) addresses </a:t>
            </a:r>
            <a:r>
              <a:rPr lang="en-US" dirty="0">
                <a:solidFill>
                  <a:schemeClr val="tx1"/>
                </a:solidFill>
              </a:rPr>
              <a:t>or 128-bit </a:t>
            </a:r>
            <a:r>
              <a:rPr lang="en-US" i="1" dirty="0">
                <a:solidFill>
                  <a:srgbClr val="FF0000"/>
                </a:solidFill>
              </a:rPr>
              <a:t>IP(v6) addresses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134.173.42.100 is Knuth (IPv6: 2620:102:2001:902:f069:3ff:fe3e:8a5c or 2620:102:2001:902::100)</a:t>
            </a:r>
          </a:p>
          <a:p>
            <a:pPr eaLnBrk="1" hangingPunct="1">
              <a:defRPr/>
            </a:pPr>
            <a:r>
              <a:rPr lang="en-US" dirty="0"/>
              <a:t>2. IP addresses are mapped to set of identifiers called Internet </a:t>
            </a:r>
            <a:r>
              <a:rPr lang="en-US" i="1" dirty="0">
                <a:solidFill>
                  <a:srgbClr val="FF0000"/>
                </a:solidFill>
              </a:rPr>
              <a:t>domain names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/>
              <a:t>128.2.203.164 is mapped to www.cs.</a:t>
            </a:r>
            <a:r>
              <a:rPr lang="en-US" dirty="0">
                <a:solidFill>
                  <a:srgbClr val="FF0000"/>
                </a:solidFill>
              </a:rPr>
              <a:t>cmu</a:t>
            </a:r>
            <a:r>
              <a:rPr lang="en-US" dirty="0"/>
              <a:t>.edu</a:t>
            </a:r>
          </a:p>
          <a:p>
            <a:pPr lvl="1" eaLnBrk="1" hangingPunct="1">
              <a:defRPr/>
            </a:pPr>
            <a:r>
              <a:rPr lang="en-US" dirty="0"/>
              <a:t>Mapping is many-to-many</a:t>
            </a:r>
          </a:p>
          <a:p>
            <a:pPr eaLnBrk="1" hangingPunct="1">
              <a:defRPr/>
            </a:pPr>
            <a:r>
              <a:rPr lang="en-US" dirty="0"/>
              <a:t>3. Process on one Internet host can communicate with process on another via a </a:t>
            </a:r>
            <a:r>
              <a:rPr lang="en-US" i="1" dirty="0">
                <a:solidFill>
                  <a:srgbClr val="FF0000"/>
                </a:solidFill>
              </a:rPr>
              <a:t>connection</a:t>
            </a:r>
            <a:r>
              <a:rPr lang="en-US" i="1" dirty="0"/>
              <a:t>—</a:t>
            </a:r>
            <a:r>
              <a:rPr lang="en-US" dirty="0"/>
              <a:t>identified by </a:t>
            </a:r>
            <a:r>
              <a:rPr lang="en-US" i="1" dirty="0"/>
              <a:t>IP Address, Port  Number</a:t>
            </a:r>
            <a:r>
              <a:rPr lang="en-US" dirty="0"/>
              <a:t> pair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Transferring Data via a Network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900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900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900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332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52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57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149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94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656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113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49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911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7075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837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8294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2546351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227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650414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13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8675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32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7227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149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11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8675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9437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9894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1752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1752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175418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3494089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8751889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8275639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8294689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8294689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2720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2041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7907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7372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5322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5322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6415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5780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6846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5773705" y="4037598"/>
            <a:ext cx="95891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>
                <a:latin typeface="Helvetica" pitchFamily="-124" charset="0"/>
              </a:rPr>
              <a:t>Routers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3365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4332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4332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8675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9437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7504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7504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7504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7456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7935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7935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5105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2695576" y="3976688"/>
            <a:ext cx="8018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As of 2020, vast majority of Internet traffic still carried by IPv4	</a:t>
            </a:r>
          </a:p>
          <a:p>
            <a:pPr lvl="1"/>
            <a:r>
              <a:rPr lang="en-US" dirty="0"/>
              <a:t>Only 30% of users access Google services using IPv6</a:t>
            </a:r>
          </a:p>
          <a:p>
            <a:pPr lvl="1"/>
            <a:r>
              <a:rPr lang="en-US" dirty="0"/>
              <a:t>Growth appears linear since 2015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32-bit IP addresses are stored in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/>
              <a:t>Always stored in memory in </a:t>
            </a:r>
            <a:r>
              <a:rPr lang="en-US" i="1" dirty="0"/>
              <a:t>network byte order</a:t>
            </a:r>
            <a:r>
              <a:rPr lang="en-US" dirty="0"/>
              <a:t> (big-endian)</a:t>
            </a:r>
          </a:p>
          <a:p>
            <a:pPr lvl="1" eaLnBrk="1" hangingPunct="1">
              <a:defRPr/>
            </a:pPr>
            <a:r>
              <a:rPr lang="en-US" dirty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752600" y="3541713"/>
            <a:ext cx="7837402" cy="107721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905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/>
              <a:t>IP address</a:t>
            </a:r>
            <a:r>
              <a:rPr lang="en-US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/>
              <a:t>IPv6 addresses uglier: </a:t>
            </a:r>
            <a:r>
              <a:rPr lang="en-US" sz="160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inet_pton</a:t>
            </a:r>
            <a:r>
              <a:rPr lang="en-US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>
                <a:latin typeface="Courier New" pitchFamily="49" charset="0"/>
              </a:rPr>
              <a:t>inet_ntop</a:t>
            </a:r>
            <a:r>
              <a:rPr lang="en-US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/>
              <a:t>“n” denotes network representation; “p” denotes printable representation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80417" y="2054815"/>
            <a:ext cx="482804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125789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816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783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718176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4191001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4602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602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778251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630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980375" y="2983502"/>
            <a:ext cx="4940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114800" y="23923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3140076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567239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114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2682876" y="4249739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3424239" y="2365376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4117976" y="2365376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3424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1819279" y="4717768"/>
            <a:ext cx="1609716" cy="58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>
                <a:latin typeface="Helvetica" pitchFamily="-124" charset="0"/>
              </a:rPr>
              <a:t>wilkes</a:t>
            </a:r>
            <a:endParaRPr lang="en-US" altLang="en-US" dirty="0">
              <a:latin typeface="Helvetica" pitchFamily="-124" charset="0"/>
            </a:endParaRPr>
          </a:p>
          <a:p>
            <a:pPr algn="ctr"/>
            <a:r>
              <a:rPr lang="en-US" altLang="en-US" dirty="0">
                <a:latin typeface="Helvetica" pitchFamily="-124" charset="0"/>
              </a:rPr>
              <a:t>134.173.42.167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3863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3417889" y="4249739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3332164" y="4719639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4051301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6086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6108700" y="2366964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6578600" y="3357564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5865813" y="3921126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7542214" y="2055814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7534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7503515" y="3888373"/>
            <a:ext cx="27174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/>
              <a:t>Internet tracks mapping between IP addresses and domain names in worldwide many-to-many distributed database called </a:t>
            </a:r>
            <a:r>
              <a:rPr lang="en-US" i="1" dirty="0"/>
              <a:t>DNS</a:t>
            </a:r>
            <a:r>
              <a:rPr lang="en-US" dirty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/>
              <a:t>Conceptually, programmers can view DNS database as collection of millions of </a:t>
            </a:r>
            <a:r>
              <a:rPr lang="en-US" i="1" dirty="0"/>
              <a:t>address information structures</a:t>
            </a:r>
            <a:r>
              <a:rPr lang="en-US" dirty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endParaRPr lang="en-US" dirty="0"/>
          </a:p>
          <a:p>
            <a:pPr marL="223838" indent="-223838" defTabSz="895350" eaLnBrk="1" hangingPunct="1">
              <a:defRPr/>
            </a:pPr>
            <a:r>
              <a:rPr lang="en-US" dirty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>
                <a:latin typeface="Courier New" pitchFamily="49" charset="0"/>
              </a:rPr>
              <a:t>getnameinfo</a:t>
            </a:r>
            <a:r>
              <a:rPr lang="en-US" dirty="0">
                <a:latin typeface="Courier New" pitchFamily="49" charset="0"/>
              </a:rPr>
              <a:t>:</a:t>
            </a:r>
            <a:r>
              <a:rPr lang="en-US" dirty="0"/>
              <a:t> query key is IP address (V4 or V6)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17526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/>
              <a:t>Each host has a locally defined domain name </a:t>
            </a:r>
            <a:r>
              <a:rPr lang="en-US">
                <a:latin typeface="Courier New" pitchFamily="49" charset="0"/>
              </a:rPr>
              <a:t>localhost</a:t>
            </a:r>
            <a:r>
              <a:rPr lang="en-US"/>
              <a:t>, which always maps to </a:t>
            </a:r>
            <a:r>
              <a:rPr lang="en-US" i="1">
                <a:solidFill>
                  <a:srgbClr val="FF0000"/>
                </a:solidFill>
              </a:rPr>
              <a:t>loopback address</a:t>
            </a:r>
            <a:r>
              <a:rPr lang="en-US"/>
              <a:t> </a:t>
            </a:r>
            <a:r>
              <a:rPr lang="en-US">
                <a:latin typeface="Courier New" pitchFamily="49" charset="0"/>
              </a:rPr>
              <a:t>127.0.0.1</a:t>
            </a:r>
            <a:endParaRPr lang="en-US"/>
          </a:p>
          <a:p>
            <a:pPr eaLnBrk="1" hangingPunct="1">
              <a:defRPr/>
            </a:pPr>
            <a:r>
              <a:rPr lang="en-US"/>
              <a:t>Different kinds of mappings are possible:</a:t>
            </a:r>
          </a:p>
          <a:p>
            <a:pPr lvl="1" eaLnBrk="1" hangingPunct="1">
              <a:defRPr/>
            </a:pPr>
            <a:r>
              <a:rPr lang="en-US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>
                <a:latin typeface="Courier New" pitchFamily="49" charset="0"/>
              </a:rPr>
              <a:t>www.cs.hmc.edu </a:t>
            </a:r>
            <a:r>
              <a:rPr lang="en-US" sz="1600"/>
              <a:t>maps to 134.173.42.2</a:t>
            </a:r>
          </a:p>
          <a:p>
            <a:pPr lvl="1" eaLnBrk="1" hangingPunct="1">
              <a:defRPr/>
            </a:pPr>
            <a:r>
              <a:rPr lang="en-US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cs.hmc.edu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knuth.cs.hmc.edu </a:t>
            </a:r>
            <a:r>
              <a:rPr lang="en-US">
                <a:latin typeface="Arial" charset="0"/>
              </a:rPr>
              <a:t>both map to</a:t>
            </a:r>
            <a:r>
              <a:rPr lang="en-US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>
                <a:latin typeface="Courier New" pitchFamily="49" charset="0"/>
              </a:rPr>
              <a:t>aol.com </a:t>
            </a:r>
            <a:r>
              <a:rPr lang="en-US"/>
              <a:t>and</a:t>
            </a:r>
            <a:r>
              <a:rPr lang="en-US">
                <a:latin typeface="Courier New" pitchFamily="49" charset="0"/>
              </a:rPr>
              <a:t> www.aol.com </a:t>
            </a:r>
            <a:r>
              <a:rPr lang="en-US"/>
              <a:t>map to multiple IP addresses</a:t>
            </a:r>
          </a:p>
          <a:p>
            <a:pPr lvl="1" eaLnBrk="1" hangingPunct="1">
              <a:defRPr/>
            </a:pPr>
            <a:r>
              <a:rPr lang="en-US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/>
              <a:t>For example: </a:t>
            </a:r>
            <a:r>
              <a:rPr lang="en-US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417514"/>
            <a:ext cx="6421438" cy="573087"/>
          </a:xfrm>
        </p:spPr>
        <p:txBody>
          <a:bodyPr/>
          <a:lstStyle/>
          <a:p>
            <a:pPr eaLnBrk="1" hangingPunct="1"/>
            <a:r>
              <a:rPr lang="en-US" alt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/>
              <a:t>Ethernet</a:t>
            </a:r>
          </a:p>
          <a:p>
            <a:pPr lvl="2" eaLnBrk="1" hangingPunct="1">
              <a:defRPr/>
            </a:pPr>
            <a:r>
              <a:rPr lang="en-US" dirty="0"/>
              <a:t>802.11 (wireless)</a:t>
            </a:r>
          </a:p>
          <a:p>
            <a:pPr lvl="1" eaLnBrk="1" hangingPunct="1">
              <a:defRPr/>
            </a:pPr>
            <a:r>
              <a:rPr lang="en-US" dirty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/>
              <a:t>Different, usually faster technology</a:t>
            </a:r>
          </a:p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>
                <a:solidFill>
                  <a:srgbClr val="FF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FF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/>
              <a:t>Global IP Internet (uppercase “I”) is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52600" y="1143001"/>
            <a:ext cx="8760732" cy="526297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AF_INET</a:t>
            </a:r>
            <a:r>
              <a:rPr lang="en-US" altLang="en-US" dirty="0"/>
              <a:t>;  /* 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/* CHANGES NEEDED BELOW FOR AF_INET6 or </a:t>
            </a:r>
            <a:r>
              <a:rPr lang="en-US" altLang="en-US" dirty="0" err="1"/>
              <a:t>AF_UNSPEC</a:t>
            </a:r>
            <a:r>
              <a:rPr lang="en-US" altLang="en-US" dirty="0"/>
              <a:t>: see handout */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(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sockaddr_in</a:t>
            </a:r>
            <a:r>
              <a:rPr lang="en-US" altLang="en-US" dirty="0"/>
              <a:t> *)host-&gt;</a:t>
            </a:r>
            <a:r>
              <a:rPr lang="en-US" altLang="en-US" dirty="0" err="1"/>
              <a:t>ai_addr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inet_ntop</a:t>
            </a:r>
            <a:r>
              <a:rPr lang="en-US" altLang="en-US" dirty="0"/>
              <a:t>(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sin_family</a:t>
            </a:r>
            <a:r>
              <a:rPr lang="en-US" altLang="en-US" dirty="0"/>
              <a:t>, &amp;</a:t>
            </a:r>
            <a:r>
              <a:rPr lang="en-US" altLang="en-US" dirty="0" err="1"/>
              <a:t>addr</a:t>
            </a:r>
            <a:r>
              <a:rPr lang="en-US" altLang="en-US" dirty="0"/>
              <a:t>-&gt;</a:t>
            </a:r>
            <a:r>
              <a:rPr lang="en-US" altLang="en-US" dirty="0" err="1"/>
              <a:t>sin_addr</a:t>
            </a:r>
            <a:r>
              <a:rPr lang="en-US" altLang="en-US" dirty="0"/>
              <a:t>, </a:t>
            </a:r>
            <a:r>
              <a:rPr lang="en-US" altLang="en-US" dirty="0" err="1"/>
              <a:t>buf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/>
              <a:t>buf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firsthost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Querying DNS from the Command Line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Domain Information Groper (</a:t>
            </a:r>
            <a:r>
              <a:rPr lang="en-US">
                <a:latin typeface="Courier New" pitchFamily="49" charset="0"/>
              </a:rPr>
              <a:t>dig</a:t>
            </a:r>
            <a:r>
              <a:rPr lang="en-US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14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  <a:r>
              <a:rPr lang="en-US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Socket</a:t>
            </a:r>
            <a:r>
              <a:rPr lang="en-US" dirty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Socket address is </a:t>
            </a:r>
            <a:r>
              <a:rPr lang="en-US" dirty="0" err="1">
                <a:latin typeface="Courier New" pitchFamily="49" charset="0"/>
              </a:rPr>
              <a:t>IPaddress:port</a:t>
            </a:r>
            <a:r>
              <a:rPr lang="en-US" dirty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>
                <a:solidFill>
                  <a:srgbClr val="FF0000"/>
                </a:solidFill>
              </a:rPr>
              <a:t>Ephemeral port</a:t>
            </a:r>
            <a:r>
              <a:rPr lang="en-US" dirty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Well-known port</a:t>
            </a:r>
            <a:r>
              <a:rPr lang="en-US" dirty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Connection is uniquely identified by socket addresses of its endpoints (</a:t>
            </a:r>
            <a:r>
              <a:rPr lang="en-US" i="1" dirty="0">
                <a:solidFill>
                  <a:srgbClr val="FF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clientaddr:clientport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serveraddr:serverport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Ports and Service 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server: 7/echo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22/</a:t>
            </a:r>
            <a:r>
              <a:rPr lang="en-US" dirty="0" err="1"/>
              <a:t>ssh</a:t>
            </a:r>
            <a:endParaRPr lang="en-US" dirty="0"/>
          </a:p>
          <a:p>
            <a:pPr lvl="1"/>
            <a:r>
              <a:rPr lang="en-US" dirty="0"/>
              <a:t>email server: 25/</a:t>
            </a:r>
            <a:r>
              <a:rPr lang="en-US" dirty="0" err="1"/>
              <a:t>smtp</a:t>
            </a:r>
            <a:endParaRPr lang="en-US" dirty="0"/>
          </a:p>
          <a:p>
            <a:pPr lvl="1"/>
            <a:r>
              <a:rPr lang="en-US" dirty="0"/>
              <a:t>Web servers: 80/http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82645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320926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Putting it all Together: </a:t>
            </a:r>
            <a:br>
              <a:rPr lang="en-US" altLang="en-US"/>
            </a:br>
            <a:r>
              <a:rPr lang="en-US" altLang="en-US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27489" y="3479801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83121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457451" y="31083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3802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3673475" y="34464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8253414" y="34464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2997201" y="22383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6681788" y="22383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3802063" y="28194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7969251" y="28194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2117725" y="41433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7965809" y="4141501"/>
            <a:ext cx="21563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Client-Server Transactions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(Almost) every network application is based on client-server model: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i="1" dirty="0">
                <a:solidFill>
                  <a:srgbClr val="FF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 eaLnBrk="1" hangingPunct="1">
              <a:defRPr/>
            </a:pPr>
            <a:r>
              <a:rPr lang="en-US" dirty="0"/>
              <a:t>Server manages some </a:t>
            </a:r>
            <a:r>
              <a:rPr lang="en-US" i="1" dirty="0">
                <a:solidFill>
                  <a:srgbClr val="FF0000"/>
                </a:solidFill>
              </a:rPr>
              <a:t>resource</a:t>
            </a:r>
            <a:r>
              <a:rPr lang="en-US" dirty="0"/>
              <a:t>.</a:t>
            </a:r>
          </a:p>
          <a:p>
            <a:pPr lvl="1" eaLnBrk="1" hangingPunct="1">
              <a:defRPr/>
            </a:pPr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by manipulating resource for clients (or just sending it to them)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31242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4221164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05601" y="3840164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process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180669" y="3670886"/>
            <a:ext cx="24320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 dirty="0">
                <a:latin typeface="Helvetica" pitchFamily="-124" charset="0"/>
              </a:rPr>
              <a:t>1. Client sends request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7746240" y="4429553"/>
            <a:ext cx="11095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2. Server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request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233864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186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3. Server sends response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293939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4. Client 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handles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response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7912101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8748714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Resource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803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i="1">
                <a:latin typeface="Helvetica" pitchFamily="-124" charset="0"/>
              </a:rPr>
              <a:t>Note: clients and servers are processes running on hosts </a:t>
            </a:r>
          </a:p>
          <a:p>
            <a:r>
              <a:rPr lang="en-US" altLang="en-US" sz="1800" i="1">
                <a:latin typeface="Helvetica" pitchFamily="-12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2" grpId="0"/>
      <p:bldP spid="4103" grpId="0"/>
      <p:bldP spid="4104" grpId="0" animBg="1"/>
      <p:bldP spid="4105" grpId="0"/>
      <p:bldP spid="4106" grpId="0"/>
      <p:bldP spid="410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1. IP Addresses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Computers are identified by </a:t>
            </a:r>
            <a:r>
              <a:rPr lang="en-US" i="1">
                <a:solidFill>
                  <a:srgbClr val="FF0000"/>
                </a:solidFill>
              </a:rPr>
              <a:t>IP addresses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Two flavors: IPv4 (old) and IPv6 (new)</a:t>
            </a:r>
          </a:p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</a:rPr>
              <a:t>Both are stored in an </a:t>
            </a:r>
            <a:r>
              <a:rPr lang="en-US" i="1">
                <a:solidFill>
                  <a:srgbClr val="FF0000"/>
                </a:solidFill>
              </a:rPr>
              <a:t>IP address struct </a:t>
            </a:r>
            <a:r>
              <a:rPr lang="en-US"/>
              <a:t>of appropriate type</a:t>
            </a:r>
          </a:p>
          <a:p>
            <a:pPr lvl="1" eaLnBrk="1" hangingPunct="1">
              <a:defRPr/>
            </a:pPr>
            <a:r>
              <a:rPr lang="en-US"/>
              <a:t>in_addr for IPv4</a:t>
            </a:r>
          </a:p>
          <a:p>
            <a:pPr lvl="1" eaLnBrk="1" hangingPunct="1">
              <a:defRPr/>
            </a:pPr>
            <a:r>
              <a:rPr lang="en-US"/>
              <a:t>in6_addr for IPv6</a:t>
            </a:r>
          </a:p>
          <a:p>
            <a:pPr eaLnBrk="1" hangingPunct="1">
              <a:defRPr/>
            </a:pPr>
            <a:r>
              <a:rPr lang="en-US"/>
              <a:t>Details don’t matter; library functions usually hide them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defRPr/>
            </a:pPr>
            <a:r>
              <a:rPr lang="en-US"/>
              <a:t>Internet maintains mapping between IP addresses and domain names in huge worldwide distributed database called </a:t>
            </a:r>
            <a:r>
              <a:rPr lang="en-US" i="1"/>
              <a:t>DNS</a:t>
            </a:r>
            <a:endParaRPr lang="en-US"/>
          </a:p>
          <a:p>
            <a:pPr marL="560388" lvl="1" indent="-222250" defTabSz="895350" eaLnBrk="1" hangingPunct="1">
              <a:defRPr/>
            </a:pPr>
            <a:r>
              <a:rPr lang="en-US"/>
              <a:t>Conceptually, programmers can view DNS database as collection of millions of </a:t>
            </a:r>
            <a:r>
              <a:rPr lang="en-US" i="1"/>
              <a:t>host entry structures</a:t>
            </a:r>
            <a:r>
              <a:rPr lang="en-US"/>
              <a:t>:</a:t>
            </a:r>
          </a:p>
          <a:p>
            <a:pPr marL="223838" indent="-223838" defTabSz="895350" eaLnBrk="1" hangingPunct="1">
              <a:defRPr/>
            </a:pPr>
            <a:endParaRPr lang="en-US" sz="160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endParaRPr lang="en-US"/>
          </a:p>
          <a:p>
            <a:pPr marL="223838" indent="-223838" defTabSz="895350" eaLnBrk="1" hangingPunct="1">
              <a:defRPr/>
            </a:pPr>
            <a:r>
              <a:rPr lang="en-US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getaddrinfo</a:t>
            </a:r>
            <a:r>
              <a:rPr lang="en-US"/>
              <a:t>: query key is a DNS domain name</a:t>
            </a:r>
          </a:p>
          <a:p>
            <a:pPr marL="560388" lvl="1" indent="-222250" defTabSz="895350" eaLnBrk="1" hangingPunct="1">
              <a:defRPr/>
            </a:pPr>
            <a:r>
              <a:rPr lang="en-US">
                <a:latin typeface="Courier New" pitchFamily="49" charset="0"/>
              </a:rPr>
              <a:t>getnameinfo:</a:t>
            </a:r>
            <a:r>
              <a:rPr lang="en-US"/>
              <a:t> query key is an IP address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76400" y="27432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Address information structure (DNS only has + entries) */ </a:t>
            </a:r>
          </a:p>
          <a:p>
            <a:r>
              <a:rPr lang="en-US" altLang="en-US" sz="1400" dirty="0"/>
              <a:t>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{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ai_flags</a:t>
            </a:r>
            <a:r>
              <a:rPr lang="en-US" altLang="en-US" sz="1400" dirty="0"/>
              <a:t>;	/*   Various options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;	/* + AF_INET or AF_INET6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;	/*   Preferred socket type */</a:t>
            </a:r>
          </a:p>
          <a:p>
            <a:r>
              <a:rPr lang="en-US" altLang="en-US" sz="1400" dirty="0"/>
              <a:t>	int              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;	/*   Preferred protocol */</a:t>
            </a:r>
          </a:p>
          <a:p>
            <a:r>
              <a:rPr lang="en-US" altLang="en-US" sz="1400" dirty="0"/>
              <a:t>	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          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;	/*   Length of address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;		/* + Encoded IP address */</a:t>
            </a:r>
          </a:p>
          <a:p>
            <a:r>
              <a:rPr lang="en-US" altLang="en-US" sz="1400" dirty="0"/>
              <a:t>	char            *</a:t>
            </a:r>
            <a:r>
              <a:rPr lang="en-US" altLang="en-US" sz="1400" dirty="0" err="1"/>
              <a:t>ai_canonname</a:t>
            </a:r>
            <a:r>
              <a:rPr lang="en-US" altLang="en-US" sz="1400" dirty="0"/>
              <a:t>;	/* + Canonical host name */</a:t>
            </a:r>
          </a:p>
          <a:p>
            <a:r>
              <a:rPr lang="en-US" altLang="en-US" sz="1400" dirty="0"/>
              <a:t>	struct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*</a:t>
            </a:r>
            <a:r>
              <a:rPr lang="en-US" altLang="en-US" sz="1400" dirty="0" err="1"/>
              <a:t>ai_next</a:t>
            </a:r>
            <a:r>
              <a:rPr lang="en-US" altLang="en-US" sz="1400" dirty="0"/>
              <a:t>;		/*   Link to next answer */</a:t>
            </a:r>
          </a:p>
          <a:p>
            <a:r>
              <a:rPr lang="en-US" altLang="en-US" sz="1400" dirty="0"/>
              <a:t>}; 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645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20926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3. Internet Connections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Clients and servers communicate by sending streams of bytes over </a:t>
            </a:r>
            <a:r>
              <a:rPr lang="en-US" i="1">
                <a:solidFill>
                  <a:srgbClr val="FF0000"/>
                </a:solidFill>
              </a:rPr>
              <a:t>connections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Connections are point-to-point, full-duplex (2-way communication), and reliable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144963" y="4470401"/>
            <a:ext cx="38465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83121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457451" y="4098926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802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spect="1" noChangeArrowheads="1"/>
          </p:cNvSpPr>
          <p:nvPr/>
        </p:nvSpPr>
        <p:spPr bwMode="auto">
          <a:xfrm>
            <a:off x="3673475" y="4437064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8" name="Oval 10"/>
          <p:cNvSpPr>
            <a:spLocks noChangeAspect="1" noChangeArrowheads="1"/>
          </p:cNvSpPr>
          <p:nvPr/>
        </p:nvSpPr>
        <p:spPr bwMode="auto">
          <a:xfrm>
            <a:off x="8253414" y="443706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97201" y="3228976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681788" y="3228976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802063" y="3810001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7969251" y="3810001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117725" y="5133976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975601" y="5133976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134.173.42.2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1944443" y="5951538"/>
            <a:ext cx="2808782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Note: </a:t>
            </a:r>
            <a:r>
              <a:rPr lang="en-US" altLang="en-US" i="1" dirty="0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 i="1" dirty="0">
                <a:latin typeface="Helvetica" pitchFamily="-124" charset="0"/>
              </a:rPr>
              <a:t> is an</a:t>
            </a:r>
          </a:p>
          <a:p>
            <a:pPr algn="ctr">
              <a:lnSpc>
                <a:spcPct val="90000"/>
              </a:lnSpc>
            </a:pPr>
            <a:r>
              <a:rPr lang="en-US" altLang="en-US" b="0" i="1" dirty="0">
                <a:latin typeface="Helvetica" pitchFamily="-124" charset="0"/>
              </a:rPr>
              <a:t>ephemeral </a:t>
            </a:r>
            <a:r>
              <a:rPr lang="en-US" altLang="en-US" i="1" dirty="0">
                <a:latin typeface="Helvetica" pitchFamily="-124" charset="0"/>
              </a:rPr>
              <a:t>(temporary) port</a:t>
            </a:r>
          </a:p>
          <a:p>
            <a:pPr algn="ctr">
              <a:lnSpc>
                <a:spcPct val="90000"/>
              </a:lnSpc>
            </a:pPr>
            <a:r>
              <a:rPr lang="en-US" altLang="en-US" i="1" dirty="0">
                <a:latin typeface="Helvetica" pitchFamily="-124" charset="0"/>
              </a:rPr>
              <a:t>allocated by the OS kernel </a:t>
            </a:r>
          </a:p>
        </p:txBody>
      </p:sp>
      <p:sp>
        <p:nvSpPr>
          <p:cNvPr id="7187" name="Text Box 23"/>
          <p:cNvSpPr txBox="1">
            <a:spLocks noChangeArrowheads="1"/>
          </p:cNvSpPr>
          <p:nvPr/>
        </p:nvSpPr>
        <p:spPr bwMode="auto">
          <a:xfrm>
            <a:off x="7502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Note: </a:t>
            </a:r>
            <a:r>
              <a:rPr lang="en-US" altLang="en-US" i="1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 i="1">
                <a:latin typeface="Helvetica" pitchFamily="-124" charset="0"/>
              </a:rPr>
              <a:t> is a </a:t>
            </a:r>
            <a:r>
              <a:rPr lang="en-US" altLang="en-US" b="0" i="1">
                <a:latin typeface="Helvetica" pitchFamily="-124" charset="0"/>
              </a:rPr>
              <a:t>well-known</a:t>
            </a:r>
            <a:r>
              <a:rPr lang="en-US" altLang="en-US" i="1">
                <a:latin typeface="Helvetica" pitchFamily="-124" charset="0"/>
              </a:rPr>
              <a:t> port</a:t>
            </a:r>
          </a:p>
          <a:p>
            <a:pPr algn="ctr">
              <a:lnSpc>
                <a:spcPct val="90000"/>
              </a:lnSpc>
            </a:pPr>
            <a:r>
              <a:rPr lang="en-US" altLang="en-US" i="1">
                <a:latin typeface="Helvetica" pitchFamily="-124" charset="0"/>
              </a:rPr>
              <a:t>associated with Web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Examples of client programs</a:t>
            </a:r>
          </a:p>
          <a:p>
            <a:pPr lvl="1" eaLnBrk="1" hangingPunct="1">
              <a:defRPr/>
            </a:pPr>
            <a:r>
              <a:rPr lang="en-US" dirty="0"/>
              <a:t>Web browsers, </a:t>
            </a:r>
            <a:r>
              <a:rPr lang="en-US" dirty="0">
                <a:latin typeface="Courier New" pitchFamily="49" charset="0"/>
              </a:rPr>
              <a:t>telnet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ssh</a:t>
            </a:r>
            <a:r>
              <a:rPr lang="en-US" dirty="0"/>
              <a:t>, games, WhatsApp, …</a:t>
            </a:r>
          </a:p>
          <a:p>
            <a:pPr eaLnBrk="1" hangingPunct="1">
              <a:defRPr/>
            </a:pPr>
            <a:r>
              <a:rPr lang="en-US" dirty="0"/>
              <a:t>How does a client find the server?</a:t>
            </a:r>
          </a:p>
          <a:p>
            <a:pPr lvl="1" eaLnBrk="1" hangingPunct="1">
              <a:defRPr/>
            </a:pPr>
            <a:r>
              <a:rPr lang="en-US" dirty="0"/>
              <a:t>IP address in server socket address identifies host</a:t>
            </a:r>
            <a:r>
              <a:rPr lang="en-US" i="1" dirty="0"/>
              <a:t>  (more precisely, an adapter on the host)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(Well-known) port in server socket address identifies service, and thus implicitly identifies server process that provides it</a:t>
            </a:r>
          </a:p>
          <a:p>
            <a:pPr lvl="1" eaLnBrk="1" hangingPunct="1">
              <a:defRPr/>
            </a:pPr>
            <a:r>
              <a:rPr lang="en-US" dirty="0"/>
              <a:t>Examples of well-known ports</a:t>
            </a:r>
          </a:p>
          <a:p>
            <a:pPr lvl="2" eaLnBrk="1" hangingPunct="1">
              <a:defRPr/>
            </a:pPr>
            <a:r>
              <a:rPr lang="en-US" dirty="0"/>
              <a:t>Port 7: Echo server</a:t>
            </a:r>
          </a:p>
          <a:p>
            <a:pPr lvl="2" eaLnBrk="1" hangingPunct="1">
              <a:defRPr/>
            </a:pPr>
            <a:r>
              <a:rPr lang="en-US" dirty="0"/>
              <a:t>Port 22: </a:t>
            </a:r>
            <a:r>
              <a:rPr lang="en-US" dirty="0" err="1"/>
              <a:t>ssh</a:t>
            </a:r>
            <a:r>
              <a:rPr lang="en-US" dirty="0"/>
              <a:t> server</a:t>
            </a:r>
          </a:p>
          <a:p>
            <a:pPr lvl="2" eaLnBrk="1" hangingPunct="1">
              <a:defRPr/>
            </a:pPr>
            <a:r>
              <a:rPr lang="en-US" dirty="0"/>
              <a:t>Port 25: Mail server</a:t>
            </a:r>
          </a:p>
          <a:p>
            <a:pPr lvl="2" eaLnBrk="1" hangingPunct="1">
              <a:defRPr/>
            </a:pPr>
            <a:r>
              <a:rPr lang="en-US" dirty="0"/>
              <a:t>Port 80: Web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Ethernet segment consists of collection of </a:t>
            </a:r>
            <a:r>
              <a:rPr lang="en-US" sz="2000" i="1" dirty="0">
                <a:solidFill>
                  <a:srgbClr val="FF0000"/>
                </a:solidFill>
              </a:rPr>
              <a:t>hosts</a:t>
            </a:r>
            <a:r>
              <a:rPr lang="en-US" sz="2000" dirty="0"/>
              <a:t> connected by wires (twisted pairs) to a </a:t>
            </a:r>
            <a:r>
              <a:rPr lang="en-US" sz="2000" i="1" dirty="0">
                <a:solidFill>
                  <a:srgbClr val="FF0000"/>
                </a:solidFill>
              </a:rPr>
              <a:t>switch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All or part of a building</a:t>
            </a: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Hosts send bits to any other host in chunks called </a:t>
            </a:r>
            <a:r>
              <a:rPr lang="en-US" sz="1800" i="1" dirty="0">
                <a:solidFill>
                  <a:srgbClr val="FF0000"/>
                </a:solidFill>
              </a:rPr>
              <a:t>frames</a:t>
            </a:r>
            <a:endParaRPr lang="en-US" sz="1800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4114800" y="2286001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905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6324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16"/>
          <p:cNvSpPr>
            <a:spLocks noChangeArrowheads="1"/>
          </p:cNvSpPr>
          <p:nvPr/>
        </p:nvSpPr>
        <p:spPr bwMode="auto">
          <a:xfrm>
            <a:off x="1905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17"/>
          <p:cNvSpPr>
            <a:spLocks noChangeArrowheads="1"/>
          </p:cNvSpPr>
          <p:nvPr/>
        </p:nvSpPr>
        <p:spPr bwMode="auto">
          <a:xfrm>
            <a:off x="6324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Ports to Identify Services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7834313" y="161131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889125" y="1600200"/>
            <a:ext cx="12458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Client host</a:t>
            </a: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6553201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Server host 134.173.42.2</a:t>
            </a: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V="1">
            <a:off x="3048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7848600" y="255905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505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134.173.42.2:80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Web server)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7467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7834313" y="4538664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Web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048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20"/>
          <p:cNvSpPr>
            <a:spLocks noChangeArrowheads="1"/>
          </p:cNvSpPr>
          <p:nvPr/>
        </p:nvSpPr>
        <p:spPr bwMode="auto">
          <a:xfrm>
            <a:off x="7848600" y="5486401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Echo 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7)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3767413" y="4603751"/>
            <a:ext cx="20441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Service request for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134.173.42.2:7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(i.e., echo server)</a:t>
            </a:r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7467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25"/>
          <p:cNvSpPr>
            <a:spLocks noChangeArrowheads="1"/>
          </p:cNvSpPr>
          <p:nvPr/>
        </p:nvSpPr>
        <p:spPr bwMode="auto">
          <a:xfrm>
            <a:off x="4419600" y="3398877"/>
            <a:ext cx="366960" cy="426958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9236" name="Oval 10"/>
          <p:cNvSpPr>
            <a:spLocks noChangeArrowheads="1"/>
          </p:cNvSpPr>
          <p:nvPr/>
        </p:nvSpPr>
        <p:spPr bwMode="auto">
          <a:xfrm>
            <a:off x="6477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7" name="Oval 19"/>
          <p:cNvSpPr>
            <a:spLocks noChangeArrowheads="1"/>
          </p:cNvSpPr>
          <p:nvPr/>
        </p:nvSpPr>
        <p:spPr bwMode="auto">
          <a:xfrm>
            <a:off x="6477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Kernel</a:t>
            </a:r>
          </a:p>
        </p:txBody>
      </p:sp>
      <p:sp>
        <p:nvSpPr>
          <p:cNvPr id="9238" name="Oval 3"/>
          <p:cNvSpPr>
            <a:spLocks noChangeArrowheads="1"/>
          </p:cNvSpPr>
          <p:nvPr/>
        </p:nvSpPr>
        <p:spPr bwMode="auto">
          <a:xfrm>
            <a:off x="2047042" y="228133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9239" name="Oval 14"/>
          <p:cNvSpPr>
            <a:spLocks noChangeArrowheads="1"/>
          </p:cNvSpPr>
          <p:nvPr/>
        </p:nvSpPr>
        <p:spPr bwMode="auto">
          <a:xfrm>
            <a:off x="2047042" y="5208683"/>
            <a:ext cx="1062116" cy="47606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/>
              <a:t>Created at boot time (typically) by </a:t>
            </a:r>
            <a:r>
              <a:rPr lang="en-US">
                <a:latin typeface="Courier New" pitchFamily="49" charset="0"/>
              </a:rPr>
              <a:t>init</a:t>
            </a:r>
            <a:r>
              <a:rPr lang="en-US"/>
              <a:t> process (process 1)</a:t>
            </a:r>
          </a:p>
          <a:p>
            <a:pPr lvl="1" eaLnBrk="1" hangingPunct="1">
              <a:defRPr/>
            </a:pPr>
            <a:r>
              <a:rPr lang="en-US"/>
              <a:t>Run continuously until machine is turned off</a:t>
            </a:r>
          </a:p>
          <a:p>
            <a:pPr lvl="1" eaLnBrk="1" hangingPunct="1">
              <a:defRPr/>
            </a:pPr>
            <a:r>
              <a:rPr lang="en-US"/>
              <a:t>Or spawned by </a:t>
            </a:r>
            <a:r>
              <a:rPr lang="en-US">
                <a:latin typeface="Courier New" pitchFamily="49" charset="0"/>
              </a:rPr>
              <a:t>inetd</a:t>
            </a:r>
            <a:r>
              <a:rPr lang="en-US"/>
              <a:t> in response to connection to port</a:t>
            </a:r>
          </a:p>
          <a:p>
            <a:pPr eaLnBrk="1" hangingPunct="1">
              <a:defRPr/>
            </a:pPr>
            <a:r>
              <a:rPr lang="en-US"/>
              <a:t>Each server waits for requests to arrive on well-known port associated with that particular service</a:t>
            </a:r>
          </a:p>
          <a:p>
            <a:pPr lvl="1" eaLnBrk="1" hangingPunct="1">
              <a:defRPr/>
            </a:pPr>
            <a:r>
              <a:rPr lang="en-US"/>
              <a:t>Port 7: echo server</a:t>
            </a:r>
          </a:p>
          <a:p>
            <a:pPr lvl="1" eaLnBrk="1" hangingPunct="1">
              <a:defRPr/>
            </a:pPr>
            <a:r>
              <a:rPr lang="en-US"/>
              <a:t>Port 22: ssh server</a:t>
            </a:r>
          </a:p>
          <a:p>
            <a:pPr lvl="1" eaLnBrk="1" hangingPunct="1">
              <a:defRPr/>
            </a:pPr>
            <a:r>
              <a:rPr lang="en-US"/>
              <a:t>Port 25: mail server</a:t>
            </a:r>
          </a:p>
          <a:p>
            <a:pPr lvl="1" eaLnBrk="1" hangingPunct="1">
              <a:defRPr/>
            </a:pPr>
            <a:r>
              <a:rPr lang="en-US"/>
              <a:t>Port 80: HTTP server</a:t>
            </a:r>
          </a:p>
          <a:p>
            <a:pPr eaLnBrk="1" hangingPunct="1">
              <a:defRPr/>
            </a:pPr>
            <a:r>
              <a:rPr lang="en-US"/>
              <a:t>Machine that runs a server process is also often referred to as a “server”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/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ssh server (22)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/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Resource: email “spool”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Service: stores mail messages in spool file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239000" y="2911476"/>
            <a:ext cx="3124200" cy="147796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See </a:t>
            </a:r>
            <a:r>
              <a:rPr lang="en-US" altLang="en-US" sz="1800"/>
              <a:t>/etc/services</a:t>
            </a:r>
            <a:r>
              <a:rPr lang="en-US" altLang="en-US" sz="1800">
                <a:latin typeface="Helvetica" pitchFamily="-124" charset="0"/>
              </a:rPr>
              <a:t> for a comprehensive list of the services (potentially) available on a Linux machine.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2953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</a:t>
            </a:r>
            <a:r>
              <a:rPr lang="en-US" i="1" dirty="0"/>
              <a:t>file descriptor</a:t>
            </a:r>
            <a:r>
              <a:rPr lang="en-US" dirty="0"/>
              <a:t> that lets the application read from or write 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Main distinction between regular file I/O and socket I/O is how the application “opens” the socket descriptors</a:t>
            </a: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3775442" y="4144546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538998" y="4144546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216401" y="4677946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clientfd</a:t>
            </a:r>
            <a:endParaRPr lang="en-US" dirty="0"/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64770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6143084" y="46906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 err="1"/>
              <a:t>serverfd</a:t>
            </a:r>
            <a:endParaRPr lang="en-US" dirty="0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4800600" y="4382576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4648200" y="429694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813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55310190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</a:p>
          <a:p>
            <a:pPr lvl="1"/>
            <a:r>
              <a:rPr lang="en-US" dirty="0"/>
              <a:t>Intended to be generic and future-proof</a:t>
            </a:r>
          </a:p>
          <a:p>
            <a:pPr lvl="2"/>
            <a:r>
              <a:rPr lang="en-US" dirty="0"/>
              <a:t>…but guessed wrong; too small for IPv6!  (Thus,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 needed; see later)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2370550" y="3352800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sockaddr</a:t>
            </a:r>
            <a:r>
              <a:rPr lang="en-US" dirty="0"/>
              <a:t> { </a:t>
            </a:r>
          </a:p>
          <a:p>
            <a:r>
              <a:rPr lang="en-US" dirty="0"/>
              <a:t>  uint16_t  </a:t>
            </a:r>
            <a:r>
              <a:rPr lang="en-US" dirty="0" err="1"/>
              <a:t>sa_family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Protocol family */ </a:t>
            </a:r>
          </a:p>
          <a:p>
            <a:r>
              <a:rPr lang="en-US" dirty="0"/>
              <a:t>  char      </a:t>
            </a:r>
            <a:r>
              <a:rPr lang="en-US" dirty="0" err="1"/>
              <a:t>sa_data</a:t>
            </a:r>
            <a:r>
              <a:rPr lang="en-US" dirty="0"/>
              <a:t>[14];  </a:t>
            </a:r>
            <a:r>
              <a:rPr lang="en-US" dirty="0">
                <a:solidFill>
                  <a:srgbClr val="990000"/>
                </a:solidFill>
              </a:rPr>
              <a:t>/* Address data.  */ </a:t>
            </a:r>
          </a:p>
          <a:p>
            <a:r>
              <a:rPr lang="en-US" dirty="0"/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828800" y="5224052"/>
            <a:ext cx="8534400" cy="338138"/>
            <a:chOff x="960" y="2821"/>
            <a:chExt cx="5376" cy="213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821"/>
              <a:ext cx="336" cy="21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821"/>
              <a:ext cx="336" cy="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18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38446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8770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IPv4-specific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struct sockaddr_in  {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sin_family</a:t>
            </a:r>
            <a:r>
              <a:rPr lang="en-US" dirty="0"/>
              <a:t>;  </a:t>
            </a:r>
            <a:r>
              <a:rPr lang="en-US" dirty="0">
                <a:solidFill>
                  <a:srgbClr val="990000"/>
                </a:solidFill>
              </a:rPr>
              <a:t>/* Protocol family (always AF_INET) */ </a:t>
            </a:r>
          </a:p>
          <a:p>
            <a:r>
              <a:rPr lang="en-US" dirty="0"/>
              <a:t>  uint16_t        </a:t>
            </a:r>
            <a:r>
              <a:rPr lang="en-US" dirty="0" err="1"/>
              <a:t>sin_port</a:t>
            </a:r>
            <a:r>
              <a:rPr lang="en-US" dirty="0"/>
              <a:t>;    </a:t>
            </a:r>
            <a:r>
              <a:rPr lang="en-US" dirty="0">
                <a:solidFill>
                  <a:srgbClr val="990000"/>
                </a:solidFill>
              </a:rPr>
              <a:t>/* Port </a:t>
            </a:r>
            <a:r>
              <a:rPr lang="en-US" dirty="0" err="1">
                <a:solidFill>
                  <a:srgbClr val="990000"/>
                </a:solidFill>
              </a:rPr>
              <a:t>num</a:t>
            </a:r>
            <a:r>
              <a:rPr lang="en-US" dirty="0">
                <a:solidFill>
                  <a:srgbClr val="990000"/>
                </a:solidFill>
              </a:rPr>
              <a:t> in network byte order */ </a:t>
            </a:r>
          </a:p>
          <a:p>
            <a:r>
              <a:rPr lang="en-US" dirty="0" err="1"/>
              <a:t>  struct in_addr  sin_addr;    </a:t>
            </a:r>
            <a:r>
              <a:rPr lang="en-US" dirty="0" err="1">
                <a:solidFill>
                  <a:srgbClr val="990000"/>
                </a:solidFill>
              </a:rPr>
              <a:t>/* IP addr in network byte order */ </a:t>
            </a:r>
          </a:p>
          <a:p>
            <a:r>
              <a:rPr lang="en-US" dirty="0"/>
              <a:t>  unsigned char   </a:t>
            </a:r>
            <a:r>
              <a:rPr lang="en-US" dirty="0" err="1"/>
              <a:t>sin_zero</a:t>
            </a:r>
            <a:r>
              <a:rPr lang="en-US" dirty="0"/>
              <a:t>[8]; </a:t>
            </a:r>
            <a:r>
              <a:rPr lang="en-US" dirty="0">
                <a:solidFill>
                  <a:srgbClr val="990000"/>
                </a:solidFill>
              </a:rPr>
              <a:t>/* Pad to </a:t>
            </a:r>
            <a:r>
              <a:rPr lang="en-US" dirty="0" err="1">
                <a:solidFill>
                  <a:srgbClr val="990000"/>
                </a:solidFill>
              </a:rPr>
              <a:t>sizeof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struct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 err="1">
                <a:solidFill>
                  <a:srgbClr val="990000"/>
                </a:solidFill>
              </a:rPr>
              <a:t>sockaddr</a:t>
            </a:r>
            <a:r>
              <a:rPr lang="en-US" dirty="0">
                <a:solidFill>
                  <a:srgbClr val="990000"/>
                </a:solidFill>
              </a:rPr>
              <a:t>) */ </a:t>
            </a:r>
          </a:p>
          <a:p>
            <a:r>
              <a:rPr lang="en-US" dirty="0" err="1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837858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442460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sin_addr</a:t>
            </a:r>
            <a:endParaRPr lang="en-US" dirty="0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600201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sin_family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6189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IPv6-specific socket address: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18288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2362200" y="5210383"/>
            <a:ext cx="533400" cy="33855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28956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3429000" y="5210383"/>
            <a:ext cx="53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39624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44958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50292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5562600" y="5210383"/>
            <a:ext cx="533400" cy="33855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60960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66294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7162800" y="5225772"/>
            <a:ext cx="533400" cy="30777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sz="1400" dirty="0">
                <a:cs typeface="Courier New" pitchFamily="49" charset="0"/>
              </a:rPr>
              <a:t>...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7696200" y="5210383"/>
            <a:ext cx="533400" cy="33855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82296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87630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92964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9829800" y="5210383"/>
            <a:ext cx="533400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endParaRPr lang="en-US" dirty="0">
              <a:cs typeface="Courier New" pitchFamily="49" charset="0"/>
            </a:endParaRP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611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sa_family</a:t>
            </a:r>
            <a:endParaRPr lang="en-US" dirty="0"/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5920890" y="6124198"/>
            <a:ext cx="143417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Family-specific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6477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2819400"/>
            <a:ext cx="9195146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struct sockaddr_in6  { </a:t>
            </a:r>
          </a:p>
          <a:p>
            <a:r>
              <a:rPr lang="en-US" dirty="0"/>
              <a:t>  uint16_t        sin6_family;   </a:t>
            </a:r>
            <a:r>
              <a:rPr lang="en-US" dirty="0">
                <a:solidFill>
                  <a:srgbClr val="990000"/>
                </a:solidFill>
              </a:rPr>
              <a:t>/* Protocol family (always AF_INET6) */ </a:t>
            </a:r>
          </a:p>
          <a:p>
            <a:r>
              <a:rPr lang="en-US" dirty="0"/>
              <a:t>  uint16_t        sin6_port;     </a:t>
            </a:r>
            <a:r>
              <a:rPr lang="en-US" dirty="0">
                <a:solidFill>
                  <a:srgbClr val="990000"/>
                </a:solidFill>
              </a:rPr>
              <a:t>/* Port num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sin6_flowinfo; </a:t>
            </a:r>
            <a:r>
              <a:rPr lang="en-US" dirty="0">
                <a:solidFill>
                  <a:srgbClr val="990000"/>
                </a:solidFill>
              </a:rPr>
              <a:t>/* IPv6 flow information */ </a:t>
            </a:r>
          </a:p>
          <a:p>
            <a:r>
              <a:rPr lang="en-US" dirty="0"/>
              <a:t>  struct in6_addr sin6_addr;     </a:t>
            </a:r>
            <a:r>
              <a:rPr lang="en-US" dirty="0">
                <a:solidFill>
                  <a:srgbClr val="990000"/>
                </a:solidFill>
              </a:rPr>
              <a:t>/* IP </a:t>
            </a:r>
            <a:r>
              <a:rPr lang="en-US" dirty="0" err="1">
                <a:solidFill>
                  <a:srgbClr val="990000"/>
                </a:solidFill>
              </a:rPr>
              <a:t>addr</a:t>
            </a:r>
            <a:r>
              <a:rPr lang="en-US" dirty="0">
                <a:solidFill>
                  <a:srgbClr val="990000"/>
                </a:solidFill>
              </a:rPr>
              <a:t> in network byte order */</a:t>
            </a:r>
          </a:p>
          <a:p>
            <a:r>
              <a:rPr lang="en-US" dirty="0">
                <a:solidFill>
                  <a:srgbClr val="990000"/>
                </a:solidFill>
              </a:rPr>
              <a:t>  </a:t>
            </a:r>
            <a:r>
              <a:rPr lang="en-US" dirty="0"/>
              <a:t>uint32_t        sin6_scope_id;</a:t>
            </a:r>
            <a:r>
              <a:rPr lang="en-US" dirty="0">
                <a:solidFill>
                  <a:srgbClr val="990000"/>
                </a:solidFill>
              </a:rPr>
              <a:t> /* scope id (new in RFC2553) */ </a:t>
            </a:r>
          </a:p>
          <a:p>
            <a:r>
              <a:rPr lang="en-US" dirty="0"/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2854372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sin_port</a:t>
            </a:r>
            <a:endParaRPr lang="en-US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776142" y="5215202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AF_INET6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133884" y="4812506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sin6_flowinfo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1538486" y="5957510"/>
            <a:ext cx="154241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sin6_family</a:t>
            </a: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2290080A-63CC-4B60-8704-C57C99BC8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306" y="4800600"/>
            <a:ext cx="12955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sin6_addr</a:t>
            </a: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BB2F1014-F8A1-4732-9372-62FF31859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005" y="4788694"/>
            <a:ext cx="178927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/>
              <a:t>sin6_scope_id</a:t>
            </a:r>
          </a:p>
        </p:txBody>
      </p:sp>
    </p:spTree>
    <p:extLst>
      <p:ext uri="{BB962C8B-B14F-4D97-AF65-F5344CB8AC3E}">
        <p14:creationId xmlns:p14="http://schemas.microsoft.com/office/powerpoint/2010/main" val="34846828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Bridged Ethernet Seg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276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267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4495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968626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497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9307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001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8229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7683501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8664576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543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524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865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7599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5734050" y="367030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635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619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3305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4295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9972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9782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4572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6553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3894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664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648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6219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182399" y="4431298"/>
            <a:ext cx="81304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7058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8048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8277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731001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712076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8693151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762625" y="5162551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8229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8664576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8039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7721601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7627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113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100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8839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6013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6019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Truly Generic Socket Address Structure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that can handle IPv4 or IPv6</a:t>
            </a:r>
          </a:p>
          <a:p>
            <a:pPr lvl="1"/>
            <a:r>
              <a:rPr lang="en-US" dirty="0"/>
              <a:t>For casting convenience, we adopt the Stevens convention: SA is declared as a generic type that can hold IPv4 or IPV6 socket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Must cast (</a:t>
            </a:r>
            <a:r>
              <a:rPr lang="en-US" dirty="0">
                <a:latin typeface="Courier New"/>
                <a:cs typeface="Courier New"/>
              </a:rPr>
              <a:t>struct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sockaddr_in6 *</a:t>
            </a:r>
            <a:r>
              <a:rPr lang="en-US" dirty="0"/>
              <a:t>) to and from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latin typeface="Courier New" pitchFamily="49" charset="0"/>
              </a:rPr>
              <a:t>SA *</a:t>
            </a:r>
            <a:r>
              <a:rPr lang="en-US" dirty="0"/>
              <a:t>) for functions that take socket-address arguments. </a:t>
            </a: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1752600" y="3429000"/>
            <a:ext cx="41344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/>
              <a:t>typedef union {</a:t>
            </a:r>
          </a:p>
          <a:p>
            <a:r>
              <a:rPr lang="en-US" altLang="en-US" dirty="0"/>
              <a:t>    struct </a:t>
            </a:r>
            <a:r>
              <a:rPr lang="en-US" altLang="en-US" dirty="0" err="1"/>
              <a:t>sockaddr_in</a:t>
            </a:r>
            <a:r>
              <a:rPr lang="en-US" altLang="en-US" dirty="0"/>
              <a:t> client4;</a:t>
            </a:r>
          </a:p>
          <a:p>
            <a:r>
              <a:rPr lang="en-US" altLang="en-US" dirty="0"/>
              <a:t>    struct sockaddr_in6 client6;</a:t>
            </a:r>
          </a:p>
          <a:p>
            <a:r>
              <a:rPr lang="en-US" altLang="en-US" dirty="0"/>
              <a:t>} SA;</a:t>
            </a:r>
          </a:p>
        </p:txBody>
      </p:sp>
    </p:spTree>
    <p:extLst>
      <p:ext uri="{BB962C8B-B14F-4D97-AF65-F5344CB8AC3E}">
        <p14:creationId xmlns:p14="http://schemas.microsoft.com/office/powerpoint/2010/main" val="4619245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326863726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Protocol-specific!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parameters automatically, so that code is protocol-independent (see example code later).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7526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socket(</a:t>
            </a:r>
            <a:r>
              <a:rPr lang="en-US" dirty="0" err="1"/>
              <a:t>int</a:t>
            </a:r>
            <a:r>
              <a:rPr lang="en-US" dirty="0"/>
              <a:t> domain, </a:t>
            </a:r>
            <a:r>
              <a:rPr lang="en-US" dirty="0" err="1"/>
              <a:t>int</a:t>
            </a:r>
            <a:r>
              <a:rPr lang="en-US" dirty="0"/>
              <a:t> type, </a:t>
            </a:r>
            <a:r>
              <a:rPr lang="en-US" dirty="0" err="1"/>
              <a:t>int</a:t>
            </a:r>
            <a:r>
              <a:rPr lang="en-US" dirty="0"/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52324" y="2514600"/>
            <a:ext cx="6109365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</a:t>
            </a:r>
            <a:r>
              <a:rPr lang="en-US" dirty="0" err="1"/>
              <a:t>clientfd</a:t>
            </a:r>
            <a:r>
              <a:rPr lang="en-US" dirty="0"/>
              <a:t> = Socket(AF_INET6,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4602" y="3276601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IPV6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3924302" y="2853154"/>
            <a:ext cx="1282705" cy="42344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48401" y="32766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reliable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6781800" y="28531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254480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7985126" y="990600"/>
            <a:ext cx="168274" cy="23622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197534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open_listenfd</a:t>
            </a:r>
            <a:endParaRPr lang="en-US" altLang="en-US" dirty="0"/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84762" y="990600"/>
            <a:ext cx="144238" cy="30480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362200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dirty="0" err="1"/>
              <a:t>open_clientfd</a:t>
            </a:r>
            <a:endParaRPr lang="en-US" altLang="en-US" dirty="0"/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771711372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characterized on client by </a:t>
            </a:r>
            <a:r>
              <a:rPr lang="en-US" i="1" dirty="0">
                <a:latin typeface="+mn-lt"/>
                <a:cs typeface="Courier New"/>
              </a:rPr>
              <a:t>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IP address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</a:t>
            </a:r>
            <a:r>
              <a:rPr lang="en-US" i="1" dirty="0">
                <a:latin typeface="+mn-lt"/>
                <a:cs typeface="Courier New"/>
              </a:rPr>
              <a:t>ephemeral</a:t>
            </a:r>
            <a:r>
              <a:rPr lang="en-US" dirty="0">
                <a:latin typeface="+mn-lt"/>
                <a:cs typeface="Courier New"/>
              </a:rPr>
              <a:t> (temporary) port that uniquely identifies client process on client host</a:t>
            </a:r>
          </a:p>
          <a:p>
            <a:pPr lvl="2"/>
            <a:r>
              <a:rPr lang="en-US" dirty="0">
                <a:latin typeface="+mn-lt"/>
                <a:cs typeface="Courier New"/>
              </a:rPr>
              <a:t>Server has similar (IP, port) socket pair but port is permanent &amp; well-known to client</a:t>
            </a:r>
          </a:p>
          <a:p>
            <a:pPr marL="0" indent="0"/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1704536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connect(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clientfd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37804427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46192611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kernel to associate the server’s socket address with a socket descriptor:</a:t>
            </a:r>
          </a:p>
          <a:p>
            <a:endParaRPr lang="en-US" dirty="0"/>
          </a:p>
          <a:p>
            <a:r>
              <a:rPr lang="en-US" dirty="0"/>
              <a:t>The process can read bytes that arrive on the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.</a:t>
            </a:r>
          </a:p>
          <a:p>
            <a:r>
              <a:rPr lang="en-US" dirty="0"/>
              <a:t>Similarly,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/>
              <a:t>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  <a:p>
            <a:endParaRPr lang="en-US" dirty="0"/>
          </a:p>
          <a:p>
            <a:pPr marL="0" indent="0"/>
            <a:r>
              <a:rPr lang="en-US" dirty="0">
                <a:latin typeface="+mn-lt"/>
                <a:cs typeface="Courier New"/>
              </a:rPr>
              <a:t>Again,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2099846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bind(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43041593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981200" y="4180323"/>
            <a:ext cx="6400800" cy="1371600"/>
            <a:chOff x="457200" y="4132968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975309022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</a:t>
            </a:r>
          </a:p>
          <a:p>
            <a:r>
              <a:rPr lang="en-US" dirty="0"/>
              <a:t>A server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dirty="0"/>
              <a:t> to tell kernel that a descriptor will be used by a server rather than a client:</a:t>
            </a:r>
          </a:p>
          <a:p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</a:t>
            </a:r>
          </a:p>
          <a:p>
            <a:r>
              <a:rPr lang="en-US" dirty="0">
                <a:latin typeface="Courier New"/>
                <a:cs typeface="Courier New"/>
              </a:rPr>
              <a:t>backlog</a:t>
            </a:r>
            <a:r>
              <a:rPr lang="en-US" dirty="0">
                <a:latin typeface="+mn-lt"/>
                <a:cs typeface="Courier New"/>
              </a:rPr>
              <a:t> is a hint about </a:t>
            </a:r>
            <a:r>
              <a:rPr lang="en-US" dirty="0">
                <a:cs typeface="Courier New"/>
              </a:rPr>
              <a:t>how many</a:t>
            </a:r>
            <a:r>
              <a:rPr lang="en-US" dirty="0">
                <a:latin typeface="+mn-lt"/>
                <a:cs typeface="Courier New"/>
              </a:rPr>
              <a:t> outstanding connection requests the kernel should queue up before starting to refuse requests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3" y="30480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listen(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sockfd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26542701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23875705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00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15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6781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492626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3879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454776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19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819275" y="4346576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Server waits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2324" y="1981200"/>
            <a:ext cx="6973384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 accept(int </a:t>
            </a:r>
            <a:r>
              <a:rPr lang="en-US" dirty="0" err="1"/>
              <a:t>listenfd</a:t>
            </a:r>
            <a:r>
              <a:rPr lang="en-US" dirty="0"/>
              <a:t>, SA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socklen_t</a:t>
            </a:r>
            <a:r>
              <a:rPr lang="en-US" dirty="0"/>
              <a:t> *</a:t>
            </a:r>
            <a:r>
              <a:rPr lang="en-US" dirty="0" err="1"/>
              <a:t>addrlen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81333113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4491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1993901" y="1576389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6535738" y="1456921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/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2527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4973638" y="1576389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4491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1993901" y="3444876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2527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4973638" y="3444876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 flipV="1">
            <a:off x="3052764" y="3575050"/>
            <a:ext cx="1760536" cy="323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6572250" y="3308351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/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2882514" y="2990851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4478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1981201" y="5275264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2514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4960938" y="5275264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6581776" y="5137242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/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/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/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/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/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4912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4591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/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3175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2983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2983285" y="3821114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2983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4912806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4912806" y="3503614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4912806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215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allows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/>
              <a:t> calls</a:t>
            </a:r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or spawn a thread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50063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1200" y="4180323"/>
            <a:ext cx="6400800" cy="1371600"/>
            <a:chOff x="457200" y="4180323"/>
            <a:chExt cx="6400800" cy="13716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1447800" y="4180323"/>
              <a:ext cx="5410200" cy="13716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"/>
            <p:cNvGrpSpPr>
              <a:grpSpLocks/>
            </p:cNvGrpSpPr>
            <p:nvPr/>
          </p:nvGrpSpPr>
          <p:grpSpPr bwMode="auto">
            <a:xfrm>
              <a:off x="6324600" y="4555150"/>
              <a:ext cx="381000" cy="685800"/>
              <a:chOff x="3984" y="3264"/>
              <a:chExt cx="240" cy="432"/>
            </a:xfrm>
          </p:grpSpPr>
          <p:sp>
            <p:nvSpPr>
              <p:cNvPr id="51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8"/>
            <p:cNvGrpSpPr>
              <a:grpSpLocks/>
            </p:cNvGrpSpPr>
            <p:nvPr/>
          </p:nvGrpSpPr>
          <p:grpSpPr bwMode="auto">
            <a:xfrm rot="10800000" flipV="1">
              <a:off x="1676400" y="4555150"/>
              <a:ext cx="381000" cy="685800"/>
              <a:chOff x="3984" y="3264"/>
              <a:chExt cx="240" cy="432"/>
            </a:xfrm>
          </p:grpSpPr>
          <p:sp>
            <p:nvSpPr>
              <p:cNvPr id="48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457200" y="4448787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Sockets Interface</a:t>
            </a:r>
          </a:p>
        </p:txBody>
      </p:sp>
      <p:sp>
        <p:nvSpPr>
          <p:cNvPr id="13315" name="Text Box 1028"/>
          <p:cNvSpPr txBox="1">
            <a:spLocks noChangeArrowheads="1"/>
          </p:cNvSpPr>
          <p:nvPr/>
        </p:nvSpPr>
        <p:spPr bwMode="auto">
          <a:xfrm>
            <a:off x="2057401" y="1297642"/>
            <a:ext cx="1183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Client</a:t>
            </a:r>
          </a:p>
        </p:txBody>
      </p:sp>
      <p:sp>
        <p:nvSpPr>
          <p:cNvPr id="13316" name="Text Box 1029"/>
          <p:cNvSpPr txBox="1">
            <a:spLocks noChangeArrowheads="1"/>
          </p:cNvSpPr>
          <p:nvPr/>
        </p:nvSpPr>
        <p:spPr bwMode="auto">
          <a:xfrm>
            <a:off x="8145238" y="1297642"/>
            <a:ext cx="13035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2800" dirty="0">
                <a:latin typeface="Helvetica" pitchFamily="-124" charset="0"/>
              </a:rPr>
              <a:t>Server</a:t>
            </a:r>
          </a:p>
        </p:txBody>
      </p:sp>
      <p:sp>
        <p:nvSpPr>
          <p:cNvPr id="13317" name="Line 1030"/>
          <p:cNvSpPr>
            <a:spLocks noChangeShapeType="1"/>
          </p:cNvSpPr>
          <p:nvPr/>
        </p:nvSpPr>
        <p:spPr bwMode="auto">
          <a:xfrm>
            <a:off x="4343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031"/>
          <p:cNvSpPr>
            <a:spLocks noChangeShapeType="1"/>
          </p:cNvSpPr>
          <p:nvPr/>
        </p:nvSpPr>
        <p:spPr bwMode="auto">
          <a:xfrm>
            <a:off x="4343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1032"/>
          <p:cNvSpPr>
            <a:spLocks noChangeShapeType="1"/>
          </p:cNvSpPr>
          <p:nvPr/>
        </p:nvSpPr>
        <p:spPr bwMode="auto">
          <a:xfrm>
            <a:off x="4343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3"/>
          <p:cNvSpPr>
            <a:spLocks noChangeShapeType="1"/>
          </p:cNvSpPr>
          <p:nvPr/>
        </p:nvSpPr>
        <p:spPr bwMode="auto">
          <a:xfrm>
            <a:off x="4343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034"/>
          <p:cNvSpPr>
            <a:spLocks noChangeShapeType="1"/>
          </p:cNvSpPr>
          <p:nvPr/>
        </p:nvSpPr>
        <p:spPr bwMode="auto">
          <a:xfrm>
            <a:off x="7162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35"/>
          <p:cNvSpPr>
            <a:spLocks noChangeShapeType="1"/>
          </p:cNvSpPr>
          <p:nvPr/>
        </p:nvSpPr>
        <p:spPr bwMode="auto">
          <a:xfrm>
            <a:off x="7162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036"/>
          <p:cNvSpPr>
            <a:spLocks noChangeShapeType="1"/>
          </p:cNvSpPr>
          <p:nvPr/>
        </p:nvSpPr>
        <p:spPr bwMode="auto">
          <a:xfrm>
            <a:off x="7162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037"/>
          <p:cNvSpPr>
            <a:spLocks noChangeShapeType="1"/>
          </p:cNvSpPr>
          <p:nvPr/>
        </p:nvSpPr>
        <p:spPr bwMode="auto">
          <a:xfrm>
            <a:off x="7162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038"/>
          <p:cNvSpPr>
            <a:spLocks noChangeShapeType="1"/>
          </p:cNvSpPr>
          <p:nvPr/>
        </p:nvSpPr>
        <p:spPr bwMode="auto">
          <a:xfrm>
            <a:off x="7162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039"/>
          <p:cNvSpPr>
            <a:spLocks noChangeShapeType="1"/>
          </p:cNvSpPr>
          <p:nvPr/>
        </p:nvSpPr>
        <p:spPr bwMode="auto">
          <a:xfrm>
            <a:off x="7162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040"/>
          <p:cNvSpPr>
            <a:spLocks noChangeShapeType="1"/>
          </p:cNvSpPr>
          <p:nvPr/>
        </p:nvSpPr>
        <p:spPr bwMode="auto">
          <a:xfrm>
            <a:off x="7162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41"/>
          <p:cNvSpPr>
            <a:spLocks noChangeShapeType="1"/>
          </p:cNvSpPr>
          <p:nvPr/>
        </p:nvSpPr>
        <p:spPr bwMode="auto">
          <a:xfrm>
            <a:off x="4572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042"/>
          <p:cNvSpPr>
            <a:spLocks noChangeShapeType="1"/>
          </p:cNvSpPr>
          <p:nvPr/>
        </p:nvSpPr>
        <p:spPr bwMode="auto">
          <a:xfrm flipV="1">
            <a:off x="4572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043"/>
          <p:cNvSpPr>
            <a:spLocks noChangeShapeType="1"/>
          </p:cNvSpPr>
          <p:nvPr/>
        </p:nvSpPr>
        <p:spPr bwMode="auto">
          <a:xfrm flipV="1">
            <a:off x="5105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Line 1044"/>
          <p:cNvSpPr>
            <a:spLocks noChangeShapeType="1"/>
          </p:cNvSpPr>
          <p:nvPr/>
        </p:nvSpPr>
        <p:spPr bwMode="auto">
          <a:xfrm flipH="1">
            <a:off x="5105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1045"/>
          <p:cNvSpPr>
            <a:spLocks noChangeArrowheads="1"/>
          </p:cNvSpPr>
          <p:nvPr/>
        </p:nvSpPr>
        <p:spPr bwMode="auto">
          <a:xfrm>
            <a:off x="3581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/>
              <a:t>socket</a:t>
            </a:r>
          </a:p>
        </p:txBody>
      </p:sp>
      <p:sp>
        <p:nvSpPr>
          <p:cNvPr id="13333" name="Rectangle 1046"/>
          <p:cNvSpPr>
            <a:spLocks noChangeArrowheads="1"/>
          </p:cNvSpPr>
          <p:nvPr/>
        </p:nvSpPr>
        <p:spPr bwMode="auto">
          <a:xfrm>
            <a:off x="6400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socket</a:t>
            </a:r>
          </a:p>
        </p:txBody>
      </p:sp>
      <p:sp>
        <p:nvSpPr>
          <p:cNvPr id="13334" name="Rectangle 1047"/>
          <p:cNvSpPr>
            <a:spLocks noChangeArrowheads="1"/>
          </p:cNvSpPr>
          <p:nvPr/>
        </p:nvSpPr>
        <p:spPr bwMode="auto">
          <a:xfrm>
            <a:off x="6400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bind</a:t>
            </a:r>
          </a:p>
        </p:txBody>
      </p:sp>
      <p:sp>
        <p:nvSpPr>
          <p:cNvPr id="13335" name="Rectangle 1048"/>
          <p:cNvSpPr>
            <a:spLocks noChangeArrowheads="1"/>
          </p:cNvSpPr>
          <p:nvPr/>
        </p:nvSpPr>
        <p:spPr bwMode="auto">
          <a:xfrm>
            <a:off x="6400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listen</a:t>
            </a:r>
          </a:p>
        </p:txBody>
      </p:sp>
      <p:sp>
        <p:nvSpPr>
          <p:cNvPr id="13336" name="Rectangle 1049"/>
          <p:cNvSpPr>
            <a:spLocks noChangeArrowheads="1"/>
          </p:cNvSpPr>
          <p:nvPr/>
        </p:nvSpPr>
        <p:spPr bwMode="auto">
          <a:xfrm>
            <a:off x="6400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accept</a:t>
            </a:r>
          </a:p>
        </p:txBody>
      </p:sp>
      <p:sp>
        <p:nvSpPr>
          <p:cNvPr id="13337" name="Rectangle 1050"/>
          <p:cNvSpPr>
            <a:spLocks noChangeArrowheads="1"/>
          </p:cNvSpPr>
          <p:nvPr/>
        </p:nvSpPr>
        <p:spPr bwMode="auto">
          <a:xfrm>
            <a:off x="6400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8" name="Rectangle 1051"/>
          <p:cNvSpPr>
            <a:spLocks noChangeArrowheads="1"/>
          </p:cNvSpPr>
          <p:nvPr/>
        </p:nvSpPr>
        <p:spPr bwMode="auto">
          <a:xfrm>
            <a:off x="6400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39" name="Rectangle 1052"/>
          <p:cNvSpPr>
            <a:spLocks noChangeArrowheads="1"/>
          </p:cNvSpPr>
          <p:nvPr/>
        </p:nvSpPr>
        <p:spPr bwMode="auto">
          <a:xfrm>
            <a:off x="6400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0" name="Rectangle 1053"/>
          <p:cNvSpPr>
            <a:spLocks noChangeArrowheads="1"/>
          </p:cNvSpPr>
          <p:nvPr/>
        </p:nvSpPr>
        <p:spPr bwMode="auto">
          <a:xfrm>
            <a:off x="6400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1" name="Rectangle 1054"/>
          <p:cNvSpPr>
            <a:spLocks noChangeArrowheads="1"/>
          </p:cNvSpPr>
          <p:nvPr/>
        </p:nvSpPr>
        <p:spPr bwMode="auto">
          <a:xfrm>
            <a:off x="3581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read</a:t>
            </a:r>
          </a:p>
        </p:txBody>
      </p:sp>
      <p:sp>
        <p:nvSpPr>
          <p:cNvPr id="13342" name="Rectangle 1055"/>
          <p:cNvSpPr>
            <a:spLocks noChangeArrowheads="1"/>
          </p:cNvSpPr>
          <p:nvPr/>
        </p:nvSpPr>
        <p:spPr bwMode="auto">
          <a:xfrm>
            <a:off x="3581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connect</a:t>
            </a:r>
          </a:p>
        </p:txBody>
      </p:sp>
      <p:sp>
        <p:nvSpPr>
          <p:cNvPr id="13343" name="Rectangle 1056"/>
          <p:cNvSpPr>
            <a:spLocks noChangeArrowheads="1"/>
          </p:cNvSpPr>
          <p:nvPr/>
        </p:nvSpPr>
        <p:spPr bwMode="auto">
          <a:xfrm>
            <a:off x="3581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write</a:t>
            </a:r>
          </a:p>
        </p:txBody>
      </p:sp>
      <p:sp>
        <p:nvSpPr>
          <p:cNvPr id="13344" name="Rectangle 1057"/>
          <p:cNvSpPr>
            <a:spLocks noChangeArrowheads="1"/>
          </p:cNvSpPr>
          <p:nvPr/>
        </p:nvSpPr>
        <p:spPr bwMode="auto">
          <a:xfrm>
            <a:off x="3581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/>
              <a:t>close</a:t>
            </a:r>
          </a:p>
        </p:txBody>
      </p:sp>
      <p:sp>
        <p:nvSpPr>
          <p:cNvPr id="13345" name="Text Box 1058"/>
          <p:cNvSpPr txBox="1">
            <a:spLocks noChangeArrowheads="1"/>
          </p:cNvSpPr>
          <p:nvPr/>
        </p:nvSpPr>
        <p:spPr bwMode="auto">
          <a:xfrm>
            <a:off x="5038725" y="3292476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request</a:t>
            </a:r>
          </a:p>
        </p:txBody>
      </p:sp>
      <p:sp>
        <p:nvSpPr>
          <p:cNvPr id="13346" name="Text Box 1059"/>
          <p:cNvSpPr txBox="1">
            <a:spLocks noChangeArrowheads="1"/>
          </p:cNvSpPr>
          <p:nvPr/>
        </p:nvSpPr>
        <p:spPr bwMode="auto">
          <a:xfrm>
            <a:off x="5486401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EOF</a:t>
            </a:r>
          </a:p>
        </p:txBody>
      </p:sp>
      <p:sp>
        <p:nvSpPr>
          <p:cNvPr id="13347" name="Line 1060"/>
          <p:cNvSpPr>
            <a:spLocks noChangeShapeType="1"/>
          </p:cNvSpPr>
          <p:nvPr/>
        </p:nvSpPr>
        <p:spPr bwMode="auto">
          <a:xfrm>
            <a:off x="784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48" name="Line 1061"/>
          <p:cNvSpPr>
            <a:spLocks noChangeShapeType="1"/>
          </p:cNvSpPr>
          <p:nvPr/>
        </p:nvSpPr>
        <p:spPr bwMode="auto">
          <a:xfrm flipV="1">
            <a:off x="85344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1062"/>
          <p:cNvSpPr>
            <a:spLocks noChangeShapeType="1"/>
          </p:cNvSpPr>
          <p:nvPr/>
        </p:nvSpPr>
        <p:spPr bwMode="auto">
          <a:xfrm flipH="1">
            <a:off x="7848600" y="3810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1063"/>
          <p:cNvSpPr txBox="1">
            <a:spLocks noChangeArrowheads="1"/>
          </p:cNvSpPr>
          <p:nvPr/>
        </p:nvSpPr>
        <p:spPr bwMode="auto">
          <a:xfrm>
            <a:off x="8572500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Await connection</a:t>
            </a:r>
          </a:p>
          <a:p>
            <a:r>
              <a:rPr lang="en-US" altLang="en-US" dirty="0">
                <a:latin typeface="Helvetica" pitchFamily="-124" charset="0"/>
              </a:rPr>
              <a:t>request from</a:t>
            </a:r>
          </a:p>
          <a:p>
            <a:r>
              <a:rPr lang="en-US" altLang="en-US" dirty="0">
                <a:latin typeface="Helvetica" pitchFamily="-124" charset="0"/>
              </a:rPr>
              <a:t>next client</a:t>
            </a:r>
          </a:p>
        </p:txBody>
      </p:sp>
      <p:sp>
        <p:nvSpPr>
          <p:cNvPr id="13351" name="AutoShape 1064"/>
          <p:cNvSpPr>
            <a:spLocks/>
          </p:cNvSpPr>
          <p:nvPr/>
        </p:nvSpPr>
        <p:spPr bwMode="auto">
          <a:xfrm>
            <a:off x="8001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2" name="Text Box 1065"/>
          <p:cNvSpPr txBox="1">
            <a:spLocks noChangeArrowheads="1"/>
          </p:cNvSpPr>
          <p:nvPr/>
        </p:nvSpPr>
        <p:spPr bwMode="auto">
          <a:xfrm>
            <a:off x="8145383" y="228499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open_listenfd</a:t>
            </a:r>
          </a:p>
        </p:txBody>
      </p:sp>
      <p:sp>
        <p:nvSpPr>
          <p:cNvPr id="13353" name="AutoShape 1066"/>
          <p:cNvSpPr>
            <a:spLocks/>
          </p:cNvSpPr>
          <p:nvPr/>
        </p:nvSpPr>
        <p:spPr bwMode="auto">
          <a:xfrm>
            <a:off x="3276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3354" name="Text Box 1067"/>
          <p:cNvSpPr txBox="1">
            <a:spLocks noChangeArrowheads="1"/>
          </p:cNvSpPr>
          <p:nvPr/>
        </p:nvSpPr>
        <p:spPr bwMode="auto">
          <a:xfrm>
            <a:off x="1515983" y="2634248"/>
            <a:ext cx="17892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/>
              <a:t>open_clientfd</a:t>
            </a:r>
          </a:p>
        </p:txBody>
      </p:sp>
      <p:sp>
        <p:nvSpPr>
          <p:cNvPr id="54" name="Rectangle 1045"/>
          <p:cNvSpPr>
            <a:spLocks noChangeArrowheads="1"/>
          </p:cNvSpPr>
          <p:nvPr/>
        </p:nvSpPr>
        <p:spPr bwMode="auto">
          <a:xfrm>
            <a:off x="3581400" y="990600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5" name="Line 1034"/>
          <p:cNvSpPr>
            <a:spLocks noChangeShapeType="1"/>
          </p:cNvSpPr>
          <p:nvPr/>
        </p:nvSpPr>
        <p:spPr bwMode="auto">
          <a:xfrm>
            <a:off x="43434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  <p:sp>
        <p:nvSpPr>
          <p:cNvPr id="56" name="Rectangle 1045"/>
          <p:cNvSpPr>
            <a:spLocks noChangeArrowheads="1"/>
          </p:cNvSpPr>
          <p:nvPr/>
        </p:nvSpPr>
        <p:spPr bwMode="auto">
          <a:xfrm>
            <a:off x="6400800" y="9906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dirty="0" err="1"/>
              <a:t>getaddrinfo</a:t>
            </a:r>
            <a:endParaRPr lang="en-US" altLang="en-US" sz="1400" dirty="0"/>
          </a:p>
        </p:txBody>
      </p:sp>
      <p:sp>
        <p:nvSpPr>
          <p:cNvPr id="57" name="Line 1034"/>
          <p:cNvSpPr>
            <a:spLocks noChangeShapeType="1"/>
          </p:cNvSpPr>
          <p:nvPr/>
        </p:nvSpPr>
        <p:spPr bwMode="auto">
          <a:xfrm>
            <a:off x="7162800" y="137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``</a:t>
            </a:r>
          </a:p>
        </p:txBody>
      </p:sp>
    </p:spTree>
    <p:extLst>
      <p:ext uri="{BB962C8B-B14F-4D97-AF65-F5344CB8AC3E}">
        <p14:creationId xmlns:p14="http://schemas.microsoft.com/office/powerpoint/2010/main" val="1445384013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 Main Routine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362200" y="1016001"/>
            <a:ext cx="6948488" cy="5635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/* #include lots of stuff */</a:t>
            </a:r>
          </a:p>
          <a:p>
            <a:endParaRPr lang="en-US" altLang="en-US" sz="1400" dirty="0"/>
          </a:p>
          <a:p>
            <a:r>
              <a:rPr lang="en-US" altLang="en-US" sz="1400" dirty="0"/>
              <a:t>/* usage: ./</a:t>
            </a:r>
            <a:r>
              <a:rPr lang="en-US" altLang="en-US" sz="1400" dirty="0" err="1"/>
              <a:t>echoclient</a:t>
            </a:r>
            <a:r>
              <a:rPr lang="en-US" altLang="en-US" sz="1400" dirty="0"/>
              <a:t> host port */</a:t>
            </a:r>
          </a:p>
          <a:p>
            <a:r>
              <a:rPr lang="en-US" altLang="en-US" sz="1400" dirty="0" err="1"/>
              <a:t>int</a:t>
            </a:r>
            <a:r>
              <a:rPr lang="en-US" altLang="en-US" sz="1400" dirty="0"/>
              <a:t> main(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size_t</a:t>
            </a:r>
            <a:r>
              <a:rPr lang="en-US" altLang="en-US" sz="1400" dirty="0"/>
              <a:t> n;</a:t>
            </a:r>
          </a:p>
          <a:p>
            <a:r>
              <a:rPr lang="en-US" altLang="en-US" sz="1400" dirty="0"/>
              <a:t>    char *host, *port,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</a:t>
            </a:r>
            <a:r>
              <a:rPr lang="en-US" altLang="en-US" sz="1400" dirty="0" err="1"/>
              <a:t>MAXLINE</a:t>
            </a:r>
            <a:r>
              <a:rPr lang="en-US" altLang="en-US" sz="1400" dirty="0"/>
              <a:t>];</a:t>
            </a:r>
          </a:p>
          <a:p>
            <a:r>
              <a:rPr lang="en-US" altLang="en-US" sz="1400" dirty="0"/>
              <a:t> </a:t>
            </a:r>
          </a:p>
          <a:p>
            <a:r>
              <a:rPr lang="en-US" altLang="en-US" sz="1400" dirty="0"/>
              <a:t>    host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[1];</a:t>
            </a:r>
          </a:p>
          <a:p>
            <a:r>
              <a:rPr lang="en-US" altLang="en-US" sz="1400" dirty="0"/>
              <a:t>    port = 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[2];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if ((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(host, port)) == -1)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</a:t>
            </a:r>
            <a:r>
              <a:rPr lang="en-US" altLang="en-US" sz="1400" dirty="0" err="1"/>
              <a:t>fgets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- 1, </a:t>
            </a:r>
            <a:r>
              <a:rPr lang="en-US" altLang="en-US" sz="1400" dirty="0" err="1"/>
              <a:t>stdin</a:t>
            </a:r>
            <a:r>
              <a:rPr lang="en-US" altLang="en-US" sz="1400" dirty="0"/>
              <a:t>) != NULL) {</a:t>
            </a:r>
          </a:p>
          <a:p>
            <a:r>
              <a:rPr lang="en-US" altLang="en-US" sz="1400" dirty="0"/>
              <a:t>        write(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strlen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));</a:t>
            </a:r>
          </a:p>
          <a:p>
            <a:r>
              <a:rPr lang="en-US" altLang="en-US" sz="1400" dirty="0"/>
              <a:t>        n = read(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 - 1);</a:t>
            </a:r>
          </a:p>
          <a:p>
            <a:r>
              <a:rPr lang="en-US" altLang="en-US" sz="1400" dirty="0"/>
              <a:t>        if (n != -1) {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[n] = '\0';</a:t>
            </a:r>
          </a:p>
          <a:p>
            <a:r>
              <a:rPr lang="en-US" altLang="en-US" sz="1400" dirty="0"/>
              <a:t>            </a:t>
            </a:r>
            <a:r>
              <a:rPr lang="en-US" altLang="en-US" sz="1400" dirty="0" err="1"/>
              <a:t>fputs</a:t>
            </a:r>
            <a:r>
              <a:rPr lang="en-US" altLang="en-US" sz="1400" dirty="0"/>
              <a:t>(</a:t>
            </a:r>
            <a:r>
              <a:rPr lang="en-US" altLang="en-US" sz="1400" dirty="0" err="1"/>
              <a:t>buf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stdout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}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    close(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exit(0);</a:t>
            </a:r>
          </a:p>
          <a:p>
            <a:r>
              <a:rPr lang="en-US" altLang="en-US" sz="1400" dirty="0"/>
              <a:t>}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2" y="1016000"/>
            <a:ext cx="10509248" cy="5461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 err="1"/>
              <a:t>int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open_clientfd</a:t>
            </a:r>
            <a:r>
              <a:rPr lang="en-US" altLang="en-US" sz="1400" dirty="0"/>
              <a:t>(char *hostname, char *port)</a:t>
            </a:r>
          </a:p>
          <a:p>
            <a:r>
              <a:rPr lang="en-US" altLang="en-US" sz="1400" dirty="0"/>
              <a:t>{</a:t>
            </a:r>
          </a:p>
          <a:p>
            <a:r>
              <a:rPr lang="en-US" altLang="en-US" sz="1400" dirty="0"/>
              <a:t>  int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struct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addrinfo</a:t>
            </a:r>
            <a:r>
              <a:rPr lang="en-US" altLang="en-US" sz="1400" dirty="0"/>
              <a:t> hints, *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 = NULL;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Find out the server's IP address and port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memset</a:t>
            </a:r>
            <a:r>
              <a:rPr lang="en-US" altLang="en-US" sz="1400" dirty="0"/>
              <a:t>(&amp;hints, 0,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hints);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hints.ai_flags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AI_ADDRCONFIG</a:t>
            </a:r>
            <a:r>
              <a:rPr lang="en-US" altLang="en-US" sz="1400" dirty="0"/>
              <a:t> | AI_V4MAPPED;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hints.ai_family</a:t>
            </a:r>
            <a:r>
              <a:rPr lang="en-US" altLang="en-US" sz="1400" dirty="0"/>
              <a:t> = AF_INET6;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hints.ai_socktype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SOCK_STREAM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getaddrinfo</a:t>
            </a:r>
            <a:r>
              <a:rPr lang="en-US" altLang="en-US" sz="1400" dirty="0"/>
              <a:t>(hostname, port, &amp;hints, &amp;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 != 0)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}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/* We take advantage of the fact that AF_* and PF_* are identical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 socket(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ai_family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ai_socktype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ai_protocol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if 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return -1; 				/* check </a:t>
            </a:r>
            <a:r>
              <a:rPr lang="en-US" altLang="en-US" sz="1400" dirty="0" err="1"/>
              <a:t>errno</a:t>
            </a:r>
            <a:r>
              <a:rPr lang="en-US" altLang="en-US" sz="1400" dirty="0"/>
              <a:t> for cause of error */</a:t>
            </a:r>
          </a:p>
          <a:p>
            <a:r>
              <a:rPr lang="en-US" altLang="en-US" sz="1400" dirty="0"/>
              <a:t>  /* Establish a connection with the server */</a:t>
            </a:r>
          </a:p>
          <a:p>
            <a:r>
              <a:rPr lang="en-US" altLang="en-US" sz="1400" dirty="0"/>
              <a:t>  if (connect(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-&gt;</a:t>
            </a:r>
            <a:r>
              <a:rPr lang="en-US" altLang="en-US" sz="1400" dirty="0" err="1"/>
              <a:t>ai_addrlen</a:t>
            </a:r>
            <a:r>
              <a:rPr lang="en-US" altLang="en-US" sz="1400" dirty="0"/>
              <a:t>) == -1)</a:t>
            </a:r>
          </a:p>
          <a:p>
            <a:r>
              <a:rPr lang="en-US" altLang="en-US" sz="1400" dirty="0"/>
              <a:t>    return -1;				/* Caller must generate error message */</a:t>
            </a:r>
          </a:p>
          <a:p>
            <a:r>
              <a:rPr lang="en-US" altLang="en-US" sz="1400" dirty="0"/>
              <a:t>  </a:t>
            </a:r>
            <a:r>
              <a:rPr lang="en-US" altLang="en-US" sz="1400" dirty="0" err="1"/>
              <a:t>freeaddrinfo</a:t>
            </a:r>
            <a:r>
              <a:rPr lang="en-US" altLang="en-US" sz="1400" dirty="0"/>
              <a:t>(</a:t>
            </a:r>
            <a:r>
              <a:rPr lang="en-US" altLang="en-US" sz="1400" dirty="0" err="1"/>
              <a:t>hostaddresses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return </a:t>
            </a:r>
            <a:r>
              <a:rPr lang="en-US" altLang="en-US" sz="1400" dirty="0" err="1"/>
              <a:t>clientfd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239000" y="1295401"/>
            <a:ext cx="2895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connection from client to server at</a:t>
            </a:r>
            <a:r>
              <a:rPr lang="en-US" altLang="en-US"/>
              <a:t> hostname:port</a:t>
            </a:r>
          </a:p>
          <a:p>
            <a:r>
              <a:rPr lang="en-US" altLang="en-US">
                <a:latin typeface="Helvetica" pitchFamily="-124" charset="0"/>
              </a:rPr>
              <a:t>Details follow</a:t>
            </a:r>
            <a:r>
              <a:rPr lang="en-US" altLang="en-US"/>
              <a:t>….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0913C1-3DE2-4443-B31E-137831111CFF}"/>
              </a:ext>
            </a:extLst>
          </p:cNvPr>
          <p:cNvSpPr/>
          <p:nvPr/>
        </p:nvSpPr>
        <p:spPr bwMode="auto">
          <a:xfrm>
            <a:off x="5181600" y="5943600"/>
            <a:ext cx="5690982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f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reeaddrinfo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 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needed </a:t>
            </a:r>
            <a:r>
              <a:rPr lang="en-US" dirty="0">
                <a:latin typeface="+mn-lt"/>
              </a:rPr>
              <a:t>h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ere too (lack of space on slide)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70B4EE4-5B2C-420D-AE10-F4C8DEC90CFC}"/>
              </a:ext>
            </a:extLst>
          </p:cNvPr>
          <p:cNvCxnSpPr/>
          <p:nvPr/>
        </p:nvCxnSpPr>
        <p:spPr bwMode="auto">
          <a:xfrm flipH="1" flipV="1">
            <a:off x="2208628" y="4994031"/>
            <a:ext cx="2972972" cy="1101969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E62A0C3-69BA-4AC5-AE9B-1B8417554FE9}"/>
              </a:ext>
            </a:extLst>
          </p:cNvPr>
          <p:cNvCxnSpPr>
            <a:stCxn id="2" idx="1"/>
          </p:cNvCxnSpPr>
          <p:nvPr/>
        </p:nvCxnSpPr>
        <p:spPr bwMode="auto">
          <a:xfrm flipH="1" flipV="1">
            <a:off x="2152980" y="5638801"/>
            <a:ext cx="3028620" cy="47407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(getaddrinfo)</a:t>
            </a:r>
            <a:endParaRPr lang="en-US" alt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5000" y="3962401"/>
            <a:ext cx="83058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if (</a:t>
            </a:r>
            <a:r>
              <a:rPr lang="en-US" altLang="en-US" dirty="0" err="1"/>
              <a:t>getaddrinfo</a:t>
            </a:r>
            <a:r>
              <a:rPr lang="en-US" altLang="en-US" dirty="0"/>
              <a:t>(hostname,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 != 0)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535741" y="1813086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getaddrinfo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finds out about an Internet host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AI_ADDRCONFIG</a:t>
            </a:r>
            <a:r>
              <a:rPr lang="en-US" sz="2000" dirty="0">
                <a:latin typeface="Helvetica" pitchFamily="34" charset="0"/>
              </a:rPr>
              <a:t>: only give IPv6 address if our machine can talk IPv6; likewise for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AI_V4MAPPED</a:t>
            </a:r>
            <a:r>
              <a:rPr lang="en-US" sz="2000" dirty="0">
                <a:latin typeface="Helvetica" pitchFamily="34" charset="0"/>
              </a:rPr>
              <a:t>: translate IPv6 to IPv4 when needed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AF_INET6:</a:t>
            </a:r>
            <a:r>
              <a:rPr lang="en-US" sz="2000" dirty="0">
                <a:latin typeface="Helvetica" pitchFamily="34" charset="0"/>
              </a:rPr>
              <a:t> prefer IPv6 to IPv4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/>
              <a:t>SOCK_STREAM</a:t>
            </a:r>
            <a:r>
              <a:rPr lang="en-US" sz="2000" dirty="0">
                <a:latin typeface="Helvetica" pitchFamily="34" charset="0"/>
              </a:rPr>
              <a:t>: selects a reliable byte-stream connection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Client: </a:t>
            </a:r>
            <a:r>
              <a:rPr lang="en-US" altLang="en-US">
                <a:latin typeface="Courier New" pitchFamily="49" charset="0"/>
              </a:rPr>
              <a:t>open_clientfd</a:t>
            </a:r>
            <a:r>
              <a:rPr lang="en-US" altLang="en-US"/>
              <a:t> </a:t>
            </a:r>
            <a:r>
              <a:rPr lang="en-US" altLang="en-US">
                <a:latin typeface="Courier New" pitchFamily="49" charset="0"/>
              </a:rPr>
              <a:t>(socket)</a:t>
            </a:r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9752" y="3810001"/>
            <a:ext cx="10509248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clientfd</a:t>
            </a:r>
            <a:r>
              <a:rPr lang="en-US" altLang="en-US" dirty="0"/>
              <a:t>;  /* socket descriptor */</a:t>
            </a:r>
          </a:p>
          <a:p>
            <a:endParaRPr lang="en-US" altLang="en-US" dirty="0"/>
          </a:p>
          <a:p>
            <a:r>
              <a:rPr lang="en-US" altLang="en-US" dirty="0"/>
              <a:t>  </a:t>
            </a:r>
            <a:r>
              <a:rPr lang="en-US" altLang="en-US" dirty="0" err="1"/>
              <a:t>clientfd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endParaRPr lang="en-US" altLang="en-US" dirty="0"/>
          </a:p>
          <a:p>
            <a:r>
              <a:rPr lang="en-US" altLang="en-US" dirty="0"/>
              <a:t>... (more)</a:t>
            </a:r>
          </a:p>
        </p:txBody>
      </p:sp>
      <p:sp>
        <p:nvSpPr>
          <p:cNvPr id="797700" name="Rectangle 4"/>
          <p:cNvSpPr>
            <a:spLocks noChangeArrowheads="1"/>
          </p:cNvSpPr>
          <p:nvPr/>
        </p:nvSpPr>
        <p:spPr bwMode="auto">
          <a:xfrm>
            <a:off x="539752" y="1672432"/>
            <a:ext cx="10128248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socket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creates socket descriptor on client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details provided by </a:t>
            </a:r>
            <a:r>
              <a:rPr lang="en-US" sz="2000" dirty="0" err="1"/>
              <a:t>getaddrinfo</a:t>
            </a:r>
            <a:endParaRPr lang="en-US" sz="2000" dirty="0">
              <a:latin typeface="Helvetica" pitchFamily="34" charset="0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Possibility of multiple addresses &amp; address types for host (serious code must loop &amp; try </a:t>
            </a:r>
            <a:r>
              <a:rPr lang="en-US" sz="2000" dirty="0">
                <a:cs typeface="Courier New" panose="02070309020205020404" pitchFamily="49" charset="0"/>
              </a:rPr>
              <a:t>socket/connect</a:t>
            </a:r>
            <a:r>
              <a:rPr lang="en-US" sz="2000" dirty="0">
                <a:latin typeface="Helvetica" pitchFamily="34" charset="0"/>
              </a:rPr>
              <a:t> sequence for all)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Client: </a:t>
            </a:r>
            <a:r>
              <a:rPr lang="en-US" altLang="en-US" dirty="0" err="1">
                <a:latin typeface="Courier New" pitchFamily="49" charset="0"/>
              </a:rPr>
              <a:t>open_clientfd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(connect)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7773" y="15240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Finally, client creates connection with server</a:t>
            </a:r>
          </a:p>
          <a:p>
            <a:pPr lvl="1" eaLnBrk="1" hangingPunct="1">
              <a:defRPr/>
            </a:pPr>
            <a:r>
              <a:rPr lang="en-US" dirty="0"/>
              <a:t>Client process suspends (blocks) until connection is created</a:t>
            </a:r>
          </a:p>
          <a:p>
            <a:pPr lvl="1" eaLnBrk="1" hangingPunct="1">
              <a:defRPr/>
            </a:pPr>
            <a:r>
              <a:rPr lang="en-US" dirty="0"/>
              <a:t>After resuming, client is ready to begin exchanging messages with server via Unix I/O calls on descriptor </a:t>
            </a:r>
            <a:r>
              <a:rPr lang="en-US" dirty="0" err="1">
                <a:latin typeface="Courier New" pitchFamily="49" charset="0"/>
              </a:rPr>
              <a:t>sockfd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hostaddresses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is linked list, must be freed</a:t>
            </a:r>
          </a:p>
          <a:p>
            <a:pPr lvl="2" eaLnBrk="1" hangingPunct="1">
              <a:defRPr/>
            </a:pPr>
            <a:r>
              <a:rPr lang="en-US" dirty="0"/>
              <a:t>Including on error returns (not shown, for brevity)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1"/>
            <a:ext cx="10363200" cy="20621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int </a:t>
            </a:r>
            <a:r>
              <a:rPr lang="en-US" altLang="en-US" dirty="0" err="1"/>
              <a:t>clientfd</a:t>
            </a:r>
            <a:r>
              <a:rPr lang="en-US" altLang="en-US" dirty="0"/>
              <a:t>;                    /* socket descriptor */</a:t>
            </a:r>
          </a:p>
          <a:p>
            <a:r>
              <a:rPr lang="en-US" altLang="en-US" dirty="0"/>
              <a:t>  ...</a:t>
            </a:r>
          </a:p>
          <a:p>
            <a:r>
              <a:rPr lang="en-US" altLang="en-US" dirty="0"/>
              <a:t>  /* Establish a connection with the server */ </a:t>
            </a:r>
          </a:p>
          <a:p>
            <a:r>
              <a:rPr lang="en-US" altLang="en-US" dirty="0"/>
              <a:t>  if (connect(</a:t>
            </a:r>
            <a:r>
              <a:rPr lang="en-US" altLang="en-US" dirty="0" err="1"/>
              <a:t>clientfd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  }</a:t>
            </a:r>
          </a:p>
          <a:p>
            <a:r>
              <a:rPr lang="en-US" altLang="en-US" dirty="0"/>
              <a:t>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Routine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9752" y="1016000"/>
            <a:ext cx="10814047" cy="569386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 dirty="0"/>
              <a:t>int main(int </a:t>
            </a:r>
            <a:r>
              <a:rPr lang="en-US" altLang="en-US" sz="1400" dirty="0" err="1"/>
              <a:t>argc</a:t>
            </a:r>
            <a:r>
              <a:rPr lang="en-US" altLang="en-US" sz="1400" dirty="0"/>
              <a:t>, char **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) {</a:t>
            </a:r>
          </a:p>
          <a:p>
            <a:r>
              <a:rPr lang="en-US" altLang="en-US" sz="1400" dirty="0"/>
              <a:t>    int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, error;</a:t>
            </a:r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socklen_t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* port;</a:t>
            </a:r>
          </a:p>
          <a:p>
            <a:r>
              <a:rPr lang="en-US" altLang="en-US" sz="1400" dirty="0"/>
              <a:t>    SA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char hostname[NI_MAXHOST],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[NI_MAXHOST];</a:t>
            </a:r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open_listenfd</a:t>
            </a:r>
            <a:r>
              <a:rPr lang="en-US" altLang="en-US" sz="1400" dirty="0"/>
              <a:t>(</a:t>
            </a:r>
            <a:r>
              <a:rPr lang="en-US" altLang="en-US" sz="1400" dirty="0" err="1"/>
              <a:t>argv</a:t>
            </a:r>
            <a:r>
              <a:rPr lang="en-US" altLang="en-US" sz="1400" dirty="0"/>
              <a:t>[1]);</a:t>
            </a:r>
          </a:p>
          <a:p>
            <a:r>
              <a:rPr lang="en-US" altLang="en-US" sz="1400" dirty="0"/>
              <a:t>    if 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 &lt; 0)</a:t>
            </a:r>
          </a:p>
          <a:p>
            <a:r>
              <a:rPr lang="en-US" altLang="en-US" sz="1400" dirty="0"/>
              <a:t>        exit(1);</a:t>
            </a:r>
          </a:p>
          <a:p>
            <a:r>
              <a:rPr lang="en-US" altLang="en-US" sz="1400" dirty="0"/>
              <a:t>    while (1) {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 =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 accept(</a:t>
            </a:r>
            <a:r>
              <a:rPr lang="en-US" altLang="en-US" sz="1400" dirty="0" err="1"/>
              <a:t>listenfd</a:t>
            </a:r>
            <a:r>
              <a:rPr lang="en-US" altLang="en-US" sz="1400" dirty="0"/>
              <a:t>, 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 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&amp;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if 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 == -1)</a:t>
            </a:r>
          </a:p>
          <a:p>
            <a:r>
              <a:rPr lang="en-US" altLang="en-US" sz="1400" dirty="0"/>
              <a:t>            continue;				/* Needs error message (omitted for space) */</a:t>
            </a:r>
          </a:p>
          <a:p>
            <a:r>
              <a:rPr lang="en-US" altLang="en-US" sz="1400" dirty="0"/>
              <a:t>        error =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hostname,</a:t>
            </a:r>
          </a:p>
          <a:p>
            <a:r>
              <a:rPr lang="en-US" altLang="en-US" sz="1400" dirty="0"/>
              <a:t>                           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hostname, NULL, 0, 0);</a:t>
            </a:r>
          </a:p>
          <a:p>
            <a:r>
              <a:rPr lang="en-US" altLang="en-US" sz="1400" dirty="0"/>
              <a:t>        if (error != 0)</a:t>
            </a:r>
          </a:p>
          <a:p>
            <a:r>
              <a:rPr lang="en-US" altLang="en-US" sz="1400" dirty="0"/>
              <a:t>          continue;				/* Needs error message (omitted for space) */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getnameinfo</a:t>
            </a:r>
            <a:r>
              <a:rPr lang="en-US" altLang="en-US" sz="1400" dirty="0"/>
              <a:t>((struct </a:t>
            </a:r>
            <a:r>
              <a:rPr lang="en-US" altLang="en-US" sz="1400" dirty="0" err="1"/>
              <a:t>sockaddr</a:t>
            </a:r>
            <a:r>
              <a:rPr lang="en-US" altLang="en-US" sz="1400" dirty="0"/>
              <a:t>*)&amp;</a:t>
            </a:r>
            <a:r>
              <a:rPr lang="en-US" altLang="en-US" sz="1400" dirty="0" err="1"/>
              <a:t>clientaddr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clientlen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sizeof</a:t>
            </a:r>
            <a:r>
              <a:rPr lang="en-US" altLang="en-US" sz="1400" dirty="0"/>
              <a:t>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,</a:t>
            </a:r>
          </a:p>
          <a:p>
            <a:r>
              <a:rPr lang="en-US" altLang="en-US" sz="1400" dirty="0"/>
              <a:t>                    NULL, 0, NI_NUMERICHOST);</a:t>
            </a:r>
          </a:p>
          <a:p>
            <a:r>
              <a:rPr lang="en-US" altLang="en-US" sz="1400" dirty="0"/>
              <a:t>        </a:t>
            </a:r>
            <a:r>
              <a:rPr lang="en-US" altLang="en-US" sz="1400" dirty="0" err="1"/>
              <a:t>printf</a:t>
            </a:r>
            <a:r>
              <a:rPr lang="en-US" altLang="en-US" sz="1400" dirty="0"/>
              <a:t>("server connected to %s (%s)\n", hostname, </a:t>
            </a:r>
            <a:r>
              <a:rPr lang="en-US" altLang="en-US" sz="1400" dirty="0" err="1"/>
              <a:t>hostaddr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echo(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    close(</a:t>
            </a:r>
            <a:r>
              <a:rPr lang="en-US" altLang="en-US" sz="1400" dirty="0" err="1"/>
              <a:t>connfd</a:t>
            </a:r>
            <a:r>
              <a:rPr lang="en-US" altLang="en-US" sz="1400" dirty="0"/>
              <a:t>);</a:t>
            </a:r>
          </a:p>
          <a:p>
            <a:r>
              <a:rPr lang="en-US" altLang="en-US" sz="1400" dirty="0"/>
              <a:t>    }</a:t>
            </a:r>
          </a:p>
          <a:p>
            <a:r>
              <a:rPr lang="en-US" altLang="en-US" sz="1400" dirty="0"/>
              <a:t>}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66125" y="1143000"/>
            <a:ext cx="2835275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>
                <a:latin typeface="Helvetica" pitchFamily="-124" charset="0"/>
              </a:rPr>
              <a:t>This program repeatedly waits for connections, then calls echo().  Details will follow after we look at </a:t>
            </a:r>
            <a:r>
              <a:rPr lang="en-US" altLang="en-US" dirty="0" err="1"/>
              <a:t>open_listenfd</a:t>
            </a:r>
            <a:r>
              <a:rPr lang="en-US" altLang="en-US" dirty="0">
                <a:latin typeface="Helvetica" pitchFamily="-124" charset="0"/>
              </a:rPr>
              <a:t>()…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Multiple incompatible LANs can be physically connected by specialized computers called </a:t>
            </a:r>
            <a:r>
              <a:rPr lang="en-US" sz="2000" i="1">
                <a:solidFill>
                  <a:srgbClr val="FF0000"/>
                </a:solidFill>
              </a:rPr>
              <a:t>routers</a:t>
            </a:r>
            <a:endParaRPr lang="en-US" sz="2000" i="1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The connected networks are called an </a:t>
            </a:r>
            <a:r>
              <a:rPr lang="en-US" sz="2000" i="1">
                <a:solidFill>
                  <a:srgbClr val="FF0000"/>
                </a:solidFill>
              </a:rPr>
              <a:t>internet</a:t>
            </a:r>
            <a:endParaRPr lang="en-US" sz="200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667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971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886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953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6638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559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6259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495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191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7315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620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8534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9601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7312026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82073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9274176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9309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8839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4191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6019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495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7848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8153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800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6629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5078414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905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76601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539751" y="990600"/>
            <a:ext cx="10814049" cy="546734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200" dirty="0" err="1"/>
              <a:t>int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open_listenfd</a:t>
            </a:r>
            <a:r>
              <a:rPr lang="en-US" altLang="en-US" sz="1200" dirty="0"/>
              <a:t>(char *port)</a:t>
            </a:r>
          </a:p>
          <a:p>
            <a:r>
              <a:rPr lang="en-US" altLang="en-US" sz="1200" dirty="0"/>
              <a:t>{</a:t>
            </a:r>
          </a:p>
          <a:p>
            <a:r>
              <a:rPr lang="en-US" altLang="en-US" sz="1200" dirty="0"/>
              <a:t>    int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= 1, error;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hints;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struct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addrinfo</a:t>
            </a:r>
            <a:r>
              <a:rPr lang="en-US" altLang="en-US" sz="1200" dirty="0"/>
              <a:t> *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 = NULL;</a:t>
            </a:r>
          </a:p>
          <a:p>
            <a:endParaRPr lang="en-US" altLang="en-US" sz="1200" dirty="0"/>
          </a:p>
          <a:p>
            <a:r>
              <a:rPr lang="en-US" altLang="en-US" sz="1200" dirty="0"/>
              <a:t>    /* Find out the server's IP address and port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memset</a:t>
            </a:r>
            <a:r>
              <a:rPr lang="en-US" altLang="en-US" sz="1200" dirty="0"/>
              <a:t>(&amp;hints, 0,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hints);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hints.ai_flags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AI_ADDRCONFIG</a:t>
            </a:r>
            <a:r>
              <a:rPr lang="en-US" altLang="en-US" sz="1200" dirty="0"/>
              <a:t> | AI_V4MAPPED | </a:t>
            </a:r>
            <a:r>
              <a:rPr lang="en-US" altLang="en-US" sz="1200" dirty="0" err="1"/>
              <a:t>AI_PASSIVE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hints.ai_family</a:t>
            </a:r>
            <a:r>
              <a:rPr lang="en-US" altLang="en-US" sz="1200" dirty="0"/>
              <a:t> = AF_INET6;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hints.ai_socktype</a:t>
            </a:r>
            <a:r>
              <a:rPr lang="en-US" altLang="en-US" sz="1200" dirty="0"/>
              <a:t> = </a:t>
            </a:r>
            <a:r>
              <a:rPr lang="en-US" altLang="en-US" sz="1200" dirty="0" err="1"/>
              <a:t>SOCK_STREAM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    error = </a:t>
            </a:r>
            <a:r>
              <a:rPr lang="en-US" altLang="en-US" sz="1200" dirty="0" err="1"/>
              <a:t>getaddrinfo</a:t>
            </a:r>
            <a:r>
              <a:rPr lang="en-US" altLang="en-US" sz="1200" dirty="0"/>
              <a:t>(NULL, port, &amp;hints, &amp;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if (error != 0)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if ((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= socket(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ai_family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ai_socktype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ai_protocol</a:t>
            </a:r>
            <a:r>
              <a:rPr lang="en-US" altLang="en-US" sz="1200" dirty="0"/>
              <a:t>)) == -1)</a:t>
            </a:r>
          </a:p>
          <a:p>
            <a:r>
              <a:rPr lang="en-US" altLang="en-US" sz="1200" dirty="0"/>
              <a:t>        return -1;	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Eliminates "Address already in use" error from bind. */</a:t>
            </a:r>
          </a:p>
          <a:p>
            <a:r>
              <a:rPr lang="en-US" altLang="en-US" sz="1200" dirty="0"/>
              <a:t>    if (</a:t>
            </a:r>
            <a:r>
              <a:rPr lang="en-US" altLang="en-US" sz="1200" dirty="0" err="1"/>
              <a:t>setsockopt</a:t>
            </a:r>
            <a:r>
              <a:rPr lang="en-US" altLang="en-US" sz="1200" dirty="0"/>
              <a:t>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SOL_SOCKET, SO_REUSEADDR, (const void *)&amp;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 , </a:t>
            </a:r>
            <a:r>
              <a:rPr lang="en-US" altLang="en-US" sz="1200" dirty="0" err="1"/>
              <a:t>sizeof</a:t>
            </a:r>
            <a:r>
              <a:rPr lang="en-US" altLang="en-US" sz="1200" dirty="0"/>
              <a:t> </a:t>
            </a:r>
            <a:r>
              <a:rPr lang="en-US" altLang="en-US" sz="1200" dirty="0" err="1"/>
              <a:t>optval</a:t>
            </a:r>
            <a:r>
              <a:rPr lang="en-US" altLang="en-US" sz="1200" dirty="0"/>
              <a:t>) == -1) {</a:t>
            </a:r>
          </a:p>
          <a:p>
            <a:r>
              <a:rPr lang="en-US" altLang="en-US" sz="1200" dirty="0"/>
              <a:t>    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    return -1;</a:t>
            </a:r>
          </a:p>
          <a:p>
            <a:r>
              <a:rPr lang="en-US" altLang="en-US" sz="1200" dirty="0"/>
              <a:t>    }</a:t>
            </a:r>
          </a:p>
          <a:p>
            <a:r>
              <a:rPr lang="en-US" altLang="en-US" sz="1200" dirty="0"/>
              <a:t>    /*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 will be an endpoint for all requests to port */</a:t>
            </a:r>
          </a:p>
          <a:p>
            <a:r>
              <a:rPr lang="en-US" altLang="en-US" sz="1200" dirty="0"/>
              <a:t>    if (bind(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-&gt;</a:t>
            </a:r>
            <a:r>
              <a:rPr lang="en-US" altLang="en-US" sz="1200" dirty="0" err="1"/>
              <a:t>ai_addrlen</a:t>
            </a:r>
            <a:r>
              <a:rPr lang="en-US" altLang="en-US" sz="1200" dirty="0"/>
              <a:t>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/* Make it a listening socket ready to accept connection requests */</a:t>
            </a:r>
          </a:p>
          <a:p>
            <a:r>
              <a:rPr lang="en-US" altLang="en-US" sz="1200" dirty="0"/>
              <a:t>    if (listen(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, LISTEN_MAX) == -1)</a:t>
            </a:r>
          </a:p>
          <a:p>
            <a:r>
              <a:rPr lang="en-US" altLang="en-US" sz="1200" dirty="0"/>
              <a:t>        return -1; /* Also needs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 but that won’t fit on this slide */</a:t>
            </a:r>
          </a:p>
          <a:p>
            <a:r>
              <a:rPr lang="en-US" altLang="en-US" sz="1200" dirty="0"/>
              <a:t>    </a:t>
            </a:r>
            <a:r>
              <a:rPr lang="en-US" altLang="en-US" sz="1200" dirty="0" err="1"/>
              <a:t>freeaddrinfo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hostaddresses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    return </a:t>
            </a:r>
            <a:r>
              <a:rPr lang="en-US" altLang="en-US" sz="1200" dirty="0" err="1"/>
              <a:t>listenfd</a:t>
            </a:r>
            <a:r>
              <a:rPr lang="en-US" altLang="en-US" sz="1200" dirty="0"/>
              <a:t>;</a:t>
            </a:r>
          </a:p>
          <a:p>
            <a:r>
              <a:rPr lang="en-US" altLang="en-US" sz="1200" dirty="0"/>
              <a:t>} 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endParaRPr lang="en-US" alt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093242" y="1143000"/>
            <a:ext cx="3140075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>
                <a:latin typeface="Helvetica" pitchFamily="-124" charset="0"/>
              </a:rPr>
              <a:t>This function opens a file descriptor on which server can </a:t>
            </a:r>
            <a:r>
              <a:rPr lang="en-US" altLang="en-US" i="1">
                <a:latin typeface="Helvetica" pitchFamily="-124" charset="0"/>
              </a:rPr>
              <a:t>listen</a:t>
            </a:r>
            <a:r>
              <a:rPr lang="en-US" altLang="en-US">
                <a:latin typeface="Helvetica" pitchFamily="-124" charset="0"/>
              </a:rPr>
              <a:t> for incoming connections.  Details follow…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04448" cy="742950"/>
          </a:xfrm>
        </p:spPr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>
                <a:latin typeface="Courier New" pitchFamily="49" charset="0"/>
              </a:rPr>
              <a:t> (</a:t>
            </a:r>
            <a:r>
              <a:rPr lang="en-US" altLang="en-US" dirty="0" err="1">
                <a:latin typeface="Courier New" pitchFamily="49" charset="0"/>
              </a:rPr>
              <a:t>getaddrinfo</a:t>
            </a:r>
            <a:r>
              <a:rPr lang="en-US" altLang="en-US" dirty="0">
                <a:latin typeface="Courier New" pitchFamily="49" charset="0"/>
              </a:rPr>
              <a:t>)</a:t>
            </a:r>
          </a:p>
        </p:txBody>
      </p:sp>
      <p:sp>
        <p:nvSpPr>
          <p:cNvPr id="802818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Here,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sets up to create generic “port”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Most options same as for </a:t>
            </a:r>
            <a:r>
              <a:rPr lang="en-US" dirty="0" err="1">
                <a:latin typeface="Courier New" pitchFamily="49" charset="0"/>
              </a:rPr>
              <a:t>open_clientfd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AI_PASSIVE</a:t>
            </a:r>
            <a:r>
              <a:rPr lang="en-US" dirty="0"/>
              <a:t>: allow any host to connect to us (because we’re a server)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First argument to </a:t>
            </a:r>
            <a:r>
              <a:rPr lang="en-US" dirty="0" err="1">
                <a:latin typeface="Courier New" pitchFamily="49" charset="0"/>
              </a:rPr>
              <a:t>getaddrinfo</a:t>
            </a:r>
            <a:r>
              <a:rPr lang="en-US" dirty="0"/>
              <a:t> is </a:t>
            </a:r>
            <a:r>
              <a:rPr lang="en-US" dirty="0">
                <a:latin typeface="Courier New" pitchFamily="49" charset="0"/>
              </a:rPr>
              <a:t>NULL</a:t>
            </a:r>
            <a:r>
              <a:rPr lang="en-US" dirty="0"/>
              <a:t> because we won’t be connecting to a specific host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046288" y="4022726"/>
            <a:ext cx="8164512" cy="132343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AI_ADDRCONFIG | AI_V4MAPPED | AI_PASSIVE;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AF_INET6;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hints.ai_socktype</a:t>
            </a:r>
            <a:r>
              <a:rPr lang="en-US" altLang="en-US" dirty="0"/>
              <a:t> = SOCK_STREAM;</a:t>
            </a:r>
          </a:p>
          <a:p>
            <a:r>
              <a:rPr lang="en-US" altLang="en-US" dirty="0"/>
              <a:t>    error = </a:t>
            </a:r>
            <a:r>
              <a:rPr lang="en-US" altLang="en-US" dirty="0" err="1"/>
              <a:t>getaddrinfo</a:t>
            </a:r>
            <a:r>
              <a:rPr lang="en-US" altLang="en-US" dirty="0"/>
              <a:t>(NULL, port, &amp;hints, &amp;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br>
              <a:rPr lang="en-US" altLang="en-US" dirty="0"/>
            </a:br>
            <a:r>
              <a:rPr lang="en-US" altLang="en-US" dirty="0">
                <a:latin typeface="Courier New" pitchFamily="49" charset="0"/>
              </a:rPr>
              <a:t>(socket)</a:t>
            </a:r>
          </a:p>
        </p:txBody>
      </p:sp>
      <p:sp>
        <p:nvSpPr>
          <p:cNvPr id="803842" name="Rectangle 2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socket descriptor on the 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important parameters provided by </a:t>
            </a:r>
            <a:r>
              <a:rPr lang="en-US" dirty="0" err="1">
                <a:latin typeface="Courier New" pitchFamily="49" charset="0"/>
              </a:rPr>
              <a:t>getaddrinfo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Saves us from worrying about IPv4 vs. IPv6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2" y="3263900"/>
            <a:ext cx="10356848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descriptor */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/* Create a socket descriptor */ </a:t>
            </a:r>
          </a:p>
          <a:p>
            <a:r>
              <a:rPr lang="en-US" altLang="en-US" dirty="0" err="1"/>
              <a:t>listenfd</a:t>
            </a:r>
            <a:r>
              <a:rPr lang="en-US" altLang="en-US" dirty="0"/>
              <a:t> = socket(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ai_family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       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ai_socktype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ai_protocol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listenfd</a:t>
            </a:r>
            <a:r>
              <a:rPr lang="en-US" altLang="en-US" dirty="0"/>
              <a:t> == -1)</a:t>
            </a:r>
          </a:p>
          <a:p>
            <a:r>
              <a:rPr lang="en-US" altLang="en-US" dirty="0"/>
              <a:t>    return -1;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(setsockopt)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socket can be given some attributes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Handy trick that allows us to rerun the server immediately after we kill it</a:t>
            </a:r>
          </a:p>
          <a:p>
            <a:pPr lvl="1" eaLnBrk="1" hangingPunct="1">
              <a:defRPr/>
            </a:pPr>
            <a:r>
              <a:rPr lang="en-US" dirty="0"/>
              <a:t>Otherwise we would have to wait about 15 seconds</a:t>
            </a:r>
          </a:p>
          <a:p>
            <a:pPr lvl="1" eaLnBrk="1" hangingPunct="1">
              <a:defRPr/>
            </a:pPr>
            <a:r>
              <a:rPr lang="en-US" dirty="0"/>
              <a:t>Eliminates “Address already in use” error from </a:t>
            </a:r>
            <a:r>
              <a:rPr lang="en-US" dirty="0">
                <a:latin typeface="Courier New" pitchFamily="49" charset="0"/>
              </a:rPr>
              <a:t>bind()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Strongly suggest you do this for all your servers to simplify debugging</a:t>
            </a:r>
          </a:p>
          <a:p>
            <a:pPr eaLnBrk="1" hangingPunct="1">
              <a:defRPr/>
            </a:pPr>
            <a:r>
              <a:rPr lang="en-US" dirty="0"/>
              <a:t>In general,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optval</a:t>
            </a:r>
            <a:r>
              <a:rPr lang="en-US" dirty="0"/>
              <a:t> is value to set option to (several choices available)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981200" y="1676400"/>
            <a:ext cx="8153400" cy="156966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/* Eliminates "Address already in use" error from bind(). */ </a:t>
            </a:r>
          </a:p>
          <a:p>
            <a:r>
              <a:rPr lang="en-US" altLang="en-US" dirty="0"/>
              <a:t>if (</a:t>
            </a:r>
            <a:r>
              <a:rPr lang="en-US" altLang="en-US" dirty="0" err="1"/>
              <a:t>setsockopt</a:t>
            </a:r>
            <a:r>
              <a:rPr lang="en-US" altLang="en-US" dirty="0"/>
              <a:t>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SOL_SOCKET</a:t>
            </a:r>
            <a:r>
              <a:rPr lang="en-US" altLang="en-US" dirty="0"/>
              <a:t>, </a:t>
            </a:r>
            <a:r>
              <a:rPr lang="en-US" altLang="en-US" dirty="0" err="1"/>
              <a:t>SO_REUSEADDR</a:t>
            </a:r>
            <a:r>
              <a:rPr lang="en-US" altLang="en-US" dirty="0"/>
              <a:t>,  </a:t>
            </a:r>
          </a:p>
          <a:p>
            <a:r>
              <a:rPr lang="en-US" altLang="en-US" dirty="0"/>
              <a:t>               (const void *)&amp;</a:t>
            </a:r>
            <a:r>
              <a:rPr lang="en-US" altLang="en-US" dirty="0" err="1"/>
              <a:t>optval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optval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return -1;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Echo Server: </a:t>
            </a:r>
            <a:r>
              <a:rPr lang="en-US" altLang="en-US" dirty="0" err="1">
                <a:latin typeface="Courier New" pitchFamily="49" charset="0"/>
              </a:rPr>
              <a:t>open_listenfd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(bind)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Courier New" pitchFamily="49" charset="0"/>
              </a:rPr>
              <a:t>bind </a:t>
            </a:r>
            <a:r>
              <a:rPr lang="en-US"/>
              <a:t>associates socket with socket address we just created</a:t>
            </a:r>
          </a:p>
          <a:p>
            <a:pPr eaLnBrk="1" hangingPunct="1">
              <a:defRPr/>
            </a:pPr>
            <a:r>
              <a:rPr lang="en-US"/>
              <a:t>Again, important parameters come from </a:t>
            </a:r>
            <a:r>
              <a:rPr lang="en-US">
                <a:latin typeface="Courier New" pitchFamily="49" charset="0"/>
              </a:rPr>
              <a:t>getaddrinfo</a:t>
            </a:r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9752" y="3502026"/>
            <a:ext cx="10509248" cy="2308324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                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   /* </a:t>
            </a:r>
            <a:r>
              <a:rPr lang="en-US" altLang="en-US" dirty="0" err="1"/>
              <a:t>listenfd</a:t>
            </a:r>
            <a:r>
              <a:rPr lang="en-US" altLang="en-US" dirty="0"/>
              <a:t> will be an endpoint for all requests to port</a:t>
            </a:r>
          </a:p>
          <a:p>
            <a:r>
              <a:rPr lang="en-US" altLang="en-US" dirty="0"/>
              <a:t>       on any IP address for this host */</a:t>
            </a:r>
          </a:p>
          <a:p>
            <a:r>
              <a:rPr lang="en-US" altLang="en-US" dirty="0"/>
              <a:t>    if (bind(</a:t>
            </a:r>
            <a:r>
              <a:rPr lang="en-US" altLang="en-US" dirty="0" err="1"/>
              <a:t>listenfd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</a:t>
            </a:r>
            <a:r>
              <a:rPr lang="en-US" altLang="en-US" dirty="0"/>
              <a:t>, </a:t>
            </a:r>
            <a:r>
              <a:rPr lang="en-US" altLang="en-US" dirty="0" err="1"/>
              <a:t>hostaddresses</a:t>
            </a:r>
            <a:r>
              <a:rPr lang="en-US" altLang="en-US" dirty="0"/>
              <a:t>-&gt;</a:t>
            </a:r>
            <a:r>
              <a:rPr lang="en-US" altLang="en-US" dirty="0" err="1"/>
              <a:t>ai_addrlen</a:t>
            </a:r>
            <a:r>
              <a:rPr lang="en-US" altLang="en-US" dirty="0"/>
              <a:t>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open_listenfd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>
                <a:latin typeface="Courier New" pitchFamily="49" charset="0"/>
              </a:rPr>
              <a:t>(listen)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listen</a:t>
            </a:r>
            <a:r>
              <a:rPr lang="en-US" dirty="0"/>
              <a:t> indicates that this socket will accept connection (</a:t>
            </a:r>
            <a:r>
              <a:rPr lang="en-US" dirty="0">
                <a:latin typeface="Courier New" pitchFamily="49" charset="0"/>
              </a:rPr>
              <a:t>connect</a:t>
            </a:r>
            <a:r>
              <a:rPr lang="en-US" dirty="0"/>
              <a:t>) requests from clients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We’re finally ready to enter main server loop that accepts and processes client connection requests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52601" y="2286000"/>
            <a:ext cx="8824852" cy="280076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socket */</a:t>
            </a:r>
          </a:p>
          <a:p>
            <a:endParaRPr lang="en-US" altLang="en-US" dirty="0"/>
          </a:p>
          <a:p>
            <a:r>
              <a:rPr lang="en-US" altLang="en-US" dirty="0"/>
              <a:t>...</a:t>
            </a:r>
          </a:p>
          <a:p>
            <a:r>
              <a:rPr lang="en-US" altLang="en-US" dirty="0"/>
              <a:t> /* Make it a listening socket ready to accept connection requests */ </a:t>
            </a:r>
          </a:p>
          <a:p>
            <a:r>
              <a:rPr lang="en-US" altLang="en-US" dirty="0"/>
              <a:t>    if (listen(</a:t>
            </a:r>
            <a:r>
              <a:rPr lang="en-US" altLang="en-US" dirty="0" err="1"/>
              <a:t>listenfd</a:t>
            </a:r>
            <a:r>
              <a:rPr lang="en-US" altLang="en-US" dirty="0"/>
              <a:t>, LISTEN_MAX) == -1) {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return -1;</a:t>
            </a:r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freeaddrinfo</a:t>
            </a:r>
            <a:r>
              <a:rPr lang="en-US" altLang="en-US" dirty="0"/>
              <a:t>(</a:t>
            </a:r>
            <a:r>
              <a:rPr lang="en-US" altLang="en-US" dirty="0" err="1"/>
              <a:t>hostaddresses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return </a:t>
            </a:r>
            <a:r>
              <a:rPr lang="en-US" altLang="en-US" dirty="0" err="1"/>
              <a:t>listenfd</a:t>
            </a:r>
            <a:r>
              <a:rPr lang="en-US" altLang="en-US" dirty="0"/>
              <a:t>; </a:t>
            </a:r>
          </a:p>
          <a:p>
            <a:r>
              <a:rPr lang="en-US" altLang="en-US" dirty="0"/>
              <a:t>}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loops endlessly, waiting for connection requests, then reading input from client and echoing it back to client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981200" y="2667001"/>
            <a:ext cx="8207696" cy="255454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main() {</a:t>
            </a:r>
          </a:p>
          <a:p>
            <a:endParaRPr lang="en-US" altLang="en-US"/>
          </a:p>
          <a:p>
            <a:r>
              <a:rPr lang="en-US" altLang="en-US"/>
              <a:t>   /* create and configure the listening socket */</a:t>
            </a:r>
          </a:p>
          <a:p>
            <a:endParaRPr lang="en-US" altLang="en-US"/>
          </a:p>
          <a:p>
            <a:r>
              <a:rPr lang="en-US" altLang="en-US"/>
              <a:t>   while(1) {</a:t>
            </a:r>
          </a:p>
          <a:p>
            <a:r>
              <a:rPr lang="en-US" altLang="en-US"/>
              <a:t>      /* accept(): wait for a connection request */</a:t>
            </a:r>
          </a:p>
          <a:p>
            <a:r>
              <a:rPr lang="en-US" altLang="en-US"/>
              <a:t>      /* echo(): read and echo input lines from client til EOF */</a:t>
            </a:r>
          </a:p>
          <a:p>
            <a:r>
              <a:rPr lang="en-US" altLang="en-US"/>
              <a:t>      /* close(): close the connection */ </a:t>
            </a:r>
          </a:p>
          <a:p>
            <a:r>
              <a:rPr lang="en-US" altLang="en-US"/>
              <a:t>   }</a:t>
            </a:r>
          </a:p>
          <a:p>
            <a:r>
              <a:rPr lang="en-US" altLang="en-US"/>
              <a:t>}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ChangeArrowheads="1"/>
          </p:cNvSpPr>
          <p:nvPr/>
        </p:nvSpPr>
        <p:spPr bwMode="auto">
          <a:xfrm>
            <a:off x="539752" y="990600"/>
            <a:ext cx="10433048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accept()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blocks waiting for connection request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elvetica" pitchFamily="34" charset="0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returns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connected descriptor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) with same properties as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listening descriptor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 (</a:t>
            </a:r>
            <a:r>
              <a:rPr lang="en-US" sz="24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listenfd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Returns when connection between client and server is created and ready for I/O transfers</a:t>
            </a:r>
            <a:endParaRPr lang="en-US" sz="2000" dirty="0"/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 dirty="0">
                <a:latin typeface="Helvetica" pitchFamily="34" charset="0"/>
              </a:rPr>
              <a:t>All I/O with client will be done via connected socket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also fills in client’s IP address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accept</a:t>
            </a:r>
            <a:endParaRPr lang="en-US" altLang="en-US"/>
          </a:p>
        </p:txBody>
      </p:sp>
      <p:sp>
        <p:nvSpPr>
          <p:cNvPr id="807940" name="Text Box 4"/>
          <p:cNvSpPr txBox="1"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b="0">
                <a:latin typeface="Courier New" pitchFamily="49" charset="0"/>
              </a:rPr>
              <a:t>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1654076"/>
            <a:ext cx="9753600" cy="181588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int </a:t>
            </a:r>
            <a:r>
              <a:rPr lang="en-US" altLang="en-US" dirty="0" err="1"/>
              <a:t>listenfd</a:t>
            </a:r>
            <a:r>
              <a:rPr lang="en-US" altLang="en-US" dirty="0"/>
              <a:t>; /* listening descriptor */</a:t>
            </a:r>
          </a:p>
          <a:p>
            <a:r>
              <a:rPr lang="en-US" altLang="en-US" dirty="0"/>
              <a:t>    int </a:t>
            </a:r>
            <a:r>
              <a:rPr lang="en-US" altLang="en-US" dirty="0" err="1"/>
              <a:t>connfd</a:t>
            </a:r>
            <a:r>
              <a:rPr lang="en-US" altLang="en-US" dirty="0"/>
              <a:t>;   /* connected descriptor */ </a:t>
            </a:r>
          </a:p>
          <a:p>
            <a:r>
              <a:rPr lang="en-US" altLang="en-US" dirty="0"/>
              <a:t>    SA </a:t>
            </a:r>
            <a:r>
              <a:rPr lang="en-US" altLang="en-US" dirty="0" err="1"/>
              <a:t>clientaddr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socklen_t</a:t>
            </a:r>
            <a:r>
              <a:rPr lang="en-US" altLang="en-US" dirty="0"/>
              <a:t> </a:t>
            </a:r>
            <a:r>
              <a:rPr lang="en-US" altLang="en-US" dirty="0" err="1"/>
              <a:t>clientlen</a:t>
            </a:r>
            <a:r>
              <a:rPr lang="en-US" altLang="en-US" dirty="0"/>
              <a:t>;    </a:t>
            </a:r>
          </a:p>
          <a:p>
            <a:r>
              <a:rPr lang="en-US" altLang="en-US" dirty="0"/>
              <a:t>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clientlen</a:t>
            </a:r>
            <a:r>
              <a:rPr lang="en-US" altLang="en-US" dirty="0"/>
              <a:t> = </a:t>
            </a:r>
            <a:r>
              <a:rPr lang="en-US" altLang="en-US" dirty="0" err="1"/>
              <a:t>sizeof</a:t>
            </a:r>
            <a:r>
              <a:rPr lang="en-US" altLang="en-US" dirty="0"/>
              <a:t>(</a:t>
            </a:r>
            <a:r>
              <a:rPr lang="en-US" altLang="en-US" dirty="0" err="1"/>
              <a:t>clientaddr</a:t>
            </a:r>
            <a:r>
              <a:rPr lang="en-US" altLang="en-US" dirty="0"/>
              <a:t>); 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connfd</a:t>
            </a:r>
            <a:r>
              <a:rPr lang="en-US" altLang="en-US" dirty="0"/>
              <a:t> = accept(</a:t>
            </a:r>
            <a:r>
              <a:rPr lang="en-US" altLang="en-US" dirty="0" err="1"/>
              <a:t>listenfd</a:t>
            </a:r>
            <a:r>
              <a:rPr lang="en-US" altLang="en-US" dirty="0"/>
              <a:t>, (struct </a:t>
            </a:r>
            <a:r>
              <a:rPr lang="en-US" altLang="en-US" dirty="0" err="1"/>
              <a:t>sockaddr</a:t>
            </a:r>
            <a:r>
              <a:rPr lang="en-US" altLang="en-US" dirty="0"/>
              <a:t> *)&amp;</a:t>
            </a:r>
            <a:r>
              <a:rPr lang="en-US" altLang="en-US" dirty="0" err="1"/>
              <a:t>clientaddr</a:t>
            </a:r>
            <a:r>
              <a:rPr lang="en-US" altLang="en-US" dirty="0"/>
              <a:t>, &amp;</a:t>
            </a:r>
            <a:r>
              <a:rPr lang="en-US" altLang="en-US" dirty="0" err="1"/>
              <a:t>clientlen</a:t>
            </a:r>
            <a:r>
              <a:rPr lang="en-US" altLang="en-US" dirty="0"/>
              <a:t>);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BC6004-5988-474D-91CB-CBA28177D6D8}"/>
              </a:ext>
            </a:extLst>
          </p:cNvPr>
          <p:cNvSpPr/>
          <p:nvPr/>
        </p:nvSpPr>
        <p:spPr bwMode="auto">
          <a:xfrm>
            <a:off x="7405688" y="2362200"/>
            <a:ext cx="4760021" cy="338554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SA is union big enough to hold IPv6 addresses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2271B0F-C469-4298-AD82-78CC44EE13B1}"/>
              </a:ext>
            </a:extLst>
          </p:cNvPr>
          <p:cNvCxnSpPr/>
          <p:nvPr/>
        </p:nvCxnSpPr>
        <p:spPr bwMode="auto">
          <a:xfrm flipH="1" flipV="1">
            <a:off x="3581400" y="2362200"/>
            <a:ext cx="3824288" cy="15240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Identifying Client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Server can determine domain name and IP address of client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28800" y="2193925"/>
            <a:ext cx="8631238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    char hostname[NI_MAXHOST], </a:t>
            </a:r>
            <a:r>
              <a:rPr lang="en-US" altLang="en-US" dirty="0" err="1"/>
              <a:t>hostaddr</a:t>
            </a:r>
            <a:r>
              <a:rPr lang="en-US" altLang="en-US" dirty="0"/>
              <a:t>[NI_MAXHOST];</a:t>
            </a:r>
          </a:p>
          <a:p>
            <a:r>
              <a:rPr lang="en-US" altLang="en-US" dirty="0"/>
              <a:t>    ...</a:t>
            </a:r>
          </a:p>
          <a:p>
            <a:r>
              <a:rPr lang="en-US" altLang="en-US" dirty="0"/>
              <a:t>        error =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hostname, </a:t>
            </a:r>
            <a:r>
              <a:rPr lang="en-US" altLang="en-US" dirty="0" err="1"/>
              <a:t>sizeof</a:t>
            </a:r>
            <a:r>
              <a:rPr lang="en-US" altLang="en-US" dirty="0"/>
              <a:t> hostname, NULL, 0, 0);</a:t>
            </a:r>
          </a:p>
          <a:p>
            <a:r>
              <a:rPr lang="en-US" altLang="en-US" dirty="0"/>
              <a:t>        if (error != 0) {</a:t>
            </a:r>
          </a:p>
          <a:p>
            <a:r>
              <a:rPr lang="en-US" altLang="en-US" dirty="0"/>
              <a:t>          close(</a:t>
            </a:r>
            <a:r>
              <a:rPr lang="en-US" altLang="en-US" dirty="0" err="1"/>
              <a:t>connfd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      continue;</a:t>
            </a:r>
          </a:p>
          <a:p>
            <a:r>
              <a:rPr lang="en-US" altLang="en-US" dirty="0"/>
              <a:t>        }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getnameinfo</a:t>
            </a:r>
            <a:r>
              <a:rPr lang="en-US" altLang="en-US" dirty="0"/>
              <a:t>((struct </a:t>
            </a:r>
            <a:r>
              <a:rPr lang="en-US" altLang="en-US" dirty="0" err="1"/>
              <a:t>sockaddr</a:t>
            </a:r>
            <a:r>
              <a:rPr lang="en-US" altLang="en-US" dirty="0"/>
              <a:t>*)&amp;</a:t>
            </a:r>
            <a:r>
              <a:rPr lang="en-US" altLang="en-US" dirty="0" err="1"/>
              <a:t>clientaddr</a:t>
            </a:r>
            <a:r>
              <a:rPr lang="en-US" altLang="en-US" dirty="0"/>
              <a:t>, </a:t>
            </a:r>
            <a:r>
              <a:rPr lang="en-US" altLang="en-US" dirty="0" err="1"/>
              <a:t>clientlen</a:t>
            </a:r>
            <a:r>
              <a:rPr lang="en-US" altLang="en-US" dirty="0"/>
              <a:t>,</a:t>
            </a:r>
          </a:p>
          <a:p>
            <a:r>
              <a:rPr lang="en-US" altLang="en-US" dirty="0"/>
              <a:t>          </a:t>
            </a:r>
            <a:r>
              <a:rPr lang="en-US" altLang="en-US" dirty="0" err="1"/>
              <a:t>hostaddr</a:t>
            </a:r>
            <a:r>
              <a:rPr lang="en-US" altLang="en-US" dirty="0"/>
              <a:t>, </a:t>
            </a:r>
            <a:r>
              <a:rPr lang="en-US" altLang="en-US" dirty="0" err="1"/>
              <a:t>sizeof</a:t>
            </a:r>
            <a:r>
              <a:rPr lang="en-US" altLang="en-US" dirty="0"/>
              <a:t> </a:t>
            </a:r>
            <a:r>
              <a:rPr lang="en-US" altLang="en-US" dirty="0" err="1"/>
              <a:t>hostaddr</a:t>
            </a:r>
            <a:r>
              <a:rPr lang="en-US" altLang="en-US" dirty="0"/>
              <a:t>, NULL, 0, NI_NUMERICHOST);</a:t>
            </a:r>
          </a:p>
          <a:p>
            <a:r>
              <a:rPr lang="en-US" altLang="en-US" dirty="0"/>
              <a:t>        </a:t>
            </a:r>
            <a:r>
              <a:rPr lang="en-US" altLang="en-US" dirty="0" err="1"/>
              <a:t>printf</a:t>
            </a:r>
            <a:r>
              <a:rPr lang="en-US" altLang="en-US" dirty="0"/>
              <a:t>("server connected to %s (%s)\n", hostname, </a:t>
            </a:r>
            <a:r>
              <a:rPr lang="en-US" altLang="en-US" dirty="0" err="1"/>
              <a:t>hostaddr</a:t>
            </a:r>
            <a:r>
              <a:rPr lang="en-US" altLang="en-US" dirty="0"/>
              <a:t>);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Echo Server: </a:t>
            </a:r>
            <a:r>
              <a:rPr lang="en-US" altLang="en-US">
                <a:latin typeface="Courier New" pitchFamily="49" charset="0"/>
              </a:rPr>
              <a:t>echo</a:t>
            </a:r>
            <a:endParaRPr lang="en-US" altLang="en-US"/>
          </a:p>
        </p:txBody>
      </p:sp>
      <p:sp>
        <p:nvSpPr>
          <p:cNvPr id="742404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Server uses Unix I/O to read and echo text lines until EOF (end-of-file) is encountered</a:t>
            </a:r>
          </a:p>
          <a:p>
            <a:pPr lvl="1" eaLnBrk="1" hangingPunct="1">
              <a:defRPr/>
            </a:pPr>
            <a:r>
              <a:rPr lang="en-US"/>
              <a:t>EOF notification caused by client calling </a:t>
            </a:r>
            <a:r>
              <a:rPr lang="en-US">
                <a:latin typeface="Courier New" pitchFamily="49" charset="0"/>
              </a:rPr>
              <a:t>close(clientfd)</a:t>
            </a:r>
          </a:p>
          <a:p>
            <a:pPr lvl="1" eaLnBrk="1" hangingPunct="1">
              <a:defRPr/>
            </a:pPr>
            <a:r>
              <a:rPr lang="en-US"/>
              <a:t>IMPORTANT: EOF is a condition, not a particular data byte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981200" y="3305175"/>
            <a:ext cx="7772400" cy="2794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void echo(int connfd)</a:t>
            </a:r>
          </a:p>
          <a:p>
            <a:r>
              <a:rPr lang="en-US" altLang="en-US"/>
              <a:t>{</a:t>
            </a:r>
          </a:p>
          <a:p>
            <a:r>
              <a:rPr lang="en-US" altLang="en-US"/>
              <a:t>    size_t n;</a:t>
            </a:r>
          </a:p>
          <a:p>
            <a:r>
              <a:rPr lang="en-US" altLang="en-US"/>
              <a:t>    char buf[MAXLINE];</a:t>
            </a:r>
          </a:p>
          <a:p>
            <a:endParaRPr lang="en-US" altLang="en-US"/>
          </a:p>
          <a:p>
            <a:r>
              <a:rPr lang="en-US" altLang="en-US"/>
              <a:t>    while((n = read(connfd, buf, sizeof buf)) &gt; 0) {</a:t>
            </a:r>
          </a:p>
          <a:p>
            <a:r>
              <a:rPr lang="en-US" altLang="en-US"/>
              <a:t>        printf("server received %d bytes\n", n);</a:t>
            </a:r>
          </a:p>
          <a:p>
            <a:r>
              <a:rPr lang="en-US" altLang="en-US"/>
              <a:t>        write(connfd, buf, n);</a:t>
            </a:r>
          </a:p>
          <a:p>
            <a:r>
              <a:rPr lang="en-US" altLang="en-US"/>
              <a:t>    }</a:t>
            </a:r>
          </a:p>
          <a:p>
            <a:r>
              <a:rPr lang="en-US" altLang="en-US"/>
              <a:t>}</a:t>
            </a:r>
          </a:p>
          <a:p>
            <a:endParaRPr lang="en-US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Solution: </a:t>
            </a:r>
            <a:r>
              <a:rPr lang="en-US" i="1">
                <a:solidFill>
                  <a:srgbClr val="FF0000"/>
                </a:solidFill>
              </a:rPr>
              <a:t>protocol software</a:t>
            </a:r>
            <a:r>
              <a:rPr lang="en-US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/>
          </a:p>
          <a:p>
            <a:pPr eaLnBrk="1" hangingPunct="1">
              <a:buFontTx/>
              <a:buNone/>
              <a:defRPr/>
            </a:pPr>
            <a:r>
              <a:rPr lang="en-US"/>
              <a:t>Implements an </a:t>
            </a:r>
            <a:r>
              <a:rPr lang="en-US" i="1">
                <a:solidFill>
                  <a:srgbClr val="FF0000"/>
                </a:solidFill>
              </a:rPr>
              <a:t>internet protocol</a:t>
            </a:r>
            <a:r>
              <a:rPr lang="en-US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/>
              <a:t>TCP/IP is protocol (family) for global IP Internet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Servers Using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 eaLnBrk="1" hangingPunct="1">
              <a:defRPr/>
            </a:pPr>
            <a:r>
              <a:rPr lang="en-US" dirty="0"/>
              <a:t>Our simple echo server</a:t>
            </a:r>
          </a:p>
          <a:p>
            <a:pPr lvl="1" eaLnBrk="1" hangingPunct="1">
              <a:defRPr/>
            </a:pPr>
            <a:r>
              <a:rPr lang="en-US" dirty="0"/>
              <a:t>Web servers</a:t>
            </a:r>
          </a:p>
          <a:p>
            <a:pPr lvl="1" eaLnBrk="1" hangingPunct="1">
              <a:defRPr/>
            </a:pPr>
            <a:r>
              <a:rPr lang="en-US" dirty="0"/>
              <a:t>Mail servers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Usage: 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telnet</a:t>
            </a:r>
            <a:r>
              <a:rPr lang="en-US" i="1" dirty="0">
                <a:latin typeface="Courier New" pitchFamily="49" charset="0"/>
              </a:rPr>
              <a:t> host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i="1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Creates connection with server running on </a:t>
            </a:r>
            <a:r>
              <a:rPr lang="en-US" i="1" dirty="0">
                <a:latin typeface="Courier New" pitchFamily="49" charset="0"/>
              </a:rPr>
              <a:t>host</a:t>
            </a:r>
            <a:r>
              <a:rPr lang="en-US" dirty="0"/>
              <a:t> and  listening on port </a:t>
            </a:r>
            <a:r>
              <a:rPr lang="en-US" i="1" dirty="0" err="1">
                <a:latin typeface="Courier New" pitchFamily="49" charset="0"/>
              </a:rPr>
              <a:t>portnumber</a:t>
            </a: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Testing Echo Server With </a:t>
            </a:r>
            <a:r>
              <a:rPr lang="en-US" altLang="en-US">
                <a:latin typeface="Courier New" pitchFamily="49" charset="0"/>
              </a:rPr>
              <a:t>telnet</a:t>
            </a:r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905000" y="1085851"/>
            <a:ext cx="7408863" cy="45243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./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5 bytes</a:t>
            </a:r>
          </a:p>
          <a:p>
            <a:r>
              <a:rPr lang="en-US" altLang="en-US" dirty="0"/>
              <a:t>server received 8 bytes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/>
              <a:t>telnet mallet 5000</a:t>
            </a:r>
            <a:endParaRPr lang="en-US" altLang="en-US" dirty="0"/>
          </a:p>
          <a:p>
            <a:r>
              <a:rPr lang="en-US" altLang="en-US" dirty="0"/>
              <a:t>Trying 134.173.42.59...</a:t>
            </a:r>
          </a:p>
          <a:p>
            <a:r>
              <a:rPr lang="en-US" altLang="en-US" dirty="0"/>
              <a:t>Connected to mallet-.</a:t>
            </a:r>
          </a:p>
          <a:p>
            <a:r>
              <a:rPr lang="en-US" altLang="en-US" dirty="0"/>
              <a:t>Escape character is '^]'.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^]</a:t>
            </a:r>
          </a:p>
          <a:p>
            <a:r>
              <a:rPr lang="en-US" altLang="en-US" dirty="0"/>
              <a:t>telnet&gt; quit</a:t>
            </a:r>
          </a:p>
          <a:p>
            <a:r>
              <a:rPr lang="en-US" altLang="en-US" dirty="0"/>
              <a:t>Connection closed.</a:t>
            </a:r>
          </a:p>
          <a:p>
            <a:r>
              <a:rPr lang="en-US" altLang="en-US" dirty="0"/>
              <a:t>bow&gt;</a:t>
            </a:r>
          </a:p>
        </p:txBody>
      </p:sp>
      <p:cxnSp>
        <p:nvCxnSpPr>
          <p:cNvPr id="35844" name="Straight Connector 2"/>
          <p:cNvCxnSpPr>
            <a:cxnSpLocks noChangeShapeType="1"/>
          </p:cNvCxnSpPr>
          <p:nvPr/>
        </p:nvCxnSpPr>
        <p:spPr bwMode="auto">
          <a:xfrm>
            <a:off x="1905001" y="2438400"/>
            <a:ext cx="74088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Echo Client and Server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055814" y="1371600"/>
            <a:ext cx="8078787" cy="4031873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/>
              <a:t>mallet&gt; </a:t>
            </a:r>
            <a:r>
              <a:rPr lang="en-US" altLang="en-US" i="1" dirty="0" err="1"/>
              <a:t>echoserver</a:t>
            </a:r>
            <a:r>
              <a:rPr lang="en-US" altLang="en-US" i="1" dirty="0"/>
              <a:t> 5000</a:t>
            </a:r>
            <a:endParaRPr lang="en-US" altLang="en-US" dirty="0"/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4 bytes</a:t>
            </a:r>
          </a:p>
          <a:p>
            <a:r>
              <a:rPr lang="en-US" altLang="en-US" dirty="0"/>
              <a:t>server connected to bow.cs.hmc.edu (::ffff:134.173.42.60)</a:t>
            </a:r>
          </a:p>
          <a:p>
            <a:r>
              <a:rPr lang="en-US" altLang="en-US" dirty="0"/>
              <a:t>server received 7 bytes</a:t>
            </a:r>
          </a:p>
          <a:p>
            <a:r>
              <a:rPr lang="en-US" altLang="en-US" dirty="0"/>
              <a:t>...</a:t>
            </a:r>
          </a:p>
          <a:p>
            <a:endParaRPr lang="en-US" altLang="en-US" dirty="0"/>
          </a:p>
          <a:p>
            <a:r>
              <a:rPr lang="en-US" altLang="en-US" dirty="0"/>
              <a:t>bow&gt; </a:t>
            </a:r>
            <a:r>
              <a:rPr lang="en-US" altLang="en-US" i="1" dirty="0" err="1"/>
              <a:t>echoclient</a:t>
            </a:r>
            <a:r>
              <a:rPr lang="en-US" altLang="en-US" i="1" dirty="0"/>
              <a:t> mallet 5000</a:t>
            </a:r>
            <a:endParaRPr lang="en-US" altLang="en-US" dirty="0"/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123</a:t>
            </a:r>
          </a:p>
          <a:p>
            <a:r>
              <a:rPr lang="en-US" altLang="en-US" dirty="0"/>
              <a:t>bow&gt; </a:t>
            </a:r>
            <a:r>
              <a:rPr lang="en-US" altLang="en-US" dirty="0" err="1"/>
              <a:t>echoclient</a:t>
            </a:r>
            <a:r>
              <a:rPr lang="en-US" altLang="en-US" dirty="0"/>
              <a:t> mallet 5000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456789</a:t>
            </a:r>
          </a:p>
          <a:p>
            <a:r>
              <a:rPr lang="en-US" altLang="en-US" dirty="0"/>
              <a:t>bow&gt;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cxnSp>
        <p:nvCxnSpPr>
          <p:cNvPr id="36868" name="Straight Connector 3"/>
          <p:cNvCxnSpPr>
            <a:cxnSpLocks noChangeShapeType="1"/>
          </p:cNvCxnSpPr>
          <p:nvPr/>
        </p:nvCxnSpPr>
        <p:spPr bwMode="auto">
          <a:xfrm>
            <a:off x="2057400" y="2971800"/>
            <a:ext cx="807720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More Important Function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Real servers often want to handle multiple clients</a:t>
            </a:r>
          </a:p>
          <a:p>
            <a:pPr eaLnBrk="1" hangingPunct="1">
              <a:defRPr/>
            </a:pPr>
            <a:r>
              <a:rPr lang="en-US" dirty="0"/>
              <a:t>Problem: you have 3 clients.  Only B wants service.  You can’t really write </a:t>
            </a:r>
            <a:r>
              <a:rPr lang="en-US" dirty="0">
                <a:latin typeface="Courier New" pitchFamily="49" charset="0"/>
              </a:rPr>
              <a:t>serve(A); serve(B); serve(C) </a:t>
            </a:r>
            <a:r>
              <a:rPr lang="en-US" dirty="0"/>
              <a:t>because B must wait for A to ask for service</a:t>
            </a:r>
          </a:p>
          <a:p>
            <a:pPr eaLnBrk="1" hangingPunct="1">
              <a:defRPr/>
            </a:pPr>
            <a:r>
              <a:rPr lang="en-US" dirty="0"/>
              <a:t>Solution A: One thread or subprocess per client</a:t>
            </a:r>
          </a:p>
          <a:p>
            <a:pPr eaLnBrk="1" hangingPunct="1">
              <a:defRPr/>
            </a:pPr>
            <a:r>
              <a:rPr lang="en-US" dirty="0"/>
              <a:t>Solution B: </a:t>
            </a:r>
            <a:r>
              <a:rPr lang="en-US" dirty="0">
                <a:latin typeface="Courier New" pitchFamily="49" charset="0"/>
              </a:rPr>
              <a:t>select</a:t>
            </a:r>
            <a:r>
              <a:rPr lang="en-US" dirty="0"/>
              <a:t> system call</a:t>
            </a:r>
          </a:p>
          <a:p>
            <a:pPr lvl="1" eaLnBrk="1" hangingPunct="1">
              <a:defRPr/>
            </a:pPr>
            <a:r>
              <a:rPr lang="en-US" dirty="0"/>
              <a:t>Accepts set of file descriptors you’re interested in</a:t>
            </a:r>
          </a:p>
          <a:p>
            <a:pPr lvl="1" eaLnBrk="1" hangingPunct="1">
              <a:defRPr/>
            </a:pPr>
            <a:r>
              <a:rPr lang="en-US" dirty="0"/>
              <a:t>Tells you which ones have input waiting or are ready for output</a:t>
            </a:r>
          </a:p>
          <a:p>
            <a:pPr lvl="1" eaLnBrk="1" hangingPunct="1">
              <a:defRPr/>
            </a:pPr>
            <a:r>
              <a:rPr lang="en-US" dirty="0"/>
              <a:t>Then you can read from or write to only the active ones</a:t>
            </a:r>
          </a:p>
          <a:p>
            <a:pPr lvl="1" eaLnBrk="1" hangingPunct="1">
              <a:defRPr/>
            </a:pPr>
            <a:r>
              <a:rPr lang="en-US" dirty="0"/>
              <a:t>For more info, see </a:t>
            </a:r>
            <a:r>
              <a:rPr lang="en-US" dirty="0">
                <a:latin typeface="Courier New" pitchFamily="49" charset="0"/>
              </a:rPr>
              <a:t>man 2 select</a:t>
            </a:r>
            <a:r>
              <a:rPr lang="en-US" dirty="0"/>
              <a:t> and Section 12.2 in text</a:t>
            </a:r>
          </a:p>
        </p:txBody>
      </p:sp>
    </p:spTree>
  </p:cSld>
  <p:clrMapOvr>
    <a:masterClrMapping/>
  </p:clrMapOvr>
  <p:transition spd="med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W. Richard Stevens, “Unix Network Programming: Networking APIs: Sockets and XTI”, Volume 1, Second Edition, Prentice Hall, 1998</a:t>
            </a:r>
          </a:p>
          <a:p>
            <a:pPr lvl="1" eaLnBrk="1" hangingPunct="1">
              <a:defRPr/>
            </a:pPr>
            <a:r>
              <a:rPr lang="en-US" dirty="0"/>
              <a:t>THE network programming bible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Complete versions of the echo client and server (for IPv4 only) are developed in the text</a:t>
            </a:r>
          </a:p>
          <a:p>
            <a:pPr lvl="1" eaLnBrk="1" hangingPunct="1">
              <a:defRPr/>
            </a:pPr>
            <a:r>
              <a:rPr lang="en-US" dirty="0"/>
              <a:t>Fully general IPv4/IPv6 versions (from these slides) are available from class web page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Defines uniform format for </a:t>
            </a:r>
            <a:r>
              <a:rPr lang="en-US" dirty="0">
                <a:solidFill>
                  <a:srgbClr val="FF0000"/>
                </a:solidFill>
              </a:rPr>
              <a:t>host addresses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An internet protocol defines a standard transfer unit (</a:t>
            </a:r>
            <a:r>
              <a:rPr lang="en-US" i="1" dirty="0">
                <a:solidFill>
                  <a:srgbClr val="FF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Packet consists of </a:t>
            </a:r>
            <a:r>
              <a:rPr lang="en-US" i="1" dirty="0">
                <a:solidFill>
                  <a:srgbClr val="FF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/>
              <a:t>What if packets get lost?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These (and other) questions are addressed by the area of  systems known as </a:t>
            </a:r>
            <a:r>
              <a:rPr lang="en-US" i="1"/>
              <a:t>computer networking: CS 125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45670</TotalTime>
  <Pages>35</Pages>
  <Words>7107</Words>
  <Application>Microsoft Office PowerPoint</Application>
  <PresentationFormat>Widescreen</PresentationFormat>
  <Paragraphs>1257</Paragraphs>
  <Slides>74</Slides>
  <Notes>9</Notes>
  <HiddenSlides>27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2" baseType="lpstr">
      <vt:lpstr>Arial</vt:lpstr>
      <vt:lpstr>Calibri</vt:lpstr>
      <vt:lpstr>Century Gothic</vt:lpstr>
      <vt:lpstr>Courier New</vt:lpstr>
      <vt:lpstr>Helvetica</vt:lpstr>
      <vt:lpstr>Times</vt:lpstr>
      <vt:lpstr>Wingdings</vt:lpstr>
      <vt:lpstr>class02</vt:lpstr>
      <vt:lpstr>Networking </vt:lpstr>
      <vt:lpstr>Computer Networks</vt:lpstr>
      <vt:lpstr>Lowest Level: Ethernet Segment</vt:lpstr>
      <vt:lpstr>Next Level: Bridged Ethernet Seg</vt:lpstr>
      <vt:lpstr>Conceptual View of LANs</vt:lpstr>
      <vt:lpstr>Next Level: internets</vt:lpstr>
      <vt:lpstr> Notion of an internet Protocol</vt:lpstr>
      <vt:lpstr>What Does an internet Protocol Do?</vt:lpstr>
      <vt:lpstr>Other Issues</vt:lpstr>
      <vt:lpstr>Global IP Internet</vt:lpstr>
      <vt:lpstr>Hardware and Software Organization of an Internet Application</vt:lpstr>
      <vt:lpstr>Programmer’s View of Internet</vt:lpstr>
      <vt:lpstr>Transferring Data via a Network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Client-Server Transactions</vt:lpstr>
      <vt:lpstr>1. IP Addresses</vt:lpstr>
      <vt:lpstr>2. Domain Naming System (DNS)</vt:lpstr>
      <vt:lpstr>3. Internet Connections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Sockets Interface</vt:lpstr>
      <vt:lpstr>Sockets Interface</vt:lpstr>
      <vt:lpstr>Socket Address Structures</vt:lpstr>
      <vt:lpstr>Socket Address Structures</vt:lpstr>
      <vt:lpstr>Socket Address Structures</vt:lpstr>
      <vt:lpstr>Truly Generic Socket Address Structure</vt:lpstr>
      <vt:lpstr>Sockets Interface</vt:lpstr>
      <vt:lpstr>Sockets Interface: socket</vt:lpstr>
      <vt:lpstr>Sockets Interface</vt:lpstr>
      <vt:lpstr>Sockets Interface: connect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accept Illustrated</vt:lpstr>
      <vt:lpstr>Connected vs. Listening Descriptors</vt:lpstr>
      <vt:lpstr>Sockets Interface</vt:lpstr>
      <vt:lpstr>Echo Client Main Routine</vt:lpstr>
      <vt:lpstr>Echo Client: open_clientfd</vt:lpstr>
      <vt:lpstr>Echo Client: open_clientfd (getaddrinfo)</vt:lpstr>
      <vt:lpstr>Echo Client: open_clientfd (socket)</vt:lpstr>
      <vt:lpstr>Echo Client: open_clientfd (connect)</vt:lpstr>
      <vt:lpstr>Echo Server: Main Routine</vt:lpstr>
      <vt:lpstr>Echo Server: open_listenfd</vt:lpstr>
      <vt:lpstr>Echo Server: open_listenfd (getaddrinfo)</vt:lpstr>
      <vt:lpstr>Echo Server: open_listenfd (socket)</vt:lpstr>
      <vt:lpstr>Echo Server: open_listenfd (setsockopt)</vt:lpstr>
      <vt:lpstr>Echo Server: open_listenfd (bind)</vt:lpstr>
      <vt:lpstr>Echo Server: open_listenfd  (listen)</vt:lpstr>
      <vt:lpstr>Echo Server: Main Loop</vt:lpstr>
      <vt:lpstr>Echo Server: accept</vt:lpstr>
      <vt:lpstr>Echo Server: Identifying Client</vt:lpstr>
      <vt:lpstr>Echo Server: echo</vt:lpstr>
      <vt:lpstr>Testing Servers Using telnet</vt:lpstr>
      <vt:lpstr>Testing Echo Server With telnet</vt:lpstr>
      <vt:lpstr>Running Echo Client and Server</vt:lpstr>
      <vt:lpstr>One More Important Function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Geoffrey Kuenning</cp:lastModifiedBy>
  <cp:revision>450</cp:revision>
  <cp:lastPrinted>2020-11-10T22:05:15Z</cp:lastPrinted>
  <dcterms:created xsi:type="dcterms:W3CDTF">1998-08-11T09:19:24Z</dcterms:created>
  <dcterms:modified xsi:type="dcterms:W3CDTF">2021-01-20T06:36:26Z</dcterms:modified>
</cp:coreProperties>
</file>