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3" r:id="rId2"/>
    <p:sldId id="345" r:id="rId3"/>
    <p:sldId id="346" r:id="rId4"/>
    <p:sldId id="347" r:id="rId5"/>
    <p:sldId id="348" r:id="rId6"/>
    <p:sldId id="448" r:id="rId7"/>
    <p:sldId id="350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2" r:id="rId21"/>
    <p:sldId id="463" r:id="rId22"/>
    <p:sldId id="464" r:id="rId23"/>
    <p:sldId id="465" r:id="rId24"/>
    <p:sldId id="466" r:id="rId25"/>
    <p:sldId id="467" r:id="rId26"/>
    <p:sldId id="461" r:id="rId27"/>
  </p:sldIdLst>
  <p:sldSz cx="12192000" cy="6858000"/>
  <p:notesSz cx="6985000" cy="9271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568" autoAdjust="0"/>
  </p:normalViewPr>
  <p:slideViewPr>
    <p:cSldViewPr>
      <p:cViewPr varScale="1">
        <p:scale>
          <a:sx n="68" d="100"/>
          <a:sy n="68" d="100"/>
        </p:scale>
        <p:origin x="438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29-4C08-B5E1-C4DF01E1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A7-4217-A272-46C6AF94B1DF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A7-4217-A272-46C6AF94B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70-4167-BAB2-68D8E3193A7E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70-4167-BAB2-68D8E3193A7E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70-4167-BAB2-68D8E3193A7E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70-4167-BAB2-68D8E319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106172" y="8830629"/>
            <a:ext cx="773852" cy="25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B263824A-3C48-49C1-AA8F-B42ED36436B8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7" tIns="44485" rIns="90557" bIns="44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84644" y="8830628"/>
            <a:ext cx="815714" cy="261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0088"/>
            <a:ext cx="6157912" cy="3465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Print notes slides for this lecture</a:t>
            </a:r>
          </a:p>
          <a:p>
            <a:r>
              <a:rPr lang="en-US" altLang="en-US" dirty="0"/>
              <a:t>We’ll get to 42x between this and the next lecture</a:t>
            </a:r>
          </a:p>
          <a:p>
            <a:r>
              <a:rPr lang="en-US" altLang="en-US" dirty="0"/>
              <a:t>This lecture is under 75 minutes—went on to machine-dependent one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On pass 0,</a:t>
            </a:r>
            <a:r>
              <a:rPr lang="en-US" baseline="0" dirty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2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0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4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8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6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0088"/>
            <a:ext cx="6157912" cy="346551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7218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14601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Code Optimization and Performance</a:t>
            </a: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4648201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3250" y="762001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1993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25161" y="3887295"/>
            <a:ext cx="585545" cy="1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988720"/>
            <a:ext cx="11076516" cy="1456529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1" y="1143001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14800"/>
            <a:ext cx="11076516" cy="233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Strlen</a:t>
            </a:r>
            <a:r>
              <a:rPr lang="en-US" sz="2000" dirty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Only way to determine length of string is to scan its entirety, looking for NUL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N calls to </a:t>
            </a:r>
            <a:r>
              <a:rPr lang="en-US" sz="1800" dirty="0" err="1"/>
              <a:t>strlen</a:t>
            </a:r>
            <a:r>
              <a:rPr lang="en-US" sz="1800" dirty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Overall O(N</a:t>
            </a:r>
            <a:r>
              <a:rPr lang="en-US" sz="1800" baseline="30000" dirty="0"/>
              <a:t>2</a:t>
            </a:r>
            <a:r>
              <a:rPr lang="en-US" sz="1800" dirty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1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6200"/>
            <a:ext cx="11076516" cy="2559050"/>
          </a:xfrm>
        </p:spPr>
        <p:txBody>
          <a:bodyPr/>
          <a:lstStyle/>
          <a:p>
            <a:pPr lvl="1" eaLnBrk="1" hangingPunct="1"/>
            <a:r>
              <a:rPr lang="en-US" dirty="0"/>
              <a:t>Programmer moves call to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2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05200" y="1143001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&gt;= 'A' &amp;&amp;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93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Might alter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dirty="0" err="1">
                <a:latin typeface="Courier New" pitchFamily="49" charset="0"/>
              </a:rPr>
              <a:t>strlen</a:t>
            </a: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calls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inline functions</a:t>
            </a:r>
          </a:p>
          <a:p>
            <a:pPr lvl="2">
              <a:defRPr/>
            </a:pPr>
            <a:r>
              <a:rPr lang="en-US" dirty="0"/>
              <a:t>GCC does this with –O1</a:t>
            </a:r>
          </a:p>
          <a:p>
            <a:pPr lvl="3">
              <a:defRPr/>
            </a:pPr>
            <a:r>
              <a:rPr lang="en-US" dirty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81800" y="2971800"/>
            <a:ext cx="4038600" cy="3139321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s++;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 length++;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387351" y="5566792"/>
            <a:ext cx="11076516" cy="878458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76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%xmm0	# FP load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(%rsi,%rax,8)	# FP store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62600"/>
            <a:ext cx="11076516" cy="882649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057400" y="3733801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double* B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7442200" y="42672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7442200" y="38100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7442200" y="47244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7442200" y="5203825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352801"/>
            <a:ext cx="1256178" cy="34759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410200"/>
            <a:ext cx="11076516" cy="1035050"/>
          </a:xfrm>
        </p:spPr>
        <p:txBody>
          <a:bodyPr/>
          <a:lstStyle/>
          <a:p>
            <a:pPr lvl="1" eaLnBrk="1" hangingPunct="1"/>
            <a:r>
              <a:rPr lang="en-US" dirty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57400" y="3879566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1143001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Language allows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E.g.,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/>
              <a:t>There’s more to performance than</a:t>
            </a:r>
          </a:p>
          <a:p>
            <a:pPr algn="ctr" eaLnBrk="1" hangingPunct="1">
              <a:defRPr/>
            </a:pPr>
            <a:r>
              <a:rPr lang="en-US" i="1"/>
              <a:t>asymptotic complexity</a:t>
            </a:r>
            <a:endParaRPr lang="en-US"/>
          </a:p>
          <a:p>
            <a:pPr eaLnBrk="1" hangingPunct="1">
              <a:defRPr/>
            </a:pPr>
            <a:r>
              <a:rPr lang="en-US"/>
              <a:t>Constant factors matter too!</a:t>
            </a:r>
          </a:p>
          <a:p>
            <a:pPr lvl="1" eaLnBrk="1" hangingPunct="1">
              <a:defRPr/>
            </a:pPr>
            <a:r>
              <a:rPr lang="en-US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/>
              <a:t>Must optimize at multiple levels: </a:t>
            </a:r>
          </a:p>
          <a:p>
            <a:pPr lvl="2" eaLnBrk="1" hangingPunct="1">
              <a:defRPr/>
            </a:pPr>
            <a:r>
              <a:rPr lang="en-US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/>
              <a:t>How programs are compiled and executed</a:t>
            </a:r>
          </a:p>
          <a:p>
            <a:pPr lvl="1" eaLnBrk="1" hangingPunct="1">
              <a:defRPr/>
            </a:pPr>
            <a:r>
              <a:rPr lang="en-US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69664"/>
            <a:ext cx="11076516" cy="2440686"/>
          </a:xfrm>
        </p:spPr>
        <p:txBody>
          <a:bodyPr/>
          <a:lstStyle/>
          <a:p>
            <a:pPr marL="0" indent="0"/>
            <a:r>
              <a:rPr lang="en-US" dirty="0"/>
              <a:t>Data Types</a:t>
            </a:r>
          </a:p>
          <a:p>
            <a:pPr lvl="1"/>
            <a:r>
              <a:rPr lang="en-US" dirty="0"/>
              <a:t>Use different declarations for </a:t>
            </a:r>
            <a:r>
              <a:rPr lang="en-US" dirty="0" err="1">
                <a:latin typeface="Courier New" pitchFamily="49" charset="0"/>
              </a:rPr>
              <a:t>data_t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long</a:t>
            </a:r>
          </a:p>
          <a:p>
            <a:pPr lvl="1"/>
            <a:r>
              <a:rPr lang="en-US" dirty="0">
                <a:latin typeface="Courier New" pitchFamily="49" charset="0"/>
              </a:rPr>
              <a:t>float</a:t>
            </a:r>
          </a:p>
          <a:p>
            <a:pPr lvl="1"/>
            <a:r>
              <a:rPr lang="en-US" dirty="0">
                <a:latin typeface="Courier New" pitchFamily="49" charset="0"/>
              </a:rPr>
              <a:t>double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38822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71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*v,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2735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24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820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0902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7101137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739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0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15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1378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892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384048" y="4168270"/>
            <a:ext cx="11076516" cy="2276979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int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6342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and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dirty="0">
                <a:latin typeface="Courier New" pitchFamily="49" charset="0"/>
              </a:rPr>
              <a:t>and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1600201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Compute sum or product of vector elements</a:t>
            </a:r>
          </a:p>
        </p:txBody>
      </p:sp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3276601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72769" y="4169221"/>
            <a:ext cx="836063" cy="36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51123" y="5225123"/>
            <a:ext cx="836063" cy="3554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1920875" y="4267201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7351" y="4531644"/>
            <a:ext cx="11076516" cy="1913605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819401" y="1331244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1" y="5895976"/>
            <a:ext cx="10924115" cy="54927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70138" y="1150268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20645"/>
              </p:ext>
            </p:extLst>
          </p:nvPr>
        </p:nvGraphicFramePr>
        <p:xfrm>
          <a:off x="2078853" y="41910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go farther!</a:t>
            </a:r>
          </a:p>
          <a:p>
            <a:r>
              <a:rPr lang="en-US" dirty="0"/>
              <a:t>But 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associativity and distributivity in floating-point arithmetic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We’ll talk about that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/>
              <a:t>Register allocation</a:t>
            </a:r>
          </a:p>
          <a:p>
            <a:pPr lvl="1" eaLnBrk="1" hangingPunct="1">
              <a:defRPr/>
            </a:pPr>
            <a:r>
              <a:rPr lang="en-US" dirty="0"/>
              <a:t>Code selection and ordering</a:t>
            </a:r>
          </a:p>
          <a:p>
            <a:pPr lvl="1" eaLnBrk="1" hangingPunct="1">
              <a:defRPr/>
            </a:pPr>
            <a:r>
              <a:rPr lang="en-US" dirty="0"/>
              <a:t>Eliminating minor inefficiencies</a:t>
            </a:r>
          </a:p>
          <a:p>
            <a:pPr eaLnBrk="1" hangingPunct="1">
              <a:defRPr/>
            </a:pPr>
            <a:r>
              <a:rPr lang="en-US" dirty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/>
              <a:t>But constant factors also matter</a:t>
            </a:r>
          </a:p>
          <a:p>
            <a:pPr lvl="2" eaLnBrk="1" hangingPunct="1">
              <a:defRPr/>
            </a:pPr>
            <a:r>
              <a:rPr lang="en-US" dirty="0"/>
              <a:t>E.g., O(N</a:t>
            </a:r>
            <a:r>
              <a:rPr lang="en-US" baseline="30000" dirty="0"/>
              <a:t>2</a:t>
            </a:r>
            <a:r>
              <a:rPr lang="en-US" dirty="0"/>
              <a:t>) sort is faster for 7 or fewer items</a:t>
            </a:r>
          </a:p>
          <a:p>
            <a:pPr eaLnBrk="1" hangingPunct="1">
              <a:defRPr/>
            </a:pPr>
            <a:r>
              <a:rPr lang="en-US" dirty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/>
              <a:t>Potential memory aliasing</a:t>
            </a:r>
          </a:p>
          <a:p>
            <a:pPr lvl="1" eaLnBrk="1" hangingPunct="1">
              <a:defRPr/>
            </a:pPr>
            <a:r>
              <a:rPr lang="en-US" dirty="0"/>
              <a:t>Potential procedure side effects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dirty="0"/>
              <a:t>Compilers 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 under </a:t>
            </a:r>
            <a:r>
              <a:rPr lang="en-US" sz="1800" i="1" dirty="0"/>
              <a:t>any possible</a:t>
            </a:r>
            <a:r>
              <a:rPr lang="en-US" sz="1800" dirty="0"/>
              <a:t> condition</a:t>
            </a:r>
          </a:p>
          <a:p>
            <a:pPr lvl="1" eaLnBrk="1" hangingPunct="1">
              <a:defRPr/>
            </a:pPr>
            <a:r>
              <a:rPr lang="en-US" sz="1800" dirty="0"/>
              <a:t>Often prevents optimizations that would only affect behavior in pathological situations</a:t>
            </a:r>
          </a:p>
          <a:p>
            <a:pPr eaLnBrk="1" hangingPunct="1">
              <a:defRPr/>
            </a:pPr>
            <a:r>
              <a:rPr lang="en-US" sz="2000" dirty="0"/>
              <a:t>Behavior obvious to the programmer can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(</a:t>
            </a:r>
            <a:r>
              <a:rPr lang="en-US" sz="1800" dirty="0" err="1"/>
              <a:t>gcc</a:t>
            </a:r>
            <a:r>
              <a:rPr lang="en-US" sz="1800" dirty="0"/>
              <a:t> does lots of </a:t>
            </a:r>
            <a:r>
              <a:rPr lang="en-US" sz="1800" dirty="0" err="1"/>
              <a:t>interprocedural</a:t>
            </a:r>
            <a:r>
              <a:rPr lang="en-US" sz="1800" dirty="0"/>
              <a:t> analysis—but not across files)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r>
              <a:rPr lang="en-US" dirty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  <a:p>
            <a:pPr lvl="2" eaLnBrk="1" hangingPunct="1">
              <a:defRPr/>
            </a:pPr>
            <a:r>
              <a:rPr lang="en-US" dirty="0" err="1"/>
              <a:t>Gcc</a:t>
            </a:r>
            <a:r>
              <a:rPr lang="en-US" dirty="0"/>
              <a:t> often does this for you (so check assembly)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1" y="3962399"/>
            <a:ext cx="3294063" cy="82843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553201" y="38100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38800" y="4419599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895601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810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6781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6781800" y="1457457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[j]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828800" y="1305057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Replace costly operation with simpler one</a:t>
            </a:r>
          </a:p>
          <a:p>
            <a:pPr lvl="1" eaLnBrk="1" hangingPunct="1"/>
            <a:r>
              <a:rPr lang="en-US" alt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>
                <a:latin typeface="Courier New" pitchFamily="49" charset="0"/>
              </a:rPr>
              <a:t>16*x  </a:t>
            </a:r>
            <a:r>
              <a:rPr lang="en-US" altLang="en-US" dirty="0">
                <a:latin typeface="Courier New" pitchFamily="49" charset="0"/>
                <a:sym typeface="Symbol" pitchFamily="18" charset="2"/>
              </a:rPr>
              <a:t>  </a:t>
            </a:r>
            <a:r>
              <a:rPr lang="en-US" altLang="en-US" dirty="0">
                <a:latin typeface="Courier New" pitchFamily="49" charset="0"/>
              </a:rPr>
              <a:t>x &lt;&lt; 4</a:t>
            </a:r>
          </a:p>
          <a:p>
            <a:pPr lvl="2" eaLnBrk="1" hangingPunct="1"/>
            <a:r>
              <a:rPr lang="en-US" altLang="en-US" dirty="0"/>
              <a:t>Utility is machine-dependent</a:t>
            </a:r>
          </a:p>
          <a:p>
            <a:pPr lvl="2" eaLnBrk="1" hangingPunct="1"/>
            <a:r>
              <a:rPr lang="en-US" altLang="en-US" dirty="0"/>
              <a:t>Depends on cost of multiply or divide instruction</a:t>
            </a:r>
          </a:p>
          <a:p>
            <a:pPr lvl="2" eaLnBrk="1" hangingPunct="1"/>
            <a:r>
              <a:rPr lang="en-US" altLang="en-US" dirty="0"/>
              <a:t>On </a:t>
            </a:r>
            <a:r>
              <a:rPr lang="en-US" dirty="0"/>
              <a:t>Intel Nehalem, integer multiply requires only 3 CPU cycles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Recognize sequence of products</a:t>
            </a:r>
          </a:p>
          <a:p>
            <a:pPr lvl="1" eaLnBrk="1" hangingPunct="1"/>
            <a:r>
              <a:rPr lang="en-US" altLang="en-US" dirty="0"/>
              <a:t>Again, </a:t>
            </a:r>
            <a:r>
              <a:rPr lang="en-US" altLang="en-US" dirty="0" err="1"/>
              <a:t>gcc</a:t>
            </a:r>
            <a:r>
              <a:rPr lang="en-US" altLang="en-US" dirty="0"/>
              <a:t> often does it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4216401"/>
            <a:ext cx="2867772" cy="736099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41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 err="1"/>
              <a:t>Gcc</a:t>
            </a:r>
            <a:r>
              <a:rPr lang="en-US" dirty="0"/>
              <a:t> will do this with –O1 and up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36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87551" y="3716339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8550" y="3716339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7400" y="4191001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43600" y="4191001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</a:t>
            </a:r>
            <a:r>
              <a:rPr lang="en-US" i="1" dirty="0"/>
              <a:t>many</a:t>
            </a:r>
            <a:r>
              <a:rPr lang="en-US" dirty="0"/>
              <a:t> student programs</a:t>
            </a:r>
            <a:endParaRPr lang="en-US" i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97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35588</TotalTime>
  <Pages>35</Pages>
  <Words>3014</Words>
  <Application>Microsoft Office PowerPoint</Application>
  <PresentationFormat>Widescreen</PresentationFormat>
  <Paragraphs>456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class02</vt:lpstr>
      <vt:lpstr>Code Optimization and Performance   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Lower-Case Conversion Performance</vt:lpstr>
      <vt:lpstr>Convert Loop To Goto Form</vt:lpstr>
      <vt:lpstr>Calling Strlen</vt:lpstr>
      <vt:lpstr>Improving Performance</vt:lpstr>
      <vt:lpstr>Lower-Case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Exploiting Instruction-Level Parallelism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Geoffrey Kuenning</cp:lastModifiedBy>
  <cp:revision>184</cp:revision>
  <cp:lastPrinted>2020-11-17T22:00:02Z</cp:lastPrinted>
  <dcterms:created xsi:type="dcterms:W3CDTF">1998-08-11T09:19:24Z</dcterms:created>
  <dcterms:modified xsi:type="dcterms:W3CDTF">2021-01-20T06:51:23Z</dcterms:modified>
  <cp:category/>
</cp:coreProperties>
</file>