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43" r:id="rId2"/>
    <p:sldId id="446" r:id="rId3"/>
    <p:sldId id="448" r:id="rId4"/>
    <p:sldId id="449" r:id="rId5"/>
    <p:sldId id="447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394" r:id="rId30"/>
    <p:sldId id="474" r:id="rId31"/>
    <p:sldId id="397" r:id="rId32"/>
    <p:sldId id="398" r:id="rId33"/>
    <p:sldId id="407" r:id="rId34"/>
    <p:sldId id="408" r:id="rId35"/>
    <p:sldId id="473" r:id="rId36"/>
    <p:sldId id="475" r:id="rId37"/>
    <p:sldId id="476" r:id="rId38"/>
    <p:sldId id="477" r:id="rId39"/>
  </p:sldIdLst>
  <p:sldSz cx="12192000" cy="6858000"/>
  <p:notesSz cx="6985000" cy="92710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C7C7"/>
    <a:srgbClr val="E7E7E9"/>
    <a:srgbClr val="FFCC00"/>
    <a:srgbClr val="FF0000"/>
    <a:srgbClr val="FFCCCC"/>
    <a:srgbClr val="CCCCFF"/>
    <a:srgbClr val="CCECFF"/>
    <a:srgbClr val="9999FF"/>
    <a:srgbClr val="A5002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568" autoAdjust="0"/>
  </p:normalViewPr>
  <p:slideViewPr>
    <p:cSldViewPr>
      <p:cViewPr varScale="1">
        <p:scale>
          <a:sx n="68" d="100"/>
          <a:sy n="68" d="100"/>
        </p:scale>
        <p:origin x="438" y="78"/>
      </p:cViewPr>
      <p:guideLst>
        <p:guide orient="horz" pos="96"/>
        <p:guide pos="7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414" y="-10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10834" y="8828521"/>
            <a:ext cx="765724" cy="25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/>
              <a:t>Page </a:t>
            </a:r>
            <a:fld id="{092AB43E-49AA-4C43-8D3E-081B8562BFA1}" type="slidenum">
              <a:rPr lang="en-US" altLang="en-US" sz="1200" b="0"/>
              <a:pPr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1786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536" y="4405833"/>
            <a:ext cx="512392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4726" rIns="91048" bIns="44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087998" y="8828521"/>
            <a:ext cx="809005" cy="25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>
                <a:latin typeface="Century Gothic" pitchFamily="34" charset="0"/>
              </a:rPr>
              <a:t>Page </a:t>
            </a:r>
            <a:fld id="{4BACB09B-55F7-483C-8AC1-CFA501F494C6}" type="slidenum">
              <a:rPr lang="en-US" altLang="en-US" sz="1200" b="0" smtClean="0">
                <a:latin typeface="Century Gothic" pitchFamily="34" charset="0"/>
              </a:rPr>
              <a:pPr>
                <a:defRPr/>
              </a:pPr>
              <a:t>‹#›</a:t>
            </a:fld>
            <a:endParaRPr lang="en-US" altLang="en-US" sz="1200" b="0">
              <a:latin typeface="Century Gothic" pitchFamily="34" charset="0"/>
            </a:endParaRPr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338" y="700088"/>
            <a:ext cx="6156325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1276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Print separate notes to see where animations are.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An animation pops up the “Yes…why?”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Animation pops up the “nearly 2x” box on the left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The circle around “Prediction OK?” is animated.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8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2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9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1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note about the delayed </a:t>
            </a:r>
            <a:r>
              <a:rPr lang="en-US" dirty="0" err="1"/>
              <a:t>addl</a:t>
            </a:r>
            <a:r>
              <a:rPr lang="en-US" dirty="0"/>
              <a:t> is animated.</a:t>
            </a:r>
          </a:p>
        </p:txBody>
      </p:sp>
    </p:spTree>
    <p:extLst>
      <p:ext uri="{BB962C8B-B14F-4D97-AF65-F5344CB8AC3E}">
        <p14:creationId xmlns:p14="http://schemas.microsoft.com/office/powerpoint/2010/main" val="752975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3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4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0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animates the two dependency arrows,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314268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0088"/>
            <a:ext cx="6156325" cy="346392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5019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65125"/>
            <a:ext cx="103632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4044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77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5267" y="247650"/>
            <a:ext cx="2768600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351" y="247650"/>
            <a:ext cx="8104716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551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2" y="247650"/>
            <a:ext cx="10280648" cy="7429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968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62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1" y="1220788"/>
            <a:ext cx="54356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1" y="1220788"/>
            <a:ext cx="5437716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9397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3087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5323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7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1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76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1" y="1220788"/>
            <a:ext cx="11076516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247650"/>
            <a:ext cx="9721849" cy="742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2139" y="6399772"/>
            <a:ext cx="608490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– </a:t>
            </a:r>
            <a:fld id="{8FC7B994-8E70-46B9-8F6B-C518DB39E7C1}" type="slidenum">
              <a:rPr lang="en-US" altLang="en-US" sz="1400" b="0" smtClean="0">
                <a:solidFill>
                  <a:schemeClr val="hlink"/>
                </a:solidFill>
              </a:rPr>
              <a:pPr>
                <a:defRPr/>
              </a:pPr>
              <a:t>‹#›</a:t>
            </a:fld>
            <a:r>
              <a:rPr lang="en-US" altLang="en-US" sz="1400" b="0">
                <a:solidFill>
                  <a:schemeClr val="hlink"/>
                </a:solidFill>
              </a:rPr>
              <a:t> –</a:t>
            </a:r>
            <a:endParaRPr lang="en-US" altLang="en-US" sz="1400" b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461521" y="6390247"/>
            <a:ext cx="690243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CS 105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1" y="152400"/>
            <a:ext cx="777240" cy="9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14601"/>
            <a:ext cx="9144000" cy="156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/>
              <a:t>Machine-Dependent Optimization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1" y="4648201"/>
            <a:ext cx="5718175" cy="709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143250" y="762001"/>
            <a:ext cx="61420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 dirty="0"/>
              <a:t>CS 105</a:t>
            </a:r>
            <a:br>
              <a:rPr lang="en-US" altLang="en-US" sz="3800" dirty="0"/>
            </a:br>
            <a:r>
              <a:rPr lang="en-US" altLang="en-US" sz="2500" i="1" dirty="0"/>
              <a:t>“Tour of the Black Holes of Computing”</a:t>
            </a:r>
            <a:endParaRPr lang="en-US" altLang="en-US" sz="3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5702298"/>
            <a:ext cx="11076516" cy="742951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445222" y="1295401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 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34058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 by reducing number of overhead instructions</a:t>
            </a:r>
          </a:p>
          <a:p>
            <a:pPr lvl="1">
              <a:defRPr/>
            </a:pPr>
            <a:r>
              <a:rPr lang="en-US" dirty="0"/>
              <a:t>(Almost) 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212472" y="3900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20993"/>
              </p:ext>
            </p:extLst>
          </p:nvPr>
        </p:nvGraphicFramePr>
        <p:xfrm>
          <a:off x="3094038" y="1346328"/>
          <a:ext cx="6003925" cy="216522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829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Reassociation 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5562598"/>
            <a:ext cx="10320867" cy="882651"/>
          </a:xfrm>
        </p:spPr>
        <p:txBody>
          <a:bodyPr/>
          <a:lstStyle/>
          <a:p>
            <a:r>
              <a:rPr lang="en-US" sz="2800" dirty="0"/>
              <a:t>Can this change result of computation?</a:t>
            </a:r>
          </a:p>
          <a:p>
            <a:r>
              <a:rPr lang="en-US" sz="2800" dirty="0"/>
              <a:t>Yes, for multiply and floating point. </a:t>
            </a:r>
            <a:r>
              <a:rPr lang="en-US" sz="2800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38401" y="1295401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7238999" y="3456701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3087368"/>
            <a:ext cx="1981953" cy="341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379302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262144" y="54102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04370"/>
              </p:ext>
            </p:extLst>
          </p:nvPr>
        </p:nvGraphicFramePr>
        <p:xfrm>
          <a:off x="3094038" y="1066801"/>
          <a:ext cx="6003925" cy="3165221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8915400" y="4267200"/>
            <a:ext cx="381000" cy="609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257413" y="4782598"/>
            <a:ext cx="263059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 functional units for FP *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5791200" y="4267200"/>
            <a:ext cx="1695614" cy="15056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17702" y="5696635"/>
            <a:ext cx="265893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4 functional units for int +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</p:spTree>
    <p:extLst>
      <p:ext uri="{BB962C8B-B14F-4D97-AF65-F5344CB8AC3E}">
        <p14:creationId xmlns:p14="http://schemas.microsoft.com/office/powerpoint/2010/main" val="191420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648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5698963" y="1220788"/>
            <a:ext cx="5764904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Operations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2590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2743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3200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2895600" y="39352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2636838" y="3082926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3794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3489325" y="44686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4387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4083050" y="50020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2895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3200401" y="24384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2971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2819743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2971639" y="32494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3352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3505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3810001" y="29718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3581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3429343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3581239" y="37828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3962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4114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4419601" y="35052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4191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4038943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4190839" y="43162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4572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4724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5029201" y="40386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4800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4648543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4800439" y="48496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5181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1981200" y="1614434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34332402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</a:t>
            </a:r>
            <a:br>
              <a:rPr lang="en-US" dirty="0"/>
            </a:br>
            <a:r>
              <a:rPr lang="en-US" dirty="0"/>
              <a:t>with Separate Accumulators 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6799" y="6096000"/>
            <a:ext cx="10397067" cy="349249"/>
          </a:xfrm>
        </p:spPr>
        <p:txBody>
          <a:bodyPr/>
          <a:lstStyle/>
          <a:p>
            <a:r>
              <a:rPr lang="en-US" sz="2800" dirty="0"/>
              <a:t>Different form of </a:t>
            </a:r>
            <a:r>
              <a:rPr lang="en-US" sz="2800" dirty="0" err="1"/>
              <a:t>reassociation</a:t>
            </a:r>
            <a:endParaRPr lang="en-US" sz="28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57600" y="1323976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7638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4495800"/>
            <a:ext cx="11076516" cy="194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219200" y="502920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15778"/>
              </p:ext>
            </p:extLst>
          </p:nvPr>
        </p:nvGraphicFramePr>
        <p:xfrm>
          <a:off x="1881017" y="1241426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301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5029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3581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3733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4191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4572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38862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36274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38100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44196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4784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5165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44799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50133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5378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5759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50736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56070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5257801" y="5043050"/>
            <a:ext cx="40957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4724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2133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2286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2743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3124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24384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21796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23622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29718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3336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3717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30321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35655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3930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4311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36258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41592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4219575" y="5043050"/>
            <a:ext cx="50482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2133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6232525" y="1600200"/>
            <a:ext cx="48164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What changed:</a:t>
            </a:r>
          </a:p>
          <a:p>
            <a:pPr marL="628650" lvl="1" indent="-23018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Two independent “streams” of operations</a:t>
            </a: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endParaRPr lang="en-US" sz="2400" kern="0" dirty="0">
              <a:latin typeface="Calibri" pitchFamily="34" charset="0"/>
            </a:endParaRP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Overall Performance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N elements, D cycles latency/operation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Should be (N/2+1)*D cycles:</a:t>
            </a:r>
            <a:br>
              <a:rPr lang="en-US" b="0" kern="0" dirty="0">
                <a:latin typeface="Calibri" pitchFamily="34" charset="0"/>
              </a:rPr>
            </a:b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CPE = D/2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CPE matches prediction!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21592" y="4953001"/>
            <a:ext cx="13233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23095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May run out of registers for accumulators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716368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90922"/>
              </p:ext>
            </p:extLst>
          </p:nvPr>
        </p:nvGraphicFramePr>
        <p:xfrm>
          <a:off x="28956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3793272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Machine-Dependent Optimization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Need to understand the architecture</a:t>
            </a:r>
          </a:p>
          <a:p>
            <a:pPr eaLnBrk="1" hangingPunct="1">
              <a:defRPr/>
            </a:pPr>
            <a:r>
              <a:rPr lang="en-US" dirty="0"/>
              <a:t>Not portable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Not often needed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…but critically important when it is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Also helps in understanding modern machines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1.00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26855"/>
              </p:ext>
            </p:extLst>
          </p:nvPr>
        </p:nvGraphicFramePr>
        <p:xfrm>
          <a:off x="2898648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A80AE5-2414-4405-AE3C-8918980C77C0}"/>
              </a:ext>
            </a:extLst>
          </p:cNvPr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40141466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3581400"/>
            <a:ext cx="11076516" cy="2863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54277"/>
              </p:ext>
            </p:extLst>
          </p:nvPr>
        </p:nvGraphicFramePr>
        <p:xfrm>
          <a:off x="1881017" y="1168528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45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67001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7316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852199" y="2562750"/>
            <a:ext cx="11008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430375" y="3045768"/>
            <a:ext cx="1877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81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67041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C1FB3E-35FC-485A-9896-1E43213CD687}"/>
              </a:ext>
            </a:extLst>
          </p:cNvPr>
          <p:cNvSpPr/>
          <p:nvPr/>
        </p:nvSpPr>
        <p:spPr bwMode="auto">
          <a:xfrm>
            <a:off x="3740728" y="3048000"/>
            <a:ext cx="1361230" cy="4711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5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28495" y="4833478"/>
            <a:ext cx="14543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6172199" y="4255533"/>
            <a:ext cx="983451" cy="244732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216313" y="4163787"/>
            <a:ext cx="18807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4565207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05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498914" y="4021073"/>
            <a:ext cx="14648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6553200" y="53340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057586" y="5232375"/>
            <a:ext cx="111530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6432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4562856" y="428853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444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072111" y="4248151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6042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9413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9413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8951143" y="4220743"/>
            <a:ext cx="104836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9014553" y="5425655"/>
            <a:ext cx="93647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9261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9261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9261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53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7627549" y="4928557"/>
            <a:ext cx="11252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2209800" y="405938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2209800" y="43088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2209800" y="45374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2209800" y="48006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2209800" y="551071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209800" y="5749703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2209800" y="5985164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7086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2209800" y="6244937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12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3646614"/>
            <a:ext cx="11076516" cy="27986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  <a:p>
            <a:pPr lvl="1" eaLnBrk="1" hangingPunct="1">
              <a:defRPr/>
            </a:pPr>
            <a:r>
              <a:rPr lang="en-US" dirty="0"/>
              <a:t>Current CPUs (2019+) speculate </a:t>
            </a:r>
            <a:r>
              <a:rPr lang="en-US" i="1" dirty="0"/>
              <a:t>150 or more</a:t>
            </a:r>
            <a:r>
              <a:rPr lang="en-US" dirty="0"/>
              <a:t> instructions ahead!</a:t>
            </a:r>
          </a:p>
          <a:p>
            <a:pPr lvl="1" eaLnBrk="1" hangingPunct="1">
              <a:defRPr/>
            </a:pPr>
            <a:r>
              <a:rPr lang="en-US" dirty="0"/>
              <a:t>One of the motivations for introducing conditional move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cmov</a:t>
            </a:r>
            <a:r>
              <a:rPr lang="en-US" dirty="0"/>
              <a:t>) instructions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13862" y="1354029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5317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6385234" y="167640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7808561" y="1796231"/>
            <a:ext cx="20792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7482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59402" y="2370026"/>
            <a:ext cx="95410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341874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Visualizing Operations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57813" y="3032125"/>
            <a:ext cx="6072187" cy="2730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Operations</a:t>
            </a:r>
          </a:p>
          <a:p>
            <a:pPr lvl="1" eaLnBrk="1" hangingPunct="1">
              <a:defRPr/>
            </a:pPr>
            <a:r>
              <a:rPr lang="en-US" dirty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dirty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dirty="0"/>
              <a:t>Height denotes latency</a:t>
            </a:r>
          </a:p>
          <a:p>
            <a:pPr eaLnBrk="1" hangingPunct="1">
              <a:defRPr/>
            </a:pPr>
            <a:r>
              <a:rPr lang="en-US" dirty="0"/>
              <a:t>Operands</a:t>
            </a:r>
          </a:p>
          <a:p>
            <a:pPr lvl="1" eaLnBrk="1" hangingPunct="1">
              <a:defRPr/>
            </a:pPr>
            <a:r>
              <a:rPr lang="en-US" dirty="0"/>
              <a:t>Arcs shown only for operands that are passed within execution unit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335213" y="990600"/>
            <a:ext cx="3022600" cy="3505200"/>
            <a:chOff x="511" y="624"/>
            <a:chExt cx="1904" cy="2208"/>
          </a:xfrm>
        </p:grpSpPr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cc.1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t.1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377 w 1056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14351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4352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 dirty="0" err="1">
                  <a:latin typeface="Courier New" pitchFamily="49" charset="0"/>
                </a:rPr>
                <a:t>jl</a:t>
              </a:r>
              <a:endParaRPr lang="en-US" altLang="en-US" sz="1600" dirty="0">
                <a:latin typeface="Courier New" pitchFamily="49" charset="0"/>
              </a:endParaRPr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%rdx.0</a:t>
              </a:r>
              <a:endParaRPr lang="en-US" altLang="en-US" sz="1200" i="1" dirty="0">
                <a:latin typeface="Times New Roman" pitchFamily="18" charset="0"/>
              </a:endParaRP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%ecx.0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433 w 1008"/>
                <a:gd name="T3" fmla="*/ 0 h 48"/>
                <a:gd name="T4" fmla="*/ 433 w 1008"/>
                <a:gd name="T5" fmla="*/ 76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63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6096000" y="1143000"/>
            <a:ext cx="4191000" cy="1500188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itchFamily="49" charset="0"/>
              </a:rPr>
              <a:t>load (%rax,%rdx.0,4)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 t.1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imull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t.1, %ecx.0	  %ecx.1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incl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%rdx.0	  %rdx.1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cmpl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</a:t>
            </a: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rsi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, %rdx.1	  cc.1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jl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-taken cc.1</a:t>
            </a:r>
          </a:p>
        </p:txBody>
      </p:sp>
      <p:sp>
        <p:nvSpPr>
          <p:cNvPr id="14342" name="Line 28"/>
          <p:cNvSpPr>
            <a:spLocks noChangeShapeType="1"/>
          </p:cNvSpPr>
          <p:nvPr/>
        </p:nvSpPr>
        <p:spPr bwMode="auto">
          <a:xfrm>
            <a:off x="2057400" y="1143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1660526" y="29321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441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287551" y="2191384"/>
            <a:ext cx="92398" cy="3416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071902" y="1447800"/>
            <a:ext cx="1262098" cy="3581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5405975" y="1828800"/>
            <a:ext cx="1353139" cy="464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 Iterations of Combining Product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88382" y="990600"/>
            <a:ext cx="3797122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lvl="1" eaLnBrk="1" hangingPunct="1">
              <a:defRPr/>
            </a:pPr>
            <a:r>
              <a:rPr lang="en-US" dirty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dirty="0"/>
              <a:t>Operations for multiple iterations overlap in time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Limiting factor becomes latency of integer multiplier</a:t>
            </a:r>
          </a:p>
          <a:p>
            <a:pPr lvl="1" eaLnBrk="1" hangingPunct="1">
              <a:defRPr/>
            </a:pPr>
            <a:r>
              <a:rPr lang="en-US" dirty="0"/>
              <a:t>Gives CPE of 4.0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2702702" y="13716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129296" y="3709555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86777" y="16764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486402" y="2081645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86401" y="5029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5198" y="13716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34098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44224" y="2098964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52800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50402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34098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31700" y="24003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46622" y="2421082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56960" y="27432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1" y="1066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9189" y="13923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3470" y="1757759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8479" y="20859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3751" y="34194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4989" y="47451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59270" y="6138411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1801" y="2172547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1009" y="186343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8902" y="2514600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1" y="2899911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8147" y="2172547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65556" y="254315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6256" y="37338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7856" y="5075468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09456" y="64770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0216" y="4440382"/>
            <a:ext cx="5677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Cycle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2801" y="2438400"/>
            <a:ext cx="506869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4768" y="4159345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19800" y="5486400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40" y="1371189"/>
            <a:ext cx="399533" cy="509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2743201" y="2362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390" name="Straight Connector 16389"/>
          <p:cNvCxnSpPr/>
          <p:nvPr/>
        </p:nvCxnSpPr>
        <p:spPr bwMode="auto">
          <a:xfrm>
            <a:off x="2362201" y="1242810"/>
            <a:ext cx="1250373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3606236" y="1600646"/>
            <a:ext cx="1367547" cy="1098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987636" y="1957590"/>
            <a:ext cx="143090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5" name="Straight Connector 16394"/>
          <p:cNvCxnSpPr/>
          <p:nvPr/>
        </p:nvCxnSpPr>
        <p:spPr bwMode="auto">
          <a:xfrm flipV="1">
            <a:off x="2487473" y="2240975"/>
            <a:ext cx="378783" cy="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2096870" y="2209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%rcx.0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048001" y="3626427"/>
            <a:ext cx="118985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436493" y="4953000"/>
            <a:ext cx="117296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5811982" y="6324600"/>
            <a:ext cx="127461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8" name="Straight Arrow Connector 16397"/>
          <p:cNvCxnSpPr>
            <a:stCxn id="10" idx="2"/>
            <a:endCxn id="13" idx="0"/>
          </p:cNvCxnSpPr>
          <p:nvPr/>
        </p:nvCxnSpPr>
        <p:spPr bwMode="auto">
          <a:xfrm flipH="1">
            <a:off x="3627120" y="1508760"/>
            <a:ext cx="2398" cy="20574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612573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4973782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6421582" y="22098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977245" y="2192482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6425045" y="2559628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3" idx="2"/>
          </p:cNvCxnSpPr>
          <p:nvPr/>
        </p:nvCxnSpPr>
        <p:spPr bwMode="auto">
          <a:xfrm>
            <a:off x="4342354" y="1627062"/>
            <a:ext cx="1046" cy="4933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4973782" y="1600646"/>
            <a:ext cx="0" cy="9480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794663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6425045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1" name="Straight Arrow Connector 16400"/>
          <p:cNvCxnSpPr/>
          <p:nvPr/>
        </p:nvCxnSpPr>
        <p:spPr bwMode="auto">
          <a:xfrm>
            <a:off x="6431281" y="2287732"/>
            <a:ext cx="571145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864427" y="2240976"/>
            <a:ext cx="0" cy="12122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037609" y="224097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267200" y="3626427"/>
            <a:ext cx="0" cy="8312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614555" y="493741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3" name="Straight Arrow Connector 16402"/>
          <p:cNvCxnSpPr>
            <a:stCxn id="7" idx="2"/>
          </p:cNvCxnSpPr>
          <p:nvPr/>
        </p:nvCxnSpPr>
        <p:spPr bwMode="auto">
          <a:xfrm>
            <a:off x="4393975" y="2514601"/>
            <a:ext cx="0" cy="119495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endCxn id="9" idx="0"/>
          </p:cNvCxnSpPr>
          <p:nvPr/>
        </p:nvCxnSpPr>
        <p:spPr bwMode="auto">
          <a:xfrm>
            <a:off x="5770421" y="2926774"/>
            <a:ext cx="23179" cy="210242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606235" y="1242810"/>
            <a:ext cx="6338" cy="12879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7" name="Straight Connector 16406"/>
          <p:cNvCxnSpPr>
            <a:stCxn id="43" idx="2"/>
          </p:cNvCxnSpPr>
          <p:nvPr/>
        </p:nvCxnSpPr>
        <p:spPr bwMode="auto">
          <a:xfrm flipH="1">
            <a:off x="3037609" y="3581401"/>
            <a:ext cx="12790" cy="450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9" name="Straight Connector 16408"/>
          <p:cNvCxnSpPr>
            <a:stCxn id="6" idx="2"/>
          </p:cNvCxnSpPr>
          <p:nvPr/>
        </p:nvCxnSpPr>
        <p:spPr bwMode="auto">
          <a:xfrm>
            <a:off x="4436494" y="4928756"/>
            <a:ext cx="0" cy="2424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13" name="Straight Connector 16412"/>
          <p:cNvCxnSpPr/>
          <p:nvPr/>
        </p:nvCxnSpPr>
        <p:spPr bwMode="auto">
          <a:xfrm>
            <a:off x="5811982" y="6248400"/>
            <a:ext cx="0" cy="762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321492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 Iterations of Combining Sum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4244976"/>
            <a:ext cx="11076516" cy="22002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Can begin a new iteration on each clock cycle</a:t>
            </a:r>
          </a:p>
          <a:p>
            <a:pPr lvl="1" eaLnBrk="1" hangingPunct="1">
              <a:defRPr/>
            </a:pPr>
            <a:r>
              <a:rPr lang="en-US" dirty="0"/>
              <a:t>Should give </a:t>
            </a:r>
            <a:r>
              <a:rPr lang="en-US" dirty="0" err="1"/>
              <a:t>CPE</a:t>
            </a:r>
            <a:r>
              <a:rPr lang="en-US" dirty="0"/>
              <a:t> of 1.0</a:t>
            </a:r>
          </a:p>
          <a:p>
            <a:pPr lvl="1" eaLnBrk="1" hangingPunct="1">
              <a:defRPr/>
            </a:pPr>
            <a:r>
              <a:rPr lang="en-US" dirty="0"/>
              <a:t>Would require executing 4 integer operations in parallel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95401"/>
            <a:ext cx="68103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743200" y="2540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en-US"/>
              <a:t>4 integer ops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Combining Sum: Resource Constraints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1066800"/>
            <a:ext cx="730408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7" name="Rectangle 7"/>
          <p:cNvSpPr>
            <a:spLocks noGrp="1" noChangeArrowheads="1"/>
          </p:cNvSpPr>
          <p:nvPr>
            <p:ph idx="1"/>
          </p:nvPr>
        </p:nvSpPr>
        <p:spPr>
          <a:xfrm>
            <a:off x="925512" y="4419600"/>
            <a:ext cx="7304088" cy="1949450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Suppose only have two integer functional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Some operations delayed even though operands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Set priority based on program order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/>
              <a:t>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Sustains CPE of 2.0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Visualizing Parallel Loop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1220788"/>
            <a:ext cx="5556249" cy="5224462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Two multiplies within loop no longer have data dependency</a:t>
            </a:r>
          </a:p>
          <a:p>
            <a:pPr lvl="1" eaLnBrk="1" hangingPunct="1"/>
            <a:r>
              <a:rPr lang="en-US" altLang="en-US" dirty="0"/>
              <a:t>Allows them to pipeline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5000" y="4191001"/>
            <a:ext cx="4572000" cy="2049463"/>
          </a:xfrm>
          <a:prstGeom prst="rect">
            <a:avLst/>
          </a:prstGeom>
          <a:solidFill>
            <a:srgbClr val="99FFCC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(%eax,%edx.0,4) 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t.1a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t.1a, %ecx.0     %ecx.1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4(%eax,%edx.0,4)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t.1b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t.1b, %ebx.0     %ebx.1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iaddl $2,%edx.0        %edx.1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cmpl %esi, %edx.1      cc.1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jl-taken cc.1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829800" y="14478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432926" y="32369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5867400" y="914400"/>
            <a:ext cx="3860800" cy="3962400"/>
            <a:chOff x="2736" y="576"/>
            <a:chExt cx="2432" cy="2496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4704" y="835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%edx.1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736" y="14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%ecx.0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4752" y="1008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736" y="172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%ebx.0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752" y="302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4752" y="27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976" y="576"/>
              <a:ext cx="1824" cy="2477"/>
              <a:chOff x="2976" y="576"/>
              <a:chExt cx="1824" cy="2477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3120" y="1872"/>
                <a:ext cx="672" cy="96"/>
              </a:xfrm>
              <a:custGeom>
                <a:avLst/>
                <a:gdLst>
                  <a:gd name="T0" fmla="*/ 0 w 144"/>
                  <a:gd name="T1" fmla="*/ 0 h 96"/>
                  <a:gd name="T2" fmla="*/ 68297 w 144"/>
                  <a:gd name="T3" fmla="*/ 0 h 96"/>
                  <a:gd name="T4" fmla="*/ 68297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4452" y="1265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cc.1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534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t.1a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6" name="AutoShape 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%ecx.1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auto">
              <a:xfrm>
                <a:off x="3408" y="2688"/>
                <a:ext cx="1344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2772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AutoShape 22"/>
              <p:cNvSpPr>
                <a:spLocks noChangeArrowheads="1"/>
              </p:cNvSpPr>
              <p:nvPr/>
            </p:nvSpPr>
            <p:spPr bwMode="auto">
              <a:xfrm>
                <a:off x="4224" y="816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27672" name="AutoShape 24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464" y="9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446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3089" y="576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%edx.0</a:t>
                </a:r>
                <a:endParaRPr lang="en-US" altLang="en-US" sz="1200" i="1">
                  <a:latin typeface="Times New Roman" pitchFamily="18" charset="0"/>
                </a:endParaRPr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auto">
              <a:xfrm>
                <a:off x="3120" y="720"/>
                <a:ext cx="1344" cy="96"/>
              </a:xfrm>
              <a:custGeom>
                <a:avLst/>
                <a:gdLst>
                  <a:gd name="T0" fmla="*/ 0 w 1008"/>
                  <a:gd name="T1" fmla="*/ 0 h 48"/>
                  <a:gd name="T2" fmla="*/ 3185 w 1008"/>
                  <a:gd name="T3" fmla="*/ 0 h 48"/>
                  <a:gd name="T4" fmla="*/ 3185 w 1008"/>
                  <a:gd name="T5" fmla="*/ 76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auto">
              <a:xfrm>
                <a:off x="4464" y="1008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63 w 34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auto">
              <a:xfrm>
                <a:off x="3120" y="1584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H="1">
                <a:off x="2976" y="15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AutoShape 33"/>
              <p:cNvSpPr>
                <a:spLocks noChangeArrowheads="1"/>
              </p:cNvSpPr>
              <p:nvPr/>
            </p:nvSpPr>
            <p:spPr bwMode="auto">
              <a:xfrm>
                <a:off x="3696" y="1968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880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%ebx.1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auto">
              <a:xfrm>
                <a:off x="3936" y="2976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377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3936" y="7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 flipH="1">
                <a:off x="3168" y="187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 flipH="1">
                <a:off x="29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3696" y="27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822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t.1b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90" name="AutoShape 42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27691" name="AutoShape 43"/>
              <p:cNvSpPr>
                <a:spLocks noChangeArrowheads="1"/>
              </p:cNvSpPr>
              <p:nvPr/>
            </p:nvSpPr>
            <p:spPr bwMode="auto">
              <a:xfrm>
                <a:off x="3700" y="110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Executing with Parallel Loop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77888"/>
            <a:ext cx="7075488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9129932" y="3514400"/>
            <a:ext cx="1371600" cy="8001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1200" b="0" dirty="0">
                <a:solidFill>
                  <a:schemeClr val="tx2"/>
                </a:solidFill>
              </a:rPr>
              <a:t>Note: actually delayed 1 clock from what diagram shows.  (Why?)</a:t>
            </a:r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 flipV="1">
            <a:off x="10120532" y="2295200"/>
            <a:ext cx="1524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5691" name="AutoShape 11"/>
          <p:cNvSpPr>
            <a:spLocks/>
          </p:cNvSpPr>
          <p:nvPr/>
        </p:nvSpPr>
        <p:spPr bwMode="auto">
          <a:xfrm>
            <a:off x="9890550" y="1808872"/>
            <a:ext cx="228600" cy="987552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7"/>
          <p:cNvSpPr>
            <a:spLocks noGrp="1" noChangeArrowheads="1"/>
          </p:cNvSpPr>
          <p:nvPr>
            <p:ph idx="1"/>
          </p:nvPr>
        </p:nvSpPr>
        <p:spPr>
          <a:xfrm>
            <a:off x="387351" y="5295900"/>
            <a:ext cx="7385049" cy="1149350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altLang="en-US" sz="1800" dirty="0"/>
              <a:t>Predicted Performance</a:t>
            </a:r>
          </a:p>
          <a:p>
            <a:pPr lvl="2" eaLnBrk="1" hangingPunct="1"/>
            <a:r>
              <a:rPr lang="en-US" altLang="en-US" sz="1600" dirty="0"/>
              <a:t>Can keep 4-cycle multiplier busy performing two simultaneous multiplications</a:t>
            </a:r>
          </a:p>
          <a:p>
            <a:pPr lvl="2" eaLnBrk="1" hangingPunct="1"/>
            <a:r>
              <a:rPr lang="en-US" altLang="en-US" sz="1600" dirty="0"/>
              <a:t>Gives CPE of 2.0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9" grpId="0" animBg="1"/>
      <p:bldP spid="455690" grpId="0" animBg="1"/>
      <p:bldP spid="4556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Use a good compiler and appropriate flags</a:t>
            </a:r>
          </a:p>
          <a:p>
            <a:pPr eaLnBrk="1" hangingPunct="1">
              <a:defRPr/>
            </a:pPr>
            <a:r>
              <a:rPr lang="en-US" dirty="0"/>
              <a:t>Don’t do anything stupid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/>
              <a:t>code cache-friendly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But DON’T OPTIMIZE UNTIL IT’S DEBUGGED!!!</a:t>
            </a:r>
          </a:p>
        </p:txBody>
      </p:sp>
    </p:spTree>
    <p:extLst>
      <p:ext uri="{BB962C8B-B14F-4D97-AF65-F5344CB8AC3E}">
        <p14:creationId xmlns:p14="http://schemas.microsoft.com/office/powerpoint/2010/main" val="411763784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Consider a few things</a:t>
            </a:r>
          </a:p>
          <a:p>
            <a:pPr lvl="1" eaLnBrk="1" hangingPunct="1">
              <a:defRPr/>
            </a:pPr>
            <a:r>
              <a:rPr lang="en-US" dirty="0"/>
              <a:t>Access to cached things is </a:t>
            </a:r>
            <a:r>
              <a:rPr lang="en-US" i="1" dirty="0"/>
              <a:t>much</a:t>
            </a:r>
            <a:r>
              <a:rPr lang="en-US" dirty="0"/>
              <a:t> faster than to non-cached ones</a:t>
            </a:r>
          </a:p>
          <a:p>
            <a:pPr lvl="1" eaLnBrk="1" hangingPunct="1">
              <a:defRPr/>
            </a:pPr>
            <a:r>
              <a:rPr lang="en-US" dirty="0"/>
              <a:t>Programs have access to detailed timing information</a:t>
            </a:r>
          </a:p>
          <a:p>
            <a:pPr lvl="2" eaLnBrk="1" hangingPunct="1">
              <a:defRPr/>
            </a:pPr>
            <a:r>
              <a:rPr lang="en-US" dirty="0"/>
              <a:t>Intel offers free-running cycle counter to all programs</a:t>
            </a:r>
          </a:p>
          <a:p>
            <a:pPr lvl="2" eaLnBrk="1" hangingPunct="1">
              <a:defRPr/>
            </a:pPr>
            <a:r>
              <a:rPr lang="en-US" dirty="0"/>
              <a:t>Thus, can tell whether something was cached</a:t>
            </a:r>
          </a:p>
          <a:p>
            <a:pPr lvl="1" eaLnBrk="1" hangingPunct="1">
              <a:defRPr/>
            </a:pPr>
            <a:r>
              <a:rPr lang="en-US" dirty="0"/>
              <a:t>OS has access to everything</a:t>
            </a:r>
          </a:p>
          <a:p>
            <a:pPr lvl="2" eaLnBrk="1" hangingPunct="1">
              <a:defRPr/>
            </a:pPr>
            <a:r>
              <a:rPr lang="en-US" dirty="0"/>
              <a:t>Carefully checks whether </a:t>
            </a:r>
            <a:r>
              <a:rPr lang="en-US" i="1" dirty="0"/>
              <a:t>you</a:t>
            </a:r>
            <a:r>
              <a:rPr lang="en-US" dirty="0"/>
              <a:t> have access before giving stuff to you</a:t>
            </a:r>
          </a:p>
          <a:p>
            <a:pPr lvl="1" eaLnBrk="1" hangingPunct="1">
              <a:defRPr/>
            </a:pPr>
            <a:r>
              <a:rPr lang="en-US" dirty="0"/>
              <a:t>CPU speculates many instructions ahead</a:t>
            </a:r>
          </a:p>
          <a:p>
            <a:pPr lvl="2" eaLnBrk="1" hangingPunct="1">
              <a:defRPr/>
            </a:pPr>
            <a:r>
              <a:rPr lang="en-US" dirty="0"/>
              <a:t>Must guess about branch directions</a:t>
            </a:r>
          </a:p>
          <a:p>
            <a:pPr lvl="1" eaLnBrk="1" hangingPunct="1">
              <a:defRPr/>
            </a:pPr>
            <a:r>
              <a:rPr lang="en-US" dirty="0"/>
              <a:t>User programs can either flush cache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instruction) or clobber with loop</a:t>
            </a:r>
          </a:p>
        </p:txBody>
      </p:sp>
    </p:spTree>
    <p:extLst>
      <p:ext uri="{BB962C8B-B14F-4D97-AF65-F5344CB8AC3E}">
        <p14:creationId xmlns:p14="http://schemas.microsoft.com/office/powerpoint/2010/main" val="135321000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Trick OS into doing these steps:</a:t>
            </a:r>
          </a:p>
          <a:p>
            <a:pPr lvl="1" eaLnBrk="1" hangingPunct="1">
              <a:defRPr/>
            </a:pPr>
            <a:r>
              <a:rPr lang="en-US" dirty="0"/>
              <a:t>Check whether you have access to arbitrary location </a:t>
            </a:r>
            <a:r>
              <a:rPr lang="en-US" i="1" dirty="0"/>
              <a:t>x</a:t>
            </a:r>
            <a:r>
              <a:rPr lang="en-US" dirty="0"/>
              <a:t> (you don’t)</a:t>
            </a:r>
          </a:p>
          <a:p>
            <a:pPr lvl="1" eaLnBrk="1" hangingPunct="1">
              <a:defRPr/>
            </a:pPr>
            <a:r>
              <a:rPr lang="en-US" dirty="0" err="1"/>
              <a:t>Mispredict</a:t>
            </a:r>
            <a:r>
              <a:rPr lang="en-US" dirty="0"/>
              <a:t> that branch</a:t>
            </a:r>
          </a:p>
          <a:p>
            <a:pPr lvl="1" eaLnBrk="1" hangingPunct="1">
              <a:defRPr/>
            </a:pPr>
            <a:r>
              <a:rPr lang="en-US" dirty="0"/>
              <a:t>Read location </a:t>
            </a:r>
            <a:r>
              <a:rPr lang="en-US" i="1" dirty="0"/>
              <a:t>x</a:t>
            </a:r>
            <a:r>
              <a:rPr lang="en-US" dirty="0"/>
              <a:t> and use its contents as follows:</a:t>
            </a:r>
          </a:p>
          <a:p>
            <a:pPr lvl="2" eaLnBrk="1" hangingPunct="1">
              <a:defRPr/>
            </a:pPr>
            <a:r>
              <a:rPr lang="en-US" dirty="0"/>
              <a:t>Extract bit </a:t>
            </a:r>
            <a:r>
              <a:rPr lang="en-US" i="1" dirty="0"/>
              <a:t>b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Multiply (shift left) bit </a:t>
            </a:r>
            <a:r>
              <a:rPr lang="en-US" i="1" dirty="0"/>
              <a:t>b</a:t>
            </a:r>
            <a:r>
              <a:rPr lang="en-US" dirty="0"/>
              <a:t> by, e.g., 1024</a:t>
            </a:r>
          </a:p>
          <a:p>
            <a:pPr lvl="2" eaLnBrk="1" hangingPunct="1">
              <a:defRPr/>
            </a:pPr>
            <a:r>
              <a:rPr lang="en-US" dirty="0"/>
              <a:t>Access array </a:t>
            </a:r>
            <a:r>
              <a:rPr lang="en-US" i="1" dirty="0"/>
              <a:t>y[b*1024]</a:t>
            </a:r>
            <a:r>
              <a:rPr lang="en-US" dirty="0"/>
              <a:t> that you </a:t>
            </a:r>
            <a:r>
              <a:rPr lang="en-US" i="1" dirty="0"/>
              <a:t>do</a:t>
            </a:r>
            <a:r>
              <a:rPr lang="en-US" dirty="0"/>
              <a:t> have access to</a:t>
            </a:r>
          </a:p>
          <a:p>
            <a:pPr lvl="1" eaLnBrk="1" hangingPunct="1">
              <a:defRPr/>
            </a:pPr>
            <a:r>
              <a:rPr lang="en-US" dirty="0"/>
              <a:t>Hardware will eventually discover </a:t>
            </a:r>
            <a:r>
              <a:rPr lang="en-US" dirty="0" err="1"/>
              <a:t>mispredicted</a:t>
            </a:r>
            <a:r>
              <a:rPr lang="en-US" dirty="0"/>
              <a:t> branch and cancel all those instructions</a:t>
            </a:r>
          </a:p>
          <a:p>
            <a:pPr lvl="2" eaLnBrk="1" hangingPunct="1">
              <a:defRPr/>
            </a:pPr>
            <a:r>
              <a:rPr lang="en-US" dirty="0"/>
              <a:t>…but cache now contains </a:t>
            </a:r>
            <a:r>
              <a:rPr lang="en-US" i="1" dirty="0"/>
              <a:t>y[b*1024]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Scan cache to see whether </a:t>
            </a:r>
            <a:r>
              <a:rPr lang="en-US" i="1" dirty="0"/>
              <a:t>y[0]</a:t>
            </a:r>
            <a:r>
              <a:rPr lang="en-US" dirty="0"/>
              <a:t> or </a:t>
            </a:r>
            <a:r>
              <a:rPr lang="en-US" i="1" dirty="0"/>
              <a:t>y[1024] </a:t>
            </a:r>
            <a:r>
              <a:rPr lang="en-US" dirty="0"/>
              <a:t>is fast (i.e., in cache)</a:t>
            </a:r>
          </a:p>
          <a:p>
            <a:pPr lvl="1" eaLnBrk="1" hangingPunct="1">
              <a:defRPr/>
            </a:pPr>
            <a:r>
              <a:rPr lang="en-US" dirty="0"/>
              <a:t>You now know bit </a:t>
            </a:r>
            <a:r>
              <a:rPr lang="en-US" i="1" dirty="0"/>
              <a:t>b</a:t>
            </a:r>
            <a:r>
              <a:rPr lang="en-US" dirty="0"/>
              <a:t> of location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Lather, rinse, repeat until you know all bits of </a:t>
            </a:r>
            <a:r>
              <a:rPr lang="en-US" i="1" dirty="0"/>
              <a:t>x</a:t>
            </a:r>
          </a:p>
          <a:p>
            <a:pPr lvl="1" eaLnBrk="1" hangingPunct="1">
              <a:defRPr/>
            </a:pPr>
            <a:r>
              <a:rPr lang="en-US" dirty="0"/>
              <a:t>Lather, rinse, repeat for all locations you want to read</a:t>
            </a:r>
          </a:p>
        </p:txBody>
      </p:sp>
    </p:spTree>
    <p:extLst>
      <p:ext uri="{BB962C8B-B14F-4D97-AF65-F5344CB8AC3E}">
        <p14:creationId xmlns:p14="http://schemas.microsoft.com/office/powerpoint/2010/main" val="42506253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 What?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Can read arbitrary memory at about 2K bits/second</a:t>
            </a:r>
          </a:p>
          <a:p>
            <a:pPr lvl="1" eaLnBrk="1" hangingPunct="1">
              <a:defRPr/>
            </a:pPr>
            <a:r>
              <a:rPr lang="en-US" dirty="0"/>
              <a:t>No biggie on your laptop</a:t>
            </a:r>
          </a:p>
          <a:p>
            <a:pPr lvl="1" eaLnBrk="1" hangingPunct="1">
              <a:defRPr/>
            </a:pPr>
            <a:r>
              <a:rPr lang="en-US" dirty="0"/>
              <a:t>Huge issue in the cloud</a:t>
            </a:r>
          </a:p>
          <a:p>
            <a:pPr lvl="2" eaLnBrk="1" hangingPunct="1">
              <a:defRPr/>
            </a:pPr>
            <a:r>
              <a:rPr lang="en-US" dirty="0"/>
              <a:t>Physical machines often shared</a:t>
            </a:r>
          </a:p>
          <a:p>
            <a:pPr lvl="2" eaLnBrk="1" hangingPunct="1">
              <a:defRPr/>
            </a:pPr>
            <a:r>
              <a:rPr lang="en-US" dirty="0"/>
              <a:t>Supposedly isolated by virtual-machine technology</a:t>
            </a:r>
          </a:p>
          <a:p>
            <a:pPr lvl="1" eaLnBrk="1" hangingPunct="1">
              <a:defRPr/>
            </a:pPr>
            <a:r>
              <a:rPr lang="en-US" dirty="0"/>
              <a:t>Grab people’s encryption keys, passwords, all sorts of stuff</a:t>
            </a:r>
          </a:p>
          <a:p>
            <a:pPr lvl="1" eaLnBrk="1" hangingPunct="1">
              <a:defRPr/>
            </a:pPr>
            <a:r>
              <a:rPr lang="en-US" dirty="0"/>
              <a:t>Next stop: Putin</a:t>
            </a:r>
          </a:p>
          <a:p>
            <a:pPr eaLnBrk="1" hangingPunct="1">
              <a:defRPr/>
            </a:pPr>
            <a:r>
              <a:rPr lang="en-US" dirty="0"/>
              <a:t>What to do?</a:t>
            </a:r>
          </a:p>
          <a:p>
            <a:pPr lvl="1" eaLnBrk="1" hangingPunct="1">
              <a:defRPr/>
            </a:pPr>
            <a:r>
              <a:rPr lang="en-US" dirty="0"/>
              <a:t>Disabling speculation kills performance</a:t>
            </a:r>
          </a:p>
          <a:p>
            <a:pPr lvl="1" eaLnBrk="1" hangingPunct="1">
              <a:defRPr/>
            </a:pPr>
            <a:r>
              <a:rPr lang="en-US" dirty="0"/>
              <a:t>Only certain branches are vulnerable</a:t>
            </a:r>
          </a:p>
          <a:p>
            <a:pPr lvl="2" eaLnBrk="1" hangingPunct="1">
              <a:defRPr/>
            </a:pPr>
            <a:r>
              <a:rPr lang="en-US" dirty="0"/>
              <a:t>Can do special things for those branches</a:t>
            </a:r>
          </a:p>
          <a:p>
            <a:pPr lvl="2" eaLnBrk="1" hangingPunct="1">
              <a:defRPr/>
            </a:pPr>
            <a:r>
              <a:rPr lang="en-US" dirty="0"/>
              <a:t>But hard to find (millions of lines in kernel)</a:t>
            </a:r>
          </a:p>
          <a:p>
            <a:pPr lvl="1" eaLnBrk="1" hangingPunct="1">
              <a:defRPr/>
            </a:pPr>
            <a:r>
              <a:rPr lang="en-US" dirty="0"/>
              <a:t>Compiler can try to identify risky branches</a:t>
            </a:r>
          </a:p>
          <a:p>
            <a:pPr lvl="2" eaLnBrk="1" hangingPunct="1">
              <a:defRPr/>
            </a:pPr>
            <a:r>
              <a:rPr lang="en-US" dirty="0"/>
              <a:t>But will be conservative </a:t>
            </a:r>
            <a:r>
              <a:rPr lang="en-US" dirty="0">
                <a:sym typeface="Wingdings" panose="05000000000000000000" pitchFamily="2" charset="2"/>
              </a:rPr>
              <a:t> OS will slow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196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instruction-level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  <p:extLst>
      <p:ext uri="{BB962C8B-B14F-4D97-AF65-F5344CB8AC3E}">
        <p14:creationId xmlns:p14="http://schemas.microsoft.com/office/powerpoint/2010/main" val="5136615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Pipeline?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690648" y="2286000"/>
            <a:ext cx="6748752" cy="457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1157" name="Oval 5"/>
          <p:cNvSpPr>
            <a:spLocks noChangeArrowheads="1"/>
          </p:cNvSpPr>
          <p:nvPr/>
        </p:nvSpPr>
        <p:spPr bwMode="auto">
          <a:xfrm>
            <a:off x="2589214" y="2274889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8" name="Oval 6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9" name="Oval 7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1" name="Oval 9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2" name="Oval 10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3" name="Oval 11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4" name="Oval 12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5" name="Oval 13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6" name="Oval 14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7" name="Oval 15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7183" name="AutoShape 16"/>
          <p:cNvSpPr>
            <a:spLocks noChangeArrowheads="1"/>
          </p:cNvSpPr>
          <p:nvPr/>
        </p:nvSpPr>
        <p:spPr bwMode="auto">
          <a:xfrm>
            <a:off x="10112216" y="4220339"/>
            <a:ext cx="1470184" cy="10081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 dirty="0"/>
              <a:t>Result</a:t>
            </a:r>
          </a:p>
          <a:p>
            <a:r>
              <a:rPr lang="en-US" altLang="en-US" dirty="0"/>
              <a:t>Bucket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3535200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10283952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6" dur="5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8" dur="5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0" dur="5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2" dur="5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4" dur="5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6" dur="5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8" dur="5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0" dur="50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2" dur="50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4" dur="50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6" dur="50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 animBg="1"/>
      <p:bldP spid="561158" grpId="0" animBg="1"/>
      <p:bldP spid="561159" grpId="0" animBg="1"/>
      <p:bldP spid="561160" grpId="0" animBg="1"/>
      <p:bldP spid="561161" grpId="0" animBg="1"/>
      <p:bldP spid="561162" grpId="0" animBg="1"/>
      <p:bldP spid="561163" grpId="0" animBg="1"/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Functional Units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87351" y="4728252"/>
            <a:ext cx="11076516" cy="1716997"/>
          </a:xfrm>
        </p:spPr>
        <p:txBody>
          <a:bodyPr/>
          <a:lstStyle/>
          <a:p>
            <a:pPr lvl="1"/>
            <a:r>
              <a:rPr lang="en-US" dirty="0"/>
              <a:t>Divide computation into stages (e.g., one per partial product in multiplication)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new computation once values passed to i+1</a:t>
            </a:r>
          </a:p>
          <a:p>
            <a:pPr lvl="1"/>
            <a:r>
              <a:rPr lang="en-US" dirty="0"/>
              <a:t>Here, we complete 3 multiplications in 7 cycles, even though each requires 3 cycles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51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43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a*b;
    long p2 = a*c;
    long p3 = p1 * p2;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27297"/>
              </p:ext>
            </p:extLst>
          </p:nvPr>
        </p:nvGraphicFramePr>
        <p:xfrm>
          <a:off x="2743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6F4F62-AB25-427C-80BF-7D418BBB2F3C}"/>
              </a:ext>
            </a:extLst>
          </p:cNvPr>
          <p:cNvCxnSpPr/>
          <p:nvPr/>
        </p:nvCxnSpPr>
        <p:spPr bwMode="auto">
          <a:xfrm flipV="1">
            <a:off x="6858000" y="3716104"/>
            <a:ext cx="609600" cy="64884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062D6F-83E5-4607-AB69-68EC122EB00E}"/>
              </a:ext>
            </a:extLst>
          </p:cNvPr>
          <p:cNvCxnSpPr/>
          <p:nvPr/>
        </p:nvCxnSpPr>
        <p:spPr bwMode="auto">
          <a:xfrm flipV="1">
            <a:off x="6126480" y="3716104"/>
            <a:ext cx="1036320" cy="6311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7726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220788"/>
            <a:ext cx="10778067" cy="5224462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11 functional units in total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Divide	3-15	3-15</a:t>
            </a:r>
          </a:p>
        </p:txBody>
      </p:sp>
    </p:spTree>
    <p:extLst>
      <p:ext uri="{BB962C8B-B14F-4D97-AF65-F5344CB8AC3E}">
        <p14:creationId xmlns:p14="http://schemas.microsoft.com/office/powerpoint/2010/main" val="22975229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15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289"/>
              </p:ext>
            </p:extLst>
          </p:nvPr>
        </p:nvGraphicFramePr>
        <p:xfrm>
          <a:off x="3094038" y="4013328"/>
          <a:ext cx="6003925" cy="17778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1189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idx="1"/>
          </p:nvPr>
        </p:nvSpPr>
        <p:spPr>
          <a:xfrm>
            <a:off x="3696501" y="1220788"/>
            <a:ext cx="7767366" cy="5224462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None/>
              <a:defRPr/>
            </a:pPr>
            <a:r>
              <a:rPr lang="en-US" sz="1400" dirty="0"/>
              <a:t> </a:t>
            </a:r>
            <a:r>
              <a:rPr lang="en-US" sz="1600" dirty="0">
                <a:latin typeface="Courier New" pitchFamily="49" charset="0"/>
              </a:rPr>
              <a:t>((((((((1 * d[0]) * d[1]) * d[2]) * d[3]) 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2123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2276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2504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2521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2673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2902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2428501" y="2223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2169740" y="13716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2352302" y="1371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2749862" y="1905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2909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3061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3290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2810186" y="2757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3137960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3293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3445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3674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3198284" y="32904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3522135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3692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3845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4073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3582459" y="38238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3921437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4075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4227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4456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3981761" y="43572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4303742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4463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4616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4844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4364066" y="4890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4692588" y="4572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4858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5016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5239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4752912" y="5424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5087036" y="5105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07327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lass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213 F'02\Lectures\class02.ppt</Template>
  <TotalTime>41071</TotalTime>
  <Pages>35</Pages>
  <Words>3356</Words>
  <Application>Microsoft Office PowerPoint</Application>
  <PresentationFormat>Widescreen</PresentationFormat>
  <Paragraphs>876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Century Gothic</vt:lpstr>
      <vt:lpstr>Courier New</vt:lpstr>
      <vt:lpstr>Helvetica</vt:lpstr>
      <vt:lpstr>Times New Roman</vt:lpstr>
      <vt:lpstr>Wingdings</vt:lpstr>
      <vt:lpstr>Wingdings 2</vt:lpstr>
      <vt:lpstr>class02</vt:lpstr>
      <vt:lpstr>Machine-Dependent Optimization  </vt:lpstr>
      <vt:lpstr>Machine-Dependent Optimization</vt:lpstr>
      <vt:lpstr>Modern CPU Design</vt:lpstr>
      <vt:lpstr>Superscalar Processor</vt:lpstr>
      <vt:lpstr>What Is a Pipeline?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Visualizing Operations</vt:lpstr>
      <vt:lpstr>3 Iterations of Combining Product</vt:lpstr>
      <vt:lpstr>4 Iterations of Combining Sum</vt:lpstr>
      <vt:lpstr>Combining Sum: Resource Constraints</vt:lpstr>
      <vt:lpstr>Visualizing Parallel Loop</vt:lpstr>
      <vt:lpstr>Executing with Parallel Loop</vt:lpstr>
      <vt:lpstr>Getting High Performance</vt:lpstr>
      <vt:lpstr>Meltdown and Spectre</vt:lpstr>
      <vt:lpstr>Meltdown and Spectre</vt:lpstr>
      <vt:lpstr>So What?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Optimization I</dc:title>
  <dc:subject/>
  <dc:creator>Randal E. Bryant and David R. O'Hallaron</dc:creator>
  <cp:keywords/>
  <dc:description/>
  <cp:lastModifiedBy>Geoffrey Kuenning</cp:lastModifiedBy>
  <cp:revision>198</cp:revision>
  <cp:lastPrinted>2020-11-17T22:00:46Z</cp:lastPrinted>
  <dcterms:created xsi:type="dcterms:W3CDTF">1998-08-11T09:19:24Z</dcterms:created>
  <dcterms:modified xsi:type="dcterms:W3CDTF">2021-01-20T07:00:17Z</dcterms:modified>
  <cp:category/>
</cp:coreProperties>
</file>