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5.xml" ContentType="application/inkml+xml"/>
  <Override PartName="/ppt/notesSlides/notesSlide15.xml" ContentType="application/vnd.openxmlformats-officedocument.presentationml.notesSlide+xml"/>
  <Override PartName="/ppt/ink/ink6.xml" ContentType="application/inkml+xml"/>
  <Override PartName="/ppt/notesSlides/notesSlide16.xml" ContentType="application/vnd.openxmlformats-officedocument.presentationml.notesSlide+xml"/>
  <Override PartName="/ppt/ink/ink7.xml" ContentType="application/inkml+xml"/>
  <Override PartName="/ppt/notesSlides/notesSlide17.xml" ContentType="application/vnd.openxmlformats-officedocument.presentationml.notesSlide+xml"/>
  <Override PartName="/ppt/ink/ink8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9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10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11.xml" ContentType="application/inkml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12.xml" ContentType="application/inkml+xml"/>
  <Override PartName="/ppt/notesSlides/notesSlide30.xml" ContentType="application/vnd.openxmlformats-officedocument.presentationml.notesSlide+xml"/>
  <Override PartName="/ppt/ink/ink13.xml" ContentType="application/inkml+xml"/>
  <Override PartName="/ppt/notesSlides/notesSlide31.xml" ContentType="application/vnd.openxmlformats-officedocument.presentationml.notesSlide+xml"/>
  <Override PartName="/ppt/ink/ink14.xml" ContentType="application/inkml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969962" y="8274179"/>
            <a:ext cx="729859" cy="23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458" tIns="41978" rIns="82458" bIns="41978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928B6CBB-1E16-4325-B4C0-305277A209D4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5T23:32:53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11412 13141 0,'0'0'0,"0"-88"78,0 70-78,0 1 16,0 475 125,18-352-126,-18-18-15,18-35 16,-18 0-1,0-18-15,0 36 47</inkml:trace>
  <inkml:trace contextRef="#ctx0" brushRef="#br0" timeOffset="68.77">11395 13635 0,'0'0'0</inkml:trace>
  <inkml:trace contextRef="#ctx0" brushRef="#br0" timeOffset="437.9">11095 13053 0,'0'0'0,"-18"0"15,-17 0 32,35-18-31,18 1-1,-1-19-15,54-17 47,88-35-47,-89 70 0,1-17 16,-1 18-16,142-1 62,-159 18-62</inkml:trace>
  <inkml:trace contextRef="#ctx0" brushRef="#br0" timeOffset="969.67">10883 13847 0,'0'0'0,"18"-18"62,17 18-62,0-18 16,54-17 0,-1 17-16,494-70 62</inkml:trace>
  <inkml:trace contextRef="#ctx0" brushRef="#br0" timeOffset="8293.49">11536 14111 0,'0'0'0</inkml:trace>
  <inkml:trace contextRef="#ctx0" brushRef="#br0" timeOffset="9024.61">11377 14111 0,'0'0'0,"0"18"375,0 17-360,0 0-15,0 142 47,0-124-31,0-18-16,0 18 16,0 0-16,0 88 62</inkml:trace>
  <inkml:trace contextRef="#ctx0" brushRef="#br0" timeOffset="9525.04">10918 14111 0,'0'0'0,"18"0"125,0 0-110,-1 0-15,19 0 16,193 0 15,-141 0-31,-17 0 16,17 0-16,0 0 47</inkml:trace>
  <inkml:trace contextRef="#ctx0" brushRef="#br0" timeOffset="10293.68">10971 14887 0,'0'0'0,"18"0"140,0-17-140,123-19 47,-88 19-47,17 17 0,1-18 16,35 0-16,282-35 62,-318 36-62</inkml:trace>
  <inkml:trace contextRef="#ctx0" brushRef="#br0" timeOffset="14210.77">11571 15117 0,'0'0'0,"0"35"141,-18 53-126,1 265 17,17-300-17,0 0-15,0-18 0,0 0 16</inkml:trace>
  <inkml:trace contextRef="#ctx0" brushRef="#br0" timeOffset="14795.34">11289 15081 0,'0'0'0,"35"0"125,-17 0-125,17 0 0,0 0 16,159 0 31,-141 0-47,0 0 0,-17 0 15,-1 0-15</inkml:trace>
  <inkml:trace contextRef="#ctx0" brushRef="#br0" timeOffset="15379.4">11201 15875 0,'0'0'0,"53"-35"125,-18 17-110,0-17-15,89 0 16,352 52 31,-300 36-32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49:47.1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8625 14605 0,'0'0'0,"-17"0"94,-18 0-94,17 0 0,0 0 16,1 0-16,-1 0 15,-88 0 16,88 0-15,1 18-16,-1-18 16,-70 141 31,70-124-47,18 19 15,-17-19-15,-1 1 16,18 158 31,0-123-32,0 0-15,0-18 16,0 18-16,35 36 31,-17-54-15,0 0-16,-1 18 15,1 0-15,0 0 47,52 53-47,-70-89 16,18-17 0,-1 0-16,72-35 46,-54 17-30,-17 18-16,-1-17 16,142-195 31,-159 177-47,0-53 15,0-18 1,-18 18-16,-17-18 15,-53-106 17</inkml:trace>
  <inkml:trace contextRef="#ctx0" brushRef="#br0" timeOffset="1268.79">8714 15575 0,'0'0'0,"-36"0"125,1 0-94,17 0-31,-52-17 47,35 17-31,17 0-16,-17 0 15,-159 88 48,176-35-63,0-18 16,-17 0-16,35 0 15,-35 248 32,52-230-47,-17-18 0,18 18 16,17-36-16,-17 36 47,88 71-47,-71-54 0,0-17 15,54 18 1,140-71 46,-194-71-46,18 1-16,18-160 16,-107-405 15,1 565-16,0-1-15,0 18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56:03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13882 14587 0,'0'0'0,"-18"-35"125,1-35-125,-1 34 16,18 1-16,0 17 16,0-17 31,18-53-47,-1 53 15,-17 17-15,18 0 16,-1 1-16,36-1 31,-35 18-15,0 0-1,-1 0 32,36 35-47,-18 36 16,18 52 31,-53-105-47,18 0 15,88 52 48,-88-52-63,-1 17 15,1-17 1,-1-1-16,125 19 31,-107-36-15,0 0-16,18 0 0,-35 0 16,105 0 30,-52-36-30,-54 1 0,1-18-16,0 0 15,-18 36 1,0-72 15,0 72-31,-18-1 16,0 1-1,-17-19 17,17 19-32,1 17 15,-1-18 1,-17 0 15,17 18-15,1 0-1,-1 0 32,-17 36-31,17-19-16,0 19 16,1-19-16,-19 71 46,19-70-46,-1-18 16,1 18 0,-54 105 15,53-105-31,1-1 16,17 1-1,-18-18-15,-17 0 47,0 0-47,-1 0 31,-105 0 16,106 0-47,-18-18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3:03:23.8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12753 14658 0,'0'0'0,"0"35"15,0-17-15,0 17 16,-18 0 15,18-17-15,0-36 46,0-17-46,0 17 0,36-17 15,-19 35-16,1-17 1,-1 17-16,107-36 47,-106 36-31,17 0-16,-17 0 15,17 0-15,0 0 0,0 18 47,71 70-47,-88-70 16,-1-1-16,1-17 15,17 18 1,-17 0-16,88 35 47,-89-36-47,36 1 15,-35 17-15,88-35 47,-88-35-47,-1 17 16,18-35 0,-35-17 30,0 52-14,-17 18-32,-18-53 31,17 53-15,18-17-16,-18 17 15,1 0-15,-19 35 31,19 0-15,-1-17-16,0-1 16,-17 19-16,-53 52 47,53-53-47,-1-35 0,1 18 15,0-18-15,-212-141 47,194 105-47,0 19 16,18-1-1,-1 0-15,19 1 16,-18 17 15</inkml:trace>
  <inkml:trace contextRef="#ctx0" brushRef="#br0" timeOffset="1970.99">17339 15081 0,'0'0'0,"-18"0"78,1 0-63,-1 0 1,-35-53 15,36 0-31,-1 18 16,18 0 0,0 17-16,0-70 46,18 70-30,-1 1-16,1-1 16,52-17 31,-34 17-47,-19 18 0,-17-17 15,18 17-15,105 158 47,-105-122-47,0-19 16,-1 1-16,89 52 62,71-17-46,-125-53-1,1 18-15,18-18 16,-18 0-16,17 0 16,213-141 31,-248 106-32,0-1 1,53-34 15,-88 52 0,0-35-15,-17 36 0,-1 17-1,-70-18 48,35 18-48,35 18-15,-17 17 16,-124 141 31,142-158-47,-1 0 0,0-1 15,-105 71 17,70-35-17,18-17 1,-1-1-16,-105 35 31,88-70-15,18-17-16,0 17 0,-18-18 47,-88-141-47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3:04:03.2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12241 4674 0,'0'0'0,"0"-17"94,18-1-79,0 0 32,88 54-31,-71-19-16,-18 1 16,19 35 30,-1-35-46,-35-1 0,18-17 0,-18 88 63,-18-35-63,18-35 0,-18 17 16,18-17-16,-17-1 46,17 19-46,0-19 0,0 1 16,0 0 15,0 17-31,17-17 16,1-1 0,176 36 30,-141-18-30,0-17-16,0-18 16,-18 18-16,18-18 62</inkml:trace>
  <inkml:trace contextRef="#ctx0" brushRef="#br0" timeOffset="1739.12">12559 4516 0,'0'0'0,"0"17"16,-53 195 31,53-159-32,0-36-15,0-34 63,35-54-48,-35 54 1,0 158 31,0-53-47,0 0 0,-17 0 16,17-52-16,0 16 46,35-52-46,-17-52 16,70-1 0,-53 35-1,71-35 17,-89 53-17,-17 35-15,0 1 16,0-19-16,0 1 15,0 0 17,53-18-32,-35-18 15,0 0-15,-1-17 16,72-106 15,-195 264 47,88-123-78,0 0 16,1 0-16,-71 0 62,70 36-46,0-1-16,18 0 0,-35 53 16,17 54 15</inkml:trace>
  <inkml:trace contextRef="#ctx0" brushRef="#br0" timeOffset="2802.39">13917 4533 0,'0'0'0,"-18"0"47,1-17-32,-18-1 17,17 18-32,0 0 15,1 0 1,-1 0 15,36 0 16,17 18-47,0-1 47,89 89-47,-107-88 15,1-1-15,-18 1 16,0 17 15,-18-17-31,1-18 16,-1 18-16,0-1 16,-70 18 15,71-35-31,-1 18 15,53 141 32,-17-124-31,-1 18 0,1-18-16,35 53 46,-71-70-30,1-18-16,-19 35 16,-175 1 15,176-19-15,-1-17-16,19 0 15</inkml:trace>
  <inkml:trace contextRef="#ctx0" brushRef="#br0" timeOffset="3371.96">14482 4427 0,'0'0'0,"0"36"47,17-36 0,142 0-16,-141 0-15,17 0 0,-18 35-16,1 88 31,-36-52-15,-17 35-16,18 0 15,-1-36-15,-17 89 31,52-141-15,1 17 0,35 0-16,229 89 47</inkml:trace>
  <inkml:trace contextRef="#ctx0" brushRef="#br0" timeOffset="4356.64">13600 5856 0,'0'0'0,"-36"0"62,19 0-46,-54 0 0,36 0-1,-18 18-15,-265 246 47,248-140-47,17-18 16,0-36-16,35-17 15,18-18-15,53 107 63,-35-125-63,35 1 15,17-18 32,-52-18-47,-18 1 16,0-1-16,0 0 16,0 1-16,-35-19 31,17 36-16,1 18 1</inkml:trace>
  <inkml:trace contextRef="#ctx0" brushRef="#br0" timeOffset="4956.76">13864 5838 0,'0'0'0,"-70"71"63,34 0-48,19-36 1,-1 0-16,36 71 47,-1-106-32,-17 18-15,18-1 16,35 36 31,-35-53-47,-1 18 15,18-18 1</inkml:trace>
  <inkml:trace contextRef="#ctx0" brushRef="#br0" timeOffset="5325.95">14323 5856 0,'0'0'0,"-18"18"47,1 17-32,-1 36-15,0-36 16,-141 371 15,107-301-31,-1 1 16,17-35-16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3:07:58.1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8431 12506 0,'0'0'0,"-17"0"47,-1-18-31,-52-52 15,34 35-15,19 17-16,-19 0 15,-87-35 17,70 53-17,18-17-15,-1-1 16,-16 18-16,-266 35 31,247-35-15,-70 36-1,-159 105 48,248-124-63,-1 1 16,0 0-1,17-1-15,-158 71 31,124-35-15,17 18-16,18-36 16,-18 18-16,-35 53 31,70-88-15,0 17-16,1 0 15,-1-17-15,0 35 47,1 88-31,17-106-16,35 36 15,106 34 32,-106-87-31,18 0-16,18-1 0,-1 1 15,1 0 17,352 17-17,-299-35-15,-1 0 16,18 0-16,318-141 31,-371 88-15,-17 18-16,17-71 15,0-18-15,124-228 47,-177 246-31,-17 35-16,-1 18 16,-17 0-16,-158-176 46,69 211-46,-16 18 16</inkml:trace>
  <inkml:trace contextRef="#ctx0" brushRef="#br0" timeOffset="1437.74">8872 11959 0,'0'0'0,"0"-53"94,0 36-78,18-1-16,0 0 15,176-70 16,-159 88-15,-17-17 0,-1 17-16,1 123 31,-18-105-15,0-1-16,0 1 15,35 52 32,-17-70-47,-1 18 16,1 0-16,0-18 62</inkml:trace>
  <inkml:trace contextRef="#ctx0" brushRef="#br0" timeOffset="1653.41">9772 12083 0,'0'0'0</inkml:trace>
  <inkml:trace contextRef="#ctx0" brushRef="#br0" timeOffset="2168.96">10231 11589 0,'0'0'0,"-18"0"15,0 0 1,-35 17 15,-123 177 16,123-105-31,18-1-1,35-71 1,17 19-16,1-36 47,53 17-47,-18-70 0,-36 18 15,1 0-15,70-106 47,-88 123-47,0 1 16</inkml:trace>
  <inkml:trace contextRef="#ctx0" brushRef="#br0" timeOffset="2554.17">10636 11324 0,'0'0'0,"0"18"16,-17 17 0,-89 265 31,88-212-47,-88 247 15,-17-52 32,105-248-31,18-18-16,0 1 0</inkml:trace>
  <inkml:trace contextRef="#ctx0" brushRef="#br0" timeOffset="3257.79">10830 11695 0,'0'0'0,"18"0"63,0 0-32,17 17 16,-35 36-47,0-18 15,0 1-15,0 52 47,0-70-47,0-1 0,17-17 16,1 18-16,53 35 78,-71-36-78,0 1 16,0 17-1,-89 106 17,1-17-17,71-89 1,-1-17-16,0-1 0</inkml:trace>
  <inkml:trace contextRef="#ctx0" brushRef="#br0" timeOffset="3440.39">11448 12153 0,'0'0'0,"0"18"31,0-1-31</inkml:trace>
  <inkml:trace contextRef="#ctx0" brushRef="#br0" timeOffset="3940.49">11800 11730 0,'0'0'0,"-17"18"62,-1 34-46,1-16-16,-1 17 0,-106 246 47,124-228-47,0-36 15,0 1-15,0-1 16,18-17-16,0-18 47,123-71-32,-88 36-15,0-54 0,0-34 16,-124 0 31,18 158-47,0-18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5T23:35:38.6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15399 17515 0,'0'0'0</inkml:trace>
  <inkml:trace contextRef="#ctx0" brushRef="#br0" timeOffset="1701.57">15328 17515 0,'0'0'0,"-17"0"406,-1 0-390,0 0-16,-211 0 78,194 0-63,-1 0 1,1 0-16,18 0 0,-89 0 47,88 0-31,-17 0-1,17 0 1,0 0 15,-87 53-15,87-17-16,0-19 15,1 36-15,-1-35 47,-70 105-31,70-105-1,1 35 48,17-36-63,-18 19 16,18-19 46,0 107-62,0-106 0,0 17 0,0 0 16,0 0-16,0 36 47,0-53-47,18-1 31,-18 1 16,53 52-16,-36-70 0,36 18-31,-35-18 16,17 18-16,-17-18 15,-1 0-15,107 0 47,-107 0-47,54 17 16,-36-17-16,106 18 47,-105-18-32,-19 0-15,19 0 16,105 0 31,-124 0-31,1 0-16,0 0 15,123-212 32,-141 177-47,17 17 16,1 1-1,35-248 63,-71 177-62,1 70 0,17-17-16,-36 17 0,-34-70 47,52 71-47,0-1 15,1 18-15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5T23:48:11.7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12524 3881 0,'0'0'0,"-18"-18"125,18-35-125,-18 18 16,18-406 46,0 388-62,0 35 16,0-17-16,-53-18 47,36 53-32,-36 71 48,35-54-63,1 1 15,-36 282 17,35-142-32,0-34 15,18-36 1,-53 300 31,36-317-32,17-18-15,-18 0 16,18-18 15</inkml:trace>
  <inkml:trace contextRef="#ctx0" brushRef="#br0" timeOffset="53.56">12153 4410 0</inkml:trace>
  <inkml:trace contextRef="#ctx0" brushRef="#br0" timeOffset="338.37">11906 4216 0,'0'0'0,"0"-18"94,18 0-78,17 1-16,-17-1 46,193 1-46,-158 17 16,0 0 0,0 17 15</inkml:trace>
  <inkml:trace contextRef="#ctx0" brushRef="#br0" timeOffset="885.29">13317 3263 0,'0'0'0,"0"18"93,0-1-93,0 19 16,-194 511 31,159-477-47,17 1 15,1-18-15,-1-18 47,-17 53-47,35-70 0,0-1 16,0 1 31</inkml:trace>
  <inkml:trace contextRef="#ctx0" brushRef="#br0" timeOffset="1555.08">13670 4145 0,'0'0'0,"-35"0"78,17 0-62,1 0-16,-1 18 15,-53 70 17,54-70-17,17-1 1,17 19 46,1-36-46,17-142 62,-35 125-78,0-1 16,0 1-16</inkml:trace>
  <inkml:trace contextRef="#ctx0" brushRef="#br0" timeOffset="2386.92">14305 4075 0,'0'0'0,"0"-18"0,-70-35 63,52 53-48,0 0-15,1 18 16,-1-1-16,-70 124 47,88-123-31,0 0-1,17 17 48,1-53-63,0 1 0,-1-36 15,1 18 32,-18 52-31,18 54 31,17-36-32</inkml:trace>
  <inkml:trace contextRef="#ctx0" brushRef="#br0" timeOffset="2840.42">14940 3404 0,'0'-17'0,"0"34"0,0-17 63,-35 53-32,0 0-31,-1 0 16,1 0-16,-71 423 47,106-440-32,18-19-15,-1 1 16,1 17-16,106 36 47,-107-54-32,19-17 1,-19 18-16</inkml:trace>
  <inkml:trace contextRef="#ctx0" brushRef="#br0" timeOffset="3171.89">14499 3792 0,'0'0'0,"18"0"78,17 18-78,0-18 16,36 18-16,194 17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04:14.7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14640 17392 0,'0'0'0</inkml:trace>
  <inkml:trace contextRef="#ctx0" brushRef="#br0" timeOffset="838.54">14429 17374 0,'0'0'0,"0"-17"62,-18-1-62,0-17 31,-17-1 1,17 36-17,1 0 1,-54 36 31,36-19-47,0 1 0,17 0 15,-35 17-15,-106 230 47,142-230-47,-1 0 0,18-17 16,-18-1 0,18 36 15,18-53-16,-18 18-15,35 17 0,-17 0 16,158 248 15,-158-248-15,17 0 0,1 1-16,87-36 46,-88-18-30,1-17-16,17-1 16,-36 19-16,107-107 47,-89 1-32,-35 35 1,0 52-1,-53-17-15,-70-88 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12:18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7020 8802 0,'0'0'0,"-17"0"31,-1 0-31,0 0 32,-35 0-17,36-18-15,-160-35 32,125 53-32,-37 18 15,-17 0 1,-387 87 15,334-34-15,0 17-16,0-35 15,-511 123 32,547-105-47,17 0 16,18-19-1,-177 319 17,212-212-32,53-18 0,0-35 15,53 35-15,18 17 47,264 178-47,-177-284 0,19-34 16,17-53-1,0 0 1,18-1 15,581-246-31,-458 17 16,212-581 31,-529 705-47,-18-247 15,-759 70 48</inkml:trace>
  <inkml:trace contextRef="#ctx0" brushRef="#br0" timeOffset="1553.59">28998 9260 0,'0'0'0,"0"-35"32,0-124 46,-141 36-63,-35 17 1,35 53-16,-159-70 31,-617 52 1,758 89-32,18-1 15,-36 19-15,-369 52 47,404 0-47,-69 71 16,-107 441 31,283-353-47,53-36 15,17-70-15,36-35 47,369 370-31,-281-387-16,18-1 0,-1-53 15,36-53-15,952-352 47,-988 282-31,159-194-1,-211 176-15,123-459 32,-282 389-17,-36 52-15,-53 36 16,-70-18-16,-1058-176 62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13:34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22137 5821 0,'0'0'0</inkml:trace>
  <inkml:trace contextRef="#ctx0" brushRef="#br0" timeOffset="716.28">22119 5556 0,'0'0'0,"-17"0"63,-1 0-47,0 0 15,54 53 78,-19-35-93,18-1-1,1 1-15,17 0 47,17 17-47,-70-17 16,0-1 0,-35 19-16,-106 211 46,106-212-46,-1 0 16,19-17-16,-1-1 0,0 1 63,1 88-63,52-36 15,18 1-15,17-1 16,19-17-1,-19 0 1,-17-35 15</inkml:trace>
  <inkml:trace contextRef="#ctx0" brushRef="#br0" timeOffset="1916.22">23036 4886 0,'0'0'0,"-17"0"78,-1 0-62,0 0-16,1 35 125,-1 18-110,-17 53 1,-141 388 31,158-424-47,0-34 0,18-1 15,-17-35 1,17 18-16,0-36 47,0-17-47,0 17 16,0 0-16,17 1 15,19-124 16,-19 123-15,-17 0-16,18 1 0,52 17 78,-17 0-47,-106 0 32,36 17-32,34 107 0,-17-106-15,18 17 0,-18 0-16,53 53 31,-35-88-15,-1 18-1</inkml:trace>
  <inkml:trace contextRef="#ctx0" brushRef="#br0" timeOffset="2232.34">23213 5874 0,'0'0'0,"17"0"62,1-18-31,0 18 16</inkml:trace>
  <inkml:trace contextRef="#ctx0" brushRef="#br0" timeOffset="2785.83">23865 5398 0,'0'0'0,"0"17"15,0 36 1,0 0 0,-52 335-1,34-335-15,0 70 47</inkml:trace>
  <inkml:trace contextRef="#ctx0" brushRef="#br0" timeOffset="3748.6">24306 6350 0,'0'0'0,"159"0"109,-106 0-109,18 0 16,-1 0-1,1 0 17</inkml:trace>
  <inkml:trace contextRef="#ctx0" brushRef="#br0" timeOffset="4217.39">25541 5856 0,'0'0'0,"-18"141"63,-17 71-63,0-89 15,-18 18-15,0 54 16,-88 122 15,123-264-31,1-35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15:2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18997 15505 0,'0'0'16,"0"-18"-1,0 0 95,0-17-95,-18 17 16,1 18 1,-36-53-17,35 36-15,1 17 16,-1-18 15,-176-17-15,70 53-1,-158 52 32,229-52-31,0-1-16,18 1 16,-177 35-1,177-53 32,-159 35-47,141-17 31,0-18-31,-70 35 16,70-17 31,-106 141-47,142-142 15,-1 18 1,0-17-16,-35 35 31,53-35-15,0-1 0,0 1 46,71 70-62,-53-53 0,-1 1 16,18-19-16,1 19 15,211 158 32,-194-159-47,0-17 0,-1-1 16,19 1-16,370 35 47,-335-53-32,70-36 1,-88 1-16,159-124 47,-211 124-47,34-71 0,18-52 15,-52 105 48,-107-371-47,1 389-16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17:32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11765 5027 0,'0'0'16,"-53"35"218,36-17-218,-1 17-16,0-17 15,1 0-15,-54 52 32,53-52-17,1-1 1,-18 19 31,35-1-16,0-17-15,17-1-1,18 19 17,-17-36-17,0 0-15,35 0 47,-36-18-47,1 0 16,35-35-1,-18 0-15,0-70 47,-35 105-47,0 1 16,0-19 31</inkml:trace>
  <inkml:trace contextRef="#ctx0" brushRef="#br0" timeOffset="1222.41">11959 5398 0,'0'0'0</inkml:trace>
  <inkml:trace contextRef="#ctx0" brushRef="#br0" timeOffset="82139.45">11800 8749 0,'0'0'0,"-17"0"78,-1 0 0,-17 0 0,17 0-62,1 18 31,-72 211-47,89-194 31,-17-17-31,17 17 15,-18 0 17</inkml:trace>
  <inkml:trace contextRef="#ctx0" brushRef="#br0" timeOffset="83224.66">11924 9225 0,'0'0'0</inkml:trace>
  <inkml:trace contextRef="#ctx0" brushRef="#br0" timeOffset="132599.65">11677 11183 0,'0'0'0</inkml:trace>
  <inkml:trace contextRef="#ctx0" brushRef="#br0" timeOffset="133115.16">11748 11183 0,'0'0'0,"0"-18"78,0 1-47,0-1-31,0 36 172,-18 17-156,18 36-1,-53 70 17,53-124-17,0 1-15,0 0 16,0-1-16</inkml:trace>
  <inkml:trace contextRef="#ctx0" brushRef="#br0" timeOffset="134162.18">11942 11659 0,'0'0'0,"0"-17"234,0-54-187,0 53-31,0 1-16,0 34 297,0 1-266</inkml:trace>
  <inkml:trace contextRef="#ctx0" brushRef="#br0" timeOffset="155711.13">22737 11201 0,'0'0'0,"17"0"234,54 0-187,-36 0-32,-17 0 1,52 17 0,18 72 15,-35-19-15,-35-52 15,17 52 0,-17-70-31,17 53 31,-17-35-15,-18-1 0,0 1-1,0 0 16,0-1-31,0 1 16,0 0-16,-18 52 31,1-52-15,17 17 0,-18-35-16,-53 124 46,36-89-46,17-17 16,18-1 0,-88 54 15,71-71-15,-1 17-16,0-17 15,1 18 16</inkml:trace>
  <inkml:trace contextRef="#ctx0" brushRef="#br0" timeOffset="158712.43">22666 8784 0,'0'0'0,"18"0"281,35 0-234,-36 0-47,1 0 15,-1 0-15,1 0 16,35 53 15,-35-35-15,-1-1-16,1 19 16,-18-19-16,88 107 62,-70-107-62,-1 1 16,-17 0-1,53 70 17,-53-35-32,0-18 15,18 53 1,-18 18 31,0-71-47,-18-35 0,18 18 15,-17-18-15,-36 53 47,53-35-47,-36-1 31,19 1-31,-89 70 63,88-88-63,1 0 16</inkml:trace>
  <inkml:trace contextRef="#ctx0" brushRef="#br0" timeOffset="203080.67">21943 12965 0,'0'0'0,"0"-18"47,-18-17-15,1-36 14,-1 71-14,0-18-1,18-17 47,18 18 78,35 17-124,-36 0-17,1 0 1,17 0 15,-17 0 0,0 0-31,-1 0 16,36 70 15,-35-52-31,-1-18 16,-17 17-1,18 1 1,0 0-16,-1 17 31,19-17-31,-36-1 16,17-17-16,1 36 16,35-1 30,-53-18-14,17 1-17,-17 0-15,18-1 32,0 89 14,-18-88-46,0 17 16,0-17-16,0-1 16,0 36 15,0-35 0,-18 35 16,0-36-47,1 1 0,-1-18 16,-17 18-1,-124 35 32,124-53-31,17 17-16</inkml:trace>
  <inkml:trace contextRef="#ctx0" brushRef="#br0" timeOffset="-182077.29">21872 15981 0,'0'0'0,"0"-18"141,18 1-110,-18-1-31,35 0 16,-35 1-1,18 17-15,17-53 31,-17 53-15,-1 0-16,1 0 16,0 0-16,52 0 47,-52 17-47,-1 1 0,1-18 31,0 18-31,52 35 47,-52-36-32,35-17 32,-36 0-31,1 0-16,0 0 15,17 35 32,-17-17-31,-18 0-16,17 17 16,-17-17-16,53 140 46,-53-122-46,0-1 16,-17 18 31,-1-53-47,18 35 16,-18 0-16,-140 230 46,122-230-46,19 1 16,-19-1-16,-69 18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2:43:47.5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16404 13141 0,'0'0'0,"0"-18"141,0 1-125,0-124 30,0 123-30,18-17-16,-1-1 16,54-34 46,-53 52-62,-1 1 31,1 17-31,17-18 32,-17 18-17,-1 0 17,1 0-32,53 70 46,-71-52-46,17 35 32,1-35-32,17 35 31,-17-53-31,17 35 31,-17-17-31,123 70 31,-106-71-15,0-17-16,1 18 16,-19-18-16,107 0 47,-18 0-16,-89-18-31,1 1 15,17-1-15,18-88 16,-35 0 31,-18 89-31,-35-19-16,-36-34 46,71 52-30,-18 1-16,1 17 16,-19 0 31,19 0-32,-1 0 1,0 0-16,-17 0 47,18 0-47,-1 53 15,0-18-15,18 0 47,-70 89-31,34-54-1,19-35-15,-107 159 47,89-158-31,-18-1 0,-53-35 30,89-18-46,-19 18 16,19-17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8164" y="8274179"/>
            <a:ext cx="771173" cy="23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458" tIns="41978" rIns="82458" bIns="41978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4A323B-EC3F-45C1-16F2-B6CF5518E7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2B45AC-43FD-4C74-4700-A30503CA6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2C312A9-88B2-61F5-2D51-FD089FBB5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A8C8C4-2DF1-6EC8-8E92-85C76D997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5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F2A58A-5A25-B7AA-0E2B-A336696D23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AC9E82-FB99-BEA8-100A-5D9844E65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40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0F2292-810D-2C5A-3DFC-C12A73A838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14E6A7-B8E3-4A6F-151C-6D2A14998C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6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04BAD5-3628-19F2-0F64-380729125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B365DF-4262-1BEE-57F8-4BF104196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57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9B4622-6C87-62D6-9C0B-6AB3651C65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072476-B1EC-A762-8906-1241459C78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2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997450-485A-05BC-D1E0-7014B38752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3C94A0E-1C37-B0A9-6DF6-F276FBCAC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37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338CCC-E872-1F3D-3931-CB8266E029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4E8FAE2-CA8E-1C34-5C8E-7D174B2B01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50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0E26E3-0474-46C0-FD97-381884FFDF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C25607-8BE0-E7A8-34B4-5F46D6AB7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2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CA12020-F5BE-FE52-0256-14FDCD1B5F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B24B7C-2DD8-C7E4-80C1-188C53CCC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Denormalized numbers don’t really show up on this diagram; see next slide.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48EA1ED9-F1B5-EE9E-1448-45CE8ABAD4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50959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4F1057-7CE4-A9FF-EA58-3C8CDFB318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66BF7A-E53A-04D3-881D-61B5FB5A13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8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shows which ones are true.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A7A56E4-1ABF-8F07-5F05-23383DEEC2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44510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73206CB-D516-2DF4-3906-3EDFF31101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34A8E5-B618-8E65-C08B-7EBCA7F6F5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6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97C1A4-2FB6-A0BF-2B3E-110F0ABD7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BEE52D-39E9-35E5-526D-EEF48B666A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9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CCD345A-079B-79D1-F288-BD69F37E78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9A10E9-C769-F456-4CDA-10BE28199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5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5F02169-A4D9-E87D-62C0-C58BB3F5FD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DAE863-4448-D132-C783-5A975BCA0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33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here how route-to-even gives randomness.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C35C9D1-DF59-3FE8-0BF8-6365AD9BB0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60400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F7F44D3-4D51-CDDA-01CB-F889F5B445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E31BAD-797E-CA0B-CA12-F8F3EAC52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94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0142669-9A00-C4ED-4424-0A375A1009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BD2D76C-F768-541B-2E3C-A7050856FD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75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 can’t be &gt;= 4.  Why not?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EC7CE67A-12D1-38A0-3F49-28E3A63125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535445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6F98D63-8CF9-6B25-28B1-D8B559E219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908835-B775-B544-55E4-834B42ABB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79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53F0EF-53AA-9E87-03CD-FE9AD629A5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AD587F-5553-0DDA-3C5A-5ABFFE59AE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show 11 and then 5/8.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9CC950F-2C91-57FC-A8DB-15FD852765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179891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CE6034-98C3-D3D9-CDAA-30756C22B9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8EF8AFB-EEA5-9D3B-6B9B-EF2E879F2E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52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answers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3DB4633-A5F5-27B7-A330-C938034AE8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800263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E986AA-F283-E879-1918-F61871084A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69F533-3DFE-DE6A-B99B-6B93807E91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446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96D9D1-7A9A-8A93-D16C-045F8286CE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1775627-FB89-EF0D-9F1D-809246C640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Times New Roman" charset="0"/>
              </a:rPr>
              <a:t>Latex source for equation: </a:t>
            </a:r>
            <a:r>
              <a:rPr lang="en-US">
                <a:sym typeface="Monaco" charset="0"/>
              </a:rPr>
              <a:t>\sum_{k=-j}^i b_k \times 2^k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8FDECC2-1DB7-33CD-44D0-8CB51FAB1D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FB80DB-5D7F-1CA0-AFBE-5331EC1C45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AA4F74-9FEA-CCE8-A9D3-DD1476B44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6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 brings up 1/5 and 1/10.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2158763-FFCB-1D1C-E81E-4B171C567B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0240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510B8F1-B8CF-2A62-62FE-B1586E32DA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F55896-B9C9-CE30-E4FB-EB9470C5A3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78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9E686A-FF46-0B44-A9B8-7333016C16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D6C9D0-CF81-FD42-9E47-622015AAE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5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8E0DC67-056C-4188-9BF1-48BE8511E6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129ABE-480B-716E-2F47-44F44504A2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4101" y="304800"/>
            <a:ext cx="2789767" cy="614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04800"/>
            <a:ext cx="8166100" cy="6140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97536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6601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Floating Point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5" y="3833814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89275" y="762001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–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/>
              <a:t>Significand coded with </a:t>
            </a:r>
            <a:r>
              <a:rPr lang="en-US" i="1" dirty="0"/>
              <a:t>implied</a:t>
            </a:r>
            <a:r>
              <a:rPr lang="en-US" dirty="0"/>
              <a:t>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0776" y="533400"/>
            <a:ext cx="2077813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float f = 15213.0;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= 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× 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1101101101101</a:t>
            </a:r>
            <a:r>
              <a:rPr lang="en-US" sz="1800" b="0" baseline="-25000" dirty="0"/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frac	= 	  </a:t>
            </a:r>
            <a:r>
              <a:rPr lang="en-US" sz="1800" u="sng" dirty="0">
                <a:latin typeface="Courier New" pitchFamily="49" charset="0"/>
              </a:rPr>
              <a:t>1101101101101</a:t>
            </a:r>
            <a:r>
              <a:rPr lang="en-US" sz="1800" dirty="0">
                <a:latin typeface="Courier New" pitchFamily="49" charset="0"/>
              </a:rPr>
              <a:t>0000000000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	</a:t>
            </a:r>
            <a:r>
              <a:rPr lang="en-US" sz="1800" dirty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Bias</a:t>
            </a:r>
            <a:r>
              <a:rPr lang="en-US" sz="1800" dirty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Exp</a:t>
            </a:r>
            <a:r>
              <a:rPr lang="en-US" sz="1800" dirty="0"/>
              <a:t> 	= 	140 	=	</a:t>
            </a:r>
            <a:r>
              <a:rPr lang="en-US" sz="1800" dirty="0">
                <a:latin typeface="Courier New" pitchFamily="49" charset="0"/>
              </a:rPr>
              <a:t>10001100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4600" y="47117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Floating-Point Representation: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Hex:</a:t>
            </a:r>
            <a:r>
              <a:rPr lang="en-US" altLang="en-US" dirty="0">
                <a:latin typeface="Courier New" pitchFamily="49" charset="0"/>
              </a:rPr>
              <a:t>  	  4    6    6    D    B    4    0    0    </a:t>
            </a:r>
            <a:r>
              <a:rPr lang="en-US" altLang="en-US" dirty="0"/>
              <a:t>Binary:</a:t>
            </a:r>
            <a:r>
              <a:rPr lang="en-US" altLang="en-US" dirty="0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140:</a:t>
            </a:r>
            <a:r>
              <a:rPr lang="en-US" altLang="en-US" dirty="0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15213:</a:t>
            </a:r>
            <a:r>
              <a:rPr lang="en-US" altLang="en-US" dirty="0">
                <a:latin typeface="Courier New" pitchFamily="49" charset="0"/>
              </a:rPr>
              <a:t>  	          </a:t>
            </a:r>
            <a:r>
              <a:rPr lang="en-US" altLang="en-US" i="1" dirty="0">
                <a:latin typeface="Courier New" pitchFamily="49" charset="0"/>
              </a:rPr>
              <a:t>1</a:t>
            </a:r>
            <a:r>
              <a:rPr lang="en-US" altLang="en-US" dirty="0">
                <a:latin typeface="Courier New" pitchFamily="49" charset="0"/>
              </a:rPr>
              <a:t>110 1101 1011 01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CE1C60F-B6A7-4868-9923-66D7CEABF423}"/>
              </a:ext>
            </a:extLst>
          </p:cNvPr>
          <p:cNvCxnSpPr/>
          <p:nvPr/>
        </p:nvCxnSpPr>
        <p:spPr bwMode="auto">
          <a:xfrm flipH="1">
            <a:off x="3581400" y="2146300"/>
            <a:ext cx="1752600" cy="4445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A4713F-862C-457B-A2B5-DE11F6EC142A}"/>
              </a:ext>
            </a:extLst>
          </p:cNvPr>
          <p:cNvCxnSpPr/>
          <p:nvPr/>
        </p:nvCxnSpPr>
        <p:spPr bwMode="auto">
          <a:xfrm>
            <a:off x="6705600" y="2146300"/>
            <a:ext cx="0" cy="166370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6072F5-7300-4C4D-A3EE-81F7A086B9AB}"/>
              </a:ext>
            </a:extLst>
          </p:cNvPr>
          <p:cNvCxnSpPr/>
          <p:nvPr/>
        </p:nvCxnSpPr>
        <p:spPr bwMode="auto">
          <a:xfrm flipH="1">
            <a:off x="2743200" y="3810000"/>
            <a:ext cx="3962400" cy="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2ED5C12-4A46-4466-91FF-E8CDC499F785}"/>
                  </a:ext>
                </a:extLst>
              </p14:cNvPr>
              <p14:cNvContentPartPr/>
              <p14:nvPr/>
            </p14:nvContentPartPr>
            <p14:xfrm>
              <a:off x="5003640" y="6216480"/>
              <a:ext cx="273600" cy="369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2ED5C12-4A46-4466-91FF-E8CDC499F7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94280" y="6207120"/>
                <a:ext cx="292320" cy="38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/>
              <a:t>Significand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25000" dirty="0"/>
              <a:t>2</a:t>
            </a:r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4226" y="540603"/>
            <a:ext cx="2077813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Visualization: Floating-Point Encodings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362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2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67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67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791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9677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677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0210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828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828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362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296401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239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86401" y="3273426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7391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261100" y="2447926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620000" y="2447926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72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572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927350" y="2447926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248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019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448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2667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791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6019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6096000" y="3276601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8B74A0-82EE-43C7-86C6-C9E96BC7738F}"/>
                  </a:ext>
                </a:extLst>
              </p14:cNvPr>
              <p14:cNvContentPartPr/>
              <p14:nvPr/>
            </p14:nvContentPartPr>
            <p14:xfrm>
              <a:off x="1511280" y="3092400"/>
              <a:ext cx="8928360" cy="864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8B74A0-82EE-43C7-86C6-C9E96BC773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1920" y="3083040"/>
                <a:ext cx="8947080" cy="88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8-bit floating-point representation</a:t>
            </a:r>
          </a:p>
          <a:p>
            <a:pPr lvl="1" eaLnBrk="1" hangingPunct="1">
              <a:defRPr/>
            </a:pPr>
            <a:r>
              <a:rPr lang="en-US" dirty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dirty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dirty="0"/>
              <a:t>The last three bits are the </a:t>
            </a:r>
            <a:r>
              <a:rPr lang="en-US" dirty="0">
                <a:latin typeface="Courier New" pitchFamily="49" charset="0"/>
              </a:rPr>
              <a:t>frac</a:t>
            </a:r>
            <a:endParaRPr lang="en-US" dirty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/>
              <a:t>Same general form as IEEE format</a:t>
            </a:r>
          </a:p>
          <a:p>
            <a:pPr lvl="1" eaLnBrk="1" hangingPunct="1">
              <a:defRPr/>
            </a:pPr>
            <a:r>
              <a:rPr lang="en-US" dirty="0"/>
              <a:t>Normalized, denormalized</a:t>
            </a:r>
          </a:p>
          <a:p>
            <a:pPr lvl="1" eaLnBrk="1" hangingPunct="1">
              <a:defRPr/>
            </a:pPr>
            <a:r>
              <a:rPr lang="en-US" dirty="0"/>
              <a:t>Representation of 0, </a:t>
            </a:r>
            <a:r>
              <a:rPr lang="en-US" dirty="0" err="1"/>
              <a:t>NaN</a:t>
            </a:r>
            <a:r>
              <a:rPr lang="en-US" dirty="0"/>
              <a:t>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56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060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13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489826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134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848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068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782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3C2015D-C103-4BE4-B8E3-F2D53D5DC1A8}"/>
                  </a:ext>
                </a:extLst>
              </p14:cNvPr>
              <p14:cNvContentPartPr/>
              <p14:nvPr/>
            </p14:nvContentPartPr>
            <p14:xfrm>
              <a:off x="7918560" y="1758960"/>
              <a:ext cx="1276560" cy="781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3C2015D-C103-4BE4-B8E3-F2D53D5DC1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9200" y="1749600"/>
                <a:ext cx="1295280" cy="800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7159A21-B36C-44E3-913E-BAE213EBF348}"/>
                  </a:ext>
                </a:extLst>
              </p14:cNvPr>
              <p14:cNvContentPartPr/>
              <p14:nvPr/>
            </p14:nvContentPartPr>
            <p14:xfrm>
              <a:off x="6165720" y="5505480"/>
              <a:ext cx="699120" cy="425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7159A21-B36C-44E3-913E-BAE213EBF3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56360" y="5496120"/>
                <a:ext cx="717840" cy="44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892176"/>
            <a:ext cx="504689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itchFamily="49" charset="0"/>
              </a:rPr>
              <a:t>s exp 	frac	</a:t>
            </a:r>
            <a:r>
              <a:rPr lang="en-US" altLang="en-US" i="1" dirty="0"/>
              <a:t>E</a:t>
            </a: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Value</a:t>
            </a:r>
            <a:r>
              <a:rPr lang="en-US" altLang="en-US" dirty="0">
                <a:latin typeface="Courier New" pitchFamily="49" charset="0"/>
              </a:rPr>
              <a:t>	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endParaRPr lang="en-US" altLang="en-US" dirty="0">
              <a:latin typeface="Courier New" pitchFamily="49" charset="0"/>
            </a:endParaRP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000	-6	0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001	-6	1/8*1/64 = 1/512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010	-6	2/8*1/64 = 2/512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110	-6	6/8*1/64 = 6/512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0000	111	-6	7/8*1/64 = 7/512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0001	000	-6	8/8*1/64 = 8/512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0001	001  	-6	9/8*1/64 = 9/512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0110	110	-1	14/8*1/2 = 14/16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0110	111	-1	15/8*1/2 = 15/16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000	0	8/8*1    = 1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001	0	9/8*1    = 9/8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0111	010	0	10/8*1   = 10/8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1110	110	7	14/8*128 = 224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1110	111	7	15/8*128 = 240</a:t>
            </a:r>
          </a:p>
          <a:p>
            <a:pPr algn="l" defTabSz="1174750">
              <a:lnSpc>
                <a:spcPct val="100000"/>
              </a:lnSpc>
              <a:tabLst>
                <a:tab pos="1027113" algn="l"/>
                <a:tab pos="2166938" algn="r"/>
                <a:tab pos="26304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1111	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99475" y="1676401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59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559800" y="3077029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559800" y="4158343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559800" y="4706030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8305801" y="1875973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8559800" y="5776460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dirty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152400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658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1981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2133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1" y="228601"/>
            <a:ext cx="2419463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A1B5146-3745-4590-8B07-250680981FEC}"/>
                  </a:ext>
                </a:extLst>
              </p14:cNvPr>
              <p14:cNvContentPartPr/>
              <p14:nvPr/>
            </p14:nvContentPartPr>
            <p14:xfrm>
              <a:off x="4140360" y="1809720"/>
              <a:ext cx="4216680" cy="426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A1B5146-3745-4590-8B07-250680981F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31000" y="1800360"/>
                <a:ext cx="4235400" cy="428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1905000" y="4419601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1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6920634" y="3810001"/>
            <a:ext cx="2723823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16 values (incl. +/- 0)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93259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flipH="1">
            <a:off x="6096000" y="3976201"/>
            <a:ext cx="824634" cy="4433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Distribution of Values (close-up view)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633681"/>
              </p:ext>
            </p:extLst>
          </p:nvPr>
        </p:nvGraphicFramePr>
        <p:xfrm>
          <a:off x="1901952" y="4416552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952" y="4416552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9">
            <a:extLst>
              <a:ext uri="{FF2B5EF4-FFF2-40B4-BE49-F238E27FC236}">
                <a16:creationId xmlns:a16="http://schemas.microsoft.com/office/drawing/2014/main" id="{F16E3CF2-B727-4643-ABB9-60AA20A0D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60586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5">
            <a:extLst>
              <a:ext uri="{FF2B5EF4-FFF2-40B4-BE49-F238E27FC236}">
                <a16:creationId xmlns:a16="http://schemas.microsoft.com/office/drawing/2014/main" id="{1C37B7E2-5B91-4983-805A-22603622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6-bit IEEE-like format</a:t>
            </a:r>
          </a:p>
          <a:p>
            <a:pPr marL="552450" lvl="1">
              <a:lnSpc>
                <a:spcPct val="100000"/>
              </a:lnSpc>
            </a:pPr>
            <a:r>
              <a:rPr lang="en-US" kern="0" dirty="0"/>
              <a:t>e = 3 exponent bits</a:t>
            </a:r>
          </a:p>
          <a:p>
            <a:pPr marL="552450" lvl="1">
              <a:lnSpc>
                <a:spcPct val="100000"/>
              </a:lnSpc>
            </a:pPr>
            <a:r>
              <a:rPr lang="en-US" kern="0" dirty="0"/>
              <a:t>f = 2 fraction bits</a:t>
            </a:r>
          </a:p>
          <a:p>
            <a:pPr marL="552450" lvl="1">
              <a:lnSpc>
                <a:spcPct val="100000"/>
              </a:lnSpc>
            </a:pPr>
            <a:r>
              <a:rPr lang="en-US" kern="0" dirty="0"/>
              <a:t>Bias is 2</a:t>
            </a:r>
            <a:r>
              <a:rPr lang="en-US" kern="0" baseline="30000" dirty="0"/>
              <a:t>3-1</a:t>
            </a:r>
            <a:r>
              <a:rPr lang="en-US" kern="0" dirty="0"/>
              <a:t>-1 = 3</a:t>
            </a:r>
          </a:p>
          <a:p>
            <a:pPr marL="552450" lvl="1">
              <a:lnSpc>
                <a:spcPct val="100000"/>
              </a:lnSpc>
            </a:pPr>
            <a:endParaRPr lang="en-US" kern="0" dirty="0"/>
          </a:p>
          <a:p>
            <a:r>
              <a:rPr lang="en-US" kern="0" dirty="0"/>
              <a:t>Notice how the distribution gets denser toward zero (not all values shown).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defTabSz="895350" eaLnBrk="1" hangingPunct="1"/>
            <a:r>
              <a:rPr lang="en-US" altLang="en-US" sz="1800" dirty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Explain why it is not true, ideally with an example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70375" y="2135189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f+d</a:t>
            </a:r>
            <a:r>
              <a:rPr lang="en-US" altLang="en-US" dirty="0">
                <a:latin typeface="Courier New" pitchFamily="49" charset="0"/>
              </a:rPr>
              <a:t>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09675" y="2655889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float f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double d = </a:t>
            </a:r>
            <a:r>
              <a:rPr lang="en-US" altLang="en-US" dirty="0" err="1">
                <a:latin typeface="Courier New" pitchFamily="49" charset="0"/>
              </a:rPr>
              <a:t>baz</a:t>
            </a:r>
            <a:r>
              <a:rPr lang="en-US" altLang="en-US" dirty="0">
                <a:latin typeface="Courier New" pitchFamily="49" charset="0"/>
              </a:rPr>
              <a:t>();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58900" y="4321176"/>
            <a:ext cx="191398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373187" y="5076826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D603B7-A374-4578-9804-61234423AAE3}"/>
                  </a:ext>
                </a:extLst>
              </p14:cNvPr>
              <p14:cNvContentPartPr/>
              <p14:nvPr/>
            </p14:nvContentPartPr>
            <p14:xfrm>
              <a:off x="3917880" y="4591080"/>
              <a:ext cx="438480" cy="1124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D603B7-A374-4578-9804-61234423AA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08520" y="4581720"/>
                <a:ext cx="457200" cy="114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dirty="0"/>
              <a:t>Description	</a:t>
            </a:r>
            <a:r>
              <a:rPr lang="en-US" sz="1800" dirty="0" err="1">
                <a:latin typeface="Courier New" pitchFamily="49" charset="0"/>
              </a:rPr>
              <a:t>exp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frac</a:t>
            </a:r>
            <a:r>
              <a:rPr lang="en-US" sz="1800" dirty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</a:t>
            </a:r>
            <a:r>
              <a:rPr lang="en-US" sz="1800" b="0" dirty="0" err="1"/>
              <a:t>Denorm</a:t>
            </a:r>
            <a:r>
              <a:rPr lang="en-US" sz="1800" b="0" dirty="0"/>
              <a:t>.	00…00	00…01	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{23,52}</a:t>
            </a:r>
            <a:r>
              <a:rPr lang="en-US" sz="1800" b="0" dirty="0"/>
              <a:t> ×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1.4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–45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4.9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–324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Largest Denormalized	00…00	11…11	(1.0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×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1.18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2.2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–308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Normalized	00…01	00…00	1.0 ×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Just larger than largest </a:t>
            </a:r>
            <a:r>
              <a:rPr lang="en-US" b="0" dirty="0" err="1"/>
              <a:t>denormalized</a:t>
            </a:r>
            <a:endParaRPr lang="en-US" sz="1600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 Largest Normalized	11…10	11…11	(2.0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× 2</a:t>
            </a:r>
            <a:r>
              <a:rPr lang="en-US" sz="1800" b="0" baseline="30000" dirty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3.4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1.8 </a:t>
            </a:r>
            <a:r>
              <a:rPr lang="en-US" sz="2000" b="0" dirty="0"/>
              <a:t>×</a:t>
            </a:r>
            <a:r>
              <a:rPr lang="en-US" b="0" dirty="0"/>
              <a:t> 10</a:t>
            </a:r>
            <a:r>
              <a:rPr lang="en-US" b="0" baseline="30000" dirty="0"/>
              <a:t>308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FP zero same as integer zero</a:t>
            </a:r>
          </a:p>
          <a:p>
            <a:pPr lvl="1" eaLnBrk="1" hangingPunct="1">
              <a:defRPr/>
            </a:pPr>
            <a:r>
              <a:rPr lang="en-US"/>
              <a:t>All bits = 0</a:t>
            </a:r>
          </a:p>
          <a:p>
            <a:pPr eaLnBrk="1" hangingPunct="1">
              <a:defRPr/>
            </a:pPr>
            <a:r>
              <a:rPr lang="en-US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/>
              <a:t>Must first compare sign bits</a:t>
            </a:r>
          </a:p>
          <a:p>
            <a:pPr lvl="1" eaLnBrk="1" hangingPunct="1">
              <a:defRPr/>
            </a:pPr>
            <a:r>
              <a:rPr lang="en-US"/>
              <a:t>Must consider -0 = 0</a:t>
            </a:r>
          </a:p>
          <a:p>
            <a:pPr lvl="1" eaLnBrk="1" hangingPunct="1">
              <a:defRPr/>
            </a:pPr>
            <a:r>
              <a:rPr lang="en-US"/>
              <a:t>NaNs problematic</a:t>
            </a:r>
          </a:p>
          <a:p>
            <a:pPr lvl="2" eaLnBrk="1" hangingPunct="1">
              <a:defRPr/>
            </a:pPr>
            <a:r>
              <a:rPr lang="en-US"/>
              <a:t>Will be greater than any other values</a:t>
            </a:r>
          </a:p>
          <a:p>
            <a:pPr lvl="2" eaLnBrk="1" hangingPunct="1">
              <a:defRPr/>
            </a:pPr>
            <a:r>
              <a:rPr lang="en-US"/>
              <a:t>What should comparison yield?</a:t>
            </a:r>
          </a:p>
          <a:p>
            <a:pPr lvl="1" eaLnBrk="1" hangingPunct="1">
              <a:defRPr/>
            </a:pPr>
            <a:r>
              <a:rPr lang="en-US"/>
              <a:t> Otherwise OK</a:t>
            </a:r>
          </a:p>
          <a:p>
            <a:pPr lvl="2" eaLnBrk="1" hangingPunct="1">
              <a:defRPr/>
            </a:pPr>
            <a:r>
              <a:rPr lang="en-US"/>
              <a:t>Denormalized vs. normalized</a:t>
            </a:r>
          </a:p>
          <a:p>
            <a:pPr lvl="2" eaLnBrk="1" hangingPunct="1">
              <a:defRPr/>
            </a:pPr>
            <a:r>
              <a:rPr lang="en-US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997E9E-A265-4551-973B-1832E8FC4280}"/>
                  </a:ext>
                </a:extLst>
              </p14:cNvPr>
              <p14:cNvContentPartPr/>
              <p14:nvPr/>
            </p14:nvContentPartPr>
            <p14:xfrm>
              <a:off x="5905440" y="4578480"/>
              <a:ext cx="394200" cy="222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997E9E-A265-4551-973B-1832E8FC42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96080" y="4569120"/>
                <a:ext cx="412920" cy="2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(illustrated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317875" algn="l"/>
                <a:tab pos="4346575" algn="l"/>
                <a:tab pos="5311775" algn="l"/>
                <a:tab pos="6288088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	$1.40	$1.60	$1.50	$2.50	–$1.50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Sum of set of positive numbers will consistently be over- or under-estimated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Need randomness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E.g., round to nearest hundredth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1.2349999	1.23	(Less than halfway)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1.2350001	1.24	(Greater than halfway)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1.2350000	1.24	(Halfway—round up)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1.2450000	1.24	(Halfway—round down)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36A32C8-95DF-422C-A1AB-28B0BE2E4AB9}"/>
                  </a:ext>
                </a:extLst>
              </p14:cNvPr>
              <p14:cNvContentPartPr/>
              <p14:nvPr/>
            </p14:nvContentPartPr>
            <p14:xfrm>
              <a:off x="2940120" y="5257800"/>
              <a:ext cx="267120" cy="724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36A32C8-95DF-422C-A1AB-28B0BE2E4A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30760" y="5248440"/>
                <a:ext cx="285840" cy="74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“Even” when least significant bit is </a:t>
            </a:r>
            <a:r>
              <a:rPr lang="en-US">
                <a:latin typeface="Courier New" pitchFamily="49" charset="0"/>
              </a:rPr>
              <a:t>0</a:t>
            </a: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Halfway when bits to right of rounding position = </a:t>
            </a:r>
            <a:r>
              <a:rPr lang="en-US">
                <a:latin typeface="Courier New" pitchFamily="49" charset="0"/>
              </a:rPr>
              <a:t>100</a:t>
            </a:r>
            <a:r>
              <a:rPr lang="en-US"/>
              <a:t>…</a:t>
            </a:r>
            <a:r>
              <a:rPr lang="en-US" baseline="-2500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Round to nearest 1/4 (2 bits right of binary point)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Value	Binary	Rounded	Action	Rounded Value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3/32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(&lt;1/2—down)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3/16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(&gt;1/2—up)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1/4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7/8	</a:t>
            </a:r>
            <a:r>
              <a:rPr lang="en-US">
                <a:latin typeface="Courier New" pitchFamily="49" charset="0"/>
              </a:rPr>
              <a:t>10.11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11.00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3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5/8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    </a:t>
            </a:r>
            <a:r>
              <a:rPr lang="en-US" baseline="30000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b="0" i="1" baseline="30000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b="0" i="1" dirty="0"/>
              <a:t>s1</a:t>
            </a:r>
            <a:r>
              <a:rPr lang="en-US" b="0" dirty="0"/>
              <a:t> ^ </a:t>
            </a:r>
            <a:r>
              <a:rPr lang="en-US" b="0" i="1" dirty="0"/>
              <a:t>s2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pPr eaLnBrk="1" hangingPunct="1">
              <a:defRPr/>
            </a:pPr>
            <a:r>
              <a:rPr lang="en-US" dirty="0"/>
              <a:t>Implementation</a:t>
            </a:r>
          </a:p>
          <a:p>
            <a:pPr lvl="1" eaLnBrk="1" hangingPunct="1">
              <a:defRPr/>
            </a:pPr>
            <a:r>
              <a:rPr lang="en-US" dirty="0"/>
              <a:t>Biggest chore is multiplying significands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6A2C3FD-9660-465B-B192-7D8CE9D3D0F5}"/>
                  </a:ext>
                </a:extLst>
              </p14:cNvPr>
              <p14:cNvContentPartPr/>
              <p14:nvPr/>
            </p14:nvContentPartPr>
            <p14:xfrm>
              <a:off x="4978440" y="5099040"/>
              <a:ext cx="375120" cy="165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6A2C3FD-9660-465B-B192-7D8CE9D3D0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69080" y="5089680"/>
                <a:ext cx="393840" cy="18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 dirty="0"/>
              <a:t>Assume </a:t>
            </a:r>
            <a:r>
              <a:rPr lang="en-US" b="0" i="1" dirty="0"/>
              <a:t>E1</a:t>
            </a:r>
            <a:r>
              <a:rPr lang="en-US" dirty="0"/>
              <a:t> &gt; </a:t>
            </a:r>
            <a:r>
              <a:rPr lang="en-US" b="0" i="1" dirty="0"/>
              <a:t>E2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, significand </a:t>
            </a:r>
            <a:r>
              <a:rPr lang="en-US" b="0" i="1" dirty="0"/>
              <a:t>M</a:t>
            </a:r>
            <a:r>
              <a:rPr lang="en-US" dirty="0"/>
              <a:t>: </a:t>
            </a:r>
          </a:p>
          <a:p>
            <a:pPr lvl="2" eaLnBrk="1" hangingPunct="1">
              <a:defRPr/>
            </a:pPr>
            <a:r>
              <a:rPr lang="en-US" dirty="0"/>
              <a:t>Result of signed align &amp; add</a:t>
            </a:r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&lt; 1,</a:t>
            </a:r>
            <a:r>
              <a:rPr lang="en-US" dirty="0"/>
              <a:t> shift </a:t>
            </a:r>
            <a:r>
              <a:rPr lang="en-US" b="0" i="1" dirty="0"/>
              <a:t>M</a:t>
            </a:r>
            <a:r>
              <a:rPr lang="en-US" dirty="0"/>
              <a:t> left </a:t>
            </a:r>
            <a:r>
              <a:rPr lang="en-US" b="0" i="1" dirty="0"/>
              <a:t>k</a:t>
            </a:r>
            <a:r>
              <a:rPr lang="en-US" dirty="0"/>
              <a:t> positions, decrement </a:t>
            </a:r>
            <a:r>
              <a:rPr lang="en-US" b="0" i="1" dirty="0"/>
              <a:t>E</a:t>
            </a:r>
            <a:r>
              <a:rPr lang="en-US" dirty="0"/>
              <a:t> by </a:t>
            </a:r>
            <a:r>
              <a:rPr lang="en-US" b="0" i="1" dirty="0"/>
              <a:t>k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overflow, </a:t>
            </a:r>
            <a:r>
              <a:rPr lang="en-US" dirty="0" err="1"/>
              <a:t>denormalize</a:t>
            </a:r>
            <a:r>
              <a:rPr lang="en-US" dirty="0"/>
              <a:t>, or generate 0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727700" y="1395414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6993604" y="16891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6996779" y="23622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7014241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6993982" y="2738919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7012237" y="4145623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7012237" y="5358831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Mathematical Properties of FP </a:t>
            </a:r>
            <a:r>
              <a:rPr lang="en-US" dirty="0" err="1"/>
              <a:t>Mult</a:t>
            </a:r>
            <a:endParaRPr lang="en-US" dirty="0"/>
          </a:p>
        </p:txBody>
      </p:sp>
      <p:sp>
        <p:nvSpPr>
          <p:cNvPr id="41992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7831804" y="1655853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7831804" y="2382749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7832182" y="274320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7831804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7832182" y="416617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7850437" y="5653357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488F820-8FDE-42D0-9EC3-BA521A324DBE}"/>
                  </a:ext>
                </a:extLst>
              </p14:cNvPr>
              <p14:cNvContentPartPr/>
              <p14:nvPr/>
            </p14:nvContentPartPr>
            <p14:xfrm>
              <a:off x="4584600" y="5270400"/>
              <a:ext cx="2108520" cy="209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488F820-8FDE-42D0-9EC3-BA521A324D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5240" y="5261040"/>
                <a:ext cx="2127240" cy="2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B77ECDC4-C761-421E-A335-1F9207BA4A97}"/>
              </a:ext>
            </a:extLst>
          </p:cNvPr>
          <p:cNvSpPr/>
          <p:nvPr/>
        </p:nvSpPr>
        <p:spPr bwMode="auto">
          <a:xfrm rot="5400000">
            <a:off x="2565374" y="1531620"/>
            <a:ext cx="198438" cy="36576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1A3180ED-57E3-4E20-B037-86C243E1F10A}"/>
              </a:ext>
            </a:extLst>
          </p:cNvPr>
          <p:cNvSpPr/>
          <p:nvPr/>
        </p:nvSpPr>
        <p:spPr bwMode="auto">
          <a:xfrm rot="5400000">
            <a:off x="1909251" y="1440180"/>
            <a:ext cx="198438" cy="548640"/>
          </a:xfrm>
          <a:prstGeom prst="rightBrac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60EE53-92E6-4CCF-AC0D-B6E01E591481}"/>
              </a:ext>
            </a:extLst>
          </p:cNvPr>
          <p:cNvCxnSpPr>
            <a:stCxn id="2" idx="1"/>
          </p:cNvCxnSpPr>
          <p:nvPr/>
        </p:nvCxnSpPr>
        <p:spPr bwMode="auto">
          <a:xfrm>
            <a:off x="2664593" y="1813719"/>
            <a:ext cx="2407" cy="548481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63A8D-5A11-4DC1-A5A4-C20B5E6DF1C4}"/>
              </a:ext>
            </a:extLst>
          </p:cNvPr>
          <p:cNvCxnSpPr/>
          <p:nvPr/>
        </p:nvCxnSpPr>
        <p:spPr bwMode="auto">
          <a:xfrm>
            <a:off x="2008470" y="1813719"/>
            <a:ext cx="0" cy="102076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479276-6330-4017-BBD2-E748C436D212}"/>
              </a:ext>
            </a:extLst>
          </p:cNvPr>
          <p:cNvCxnSpPr/>
          <p:nvPr/>
        </p:nvCxnSpPr>
        <p:spPr bwMode="auto">
          <a:xfrm>
            <a:off x="2008470" y="2823731"/>
            <a:ext cx="187773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33BB4A3-1B91-47E7-9612-0833A690FDD8}"/>
              </a:ext>
            </a:extLst>
          </p:cNvPr>
          <p:cNvCxnSpPr/>
          <p:nvPr/>
        </p:nvCxnSpPr>
        <p:spPr bwMode="auto">
          <a:xfrm>
            <a:off x="2664593" y="2362200"/>
            <a:ext cx="1221607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781A0D7-1CBC-4F9B-9A0C-292D994FA360}"/>
              </a:ext>
            </a:extLst>
          </p:cNvPr>
          <p:cNvSpPr txBox="1"/>
          <p:nvPr/>
        </p:nvSpPr>
        <p:spPr>
          <a:xfrm>
            <a:off x="3977743" y="2623268"/>
            <a:ext cx="5107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AA0E43-686C-4608-B3C6-A69C8FD2A13B}"/>
              </a:ext>
            </a:extLst>
          </p:cNvPr>
          <p:cNvSpPr txBox="1"/>
          <p:nvPr/>
        </p:nvSpPr>
        <p:spPr>
          <a:xfrm>
            <a:off x="3926767" y="2147668"/>
            <a:ext cx="61266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6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	double precision</a:t>
            </a:r>
          </a:p>
          <a:p>
            <a:pPr eaLnBrk="1" hangingPunct="1">
              <a:defRPr/>
            </a:pPr>
            <a:r>
              <a:rPr lang="en-US"/>
              <a:t>Conversions</a:t>
            </a:r>
          </a:p>
          <a:p>
            <a:pPr lvl="1" eaLnBrk="1" hangingPunct="1">
              <a:defRPr/>
            </a:pPr>
            <a:r>
              <a:rPr lang="en-US"/>
              <a:t>Casting between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changes numeric values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int</a:t>
            </a:r>
            <a:endParaRPr lang="en-US"/>
          </a:p>
          <a:p>
            <a:pPr lvl="2" eaLnBrk="1" hangingPunct="1">
              <a:defRPr/>
            </a:pPr>
            <a:r>
              <a:rPr lang="en-US"/>
              <a:t>Truncates fractional part</a:t>
            </a:r>
          </a:p>
          <a:p>
            <a:pPr lvl="2" eaLnBrk="1" hangingPunct="1">
              <a:defRPr/>
            </a:pPr>
            <a:r>
              <a:rPr lang="en-US"/>
              <a:t>Like rounding toward zero</a:t>
            </a:r>
          </a:p>
          <a:p>
            <a:pPr lvl="2" eaLnBrk="1" hangingPunct="1">
              <a:defRPr/>
            </a:pPr>
            <a:r>
              <a:rPr lang="en-US"/>
              <a:t>Not defined when out of range</a:t>
            </a:r>
          </a:p>
          <a:p>
            <a:pPr lvl="3" eaLnBrk="1" hangingPunct="1">
              <a:defRPr/>
            </a:pPr>
            <a:r>
              <a:rPr lang="en-US"/>
              <a:t>Generally saturates to TMin or TMax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double</a:t>
            </a:r>
            <a:endParaRPr lang="en-US"/>
          </a:p>
          <a:p>
            <a:pPr lvl="2" eaLnBrk="1" hangingPunct="1">
              <a:defRPr/>
            </a:pPr>
            <a:r>
              <a:rPr lang="en-US"/>
              <a:t>Exact conversion, as long as int has </a:t>
            </a:r>
            <a:r>
              <a:rPr lang="en-US">
                <a:latin typeface="Courier New" pitchFamily="49" charset="0"/>
              </a:rPr>
              <a:t>≤</a:t>
            </a:r>
            <a:r>
              <a:rPr lang="en-US"/>
              <a:t> 53-bit word size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float</a:t>
            </a:r>
            <a:endParaRPr lang="en-US"/>
          </a:p>
          <a:p>
            <a:pPr lvl="2" eaLnBrk="1" hangingPunct="1">
              <a:defRPr/>
            </a:pPr>
            <a:r>
              <a:rPr lang="en-US"/>
              <a:t>Will round according to rounding mode</a:t>
            </a:r>
          </a:p>
          <a:p>
            <a:pPr eaLnBrk="1" hangingPunct="1">
              <a:defRPr/>
            </a:pPr>
            <a:endParaRPr lang="en-US" sz="1800" b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05B450-49E6-40A8-AD75-824352A5DCAE}"/>
                  </a:ext>
                </a:extLst>
              </p14:cNvPr>
              <p14:cNvContentPartPr/>
              <p14:nvPr/>
            </p14:nvContentPartPr>
            <p14:xfrm>
              <a:off x="4406760" y="1593720"/>
              <a:ext cx="991080" cy="819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05B450-49E6-40A8-AD75-824352A5DC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7400" y="1584360"/>
                <a:ext cx="1009800" cy="83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39E90E18-BF10-4D62-BD68-B4F89F01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No: 24-bit significand</a:t>
            </a:r>
            <a:endParaRPr lang="en-US" altLang="en-US" dirty="0">
              <a:latin typeface="Courier New" pitchFamily="49" charset="0"/>
            </a:endParaRPr>
          </a:p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Yes: 53-bit significand</a:t>
            </a:r>
            <a:endParaRPr lang="en-US" altLang="en-US" dirty="0">
              <a:latin typeface="Courier New" pitchFamily="49" charset="0"/>
            </a:endParaRPr>
          </a:p>
          <a:p>
            <a:pPr marL="3200400" lvl="7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Yes: increases precision</a:t>
            </a:r>
            <a:endParaRPr lang="en-US" altLang="en-US" dirty="0">
              <a:latin typeface="Courier New" pitchFamily="49" charset="0"/>
            </a:endParaRPr>
          </a:p>
          <a:p>
            <a:pPr lvl="4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loses precision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 			</a:t>
            </a:r>
            <a:r>
              <a:rPr lang="en-US" altLang="en-US" dirty="0"/>
              <a:t>Yes: Just change sign bit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2/3 == 0</a:t>
            </a:r>
            <a:endParaRPr lang="en-US" altLang="en-US" dirty="0">
              <a:latin typeface="Courier New" pitchFamily="49" charset="0"/>
            </a:endParaRPr>
          </a:p>
          <a:p>
            <a:pPr lvl="7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Yes, even for </a:t>
            </a:r>
            <a:r>
              <a:rPr lang="en-US" dirty="0">
                <a:sym typeface="Symbol"/>
              </a:rPr>
              <a:t></a:t>
            </a:r>
            <a:r>
              <a:rPr lang="en-US" altLang="en-US" dirty="0"/>
              <a:t>!</a:t>
            </a:r>
            <a:endParaRPr lang="en-US" altLang="en-US" dirty="0">
              <a:latin typeface="Courier New" pitchFamily="49" charset="0"/>
            </a:endParaRPr>
          </a:p>
          <a:p>
            <a:pPr marL="2286000" lvl="5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Yes, even for </a:t>
            </a:r>
            <a:r>
              <a:rPr lang="en-US" dirty="0">
                <a:sym typeface="Symbol"/>
              </a:rPr>
              <a:t></a:t>
            </a:r>
            <a:r>
              <a:rPr lang="en-US" altLang="en-US" dirty="0"/>
              <a:t>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Not associative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(int)(float)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(int)(double)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 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 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f+d</a:t>
            </a:r>
            <a:r>
              <a:rPr lang="en-US" altLang="en-US" dirty="0">
                <a:latin typeface="Courier New" pitchFamily="49" charset="0"/>
              </a:rPr>
              <a:t>)-d == f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Answers to Floating-Point Puzzles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1" y="1027112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34000" y="12192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d</a:t>
            </a:r>
            <a:r>
              <a:rPr lang="en-US" altLang="en-US" dirty="0"/>
              <a:t> nor </a:t>
            </a:r>
            <a:r>
              <a:rPr lang="en-US" altLang="en-US" dirty="0">
                <a:latin typeface="Courier New" pitchFamily="49" charset="0"/>
              </a:rPr>
              <a:t>f</a:t>
            </a:r>
            <a:r>
              <a:rPr lang="en-US" altLang="en-US" dirty="0"/>
              <a:t> is NAN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A9AB564-C9C2-431B-87E6-BCC0F4A2DA0C}"/>
                  </a:ext>
                </a:extLst>
              </p14:cNvPr>
              <p14:cNvContentPartPr/>
              <p14:nvPr/>
            </p14:nvContentPartPr>
            <p14:xfrm>
              <a:off x="2273400" y="4076640"/>
              <a:ext cx="2026080" cy="813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A9AB564-C9C2-431B-87E6-BCC0F4A2DA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4040" y="4067280"/>
                <a:ext cx="2044800" cy="831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Exploded 37 seconds after liftoff</a:t>
            </a:r>
          </a:p>
          <a:p>
            <a:pPr lvl="1" eaLnBrk="1" hangingPunct="1">
              <a:defRPr/>
            </a:pPr>
            <a:r>
              <a:rPr lang="en-US" dirty="0"/>
              <a:t>Cargo worth $500 million</a:t>
            </a:r>
          </a:p>
          <a:p>
            <a:pPr eaLnBrk="1" hangingPunct="1">
              <a:defRPr/>
            </a:pPr>
            <a:r>
              <a:rPr lang="en-US" dirty="0"/>
              <a:t>Why</a:t>
            </a:r>
          </a:p>
          <a:p>
            <a:pPr lvl="1" eaLnBrk="1" hangingPunct="1">
              <a:defRPr/>
            </a:pPr>
            <a:r>
              <a:rPr lang="en-US" dirty="0"/>
              <a:t>Computed horizontal velocity as </a:t>
            </a:r>
            <a:br>
              <a:rPr lang="en-US" dirty="0"/>
            </a:br>
            <a:r>
              <a:rPr lang="en-US" dirty="0"/>
              <a:t>floating-point number</a:t>
            </a:r>
          </a:p>
          <a:p>
            <a:pPr lvl="1" eaLnBrk="1" hangingPunct="1">
              <a:defRPr/>
            </a:pPr>
            <a:r>
              <a:rPr lang="en-US" dirty="0"/>
              <a:t>Converted to 16-bit integer</a:t>
            </a:r>
          </a:p>
          <a:p>
            <a:pPr lvl="1" eaLnBrk="1" hangingPunct="1">
              <a:defRPr/>
            </a:pPr>
            <a:r>
              <a:rPr lang="en-US" dirty="0"/>
              <a:t>Worked OK for Ariane 4</a:t>
            </a:r>
          </a:p>
          <a:p>
            <a:pPr lvl="1" eaLnBrk="1" hangingPunct="1">
              <a:defRPr/>
            </a:pPr>
            <a:r>
              <a:rPr lang="en-US" dirty="0"/>
              <a:t>Overflowed for Ariane 5</a:t>
            </a:r>
          </a:p>
          <a:p>
            <a:pPr lvl="2" eaLnBrk="1" hangingPunct="1">
              <a:defRPr/>
            </a:pPr>
            <a:r>
              <a:rPr lang="en-US" dirty="0"/>
              <a:t>Used same software</a:t>
            </a:r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/>
              <a:t>Represents numbers of form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 b="0"/>
              <a:t>X</a:t>
            </a:r>
            <a:r>
              <a:rPr lang="en-US"/>
              <a:t> 2</a:t>
            </a:r>
            <a:r>
              <a:rPr lang="en-US" i="1" baseline="30000"/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/>
              <a:t>Not the same as real arithmetic</a:t>
            </a:r>
          </a:p>
          <a:p>
            <a:pPr lvl="2" eaLnBrk="1" hangingPunct="1">
              <a:defRPr/>
            </a:pPr>
            <a:r>
              <a:rPr lang="en-US"/>
              <a:t>Violates associativity/distributivity</a:t>
            </a:r>
          </a:p>
          <a:p>
            <a:pPr lvl="2" eaLnBrk="1" hangingPunct="1">
              <a:defRPr/>
            </a:pPr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5638800" y="1079501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5105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2425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7729539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5564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5029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4479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3302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2552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3635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5822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5810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5808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5799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5865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B99A15-7C71-49D7-891B-C93E3E973112}"/>
                  </a:ext>
                </a:extLst>
              </p14:cNvPr>
              <p14:cNvContentPartPr/>
              <p14:nvPr/>
            </p14:nvContentPartPr>
            <p14:xfrm>
              <a:off x="5187960" y="6305400"/>
              <a:ext cx="406800" cy="343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B99A15-7C71-49D7-891B-C93E3E9731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8600" y="6296040"/>
                <a:ext cx="425520" cy="36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762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		Decimal 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	0.333333333…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0.200000000…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	0.100000000…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IEEE Standard 754</a:t>
            </a:r>
          </a:p>
          <a:p>
            <a:pPr lvl="1" eaLnBrk="1" hangingPunct="1">
              <a:defRPr/>
            </a:pPr>
            <a:r>
              <a:rPr lang="en-US" dirty="0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 dirty="0"/>
              <a:t>Before that, many idiosyncratic formats</a:t>
            </a:r>
          </a:p>
          <a:p>
            <a:pPr lvl="1" eaLnBrk="1" hangingPunct="1">
              <a:defRPr/>
            </a:pPr>
            <a:r>
              <a:rPr lang="en-US" dirty="0"/>
              <a:t>Supported by all major CPUs</a:t>
            </a:r>
          </a:p>
          <a:p>
            <a:pPr eaLnBrk="1" hangingPunct="1">
              <a:defRPr/>
            </a:pPr>
            <a:r>
              <a:rPr lang="en-US" dirty="0"/>
              <a:t>Driven by numerical concerns</a:t>
            </a:r>
          </a:p>
          <a:p>
            <a:pPr lvl="1" eaLnBrk="1" hangingPunct="1">
              <a:defRPr/>
            </a:pPr>
            <a:r>
              <a:rPr lang="en-US" dirty="0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 dirty="0"/>
              <a:t>Hard to make go fast</a:t>
            </a:r>
          </a:p>
          <a:p>
            <a:pPr lvl="2" eaLnBrk="1" hangingPunct="1">
              <a:defRPr/>
            </a:pPr>
            <a:r>
              <a:rPr lang="en-US" dirty="0"/>
              <a:t>Numerical analysts predominated over hardware types in defining standard</a:t>
            </a:r>
          </a:p>
          <a:p>
            <a:pPr lvl="2" eaLnBrk="1" hangingPunct="1">
              <a:defRPr/>
            </a:pPr>
            <a:r>
              <a:rPr lang="en-US" dirty="0"/>
              <a:t>Nevertheless, talented engineers have succeeded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Representation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dirty="0">
                <a:solidFill>
                  <a:schemeClr val="hlink"/>
                </a:solidFill>
              </a:rPr>
              <a:t>1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 bit </a:t>
            </a:r>
            <a:r>
              <a:rPr lang="en-US" i="1" dirty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determines whether number is negative or positive (negative zero representable)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Significand </a:t>
            </a:r>
            <a:r>
              <a:rPr lang="en-US" i="1" dirty="0">
                <a:solidFill>
                  <a:schemeClr val="hlink"/>
                </a:solidFill>
              </a:rPr>
              <a:t>M  </a:t>
            </a:r>
            <a:r>
              <a:rPr lang="en-US" dirty="0">
                <a:solidFill>
                  <a:schemeClr val="tx1"/>
                </a:solidFill>
              </a:rPr>
              <a:t>normally a fractional value in range [1.0, 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Exponent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weights value by a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dirty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/>
              <a:t>MSB</a:t>
            </a:r>
            <a:r>
              <a:rPr lang="en-US" dirty="0"/>
              <a:t>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exp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(emphasis on “encodes”)</a:t>
            </a:r>
            <a:endParaRPr lang="en-US" i="1" dirty="0">
              <a:solidFill>
                <a:schemeClr val="hlink"/>
              </a:solidFill>
            </a:endParaRP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frac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 (likewise)</a:t>
            </a:r>
            <a:endParaRPr lang="en-US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819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200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334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Precision Options (Not to Scale)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80398"/>
              </p:ext>
            </p:extLst>
          </p:nvPr>
        </p:nvGraphicFramePr>
        <p:xfrm>
          <a:off x="2400300" y="1993900"/>
          <a:ext cx="5448300" cy="1016000"/>
        </p:xfrm>
        <a:graphic>
          <a:graphicData uri="http://schemas.openxmlformats.org/drawingml/2006/table">
            <a:tbl>
              <a:tblPr/>
              <a:tblGrid>
                <a:gridCol w="281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8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2400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0035"/>
              </p:ext>
            </p:extLst>
          </p:nvPr>
        </p:nvGraphicFramePr>
        <p:xfrm>
          <a:off x="2400300" y="5105400"/>
          <a:ext cx="84963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53BC2B-C41F-46CE-8C94-0EDE36159F27}"/>
                  </a:ext>
                </a:extLst>
              </p14:cNvPr>
              <p14:cNvContentPartPr/>
              <p14:nvPr/>
            </p14:nvContentPartPr>
            <p14:xfrm>
              <a:off x="4286160" y="1143000"/>
              <a:ext cx="1092600" cy="495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53BC2B-C41F-46CE-8C94-0EDE36159F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6800" y="1133640"/>
                <a:ext cx="1111320" cy="51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27221</TotalTime>
  <Pages>35</Pages>
  <Words>2866</Words>
  <Application>Microsoft Office PowerPoint</Application>
  <PresentationFormat>Widescreen</PresentationFormat>
  <Paragraphs>528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Calibri</vt:lpstr>
      <vt:lpstr>Calibri Bold</vt:lpstr>
      <vt:lpstr>Calibri Bold Italic</vt:lpstr>
      <vt:lpstr>Calibri Italic</vt:lpstr>
      <vt:lpstr>Century Gothic</vt:lpstr>
      <vt:lpstr>Courier New</vt:lpstr>
      <vt:lpstr>Courier New Bold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 (Not to Scale)</vt:lpstr>
      <vt:lpstr>“Normalized” Values</vt:lpstr>
      <vt:lpstr>Normalized Encoding Example </vt:lpstr>
      <vt:lpstr>Denormalized Values</vt:lpstr>
      <vt:lpstr>Special Values</vt:lpstr>
      <vt:lpstr>Visualization: Floating-Point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Geoffrey Kuenning</cp:lastModifiedBy>
  <cp:revision>105</cp:revision>
  <cp:lastPrinted>2022-01-24T19:41:06Z</cp:lastPrinted>
  <dcterms:created xsi:type="dcterms:W3CDTF">1998-08-11T09:19:24Z</dcterms:created>
  <dcterms:modified xsi:type="dcterms:W3CDTF">2022-08-06T23:41:07Z</dcterms:modified>
</cp:coreProperties>
</file>