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ink/ink1.xml" ContentType="application/inkml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ink/ink2.xml" ContentType="application/inkml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ink/ink3.xml" ContentType="application/inkml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ink/ink4.xml" ContentType="application/inkml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ink/ink5.xml" ContentType="application/inkml+xml"/>
  <Override PartName="/ppt/notesSlides/notesSlide15.xml" ContentType="application/vnd.openxmlformats-officedocument.presentationml.notesSlide+xml"/>
  <Override PartName="/ppt/ink/ink6.xml" ContentType="application/inkml+xml"/>
  <Override PartName="/ppt/notesSlides/notesSlide16.xml" ContentType="application/vnd.openxmlformats-officedocument.presentationml.notesSlide+xml"/>
  <Override PartName="/ppt/ink/ink7.xml" ContentType="application/inkml+xml"/>
  <Override PartName="/ppt/notesSlides/notesSlide17.xml" ContentType="application/vnd.openxmlformats-officedocument.presentationml.notesSlide+xml"/>
  <Override PartName="/ppt/ink/ink8.xml" ContentType="application/inkml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ink/ink9.xml" ContentType="application/inkml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ink/ink10.xml" ContentType="application/inkml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ink/ink11.xml" ContentType="application/inkml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ink/ink12.xml" ContentType="application/inkml+xml"/>
  <Override PartName="/ppt/notesSlides/notesSlide30.xml" ContentType="application/vnd.openxmlformats-officedocument.presentationml.notesSlide+xml"/>
  <Override PartName="/ppt/ink/ink13.xml" ContentType="application/inkml+xml"/>
  <Override PartName="/ppt/notesSlides/notesSlide31.xml" ContentType="application/vnd.openxmlformats-officedocument.presentationml.notesSlide+xml"/>
  <Override PartName="/ppt/ink/ink14.xml" ContentType="application/inkml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35"/>
  </p:notesMasterIdLst>
  <p:handoutMasterIdLst>
    <p:handoutMasterId r:id="rId36"/>
  </p:handoutMasterIdLst>
  <p:sldIdLst>
    <p:sldId id="342" r:id="rId2"/>
    <p:sldId id="373" r:id="rId3"/>
    <p:sldId id="391" r:id="rId4"/>
    <p:sldId id="392" r:id="rId5"/>
    <p:sldId id="393" r:id="rId6"/>
    <p:sldId id="394" r:id="rId7"/>
    <p:sldId id="344" r:id="rId8"/>
    <p:sldId id="347" r:id="rId9"/>
    <p:sldId id="395" r:id="rId10"/>
    <p:sldId id="396" r:id="rId11"/>
    <p:sldId id="349" r:id="rId12"/>
    <p:sldId id="397" r:id="rId13"/>
    <p:sldId id="398" r:id="rId14"/>
    <p:sldId id="376" r:id="rId15"/>
    <p:sldId id="377" r:id="rId16"/>
    <p:sldId id="378" r:id="rId17"/>
    <p:sldId id="379" r:id="rId18"/>
    <p:sldId id="399" r:id="rId19"/>
    <p:sldId id="381" r:id="rId20"/>
    <p:sldId id="382" r:id="rId21"/>
    <p:sldId id="383" r:id="rId22"/>
    <p:sldId id="400" r:id="rId23"/>
    <p:sldId id="401" r:id="rId24"/>
    <p:sldId id="384" r:id="rId25"/>
    <p:sldId id="385" r:id="rId26"/>
    <p:sldId id="386" r:id="rId27"/>
    <p:sldId id="387" r:id="rId28"/>
    <p:sldId id="402" r:id="rId29"/>
    <p:sldId id="403" r:id="rId30"/>
    <p:sldId id="367" r:id="rId31"/>
    <p:sldId id="390" r:id="rId32"/>
    <p:sldId id="370" r:id="rId33"/>
    <p:sldId id="369" r:id="rId34"/>
  </p:sldIdLst>
  <p:sldSz cx="12192000" cy="6858000"/>
  <p:notesSz cx="6667500" cy="8686800"/>
  <p:defaultTextStyle>
    <a:defPPr>
      <a:defRPr lang="en-US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6" userDrawn="1">
          <p15:clr>
            <a:srgbClr val="A4A3A4"/>
          </p15:clr>
        </p15:guide>
        <p15:guide id="2" pos="742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736" userDrawn="1">
          <p15:clr>
            <a:srgbClr val="A4A3A4"/>
          </p15:clr>
        </p15:guide>
        <p15:guide id="2" pos="210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66FF"/>
    <a:srgbClr val="CCFF33"/>
    <a:srgbClr val="00CCFF"/>
    <a:srgbClr val="FF00FF"/>
    <a:srgbClr val="CC0000"/>
    <a:srgbClr val="FFFF99"/>
    <a:srgbClr val="9403B9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37" autoAdjust="0"/>
  </p:normalViewPr>
  <p:slideViewPr>
    <p:cSldViewPr>
      <p:cViewPr varScale="1">
        <p:scale>
          <a:sx n="66" d="100"/>
          <a:sy n="66" d="100"/>
        </p:scale>
        <p:origin x="576" y="72"/>
      </p:cViewPr>
      <p:guideLst>
        <p:guide orient="horz" pos="96"/>
        <p:guide pos="74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2550" y="90"/>
      </p:cViewPr>
      <p:guideLst>
        <p:guide orient="horz" pos="2736"/>
        <p:guide pos="21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2969962" y="8274179"/>
            <a:ext cx="729859" cy="239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458" tIns="41978" rIns="82458" bIns="41978">
            <a:spAutoFit/>
          </a:bodyPr>
          <a:lstStyle>
            <a:lvl1pPr defTabSz="868363"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altLang="en-US" sz="1100" b="0"/>
              <a:t>Page </a:t>
            </a:r>
            <a:fld id="{928B6CBB-1E16-4325-B4C0-305277A209D4}" type="slidenum">
              <a:rPr lang="en-US" altLang="en-US" sz="1100" b="0"/>
              <a:pPr>
                <a:defRPr/>
              </a:pPr>
              <a:t>‹#›</a:t>
            </a:fld>
            <a:endParaRPr lang="en-US" altLang="en-US" sz="1100" b="0"/>
          </a:p>
        </p:txBody>
      </p:sp>
    </p:spTree>
    <p:extLst>
      <p:ext uri="{BB962C8B-B14F-4D97-AF65-F5344CB8AC3E}">
        <p14:creationId xmlns:p14="http://schemas.microsoft.com/office/powerpoint/2010/main" val="2475446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2-01-25T23:32:53.31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11412 13141 0,'0'0'0,"0"-88"78,0 70-78,0 1 16,0 475 125,18-352-126,-18-18-15,18-35 16,-18 0-1,0-18-15,0 36 47</inkml:trace>
  <inkml:trace contextRef="#ctx0" brushRef="#br0" timeOffset="68.77">11395 13635 0,'0'0'0</inkml:trace>
  <inkml:trace contextRef="#ctx0" brushRef="#br0" timeOffset="437.9">11095 13053 0,'0'0'0,"-18"0"15,-17 0 32,35-18-31,18 1-1,-1-19-15,54-17 47,88-35-47,-89 70 0,1-17 16,-1 18-16,142-1 62,-159 18-62</inkml:trace>
  <inkml:trace contextRef="#ctx0" brushRef="#br0" timeOffset="969.67">10883 13847 0,'0'0'0,"18"-18"62,17 18-62,0-18 16,54-17 0,-1 17-16,494-70 62</inkml:trace>
  <inkml:trace contextRef="#ctx0" brushRef="#br0" timeOffset="8293.49">11536 14111 0,'0'0'0</inkml:trace>
  <inkml:trace contextRef="#ctx0" brushRef="#br0" timeOffset="9024.61">11377 14111 0,'0'0'0,"0"18"375,0 17-360,0 0-15,0 142 47,0-124-31,0-18-16,0 18 16,0 0-16,0 88 62</inkml:trace>
  <inkml:trace contextRef="#ctx0" brushRef="#br0" timeOffset="9525.04">10918 14111 0,'0'0'0,"18"0"125,0 0-110,-1 0-15,19 0 16,193 0 15,-141 0-31,-17 0 16,17 0-16,0 0 47</inkml:trace>
  <inkml:trace contextRef="#ctx0" brushRef="#br0" timeOffset="10293.68">10971 14887 0,'0'0'0,"18"0"140,0-17-140,123-19 47,-88 19-47,17 17 0,1-18 16,35 0-16,282-35 62,-318 36-62</inkml:trace>
  <inkml:trace contextRef="#ctx0" brushRef="#br0" timeOffset="14210.77">11571 15117 0,'0'0'0,"0"35"141,-18 53-126,1 265 17,17-300-17,0 0-15,0-18 0,0 0 16</inkml:trace>
  <inkml:trace contextRef="#ctx0" brushRef="#br0" timeOffset="14795.34">11289 15081 0,'0'0'0,"35"0"125,-17 0-125,17 0 0,0 0 16,159 0 31,-141 0-47,0 0 0,-17 0 15,-1 0-15</inkml:trace>
  <inkml:trace contextRef="#ctx0" brushRef="#br0" timeOffset="15379.4">11201 15875 0,'0'0'0,"53"-35"125,-18 17-110,0-17-15,89 0 16,352 52 31,-300 36-32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2-01-26T02:49:47.18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8625 14605 0,'0'0'0,"-17"0"94,-18 0-94,17 0 0,0 0 16,1 0-16,-1 0 15,-88 0 16,88 0-15,1 18-16,-1-18 16,-70 141 31,70-124-47,18 19 15,-17-19-15,-1 1 16,18 158 31,0-123-32,0 0-15,0-18 16,0 18-16,35 36 31,-17-54-15,0 0-16,-1 18 15,1 0-15,0 0 47,52 53-47,-70-89 16,18-17 0,-1 0-16,72-35 46,-54 17-30,-17 18-16,-1-17 16,142-195 31,-159 177-47,0-53 15,0-18 1,-18 18-16,-17-18 15,-53-106 17</inkml:trace>
  <inkml:trace contextRef="#ctx0" brushRef="#br0" timeOffset="1268.79">8714 15575 0,'0'0'0,"-36"0"125,1 0-94,17 0-31,-52-17 47,35 17-31,17 0-16,-17 0 15,-159 88 48,176-35-63,0-18 16,-17 0-16,35 0 15,-35 248 32,52-230-47,-17-18 0,18 18 16,17-36-16,-17 36 47,88 71-47,-71-54 0,0-17 15,54 18 1,140-71 46,-194-71-46,18 1-16,18-160 16,-107-405 15,1 565-16,0-1-15,0 18 16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2-01-26T02:56:03.78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13882 14587 0,'0'0'0,"-18"-35"125,1-35-125,-1 34 16,18 1-16,0 17 16,0-17 31,18-53-47,-1 53 15,-17 17-15,18 0 16,-1 1-16,36-1 31,-35 18-15,0 0-1,-1 0 32,36 35-47,-18 36 16,18 52 31,-53-105-47,18 0 15,88 52 48,-88-52-63,-1 17 15,1-17 1,-1-1-16,125 19 31,-107-36-15,0 0-16,18 0 0,-35 0 16,105 0 30,-52-36-30,-54 1 0,1-18-16,0 0 15,-18 36 1,0-72 15,0 72-31,-18-1 16,0 1-1,-17-19 17,17 19-32,1 17 15,-1-18 1,-17 0 15,17 18-15,1 0-1,-1 0 32,-17 36-31,17-19-16,0 19 16,1-19-16,-19 71 46,19-70-46,-1-18 16,1 18 0,-54 105 15,53-105-31,1-1 16,17 1-1,-18-18-15,-17 0 47,0 0-47,-1 0 31,-105 0 16,106 0-47,-18-18 31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2-01-26T03:03:23.84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12753 14658 0,'0'0'0,"0"35"15,0-17-15,0 17 16,-18 0 15,18-17-15,0-36 46,0-17-46,0 17 0,36-17 15,-19 35-16,1-17 1,-1 17-16,107-36 47,-106 36-31,17 0-16,-17 0 15,17 0-15,0 0 0,0 18 47,71 70-47,-88-70 16,-1-1-16,1-17 15,17 18 1,-17 0-16,88 35 47,-89-36-47,36 1 15,-35 17-15,88-35 47,-88-35-47,-1 17 16,18-35 0,-35-17 30,0 52-14,-17 18-32,-18-53 31,17 53-15,18-17-16,-18 17 15,1 0-15,-19 35 31,19 0-15,-1-17-16,0-1 16,-17 19-16,-53 52 47,53-53-47,-1-35 0,1 18 15,0-18-15,-212-141 47,194 105-47,0 19 16,18-1-1,-1 0-15,19 1 16,-18 17 15</inkml:trace>
  <inkml:trace contextRef="#ctx0" brushRef="#br0" timeOffset="1970.99">17339 15081 0,'0'0'0,"-18"0"78,1 0-63,-1 0 1,-35-53 15,36 0-31,-1 18 16,18 0 0,0 17-16,0-70 46,18 70-30,-1 1-16,1-1 16,52-17 31,-34 17-47,-19 18 0,-17-17 15,18 17-15,105 158 47,-105-122-47,0-19 16,-1 1-16,89 52 62,71-17-46,-125-53-1,1 18-15,18-18 16,-18 0-16,17 0 16,213-141 31,-248 106-32,0-1 1,53-34 15,-88 52 0,0-35-15,-17 36 0,-1 17-1,-70-18 48,35 18-48,35 18-15,-17 17 16,-124 141 31,142-158-47,-1 0 0,0-1 15,-105 71 17,70-35-17,18-17 1,-1-1-16,-105 35 31,88-70-15,18-17-16,0 17 0,-18-18 47,-88-141-47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2-01-26T03:04:03.21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12241 4674 0,'0'0'0,"0"-17"94,18-1-79,0 0 32,88 54-31,-71-19-16,-18 1 16,19 35 30,-1-35-46,-35-1 0,18-17 0,-18 88 63,-18-35-63,18-35 0,-18 17 16,18-17-16,-17-1 46,17 19-46,0-19 0,0 1 16,0 0 15,0 17-31,17-17 16,1-1 0,176 36 30,-141-18-30,0-17-16,0-18 16,-18 18-16,18-18 62</inkml:trace>
  <inkml:trace contextRef="#ctx0" brushRef="#br0" timeOffset="1739.12">12559 4516 0,'0'0'0,"0"17"16,-53 195 31,53-159-32,0-36-15,0-34 63,35-54-48,-35 54 1,0 158 31,0-53-47,0 0 0,-17 0 16,17-52-16,0 16 46,35-52-46,-17-52 16,70-1 0,-53 35-1,71-35 17,-89 53-17,-17 35-15,0 1 16,0-19-16,0 1 15,0 0 17,53-18-32,-35-18 15,0 0-15,-1-17 16,72-106 15,-195 264 47,88-123-78,0 0 16,1 0-16,-71 0 62,70 36-46,0-1-16,18 0 0,-35 53 16,17 54 15</inkml:trace>
  <inkml:trace contextRef="#ctx0" brushRef="#br0" timeOffset="2802.39">13917 4533 0,'0'0'0,"-18"0"47,1-17-32,-18-1 17,17 18-32,0 0 15,1 0 1,-1 0 15,36 0 16,17 18-47,0-1 47,89 89-47,-107-88 15,1-1-15,-18 1 16,0 17 15,-18-17-31,1-18 16,-1 18-16,0-1 16,-70 18 15,71-35-31,-1 18 15,53 141 32,-17-124-31,-1 18 0,1-18-16,35 53 46,-71-70-30,1-18-16,-19 35 16,-175 1 15,176-19-15,-1-17-16,19 0 15</inkml:trace>
  <inkml:trace contextRef="#ctx0" brushRef="#br0" timeOffset="3371.96">14482 4427 0,'0'0'0,"0"36"47,17-36 0,142 0-16,-141 0-15,17 0 0,-18 35-16,1 88 31,-36-52-15,-17 35-16,18 0 15,-1-36-15,-17 89 31,52-141-15,1 17 0,35 0-16,229 89 47</inkml:trace>
  <inkml:trace contextRef="#ctx0" brushRef="#br0" timeOffset="4356.64">13600 5856 0,'0'0'0,"-36"0"62,19 0-46,-54 0 0,36 0-1,-18 18-15,-265 246 47,248-140-47,17-18 16,0-36-16,35-17 15,18-18-15,53 107 63,-35-125-63,35 1 15,17-18 32,-52-18-47,-18 1 16,0-1-16,0 0 16,0 1-16,-35-19 31,17 36-16,1 18 1</inkml:trace>
  <inkml:trace contextRef="#ctx0" brushRef="#br0" timeOffset="4956.76">13864 5838 0,'0'0'0,"-70"71"63,34 0-48,19-36 1,-1 0-16,36 71 47,-1-106-32,-17 18-15,18-1 16,35 36 31,-35-53-47,-1 18 15,18-18 1</inkml:trace>
  <inkml:trace contextRef="#ctx0" brushRef="#br0" timeOffset="5325.95">14323 5856 0,'0'0'0,"-18"18"47,1 17-32,-1 36-15,0-36 16,-141 371 15,107-301-31,-1 1 16,17-35-16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2-01-26T03:07:58.15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8431 12506 0,'0'0'0,"-17"0"47,-1-18-31,-52-52 15,34 35-15,19 17-16,-19 0 15,-87-35 17,70 53-17,18-17-15,-1-1 16,-16 18-16,-266 35 31,247-35-15,-70 36-1,-159 105 48,248-124-63,-1 1 16,0 0-1,17-1-15,-158 71 31,124-35-15,17 18-16,18-36 16,-18 18-16,-35 53 31,70-88-15,0 17-16,1 0 15,-1-17-15,0 35 47,1 88-31,17-106-16,35 36 15,106 34 32,-106-87-31,18 0-16,18-1 0,-1 1 15,1 0 17,352 17-17,-299-35-15,-1 0 16,18 0-16,318-141 31,-371 88-15,-17 18-16,17-71 15,0-18-15,124-228 47,-177 246-31,-17 35-16,-1 18 16,-17 0-16,-158-176 46,69 211-46,-16 18 16</inkml:trace>
  <inkml:trace contextRef="#ctx0" brushRef="#br0" timeOffset="1437.74">8872 11959 0,'0'0'0,"0"-53"94,0 36-78,18-1-16,0 0 15,176-70 16,-159 88-15,-17-17 0,-1 17-16,1 123 31,-18-105-15,0-1-16,0 1 15,35 52 32,-17-70-47,-1 18 16,1 0-16,0-18 62</inkml:trace>
  <inkml:trace contextRef="#ctx0" brushRef="#br0" timeOffset="1653.41">9772 12083 0,'0'0'0</inkml:trace>
  <inkml:trace contextRef="#ctx0" brushRef="#br0" timeOffset="2168.96">10231 11589 0,'0'0'0,"-18"0"15,0 0 1,-35 17 15,-123 177 16,123-105-31,18-1-1,35-71 1,17 19-16,1-36 47,53 17-47,-18-70 0,-36 18 15,1 0-15,70-106 47,-88 123-47,0 1 16</inkml:trace>
  <inkml:trace contextRef="#ctx0" brushRef="#br0" timeOffset="2554.17">10636 11324 0,'0'0'0,"0"18"16,-17 17 0,-89 265 31,88-212-47,-88 247 15,-17-52 32,105-248-31,18-18-16,0 1 0</inkml:trace>
  <inkml:trace contextRef="#ctx0" brushRef="#br0" timeOffset="3257.79">10830 11695 0,'0'0'0,"18"0"63,0 0-32,17 17 16,-35 36-47,0-18 15,0 1-15,0 52 47,0-70-47,0-1 0,17-17 16,1 18-16,53 35 78,-71-36-78,0 1 16,0 17-1,-89 106 17,1-17-17,71-89 1,-1-17-16,0-1 0</inkml:trace>
  <inkml:trace contextRef="#ctx0" brushRef="#br0" timeOffset="3440.39">11448 12153 0,'0'0'0,"0"18"31,0-1-31</inkml:trace>
  <inkml:trace contextRef="#ctx0" brushRef="#br0" timeOffset="3940.49">11800 11730 0,'0'0'0,"-17"18"62,-1 34-46,1-16-16,-1 17 0,-106 246 47,124-228-47,0-36 15,0 1-15,0-1 16,18-17-16,0-18 47,123-71-32,-88 36-15,0-54 0,0-34 16,-124 0 31,18 158-47,0-18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2-01-25T23:35:38.65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15399 17515 0,'0'0'0</inkml:trace>
  <inkml:trace contextRef="#ctx0" brushRef="#br0" timeOffset="1701.57">15328 17515 0,'0'0'0,"-17"0"406,-1 0-390,0 0-16,-211 0 78,194 0-63,-1 0 1,1 0-16,18 0 0,-89 0 47,88 0-31,-17 0-1,17 0 1,0 0 15,-87 53-15,87-17-16,0-19 15,1 36-15,-1-35 47,-70 105-31,70-105-1,1 35 48,17-36-63,-18 19 16,18-19 46,0 107-62,0-106 0,0 17 0,0 0 16,0 0-16,0 36 47,0-53-47,18-1 31,-18 1 16,53 52-16,-36-70 0,36 18-31,-35-18 16,17 18-16,-17-18 15,-1 0-15,107 0 47,-107 0-47,54 17 16,-36-17-16,106 18 47,-105-18-32,-19 0-15,19 0 16,105 0 31,-124 0-31,1 0-16,0 0 15,123-212 32,-141 177-47,17 17 16,1 1-1,35-248 63,-71 177-62,1 70 0,17-17-16,-36 17 0,-34-70 47,52 71-47,0-1 15,1 18-15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2-01-25T23:48:11.73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12524 3881 0,'0'0'0,"-18"-18"125,18-35-125,-18 18 16,18-406 46,0 388-62,0 35 16,0-17-16,-53-18 47,36 53-32,-36 71 48,35-54-63,1 1 15,-36 282 17,35-142-32,0-34 15,18-36 1,-53 300 31,36-317-32,17-18-15,-18 0 16,18-18 15</inkml:trace>
  <inkml:trace contextRef="#ctx0" brushRef="#br0" timeOffset="53.56">12153 4410 0</inkml:trace>
  <inkml:trace contextRef="#ctx0" brushRef="#br0" timeOffset="338.37">11906 4216 0,'0'0'0,"0"-18"94,18 0-78,17 1-16,-17-1 46,193 1-46,-158 17 16,0 0 0,0 17 15</inkml:trace>
  <inkml:trace contextRef="#ctx0" brushRef="#br0" timeOffset="885.29">13317 3263 0,'0'0'0,"0"18"93,0-1-93,0 19 16,-194 511 31,159-477-47,17 1 15,1-18-15,-1-18 47,-17 53-47,35-70 0,0-1 16,0 1 31</inkml:trace>
  <inkml:trace contextRef="#ctx0" brushRef="#br0" timeOffset="1555.08">13670 4145 0,'0'0'0,"-35"0"78,17 0-62,1 0-16,-1 18 15,-53 70 17,54-70-17,17-1 1,17 19 46,1-36-46,17-142 62,-35 125-78,0-1 16,0 1-16</inkml:trace>
  <inkml:trace contextRef="#ctx0" brushRef="#br0" timeOffset="2386.92">14305 4075 0,'0'0'0,"0"-18"0,-70-35 63,52 53-48,0 0-15,1 18 16,-1-1-16,-70 124 47,88-123-31,0 0-1,17 17 48,1-53-63,0 1 0,-1-36 15,1 18 32,-18 52-31,18 54 31,17-36-32</inkml:trace>
  <inkml:trace contextRef="#ctx0" brushRef="#br0" timeOffset="2840.42">14940 3404 0,'0'-17'0,"0"34"0,0-17 63,-35 53-32,0 0-31,-1 0 16,1 0-16,-71 423 47,106-440-32,18-19-15,-1 1 16,1 17-16,106 36 47,-107-54-32,19-17 1,-19 18-16</inkml:trace>
  <inkml:trace contextRef="#ctx0" brushRef="#br0" timeOffset="3171.89">14499 3792 0,'0'0'0,"18"0"78,17 18-78,0-18 16,36 18-16,194 17 47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2-01-26T02:04:14.71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14640 17392 0,'0'0'0</inkml:trace>
  <inkml:trace contextRef="#ctx0" brushRef="#br0" timeOffset="838.54">14429 17374 0,'0'0'0,"0"-17"62,-18-1-62,0-17 31,-17-1 1,17 36-17,1 0 1,-54 36 31,36-19-47,0 1 0,17 0 15,-35 17-15,-106 230 47,142-230-47,-1 0 0,18-17 16,-18-1 0,18 36 15,18-53-16,-18 18-15,35 17 0,-17 0 16,158 248 15,-158-248-15,17 0 0,1 1-16,87-36 46,-88-18-30,1-17-16,17-1 16,-36 19-16,107-107 47,-89 1-32,-35 35 1,0 52-1,-53-17-15,-70-88 47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2-01-26T02:12:18.56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7020 8802 0,'0'0'0,"-17"0"31,-1 0-31,0 0 32,-35 0-17,36-18-15,-160-35 32,125 53-32,-37 18 15,-17 0 1,-387 87 15,334-34-15,0 17-16,0-35 15,-511 123 32,547-105-47,17 0 16,18-19-1,-177 319 17,212-212-32,53-18 0,0-35 15,53 35-15,18 17 47,264 178-47,-177-284 0,19-34 16,17-53-1,0 0 1,18-1 15,581-246-31,-458 17 16,212-581 31,-529 705-47,-18-247 15,-759 70 48</inkml:trace>
  <inkml:trace contextRef="#ctx0" brushRef="#br0" timeOffset="1553.59">28998 9260 0,'0'0'0,"0"-35"32,0-124 46,-141 36-63,-35 17 1,35 53-16,-159-70 31,-617 52 1,758 89-32,18-1 15,-36 19-15,-369 52 47,404 0-47,-69 71 16,-107 441 31,283-353-47,53-36 15,17-70-15,36-35 47,369 370-31,-281-387-16,18-1 0,-1-53 15,36-53-15,952-352 47,-988 282-31,159-194-1,-211 176-15,123-459 32,-282 389-17,-36 52-15,-53 36 16,-70-18-16,-1058-176 62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2-01-26T02:13:34.95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22137 5821 0,'0'0'0</inkml:trace>
  <inkml:trace contextRef="#ctx0" brushRef="#br0" timeOffset="716.28">22119 5556 0,'0'0'0,"-17"0"63,-1 0-47,0 0 15,54 53 78,-19-35-93,18-1-1,1 1-15,17 0 47,17 17-47,-70-17 16,0-1 0,-35 19-16,-106 211 46,106-212-46,-1 0 16,19-17-16,-1-1 0,0 1 63,1 88-63,52-36 15,18 1-15,17-1 16,19-17-1,-19 0 1,-17-35 15</inkml:trace>
  <inkml:trace contextRef="#ctx0" brushRef="#br0" timeOffset="1916.22">23036 4886 0,'0'0'0,"-17"0"78,-1 0-62,0 0-16,1 35 125,-1 18-110,-17 53 1,-141 388 31,158-424-47,0-34 0,18-1 15,-17-35 1,17 18-16,0-36 47,0-17-47,0 17 16,0 0-16,17 1 15,19-124 16,-19 123-15,-17 0-16,18 1 0,52 17 78,-17 0-47,-106 0 32,36 17-32,34 107 0,-17-106-15,18 17 0,-18 0-16,53 53 31,-35-88-15,-1 18-1</inkml:trace>
  <inkml:trace contextRef="#ctx0" brushRef="#br0" timeOffset="2232.34">23213 5874 0,'0'0'0,"17"0"62,1-18-31,0 18 16</inkml:trace>
  <inkml:trace contextRef="#ctx0" brushRef="#br0" timeOffset="2785.83">23865 5398 0,'0'0'0,"0"17"15,0 36 1,0 0 0,-52 335-1,34-335-15,0 70 47</inkml:trace>
  <inkml:trace contextRef="#ctx0" brushRef="#br0" timeOffset="3748.6">24306 6350 0,'0'0'0,"159"0"109,-106 0-109,18 0 16,-1 0-1,1 0 17</inkml:trace>
  <inkml:trace contextRef="#ctx0" brushRef="#br0" timeOffset="4217.39">25541 5856 0,'0'0'0,"-18"141"63,-17 71-63,0-89 15,-18 18-15,0 54 16,-88 122 15,123-264-31,1-35 31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2-01-26T02:15:26.21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18997 15505 0,'0'0'16,"0"-18"-1,0 0 95,0-17-95,-18 17 16,1 18 1,-36-53-17,35 36-15,1 17 16,-1-18 15,-176-17-15,70 53-1,-158 52 32,229-52-31,0-1-16,18 1 16,-177 35-1,177-53 32,-159 35-47,141-17 31,0-18-31,-70 35 16,70-17 31,-106 141-47,142-142 15,-1 18 1,0-17-16,-35 35 31,53-35-15,0-1 0,0 1 46,71 70-62,-53-53 0,-1 1 16,18-19-16,1 19 15,211 158 32,-194-159-47,0-17 0,-1-1 16,19 1-16,370 35 47,-335-53-32,70-36 1,-88 1-16,159-124 47,-211 124-47,34-71 0,18-52 15,-52 105 48,-107-371-47,1 389-16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2-01-26T02:17:32.91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11765 5027 0,'0'0'16,"-53"35"218,36-17-218,-1 17-16,0-17 15,1 0-15,-54 52 32,53-52-17,1-1 1,-18 19 31,35-1-16,0-17-15,17-1-1,18 19 17,-17-36-17,0 0-15,35 0 47,-36-18-47,1 0 16,35-35-1,-18 0-15,0-70 47,-35 105-47,0 1 16,0-19 31</inkml:trace>
  <inkml:trace contextRef="#ctx0" brushRef="#br0" timeOffset="1222.41">11959 5398 0,'0'0'0</inkml:trace>
  <inkml:trace contextRef="#ctx0" brushRef="#br0" timeOffset="82139.45">11800 8749 0,'0'0'0,"-17"0"78,-1 0 0,-17 0 0,17 0-62,1 18 31,-72 211-47,89-194 31,-17-17-31,17 17 15,-18 0 17</inkml:trace>
  <inkml:trace contextRef="#ctx0" brushRef="#br0" timeOffset="83224.66">11924 9225 0,'0'0'0</inkml:trace>
  <inkml:trace contextRef="#ctx0" brushRef="#br0" timeOffset="132599.65">11677 11183 0,'0'0'0</inkml:trace>
  <inkml:trace contextRef="#ctx0" brushRef="#br0" timeOffset="133115.16">11748 11183 0,'0'0'0,"0"-18"78,0 1-47,0-1-31,0 36 172,-18 17-156,18 36-1,-53 70 17,53-124-17,0 1-15,0 0 16,0-1-16</inkml:trace>
  <inkml:trace contextRef="#ctx0" brushRef="#br0" timeOffset="134162.18">11942 11659 0,'0'0'0,"0"-17"234,0-54-187,0 53-31,0 1-16,0 34 297,0 1-266</inkml:trace>
  <inkml:trace contextRef="#ctx0" brushRef="#br0" timeOffset="155711.13">22737 11201 0,'0'0'0,"17"0"234,54 0-187,-36 0-32,-17 0 1,52 17 0,18 72 15,-35-19-15,-35-52 15,17 52 0,-17-70-31,17 53 31,-17-35-15,-18-1 0,0 1-1,0 0 16,0-1-31,0 1 16,0 0-16,-18 52 31,1-52-15,17 17 0,-18-35-16,-53 124 46,36-89-46,17-17 16,18-1 0,-88 54 15,71-71-15,-1 17-16,0-17 15,1 18 16</inkml:trace>
  <inkml:trace contextRef="#ctx0" brushRef="#br0" timeOffset="158712.43">22666 8784 0,'0'0'0,"18"0"281,35 0-234,-36 0-47,1 0 15,-1 0-15,1 0 16,35 53 15,-35-35-15,-1-1-16,1 19 16,-18-19-16,88 107 62,-70-107-62,-1 1 16,-17 0-1,53 70 17,-53-35-32,0-18 15,18 53 1,-18 18 31,0-71-47,-18-35 0,18 18 15,-17-18-15,-36 53 47,53-35-47,-36-1 31,19 1-31,-89 70 63,88-88-63,1 0 16</inkml:trace>
  <inkml:trace contextRef="#ctx0" brushRef="#br0" timeOffset="203080.67">21943 12965 0,'0'0'0,"0"-18"47,-18-17-15,1-36 14,-1 71-14,0-18-1,18-17 47,18 18 78,35 17-124,-36 0-17,1 0 1,17 0 15,-17 0 0,0 0-31,-1 0 16,36 70 15,-35-52-31,-1-18 16,-17 17-1,18 1 1,0 0-16,-1 17 31,19-17-31,-36-1 16,17-17-16,1 36 16,35-1 30,-53-18-14,17 1-17,-17 0-15,18-1 32,0 89 14,-18-88-46,0 17 16,0-17-16,0-1 16,0 36 15,0-35 0,-18 35 16,0-36-47,1 1 0,-1-18 16,-17 18-1,-124 35 32,124-53-31,17 17-16</inkml:trace>
  <inkml:trace contextRef="#ctx0" brushRef="#br0" timeOffset="-182077.29">21872 15981 0,'0'0'0,"0"-18"141,18 1-110,-18-1-31,35 0 16,-35 1-1,18 17-15,17-53 31,-17 53-15,-1 0-16,1 0 16,0 0-16,52 0 47,-52 17-47,-1 1 0,1-18 31,0 18-31,52 35 47,-52-36-32,35-17 32,-36 0-31,1 0-16,0 0 15,17 35 32,-17-17-31,-18 0-16,17 17 16,-17-17-16,53 140 46,-53-122-46,0-1 16,-17 18 31,-1-53-47,18 35 16,-18 0-16,-140 230 46,122-230-46,19 1 16,-19-1-16,-69 18 47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2-01-26T02:43:47.56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16404 13141 0,'0'0'0,"0"-18"141,0 1-125,0-124 30,0 123-30,18-17-16,-1-1 16,54-34 46,-53 52-62,-1 1 31,1 17-31,17-18 32,-17 18-17,-1 0 17,1 0-32,53 70 46,-71-52-46,17 35 32,1-35-32,17 35 31,-17-53-31,17 35 31,-17-17-31,123 70 31,-106-71-15,0-17-16,1 18 16,-19-18-16,107 0 47,-18 0-16,-89-18-31,1 1 15,17-1-15,18-88 16,-35 0 31,-18 89-31,-35-19-16,-36-34 46,71 52-30,-18 1-16,1 17 16,-19 0 31,19 0-32,-1 0 1,0 0-16,-17 0 47,18 0-47,-1 53 15,0-18-15,18 0 47,-70 89-31,34-54-1,19-35-15,-107 159 47,89-158-31,-18-1 0,-53-35 30,89-18-46,-19 18 16,19-17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2948164" y="8274179"/>
            <a:ext cx="771173" cy="239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458" tIns="41978" rIns="82458" bIns="41978">
            <a:spAutoFit/>
          </a:bodyPr>
          <a:lstStyle>
            <a:lvl1pPr defTabSz="868363"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altLang="en-US" sz="1100" b="0">
                <a:latin typeface="Century Gothic" pitchFamily="34" charset="0"/>
              </a:rPr>
              <a:t>Page </a:t>
            </a:r>
            <a:fld id="{9EFFD700-17EA-4111-AB34-C5032AA4B5D3}" type="slidenum">
              <a:rPr lang="en-US" altLang="en-US" sz="1100" b="0" smtClean="0">
                <a:latin typeface="Century Gothic" pitchFamily="34" charset="0"/>
              </a:rPr>
              <a:pPr>
                <a:defRPr/>
              </a:pPr>
              <a:t>‹#›</a:t>
            </a:fld>
            <a:endParaRPr lang="en-US" altLang="en-US" sz="1100" b="0">
              <a:latin typeface="Century Gothic" pitchFamily="34" charset="0"/>
            </a:endParaRPr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F4A323B-EC3F-45C1-16F2-B6CF5518E7B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727075" y="1085850"/>
            <a:ext cx="5213350" cy="2932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C2B45AC-43FD-4C74-4700-A30503CA6D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6750" y="4179888"/>
            <a:ext cx="5334000" cy="34210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833895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72C312A9-88B2-61F5-2D51-FD089FBB518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08A8C8C4-2DF1-6EC8-8E92-85C76D99763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0597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D6F2A58A-5A25-B7AA-0E2B-A336696D23B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68AC9E82-FB99-BEA8-100A-5D9844E6576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6408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280F2292-810D-2C5A-3DFC-C12A73A8381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2314E6A7-B8E3-4A6F-151C-6D2A14998C8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7766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A604BAD5-3628-19F2-0F64-38072912584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36B365DF-4262-1BEE-57F8-4BF1041968E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45709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DE9B4622-6C87-62D6-9C0B-6AB3651C656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3C072476-B1EC-A762-8906-1241459C787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69207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B6997450-485A-05BC-D1E0-7014B38752F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43C94A0E-1C37-B0A9-6DF6-F276FBCAC83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73718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92338CCC-E872-1F3D-3931-CB8266E029A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34E8FAE2-CA8E-1C34-5C8E-7D174B2B018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15066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830E26E3-0474-46C0-FD97-381884FFDF6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90C25607-8BE0-E7A8-34B4-5F46D6AB7C9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03216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CCA12020-F5BE-FE52-0256-14FDCD1B5FA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74B24B7C-2DD8-C7E4-80C1-188C53CCC01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2556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Denormalized numbers don’t really show up on this diagram; see next slide.</a:t>
            </a:r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48EA1ED9-F1B5-EE9E-1448-45CE8ABAD46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195095960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424F1057-7CE4-A9FF-EA58-3C8CDFB318E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7C66BF7A-E53A-04D3-881D-61B5FB5A138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9867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Animation shows which ones are true.</a:t>
            </a:r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3A7A56E4-1ABF-8F07-5F05-23383DEEC22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104451011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373206CB-D516-2DF4-3906-3EDFF31101C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8334A8E5-B618-8E65-C08B-7EBCA7F6F5E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3668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1C97C1A4-2FB6-A0BF-2B3E-110F0ABD764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22BEE52D-39E9-35E5-526D-EEF48B666A1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78988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0CCD345A-079B-79D1-F288-BD69F37E780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419A10E9-C769-F456-4CDA-10BE2819965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19557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D5F02169-A4D9-E87D-62C0-C58BB3F5FD3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27DAE863-4448-D132-C783-5A975BCA023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79333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Explain here how route-to-even gives randomness.</a:t>
            </a:r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0C35C9D1-DF59-3FE8-0BF8-6365AD9BB09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76040096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1F7F44D3-4D51-CDDA-01CB-F889F5B4456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3FE31BAD-797E-CA0B-CA12-F8F3EAC52D5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85944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70142669-9A00-C4ED-4424-0A375A1009D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8BD2D76C-F768-541B-2E3C-A7050856FD8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87532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 can’t be &gt;= 4.  Why not?</a:t>
            </a:r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EC7CE67A-12D1-38A0-3F49-28E3A631258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405354459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E6F98D63-8CF9-6B25-28B1-D8B559E2197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5B908835-B775-B544-55E4-834B42ABB61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87794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A453F0EF-53AA-9E87-03CD-FE9AD629A57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E2AD587F-5553-0DDA-3C5A-5ABFFE59AE6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2311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Animations show 11 and then 5/8.</a:t>
            </a:r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B9CC950F-2C91-57FC-A8DB-15FD852765A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221798914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E4CE6034-98C3-D3D9-CDAA-30756C22B9E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88EF8AFB-EEA5-9D3B-6B9B-EF2E879F2E8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85277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answers are animated.</a:t>
            </a:r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B3DB4633-A5F5-27B7-A330-C938034AE89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218002637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08E986AA-F283-E879-1918-F61871084A6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7F69F533-3DFE-DE6A-B99B-6B93807E919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64465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CE96D9D1-7A9A-8A93-D16C-045F8286CEB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31775627-FB89-EF0D-9F1D-809246C6400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7341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ym typeface="Times New Roman" charset="0"/>
              </a:rPr>
              <a:t>Latex source for equation: </a:t>
            </a:r>
            <a:r>
              <a:rPr lang="en-US">
                <a:sym typeface="Monaco" charset="0"/>
              </a:rPr>
              <a:t>\sum_{k=-j}^i b_k \times 2^k</a:t>
            </a:r>
          </a:p>
        </p:txBody>
      </p:sp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08FDECC2-1DB7-33CD-44D0-8CB51FAB1DB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1BFB80DB-5D7F-1CA0-AFBE-5331EC1C458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80AA4F74-9FEA-CCE8-A9D3-DD1476B443A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8694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Animation brings up 1/5 and 1/10.</a:t>
            </a:r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92158763-FFCB-1D1C-E81E-4B171C567B5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41024076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9510B8F1-B8CF-2A62-62FE-B1586E32DAB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0BF55896-B9C9-CE30-E4FB-EB9470C5A39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4782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8C9E686A-FF46-0B44-A9B8-7333016C161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D8D6C9D0-CF81-FD42-9E47-622015AAEFE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858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F8E0DC67-056C-4188-9BF1-48BE8511E67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48129ABE-480B-716E-2F47-44F44504A2F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410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2501900"/>
            <a:ext cx="85344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365125"/>
            <a:ext cx="10363200" cy="114300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2066" tIns="46033" rIns="92066" bIns="46033"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35105305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2789224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74101" y="304800"/>
            <a:ext cx="2789767" cy="61404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1" y="304800"/>
            <a:ext cx="8166100" cy="6140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74948781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24445357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67612084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7351" y="1220788"/>
            <a:ext cx="5435600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26151" y="1220788"/>
            <a:ext cx="5437716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3336305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4970809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44790980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54843149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15911319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95756663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7351" y="1220788"/>
            <a:ext cx="11076516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304800"/>
            <a:ext cx="9753600" cy="68580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69696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90021" y="6399772"/>
            <a:ext cx="608490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sz="1400" b="0">
                <a:solidFill>
                  <a:schemeClr val="hlink"/>
                </a:solidFill>
              </a:rPr>
              <a:t>– </a:t>
            </a:r>
            <a:fld id="{77250200-460B-4801-A6A6-93B5F4C47741}" type="slidenum">
              <a:rPr lang="en-US" sz="1400" b="0" smtClean="0">
                <a:solidFill>
                  <a:schemeClr val="hlink"/>
                </a:solidFill>
              </a:rPr>
              <a:pPr>
                <a:defRPr/>
              </a:pPr>
              <a:t>‹#›</a:t>
            </a:fld>
            <a:r>
              <a:rPr lang="en-US" sz="1400" b="0">
                <a:solidFill>
                  <a:schemeClr val="hlink"/>
                </a:solidFill>
              </a:rPr>
              <a:t> –</a:t>
            </a:r>
            <a:endParaRPr lang="en-US" sz="1400" b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0461521" y="6390247"/>
            <a:ext cx="690243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altLang="en-US" sz="1400" b="0">
                <a:solidFill>
                  <a:schemeClr val="hlink"/>
                </a:solidFill>
              </a:rPr>
              <a:t>CS 105</a:t>
            </a:r>
          </a:p>
        </p:txBody>
      </p:sp>
      <p:pic>
        <p:nvPicPr>
          <p:cNvPr id="1030" name="Picture 6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9601" y="76200"/>
            <a:ext cx="777240" cy="997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med"/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5pPr>
      <a:lvl6pPr marL="4572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6pPr>
      <a:lvl7pPr marL="9144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7pPr>
      <a:lvl8pPr marL="13716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8pPr>
      <a:lvl9pPr marL="18288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9pPr>
    </p:titleStyle>
    <p:bodyStyle>
      <a:lvl1pPr marL="385763" indent="-385763" algn="l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4538" indent="-246063" algn="l" rtl="0" eaLnBrk="0" fontAlgn="base" hangingPunct="0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6175" indent="-238125" algn="l" rtl="0" eaLnBrk="0" fontAlgn="base" hangingPunct="0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</a:defRPr>
      </a:lvl4pPr>
      <a:lvl5pPr marL="24511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9083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33655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8227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42799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ustomXml" Target="../ink/ink9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0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ustomXml" Target="../ink/ink11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ustomXml" Target="../ink/ink1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ustomXml" Target="../ink/ink1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4.xm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9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customXml" Target="../ink/ink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46601" y="1905000"/>
            <a:ext cx="3343275" cy="1060450"/>
          </a:xfrm>
          <a:noFill/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rgbClr val="969696"/>
                  </a:outerShdw>
                </a:effectLst>
              </a14:hiddenEffects>
            </a:ext>
          </a:extLst>
        </p:spPr>
        <p:txBody>
          <a:bodyPr vert="horz" wrap="none" lIns="63500" tIns="25400" rIns="63500" bIns="25400" numCol="1" anchor="t" anchorCtr="0" compatLnSpc="1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en-US" altLang="en-US"/>
              <a:t>Floating Point</a:t>
            </a:r>
            <a:br>
              <a:rPr lang="en-US" altLang="en-US"/>
            </a:br>
            <a:endParaRPr lang="en-US" altLang="en-US"/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67125" y="3833814"/>
            <a:ext cx="5227638" cy="2060575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n-US"/>
              <a:t>Topics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IEEE Floating-Point Standard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Rounding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Floating-Point Operations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/>
              <a:t>Mathematical Properties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/>
          </a:p>
          <a:p>
            <a:pPr lvl="1" eaLnBrk="1" hangingPunct="1">
              <a:lnSpc>
                <a:spcPct val="90000"/>
              </a:lnSpc>
              <a:defRPr/>
            </a:pPr>
            <a:endParaRPr lang="en-US"/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3089275" y="762001"/>
            <a:ext cx="6249988" cy="887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>
              <a:lnSpc>
                <a:spcPct val="87000"/>
              </a:lnSpc>
            </a:pPr>
            <a:r>
              <a:rPr lang="en-US" altLang="en-US" sz="3800">
                <a:solidFill>
                  <a:schemeClr val="hlink"/>
                </a:solidFill>
              </a:rPr>
              <a:t>CS 105</a:t>
            </a:r>
            <a:br>
              <a:rPr lang="en-US" altLang="en-US" sz="3800">
                <a:solidFill>
                  <a:schemeClr val="hlink"/>
                </a:solidFill>
              </a:rPr>
            </a:br>
            <a:r>
              <a:rPr lang="en-US" altLang="en-US" sz="2500" i="1">
                <a:solidFill>
                  <a:schemeClr val="hlink"/>
                </a:solidFill>
              </a:rPr>
              <a:t>“Tour of the Black Holes of Computing!”</a:t>
            </a:r>
            <a:endParaRPr lang="en-US" altLang="en-US" sz="3800">
              <a:solidFill>
                <a:schemeClr val="hlink"/>
              </a:solidFill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“Normalized” Values</a:t>
            </a:r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When: exp ≠ 000…0 and exp ≠ 111…1</a:t>
            </a:r>
          </a:p>
          <a:p>
            <a:r>
              <a:rPr lang="en-US" dirty="0"/>
              <a:t>Exponent coded as a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biased</a:t>
            </a:r>
            <a:r>
              <a:rPr lang="en-US" dirty="0"/>
              <a:t> value: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r>
              <a:rPr lang="en-US" dirty="0"/>
              <a:t>  = 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Exp</a:t>
            </a:r>
            <a:r>
              <a:rPr lang="en-US" dirty="0"/>
              <a:t> –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Bias</a:t>
            </a:r>
            <a:endParaRPr lang="en-US" dirty="0"/>
          </a:p>
          <a:p>
            <a:pPr marL="552450" lvl="1"/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Exp</a:t>
            </a:r>
            <a:r>
              <a:rPr lang="en-US" dirty="0"/>
              <a:t>: unsigned value of </a:t>
            </a:r>
            <a:r>
              <a:rPr lang="en-US" dirty="0" err="1">
                <a:latin typeface="Calibri"/>
                <a:ea typeface="Monaco" charset="0"/>
                <a:cs typeface="Calibri"/>
                <a:sym typeface="Monaco" charset="0"/>
              </a:rPr>
              <a:t>exp</a:t>
            </a:r>
            <a:r>
              <a:rPr lang="en-US" dirty="0">
                <a:latin typeface="Calibri"/>
                <a:ea typeface="Monaco" charset="0"/>
                <a:cs typeface="Calibri"/>
                <a:sym typeface="Monaco" charset="0"/>
              </a:rPr>
              <a:t> field</a:t>
            </a:r>
            <a:r>
              <a:rPr lang="en-US" dirty="0">
                <a:latin typeface="Calibri"/>
                <a:cs typeface="Calibri"/>
              </a:rPr>
              <a:t> </a:t>
            </a:r>
          </a:p>
          <a:p>
            <a:pPr marL="552450" lvl="1"/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Bias</a:t>
            </a:r>
            <a:r>
              <a:rPr lang="en-US" dirty="0"/>
              <a:t> = 2</a:t>
            </a:r>
            <a:r>
              <a:rPr lang="en-US" baseline="32000" dirty="0"/>
              <a:t>k-1</a:t>
            </a:r>
            <a:r>
              <a:rPr lang="en-US" dirty="0"/>
              <a:t> – 1, where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k</a:t>
            </a:r>
            <a:r>
              <a:rPr lang="en-US" dirty="0"/>
              <a:t> is number of exponent bits</a:t>
            </a:r>
          </a:p>
          <a:p>
            <a:pPr marL="838200" lvl="2"/>
            <a:r>
              <a:rPr lang="en-US" dirty="0"/>
              <a:t>Single precision: 127 (Exp: 1…254, E: -126…127)</a:t>
            </a:r>
          </a:p>
          <a:p>
            <a:pPr marL="838200" lvl="2"/>
            <a:r>
              <a:rPr lang="en-US" dirty="0"/>
              <a:t>Double precision: 1023 (Exp: 1…2046, E: -1022…1023)</a:t>
            </a:r>
          </a:p>
          <a:p>
            <a:r>
              <a:rPr lang="en-US" dirty="0"/>
              <a:t>Significand coded with </a:t>
            </a:r>
            <a:r>
              <a:rPr lang="en-US" i="1" dirty="0"/>
              <a:t>implied</a:t>
            </a:r>
            <a:r>
              <a:rPr lang="en-US" dirty="0"/>
              <a:t> leading 1: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dirty="0"/>
              <a:t>  =  </a:t>
            </a:r>
            <a:r>
              <a:rPr lang="en-US" dirty="0">
                <a:latin typeface="Calibri"/>
                <a:ea typeface="Monaco" charset="0"/>
                <a:cs typeface="Calibri"/>
                <a:sym typeface="Monaco" charset="0"/>
              </a:rPr>
              <a:t>1.xxx…x</a:t>
            </a:r>
            <a:r>
              <a:rPr lang="en-US" baseline="-6000" dirty="0">
                <a:latin typeface="Calibri"/>
                <a:ea typeface="Monaco" charset="0"/>
                <a:cs typeface="Calibri"/>
                <a:sym typeface="Monaco" charset="0"/>
              </a:rPr>
              <a:t>2</a:t>
            </a:r>
            <a:endParaRPr lang="en-US" dirty="0">
              <a:latin typeface="Calibri"/>
              <a:cs typeface="Calibri"/>
            </a:endParaRPr>
          </a:p>
          <a:p>
            <a:pPr marL="552450" lvl="1"/>
            <a:r>
              <a:rPr lang="en-US" dirty="0">
                <a:latin typeface="Calibri"/>
                <a:cs typeface="Calibri"/>
              </a:rPr>
              <a:t> </a:t>
            </a:r>
            <a:r>
              <a:rPr lang="en-US" dirty="0">
                <a:latin typeface="Calibri"/>
                <a:ea typeface="Monaco" charset="0"/>
                <a:cs typeface="Calibri"/>
                <a:sym typeface="Monaco" charset="0"/>
              </a:rPr>
              <a:t>xxx…x</a:t>
            </a:r>
            <a:r>
              <a:rPr lang="en-US" dirty="0">
                <a:latin typeface="Calibri"/>
                <a:cs typeface="Calibri"/>
              </a:rPr>
              <a:t>: bits of </a:t>
            </a:r>
            <a:r>
              <a:rPr lang="en-US" dirty="0" err="1">
                <a:latin typeface="Calibri"/>
                <a:ea typeface="Monaco" charset="0"/>
                <a:cs typeface="Calibri"/>
                <a:sym typeface="Monaco" charset="0"/>
              </a:rPr>
              <a:t>frac</a:t>
            </a:r>
            <a:r>
              <a:rPr lang="en-US" dirty="0">
                <a:latin typeface="Calibri"/>
                <a:ea typeface="Monaco" charset="0"/>
                <a:cs typeface="Calibri"/>
                <a:sym typeface="Monaco" charset="0"/>
              </a:rPr>
              <a:t> field</a:t>
            </a:r>
            <a:endParaRPr lang="en-US" dirty="0">
              <a:latin typeface="Calibri"/>
              <a:cs typeface="Calibri"/>
            </a:endParaRPr>
          </a:p>
          <a:p>
            <a:pPr marL="552450" lvl="1"/>
            <a:r>
              <a:rPr lang="en-US" dirty="0">
                <a:latin typeface="Calibri"/>
                <a:cs typeface="Calibri"/>
              </a:rPr>
              <a:t>Minimum when </a:t>
            </a:r>
            <a:r>
              <a:rPr lang="en-US" dirty="0" err="1">
                <a:latin typeface="Calibri"/>
                <a:ea typeface="Monaco" charset="0"/>
                <a:cs typeface="Calibri"/>
                <a:sym typeface="Monaco" charset="0"/>
              </a:rPr>
              <a:t>frac</a:t>
            </a:r>
            <a:r>
              <a:rPr lang="en-US" dirty="0">
                <a:latin typeface="Calibri"/>
                <a:ea typeface="Monaco" charset="0"/>
                <a:cs typeface="Calibri"/>
                <a:sym typeface="Monaco" charset="0"/>
              </a:rPr>
              <a:t>=000…0</a:t>
            </a:r>
            <a:r>
              <a:rPr lang="en-US" dirty="0">
                <a:latin typeface="Calibri"/>
                <a:cs typeface="Calibri"/>
              </a:rPr>
              <a:t> (</a:t>
            </a:r>
            <a:r>
              <a:rPr lang="en-US" dirty="0">
                <a:latin typeface="Calibri"/>
                <a:ea typeface="Calibri Italic" charset="0"/>
                <a:cs typeface="Calibri"/>
                <a:sym typeface="Calibri Italic" charset="0"/>
              </a:rPr>
              <a:t>M</a:t>
            </a:r>
            <a:r>
              <a:rPr lang="en-US" dirty="0">
                <a:latin typeface="Calibri"/>
                <a:cs typeface="Calibri"/>
              </a:rPr>
              <a:t> = 1.0)</a:t>
            </a:r>
          </a:p>
          <a:p>
            <a:pPr marL="552450" lvl="1"/>
            <a:r>
              <a:rPr lang="en-US" dirty="0">
                <a:latin typeface="Calibri"/>
                <a:cs typeface="Calibri"/>
              </a:rPr>
              <a:t>Maximum when </a:t>
            </a:r>
            <a:r>
              <a:rPr lang="en-US" dirty="0" err="1">
                <a:latin typeface="Calibri"/>
                <a:ea typeface="Monaco" charset="0"/>
                <a:cs typeface="Calibri"/>
                <a:sym typeface="Monaco" charset="0"/>
              </a:rPr>
              <a:t>frac</a:t>
            </a:r>
            <a:r>
              <a:rPr lang="en-US" dirty="0">
                <a:latin typeface="Calibri"/>
                <a:ea typeface="Monaco" charset="0"/>
                <a:cs typeface="Calibri"/>
                <a:sym typeface="Monaco" charset="0"/>
              </a:rPr>
              <a:t>=111…1</a:t>
            </a:r>
            <a:r>
              <a:rPr lang="en-US" dirty="0">
                <a:latin typeface="Calibri"/>
                <a:cs typeface="Calibri"/>
              </a:rPr>
              <a:t> (</a:t>
            </a:r>
            <a:r>
              <a:rPr lang="en-US" dirty="0">
                <a:latin typeface="Calibri"/>
                <a:ea typeface="Calibri Italic" charset="0"/>
                <a:cs typeface="Calibri"/>
                <a:sym typeface="Calibri Italic" charset="0"/>
              </a:rPr>
              <a:t>M</a:t>
            </a:r>
            <a:r>
              <a:rPr lang="en-US" dirty="0">
                <a:latin typeface="Calibri"/>
                <a:cs typeface="Calibri"/>
              </a:rPr>
              <a:t> = 2.0 – ε)</a:t>
            </a:r>
          </a:p>
          <a:p>
            <a:pPr marL="552450" lvl="1"/>
            <a:r>
              <a:rPr lang="en-US" dirty="0"/>
              <a:t>Get extra leading bit for “free”</a:t>
            </a:r>
          </a:p>
        </p:txBody>
      </p:sp>
      <p:sp>
        <p:nvSpPr>
          <p:cNvPr id="2" name="Rectangle 1"/>
          <p:cNvSpPr/>
          <p:nvPr/>
        </p:nvSpPr>
        <p:spPr>
          <a:xfrm>
            <a:off x="7400776" y="533400"/>
            <a:ext cx="2077813" cy="4247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sz="2400" dirty="0"/>
              <a:t>v = (–1)</a:t>
            </a:r>
            <a:r>
              <a:rPr lang="en-US" sz="2400" baseline="32000" dirty="0"/>
              <a:t>s</a:t>
            </a:r>
            <a:r>
              <a:rPr lang="en-US" sz="2400" dirty="0"/>
              <a:t> </a:t>
            </a:r>
            <a:r>
              <a:rPr lang="en-US" sz="24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sz="2400" dirty="0"/>
              <a:t> 2</a:t>
            </a:r>
            <a:r>
              <a:rPr lang="en-US" sz="2400" baseline="320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20900790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Normalized Encoding Example 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23838" indent="-223838" defTabSz="895350" eaLnBrk="1" hangingPunct="1">
              <a:lnSpc>
                <a:spcPct val="85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  <a:defRPr/>
            </a:pPr>
            <a:r>
              <a:rPr lang="en-US" sz="2000" dirty="0"/>
              <a:t>Value</a:t>
            </a:r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  <a:defRPr/>
            </a:pPr>
            <a:r>
              <a:rPr lang="en-US" sz="1800" dirty="0">
                <a:latin typeface="Courier New" pitchFamily="49" charset="0"/>
              </a:rPr>
              <a:t>float f = 15213.0;</a:t>
            </a:r>
            <a:endParaRPr lang="en-US" sz="1800" dirty="0"/>
          </a:p>
          <a:p>
            <a:pPr marL="560388" lvl="1" indent="-222250" defTabSz="895350" eaLnBrk="1" hangingPunct="1">
              <a:lnSpc>
                <a:spcPct val="90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  <a:defRPr/>
            </a:pPr>
            <a:r>
              <a:rPr lang="en-US" sz="1800" b="0" dirty="0"/>
              <a:t>15213</a:t>
            </a:r>
            <a:r>
              <a:rPr lang="en-US" sz="1800" b="0" baseline="-25000" dirty="0"/>
              <a:t>10</a:t>
            </a:r>
            <a:r>
              <a:rPr lang="en-US" sz="1800" b="0" dirty="0"/>
              <a:t>  = 11101101101101</a:t>
            </a:r>
            <a:r>
              <a:rPr lang="en-US" sz="1800" b="0" baseline="-25000" dirty="0"/>
              <a:t>2  </a:t>
            </a:r>
            <a:r>
              <a:rPr lang="en-US" sz="1800" b="0" dirty="0"/>
              <a:t> = 1.1101101101101</a:t>
            </a:r>
            <a:r>
              <a:rPr lang="en-US" sz="1800" b="0" baseline="-25000" dirty="0"/>
              <a:t>2</a:t>
            </a:r>
            <a:r>
              <a:rPr lang="en-US" sz="1800" b="0" dirty="0"/>
              <a:t> × 2</a:t>
            </a:r>
            <a:r>
              <a:rPr lang="en-US" sz="1800" b="0" baseline="30000" dirty="0"/>
              <a:t>13</a:t>
            </a:r>
            <a:endParaRPr lang="en-US" sz="1800" b="0" dirty="0"/>
          </a:p>
          <a:p>
            <a:pPr marL="223838" indent="-223838" defTabSz="895350" eaLnBrk="1" hangingPunct="1">
              <a:lnSpc>
                <a:spcPct val="85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  <a:defRPr/>
            </a:pPr>
            <a:r>
              <a:rPr lang="en-US" sz="2000" dirty="0"/>
              <a:t>Significand</a:t>
            </a:r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  <a:defRPr/>
            </a:pPr>
            <a:r>
              <a:rPr lang="en-US" sz="1800" b="0" i="1" dirty="0"/>
              <a:t>M</a:t>
            </a:r>
            <a:r>
              <a:rPr lang="en-US" sz="1800" dirty="0"/>
              <a:t> 	= 	</a:t>
            </a:r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1.</a:t>
            </a:r>
            <a:r>
              <a:rPr lang="en-US" sz="1800" b="0" u="sng" dirty="0">
                <a:latin typeface="Courier New" panose="02070309020205020404" pitchFamily="49" charset="0"/>
                <a:cs typeface="Courier New" panose="02070309020205020404" pitchFamily="49" charset="0"/>
              </a:rPr>
              <a:t>1101101101101</a:t>
            </a:r>
            <a:r>
              <a:rPr lang="en-US" sz="1800" b="0" baseline="-25000" dirty="0"/>
              <a:t>2</a:t>
            </a:r>
            <a:endParaRPr lang="en-US" sz="1800" dirty="0"/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  <a:defRPr/>
            </a:pPr>
            <a:r>
              <a:rPr lang="en-US" sz="1800" dirty="0">
                <a:latin typeface="Courier New" pitchFamily="49" charset="0"/>
              </a:rPr>
              <a:t>frac	= 	  </a:t>
            </a:r>
            <a:r>
              <a:rPr lang="en-US" sz="1800" u="sng" dirty="0">
                <a:latin typeface="Courier New" pitchFamily="49" charset="0"/>
              </a:rPr>
              <a:t>1101101101101</a:t>
            </a:r>
            <a:r>
              <a:rPr lang="en-US" sz="1800" dirty="0">
                <a:latin typeface="Courier New" pitchFamily="49" charset="0"/>
              </a:rPr>
              <a:t>0000000000</a:t>
            </a:r>
            <a:r>
              <a:rPr lang="en-US" sz="1800" baseline="-25000" dirty="0">
                <a:latin typeface="Courier New" pitchFamily="49" charset="0"/>
              </a:rPr>
              <a:t>2</a:t>
            </a:r>
            <a:endParaRPr lang="en-US" sz="1800" dirty="0"/>
          </a:p>
          <a:p>
            <a:pPr marL="223838" indent="-223838" defTabSz="895350" eaLnBrk="1" hangingPunct="1">
              <a:lnSpc>
                <a:spcPct val="85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  <a:defRPr/>
            </a:pPr>
            <a:r>
              <a:rPr lang="en-US" sz="2000" dirty="0"/>
              <a:t>Exponent</a:t>
            </a:r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  <a:defRPr/>
            </a:pPr>
            <a:r>
              <a:rPr lang="en-US" sz="1800" b="0" i="1" dirty="0"/>
              <a:t>E	</a:t>
            </a:r>
            <a:r>
              <a:rPr lang="en-US" sz="1800" dirty="0"/>
              <a:t> 	= 	13</a:t>
            </a:r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  <a:defRPr/>
            </a:pPr>
            <a:r>
              <a:rPr lang="en-US" sz="1800" b="0" i="1" dirty="0"/>
              <a:t>Bias</a:t>
            </a:r>
            <a:r>
              <a:rPr lang="en-US" sz="1800" dirty="0"/>
              <a:t> 	= 	127</a:t>
            </a:r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  <a:defRPr/>
            </a:pPr>
            <a:r>
              <a:rPr lang="en-US" sz="1800" b="0" i="1" dirty="0"/>
              <a:t>Exp</a:t>
            </a:r>
            <a:r>
              <a:rPr lang="en-US" sz="1800" dirty="0"/>
              <a:t> 	= 	140 	=	</a:t>
            </a:r>
            <a:r>
              <a:rPr lang="en-US" sz="1800" dirty="0">
                <a:latin typeface="Courier New" pitchFamily="49" charset="0"/>
              </a:rPr>
              <a:t>10001100</a:t>
            </a:r>
            <a:r>
              <a:rPr lang="en-US" sz="1800" baseline="-25000" dirty="0">
                <a:latin typeface="Courier New" pitchFamily="49" charset="0"/>
              </a:rPr>
              <a:t>2</a:t>
            </a:r>
            <a:endParaRPr lang="en-US" sz="1800" dirty="0"/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  <a:defRPr/>
            </a:pPr>
            <a:endParaRPr lang="en-US" sz="1800" dirty="0"/>
          </a:p>
          <a:p>
            <a:pPr marL="560388" lvl="1" indent="-222250" defTabSz="895350" eaLnBrk="1" hangingPunct="1">
              <a:lnSpc>
                <a:spcPct val="90000"/>
              </a:lnSpc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  <a:defRPr/>
            </a:pPr>
            <a:endParaRPr lang="en-US" sz="1800" dirty="0"/>
          </a:p>
          <a:p>
            <a:pPr marL="223838" indent="-223838" defTabSz="895350" eaLnBrk="1" hangingPunct="1">
              <a:lnSpc>
                <a:spcPct val="85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  <a:defRPr/>
            </a:pPr>
            <a:endParaRPr lang="en-US" sz="2000" dirty="0"/>
          </a:p>
          <a:p>
            <a:pPr marL="223838" indent="-223838" defTabSz="895350" eaLnBrk="1" hangingPunct="1">
              <a:lnSpc>
                <a:spcPct val="85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  <a:defRPr/>
            </a:pPr>
            <a:endParaRPr lang="en-US" sz="2000" dirty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2514600" y="4711700"/>
            <a:ext cx="6781800" cy="191770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084263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tabLst>
                <a:tab pos="1084263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tabLst>
                <a:tab pos="1084263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tabLst>
                <a:tab pos="1084263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tabLst>
                <a:tab pos="1084263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084263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084263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084263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084263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altLang="en-US" dirty="0"/>
              <a:t>Floating-Point Representation: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altLang="en-US" dirty="0"/>
              <a:t>Hex:</a:t>
            </a:r>
            <a:r>
              <a:rPr lang="en-US" altLang="en-US" dirty="0">
                <a:latin typeface="Courier New" pitchFamily="49" charset="0"/>
              </a:rPr>
              <a:t>  	  4    6    6    D    B    4    0    0    </a:t>
            </a:r>
            <a:r>
              <a:rPr lang="en-US" altLang="en-US" dirty="0"/>
              <a:t>Binary:</a:t>
            </a:r>
            <a:r>
              <a:rPr lang="en-US" altLang="en-US" dirty="0">
                <a:latin typeface="Courier New" pitchFamily="49" charset="0"/>
              </a:rPr>
              <a:t>  	0100 0110 0110 1101 1011 0100 0000 0000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altLang="en-US" dirty="0"/>
              <a:t>140:</a:t>
            </a:r>
            <a:r>
              <a:rPr lang="en-US" altLang="en-US" dirty="0">
                <a:latin typeface="Courier New" pitchFamily="49" charset="0"/>
              </a:rPr>
              <a:t>  	 100 0110 0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altLang="en-US" dirty="0"/>
              <a:t>15213:</a:t>
            </a:r>
            <a:r>
              <a:rPr lang="en-US" altLang="en-US" dirty="0">
                <a:latin typeface="Courier New" pitchFamily="49" charset="0"/>
              </a:rPr>
              <a:t>  	          </a:t>
            </a:r>
            <a:r>
              <a:rPr lang="en-US" altLang="en-US" i="1" dirty="0">
                <a:latin typeface="Courier New" pitchFamily="49" charset="0"/>
              </a:rPr>
              <a:t>1</a:t>
            </a:r>
            <a:r>
              <a:rPr lang="en-US" altLang="en-US" dirty="0">
                <a:latin typeface="Courier New" pitchFamily="49" charset="0"/>
              </a:rPr>
              <a:t>110 1101 1011 01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2CE1C60F-B6A7-4868-9923-66D7CEABF423}"/>
              </a:ext>
            </a:extLst>
          </p:cNvPr>
          <p:cNvCxnSpPr/>
          <p:nvPr/>
        </p:nvCxnSpPr>
        <p:spPr bwMode="auto">
          <a:xfrm flipH="1">
            <a:off x="3581400" y="2146300"/>
            <a:ext cx="1752600" cy="444500"/>
          </a:xfrm>
          <a:prstGeom prst="straightConnector1">
            <a:avLst/>
          </a:prstGeom>
          <a:noFill/>
          <a:ln w="25400" cap="flat" cmpd="sng" algn="ctr">
            <a:solidFill>
              <a:schemeClr val="accent2"/>
            </a:solidFill>
            <a:prstDash val="solid"/>
            <a:round/>
            <a:headEnd type="none" w="med" len="med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0A4713F-862C-457B-A2B5-DE11F6EC142A}"/>
              </a:ext>
            </a:extLst>
          </p:cNvPr>
          <p:cNvCxnSpPr/>
          <p:nvPr/>
        </p:nvCxnSpPr>
        <p:spPr bwMode="auto">
          <a:xfrm>
            <a:off x="6705600" y="2146300"/>
            <a:ext cx="0" cy="1663700"/>
          </a:xfrm>
          <a:prstGeom prst="line">
            <a:avLst/>
          </a:prstGeom>
          <a:noFill/>
          <a:ln w="254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956072F5-7300-4C4D-A3EE-81F7A086B9AB}"/>
              </a:ext>
            </a:extLst>
          </p:cNvPr>
          <p:cNvCxnSpPr/>
          <p:nvPr/>
        </p:nvCxnSpPr>
        <p:spPr bwMode="auto">
          <a:xfrm flipH="1">
            <a:off x="2743200" y="3810000"/>
            <a:ext cx="3962400" cy="0"/>
          </a:xfrm>
          <a:prstGeom prst="straightConnector1">
            <a:avLst/>
          </a:prstGeom>
          <a:noFill/>
          <a:ln w="25400" cap="flat" cmpd="sng" algn="ctr">
            <a:solidFill>
              <a:schemeClr val="accent2"/>
            </a:solidFill>
            <a:prstDash val="solid"/>
            <a:round/>
            <a:headEnd type="none" w="med" len="med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</p:cxn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22ED5C12-4A46-4466-91FF-E8CDC499F785}"/>
                  </a:ext>
                </a:extLst>
              </p14:cNvPr>
              <p14:cNvContentPartPr/>
              <p14:nvPr/>
            </p14:nvContentPartPr>
            <p14:xfrm>
              <a:off x="5003640" y="6216480"/>
              <a:ext cx="273600" cy="36900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22ED5C12-4A46-4466-91FF-E8CDC499F78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994280" y="6207120"/>
                <a:ext cx="292320" cy="3877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err="1"/>
              <a:t>Denormalized</a:t>
            </a:r>
            <a:r>
              <a:rPr lang="en-US" dirty="0"/>
              <a:t> Values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Condition: </a:t>
            </a:r>
            <a:r>
              <a:rPr lang="en-US" dirty="0">
                <a:latin typeface="Calibri"/>
                <a:ea typeface="Monaco" charset="0"/>
                <a:cs typeface="Calibri"/>
                <a:sym typeface="Monaco" charset="0"/>
              </a:rPr>
              <a:t>exp = 000…0</a:t>
            </a:r>
            <a:endParaRPr lang="en-US" dirty="0">
              <a:latin typeface="Calibri"/>
              <a:cs typeface="Calibri"/>
            </a:endParaRPr>
          </a:p>
          <a:p>
            <a:endParaRPr lang="en-US" dirty="0"/>
          </a:p>
          <a:p>
            <a:r>
              <a:rPr lang="en-US" dirty="0"/>
              <a:t>Exponent value: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r>
              <a:rPr lang="en-US" dirty="0"/>
              <a:t> = 1 – Bias (instead of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r>
              <a:rPr lang="en-US" dirty="0"/>
              <a:t> = 0 –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Bias</a:t>
            </a:r>
            <a:r>
              <a:rPr lang="en-US" dirty="0"/>
              <a:t>)</a:t>
            </a:r>
          </a:p>
          <a:p>
            <a:r>
              <a:rPr lang="en-US" dirty="0"/>
              <a:t>Significand coded with implied leading 0: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dirty="0"/>
              <a:t> = 0.xxx…x</a:t>
            </a:r>
            <a:r>
              <a:rPr lang="en-US" baseline="-25000" dirty="0"/>
              <a:t>2</a:t>
            </a:r>
          </a:p>
          <a:p>
            <a:pPr marL="552450" lvl="1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xxx…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x</a:t>
            </a:r>
            <a:r>
              <a:rPr lang="en-US" dirty="0"/>
              <a:t>: bits of 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endParaRPr lang="en-US" dirty="0"/>
          </a:p>
          <a:p>
            <a:r>
              <a:rPr lang="en-US" dirty="0"/>
              <a:t>Cases</a:t>
            </a:r>
          </a:p>
          <a:p>
            <a:pPr marL="552450" lvl="1"/>
            <a:r>
              <a:rPr lang="en-US" dirty="0"/>
              <a:t>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exp</a:t>
            </a:r>
            <a:r>
              <a:rPr lang="en-US" dirty="0"/>
              <a:t> = </a:t>
            </a:r>
            <a:r>
              <a:rPr lang="en-US" sz="1800" dirty="0">
                <a:latin typeface="Courier New"/>
                <a:ea typeface="Monaco" charset="0"/>
                <a:cs typeface="Courier New"/>
                <a:sym typeface="Monaco" charset="0"/>
              </a:rPr>
              <a:t>000…0</a:t>
            </a:r>
            <a:r>
              <a:rPr lang="en-US" dirty="0"/>
              <a:t>,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r>
              <a:rPr lang="en-US" dirty="0"/>
              <a:t> = </a:t>
            </a:r>
            <a:r>
              <a:rPr lang="en-US" sz="1800" dirty="0">
                <a:latin typeface="Courier New"/>
                <a:ea typeface="Monaco" charset="0"/>
                <a:cs typeface="Courier New"/>
                <a:sym typeface="Monaco" charset="0"/>
              </a:rPr>
              <a:t>000…0</a:t>
            </a:r>
            <a:endParaRPr lang="en-US" b="1" dirty="0">
              <a:latin typeface="Courier New"/>
              <a:cs typeface="Courier New"/>
            </a:endParaRPr>
          </a:p>
          <a:p>
            <a:pPr marL="838200" lvl="2"/>
            <a:r>
              <a:rPr lang="en-US" dirty="0"/>
              <a:t>Represents zero value</a:t>
            </a:r>
          </a:p>
          <a:p>
            <a:pPr marL="838200" lvl="2"/>
            <a:r>
              <a:rPr lang="en-US" dirty="0"/>
              <a:t>Note distinct values: +0 and –0 (why?)</a:t>
            </a:r>
          </a:p>
          <a:p>
            <a:pPr marL="552450" lvl="1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exp</a:t>
            </a:r>
            <a:r>
              <a:rPr lang="en-US" dirty="0"/>
              <a:t> = </a:t>
            </a:r>
            <a:r>
              <a:rPr lang="en-US" sz="1800" dirty="0">
                <a:latin typeface="Courier New"/>
                <a:ea typeface="Monaco" charset="0"/>
                <a:cs typeface="Courier New"/>
                <a:sym typeface="Monaco" charset="0"/>
              </a:rPr>
              <a:t>000…0</a:t>
            </a:r>
            <a:r>
              <a:rPr lang="en-US" dirty="0"/>
              <a:t>,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r>
              <a:rPr lang="en-US" dirty="0"/>
              <a:t> ≠ </a:t>
            </a:r>
            <a:r>
              <a:rPr lang="en-US" sz="1800" dirty="0">
                <a:latin typeface="Courier New"/>
                <a:ea typeface="Monaco" charset="0"/>
                <a:cs typeface="Courier New"/>
                <a:sym typeface="Monaco" charset="0"/>
              </a:rPr>
              <a:t>000…0</a:t>
            </a:r>
            <a:endParaRPr lang="en-US" b="1" dirty="0">
              <a:latin typeface="Courier New"/>
              <a:cs typeface="Courier New"/>
            </a:endParaRPr>
          </a:p>
          <a:p>
            <a:pPr marL="838200" lvl="2"/>
            <a:r>
              <a:rPr lang="en-US" dirty="0"/>
              <a:t>Numbers closest to 0.0</a:t>
            </a:r>
          </a:p>
          <a:p>
            <a:pPr marL="838200" lvl="2"/>
            <a:r>
              <a:rPr lang="en-US" dirty="0" err="1"/>
              <a:t>Equispaced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414226" y="540603"/>
            <a:ext cx="2077813" cy="75713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sz="2400" dirty="0"/>
              <a:t>v = (–1)</a:t>
            </a:r>
            <a:r>
              <a:rPr lang="en-US" sz="2400" baseline="32000" dirty="0"/>
              <a:t>s</a:t>
            </a:r>
            <a:r>
              <a:rPr lang="en-US" sz="2400" dirty="0"/>
              <a:t> </a:t>
            </a:r>
            <a:r>
              <a:rPr lang="en-US" sz="24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sz="2400" dirty="0"/>
              <a:t> 2</a:t>
            </a:r>
            <a:r>
              <a:rPr lang="en-US" sz="2400" baseline="320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</a:p>
          <a:p>
            <a:r>
              <a:rPr lang="en-US" sz="24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r>
              <a:rPr lang="en-US" sz="2400" dirty="0"/>
              <a:t>  =  </a:t>
            </a:r>
            <a:r>
              <a:rPr lang="en-US" sz="24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1</a:t>
            </a:r>
            <a:r>
              <a:rPr lang="en-US" sz="2400" dirty="0"/>
              <a:t> – </a:t>
            </a:r>
            <a:r>
              <a:rPr lang="en-US" sz="24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Bias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36775666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Special Values</a:t>
            </a:r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Condition: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exp</a:t>
            </a:r>
            <a:r>
              <a:rPr lang="en-US" dirty="0"/>
              <a:t> = 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111…1</a:t>
            </a:r>
            <a:endParaRPr lang="en-US" b="1" dirty="0">
              <a:latin typeface="Courier New"/>
              <a:cs typeface="Courier New"/>
            </a:endParaRPr>
          </a:p>
          <a:p>
            <a:endParaRPr lang="en-US" dirty="0"/>
          </a:p>
          <a:p>
            <a:r>
              <a:rPr lang="en-US" dirty="0"/>
              <a:t>Case: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exp</a:t>
            </a:r>
            <a:r>
              <a:rPr lang="en-US" dirty="0"/>
              <a:t> = 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111…1</a:t>
            </a:r>
            <a:r>
              <a:rPr lang="en-US" dirty="0"/>
              <a:t>,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r>
              <a:rPr lang="en-US" dirty="0"/>
              <a:t> = 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000…0</a:t>
            </a:r>
            <a:endParaRPr lang="en-US" b="1" dirty="0">
              <a:latin typeface="Courier New"/>
              <a:cs typeface="Courier New"/>
            </a:endParaRPr>
          </a:p>
          <a:p>
            <a:pPr marL="552450" lvl="1"/>
            <a:r>
              <a:rPr lang="en-US" dirty="0"/>
              <a:t>Represents value </a:t>
            </a:r>
            <a:r>
              <a:rPr lang="en-US" sz="2400" dirty="0">
                <a:sym typeface="Symbol"/>
              </a:rPr>
              <a:t></a:t>
            </a:r>
            <a:r>
              <a:rPr lang="en-US" dirty="0"/>
              <a:t> (infinity)</a:t>
            </a:r>
          </a:p>
          <a:p>
            <a:pPr marL="552450" lvl="1"/>
            <a:r>
              <a:rPr lang="en-US" dirty="0"/>
              <a:t>Operation that overflows</a:t>
            </a:r>
          </a:p>
          <a:p>
            <a:pPr marL="552450" lvl="1"/>
            <a:r>
              <a:rPr lang="en-US" dirty="0"/>
              <a:t>Both positive and negative</a:t>
            </a:r>
          </a:p>
          <a:p>
            <a:pPr marL="552450" lvl="1"/>
            <a:r>
              <a:rPr lang="en-US" dirty="0"/>
              <a:t>E.g., 1.0/0.0 = −1.0/−0.0 = +</a:t>
            </a:r>
            <a:r>
              <a:rPr lang="en-US" dirty="0">
                <a:sym typeface="Symbol"/>
              </a:rPr>
              <a:t></a:t>
            </a:r>
            <a:r>
              <a:rPr lang="en-US" dirty="0"/>
              <a:t>,  1.0/−0.0 = −</a:t>
            </a:r>
            <a:r>
              <a:rPr lang="en-US" dirty="0">
                <a:sym typeface="Symbol"/>
              </a:rPr>
              <a:t></a:t>
            </a:r>
            <a:endParaRPr lang="en-US" dirty="0"/>
          </a:p>
          <a:p>
            <a:endParaRPr lang="en-US" dirty="0"/>
          </a:p>
          <a:p>
            <a:r>
              <a:rPr lang="en-US" dirty="0"/>
              <a:t>Case: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exp</a:t>
            </a:r>
            <a:r>
              <a:rPr lang="en-US" dirty="0"/>
              <a:t> = 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111…1</a:t>
            </a:r>
            <a:r>
              <a:rPr lang="en-US" dirty="0"/>
              <a:t>,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r>
              <a:rPr lang="en-US" dirty="0"/>
              <a:t> ≠ 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000…0</a:t>
            </a:r>
            <a:endParaRPr lang="en-US" b="1" dirty="0">
              <a:latin typeface="Courier New"/>
              <a:cs typeface="Courier New"/>
            </a:endParaRPr>
          </a:p>
          <a:p>
            <a:pPr marL="552450" lvl="1"/>
            <a:r>
              <a:rPr lang="en-US" dirty="0"/>
              <a:t>Not-a-Number (</a:t>
            </a:r>
            <a:r>
              <a:rPr lang="en-US" dirty="0" err="1"/>
              <a:t>NaN</a:t>
            </a:r>
            <a:r>
              <a:rPr lang="en-US" dirty="0"/>
              <a:t>)</a:t>
            </a:r>
          </a:p>
          <a:p>
            <a:pPr marL="552450" lvl="1"/>
            <a:r>
              <a:rPr lang="en-US" dirty="0"/>
              <a:t>Represents case when no numeric value can be determined</a:t>
            </a:r>
          </a:p>
          <a:p>
            <a:pPr marL="552450" lvl="1"/>
            <a:r>
              <a:rPr lang="en-US" dirty="0">
                <a:ea typeface="Apple Symbols" charset="0"/>
                <a:cs typeface="Apple Symbols" charset="0"/>
              </a:rPr>
              <a:t>E.g., </a:t>
            </a:r>
            <a:r>
              <a:rPr lang="en-US" dirty="0" err="1">
                <a:ea typeface="Apple Symbols" charset="0"/>
                <a:cs typeface="Apple Symbols" charset="0"/>
              </a:rPr>
              <a:t>sqrt</a:t>
            </a:r>
            <a:r>
              <a:rPr lang="en-US" dirty="0">
                <a:ea typeface="Apple Symbols" charset="0"/>
                <a:cs typeface="Apple Symbols" charset="0"/>
              </a:rPr>
              <a:t>(–1), </a:t>
            </a:r>
            <a:r>
              <a:rPr lang="en-US" dirty="0">
                <a:sym typeface="Symbol"/>
              </a:rPr>
              <a:t></a:t>
            </a:r>
            <a:r>
              <a:rPr lang="en-US" dirty="0">
                <a:ea typeface="Apple Symbols" charset="0"/>
                <a:cs typeface="Apple Symbols" charset="0"/>
              </a:rPr>
              <a:t> − </a:t>
            </a:r>
            <a:r>
              <a:rPr lang="en-US" dirty="0">
                <a:sym typeface="Symbol"/>
              </a:rPr>
              <a:t></a:t>
            </a:r>
            <a:r>
              <a:rPr lang="en-US" dirty="0">
                <a:ea typeface="Apple Symbols" charset="0"/>
                <a:cs typeface="Apple Symbols" charset="0"/>
              </a:rPr>
              <a:t>, </a:t>
            </a:r>
            <a:r>
              <a:rPr lang="en-US" dirty="0">
                <a:sym typeface="Symbol"/>
              </a:rPr>
              <a:t></a:t>
            </a:r>
            <a:r>
              <a:rPr lang="en-US" dirty="0">
                <a:ea typeface="Apple Symbols" charset="0"/>
                <a:cs typeface="Apple Symbols" charset="0"/>
              </a:rPr>
              <a:t> </a:t>
            </a:r>
            <a:r>
              <a:rPr lang="en-US" dirty="0">
                <a:ea typeface="Apple Symbols" charset="0"/>
                <a:cs typeface="Apple Symbols" charset="0"/>
                <a:sym typeface="Symbol"/>
              </a:rPr>
              <a:t></a:t>
            </a:r>
            <a:r>
              <a:rPr lang="en-US" dirty="0">
                <a:ea typeface="Apple Symbols" charset="0"/>
                <a:cs typeface="Apple Symbols" charset="0"/>
              </a:rPr>
              <a:t> 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1288726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Visualization: Floating-Point Encodings</a:t>
            </a:r>
          </a:p>
        </p:txBody>
      </p:sp>
      <p:sp>
        <p:nvSpPr>
          <p:cNvPr id="15363" name="Line 3"/>
          <p:cNvSpPr>
            <a:spLocks noChangeShapeType="1"/>
          </p:cNvSpPr>
          <p:nvPr/>
        </p:nvSpPr>
        <p:spPr bwMode="auto">
          <a:xfrm>
            <a:off x="2362200" y="2828925"/>
            <a:ext cx="7315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4" name="Line 4"/>
          <p:cNvSpPr>
            <a:spLocks noChangeShapeType="1"/>
          </p:cNvSpPr>
          <p:nvPr/>
        </p:nvSpPr>
        <p:spPr bwMode="auto">
          <a:xfrm>
            <a:off x="2362200" y="2676525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5" name="Line 5"/>
          <p:cNvSpPr>
            <a:spLocks noChangeShapeType="1"/>
          </p:cNvSpPr>
          <p:nvPr/>
        </p:nvSpPr>
        <p:spPr bwMode="auto">
          <a:xfrm>
            <a:off x="9677400" y="3286125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9677400" y="2676525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7" name="Line 7"/>
          <p:cNvSpPr>
            <a:spLocks noChangeShapeType="1"/>
          </p:cNvSpPr>
          <p:nvPr/>
        </p:nvSpPr>
        <p:spPr bwMode="auto">
          <a:xfrm>
            <a:off x="5791200" y="2676525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9677400" y="3438525"/>
            <a:ext cx="533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9677400" y="3143250"/>
            <a:ext cx="5397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400"/>
              <a:t>NaN</a:t>
            </a:r>
          </a:p>
        </p:txBody>
      </p:sp>
      <p:sp>
        <p:nvSpPr>
          <p:cNvPr id="15370" name="Line 10"/>
          <p:cNvSpPr>
            <a:spLocks noChangeShapeType="1"/>
          </p:cNvSpPr>
          <p:nvPr/>
        </p:nvSpPr>
        <p:spPr bwMode="auto">
          <a:xfrm>
            <a:off x="10210800" y="3286125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1" name="Line 11"/>
          <p:cNvSpPr>
            <a:spLocks noChangeShapeType="1"/>
          </p:cNvSpPr>
          <p:nvPr/>
        </p:nvSpPr>
        <p:spPr bwMode="auto">
          <a:xfrm>
            <a:off x="1828800" y="33528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2" name="Line 12"/>
          <p:cNvSpPr>
            <a:spLocks noChangeShapeType="1"/>
          </p:cNvSpPr>
          <p:nvPr/>
        </p:nvSpPr>
        <p:spPr bwMode="auto">
          <a:xfrm>
            <a:off x="1828800" y="3505200"/>
            <a:ext cx="533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3" name="Text Box 13"/>
          <p:cNvSpPr txBox="1">
            <a:spLocks noChangeArrowheads="1"/>
          </p:cNvSpPr>
          <p:nvPr/>
        </p:nvSpPr>
        <p:spPr bwMode="auto">
          <a:xfrm>
            <a:off x="1828800" y="3209925"/>
            <a:ext cx="5397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400"/>
              <a:t>NaN</a:t>
            </a:r>
          </a:p>
        </p:txBody>
      </p:sp>
      <p:sp>
        <p:nvSpPr>
          <p:cNvPr id="15374" name="Line 14"/>
          <p:cNvSpPr>
            <a:spLocks noChangeShapeType="1"/>
          </p:cNvSpPr>
          <p:nvPr/>
        </p:nvSpPr>
        <p:spPr bwMode="auto">
          <a:xfrm>
            <a:off x="2362200" y="33528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9296401" y="2319338"/>
            <a:ext cx="574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2400" b="0">
                <a:latin typeface="Times" pitchFamily="18" charset="0"/>
              </a:rPr>
              <a:t>+</a:t>
            </a:r>
            <a:r>
              <a:rPr lang="en-US" altLang="en-US" sz="2400" b="0">
                <a:latin typeface="Symbol" pitchFamily="18" charset="2"/>
              </a:rPr>
              <a:t></a:t>
            </a:r>
          </a:p>
        </p:txBody>
      </p:sp>
      <p:sp>
        <p:nvSpPr>
          <p:cNvPr id="15376" name="Rectangle 16"/>
          <p:cNvSpPr>
            <a:spLocks noChangeArrowheads="1"/>
          </p:cNvSpPr>
          <p:nvPr/>
        </p:nvSpPr>
        <p:spPr bwMode="auto">
          <a:xfrm>
            <a:off x="2239963" y="2295525"/>
            <a:ext cx="527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>
                <a:sym typeface="Symbol" pitchFamily="18" charset="2"/>
              </a:rPr>
              <a:t></a:t>
            </a:r>
            <a:r>
              <a:rPr lang="en-US" altLang="en-US" sz="2400" b="0">
                <a:latin typeface="Symbol" pitchFamily="18" charset="2"/>
              </a:rPr>
              <a:t></a:t>
            </a:r>
          </a:p>
        </p:txBody>
      </p:sp>
      <p:sp>
        <p:nvSpPr>
          <p:cNvPr id="15377" name="Text Box 17"/>
          <p:cNvSpPr txBox="1">
            <a:spLocks noChangeArrowheads="1"/>
          </p:cNvSpPr>
          <p:nvPr/>
        </p:nvSpPr>
        <p:spPr bwMode="auto">
          <a:xfrm>
            <a:off x="5486401" y="3273426"/>
            <a:ext cx="4365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>
                <a:sym typeface="Symbol" pitchFamily="18" charset="2"/>
              </a:rPr>
              <a:t></a:t>
            </a:r>
            <a:r>
              <a:rPr lang="en-US" altLang="en-US" b="0"/>
              <a:t>0</a:t>
            </a:r>
          </a:p>
        </p:txBody>
      </p:sp>
      <p:sp>
        <p:nvSpPr>
          <p:cNvPr id="15378" name="Line 18"/>
          <p:cNvSpPr>
            <a:spLocks noChangeShapeType="1"/>
          </p:cNvSpPr>
          <p:nvPr/>
        </p:nvSpPr>
        <p:spPr bwMode="auto">
          <a:xfrm>
            <a:off x="7391400" y="2676525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9" name="Text Box 19"/>
          <p:cNvSpPr txBox="1">
            <a:spLocks noChangeArrowheads="1"/>
          </p:cNvSpPr>
          <p:nvPr/>
        </p:nvSpPr>
        <p:spPr bwMode="auto">
          <a:xfrm>
            <a:off x="6261100" y="2447926"/>
            <a:ext cx="11303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/>
              <a:t>+Denorm</a:t>
            </a:r>
          </a:p>
        </p:txBody>
      </p:sp>
      <p:sp>
        <p:nvSpPr>
          <p:cNvPr id="15380" name="Text Box 20"/>
          <p:cNvSpPr txBox="1">
            <a:spLocks noChangeArrowheads="1"/>
          </p:cNvSpPr>
          <p:nvPr/>
        </p:nvSpPr>
        <p:spPr bwMode="auto">
          <a:xfrm>
            <a:off x="7620000" y="2447926"/>
            <a:ext cx="1473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/>
              <a:t>+Normalized</a:t>
            </a:r>
          </a:p>
        </p:txBody>
      </p:sp>
      <p:sp>
        <p:nvSpPr>
          <p:cNvPr id="15381" name="Text Box 21"/>
          <p:cNvSpPr txBox="1">
            <a:spLocks noChangeArrowheads="1"/>
          </p:cNvSpPr>
          <p:nvPr/>
        </p:nvSpPr>
        <p:spPr bwMode="auto">
          <a:xfrm>
            <a:off x="4572000" y="2462213"/>
            <a:ext cx="1073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/>
              <a:t>-Denorm</a:t>
            </a:r>
          </a:p>
        </p:txBody>
      </p:sp>
      <p:sp>
        <p:nvSpPr>
          <p:cNvPr id="15382" name="Line 22"/>
          <p:cNvSpPr>
            <a:spLocks noChangeShapeType="1"/>
          </p:cNvSpPr>
          <p:nvPr/>
        </p:nvSpPr>
        <p:spPr bwMode="auto">
          <a:xfrm>
            <a:off x="4572000" y="2676525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83" name="Text Box 23"/>
          <p:cNvSpPr txBox="1">
            <a:spLocks noChangeArrowheads="1"/>
          </p:cNvSpPr>
          <p:nvPr/>
        </p:nvSpPr>
        <p:spPr bwMode="auto">
          <a:xfrm>
            <a:off x="2927350" y="2447926"/>
            <a:ext cx="1416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/>
              <a:t>-Normalized</a:t>
            </a:r>
          </a:p>
        </p:txBody>
      </p:sp>
      <p:sp>
        <p:nvSpPr>
          <p:cNvPr id="15384" name="Line 24"/>
          <p:cNvSpPr>
            <a:spLocks noChangeShapeType="1"/>
          </p:cNvSpPr>
          <p:nvPr/>
        </p:nvSpPr>
        <p:spPr bwMode="auto">
          <a:xfrm>
            <a:off x="6248400" y="2676525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85" name="Line 25"/>
          <p:cNvSpPr>
            <a:spLocks noChangeShapeType="1"/>
          </p:cNvSpPr>
          <p:nvPr/>
        </p:nvSpPr>
        <p:spPr bwMode="auto">
          <a:xfrm>
            <a:off x="6019800" y="2676525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86" name="Line 26"/>
          <p:cNvSpPr>
            <a:spLocks noChangeShapeType="1"/>
          </p:cNvSpPr>
          <p:nvPr/>
        </p:nvSpPr>
        <p:spPr bwMode="auto">
          <a:xfrm>
            <a:off x="9448800" y="2676525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87" name="Line 27"/>
          <p:cNvSpPr>
            <a:spLocks noChangeShapeType="1"/>
          </p:cNvSpPr>
          <p:nvPr/>
        </p:nvSpPr>
        <p:spPr bwMode="auto">
          <a:xfrm>
            <a:off x="2667000" y="2676525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88" name="Line 28"/>
          <p:cNvSpPr>
            <a:spLocks noChangeShapeType="1"/>
          </p:cNvSpPr>
          <p:nvPr/>
        </p:nvSpPr>
        <p:spPr bwMode="auto">
          <a:xfrm flipV="1">
            <a:off x="5791200" y="2819400"/>
            <a:ext cx="2286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9" name="Line 29"/>
          <p:cNvSpPr>
            <a:spLocks noChangeShapeType="1"/>
          </p:cNvSpPr>
          <p:nvPr/>
        </p:nvSpPr>
        <p:spPr bwMode="auto">
          <a:xfrm flipH="1" flipV="1">
            <a:off x="6019800" y="2819400"/>
            <a:ext cx="22860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90" name="Rectangle 30"/>
          <p:cNvSpPr>
            <a:spLocks noChangeArrowheads="1"/>
          </p:cNvSpPr>
          <p:nvPr/>
        </p:nvSpPr>
        <p:spPr bwMode="auto">
          <a:xfrm>
            <a:off x="6096000" y="3276601"/>
            <a:ext cx="4445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/>
              <a:t>+0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788B74A0-82EE-43C7-86C6-C9E96BC7738F}"/>
                  </a:ext>
                </a:extLst>
              </p14:cNvPr>
              <p14:cNvContentPartPr/>
              <p14:nvPr/>
            </p14:nvContentPartPr>
            <p14:xfrm>
              <a:off x="1511280" y="3092400"/>
              <a:ext cx="8928360" cy="86400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788B74A0-82EE-43C7-86C6-C9E96BC7738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501920" y="3083040"/>
                <a:ext cx="8947080" cy="8827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Tiny Floating-Point Example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8-bit floating-point representation</a:t>
            </a:r>
          </a:p>
          <a:p>
            <a:pPr lvl="1" eaLnBrk="1" hangingPunct="1">
              <a:defRPr/>
            </a:pPr>
            <a:r>
              <a:rPr lang="en-US" dirty="0"/>
              <a:t>The sign bit is in the most significant bit.</a:t>
            </a:r>
          </a:p>
          <a:p>
            <a:pPr lvl="1" eaLnBrk="1" hangingPunct="1">
              <a:defRPr/>
            </a:pPr>
            <a:r>
              <a:rPr lang="en-US" dirty="0"/>
              <a:t>The next four bits are the exponent, with a bias of 7.</a:t>
            </a:r>
          </a:p>
          <a:p>
            <a:pPr lvl="1" eaLnBrk="1" hangingPunct="1">
              <a:defRPr/>
            </a:pPr>
            <a:r>
              <a:rPr lang="en-US" dirty="0"/>
              <a:t>The last three bits are the </a:t>
            </a:r>
            <a:r>
              <a:rPr lang="en-US" dirty="0">
                <a:latin typeface="Courier New" pitchFamily="49" charset="0"/>
              </a:rPr>
              <a:t>frac</a:t>
            </a:r>
            <a:endParaRPr lang="en-US" dirty="0"/>
          </a:p>
          <a:p>
            <a:pPr eaLnBrk="1" hangingPunct="1">
              <a:buFont typeface="Wingdings" pitchFamily="2" charset="2"/>
              <a:buChar char="l"/>
              <a:defRPr/>
            </a:pPr>
            <a:r>
              <a:rPr lang="en-US" dirty="0"/>
              <a:t>Same general form as IEEE format</a:t>
            </a:r>
          </a:p>
          <a:p>
            <a:pPr lvl="1" eaLnBrk="1" hangingPunct="1">
              <a:defRPr/>
            </a:pPr>
            <a:r>
              <a:rPr lang="en-US" dirty="0"/>
              <a:t>Normalized, denormalized</a:t>
            </a:r>
          </a:p>
          <a:p>
            <a:pPr lvl="1" eaLnBrk="1" hangingPunct="1">
              <a:defRPr/>
            </a:pPr>
            <a:r>
              <a:rPr lang="en-US" dirty="0"/>
              <a:t>Representation of 0, </a:t>
            </a:r>
            <a:r>
              <a:rPr lang="en-US" dirty="0" err="1"/>
              <a:t>NaN</a:t>
            </a:r>
            <a:r>
              <a:rPr lang="en-US" dirty="0"/>
              <a:t>, infinity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3756025" y="4572000"/>
            <a:ext cx="304800" cy="3048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/>
              <a:t>s</a:t>
            </a: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4060825" y="4572000"/>
            <a:ext cx="1752600" cy="3048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exp</a:t>
            </a:r>
            <a:endParaRPr lang="en-US" altLang="en-US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5813425" y="4572000"/>
            <a:ext cx="1828800" cy="3048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frac</a:t>
            </a: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7489826" y="4265613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400"/>
              <a:t>0</a:t>
            </a:r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5813426" y="42672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400"/>
              <a:t>2</a:t>
            </a:r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5584826" y="42672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400"/>
              <a:t>3</a:t>
            </a:r>
          </a:p>
        </p:txBody>
      </p:sp>
      <p:sp>
        <p:nvSpPr>
          <p:cNvPr id="16394" name="Text Box 10"/>
          <p:cNvSpPr txBox="1">
            <a:spLocks noChangeArrowheads="1"/>
          </p:cNvSpPr>
          <p:nvPr/>
        </p:nvSpPr>
        <p:spPr bwMode="auto">
          <a:xfrm>
            <a:off x="4006851" y="42672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400"/>
              <a:t>6</a:t>
            </a:r>
          </a:p>
        </p:txBody>
      </p:sp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3778251" y="4267200"/>
            <a:ext cx="282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400"/>
              <a:t>7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A3C2015D-C103-4BE4-B8E3-F2D53D5DC1A8}"/>
                  </a:ext>
                </a:extLst>
              </p14:cNvPr>
              <p14:cNvContentPartPr/>
              <p14:nvPr/>
            </p14:nvContentPartPr>
            <p14:xfrm>
              <a:off x="7918560" y="1758960"/>
              <a:ext cx="1276560" cy="78156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A3C2015D-C103-4BE4-B8E3-F2D53D5DC1A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909200" y="1749600"/>
                <a:ext cx="1295280" cy="8002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Values Related to the Exponent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3657600" y="1143000"/>
            <a:ext cx="5041900" cy="5035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tabLst>
                <a:tab pos="749300" algn="l"/>
                <a:tab pos="1714500" algn="l"/>
                <a:tab pos="2578100" algn="l"/>
                <a:tab pos="34925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tabLst>
                <a:tab pos="749300" algn="l"/>
                <a:tab pos="1714500" algn="l"/>
                <a:tab pos="2578100" algn="l"/>
                <a:tab pos="34925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tabLst>
                <a:tab pos="749300" algn="l"/>
                <a:tab pos="1714500" algn="l"/>
                <a:tab pos="2578100" algn="l"/>
                <a:tab pos="34925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tabLst>
                <a:tab pos="749300" algn="l"/>
                <a:tab pos="1714500" algn="l"/>
                <a:tab pos="2578100" algn="l"/>
                <a:tab pos="34925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tabLst>
                <a:tab pos="749300" algn="l"/>
                <a:tab pos="1714500" algn="l"/>
                <a:tab pos="2578100" algn="l"/>
                <a:tab pos="34925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749300" algn="l"/>
                <a:tab pos="1714500" algn="l"/>
                <a:tab pos="2578100" algn="l"/>
                <a:tab pos="34925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749300" algn="l"/>
                <a:tab pos="1714500" algn="l"/>
                <a:tab pos="2578100" algn="l"/>
                <a:tab pos="34925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749300" algn="l"/>
                <a:tab pos="1714500" algn="l"/>
                <a:tab pos="2578100" algn="l"/>
                <a:tab pos="34925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749300" algn="l"/>
                <a:tab pos="1714500" algn="l"/>
                <a:tab pos="2578100" algn="l"/>
                <a:tab pos="34925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Exp	exp	E	2</a:t>
            </a:r>
            <a:r>
              <a:rPr lang="en-US" altLang="en-US" baseline="30000">
                <a:latin typeface="Courier New" pitchFamily="49" charset="0"/>
              </a:rPr>
              <a:t>E</a:t>
            </a:r>
          </a:p>
          <a:p>
            <a:pPr algn="l">
              <a:lnSpc>
                <a:spcPct val="100000"/>
              </a:lnSpc>
            </a:pPr>
            <a:endParaRPr lang="en-US" altLang="en-US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0	0000	-6 	1/64	(denorms)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1	0001	-6	1/64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2	0010	-5	1/32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3	0011	-4	1/16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4	0100	-3	1/8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5	0101	-2	1/4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6	0110	-1	1/2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7	0111	 0	1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8	1000	+1	2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9	1001	+2	4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10	1010	+3	8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11	1011	+4	16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12	1100	+5	32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13	1101	+6	64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14	1110	+7	128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15	1111	n/a		(inf, NaN)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C7159A21-B36C-44E3-913E-BAE213EBF348}"/>
                  </a:ext>
                </a:extLst>
              </p14:cNvPr>
              <p14:cNvContentPartPr/>
              <p14:nvPr/>
            </p14:nvContentPartPr>
            <p14:xfrm>
              <a:off x="6165720" y="5505480"/>
              <a:ext cx="699120" cy="42588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C7159A21-B36C-44E3-913E-BAE213EBF34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156360" y="5496120"/>
                <a:ext cx="717840" cy="4446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Dynamic Range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3200400" y="892176"/>
            <a:ext cx="5046894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 defTabSz="1174750">
              <a:lnSpc>
                <a:spcPct val="100000"/>
              </a:lnSpc>
              <a:tabLst>
                <a:tab pos="1027113" algn="l"/>
                <a:tab pos="2166938" algn="r"/>
                <a:tab pos="2630488" algn="l"/>
              </a:tabLst>
            </a:pPr>
            <a:r>
              <a:rPr lang="en-US" altLang="en-US" dirty="0">
                <a:latin typeface="Courier New" pitchFamily="49" charset="0"/>
              </a:rPr>
              <a:t>s exp 	frac	</a:t>
            </a:r>
            <a:r>
              <a:rPr lang="en-US" altLang="en-US" i="1" dirty="0"/>
              <a:t>E</a:t>
            </a:r>
            <a:r>
              <a:rPr lang="en-US" altLang="en-US" dirty="0">
                <a:latin typeface="Courier New" pitchFamily="49" charset="0"/>
              </a:rPr>
              <a:t>	</a:t>
            </a:r>
            <a:r>
              <a:rPr lang="en-US" altLang="en-US" dirty="0"/>
              <a:t>Value</a:t>
            </a:r>
            <a:r>
              <a:rPr lang="en-US" altLang="en-US" dirty="0">
                <a:latin typeface="Courier New" pitchFamily="49" charset="0"/>
              </a:rPr>
              <a:t>	</a:t>
            </a:r>
          </a:p>
          <a:p>
            <a:pPr algn="l" defTabSz="1174750">
              <a:lnSpc>
                <a:spcPct val="100000"/>
              </a:lnSpc>
              <a:tabLst>
                <a:tab pos="1027113" algn="l"/>
                <a:tab pos="2166938" algn="r"/>
                <a:tab pos="2630488" algn="l"/>
              </a:tabLst>
            </a:pPr>
            <a:endParaRPr lang="en-US" altLang="en-US" dirty="0">
              <a:latin typeface="Courier New" pitchFamily="49" charset="0"/>
            </a:endParaRPr>
          </a:p>
          <a:p>
            <a:pPr algn="l" defTabSz="1174750">
              <a:lnSpc>
                <a:spcPct val="100000"/>
              </a:lnSpc>
              <a:tabLst>
                <a:tab pos="1027113" algn="l"/>
                <a:tab pos="2166938" algn="r"/>
                <a:tab pos="2630488" algn="l"/>
              </a:tabLst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0 0000	000	-6	0</a:t>
            </a:r>
          </a:p>
          <a:p>
            <a:pPr algn="l" defTabSz="1174750">
              <a:lnSpc>
                <a:spcPct val="100000"/>
              </a:lnSpc>
              <a:tabLst>
                <a:tab pos="1027113" algn="l"/>
                <a:tab pos="2166938" algn="r"/>
                <a:tab pos="2630488" algn="l"/>
              </a:tabLst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0 0000	001	-6	1/8*1/64 = 1/512</a:t>
            </a:r>
          </a:p>
          <a:p>
            <a:pPr algn="l" defTabSz="1174750">
              <a:lnSpc>
                <a:spcPct val="100000"/>
              </a:lnSpc>
              <a:tabLst>
                <a:tab pos="1027113" algn="l"/>
                <a:tab pos="2166938" algn="r"/>
                <a:tab pos="2630488" algn="l"/>
              </a:tabLst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0 0000	010	-6	2/8*1/64 = 2/512</a:t>
            </a:r>
          </a:p>
          <a:p>
            <a:pPr algn="l" defTabSz="1174750">
              <a:lnSpc>
                <a:spcPct val="100000"/>
              </a:lnSpc>
              <a:tabLst>
                <a:tab pos="1027113" algn="l"/>
                <a:tab pos="2166938" algn="r"/>
                <a:tab pos="2630488" algn="l"/>
              </a:tabLst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 algn="l" defTabSz="1174750">
              <a:lnSpc>
                <a:spcPct val="100000"/>
              </a:lnSpc>
              <a:tabLst>
                <a:tab pos="1027113" algn="l"/>
                <a:tab pos="2166938" algn="r"/>
                <a:tab pos="2630488" algn="l"/>
              </a:tabLst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0 0000	110	-6	6/8*1/64 = 6/512</a:t>
            </a:r>
          </a:p>
          <a:p>
            <a:pPr algn="l" defTabSz="1174750">
              <a:lnSpc>
                <a:spcPct val="100000"/>
              </a:lnSpc>
              <a:tabLst>
                <a:tab pos="1027113" algn="l"/>
                <a:tab pos="2166938" algn="r"/>
                <a:tab pos="2630488" algn="l"/>
              </a:tabLst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0 0000	111	-6	7/8*1/64 = 7/512</a:t>
            </a:r>
          </a:p>
          <a:p>
            <a:pPr algn="l" defTabSz="1174750">
              <a:lnSpc>
                <a:spcPct val="100000"/>
              </a:lnSpc>
              <a:tabLst>
                <a:tab pos="1027113" algn="l"/>
                <a:tab pos="2166938" algn="r"/>
                <a:tab pos="2630488" algn="l"/>
              </a:tabLst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0 0001	000	-6	8/8*1/64 = 8/512</a:t>
            </a:r>
          </a:p>
          <a:p>
            <a:pPr algn="l" defTabSz="1174750">
              <a:lnSpc>
                <a:spcPct val="100000"/>
              </a:lnSpc>
              <a:tabLst>
                <a:tab pos="1027113" algn="l"/>
                <a:tab pos="2166938" algn="r"/>
                <a:tab pos="2630488" algn="l"/>
              </a:tabLst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0 0001	001  	-6	9/8*1/64 = 9/512</a:t>
            </a:r>
          </a:p>
          <a:p>
            <a:pPr algn="l" defTabSz="1174750">
              <a:lnSpc>
                <a:spcPct val="100000"/>
              </a:lnSpc>
              <a:tabLst>
                <a:tab pos="1027113" algn="l"/>
                <a:tab pos="2166938" algn="r"/>
                <a:tab pos="2630488" algn="l"/>
              </a:tabLst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 algn="l" defTabSz="1174750">
              <a:lnSpc>
                <a:spcPct val="100000"/>
              </a:lnSpc>
              <a:tabLst>
                <a:tab pos="1027113" algn="l"/>
                <a:tab pos="2166938" algn="r"/>
                <a:tab pos="2630488" algn="l"/>
              </a:tabLst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0 0110	110	-1	14/8*1/2 = 14/16</a:t>
            </a:r>
          </a:p>
          <a:p>
            <a:pPr algn="l" defTabSz="1174750">
              <a:lnSpc>
                <a:spcPct val="100000"/>
              </a:lnSpc>
              <a:tabLst>
                <a:tab pos="1027113" algn="l"/>
                <a:tab pos="2166938" algn="r"/>
                <a:tab pos="2630488" algn="l"/>
              </a:tabLst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0 0110	111	-1	15/8*1/2 = 15/16</a:t>
            </a:r>
          </a:p>
          <a:p>
            <a:pPr algn="l" defTabSz="1174750">
              <a:lnSpc>
                <a:spcPct val="100000"/>
              </a:lnSpc>
              <a:tabLst>
                <a:tab pos="1027113" algn="l"/>
                <a:tab pos="2166938" algn="r"/>
                <a:tab pos="2630488" algn="l"/>
              </a:tabLst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0 0111	000	0	8/8*1    = 1</a:t>
            </a:r>
          </a:p>
          <a:p>
            <a:pPr algn="l" defTabSz="1174750">
              <a:lnSpc>
                <a:spcPct val="100000"/>
              </a:lnSpc>
              <a:tabLst>
                <a:tab pos="1027113" algn="l"/>
                <a:tab pos="2166938" algn="r"/>
                <a:tab pos="2630488" algn="l"/>
              </a:tabLst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0 0111	001	0	9/8*1    = 9/8</a:t>
            </a:r>
          </a:p>
          <a:p>
            <a:pPr algn="l" defTabSz="1174750">
              <a:lnSpc>
                <a:spcPct val="100000"/>
              </a:lnSpc>
              <a:tabLst>
                <a:tab pos="1027113" algn="l"/>
                <a:tab pos="2166938" algn="r"/>
                <a:tab pos="2630488" algn="l"/>
              </a:tabLst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0 0111	010	0	10/8*1   = 10/8</a:t>
            </a:r>
          </a:p>
          <a:p>
            <a:pPr algn="l" defTabSz="1174750">
              <a:lnSpc>
                <a:spcPct val="100000"/>
              </a:lnSpc>
              <a:tabLst>
                <a:tab pos="1027113" algn="l"/>
                <a:tab pos="2166938" algn="r"/>
                <a:tab pos="2630488" algn="l"/>
              </a:tabLst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 algn="l" defTabSz="1174750">
              <a:lnSpc>
                <a:spcPct val="100000"/>
              </a:lnSpc>
              <a:tabLst>
                <a:tab pos="1027113" algn="l"/>
                <a:tab pos="2166938" algn="r"/>
                <a:tab pos="2630488" algn="l"/>
              </a:tabLst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0 1110	110	7	14/8*128 = 224</a:t>
            </a:r>
          </a:p>
          <a:p>
            <a:pPr algn="l" defTabSz="1174750">
              <a:lnSpc>
                <a:spcPct val="100000"/>
              </a:lnSpc>
              <a:tabLst>
                <a:tab pos="1027113" algn="l"/>
                <a:tab pos="2166938" algn="r"/>
                <a:tab pos="2630488" algn="l"/>
              </a:tabLst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0 1110	111	7	15/8*128 = 240</a:t>
            </a:r>
          </a:p>
          <a:p>
            <a:pPr algn="l" defTabSz="1174750">
              <a:lnSpc>
                <a:spcPct val="100000"/>
              </a:lnSpc>
              <a:tabLst>
                <a:tab pos="1027113" algn="l"/>
                <a:tab pos="2166938" algn="r"/>
                <a:tab pos="2630488" algn="l"/>
              </a:tabLst>
            </a:pP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0 1111	000	n/a	inf</a:t>
            </a: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8499475" y="1676401"/>
            <a:ext cx="1657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/>
              <a:t>closest to zero</a:t>
            </a: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8559800" y="2757488"/>
            <a:ext cx="170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/>
              <a:t>largest denorm</a:t>
            </a: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8559800" y="3077029"/>
            <a:ext cx="1606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 dirty="0"/>
              <a:t>smallest norm</a:t>
            </a:r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8559800" y="4158343"/>
            <a:ext cx="200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 dirty="0"/>
              <a:t>closest to 1 below</a:t>
            </a:r>
          </a:p>
        </p:txBody>
      </p:sp>
      <p:sp>
        <p:nvSpPr>
          <p:cNvPr id="18440" name="Text Box 8"/>
          <p:cNvSpPr txBox="1">
            <a:spLocks noChangeArrowheads="1"/>
          </p:cNvSpPr>
          <p:nvPr/>
        </p:nvSpPr>
        <p:spPr bwMode="auto">
          <a:xfrm>
            <a:off x="8559800" y="4706030"/>
            <a:ext cx="2025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 dirty="0"/>
              <a:t>closest to 1 above</a:t>
            </a:r>
          </a:p>
        </p:txBody>
      </p:sp>
      <p:grpSp>
        <p:nvGrpSpPr>
          <p:cNvPr id="18441" name="Group 9"/>
          <p:cNvGrpSpPr>
            <a:grpSpLocks/>
          </p:cNvGrpSpPr>
          <p:nvPr/>
        </p:nvGrpSpPr>
        <p:grpSpPr bwMode="auto">
          <a:xfrm>
            <a:off x="8305801" y="1875973"/>
            <a:ext cx="269875" cy="4092575"/>
            <a:chOff x="3792" y="1152"/>
            <a:chExt cx="650" cy="2578"/>
          </a:xfrm>
        </p:grpSpPr>
        <p:sp>
          <p:nvSpPr>
            <p:cNvPr id="18447" name="Line 10"/>
            <p:cNvSpPr>
              <a:spLocks noChangeShapeType="1"/>
            </p:cNvSpPr>
            <p:nvPr/>
          </p:nvSpPr>
          <p:spPr bwMode="auto">
            <a:xfrm flipH="1">
              <a:off x="3792" y="1152"/>
              <a:ext cx="62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8" name="Line 11"/>
            <p:cNvSpPr>
              <a:spLocks noChangeShapeType="1"/>
            </p:cNvSpPr>
            <p:nvPr/>
          </p:nvSpPr>
          <p:spPr bwMode="auto">
            <a:xfrm flipH="1">
              <a:off x="3818" y="1858"/>
              <a:ext cx="62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9" name="Line 12"/>
            <p:cNvSpPr>
              <a:spLocks noChangeShapeType="1"/>
            </p:cNvSpPr>
            <p:nvPr/>
          </p:nvSpPr>
          <p:spPr bwMode="auto">
            <a:xfrm flipH="1">
              <a:off x="3818" y="2041"/>
              <a:ext cx="62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0" name="Line 13"/>
            <p:cNvSpPr>
              <a:spLocks noChangeShapeType="1"/>
            </p:cNvSpPr>
            <p:nvPr/>
          </p:nvSpPr>
          <p:spPr bwMode="auto">
            <a:xfrm flipH="1">
              <a:off x="3818" y="2713"/>
              <a:ext cx="62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1" name="Line 14"/>
            <p:cNvSpPr>
              <a:spLocks noChangeShapeType="1"/>
            </p:cNvSpPr>
            <p:nvPr/>
          </p:nvSpPr>
          <p:spPr bwMode="auto">
            <a:xfrm flipH="1">
              <a:off x="3818" y="3058"/>
              <a:ext cx="62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2" name="Line 15"/>
            <p:cNvSpPr>
              <a:spLocks noChangeShapeType="1"/>
            </p:cNvSpPr>
            <p:nvPr/>
          </p:nvSpPr>
          <p:spPr bwMode="auto">
            <a:xfrm flipH="1">
              <a:off x="3818" y="3730"/>
              <a:ext cx="62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8442" name="Text Box 16"/>
          <p:cNvSpPr txBox="1">
            <a:spLocks noChangeArrowheads="1"/>
          </p:cNvSpPr>
          <p:nvPr/>
        </p:nvSpPr>
        <p:spPr bwMode="auto">
          <a:xfrm>
            <a:off x="8559800" y="5776460"/>
            <a:ext cx="145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b="0" dirty="0"/>
              <a:t>largest norm</a:t>
            </a:r>
          </a:p>
        </p:txBody>
      </p:sp>
      <p:sp>
        <p:nvSpPr>
          <p:cNvPr id="18443" name="Text Box 17"/>
          <p:cNvSpPr txBox="1">
            <a:spLocks noChangeArrowheads="1"/>
          </p:cNvSpPr>
          <p:nvPr/>
        </p:nvSpPr>
        <p:spPr bwMode="auto">
          <a:xfrm>
            <a:off x="1524000" y="1981200"/>
            <a:ext cx="1682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/>
              <a:t>Denormalized</a:t>
            </a:r>
          </a:p>
          <a:p>
            <a:pPr>
              <a:lnSpc>
                <a:spcPct val="100000"/>
              </a:lnSpc>
            </a:pPr>
            <a:r>
              <a:rPr lang="en-US" altLang="en-US"/>
              <a:t>numbers</a:t>
            </a:r>
          </a:p>
        </p:txBody>
      </p:sp>
      <p:sp>
        <p:nvSpPr>
          <p:cNvPr id="18444" name="Text Box 18"/>
          <p:cNvSpPr txBox="1">
            <a:spLocks noChangeArrowheads="1"/>
          </p:cNvSpPr>
          <p:nvPr/>
        </p:nvSpPr>
        <p:spPr bwMode="auto">
          <a:xfrm>
            <a:off x="1658938" y="4343400"/>
            <a:ext cx="14160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/>
              <a:t>Normalized</a:t>
            </a:r>
          </a:p>
          <a:p>
            <a:pPr>
              <a:lnSpc>
                <a:spcPct val="100000"/>
              </a:lnSpc>
            </a:pPr>
            <a:r>
              <a:rPr lang="en-US" altLang="en-US"/>
              <a:t>numbers</a:t>
            </a:r>
          </a:p>
        </p:txBody>
      </p:sp>
      <p:sp>
        <p:nvSpPr>
          <p:cNvPr id="18445" name="Line 19"/>
          <p:cNvSpPr>
            <a:spLocks noChangeShapeType="1"/>
          </p:cNvSpPr>
          <p:nvPr/>
        </p:nvSpPr>
        <p:spPr bwMode="auto">
          <a:xfrm>
            <a:off x="1981200" y="3095625"/>
            <a:ext cx="83058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6" name="Line 20"/>
          <p:cNvSpPr>
            <a:spLocks noChangeShapeType="1"/>
          </p:cNvSpPr>
          <p:nvPr/>
        </p:nvSpPr>
        <p:spPr bwMode="auto">
          <a:xfrm>
            <a:off x="2133600" y="6153150"/>
            <a:ext cx="83058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6934201" y="228601"/>
            <a:ext cx="2419463" cy="108952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400" dirty="0"/>
              <a:t>v = (–1)</a:t>
            </a:r>
            <a:r>
              <a:rPr lang="en-US" sz="2400" baseline="32000" dirty="0"/>
              <a:t>s</a:t>
            </a:r>
            <a:r>
              <a:rPr lang="en-US" sz="2400" dirty="0"/>
              <a:t> </a:t>
            </a:r>
            <a:r>
              <a:rPr lang="en-US" sz="24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sz="2400" dirty="0"/>
              <a:t> 2</a:t>
            </a:r>
            <a:r>
              <a:rPr lang="en-US" sz="2400" baseline="320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</a:p>
          <a:p>
            <a:r>
              <a:rPr lang="en-US" sz="24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n: E = </a:t>
            </a:r>
            <a:r>
              <a:rPr lang="en-US" sz="2400" dirty="0" err="1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Exp</a:t>
            </a:r>
            <a:r>
              <a:rPr lang="en-US" sz="24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 – Bias</a:t>
            </a:r>
          </a:p>
          <a:p>
            <a:r>
              <a:rPr lang="en-US" sz="24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d: E</a:t>
            </a:r>
            <a:r>
              <a:rPr lang="en-US" sz="2400" dirty="0"/>
              <a:t> = </a:t>
            </a:r>
            <a:r>
              <a:rPr lang="en-US" sz="24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1</a:t>
            </a:r>
            <a:r>
              <a:rPr lang="en-US" sz="2400" dirty="0"/>
              <a:t> – </a:t>
            </a:r>
            <a:r>
              <a:rPr lang="en-US" sz="2400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Bias</a:t>
            </a:r>
            <a:endParaRPr lang="en-US" sz="240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2A1B5146-3745-4590-8B07-250680981FEC}"/>
                  </a:ext>
                </a:extLst>
              </p14:cNvPr>
              <p14:cNvContentPartPr/>
              <p14:nvPr/>
            </p14:nvContentPartPr>
            <p14:xfrm>
              <a:off x="4140360" y="1809720"/>
              <a:ext cx="4216680" cy="426132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2A1B5146-3745-4590-8B07-250680981FE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131000" y="1800360"/>
                <a:ext cx="4235400" cy="42800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730" name="Object 1024"/>
          <p:cNvGraphicFramePr>
            <a:graphicFrameLocks noChangeAspect="1"/>
          </p:cNvGraphicFramePr>
          <p:nvPr/>
        </p:nvGraphicFramePr>
        <p:xfrm>
          <a:off x="1905000" y="4419601"/>
          <a:ext cx="8326438" cy="1095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7848600" imgH="952500" progId="Excel.Sheet.8">
                  <p:embed/>
                </p:oleObj>
              </mc:Choice>
              <mc:Fallback>
                <p:oleObj name="Worksheet" r:id="rId3" imgW="7848600" imgH="95250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4419601"/>
                        <a:ext cx="8326438" cy="1095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699" name="Rectangle 3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Distribution of Values</a:t>
            </a:r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6-bit IEEE-like format</a:t>
            </a:r>
          </a:p>
          <a:p>
            <a:pPr marL="552450" lvl="1"/>
            <a:r>
              <a:rPr lang="en-US" dirty="0"/>
              <a:t>e = 3 exponent bits</a:t>
            </a:r>
          </a:p>
          <a:p>
            <a:pPr marL="552450" lvl="1"/>
            <a:r>
              <a:rPr lang="en-US" dirty="0"/>
              <a:t>f = 2 fraction bits</a:t>
            </a:r>
          </a:p>
          <a:p>
            <a:pPr marL="552450" lvl="1"/>
            <a:r>
              <a:rPr lang="en-US" dirty="0"/>
              <a:t>Bias is 2</a:t>
            </a:r>
            <a:r>
              <a:rPr lang="en-US" baseline="30000" dirty="0"/>
              <a:t>3-1</a:t>
            </a:r>
            <a:r>
              <a:rPr lang="en-US" dirty="0"/>
              <a:t>-1 = 3</a:t>
            </a:r>
          </a:p>
          <a:p>
            <a:pPr marL="552450" lvl="1"/>
            <a:endParaRPr lang="en-US" dirty="0"/>
          </a:p>
          <a:p>
            <a:r>
              <a:rPr lang="en-US" dirty="0"/>
              <a:t>Notice how the distribution gets denser toward zero. </a:t>
            </a:r>
          </a:p>
        </p:txBody>
      </p:sp>
      <p:sp>
        <p:nvSpPr>
          <p:cNvPr id="29703" name="Rectangle 7"/>
          <p:cNvSpPr>
            <a:spLocks/>
          </p:cNvSpPr>
          <p:nvPr/>
        </p:nvSpPr>
        <p:spPr bwMode="auto">
          <a:xfrm>
            <a:off x="6920634" y="3810001"/>
            <a:ext cx="2723823" cy="332399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2400" dirty="0">
                <a:latin typeface="Calibri" charset="0"/>
                <a:ea typeface="Calibri" charset="0"/>
                <a:cs typeface="Calibri" charset="0"/>
                <a:sym typeface="Calibri" charset="0"/>
              </a:rPr>
              <a:t> 16 values (incl. +/- 0)</a:t>
            </a:r>
          </a:p>
        </p:txBody>
      </p:sp>
      <p:graphicFrame>
        <p:nvGraphicFramePr>
          <p:cNvPr id="29705" name="Group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7493259"/>
              </p:ext>
            </p:extLst>
          </p:nvPr>
        </p:nvGraphicFramePr>
        <p:xfrm>
          <a:off x="5715000" y="2032000"/>
          <a:ext cx="4064000" cy="1016000"/>
        </p:xfrm>
        <a:graphic>
          <a:graphicData uri="http://schemas.openxmlformats.org/drawingml/2006/table">
            <a:tbl>
              <a:tblPr/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7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3 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2 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36" name="Straight Arrow Connector 35"/>
          <p:cNvCxnSpPr>
            <a:stCxn id="29703" idx="1"/>
          </p:cNvCxnSpPr>
          <p:nvPr/>
        </p:nvCxnSpPr>
        <p:spPr bwMode="auto">
          <a:xfrm flipH="1">
            <a:off x="6096000" y="3976201"/>
            <a:ext cx="824634" cy="443399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017197248"/>
      </p:ext>
    </p:extLst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Distribution of Values (close-up view)</a:t>
            </a:r>
          </a:p>
        </p:txBody>
      </p:sp>
      <p:graphicFrame>
        <p:nvGraphicFramePr>
          <p:cNvPr id="2048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0633681"/>
              </p:ext>
            </p:extLst>
          </p:nvPr>
        </p:nvGraphicFramePr>
        <p:xfrm>
          <a:off x="1901952" y="4416552"/>
          <a:ext cx="8335962" cy="110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8334756" imgH="1076554" progId="Excel.Sheet.8">
                  <p:embed/>
                </p:oleObj>
              </mc:Choice>
              <mc:Fallback>
                <p:oleObj name="Worksheet" r:id="rId3" imgW="8334756" imgH="1076554" progId="Excel.Shee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1952" y="4416552"/>
                        <a:ext cx="8335962" cy="1104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Group 9">
            <a:extLst>
              <a:ext uri="{FF2B5EF4-FFF2-40B4-BE49-F238E27FC236}">
                <a16:creationId xmlns:a16="http://schemas.microsoft.com/office/drawing/2014/main" id="{F16E3CF2-B727-4643-ABB9-60AA20A0D7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1860586"/>
              </p:ext>
            </p:extLst>
          </p:nvPr>
        </p:nvGraphicFramePr>
        <p:xfrm>
          <a:off x="5715000" y="2032000"/>
          <a:ext cx="4064000" cy="1016000"/>
        </p:xfrm>
        <a:graphic>
          <a:graphicData uri="http://schemas.openxmlformats.org/drawingml/2006/table">
            <a:tbl>
              <a:tblPr/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7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3 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2 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Rectangle 5">
            <a:extLst>
              <a:ext uri="{FF2B5EF4-FFF2-40B4-BE49-F238E27FC236}">
                <a16:creationId xmlns:a16="http://schemas.microsoft.com/office/drawing/2014/main" id="{1C37B7E2-5B91-4983-805A-2260362220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351" y="1220788"/>
            <a:ext cx="11076516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>
            <a:lvl1pPr marL="385763" indent="-385763" algn="l" rtl="0" eaLnBrk="0" fontAlgn="base" hangingPunct="0">
              <a:lnSpc>
                <a:spcPct val="95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defRPr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4538" indent="-2460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+mn-lt"/>
              </a:defRPr>
            </a:lvl2pPr>
            <a:lvl3pPr marL="1146175" indent="-238125" algn="l" rtl="0" eaLnBrk="0" fontAlgn="base" hangingPunct="0">
              <a:lnSpc>
                <a:spcPct val="107000"/>
              </a:lnSpc>
              <a:spcBef>
                <a:spcPct val="10000"/>
              </a:spcBef>
              <a:spcAft>
                <a:spcPct val="0"/>
              </a:spcAft>
              <a:buClr>
                <a:srgbClr val="005400"/>
              </a:buClr>
              <a:buSzPct val="90000"/>
              <a:buFont typeface="Wingdings" pitchFamily="2" charset="2"/>
              <a:buChar char="l"/>
              <a:defRPr b="1">
                <a:solidFill>
                  <a:schemeClr val="folHlink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tx1"/>
                </a:solidFill>
                <a:latin typeface="+mn-lt"/>
              </a:defRPr>
            </a:lvl4pPr>
            <a:lvl5pPr marL="24511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9083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33655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8227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42799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kern="0" dirty="0"/>
              <a:t>6-bit IEEE-like format</a:t>
            </a:r>
          </a:p>
          <a:p>
            <a:pPr marL="552450" lvl="1">
              <a:lnSpc>
                <a:spcPct val="100000"/>
              </a:lnSpc>
            </a:pPr>
            <a:r>
              <a:rPr lang="en-US" kern="0" dirty="0"/>
              <a:t>e = 3 exponent bits</a:t>
            </a:r>
          </a:p>
          <a:p>
            <a:pPr marL="552450" lvl="1">
              <a:lnSpc>
                <a:spcPct val="100000"/>
              </a:lnSpc>
            </a:pPr>
            <a:r>
              <a:rPr lang="en-US" kern="0" dirty="0"/>
              <a:t>f = 2 fraction bits</a:t>
            </a:r>
          </a:p>
          <a:p>
            <a:pPr marL="552450" lvl="1">
              <a:lnSpc>
                <a:spcPct val="100000"/>
              </a:lnSpc>
            </a:pPr>
            <a:r>
              <a:rPr lang="en-US" kern="0" dirty="0"/>
              <a:t>Bias is 2</a:t>
            </a:r>
            <a:r>
              <a:rPr lang="en-US" kern="0" baseline="30000" dirty="0"/>
              <a:t>3-1</a:t>
            </a:r>
            <a:r>
              <a:rPr lang="en-US" kern="0" dirty="0"/>
              <a:t>-1 = 3</a:t>
            </a:r>
          </a:p>
          <a:p>
            <a:pPr marL="552450" lvl="1">
              <a:lnSpc>
                <a:spcPct val="100000"/>
              </a:lnSpc>
            </a:pPr>
            <a:endParaRPr lang="en-US" kern="0" dirty="0"/>
          </a:p>
          <a:p>
            <a:r>
              <a:rPr lang="en-US" kern="0" dirty="0"/>
              <a:t>Notice how the distribution gets denser toward zero (not all values shown).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Floating-Point Puzzles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marL="560388" lvl="1" indent="-222250" defTabSz="895350" eaLnBrk="1" hangingPunct="1"/>
            <a:r>
              <a:rPr lang="en-US" altLang="en-US" sz="1800" dirty="0"/>
              <a:t>For each of the following C expressions, either:</a:t>
            </a:r>
          </a:p>
          <a:p>
            <a:pPr marL="839788" lvl="2" indent="-165100" defTabSz="895350" eaLnBrk="1" hangingPunct="1">
              <a:lnSpc>
                <a:spcPct val="100000"/>
              </a:lnSpc>
            </a:pPr>
            <a:r>
              <a:rPr lang="en-US" altLang="en-US" sz="1600" dirty="0"/>
              <a:t>Argue that it is true for all argument values</a:t>
            </a:r>
          </a:p>
          <a:p>
            <a:pPr marL="839788" lvl="2" indent="-165100" defTabSz="895350" eaLnBrk="1" hangingPunct="1">
              <a:lnSpc>
                <a:spcPct val="100000"/>
              </a:lnSpc>
            </a:pPr>
            <a:r>
              <a:rPr lang="en-US" altLang="en-US" sz="1600" dirty="0"/>
              <a:t>Explain why it is not true, ideally with an example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4270375" y="2135189"/>
            <a:ext cx="5254625" cy="4078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 marL="292100" indent="-292100">
              <a:tabLst>
                <a:tab pos="1828800" algn="l"/>
                <a:tab pos="2463800" algn="l"/>
                <a:tab pos="30861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tabLst>
                <a:tab pos="1828800" algn="l"/>
                <a:tab pos="2463800" algn="l"/>
                <a:tab pos="30861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tabLst>
                <a:tab pos="1828800" algn="l"/>
                <a:tab pos="2463800" algn="l"/>
                <a:tab pos="30861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tabLst>
                <a:tab pos="1828800" algn="l"/>
                <a:tab pos="2463800" algn="l"/>
                <a:tab pos="30861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tabLst>
                <a:tab pos="1828800" algn="l"/>
                <a:tab pos="2463800" algn="l"/>
                <a:tab pos="30861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828800" algn="l"/>
                <a:tab pos="2463800" algn="l"/>
                <a:tab pos="30861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828800" algn="l"/>
                <a:tab pos="2463800" algn="l"/>
                <a:tab pos="30861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828800" algn="l"/>
                <a:tab pos="2463800" algn="l"/>
                <a:tab pos="30861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828800" algn="l"/>
                <a:tab pos="2463800" algn="l"/>
                <a:tab pos="30861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>
                <a:latin typeface="Courier New" pitchFamily="49" charset="0"/>
              </a:rPr>
              <a:t>x == (</a:t>
            </a:r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)(float) x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>
                <a:latin typeface="Courier New" pitchFamily="49" charset="0"/>
              </a:rPr>
              <a:t>x == (</a:t>
            </a:r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)(double) x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>
                <a:latin typeface="Courier New" pitchFamily="49" charset="0"/>
              </a:rPr>
              <a:t>f == (float)(double) f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>
                <a:latin typeface="Courier New" pitchFamily="49" charset="0"/>
              </a:rPr>
              <a:t>d == (float) d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>
                <a:latin typeface="Courier New" pitchFamily="49" charset="0"/>
              </a:rPr>
              <a:t>f == -(-f)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>
                <a:latin typeface="Courier New" pitchFamily="49" charset="0"/>
              </a:rPr>
              <a:t>2/3 == 2/3.0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>
                <a:latin typeface="Courier New" pitchFamily="49" charset="0"/>
              </a:rPr>
              <a:t>d &lt; 0.0	</a:t>
            </a:r>
            <a:r>
              <a:rPr lang="en-US" altLang="en-US" dirty="0">
                <a:latin typeface="Symbol" pitchFamily="18" charset="2"/>
              </a:rPr>
              <a:t></a:t>
            </a:r>
            <a:r>
              <a:rPr lang="en-US" altLang="en-US" dirty="0">
                <a:latin typeface="Courier New" pitchFamily="49" charset="0"/>
              </a:rPr>
              <a:t>	((d*2) &lt; 0.0)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>
                <a:latin typeface="Courier New" pitchFamily="49" charset="0"/>
              </a:rPr>
              <a:t>d &gt; f	</a:t>
            </a:r>
            <a:r>
              <a:rPr lang="en-US" altLang="en-US" dirty="0">
                <a:latin typeface="Symbol" pitchFamily="18" charset="2"/>
              </a:rPr>
              <a:t></a:t>
            </a:r>
            <a:r>
              <a:rPr lang="en-US" altLang="en-US" dirty="0">
                <a:latin typeface="Courier New" pitchFamily="49" charset="0"/>
              </a:rPr>
              <a:t>	-f &gt; -d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>
                <a:latin typeface="Courier New" pitchFamily="49" charset="0"/>
              </a:rPr>
              <a:t>d * d &gt;= 0.0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>
                <a:latin typeface="Courier New" pitchFamily="49" charset="0"/>
              </a:rPr>
              <a:t>(</a:t>
            </a:r>
            <a:r>
              <a:rPr lang="en-US" altLang="en-US" dirty="0" err="1">
                <a:latin typeface="Courier New" pitchFamily="49" charset="0"/>
              </a:rPr>
              <a:t>f+d</a:t>
            </a:r>
            <a:r>
              <a:rPr lang="en-US" altLang="en-US" dirty="0">
                <a:latin typeface="Courier New" pitchFamily="49" charset="0"/>
              </a:rPr>
              <a:t>)-d == f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209675" y="2655889"/>
            <a:ext cx="2613025" cy="1214437"/>
          </a:xfrm>
          <a:prstGeom prst="rect">
            <a:avLst/>
          </a:prstGeom>
          <a:solidFill>
            <a:srgbClr val="FFFF99"/>
          </a:solidFill>
          <a:ln w="254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altLang="en-US" dirty="0" err="1">
                <a:latin typeface="Courier New" pitchFamily="49" charset="0"/>
              </a:rPr>
              <a:t>int</a:t>
            </a:r>
            <a:r>
              <a:rPr lang="en-US" altLang="en-US" dirty="0">
                <a:latin typeface="Courier New" pitchFamily="49" charset="0"/>
              </a:rPr>
              <a:t> x = foo();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altLang="en-US" dirty="0">
                <a:latin typeface="Courier New" pitchFamily="49" charset="0"/>
              </a:rPr>
              <a:t>float f = bar();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altLang="en-US" dirty="0">
                <a:latin typeface="Courier New" pitchFamily="49" charset="0"/>
              </a:rPr>
              <a:t>double d = </a:t>
            </a:r>
            <a:r>
              <a:rPr lang="en-US" altLang="en-US" dirty="0" err="1">
                <a:latin typeface="Courier New" pitchFamily="49" charset="0"/>
              </a:rPr>
              <a:t>baz</a:t>
            </a:r>
            <a:r>
              <a:rPr lang="en-US" altLang="en-US" dirty="0">
                <a:latin typeface="Courier New" pitchFamily="49" charset="0"/>
              </a:rPr>
              <a:t>();</a:t>
            </a: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1358900" y="4321176"/>
            <a:ext cx="1913984" cy="643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/>
              <a:t>Assume neither</a:t>
            </a:r>
          </a:p>
          <a:p>
            <a:pPr algn="l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d</a:t>
            </a:r>
            <a:r>
              <a:rPr lang="en-US" altLang="en-US"/>
              <a:t> nor </a:t>
            </a:r>
            <a:r>
              <a:rPr lang="en-US" altLang="en-US">
                <a:latin typeface="Courier New" pitchFamily="49" charset="0"/>
              </a:rPr>
              <a:t>f</a:t>
            </a:r>
            <a:r>
              <a:rPr lang="en-US" altLang="en-US"/>
              <a:t> is NaN</a:t>
            </a:r>
          </a:p>
        </p:txBody>
      </p:sp>
      <p:sp>
        <p:nvSpPr>
          <p:cNvPr id="4103" name="Rectangle 6"/>
          <p:cNvSpPr>
            <a:spLocks noChangeArrowheads="1"/>
          </p:cNvSpPr>
          <p:nvPr/>
        </p:nvSpPr>
        <p:spPr bwMode="auto">
          <a:xfrm>
            <a:off x="1373187" y="5076826"/>
            <a:ext cx="1952625" cy="644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/>
              <a:t>Assume a 32-bit</a:t>
            </a:r>
          </a:p>
          <a:p>
            <a:pPr algn="l">
              <a:lnSpc>
                <a:spcPct val="100000"/>
              </a:lnSpc>
            </a:pPr>
            <a:r>
              <a:rPr lang="en-US" altLang="en-US"/>
              <a:t>machine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1D603B7-A374-4578-9804-61234423AAE3}"/>
                  </a:ext>
                </a:extLst>
              </p14:cNvPr>
              <p14:cNvContentPartPr/>
              <p14:nvPr/>
            </p14:nvContentPartPr>
            <p14:xfrm>
              <a:off x="3917880" y="4591080"/>
              <a:ext cx="438480" cy="11242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1D603B7-A374-4578-9804-61234423AAE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908520" y="4581720"/>
                <a:ext cx="457200" cy="11430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500" fill="hold"/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" dur="500" fill="hold"/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500" fill="hold"/>
                                        <p:tgtEl>
                                          <p:spTgt spid="41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" dur="500" fill="hold"/>
                                        <p:tgtEl>
                                          <p:spTgt spid="41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41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41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500" fill="hold"/>
                                        <p:tgtEl>
                                          <p:spTgt spid="41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2" dur="500" fill="hold"/>
                                        <p:tgtEl>
                                          <p:spTgt spid="41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41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41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500" fill="hold"/>
                                        <p:tgtEl>
                                          <p:spTgt spid="41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7" dur="500" fill="hold"/>
                                        <p:tgtEl>
                                          <p:spTgt spid="41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41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41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" dur="500" fill="hold"/>
                                        <p:tgtEl>
                                          <p:spTgt spid="410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2" dur="500" fill="hold"/>
                                        <p:tgtEl>
                                          <p:spTgt spid="410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410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410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Interesting Numbers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marL="223838" indent="-223838" defTabSz="895350" eaLnBrk="1" hangingPunct="1">
              <a:lnSpc>
                <a:spcPct val="100000"/>
              </a:lnSpc>
              <a:tabLst>
                <a:tab pos="2743200" algn="l"/>
                <a:tab pos="3657600" algn="l"/>
                <a:tab pos="5321300" algn="l"/>
              </a:tabLst>
              <a:defRPr/>
            </a:pPr>
            <a:r>
              <a:rPr lang="en-US" sz="1800" dirty="0"/>
              <a:t>Description	</a:t>
            </a:r>
            <a:r>
              <a:rPr lang="en-US" sz="1800" dirty="0" err="1">
                <a:latin typeface="Courier New" pitchFamily="49" charset="0"/>
              </a:rPr>
              <a:t>exp</a:t>
            </a: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err="1">
                <a:latin typeface="Courier New" pitchFamily="49" charset="0"/>
              </a:rPr>
              <a:t>frac</a:t>
            </a:r>
            <a:r>
              <a:rPr lang="en-US" sz="1800" dirty="0"/>
              <a:t>	Numeric Value</a:t>
            </a:r>
          </a:p>
          <a:p>
            <a:pPr marL="223838" indent="-223838" defTabSz="895350" eaLnBrk="1" hangingPunct="1">
              <a:lnSpc>
                <a:spcPct val="100000"/>
              </a:lnSpc>
              <a:tabLst>
                <a:tab pos="2743200" algn="l"/>
                <a:tab pos="3657600" algn="l"/>
                <a:tab pos="5321300" algn="l"/>
              </a:tabLst>
              <a:defRPr/>
            </a:pPr>
            <a:r>
              <a:rPr lang="en-US" sz="1800" b="0" dirty="0"/>
              <a:t>Zero	00…00	00…00	0.0</a:t>
            </a:r>
          </a:p>
          <a:p>
            <a:pPr marL="223838" indent="-223838" defTabSz="895350" eaLnBrk="1" hangingPunct="1">
              <a:lnSpc>
                <a:spcPct val="100000"/>
              </a:lnSpc>
              <a:tabLst>
                <a:tab pos="2743200" algn="l"/>
                <a:tab pos="3657600" algn="l"/>
                <a:tab pos="5321300" algn="l"/>
              </a:tabLst>
              <a:defRPr/>
            </a:pPr>
            <a:r>
              <a:rPr lang="en-US" sz="1800" b="0" dirty="0"/>
              <a:t>Smallest Pos. </a:t>
            </a:r>
            <a:r>
              <a:rPr lang="en-US" sz="1800" b="0" dirty="0" err="1"/>
              <a:t>Denorm</a:t>
            </a:r>
            <a:r>
              <a:rPr lang="en-US" sz="1800" b="0" dirty="0"/>
              <a:t>.	00…00	00…01	2</a:t>
            </a:r>
            <a:r>
              <a:rPr lang="en-US" sz="1800" b="0" baseline="30000" dirty="0"/>
              <a:t>–</a:t>
            </a:r>
            <a:r>
              <a:rPr lang="en-US" sz="1800" b="0" dirty="0"/>
              <a:t> </a:t>
            </a:r>
            <a:r>
              <a:rPr lang="en-US" sz="1800" b="0" baseline="30000" dirty="0"/>
              <a:t>{23,52}</a:t>
            </a:r>
            <a:r>
              <a:rPr lang="en-US" sz="1800" b="0" dirty="0"/>
              <a:t> × 2</a:t>
            </a:r>
            <a:r>
              <a:rPr lang="en-US" sz="1800" b="0" baseline="30000" dirty="0"/>
              <a:t>–</a:t>
            </a:r>
            <a:r>
              <a:rPr lang="en-US" sz="1800" b="0" dirty="0"/>
              <a:t> </a:t>
            </a:r>
            <a:r>
              <a:rPr lang="en-US" sz="1800" b="0" baseline="30000" dirty="0"/>
              <a:t>{126,1022}</a:t>
            </a:r>
          </a:p>
          <a:p>
            <a:pPr marL="560388" lvl="1" indent="-222250" defTabSz="895350" eaLnBrk="1" hangingPunct="1">
              <a:spcBef>
                <a:spcPct val="10000"/>
              </a:spcBef>
              <a:tabLst>
                <a:tab pos="2743200" algn="l"/>
                <a:tab pos="3657600" algn="l"/>
                <a:tab pos="5321300" algn="l"/>
              </a:tabLst>
              <a:defRPr/>
            </a:pPr>
            <a:r>
              <a:rPr lang="en-US" b="0" dirty="0"/>
              <a:t>Single (float)</a:t>
            </a:r>
            <a:r>
              <a:rPr lang="en-US" dirty="0"/>
              <a:t> </a:t>
            </a:r>
            <a:r>
              <a:rPr lang="en-US" dirty="0">
                <a:latin typeface="Symbol" pitchFamily="18" charset="2"/>
              </a:rPr>
              <a:t></a:t>
            </a:r>
            <a:r>
              <a:rPr lang="en-US" b="0" dirty="0"/>
              <a:t> 1.4 </a:t>
            </a:r>
            <a:r>
              <a:rPr lang="en-US" sz="2000" b="0" dirty="0"/>
              <a:t>×</a:t>
            </a:r>
            <a:r>
              <a:rPr lang="en-US" b="0" dirty="0"/>
              <a:t> 10</a:t>
            </a:r>
            <a:r>
              <a:rPr lang="en-US" b="0" baseline="30000" dirty="0"/>
              <a:t>–45</a:t>
            </a:r>
            <a:endParaRPr lang="en-US" b="0" dirty="0"/>
          </a:p>
          <a:p>
            <a:pPr marL="560388" lvl="1" indent="-222250" defTabSz="895350" eaLnBrk="1" hangingPunct="1">
              <a:spcBef>
                <a:spcPct val="10000"/>
              </a:spcBef>
              <a:tabLst>
                <a:tab pos="2743200" algn="l"/>
                <a:tab pos="3657600" algn="l"/>
                <a:tab pos="5321300" algn="l"/>
              </a:tabLst>
              <a:defRPr/>
            </a:pPr>
            <a:r>
              <a:rPr lang="en-US" b="0" dirty="0"/>
              <a:t>Double </a:t>
            </a:r>
            <a:r>
              <a:rPr lang="en-US" b="0" dirty="0">
                <a:latin typeface="Symbol" pitchFamily="18" charset="2"/>
              </a:rPr>
              <a:t></a:t>
            </a:r>
            <a:r>
              <a:rPr lang="en-US" b="0" dirty="0"/>
              <a:t> 4.9 </a:t>
            </a:r>
            <a:r>
              <a:rPr lang="en-US" sz="2000" b="0" dirty="0"/>
              <a:t>×</a:t>
            </a:r>
            <a:r>
              <a:rPr lang="en-US" b="0" dirty="0"/>
              <a:t> 10</a:t>
            </a:r>
            <a:r>
              <a:rPr lang="en-US" b="0" baseline="30000" dirty="0"/>
              <a:t>–324</a:t>
            </a:r>
            <a:endParaRPr lang="en-US" b="0" dirty="0"/>
          </a:p>
          <a:p>
            <a:pPr marL="223838" indent="-223838" defTabSz="895350" eaLnBrk="1" hangingPunct="1">
              <a:lnSpc>
                <a:spcPct val="100000"/>
              </a:lnSpc>
              <a:tabLst>
                <a:tab pos="2743200" algn="l"/>
                <a:tab pos="3657600" algn="l"/>
                <a:tab pos="5321300" algn="l"/>
              </a:tabLst>
              <a:defRPr/>
            </a:pPr>
            <a:r>
              <a:rPr lang="en-US" sz="1800" b="0" dirty="0"/>
              <a:t>Largest Denormalized	00…00	11…11	(1.0 </a:t>
            </a:r>
            <a:r>
              <a:rPr lang="en-US" sz="1800" dirty="0"/>
              <a:t>–</a:t>
            </a:r>
            <a:r>
              <a:rPr lang="en-US" sz="1800" b="0" dirty="0"/>
              <a:t> </a:t>
            </a:r>
            <a:r>
              <a:rPr lang="en-US" sz="1800" b="0" dirty="0">
                <a:latin typeface="Symbol" pitchFamily="18" charset="2"/>
              </a:rPr>
              <a:t></a:t>
            </a:r>
            <a:r>
              <a:rPr lang="en-US" sz="1800" b="0" dirty="0"/>
              <a:t>) × 2</a:t>
            </a:r>
            <a:r>
              <a:rPr lang="en-US" sz="1800" b="0" baseline="30000" dirty="0"/>
              <a:t>–</a:t>
            </a:r>
            <a:r>
              <a:rPr lang="en-US" sz="1800" b="0" dirty="0"/>
              <a:t> </a:t>
            </a:r>
            <a:r>
              <a:rPr lang="en-US" sz="1800" b="0" baseline="30000" dirty="0"/>
              <a:t>{126,1022}</a:t>
            </a:r>
          </a:p>
          <a:p>
            <a:pPr marL="560388" lvl="1" indent="-222250" defTabSz="895350" eaLnBrk="1" hangingPunct="1">
              <a:spcBef>
                <a:spcPct val="10000"/>
              </a:spcBef>
              <a:tabLst>
                <a:tab pos="2743200" algn="l"/>
                <a:tab pos="3657600" algn="l"/>
                <a:tab pos="5321300" algn="l"/>
              </a:tabLst>
              <a:defRPr/>
            </a:pPr>
            <a:r>
              <a:rPr lang="en-US" b="0" dirty="0"/>
              <a:t>Single (float)</a:t>
            </a:r>
            <a:r>
              <a:rPr lang="en-US" dirty="0"/>
              <a:t> </a:t>
            </a:r>
            <a:r>
              <a:rPr lang="en-US" dirty="0">
                <a:latin typeface="Symbol" pitchFamily="18" charset="2"/>
              </a:rPr>
              <a:t></a:t>
            </a:r>
            <a:r>
              <a:rPr lang="en-US" b="0" dirty="0"/>
              <a:t> 1.18 </a:t>
            </a:r>
            <a:r>
              <a:rPr lang="en-US" sz="2000" b="0" dirty="0"/>
              <a:t>×</a:t>
            </a:r>
            <a:r>
              <a:rPr lang="en-US" b="0" dirty="0"/>
              <a:t> 10</a:t>
            </a:r>
            <a:r>
              <a:rPr lang="en-US" b="0" baseline="30000" dirty="0"/>
              <a:t>–38</a:t>
            </a:r>
            <a:endParaRPr lang="en-US" b="0" dirty="0"/>
          </a:p>
          <a:p>
            <a:pPr marL="560388" lvl="1" indent="-222250" defTabSz="895350" eaLnBrk="1" hangingPunct="1">
              <a:spcBef>
                <a:spcPct val="10000"/>
              </a:spcBef>
              <a:tabLst>
                <a:tab pos="2743200" algn="l"/>
                <a:tab pos="3657600" algn="l"/>
                <a:tab pos="5321300" algn="l"/>
              </a:tabLst>
              <a:defRPr/>
            </a:pPr>
            <a:r>
              <a:rPr lang="en-US" b="0" dirty="0"/>
              <a:t>Double </a:t>
            </a:r>
            <a:r>
              <a:rPr lang="en-US" b="0" dirty="0">
                <a:latin typeface="Symbol" pitchFamily="18" charset="2"/>
              </a:rPr>
              <a:t></a:t>
            </a:r>
            <a:r>
              <a:rPr lang="en-US" b="0" dirty="0"/>
              <a:t> 2.2 </a:t>
            </a:r>
            <a:r>
              <a:rPr lang="en-US" sz="2000" b="0" dirty="0"/>
              <a:t>×</a:t>
            </a:r>
            <a:r>
              <a:rPr lang="en-US" b="0" dirty="0"/>
              <a:t> 10</a:t>
            </a:r>
            <a:r>
              <a:rPr lang="en-US" b="0" baseline="30000" dirty="0"/>
              <a:t>–308</a:t>
            </a:r>
            <a:endParaRPr lang="en-US" b="0" dirty="0"/>
          </a:p>
          <a:p>
            <a:pPr marL="223838" indent="-223838" defTabSz="895350" eaLnBrk="1" hangingPunct="1">
              <a:lnSpc>
                <a:spcPct val="100000"/>
              </a:lnSpc>
              <a:tabLst>
                <a:tab pos="2743200" algn="l"/>
                <a:tab pos="3657600" algn="l"/>
                <a:tab pos="5321300" algn="l"/>
              </a:tabLst>
              <a:defRPr/>
            </a:pPr>
            <a:r>
              <a:rPr lang="en-US" sz="1800" b="0" dirty="0"/>
              <a:t>Smallest Pos. Normalized	00…01	00…00	1.0 × 2</a:t>
            </a:r>
            <a:r>
              <a:rPr lang="en-US" sz="1800" b="0" baseline="30000" dirty="0"/>
              <a:t>–</a:t>
            </a:r>
            <a:r>
              <a:rPr lang="en-US" sz="1800" b="0" dirty="0"/>
              <a:t> </a:t>
            </a:r>
            <a:r>
              <a:rPr lang="en-US" sz="1800" b="0" baseline="30000" dirty="0"/>
              <a:t>{126,1022}</a:t>
            </a:r>
          </a:p>
          <a:p>
            <a:pPr marL="560388" lvl="1" indent="-222250" defTabSz="895350" eaLnBrk="1" hangingPunct="1">
              <a:spcBef>
                <a:spcPct val="10000"/>
              </a:spcBef>
              <a:tabLst>
                <a:tab pos="2743200" algn="l"/>
                <a:tab pos="3657600" algn="l"/>
                <a:tab pos="5321300" algn="l"/>
              </a:tabLst>
              <a:defRPr/>
            </a:pPr>
            <a:r>
              <a:rPr lang="en-US" b="0" dirty="0"/>
              <a:t>Just larger than largest </a:t>
            </a:r>
            <a:r>
              <a:rPr lang="en-US" b="0" dirty="0" err="1"/>
              <a:t>denormalized</a:t>
            </a:r>
            <a:endParaRPr lang="en-US" sz="1600" b="0" dirty="0"/>
          </a:p>
          <a:p>
            <a:pPr marL="223838" indent="-223838" defTabSz="895350" eaLnBrk="1" hangingPunct="1">
              <a:lnSpc>
                <a:spcPct val="100000"/>
              </a:lnSpc>
              <a:tabLst>
                <a:tab pos="2743200" algn="l"/>
                <a:tab pos="3657600" algn="l"/>
                <a:tab pos="5321300" algn="l"/>
              </a:tabLst>
              <a:defRPr/>
            </a:pPr>
            <a:r>
              <a:rPr lang="en-US" sz="1800" b="0" dirty="0"/>
              <a:t>One	01…11	00…00	1.0</a:t>
            </a:r>
          </a:p>
          <a:p>
            <a:pPr marL="223838" indent="-223838" defTabSz="895350" eaLnBrk="1" hangingPunct="1">
              <a:lnSpc>
                <a:spcPct val="100000"/>
              </a:lnSpc>
              <a:tabLst>
                <a:tab pos="2743200" algn="l"/>
                <a:tab pos="3657600" algn="l"/>
                <a:tab pos="5321300" algn="l"/>
              </a:tabLst>
              <a:defRPr/>
            </a:pPr>
            <a:r>
              <a:rPr lang="en-US" sz="1800" b="0" dirty="0"/>
              <a:t> Largest Normalized	11…10	11…11	(2.0 </a:t>
            </a:r>
            <a:r>
              <a:rPr lang="en-US" sz="1800" dirty="0"/>
              <a:t>–</a:t>
            </a:r>
            <a:r>
              <a:rPr lang="en-US" sz="1800" b="0" dirty="0"/>
              <a:t> </a:t>
            </a:r>
            <a:r>
              <a:rPr lang="en-US" sz="1800" b="0" dirty="0">
                <a:latin typeface="Symbol" pitchFamily="18" charset="2"/>
              </a:rPr>
              <a:t></a:t>
            </a:r>
            <a:r>
              <a:rPr lang="en-US" sz="1800" b="0" dirty="0"/>
              <a:t>) × 2</a:t>
            </a:r>
            <a:r>
              <a:rPr lang="en-US" sz="1800" b="0" baseline="30000" dirty="0"/>
              <a:t>{127,1023}</a:t>
            </a:r>
          </a:p>
          <a:p>
            <a:pPr marL="560388" lvl="1" indent="-222250" defTabSz="895350" eaLnBrk="1" hangingPunct="1">
              <a:spcBef>
                <a:spcPct val="10000"/>
              </a:spcBef>
              <a:tabLst>
                <a:tab pos="2743200" algn="l"/>
                <a:tab pos="3657600" algn="l"/>
                <a:tab pos="5321300" algn="l"/>
              </a:tabLst>
              <a:defRPr/>
            </a:pPr>
            <a:r>
              <a:rPr lang="en-US" b="0" dirty="0"/>
              <a:t>Single (float)</a:t>
            </a:r>
            <a:r>
              <a:rPr lang="en-US" dirty="0"/>
              <a:t> </a:t>
            </a:r>
            <a:r>
              <a:rPr lang="en-US" dirty="0">
                <a:latin typeface="Symbol" pitchFamily="18" charset="2"/>
              </a:rPr>
              <a:t></a:t>
            </a:r>
            <a:r>
              <a:rPr lang="en-US" b="0" dirty="0"/>
              <a:t> 3.4 </a:t>
            </a:r>
            <a:r>
              <a:rPr lang="en-US" sz="2000" b="0" dirty="0"/>
              <a:t>×</a:t>
            </a:r>
            <a:r>
              <a:rPr lang="en-US" b="0" dirty="0"/>
              <a:t> 10</a:t>
            </a:r>
            <a:r>
              <a:rPr lang="en-US" b="0" baseline="30000" dirty="0"/>
              <a:t>38</a:t>
            </a:r>
            <a:endParaRPr lang="en-US" b="0" dirty="0"/>
          </a:p>
          <a:p>
            <a:pPr marL="560388" lvl="1" indent="-222250" defTabSz="895350" eaLnBrk="1" hangingPunct="1">
              <a:spcBef>
                <a:spcPct val="10000"/>
              </a:spcBef>
              <a:tabLst>
                <a:tab pos="2743200" algn="l"/>
                <a:tab pos="3657600" algn="l"/>
                <a:tab pos="5321300" algn="l"/>
              </a:tabLst>
              <a:defRPr/>
            </a:pPr>
            <a:r>
              <a:rPr lang="en-US" b="0" dirty="0"/>
              <a:t>Double </a:t>
            </a:r>
            <a:r>
              <a:rPr lang="en-US" b="0" dirty="0">
                <a:latin typeface="Symbol" pitchFamily="18" charset="2"/>
              </a:rPr>
              <a:t></a:t>
            </a:r>
            <a:r>
              <a:rPr lang="en-US" b="0" dirty="0"/>
              <a:t> 1.8 </a:t>
            </a:r>
            <a:r>
              <a:rPr lang="en-US" sz="2000" b="0" dirty="0"/>
              <a:t>×</a:t>
            </a:r>
            <a:r>
              <a:rPr lang="en-US" b="0" dirty="0"/>
              <a:t> 10</a:t>
            </a:r>
            <a:r>
              <a:rPr lang="en-US" b="0" baseline="30000" dirty="0"/>
              <a:t>308</a:t>
            </a: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Special Properties of Encoding</a:t>
            </a:r>
          </a:p>
        </p:txBody>
      </p:sp>
      <p:sp>
        <p:nvSpPr>
          <p:cNvPr id="159747" name="Rectangle 3"/>
          <p:cNvSpPr>
            <a:spLocks noGrp="1" noChangeArrowheads="1"/>
          </p:cNvSpPr>
          <p:nvPr>
            <p:ph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/>
              <a:t>FP zero same as integer zero</a:t>
            </a:r>
          </a:p>
          <a:p>
            <a:pPr lvl="1" eaLnBrk="1" hangingPunct="1">
              <a:defRPr/>
            </a:pPr>
            <a:r>
              <a:rPr lang="en-US"/>
              <a:t>All bits = 0</a:t>
            </a:r>
          </a:p>
          <a:p>
            <a:pPr eaLnBrk="1" hangingPunct="1">
              <a:defRPr/>
            </a:pPr>
            <a:r>
              <a:rPr lang="en-US"/>
              <a:t>Can (almost) use unsigned integer comparison</a:t>
            </a:r>
          </a:p>
          <a:p>
            <a:pPr lvl="1" eaLnBrk="1" hangingPunct="1">
              <a:defRPr/>
            </a:pPr>
            <a:r>
              <a:rPr lang="en-US"/>
              <a:t>Must first compare sign bits</a:t>
            </a:r>
          </a:p>
          <a:p>
            <a:pPr lvl="1" eaLnBrk="1" hangingPunct="1">
              <a:defRPr/>
            </a:pPr>
            <a:r>
              <a:rPr lang="en-US"/>
              <a:t>Must consider -0 = 0</a:t>
            </a:r>
          </a:p>
          <a:p>
            <a:pPr lvl="1" eaLnBrk="1" hangingPunct="1">
              <a:defRPr/>
            </a:pPr>
            <a:r>
              <a:rPr lang="en-US"/>
              <a:t>NaNs problematic</a:t>
            </a:r>
          </a:p>
          <a:p>
            <a:pPr lvl="2" eaLnBrk="1" hangingPunct="1">
              <a:defRPr/>
            </a:pPr>
            <a:r>
              <a:rPr lang="en-US"/>
              <a:t>Will be greater than any other values</a:t>
            </a:r>
          </a:p>
          <a:p>
            <a:pPr lvl="2" eaLnBrk="1" hangingPunct="1">
              <a:defRPr/>
            </a:pPr>
            <a:r>
              <a:rPr lang="en-US"/>
              <a:t>What should comparison yield?</a:t>
            </a:r>
          </a:p>
          <a:p>
            <a:pPr lvl="1" eaLnBrk="1" hangingPunct="1">
              <a:defRPr/>
            </a:pPr>
            <a:r>
              <a:rPr lang="en-US"/>
              <a:t> Otherwise OK</a:t>
            </a:r>
          </a:p>
          <a:p>
            <a:pPr lvl="2" eaLnBrk="1" hangingPunct="1">
              <a:defRPr/>
            </a:pPr>
            <a:r>
              <a:rPr lang="en-US"/>
              <a:t>Denormalized vs. normalized</a:t>
            </a:r>
          </a:p>
          <a:p>
            <a:pPr lvl="2" eaLnBrk="1" hangingPunct="1">
              <a:defRPr/>
            </a:pPr>
            <a:r>
              <a:rPr lang="en-US"/>
              <a:t>Normalized vs. infinity</a:t>
            </a: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Floating Point Operations: Basic Idea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x +</a:t>
            </a:r>
            <a:r>
              <a:rPr lang="en-US" baseline="-6000" dirty="0">
                <a:latin typeface="Courier New Bold" charset="0"/>
                <a:cs typeface="Courier New Bold" charset="0"/>
                <a:sym typeface="Courier New Bold" charset="0"/>
              </a:rPr>
              <a:t>f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 y = Round(x + y)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endParaRPr lang="en-US" dirty="0">
              <a:latin typeface="Courier New Bold" charset="0"/>
              <a:sym typeface="Courier New Bold" charset="0"/>
            </a:endParaRPr>
          </a:p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x </a:t>
            </a:r>
            <a:r>
              <a:rPr lang="en-US" dirty="0">
                <a:latin typeface="Courier New Bold" charset="0"/>
                <a:cs typeface="Courier New Bold" charset="0"/>
                <a:sym typeface="Symbol"/>
              </a:rPr>
              <a:t></a:t>
            </a:r>
            <a:r>
              <a:rPr lang="en-US" baseline="-6000" dirty="0">
                <a:latin typeface="Courier New Bold" charset="0"/>
                <a:cs typeface="Courier New Bold" charset="0"/>
                <a:sym typeface="Courier New Bold" charset="0"/>
              </a:rPr>
              <a:t>f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 y = Round(x </a:t>
            </a:r>
            <a:r>
              <a:rPr lang="en-US" dirty="0">
                <a:latin typeface="Courier New Bold" charset="0"/>
                <a:cs typeface="Courier New Bold" charset="0"/>
                <a:sym typeface="Symbol"/>
              </a:rPr>
              <a:t>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 y)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endParaRPr lang="en-US" dirty="0"/>
          </a:p>
          <a:p>
            <a:r>
              <a:rPr lang="en-US" dirty="0"/>
              <a:t>Basic idea</a:t>
            </a:r>
          </a:p>
          <a:p>
            <a:pPr marL="552450" lvl="1"/>
            <a:r>
              <a:rPr lang="en-US" dirty="0"/>
              <a:t>First </a:t>
            </a:r>
            <a:r>
              <a:rPr lang="en-US" dirty="0">
                <a:solidFill>
                  <a:srgbClr val="980002"/>
                </a:solidFill>
              </a:rPr>
              <a:t>compute exact result</a:t>
            </a:r>
            <a:endParaRPr lang="en-US" dirty="0"/>
          </a:p>
          <a:p>
            <a:pPr marL="552450" lvl="1"/>
            <a:r>
              <a:rPr lang="en-US" dirty="0"/>
              <a:t>Make it fit into desired precision</a:t>
            </a:r>
          </a:p>
          <a:p>
            <a:pPr marL="838200" lvl="2"/>
            <a:r>
              <a:rPr lang="en-US" dirty="0"/>
              <a:t>Possibly overflow if exponent too large</a:t>
            </a:r>
          </a:p>
          <a:p>
            <a:pPr marL="838200" lvl="2"/>
            <a:r>
              <a:rPr lang="en-US" dirty="0"/>
              <a:t>Possibly </a:t>
            </a:r>
            <a:r>
              <a:rPr lang="en-US" dirty="0">
                <a:solidFill>
                  <a:srgbClr val="980002"/>
                </a:solidFill>
              </a:rPr>
              <a:t>round to fit into</a:t>
            </a:r>
            <a:r>
              <a:rPr lang="en-US" dirty="0"/>
              <a:t>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endParaRPr lang="en-US" dirty="0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E997E9E-A265-4551-973B-1832E8FC4280}"/>
                  </a:ext>
                </a:extLst>
              </p14:cNvPr>
              <p14:cNvContentPartPr/>
              <p14:nvPr/>
            </p14:nvContentPartPr>
            <p14:xfrm>
              <a:off x="5905440" y="4578480"/>
              <a:ext cx="394200" cy="2224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E997E9E-A265-4551-973B-1832E8FC428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896080" y="4569120"/>
                <a:ext cx="412920" cy="241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16601272"/>
      </p:ext>
    </p:extLst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Rounding</a:t>
            </a:r>
          </a:p>
        </p:txBody>
      </p:sp>
      <p:sp>
        <p:nvSpPr>
          <p:cNvPr id="35844" name="Rectangle 4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r>
              <a:rPr lang="en-US" dirty="0"/>
              <a:t>Rounding Modes (illustrated with $ rounding)</a:t>
            </a:r>
          </a:p>
          <a:p>
            <a:pPr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endParaRPr lang="en-US" dirty="0"/>
          </a:p>
          <a:p>
            <a:pPr>
              <a:tabLst>
                <a:tab pos="3317875" algn="l"/>
                <a:tab pos="4346575" algn="l"/>
                <a:tab pos="5311775" algn="l"/>
                <a:tab pos="6288088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r>
              <a:rPr lang="en-US" dirty="0"/>
              <a:t>		$1.40	$1.60	$1.50	$2.50	–$1.50</a:t>
            </a:r>
          </a:p>
          <a:p>
            <a:pPr marL="552450" lvl="1">
              <a:tabLst>
                <a:tab pos="3317875" algn="l"/>
                <a:tab pos="4346575" algn="l"/>
                <a:tab pos="5311775" algn="l"/>
                <a:tab pos="6338888" algn="l"/>
                <a:tab pos="3146425" algn="l"/>
                <a:tab pos="4152900" algn="l"/>
                <a:tab pos="5157788" algn="l"/>
                <a:tab pos="6164263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7377113" algn="l"/>
                <a:tab pos="7540625" algn="l"/>
              </a:tabLst>
            </a:pPr>
            <a:r>
              <a:rPr lang="en-US" dirty="0"/>
              <a:t>Towards zero	$1	$1	$1	$2	–$1</a:t>
            </a:r>
          </a:p>
          <a:p>
            <a:pPr marL="552450" lvl="1">
              <a:tabLst>
                <a:tab pos="3317875" algn="l"/>
                <a:tab pos="4346575" algn="l"/>
                <a:tab pos="5311775" algn="l"/>
                <a:tab pos="6338888" algn="l"/>
                <a:tab pos="3146425" algn="l"/>
                <a:tab pos="4152900" algn="l"/>
                <a:tab pos="5157788" algn="l"/>
                <a:tab pos="6164263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7377113" algn="l"/>
                <a:tab pos="7540625" algn="l"/>
              </a:tabLst>
            </a:pPr>
            <a:r>
              <a:rPr lang="en-US" dirty="0"/>
              <a:t>Round down (−</a:t>
            </a:r>
            <a:r>
              <a:rPr lang="en-US" dirty="0">
                <a:sym typeface="Symbol"/>
              </a:rPr>
              <a:t></a:t>
            </a:r>
            <a:r>
              <a:rPr lang="en-US" dirty="0"/>
              <a:t>)	$1	$1	$1	$2	–$2</a:t>
            </a:r>
          </a:p>
          <a:p>
            <a:pPr marL="552450" lvl="1">
              <a:tabLst>
                <a:tab pos="3317875" algn="l"/>
                <a:tab pos="4346575" algn="l"/>
                <a:tab pos="5311775" algn="l"/>
                <a:tab pos="6338888" algn="l"/>
                <a:tab pos="3146425" algn="l"/>
                <a:tab pos="4152900" algn="l"/>
                <a:tab pos="5157788" algn="l"/>
                <a:tab pos="6164263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7377113" algn="l"/>
                <a:tab pos="7540625" algn="l"/>
              </a:tabLst>
            </a:pPr>
            <a:r>
              <a:rPr lang="en-US" dirty="0"/>
              <a:t>Round up (+</a:t>
            </a:r>
            <a:r>
              <a:rPr lang="en-US" dirty="0">
                <a:sym typeface="Symbol"/>
              </a:rPr>
              <a:t></a:t>
            </a:r>
            <a:r>
              <a:rPr lang="en-US" dirty="0"/>
              <a:t>) 	$2	$2	$2	$3	–$1</a:t>
            </a:r>
          </a:p>
          <a:p>
            <a:pPr marL="552450" lvl="1">
              <a:tabLst>
                <a:tab pos="3317875" algn="l"/>
                <a:tab pos="4346575" algn="l"/>
                <a:tab pos="5311775" algn="l"/>
                <a:tab pos="6338888" algn="l"/>
                <a:tab pos="3146425" algn="l"/>
                <a:tab pos="4152900" algn="l"/>
                <a:tab pos="5157788" algn="l"/>
                <a:tab pos="6164263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7377113" algn="l"/>
                <a:tab pos="7540625" algn="l"/>
              </a:tabLst>
            </a:pPr>
            <a:r>
              <a:rPr lang="en-US" dirty="0"/>
              <a:t>Nearest Even (default)	$1	$2	$2	$2	–$2</a:t>
            </a:r>
          </a:p>
          <a:p>
            <a:pPr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endParaRPr lang="en-US" dirty="0"/>
          </a:p>
          <a:p>
            <a:pPr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8116577"/>
      </p:ext>
    </p:extLst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Closer Look at Round-To-Even</a:t>
            </a:r>
          </a:p>
        </p:txBody>
      </p:sp>
      <p:sp>
        <p:nvSpPr>
          <p:cNvPr id="160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23838" indent="-223838" defTabSz="895350" eaLnBrk="1" hangingPunct="1">
              <a:tabLst>
                <a:tab pos="2171700" algn="l"/>
                <a:tab pos="3149600" algn="l"/>
              </a:tabLst>
              <a:defRPr/>
            </a:pPr>
            <a:r>
              <a:rPr lang="en-US" dirty="0"/>
              <a:t>Default rounding mode</a:t>
            </a:r>
          </a:p>
          <a:p>
            <a:pPr marL="560388" lvl="1" indent="-222250" defTabSz="895350" eaLnBrk="1" hangingPunct="1">
              <a:tabLst>
                <a:tab pos="2171700" algn="l"/>
                <a:tab pos="3149600" algn="l"/>
              </a:tabLst>
              <a:defRPr/>
            </a:pPr>
            <a:r>
              <a:rPr lang="en-US" dirty="0"/>
              <a:t>Hard to get any other kind without dropping into assembly</a:t>
            </a:r>
          </a:p>
          <a:p>
            <a:pPr marL="560388" lvl="1" indent="-222250" defTabSz="895350" eaLnBrk="1" hangingPunct="1">
              <a:tabLst>
                <a:tab pos="2171700" algn="l"/>
                <a:tab pos="3149600" algn="l"/>
              </a:tabLst>
              <a:defRPr/>
            </a:pPr>
            <a:r>
              <a:rPr lang="en-US" dirty="0"/>
              <a:t>All others are statistically biased</a:t>
            </a:r>
          </a:p>
          <a:p>
            <a:pPr marL="839788" lvl="2" indent="-165100" defTabSz="895350" eaLnBrk="1" hangingPunct="1">
              <a:tabLst>
                <a:tab pos="2171700" algn="l"/>
                <a:tab pos="3149600" algn="l"/>
              </a:tabLst>
              <a:defRPr/>
            </a:pPr>
            <a:r>
              <a:rPr lang="en-US" dirty="0"/>
              <a:t>Sum of set of positive numbers will consistently be over- or under-estimated</a:t>
            </a:r>
          </a:p>
          <a:p>
            <a:pPr marL="839788" lvl="2" indent="-165100" defTabSz="895350" eaLnBrk="1" hangingPunct="1">
              <a:tabLst>
                <a:tab pos="2171700" algn="l"/>
                <a:tab pos="3149600" algn="l"/>
              </a:tabLst>
              <a:defRPr/>
            </a:pPr>
            <a:r>
              <a:rPr lang="en-US" dirty="0"/>
              <a:t>Need randomness</a:t>
            </a:r>
          </a:p>
          <a:p>
            <a:pPr marL="223838" indent="-223838" defTabSz="895350" eaLnBrk="1" hangingPunct="1">
              <a:tabLst>
                <a:tab pos="2171700" algn="l"/>
                <a:tab pos="3149600" algn="l"/>
              </a:tabLst>
              <a:defRPr/>
            </a:pPr>
            <a:r>
              <a:rPr lang="en-US" dirty="0"/>
              <a:t>Applying to other decimal places / bit positions</a:t>
            </a:r>
          </a:p>
          <a:p>
            <a:pPr marL="560388" lvl="1" indent="-222250" defTabSz="895350" eaLnBrk="1" hangingPunct="1">
              <a:tabLst>
                <a:tab pos="2171700" algn="l"/>
                <a:tab pos="3149600" algn="l"/>
              </a:tabLst>
              <a:defRPr/>
            </a:pPr>
            <a:r>
              <a:rPr lang="en-US" dirty="0"/>
              <a:t>When exactly halfway between two possible values:</a:t>
            </a:r>
          </a:p>
          <a:p>
            <a:pPr marL="839788" lvl="2" indent="-165100" defTabSz="895350" eaLnBrk="1" hangingPunct="1">
              <a:tabLst>
                <a:tab pos="2171700" algn="l"/>
                <a:tab pos="3149600" algn="l"/>
              </a:tabLst>
              <a:defRPr/>
            </a:pPr>
            <a:r>
              <a:rPr lang="en-US" dirty="0"/>
              <a:t>Round so that least significant digit is even</a:t>
            </a:r>
          </a:p>
          <a:p>
            <a:pPr marL="560388" lvl="1" indent="-222250" defTabSz="895350" eaLnBrk="1" hangingPunct="1">
              <a:tabLst>
                <a:tab pos="2171700" algn="l"/>
                <a:tab pos="3149600" algn="l"/>
              </a:tabLst>
              <a:defRPr/>
            </a:pPr>
            <a:r>
              <a:rPr lang="en-US" dirty="0"/>
              <a:t>E.g., round to nearest hundredth</a:t>
            </a:r>
          </a:p>
          <a:p>
            <a:pPr marL="839788" lvl="2" indent="-165100" defTabSz="895350" eaLnBrk="1" hangingPunct="1">
              <a:buNone/>
              <a:tabLst>
                <a:tab pos="2171700" algn="l"/>
                <a:tab pos="3149600" algn="l"/>
              </a:tabLst>
              <a:defRPr/>
            </a:pPr>
            <a:r>
              <a:rPr lang="en-US" dirty="0"/>
              <a:t>1.2349999	1.23	(Less than halfway)</a:t>
            </a:r>
          </a:p>
          <a:p>
            <a:pPr marL="839788" lvl="2" indent="-165100" defTabSz="895350" eaLnBrk="1" hangingPunct="1">
              <a:buNone/>
              <a:tabLst>
                <a:tab pos="2171700" algn="l"/>
                <a:tab pos="3149600" algn="l"/>
              </a:tabLst>
              <a:defRPr/>
            </a:pPr>
            <a:r>
              <a:rPr lang="en-US" dirty="0"/>
              <a:t>1.2350001	1.24	(Greater than halfway)</a:t>
            </a:r>
          </a:p>
          <a:p>
            <a:pPr marL="839788" lvl="2" indent="-165100" defTabSz="895350" eaLnBrk="1" hangingPunct="1">
              <a:buNone/>
              <a:tabLst>
                <a:tab pos="2171700" algn="l"/>
                <a:tab pos="3149600" algn="l"/>
              </a:tabLst>
              <a:defRPr/>
            </a:pPr>
            <a:r>
              <a:rPr lang="en-US" dirty="0"/>
              <a:t>1.2350000	1.24	(Halfway—round up)</a:t>
            </a:r>
          </a:p>
          <a:p>
            <a:pPr marL="839788" lvl="2" indent="-165100" defTabSz="895350" eaLnBrk="1" hangingPunct="1">
              <a:buNone/>
              <a:tabLst>
                <a:tab pos="2171700" algn="l"/>
                <a:tab pos="3149600" algn="l"/>
              </a:tabLst>
              <a:defRPr/>
            </a:pPr>
            <a:r>
              <a:rPr lang="en-US" dirty="0"/>
              <a:t>1.2450000	1.24	(Halfway—round down)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836A32C8-95DF-422C-A1AB-28B0BE2E4AB9}"/>
                  </a:ext>
                </a:extLst>
              </p14:cNvPr>
              <p14:cNvContentPartPr/>
              <p14:nvPr/>
            </p14:nvContentPartPr>
            <p14:xfrm>
              <a:off x="2940120" y="5257800"/>
              <a:ext cx="267120" cy="72432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836A32C8-95DF-422C-A1AB-28B0BE2E4AB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930760" y="5248440"/>
                <a:ext cx="285840" cy="7430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Rounding Binary Numbers</a:t>
            </a:r>
          </a:p>
        </p:txBody>
      </p:sp>
      <p:sp>
        <p:nvSpPr>
          <p:cNvPr id="161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23838" indent="-223838" defTabSz="895350" eaLnBrk="1" hangingPunct="1">
              <a:tabLst>
                <a:tab pos="1485900" algn="l"/>
                <a:tab pos="2971800" algn="l"/>
                <a:tab pos="4292600" algn="l"/>
                <a:tab pos="6286500" algn="l"/>
              </a:tabLst>
              <a:defRPr/>
            </a:pPr>
            <a:r>
              <a:rPr lang="en-US"/>
              <a:t>Binary fractional numbers</a:t>
            </a:r>
          </a:p>
          <a:p>
            <a:pPr marL="560388" lvl="1" indent="-222250" defTabSz="895350" eaLnBrk="1" hangingPunct="1">
              <a:tabLst>
                <a:tab pos="1485900" algn="l"/>
                <a:tab pos="2971800" algn="l"/>
                <a:tab pos="4292600" algn="l"/>
                <a:tab pos="6286500" algn="l"/>
              </a:tabLst>
              <a:defRPr/>
            </a:pPr>
            <a:r>
              <a:rPr lang="en-US"/>
              <a:t>“Even” when least significant bit is </a:t>
            </a:r>
            <a:r>
              <a:rPr lang="en-US">
                <a:latin typeface="Courier New" pitchFamily="49" charset="0"/>
              </a:rPr>
              <a:t>0</a:t>
            </a:r>
            <a:endParaRPr lang="en-US"/>
          </a:p>
          <a:p>
            <a:pPr marL="560388" lvl="1" indent="-222250" defTabSz="895350" eaLnBrk="1" hangingPunct="1">
              <a:tabLst>
                <a:tab pos="1485900" algn="l"/>
                <a:tab pos="2971800" algn="l"/>
                <a:tab pos="4292600" algn="l"/>
                <a:tab pos="6286500" algn="l"/>
              </a:tabLst>
              <a:defRPr/>
            </a:pPr>
            <a:r>
              <a:rPr lang="en-US"/>
              <a:t>Halfway when bits to right of rounding position = </a:t>
            </a:r>
            <a:r>
              <a:rPr lang="en-US">
                <a:latin typeface="Courier New" pitchFamily="49" charset="0"/>
              </a:rPr>
              <a:t>100</a:t>
            </a:r>
            <a:r>
              <a:rPr lang="en-US"/>
              <a:t>…</a:t>
            </a:r>
            <a:r>
              <a:rPr lang="en-US" baseline="-25000">
                <a:latin typeface="Courier New" pitchFamily="49" charset="0"/>
              </a:rPr>
              <a:t>2</a:t>
            </a:r>
          </a:p>
          <a:p>
            <a:pPr marL="223838" indent="-223838" defTabSz="895350" eaLnBrk="1" hangingPunct="1">
              <a:tabLst>
                <a:tab pos="1485900" algn="l"/>
                <a:tab pos="2971800" algn="l"/>
                <a:tab pos="4292600" algn="l"/>
                <a:tab pos="6286500" algn="l"/>
              </a:tabLst>
              <a:defRPr/>
            </a:pPr>
            <a:r>
              <a:rPr lang="en-US"/>
              <a:t>Examples</a:t>
            </a:r>
          </a:p>
          <a:p>
            <a:pPr marL="560388" lvl="1" indent="-222250" defTabSz="895350" eaLnBrk="1" hangingPunct="1">
              <a:tabLst>
                <a:tab pos="1485900" algn="l"/>
                <a:tab pos="2971800" algn="l"/>
                <a:tab pos="4292600" algn="l"/>
                <a:tab pos="6286500" algn="l"/>
              </a:tabLst>
              <a:defRPr/>
            </a:pPr>
            <a:r>
              <a:rPr lang="en-US"/>
              <a:t>Round to nearest 1/4 (2 bits right of binary point)</a:t>
            </a:r>
          </a:p>
          <a:p>
            <a:pPr marL="560388" lvl="1" indent="-222250" defTabSz="895350" eaLnBrk="1" hangingPunct="1">
              <a:buNone/>
              <a:tabLst>
                <a:tab pos="1485900" algn="l"/>
                <a:tab pos="2971800" algn="l"/>
                <a:tab pos="4292600" algn="l"/>
                <a:tab pos="6286500" algn="l"/>
              </a:tabLst>
              <a:defRPr/>
            </a:pPr>
            <a:r>
              <a:rPr lang="en-US"/>
              <a:t>Value	Binary	Rounded	Action	Rounded Value</a:t>
            </a:r>
          </a:p>
          <a:p>
            <a:pPr marL="560388" lvl="1" indent="-222250" defTabSz="895350" eaLnBrk="1" hangingPunct="1">
              <a:buNone/>
              <a:tabLst>
                <a:tab pos="1485900" algn="l"/>
                <a:tab pos="2971800" algn="l"/>
                <a:tab pos="4292600" algn="l"/>
                <a:tab pos="6286500" algn="l"/>
              </a:tabLst>
              <a:defRPr/>
            </a:pPr>
            <a:r>
              <a:rPr lang="en-US"/>
              <a:t>2 3/32	</a:t>
            </a:r>
            <a:r>
              <a:rPr lang="en-US">
                <a:latin typeface="Courier New" pitchFamily="49" charset="0"/>
              </a:rPr>
              <a:t>10.00</a:t>
            </a:r>
            <a:r>
              <a:rPr lang="en-US">
                <a:solidFill>
                  <a:srgbClr val="CC0000"/>
                </a:solidFill>
                <a:latin typeface="Courier New" pitchFamily="49" charset="0"/>
              </a:rPr>
              <a:t>011</a:t>
            </a:r>
            <a:r>
              <a:rPr lang="en-US" baseline="-25000">
                <a:latin typeface="Courier New" pitchFamily="49" charset="0"/>
              </a:rPr>
              <a:t>2	</a:t>
            </a:r>
            <a:r>
              <a:rPr lang="en-US">
                <a:latin typeface="Courier New" pitchFamily="49" charset="0"/>
              </a:rPr>
              <a:t>10.00</a:t>
            </a:r>
            <a:r>
              <a:rPr lang="en-US" baseline="-25000">
                <a:latin typeface="Courier New" pitchFamily="49" charset="0"/>
              </a:rPr>
              <a:t>2	</a:t>
            </a:r>
            <a:r>
              <a:rPr lang="en-US"/>
              <a:t>(&lt;1/2—down)</a:t>
            </a:r>
            <a:r>
              <a:rPr lang="en-US" baseline="-25000">
                <a:latin typeface="Courier New" pitchFamily="49" charset="0"/>
              </a:rPr>
              <a:t>	</a:t>
            </a:r>
            <a:r>
              <a:rPr lang="en-US"/>
              <a:t>2</a:t>
            </a:r>
            <a:endParaRPr lang="en-US">
              <a:latin typeface="Courier New" pitchFamily="49" charset="0"/>
            </a:endParaRPr>
          </a:p>
          <a:p>
            <a:pPr marL="560388" lvl="1" indent="-222250" defTabSz="895350" eaLnBrk="1" hangingPunct="1">
              <a:buNone/>
              <a:tabLst>
                <a:tab pos="1485900" algn="l"/>
                <a:tab pos="2971800" algn="l"/>
                <a:tab pos="4292600" algn="l"/>
                <a:tab pos="6286500" algn="l"/>
              </a:tabLst>
              <a:defRPr/>
            </a:pPr>
            <a:r>
              <a:rPr lang="en-US"/>
              <a:t>2 3/16	</a:t>
            </a:r>
            <a:r>
              <a:rPr lang="en-US">
                <a:latin typeface="Courier New" pitchFamily="49" charset="0"/>
              </a:rPr>
              <a:t>10.00</a:t>
            </a:r>
            <a:r>
              <a:rPr lang="en-US">
                <a:solidFill>
                  <a:srgbClr val="CC0000"/>
                </a:solidFill>
                <a:latin typeface="Courier New" pitchFamily="49" charset="0"/>
              </a:rPr>
              <a:t>110</a:t>
            </a:r>
            <a:r>
              <a:rPr lang="en-US" baseline="-25000">
                <a:latin typeface="Courier New" pitchFamily="49" charset="0"/>
              </a:rPr>
              <a:t>2	</a:t>
            </a:r>
            <a:r>
              <a:rPr lang="en-US">
                <a:latin typeface="Courier New" pitchFamily="49" charset="0"/>
              </a:rPr>
              <a:t>10.01</a:t>
            </a:r>
            <a:r>
              <a:rPr lang="en-US" baseline="-25000">
                <a:latin typeface="Courier New" pitchFamily="49" charset="0"/>
              </a:rPr>
              <a:t>2	</a:t>
            </a:r>
            <a:r>
              <a:rPr lang="en-US"/>
              <a:t>(&gt;1/2—up)</a:t>
            </a:r>
            <a:r>
              <a:rPr lang="en-US" baseline="-25000">
                <a:latin typeface="Courier New" pitchFamily="49" charset="0"/>
              </a:rPr>
              <a:t>	</a:t>
            </a:r>
            <a:r>
              <a:rPr lang="en-US"/>
              <a:t>2 1/4</a:t>
            </a:r>
            <a:endParaRPr lang="en-US">
              <a:latin typeface="Courier New" pitchFamily="49" charset="0"/>
            </a:endParaRPr>
          </a:p>
          <a:p>
            <a:pPr marL="560388" lvl="1" indent="-222250" defTabSz="895350" eaLnBrk="1" hangingPunct="1">
              <a:buNone/>
              <a:tabLst>
                <a:tab pos="1485900" algn="l"/>
                <a:tab pos="2971800" algn="l"/>
                <a:tab pos="4292600" algn="l"/>
                <a:tab pos="6286500" algn="l"/>
              </a:tabLst>
              <a:defRPr/>
            </a:pPr>
            <a:r>
              <a:rPr lang="en-US"/>
              <a:t>2 7/8	</a:t>
            </a:r>
            <a:r>
              <a:rPr lang="en-US">
                <a:latin typeface="Courier New" pitchFamily="49" charset="0"/>
              </a:rPr>
              <a:t>10.11</a:t>
            </a:r>
            <a:r>
              <a:rPr lang="en-US">
                <a:solidFill>
                  <a:srgbClr val="CC0000"/>
                </a:solidFill>
                <a:latin typeface="Courier New" pitchFamily="49" charset="0"/>
              </a:rPr>
              <a:t>100</a:t>
            </a:r>
            <a:r>
              <a:rPr lang="en-US" baseline="-25000">
                <a:latin typeface="Courier New" pitchFamily="49" charset="0"/>
              </a:rPr>
              <a:t>2	</a:t>
            </a:r>
            <a:r>
              <a:rPr lang="en-US">
                <a:latin typeface="Courier New" pitchFamily="49" charset="0"/>
              </a:rPr>
              <a:t>11.00</a:t>
            </a:r>
            <a:r>
              <a:rPr lang="en-US" baseline="-25000">
                <a:latin typeface="Courier New" pitchFamily="49" charset="0"/>
              </a:rPr>
              <a:t>2	</a:t>
            </a:r>
            <a:r>
              <a:rPr lang="en-US"/>
              <a:t>(1/2—up)</a:t>
            </a:r>
            <a:r>
              <a:rPr lang="en-US" baseline="-25000">
                <a:latin typeface="Courier New" pitchFamily="49" charset="0"/>
              </a:rPr>
              <a:t>	</a:t>
            </a:r>
            <a:r>
              <a:rPr lang="en-US"/>
              <a:t>3</a:t>
            </a:r>
            <a:endParaRPr lang="en-US">
              <a:latin typeface="Courier New" pitchFamily="49" charset="0"/>
            </a:endParaRPr>
          </a:p>
          <a:p>
            <a:pPr marL="560388" lvl="1" indent="-222250" defTabSz="895350" eaLnBrk="1" hangingPunct="1">
              <a:buNone/>
              <a:tabLst>
                <a:tab pos="1485900" algn="l"/>
                <a:tab pos="2971800" algn="l"/>
                <a:tab pos="4292600" algn="l"/>
                <a:tab pos="6286500" algn="l"/>
              </a:tabLst>
              <a:defRPr/>
            </a:pPr>
            <a:r>
              <a:rPr lang="en-US"/>
              <a:t>2 5/8	</a:t>
            </a:r>
            <a:r>
              <a:rPr lang="en-US">
                <a:latin typeface="Courier New" pitchFamily="49" charset="0"/>
              </a:rPr>
              <a:t>10.10</a:t>
            </a:r>
            <a:r>
              <a:rPr lang="en-US">
                <a:solidFill>
                  <a:srgbClr val="CC0000"/>
                </a:solidFill>
                <a:latin typeface="Courier New" pitchFamily="49" charset="0"/>
              </a:rPr>
              <a:t>100</a:t>
            </a:r>
            <a:r>
              <a:rPr lang="en-US" baseline="-25000">
                <a:latin typeface="Courier New" pitchFamily="49" charset="0"/>
              </a:rPr>
              <a:t>2	</a:t>
            </a:r>
            <a:r>
              <a:rPr lang="en-US">
                <a:latin typeface="Courier New" pitchFamily="49" charset="0"/>
              </a:rPr>
              <a:t>10.10</a:t>
            </a:r>
            <a:r>
              <a:rPr lang="en-US" baseline="-25000">
                <a:latin typeface="Courier New" pitchFamily="49" charset="0"/>
              </a:rPr>
              <a:t>2	</a:t>
            </a:r>
            <a:r>
              <a:rPr lang="en-US"/>
              <a:t>(1/2—down)</a:t>
            </a:r>
            <a:r>
              <a:rPr lang="en-US" baseline="-25000">
                <a:latin typeface="Courier New" pitchFamily="49" charset="0"/>
              </a:rPr>
              <a:t>	</a:t>
            </a:r>
            <a:r>
              <a:rPr lang="en-US"/>
              <a:t>2 1/2</a:t>
            </a:r>
            <a:endParaRPr lang="en-US">
              <a:latin typeface="Courier New" pitchFamily="49" charset="0"/>
            </a:endParaRPr>
          </a:p>
          <a:p>
            <a:pPr marL="560388" lvl="1" indent="-222250" defTabSz="895350" eaLnBrk="1" hangingPunct="1">
              <a:tabLst>
                <a:tab pos="1485900" algn="l"/>
                <a:tab pos="2971800" algn="l"/>
                <a:tab pos="4292600" algn="l"/>
                <a:tab pos="6286500" algn="l"/>
              </a:tabLst>
              <a:defRPr/>
            </a:pPr>
            <a:endParaRPr lang="en-US"/>
          </a:p>
          <a:p>
            <a:pPr marL="560388" lvl="1" indent="-222250" defTabSz="895350" eaLnBrk="1" hangingPunct="1">
              <a:tabLst>
                <a:tab pos="1485900" algn="l"/>
                <a:tab pos="2971800" algn="l"/>
                <a:tab pos="4292600" algn="l"/>
                <a:tab pos="6286500" algn="l"/>
              </a:tabLst>
              <a:defRPr/>
            </a:pPr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FP Multiplication</a:t>
            </a:r>
          </a:p>
        </p:txBody>
      </p:sp>
      <p:sp>
        <p:nvSpPr>
          <p:cNvPr id="162819" name="Rectangle 3"/>
          <p:cNvSpPr>
            <a:spLocks noGrp="1" noChangeArrowheads="1"/>
          </p:cNvSpPr>
          <p:nvPr>
            <p:ph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dirty="0"/>
              <a:t>Operands</a:t>
            </a: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en-US" b="0" dirty="0">
                <a:solidFill>
                  <a:schemeClr val="hlink"/>
                </a:solidFill>
                <a:latin typeface="Times"/>
              </a:rPr>
              <a:t>(–</a:t>
            </a:r>
            <a:r>
              <a:rPr lang="en-US" b="0" dirty="0">
                <a:solidFill>
                  <a:schemeClr val="hlink"/>
                </a:solidFill>
              </a:rPr>
              <a:t>1)</a:t>
            </a:r>
            <a:r>
              <a:rPr lang="en-US" b="0" i="1" baseline="30000" dirty="0">
                <a:solidFill>
                  <a:schemeClr val="hlink"/>
                </a:solidFill>
              </a:rPr>
              <a:t>s1</a:t>
            </a:r>
            <a:r>
              <a:rPr lang="en-US" b="0" i="1" dirty="0">
                <a:solidFill>
                  <a:schemeClr val="hlink"/>
                </a:solidFill>
              </a:rPr>
              <a:t> M1  </a:t>
            </a:r>
            <a:r>
              <a:rPr lang="en-US" b="0" dirty="0">
                <a:solidFill>
                  <a:schemeClr val="hlink"/>
                </a:solidFill>
              </a:rPr>
              <a:t>2</a:t>
            </a:r>
            <a:r>
              <a:rPr lang="en-US" b="0" i="1" baseline="30000" dirty="0">
                <a:solidFill>
                  <a:schemeClr val="hlink"/>
                </a:solidFill>
              </a:rPr>
              <a:t>E1    </a:t>
            </a:r>
            <a:r>
              <a:rPr lang="en-US" baseline="30000" dirty="0">
                <a:solidFill>
                  <a:schemeClr val="hlink"/>
                </a:solidFill>
                <a:latin typeface="Courier New" pitchFamily="49" charset="0"/>
              </a:rPr>
              <a:t>* </a:t>
            </a:r>
            <a:r>
              <a:rPr lang="en-US" b="0" i="1" baseline="30000" dirty="0">
                <a:solidFill>
                  <a:schemeClr val="hlink"/>
                </a:solidFill>
                <a:latin typeface="Courier New" pitchFamily="49" charset="0"/>
              </a:rPr>
              <a:t> </a:t>
            </a:r>
            <a:r>
              <a:rPr lang="en-US" b="0" dirty="0">
                <a:solidFill>
                  <a:schemeClr val="hlink"/>
                </a:solidFill>
                <a:latin typeface="Times"/>
              </a:rPr>
              <a:t>(–</a:t>
            </a:r>
            <a:r>
              <a:rPr lang="en-US" b="0" dirty="0">
                <a:solidFill>
                  <a:schemeClr val="hlink"/>
                </a:solidFill>
              </a:rPr>
              <a:t>1)</a:t>
            </a:r>
            <a:r>
              <a:rPr lang="en-US" b="0" i="1" baseline="30000" dirty="0">
                <a:solidFill>
                  <a:schemeClr val="hlink"/>
                </a:solidFill>
              </a:rPr>
              <a:t>s2</a:t>
            </a:r>
            <a:r>
              <a:rPr lang="en-US" b="0" i="1" dirty="0">
                <a:solidFill>
                  <a:schemeClr val="hlink"/>
                </a:solidFill>
              </a:rPr>
              <a:t> M2  </a:t>
            </a:r>
            <a:r>
              <a:rPr lang="en-US" b="0" dirty="0">
                <a:solidFill>
                  <a:schemeClr val="hlink"/>
                </a:solidFill>
              </a:rPr>
              <a:t>2</a:t>
            </a:r>
            <a:r>
              <a:rPr lang="en-US" b="0" i="1" baseline="30000" dirty="0">
                <a:solidFill>
                  <a:schemeClr val="hlink"/>
                </a:solidFill>
              </a:rPr>
              <a:t>E2</a:t>
            </a:r>
          </a:p>
          <a:p>
            <a:pPr eaLnBrk="1" hangingPunct="1">
              <a:defRPr/>
            </a:pPr>
            <a:r>
              <a:rPr lang="en-US" dirty="0"/>
              <a:t>Exact Result</a:t>
            </a: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en-US" b="0" dirty="0">
                <a:solidFill>
                  <a:schemeClr val="hlink"/>
                </a:solidFill>
                <a:latin typeface="Times"/>
              </a:rPr>
              <a:t>(–</a:t>
            </a:r>
            <a:r>
              <a:rPr lang="en-US" b="0" dirty="0">
                <a:solidFill>
                  <a:schemeClr val="hlink"/>
                </a:solidFill>
              </a:rPr>
              <a:t>1)</a:t>
            </a:r>
            <a:r>
              <a:rPr lang="en-US" b="0" i="1" baseline="30000" dirty="0">
                <a:solidFill>
                  <a:schemeClr val="hlink"/>
                </a:solidFill>
              </a:rPr>
              <a:t>s</a:t>
            </a:r>
            <a:r>
              <a:rPr lang="en-US" b="0" i="1" dirty="0">
                <a:solidFill>
                  <a:schemeClr val="hlink"/>
                </a:solidFill>
              </a:rPr>
              <a:t> M  </a:t>
            </a:r>
            <a:r>
              <a:rPr lang="en-US" b="0" dirty="0">
                <a:solidFill>
                  <a:schemeClr val="hlink"/>
                </a:solidFill>
              </a:rPr>
              <a:t>2</a:t>
            </a:r>
            <a:r>
              <a:rPr lang="en-US" b="0" i="1" baseline="30000" dirty="0">
                <a:solidFill>
                  <a:schemeClr val="hlink"/>
                </a:solidFill>
              </a:rPr>
              <a:t>E</a:t>
            </a:r>
            <a:endParaRPr lang="en-US" dirty="0"/>
          </a:p>
          <a:p>
            <a:pPr lvl="1" eaLnBrk="1" hangingPunct="1">
              <a:defRPr/>
            </a:pPr>
            <a:r>
              <a:rPr lang="en-US" dirty="0"/>
              <a:t>Sign </a:t>
            </a:r>
            <a:r>
              <a:rPr lang="en-US" b="0" i="1" dirty="0"/>
              <a:t>s</a:t>
            </a:r>
            <a:r>
              <a:rPr lang="en-US" dirty="0"/>
              <a:t>: 	</a:t>
            </a:r>
            <a:r>
              <a:rPr lang="en-US" b="0" i="1" dirty="0"/>
              <a:t>s1</a:t>
            </a:r>
            <a:r>
              <a:rPr lang="en-US" b="0" dirty="0"/>
              <a:t> ^ </a:t>
            </a:r>
            <a:r>
              <a:rPr lang="en-US" b="0" i="1" dirty="0"/>
              <a:t>s2</a:t>
            </a:r>
            <a:endParaRPr lang="en-US" b="0" dirty="0"/>
          </a:p>
          <a:p>
            <a:pPr lvl="1" eaLnBrk="1" hangingPunct="1">
              <a:defRPr/>
            </a:pPr>
            <a:r>
              <a:rPr lang="en-US" dirty="0"/>
              <a:t>Significand </a:t>
            </a:r>
            <a:r>
              <a:rPr lang="en-US" b="0" i="1" dirty="0"/>
              <a:t>M</a:t>
            </a:r>
            <a:r>
              <a:rPr lang="en-US" dirty="0"/>
              <a:t>: 	</a:t>
            </a:r>
            <a:r>
              <a:rPr lang="en-US" b="0" i="1" dirty="0"/>
              <a:t>M1</a:t>
            </a:r>
            <a:r>
              <a:rPr lang="en-US" b="0" dirty="0"/>
              <a:t> * </a:t>
            </a:r>
            <a:r>
              <a:rPr lang="en-US" b="0" i="1" dirty="0"/>
              <a:t>M2</a:t>
            </a:r>
            <a:endParaRPr lang="en-US" b="0" dirty="0"/>
          </a:p>
          <a:p>
            <a:pPr lvl="1" eaLnBrk="1" hangingPunct="1">
              <a:defRPr/>
            </a:pPr>
            <a:r>
              <a:rPr lang="en-US" dirty="0"/>
              <a:t>Exponent </a:t>
            </a:r>
            <a:r>
              <a:rPr lang="en-US" b="0" i="1" dirty="0"/>
              <a:t>E</a:t>
            </a:r>
            <a:r>
              <a:rPr lang="en-US" dirty="0"/>
              <a:t>: 	</a:t>
            </a:r>
            <a:r>
              <a:rPr lang="en-US" b="0" i="1" dirty="0"/>
              <a:t>E1</a:t>
            </a:r>
            <a:r>
              <a:rPr lang="en-US" b="0" dirty="0"/>
              <a:t> + </a:t>
            </a:r>
            <a:r>
              <a:rPr lang="en-US" b="0" i="1" dirty="0"/>
              <a:t>E2</a:t>
            </a:r>
          </a:p>
          <a:p>
            <a:pPr eaLnBrk="1" hangingPunct="1">
              <a:defRPr/>
            </a:pPr>
            <a:r>
              <a:rPr lang="en-US" dirty="0"/>
              <a:t>Fixing</a:t>
            </a:r>
          </a:p>
          <a:p>
            <a:pPr lvl="1" eaLnBrk="1" hangingPunct="1">
              <a:defRPr/>
            </a:pPr>
            <a:r>
              <a:rPr lang="en-US" dirty="0"/>
              <a:t>If </a:t>
            </a:r>
            <a:r>
              <a:rPr lang="en-US" b="0" i="1" dirty="0"/>
              <a:t>M</a:t>
            </a:r>
            <a:r>
              <a:rPr lang="en-US" b="0" dirty="0"/>
              <a:t> </a:t>
            </a:r>
            <a:r>
              <a:rPr lang="en-US" b="0" dirty="0">
                <a:latin typeface="Courier New" pitchFamily="49" charset="0"/>
              </a:rPr>
              <a:t>≥</a:t>
            </a:r>
            <a:r>
              <a:rPr lang="en-US" b="0" dirty="0"/>
              <a:t> 2, </a:t>
            </a:r>
            <a:r>
              <a:rPr lang="en-US" dirty="0"/>
              <a:t>shift </a:t>
            </a:r>
            <a:r>
              <a:rPr lang="en-US" b="0" i="1" dirty="0"/>
              <a:t>M</a:t>
            </a:r>
            <a:r>
              <a:rPr lang="en-US" dirty="0"/>
              <a:t> right, increment </a:t>
            </a:r>
            <a:r>
              <a:rPr lang="en-US" b="0" i="1" dirty="0"/>
              <a:t>E</a:t>
            </a:r>
            <a:r>
              <a:rPr lang="en-US" dirty="0"/>
              <a:t> </a:t>
            </a:r>
          </a:p>
          <a:p>
            <a:pPr lvl="1" eaLnBrk="1" hangingPunct="1">
              <a:defRPr/>
            </a:pPr>
            <a:r>
              <a:rPr lang="en-US" dirty="0"/>
              <a:t>If </a:t>
            </a:r>
            <a:r>
              <a:rPr lang="en-US" b="0" i="1" dirty="0"/>
              <a:t>E</a:t>
            </a:r>
            <a:r>
              <a:rPr lang="en-US" dirty="0"/>
              <a:t> out of range, overflow </a:t>
            </a:r>
          </a:p>
          <a:p>
            <a:pPr lvl="1" eaLnBrk="1" hangingPunct="1">
              <a:defRPr/>
            </a:pPr>
            <a:r>
              <a:rPr lang="en-US" dirty="0"/>
              <a:t>Round </a:t>
            </a:r>
            <a:r>
              <a:rPr lang="en-US" b="0" i="1" dirty="0"/>
              <a:t>M</a:t>
            </a:r>
            <a:r>
              <a:rPr lang="en-US" dirty="0"/>
              <a:t> to fit </a:t>
            </a:r>
            <a:r>
              <a:rPr lang="en-US" dirty="0">
                <a:latin typeface="Courier New" pitchFamily="49" charset="0"/>
              </a:rPr>
              <a:t>frac</a:t>
            </a:r>
            <a:r>
              <a:rPr lang="en-US" dirty="0"/>
              <a:t> precision</a:t>
            </a:r>
          </a:p>
          <a:p>
            <a:pPr eaLnBrk="1" hangingPunct="1">
              <a:defRPr/>
            </a:pPr>
            <a:r>
              <a:rPr lang="en-US" dirty="0"/>
              <a:t>Implementation</a:t>
            </a:r>
          </a:p>
          <a:p>
            <a:pPr lvl="1" eaLnBrk="1" hangingPunct="1">
              <a:defRPr/>
            </a:pPr>
            <a:r>
              <a:rPr lang="en-US" dirty="0"/>
              <a:t>Biggest chore is multiplying significands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26A2C3FD-9660-465B-B192-7D8CE9D3D0F5}"/>
                  </a:ext>
                </a:extLst>
              </p14:cNvPr>
              <p14:cNvContentPartPr/>
              <p14:nvPr/>
            </p14:nvContentPartPr>
            <p14:xfrm>
              <a:off x="4978440" y="5099040"/>
              <a:ext cx="375120" cy="16560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26A2C3FD-9660-465B-B192-7D8CE9D3D0F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969080" y="5089680"/>
                <a:ext cx="393840" cy="1843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FP Addition</a:t>
            </a:r>
          </a:p>
        </p:txBody>
      </p:sp>
      <p:sp>
        <p:nvSpPr>
          <p:cNvPr id="163843" name="Rectangle 3"/>
          <p:cNvSpPr>
            <a:spLocks noGrp="1" noChangeArrowheads="1"/>
          </p:cNvSpPr>
          <p:nvPr>
            <p:ph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dirty="0"/>
              <a:t>Operands</a:t>
            </a: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en-US" b="0" dirty="0">
                <a:solidFill>
                  <a:schemeClr val="hlink"/>
                </a:solidFill>
                <a:latin typeface="Times"/>
              </a:rPr>
              <a:t>(–</a:t>
            </a:r>
            <a:r>
              <a:rPr lang="en-US" b="0" dirty="0">
                <a:solidFill>
                  <a:schemeClr val="hlink"/>
                </a:solidFill>
              </a:rPr>
              <a:t>1)</a:t>
            </a:r>
            <a:r>
              <a:rPr lang="en-US" b="0" i="1" baseline="30000" dirty="0">
                <a:solidFill>
                  <a:schemeClr val="hlink"/>
                </a:solidFill>
              </a:rPr>
              <a:t>s1</a:t>
            </a:r>
            <a:r>
              <a:rPr lang="en-US" b="0" i="1" dirty="0">
                <a:solidFill>
                  <a:schemeClr val="hlink"/>
                </a:solidFill>
              </a:rPr>
              <a:t> M1  </a:t>
            </a:r>
            <a:r>
              <a:rPr lang="en-US" b="0" dirty="0">
                <a:solidFill>
                  <a:schemeClr val="hlink"/>
                </a:solidFill>
              </a:rPr>
              <a:t>2</a:t>
            </a:r>
            <a:r>
              <a:rPr lang="en-US" b="0" i="1" baseline="30000" dirty="0">
                <a:solidFill>
                  <a:schemeClr val="hlink"/>
                </a:solidFill>
              </a:rPr>
              <a:t>E1</a:t>
            </a: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en-US" b="0" dirty="0">
                <a:solidFill>
                  <a:schemeClr val="hlink"/>
                </a:solidFill>
                <a:latin typeface="Times"/>
              </a:rPr>
              <a:t>(–</a:t>
            </a:r>
            <a:r>
              <a:rPr lang="en-US" b="0" dirty="0">
                <a:solidFill>
                  <a:schemeClr val="hlink"/>
                </a:solidFill>
              </a:rPr>
              <a:t>1)</a:t>
            </a:r>
            <a:r>
              <a:rPr lang="en-US" b="0" i="1" baseline="30000" dirty="0">
                <a:solidFill>
                  <a:schemeClr val="hlink"/>
                </a:solidFill>
              </a:rPr>
              <a:t>s2</a:t>
            </a:r>
            <a:r>
              <a:rPr lang="en-US" b="0" i="1" dirty="0">
                <a:solidFill>
                  <a:schemeClr val="hlink"/>
                </a:solidFill>
              </a:rPr>
              <a:t> M2  </a:t>
            </a:r>
            <a:r>
              <a:rPr lang="en-US" b="0" dirty="0">
                <a:solidFill>
                  <a:schemeClr val="hlink"/>
                </a:solidFill>
              </a:rPr>
              <a:t>2</a:t>
            </a:r>
            <a:r>
              <a:rPr lang="en-US" b="0" i="1" baseline="30000" dirty="0">
                <a:solidFill>
                  <a:schemeClr val="hlink"/>
                </a:solidFill>
              </a:rPr>
              <a:t>E2</a:t>
            </a:r>
          </a:p>
          <a:p>
            <a:pPr lvl="1" eaLnBrk="1" hangingPunct="1">
              <a:defRPr/>
            </a:pPr>
            <a:r>
              <a:rPr lang="en-US" dirty="0"/>
              <a:t>Assume </a:t>
            </a:r>
            <a:r>
              <a:rPr lang="en-US" b="0" i="1" dirty="0"/>
              <a:t>E1</a:t>
            </a:r>
            <a:r>
              <a:rPr lang="en-US" dirty="0"/>
              <a:t> &gt; </a:t>
            </a:r>
            <a:r>
              <a:rPr lang="en-US" b="0" i="1" dirty="0"/>
              <a:t>E2</a:t>
            </a:r>
            <a:endParaRPr lang="en-US" dirty="0"/>
          </a:p>
          <a:p>
            <a:pPr eaLnBrk="1" hangingPunct="1">
              <a:defRPr/>
            </a:pPr>
            <a:r>
              <a:rPr lang="en-US" dirty="0"/>
              <a:t>Exact Result</a:t>
            </a: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en-US" b="0" dirty="0">
                <a:solidFill>
                  <a:schemeClr val="hlink"/>
                </a:solidFill>
                <a:latin typeface="Times"/>
              </a:rPr>
              <a:t>(–</a:t>
            </a:r>
            <a:r>
              <a:rPr lang="en-US" b="0" dirty="0">
                <a:solidFill>
                  <a:schemeClr val="hlink"/>
                </a:solidFill>
              </a:rPr>
              <a:t>1)</a:t>
            </a:r>
            <a:r>
              <a:rPr lang="en-US" b="0" i="1" baseline="30000" dirty="0">
                <a:solidFill>
                  <a:schemeClr val="hlink"/>
                </a:solidFill>
              </a:rPr>
              <a:t>s</a:t>
            </a:r>
            <a:r>
              <a:rPr lang="en-US" b="0" i="1" dirty="0">
                <a:solidFill>
                  <a:schemeClr val="hlink"/>
                </a:solidFill>
              </a:rPr>
              <a:t> M  </a:t>
            </a:r>
            <a:r>
              <a:rPr lang="en-US" b="0" dirty="0">
                <a:solidFill>
                  <a:schemeClr val="hlink"/>
                </a:solidFill>
              </a:rPr>
              <a:t>2</a:t>
            </a:r>
            <a:r>
              <a:rPr lang="en-US" b="0" i="1" baseline="30000" dirty="0">
                <a:solidFill>
                  <a:schemeClr val="hlink"/>
                </a:solidFill>
              </a:rPr>
              <a:t>E</a:t>
            </a:r>
            <a:endParaRPr lang="en-US" dirty="0"/>
          </a:p>
          <a:p>
            <a:pPr lvl="1" eaLnBrk="1" hangingPunct="1">
              <a:defRPr/>
            </a:pPr>
            <a:r>
              <a:rPr lang="en-US" dirty="0"/>
              <a:t>Sign </a:t>
            </a:r>
            <a:r>
              <a:rPr lang="en-US" b="0" i="1" dirty="0"/>
              <a:t>s</a:t>
            </a:r>
            <a:r>
              <a:rPr lang="en-US" dirty="0"/>
              <a:t>, significand </a:t>
            </a:r>
            <a:r>
              <a:rPr lang="en-US" b="0" i="1" dirty="0"/>
              <a:t>M</a:t>
            </a:r>
            <a:r>
              <a:rPr lang="en-US" dirty="0"/>
              <a:t>: </a:t>
            </a:r>
          </a:p>
          <a:p>
            <a:pPr lvl="2" eaLnBrk="1" hangingPunct="1">
              <a:defRPr/>
            </a:pPr>
            <a:r>
              <a:rPr lang="en-US" dirty="0"/>
              <a:t>Result of signed align &amp; add</a:t>
            </a:r>
          </a:p>
          <a:p>
            <a:pPr lvl="1" eaLnBrk="1" hangingPunct="1">
              <a:defRPr/>
            </a:pPr>
            <a:r>
              <a:rPr lang="en-US" dirty="0"/>
              <a:t>Exponent </a:t>
            </a:r>
            <a:r>
              <a:rPr lang="en-US" b="0" i="1" dirty="0"/>
              <a:t>E</a:t>
            </a:r>
            <a:r>
              <a:rPr lang="en-US" dirty="0"/>
              <a:t>: 	</a:t>
            </a:r>
            <a:r>
              <a:rPr lang="en-US" b="0" i="1" dirty="0"/>
              <a:t>E1</a:t>
            </a:r>
          </a:p>
          <a:p>
            <a:pPr eaLnBrk="1" hangingPunct="1">
              <a:defRPr/>
            </a:pPr>
            <a:r>
              <a:rPr lang="en-US" dirty="0"/>
              <a:t>Fixing</a:t>
            </a:r>
          </a:p>
          <a:p>
            <a:pPr lvl="1" eaLnBrk="1" hangingPunct="1">
              <a:defRPr/>
            </a:pPr>
            <a:r>
              <a:rPr lang="en-US" dirty="0"/>
              <a:t>If </a:t>
            </a:r>
            <a:r>
              <a:rPr lang="en-US" b="0" i="1" dirty="0"/>
              <a:t>M </a:t>
            </a:r>
            <a:r>
              <a:rPr lang="en-US" b="0" dirty="0">
                <a:latin typeface="Courier New" pitchFamily="49" charset="0"/>
              </a:rPr>
              <a:t>≥</a:t>
            </a:r>
            <a:r>
              <a:rPr lang="en-US" b="0" dirty="0"/>
              <a:t> 2, </a:t>
            </a:r>
            <a:r>
              <a:rPr lang="en-US" dirty="0"/>
              <a:t>shift </a:t>
            </a:r>
            <a:r>
              <a:rPr lang="en-US" b="0" i="1" dirty="0"/>
              <a:t>M</a:t>
            </a:r>
            <a:r>
              <a:rPr lang="en-US" dirty="0"/>
              <a:t> right, increment </a:t>
            </a:r>
            <a:r>
              <a:rPr lang="en-US" b="0" i="1" dirty="0"/>
              <a:t>E</a:t>
            </a:r>
            <a:r>
              <a:rPr lang="en-US" dirty="0"/>
              <a:t> </a:t>
            </a:r>
          </a:p>
          <a:p>
            <a:pPr lvl="1" eaLnBrk="1" hangingPunct="1">
              <a:defRPr/>
            </a:pPr>
            <a:r>
              <a:rPr lang="en-US" dirty="0"/>
              <a:t>if </a:t>
            </a:r>
            <a:r>
              <a:rPr lang="en-US" b="0" i="1" dirty="0"/>
              <a:t>M</a:t>
            </a:r>
            <a:r>
              <a:rPr lang="en-US" b="0" dirty="0"/>
              <a:t> &lt; 1,</a:t>
            </a:r>
            <a:r>
              <a:rPr lang="en-US" dirty="0"/>
              <a:t> shift </a:t>
            </a:r>
            <a:r>
              <a:rPr lang="en-US" b="0" i="1" dirty="0"/>
              <a:t>M</a:t>
            </a:r>
            <a:r>
              <a:rPr lang="en-US" dirty="0"/>
              <a:t> left </a:t>
            </a:r>
            <a:r>
              <a:rPr lang="en-US" b="0" i="1" dirty="0"/>
              <a:t>k</a:t>
            </a:r>
            <a:r>
              <a:rPr lang="en-US" dirty="0"/>
              <a:t> positions, decrement </a:t>
            </a:r>
            <a:r>
              <a:rPr lang="en-US" b="0" i="1" dirty="0"/>
              <a:t>E</a:t>
            </a:r>
            <a:r>
              <a:rPr lang="en-US" dirty="0"/>
              <a:t> by </a:t>
            </a:r>
            <a:r>
              <a:rPr lang="en-US" b="0" i="1" dirty="0"/>
              <a:t>k</a:t>
            </a:r>
            <a:endParaRPr lang="en-US" dirty="0"/>
          </a:p>
          <a:p>
            <a:pPr lvl="1" eaLnBrk="1" hangingPunct="1">
              <a:defRPr/>
            </a:pPr>
            <a:r>
              <a:rPr lang="en-US" dirty="0"/>
              <a:t>If </a:t>
            </a:r>
            <a:r>
              <a:rPr lang="en-US" b="0" i="1" dirty="0"/>
              <a:t>E</a:t>
            </a:r>
            <a:r>
              <a:rPr lang="en-US" dirty="0"/>
              <a:t> out of range, overflow, </a:t>
            </a:r>
            <a:r>
              <a:rPr lang="en-US" dirty="0" err="1"/>
              <a:t>denormalize</a:t>
            </a:r>
            <a:r>
              <a:rPr lang="en-US" dirty="0"/>
              <a:t>, or generate 0</a:t>
            </a:r>
          </a:p>
          <a:p>
            <a:pPr lvl="1" eaLnBrk="1" hangingPunct="1">
              <a:defRPr/>
            </a:pPr>
            <a:r>
              <a:rPr lang="en-US" dirty="0"/>
              <a:t>Round </a:t>
            </a:r>
            <a:r>
              <a:rPr lang="en-US" b="0" i="1" dirty="0"/>
              <a:t>M</a:t>
            </a:r>
            <a:r>
              <a:rPr lang="en-US" dirty="0"/>
              <a:t> to fit </a:t>
            </a:r>
            <a:r>
              <a:rPr lang="en-US" dirty="0">
                <a:latin typeface="Courier New" pitchFamily="49" charset="0"/>
              </a:rPr>
              <a:t>frac</a:t>
            </a:r>
            <a:r>
              <a:rPr lang="en-US" dirty="0"/>
              <a:t> precision</a:t>
            </a:r>
          </a:p>
        </p:txBody>
      </p:sp>
      <p:grpSp>
        <p:nvGrpSpPr>
          <p:cNvPr id="27652" name="Group 4"/>
          <p:cNvGrpSpPr>
            <a:grpSpLocks/>
          </p:cNvGrpSpPr>
          <p:nvPr/>
        </p:nvGrpSpPr>
        <p:grpSpPr bwMode="auto">
          <a:xfrm>
            <a:off x="5727700" y="1395414"/>
            <a:ext cx="4089400" cy="1944687"/>
            <a:chOff x="2648" y="879"/>
            <a:chExt cx="2576" cy="1225"/>
          </a:xfrm>
        </p:grpSpPr>
        <p:sp>
          <p:nvSpPr>
            <p:cNvPr id="27653" name="Rectangle 5"/>
            <p:cNvSpPr>
              <a:spLocks noChangeArrowheads="1"/>
            </p:cNvSpPr>
            <p:nvPr/>
          </p:nvSpPr>
          <p:spPr bwMode="auto">
            <a:xfrm>
              <a:off x="2792" y="1112"/>
              <a:ext cx="1280" cy="17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 marL="342900" indent="-342900"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lvl="1">
                <a:spcBef>
                  <a:spcPct val="30000"/>
                </a:spcBef>
              </a:pPr>
              <a:r>
                <a:rPr lang="en-US" altLang="en-US" b="0">
                  <a:solidFill>
                    <a:schemeClr val="hlink"/>
                  </a:solidFill>
                  <a:latin typeface="Times" pitchFamily="18" charset="0"/>
                </a:rPr>
                <a:t>(–</a:t>
              </a:r>
              <a:r>
                <a:rPr lang="en-US" altLang="en-US" b="0">
                  <a:solidFill>
                    <a:schemeClr val="hlink"/>
                  </a:solidFill>
                </a:rPr>
                <a:t>1)</a:t>
              </a:r>
              <a:r>
                <a:rPr lang="en-US" altLang="en-US" b="0" i="1" baseline="30000">
                  <a:solidFill>
                    <a:schemeClr val="hlink"/>
                  </a:solidFill>
                </a:rPr>
                <a:t>s1</a:t>
              </a:r>
              <a:r>
                <a:rPr lang="en-US" altLang="en-US" b="0" i="1">
                  <a:solidFill>
                    <a:schemeClr val="hlink"/>
                  </a:solidFill>
                </a:rPr>
                <a:t> M1 </a:t>
              </a:r>
            </a:p>
          </p:txBody>
        </p:sp>
        <p:sp>
          <p:nvSpPr>
            <p:cNvPr id="27654" name="Rectangle 6"/>
            <p:cNvSpPr>
              <a:spLocks noChangeArrowheads="1"/>
            </p:cNvSpPr>
            <p:nvPr/>
          </p:nvSpPr>
          <p:spPr bwMode="auto">
            <a:xfrm>
              <a:off x="3896" y="1448"/>
              <a:ext cx="1280" cy="17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 marL="342900" indent="-342900"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lvl="1">
                <a:spcBef>
                  <a:spcPct val="30000"/>
                </a:spcBef>
              </a:pPr>
              <a:r>
                <a:rPr lang="en-US" altLang="en-US" b="0">
                  <a:solidFill>
                    <a:schemeClr val="hlink"/>
                  </a:solidFill>
                  <a:latin typeface="Times" pitchFamily="18" charset="0"/>
                </a:rPr>
                <a:t>(–</a:t>
              </a:r>
              <a:r>
                <a:rPr lang="en-US" altLang="en-US" b="0">
                  <a:solidFill>
                    <a:schemeClr val="hlink"/>
                  </a:solidFill>
                </a:rPr>
                <a:t>1)</a:t>
              </a:r>
              <a:r>
                <a:rPr lang="en-US" altLang="en-US" b="0" i="1" baseline="30000">
                  <a:solidFill>
                    <a:schemeClr val="hlink"/>
                  </a:solidFill>
                </a:rPr>
                <a:t>s2</a:t>
              </a:r>
              <a:r>
                <a:rPr lang="en-US" altLang="en-US" b="0" i="1">
                  <a:solidFill>
                    <a:schemeClr val="hlink"/>
                  </a:solidFill>
                </a:rPr>
                <a:t> M2 </a:t>
              </a:r>
            </a:p>
          </p:txBody>
        </p:sp>
        <p:sp>
          <p:nvSpPr>
            <p:cNvPr id="27655" name="Line 7"/>
            <p:cNvSpPr>
              <a:spLocks noChangeShapeType="1"/>
            </p:cNvSpPr>
            <p:nvPr/>
          </p:nvSpPr>
          <p:spPr bwMode="auto">
            <a:xfrm>
              <a:off x="4080" y="920"/>
              <a:ext cx="0" cy="12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56" name="Line 8"/>
            <p:cNvSpPr>
              <a:spLocks noChangeShapeType="1"/>
            </p:cNvSpPr>
            <p:nvPr/>
          </p:nvSpPr>
          <p:spPr bwMode="auto">
            <a:xfrm>
              <a:off x="5184" y="920"/>
              <a:ext cx="0" cy="12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57" name="Line 9"/>
            <p:cNvSpPr>
              <a:spLocks noChangeShapeType="1"/>
            </p:cNvSpPr>
            <p:nvPr/>
          </p:nvSpPr>
          <p:spPr bwMode="auto">
            <a:xfrm>
              <a:off x="4088" y="960"/>
              <a:ext cx="10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58" name="Rectangle 10"/>
            <p:cNvSpPr>
              <a:spLocks noChangeArrowheads="1"/>
            </p:cNvSpPr>
            <p:nvPr/>
          </p:nvSpPr>
          <p:spPr bwMode="auto">
            <a:xfrm>
              <a:off x="4407" y="879"/>
              <a:ext cx="454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sz="1400" b="0" i="1"/>
                <a:t>E1</a:t>
              </a:r>
              <a:r>
                <a:rPr lang="en-US" altLang="en-US" sz="1400" b="0"/>
                <a:t>–</a:t>
              </a:r>
              <a:r>
                <a:rPr lang="en-US" altLang="en-US" sz="1400" b="0" i="1"/>
                <a:t>E2</a:t>
              </a:r>
            </a:p>
          </p:txBody>
        </p:sp>
        <p:sp>
          <p:nvSpPr>
            <p:cNvPr id="27659" name="Rectangle 11"/>
            <p:cNvSpPr>
              <a:spLocks noChangeArrowheads="1"/>
            </p:cNvSpPr>
            <p:nvPr/>
          </p:nvSpPr>
          <p:spPr bwMode="auto">
            <a:xfrm>
              <a:off x="2679" y="1474"/>
              <a:ext cx="198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b="0"/>
                <a:t>+</a:t>
              </a:r>
            </a:p>
          </p:txBody>
        </p:sp>
        <p:sp>
          <p:nvSpPr>
            <p:cNvPr id="27660" name="Line 12"/>
            <p:cNvSpPr>
              <a:spLocks noChangeShapeType="1"/>
            </p:cNvSpPr>
            <p:nvPr/>
          </p:nvSpPr>
          <p:spPr bwMode="auto">
            <a:xfrm>
              <a:off x="2648" y="1824"/>
              <a:ext cx="257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1" name="Rectangle 13"/>
            <p:cNvSpPr>
              <a:spLocks noChangeArrowheads="1"/>
            </p:cNvSpPr>
            <p:nvPr/>
          </p:nvSpPr>
          <p:spPr bwMode="auto">
            <a:xfrm>
              <a:off x="2840" y="1928"/>
              <a:ext cx="2336" cy="17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 marL="342900" indent="-342900">
                <a:defRPr b="1">
                  <a:solidFill>
                    <a:schemeClr val="tx1"/>
                  </a:solidFill>
                  <a:latin typeface="Helvetica" pitchFamily="-124" charset="0"/>
                </a:defRPr>
              </a:lvl1pPr>
              <a:lvl2pPr>
                <a:defRPr b="1">
                  <a:solidFill>
                    <a:schemeClr val="tx1"/>
                  </a:solidFill>
                  <a:latin typeface="Helvetica" pitchFamily="-12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-12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-124" charset="0"/>
                </a:defRPr>
              </a:lvl9pPr>
            </a:lstStyle>
            <a:p>
              <a:pPr lvl="1">
                <a:spcBef>
                  <a:spcPct val="30000"/>
                </a:spcBef>
              </a:pPr>
              <a:r>
                <a:rPr lang="en-US" altLang="en-US" b="0">
                  <a:solidFill>
                    <a:schemeClr val="hlink"/>
                  </a:solidFill>
                  <a:latin typeface="Times" pitchFamily="18" charset="0"/>
                </a:rPr>
                <a:t>(–</a:t>
              </a:r>
              <a:r>
                <a:rPr lang="en-US" altLang="en-US" b="0">
                  <a:solidFill>
                    <a:schemeClr val="hlink"/>
                  </a:solidFill>
                </a:rPr>
                <a:t>1)</a:t>
              </a:r>
              <a:r>
                <a:rPr lang="en-US" altLang="en-US" b="0" i="1" baseline="30000">
                  <a:solidFill>
                    <a:schemeClr val="hlink"/>
                  </a:solidFill>
                </a:rPr>
                <a:t>s</a:t>
              </a:r>
              <a:r>
                <a:rPr lang="en-US" altLang="en-US" b="0" i="1">
                  <a:solidFill>
                    <a:schemeClr val="hlink"/>
                  </a:solidFill>
                </a:rPr>
                <a:t> M </a:t>
              </a:r>
            </a:p>
          </p:txBody>
        </p:sp>
      </p:grp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0967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Mathematical Properties of FP Add</a:t>
            </a:r>
          </a:p>
        </p:txBody>
      </p:sp>
      <p:sp>
        <p:nvSpPr>
          <p:cNvPr id="40968" name="Rectangle 8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Compare to those of </a:t>
            </a:r>
            <a:r>
              <a:rPr lang="en-US" dirty="0" err="1"/>
              <a:t>Abelian</a:t>
            </a:r>
            <a:r>
              <a:rPr lang="en-US" dirty="0"/>
              <a:t> Group</a:t>
            </a:r>
          </a:p>
          <a:p>
            <a:pPr lvl="1"/>
            <a:r>
              <a:rPr lang="en-US" dirty="0"/>
              <a:t>Closed under addition?			</a:t>
            </a:r>
          </a:p>
          <a:p>
            <a:pPr lvl="2"/>
            <a:r>
              <a:rPr lang="en-US" dirty="0"/>
              <a:t>But may generate infinity or </a:t>
            </a:r>
            <a:r>
              <a:rPr lang="en-US" dirty="0" err="1"/>
              <a:t>NaN</a:t>
            </a:r>
            <a:endParaRPr lang="en-US" dirty="0"/>
          </a:p>
          <a:p>
            <a:pPr lvl="1"/>
            <a:r>
              <a:rPr lang="en-US" dirty="0"/>
              <a:t>Commutative? </a:t>
            </a:r>
          </a:p>
          <a:p>
            <a:pPr lvl="1"/>
            <a:r>
              <a:rPr lang="en-US" dirty="0"/>
              <a:t>Associative?</a:t>
            </a:r>
          </a:p>
          <a:p>
            <a:pPr lvl="2"/>
            <a:r>
              <a:rPr lang="en-US" dirty="0"/>
              <a:t>Overflow and inexactness of rounding</a:t>
            </a:r>
          </a:p>
          <a:p>
            <a:pPr lvl="2"/>
            <a:r>
              <a:rPr lang="en-US" dirty="0">
                <a:latin typeface="Courier New"/>
                <a:cs typeface="Courier New"/>
              </a:rPr>
              <a:t>(3.14+1e10)-1e10 = 0, 3.14+(1e10-1e10) = 3.14</a:t>
            </a:r>
          </a:p>
          <a:p>
            <a:pPr lvl="1"/>
            <a:r>
              <a:rPr lang="en-US" dirty="0"/>
              <a:t>0 is additive identity? </a:t>
            </a:r>
          </a:p>
          <a:p>
            <a:pPr lvl="1"/>
            <a:r>
              <a:rPr lang="en-US" dirty="0"/>
              <a:t>Every element has additive inverse?</a:t>
            </a:r>
          </a:p>
          <a:p>
            <a:pPr lvl="2"/>
            <a:r>
              <a:rPr lang="en-US" dirty="0"/>
              <a:t>Yes, except for infinities &amp; </a:t>
            </a:r>
            <a:r>
              <a:rPr lang="en-US" dirty="0" err="1"/>
              <a:t>NaNs</a:t>
            </a:r>
            <a:endParaRPr lang="en-US" dirty="0"/>
          </a:p>
          <a:p>
            <a:r>
              <a:rPr lang="en-US" dirty="0"/>
              <a:t>Monotonicity</a:t>
            </a:r>
          </a:p>
          <a:p>
            <a:pPr lvl="1"/>
            <a:r>
              <a:rPr lang="en-US" dirty="0">
                <a:sym typeface="Calibri Italic" charset="0"/>
              </a:rPr>
              <a:t>a</a:t>
            </a:r>
            <a:r>
              <a:rPr lang="en-US" dirty="0"/>
              <a:t> ≥ </a:t>
            </a:r>
            <a:r>
              <a:rPr lang="en-US" dirty="0">
                <a:sym typeface="Calibri Italic" charset="0"/>
              </a:rPr>
              <a:t>b</a:t>
            </a:r>
            <a:r>
              <a:rPr lang="en-US" dirty="0"/>
              <a:t> ⇒ </a:t>
            </a:r>
            <a:r>
              <a:rPr lang="en-US" dirty="0" err="1">
                <a:sym typeface="Calibri Italic" charset="0"/>
              </a:rPr>
              <a:t>a</a:t>
            </a:r>
            <a:r>
              <a:rPr lang="en-US" dirty="0" err="1"/>
              <a:t>+</a:t>
            </a:r>
            <a:r>
              <a:rPr lang="en-US" dirty="0" err="1">
                <a:sym typeface="Calibri Italic" charset="0"/>
              </a:rPr>
              <a:t>c</a:t>
            </a:r>
            <a:r>
              <a:rPr lang="en-US" dirty="0"/>
              <a:t> ≥ </a:t>
            </a:r>
            <a:r>
              <a:rPr lang="en-US" dirty="0" err="1">
                <a:sym typeface="Calibri Italic" charset="0"/>
              </a:rPr>
              <a:t>b</a:t>
            </a:r>
            <a:r>
              <a:rPr lang="en-US" dirty="0" err="1"/>
              <a:t>+</a:t>
            </a:r>
            <a:r>
              <a:rPr lang="en-US" dirty="0" err="1">
                <a:sym typeface="Calibri Italic" charset="0"/>
              </a:rPr>
              <a:t>c</a:t>
            </a:r>
            <a:r>
              <a:rPr lang="en-US" dirty="0"/>
              <a:t>?</a:t>
            </a:r>
          </a:p>
          <a:p>
            <a:pPr lvl="2"/>
            <a:r>
              <a:rPr lang="en-US" dirty="0"/>
              <a:t>Except for infinities &amp; </a:t>
            </a:r>
            <a:r>
              <a:rPr lang="en-US" dirty="0" err="1"/>
              <a:t>NaNs</a:t>
            </a:r>
            <a:endParaRPr lang="en-US" dirty="0"/>
          </a:p>
        </p:txBody>
      </p:sp>
      <p:sp>
        <p:nvSpPr>
          <p:cNvPr id="40969" name="Rectangle 9"/>
          <p:cNvSpPr>
            <a:spLocks/>
          </p:cNvSpPr>
          <p:nvPr/>
        </p:nvSpPr>
        <p:spPr bwMode="auto">
          <a:xfrm>
            <a:off x="6993604" y="1689101"/>
            <a:ext cx="486030" cy="409343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Yes</a:t>
            </a:r>
          </a:p>
        </p:txBody>
      </p:sp>
      <p:sp>
        <p:nvSpPr>
          <p:cNvPr id="40970" name="Rectangle 10"/>
          <p:cNvSpPr>
            <a:spLocks/>
          </p:cNvSpPr>
          <p:nvPr/>
        </p:nvSpPr>
        <p:spPr bwMode="auto">
          <a:xfrm>
            <a:off x="6996779" y="2362201"/>
            <a:ext cx="486030" cy="409343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Yes</a:t>
            </a:r>
          </a:p>
        </p:txBody>
      </p:sp>
      <p:sp>
        <p:nvSpPr>
          <p:cNvPr id="40971" name="Rectangle 11"/>
          <p:cNvSpPr>
            <a:spLocks/>
          </p:cNvSpPr>
          <p:nvPr/>
        </p:nvSpPr>
        <p:spPr bwMode="auto">
          <a:xfrm>
            <a:off x="7014241" y="3785171"/>
            <a:ext cx="486030" cy="409343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Yes</a:t>
            </a:r>
          </a:p>
        </p:txBody>
      </p:sp>
      <p:sp>
        <p:nvSpPr>
          <p:cNvPr id="40972" name="Rectangle 12"/>
          <p:cNvSpPr>
            <a:spLocks/>
          </p:cNvSpPr>
          <p:nvPr/>
        </p:nvSpPr>
        <p:spPr bwMode="auto">
          <a:xfrm>
            <a:off x="6993982" y="2738919"/>
            <a:ext cx="440825" cy="409343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No</a:t>
            </a:r>
          </a:p>
        </p:txBody>
      </p:sp>
      <p:sp>
        <p:nvSpPr>
          <p:cNvPr id="40973" name="Rectangle 13"/>
          <p:cNvSpPr>
            <a:spLocks/>
          </p:cNvSpPr>
          <p:nvPr/>
        </p:nvSpPr>
        <p:spPr bwMode="auto">
          <a:xfrm>
            <a:off x="7012237" y="4145623"/>
            <a:ext cx="972638" cy="409343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Almost</a:t>
            </a:r>
          </a:p>
        </p:txBody>
      </p:sp>
      <p:sp>
        <p:nvSpPr>
          <p:cNvPr id="40974" name="Rectangle 14"/>
          <p:cNvSpPr>
            <a:spLocks/>
          </p:cNvSpPr>
          <p:nvPr/>
        </p:nvSpPr>
        <p:spPr bwMode="auto">
          <a:xfrm>
            <a:off x="7012237" y="5358831"/>
            <a:ext cx="972638" cy="409343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Almost</a:t>
            </a:r>
          </a:p>
        </p:txBody>
      </p:sp>
    </p:spTree>
    <p:extLst>
      <p:ext uri="{BB962C8B-B14F-4D97-AF65-F5344CB8AC3E}">
        <p14:creationId xmlns:p14="http://schemas.microsoft.com/office/powerpoint/2010/main" val="2786653725"/>
      </p:ext>
    </p:extLst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Mathematical Properties of FP </a:t>
            </a:r>
            <a:r>
              <a:rPr lang="en-US" dirty="0" err="1"/>
              <a:t>Mult</a:t>
            </a:r>
            <a:endParaRPr lang="en-US" dirty="0"/>
          </a:p>
        </p:txBody>
      </p:sp>
      <p:sp>
        <p:nvSpPr>
          <p:cNvPr id="41992" name="Rectangle 8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Compare to Commutative Ring</a:t>
            </a:r>
          </a:p>
          <a:p>
            <a:pPr marL="552450" lvl="1"/>
            <a:r>
              <a:rPr lang="en-US" dirty="0"/>
              <a:t>Closed under multiplication?</a:t>
            </a:r>
          </a:p>
          <a:p>
            <a:pPr marL="838200" lvl="2"/>
            <a:r>
              <a:rPr lang="en-US" dirty="0"/>
              <a:t>But may generate infinity or </a:t>
            </a:r>
            <a:r>
              <a:rPr lang="en-US" dirty="0" err="1"/>
              <a:t>NaN</a:t>
            </a:r>
            <a:endParaRPr lang="en-US" dirty="0"/>
          </a:p>
          <a:p>
            <a:pPr marL="552450" lvl="1"/>
            <a:r>
              <a:rPr lang="en-US" dirty="0"/>
              <a:t>Multiplication Commutative?</a:t>
            </a:r>
          </a:p>
          <a:p>
            <a:pPr marL="552450" lvl="1"/>
            <a:r>
              <a:rPr lang="en-US" dirty="0"/>
              <a:t>Multiplication is Associative?</a:t>
            </a:r>
          </a:p>
          <a:p>
            <a:pPr marL="838200" lvl="2"/>
            <a:r>
              <a:rPr lang="en-US" dirty="0"/>
              <a:t>Possibility of overflow, inexactness of rounding</a:t>
            </a:r>
          </a:p>
          <a:p>
            <a:pPr marL="838200" lvl="2"/>
            <a:r>
              <a:rPr lang="en-US" dirty="0"/>
              <a:t>Ex: </a:t>
            </a:r>
            <a:r>
              <a:rPr lang="en-US" dirty="0">
                <a:latin typeface="Courier New"/>
              </a:rPr>
              <a:t>(1e20*1e20)*1e-20</a:t>
            </a:r>
            <a:r>
              <a:rPr lang="en-US" dirty="0"/>
              <a:t>= </a:t>
            </a:r>
            <a:r>
              <a:rPr lang="en-US" dirty="0" err="1">
                <a:latin typeface="Courier New"/>
                <a:cs typeface="Courier New"/>
              </a:rPr>
              <a:t>inf</a:t>
            </a:r>
            <a:r>
              <a:rPr lang="en-US" dirty="0"/>
              <a:t>, </a:t>
            </a:r>
            <a:r>
              <a:rPr lang="en-US" dirty="0">
                <a:latin typeface="Courier New"/>
                <a:cs typeface="Courier New"/>
              </a:rPr>
              <a:t>1e20*(1e20*1e-20)</a:t>
            </a:r>
            <a:r>
              <a:rPr lang="en-US" dirty="0"/>
              <a:t>= </a:t>
            </a:r>
            <a:r>
              <a:rPr lang="en-US" dirty="0">
                <a:latin typeface="Courier New"/>
                <a:cs typeface="Courier New"/>
              </a:rPr>
              <a:t>1e20</a:t>
            </a:r>
          </a:p>
          <a:p>
            <a:pPr marL="552450" lvl="1"/>
            <a:r>
              <a:rPr lang="en-US" dirty="0"/>
              <a:t>1 is multiplicative identity?</a:t>
            </a:r>
          </a:p>
          <a:p>
            <a:pPr marL="552450" lvl="1"/>
            <a:r>
              <a:rPr lang="en-US" dirty="0"/>
              <a:t>Multiplication distributes over addition?</a:t>
            </a:r>
          </a:p>
          <a:p>
            <a:pPr marL="838200" lvl="2"/>
            <a:r>
              <a:rPr lang="en-US" dirty="0"/>
              <a:t>Possibility of overflow, inexactness of rounding</a:t>
            </a:r>
          </a:p>
          <a:p>
            <a:pPr marL="838200" lvl="2"/>
            <a:r>
              <a:rPr lang="en-US" dirty="0">
                <a:latin typeface="Courier New"/>
                <a:cs typeface="Courier New"/>
              </a:rPr>
              <a:t>1e20*(1e20-1e20)</a:t>
            </a:r>
            <a:r>
              <a:rPr lang="en-US" dirty="0"/>
              <a:t>= </a:t>
            </a:r>
            <a:r>
              <a:rPr lang="en-US" dirty="0">
                <a:latin typeface="Courier New"/>
                <a:cs typeface="Courier New"/>
              </a:rPr>
              <a:t>0.0</a:t>
            </a:r>
            <a:r>
              <a:rPr lang="en-US" dirty="0"/>
              <a:t>,  </a:t>
            </a:r>
            <a:r>
              <a:rPr lang="en-US" dirty="0">
                <a:latin typeface="Courier New"/>
                <a:cs typeface="Courier New"/>
              </a:rPr>
              <a:t>1e20*1e20 – 1e20*1e20 </a:t>
            </a:r>
            <a:r>
              <a:rPr lang="en-US" dirty="0"/>
              <a:t>= </a:t>
            </a:r>
            <a:r>
              <a:rPr lang="en-US" dirty="0" err="1">
                <a:latin typeface="Courier New"/>
                <a:cs typeface="Courier New"/>
              </a:rPr>
              <a:t>NaN</a:t>
            </a:r>
            <a:endParaRPr lang="en-US" dirty="0">
              <a:latin typeface="Courier New"/>
              <a:cs typeface="Courier New"/>
            </a:endParaRPr>
          </a:p>
          <a:p>
            <a:pPr marL="431800" indent="-342900"/>
            <a:r>
              <a:rPr lang="en-US" dirty="0"/>
              <a:t>Monotonicity</a:t>
            </a:r>
          </a:p>
          <a:p>
            <a:pPr marL="552450" lvl="1"/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a</a:t>
            </a:r>
            <a:r>
              <a:rPr lang="en-US" dirty="0"/>
              <a:t> ≥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b</a:t>
            </a:r>
            <a:r>
              <a:rPr lang="en-US" dirty="0"/>
              <a:t>  &amp;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c</a:t>
            </a:r>
            <a:r>
              <a:rPr lang="en-US" dirty="0"/>
              <a:t> ≥ 0  ⇒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a</a:t>
            </a:r>
            <a:r>
              <a:rPr lang="en-US" dirty="0"/>
              <a:t> *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c</a:t>
            </a:r>
            <a:r>
              <a:rPr lang="en-US" dirty="0"/>
              <a:t> ≥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b</a:t>
            </a:r>
            <a:r>
              <a:rPr lang="en-US" dirty="0"/>
              <a:t> *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c</a:t>
            </a:r>
            <a:r>
              <a:rPr lang="en-US" dirty="0"/>
              <a:t>?</a:t>
            </a:r>
          </a:p>
          <a:p>
            <a:pPr marL="838200" lvl="2"/>
            <a:r>
              <a:rPr lang="en-US" dirty="0"/>
              <a:t>Except for infinities &amp; </a:t>
            </a:r>
            <a:r>
              <a:rPr lang="en-US" dirty="0" err="1"/>
              <a:t>NaNs</a:t>
            </a:r>
            <a:endParaRPr lang="en-US" dirty="0"/>
          </a:p>
        </p:txBody>
      </p:sp>
      <p:sp>
        <p:nvSpPr>
          <p:cNvPr id="41993" name="Rectangle 9"/>
          <p:cNvSpPr>
            <a:spLocks/>
          </p:cNvSpPr>
          <p:nvPr/>
        </p:nvSpPr>
        <p:spPr bwMode="auto">
          <a:xfrm>
            <a:off x="7831804" y="1655853"/>
            <a:ext cx="486030" cy="409343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Yes</a:t>
            </a:r>
          </a:p>
        </p:txBody>
      </p:sp>
      <p:sp>
        <p:nvSpPr>
          <p:cNvPr id="41994" name="Rectangle 10"/>
          <p:cNvSpPr>
            <a:spLocks/>
          </p:cNvSpPr>
          <p:nvPr/>
        </p:nvSpPr>
        <p:spPr bwMode="auto">
          <a:xfrm>
            <a:off x="7831804" y="2382749"/>
            <a:ext cx="486030" cy="409343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Yes</a:t>
            </a:r>
          </a:p>
        </p:txBody>
      </p:sp>
      <p:sp>
        <p:nvSpPr>
          <p:cNvPr id="41995" name="Rectangle 11"/>
          <p:cNvSpPr>
            <a:spLocks/>
          </p:cNvSpPr>
          <p:nvPr/>
        </p:nvSpPr>
        <p:spPr bwMode="auto">
          <a:xfrm>
            <a:off x="7832182" y="2743201"/>
            <a:ext cx="440825" cy="409343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No</a:t>
            </a:r>
          </a:p>
        </p:txBody>
      </p:sp>
      <p:sp>
        <p:nvSpPr>
          <p:cNvPr id="41996" name="Rectangle 12"/>
          <p:cNvSpPr>
            <a:spLocks/>
          </p:cNvSpPr>
          <p:nvPr/>
        </p:nvSpPr>
        <p:spPr bwMode="auto">
          <a:xfrm>
            <a:off x="7831804" y="3785171"/>
            <a:ext cx="486030" cy="409343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Yes</a:t>
            </a:r>
          </a:p>
        </p:txBody>
      </p:sp>
      <p:sp>
        <p:nvSpPr>
          <p:cNvPr id="41997" name="Rectangle 13"/>
          <p:cNvSpPr>
            <a:spLocks/>
          </p:cNvSpPr>
          <p:nvPr/>
        </p:nvSpPr>
        <p:spPr bwMode="auto">
          <a:xfrm>
            <a:off x="7832182" y="4166171"/>
            <a:ext cx="440825" cy="409343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No</a:t>
            </a:r>
          </a:p>
        </p:txBody>
      </p:sp>
      <p:sp>
        <p:nvSpPr>
          <p:cNvPr id="41998" name="Rectangle 14"/>
          <p:cNvSpPr>
            <a:spLocks/>
          </p:cNvSpPr>
          <p:nvPr/>
        </p:nvSpPr>
        <p:spPr bwMode="auto">
          <a:xfrm>
            <a:off x="7850437" y="5653357"/>
            <a:ext cx="972638" cy="409343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Almost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A488F820-8FDE-42D0-9EC3-BA521A324DBE}"/>
                  </a:ext>
                </a:extLst>
              </p14:cNvPr>
              <p14:cNvContentPartPr/>
              <p14:nvPr/>
            </p14:nvContentPartPr>
            <p14:xfrm>
              <a:off x="4584600" y="5270400"/>
              <a:ext cx="2108520" cy="20988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A488F820-8FDE-42D0-9EC3-BA521A324DB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575240" y="5261040"/>
                <a:ext cx="2127240" cy="228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20711531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Fractional binary numbers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What is 1011.101</a:t>
            </a:r>
            <a:r>
              <a:rPr lang="en-US" baseline="-25000" dirty="0"/>
              <a:t>2</a:t>
            </a:r>
            <a:r>
              <a:rPr lang="en-US" dirty="0"/>
              <a:t>?</a:t>
            </a:r>
          </a:p>
        </p:txBody>
      </p:sp>
      <p:sp>
        <p:nvSpPr>
          <p:cNvPr id="2" name="Right Brace 1">
            <a:extLst>
              <a:ext uri="{FF2B5EF4-FFF2-40B4-BE49-F238E27FC236}">
                <a16:creationId xmlns:a16="http://schemas.microsoft.com/office/drawing/2014/main" id="{B77ECDC4-C761-421E-A335-1F9207BA4A97}"/>
              </a:ext>
            </a:extLst>
          </p:cNvPr>
          <p:cNvSpPr/>
          <p:nvPr/>
        </p:nvSpPr>
        <p:spPr bwMode="auto">
          <a:xfrm rot="5400000">
            <a:off x="2565374" y="1531620"/>
            <a:ext cx="198438" cy="365760"/>
          </a:xfrm>
          <a:prstGeom prst="rightBrace">
            <a:avLst/>
          </a:prstGeom>
          <a:noFill/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124" charset="0"/>
            </a:endParaRPr>
          </a:p>
        </p:txBody>
      </p:sp>
      <p:sp>
        <p:nvSpPr>
          <p:cNvPr id="6" name="Right Brace 5">
            <a:extLst>
              <a:ext uri="{FF2B5EF4-FFF2-40B4-BE49-F238E27FC236}">
                <a16:creationId xmlns:a16="http://schemas.microsoft.com/office/drawing/2014/main" id="{1A3180ED-57E3-4E20-B037-86C243E1F10A}"/>
              </a:ext>
            </a:extLst>
          </p:cNvPr>
          <p:cNvSpPr/>
          <p:nvPr/>
        </p:nvSpPr>
        <p:spPr bwMode="auto">
          <a:xfrm rot="5400000">
            <a:off x="1909251" y="1440180"/>
            <a:ext cx="198438" cy="548640"/>
          </a:xfrm>
          <a:prstGeom prst="rightBrace">
            <a:avLst/>
          </a:prstGeom>
          <a:noFill/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-124" charset="0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860EE53-92E6-4CCF-AC0D-B6E01E591481}"/>
              </a:ext>
            </a:extLst>
          </p:cNvPr>
          <p:cNvCxnSpPr>
            <a:stCxn id="2" idx="1"/>
          </p:cNvCxnSpPr>
          <p:nvPr/>
        </p:nvCxnSpPr>
        <p:spPr bwMode="auto">
          <a:xfrm>
            <a:off x="2664593" y="1813719"/>
            <a:ext cx="2407" cy="548481"/>
          </a:xfrm>
          <a:prstGeom prst="line">
            <a:avLst/>
          </a:prstGeom>
          <a:noFill/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C263A8D-5A11-4DC1-A5A4-C20B5E6DF1C4}"/>
              </a:ext>
            </a:extLst>
          </p:cNvPr>
          <p:cNvCxnSpPr/>
          <p:nvPr/>
        </p:nvCxnSpPr>
        <p:spPr bwMode="auto">
          <a:xfrm>
            <a:off x="2008470" y="1813719"/>
            <a:ext cx="0" cy="1020763"/>
          </a:xfrm>
          <a:prstGeom prst="line">
            <a:avLst/>
          </a:prstGeom>
          <a:noFill/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7479276-6330-4017-BBD2-E748C436D212}"/>
              </a:ext>
            </a:extLst>
          </p:cNvPr>
          <p:cNvCxnSpPr/>
          <p:nvPr/>
        </p:nvCxnSpPr>
        <p:spPr bwMode="auto">
          <a:xfrm>
            <a:off x="2008470" y="2823731"/>
            <a:ext cx="1877730" cy="0"/>
          </a:xfrm>
          <a:prstGeom prst="line">
            <a:avLst/>
          </a:prstGeom>
          <a:noFill/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33BB4A3-1B91-47E7-9612-0833A690FDD8}"/>
              </a:ext>
            </a:extLst>
          </p:cNvPr>
          <p:cNvCxnSpPr/>
          <p:nvPr/>
        </p:nvCxnSpPr>
        <p:spPr bwMode="auto">
          <a:xfrm>
            <a:off x="2664593" y="2362200"/>
            <a:ext cx="1221607" cy="0"/>
          </a:xfrm>
          <a:prstGeom prst="line">
            <a:avLst/>
          </a:prstGeom>
          <a:noFill/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1781A0D7-1CBC-4F9B-9A0C-292D994FA360}"/>
              </a:ext>
            </a:extLst>
          </p:cNvPr>
          <p:cNvSpPr txBox="1"/>
          <p:nvPr/>
        </p:nvSpPr>
        <p:spPr>
          <a:xfrm>
            <a:off x="3977743" y="2623268"/>
            <a:ext cx="510717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+mn-lt"/>
              </a:rPr>
              <a:t>11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9AA0E43-686C-4608-B3C6-A69C8FD2A13B}"/>
              </a:ext>
            </a:extLst>
          </p:cNvPr>
          <p:cNvSpPr txBox="1"/>
          <p:nvPr/>
        </p:nvSpPr>
        <p:spPr>
          <a:xfrm>
            <a:off x="3926767" y="2147668"/>
            <a:ext cx="612668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+mn-lt"/>
              </a:rPr>
              <a:t>5/8</a:t>
            </a:r>
          </a:p>
        </p:txBody>
      </p:sp>
    </p:spTree>
    <p:extLst>
      <p:ext uri="{BB962C8B-B14F-4D97-AF65-F5344CB8AC3E}">
        <p14:creationId xmlns:p14="http://schemas.microsoft.com/office/powerpoint/2010/main" val="373432832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16" grpId="0"/>
      <p:bldP spid="20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Floating Point in C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/>
              <a:t>C Guarantees Two Levels</a:t>
            </a: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en-US">
                <a:latin typeface="Courier New" pitchFamily="49" charset="0"/>
              </a:rPr>
              <a:t>float</a:t>
            </a:r>
            <a:r>
              <a:rPr lang="en-US"/>
              <a:t>	single precision</a:t>
            </a: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en-US">
                <a:latin typeface="Courier New" pitchFamily="49" charset="0"/>
              </a:rPr>
              <a:t>double</a:t>
            </a:r>
            <a:r>
              <a:rPr lang="en-US"/>
              <a:t>	double precision</a:t>
            </a:r>
          </a:p>
          <a:p>
            <a:pPr eaLnBrk="1" hangingPunct="1">
              <a:defRPr/>
            </a:pPr>
            <a:r>
              <a:rPr lang="en-US"/>
              <a:t>Conversions</a:t>
            </a:r>
          </a:p>
          <a:p>
            <a:pPr lvl="1" eaLnBrk="1" hangingPunct="1">
              <a:defRPr/>
            </a:pPr>
            <a:r>
              <a:rPr lang="en-US"/>
              <a:t>Casting between </a:t>
            </a:r>
            <a:r>
              <a:rPr lang="en-US">
                <a:latin typeface="Courier New" pitchFamily="49" charset="0"/>
              </a:rPr>
              <a:t>int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float</a:t>
            </a:r>
            <a:r>
              <a:rPr lang="en-US"/>
              <a:t>, and </a:t>
            </a:r>
            <a:r>
              <a:rPr lang="en-US">
                <a:latin typeface="Courier New" pitchFamily="49" charset="0"/>
              </a:rPr>
              <a:t>double</a:t>
            </a:r>
            <a:r>
              <a:rPr lang="en-US"/>
              <a:t> changes numeric values</a:t>
            </a:r>
          </a:p>
          <a:p>
            <a:pPr lvl="1" eaLnBrk="1" hangingPunct="1">
              <a:defRPr/>
            </a:pPr>
            <a:r>
              <a:rPr lang="en-US"/>
              <a:t> </a:t>
            </a:r>
            <a:r>
              <a:rPr lang="en-US">
                <a:latin typeface="Courier New" pitchFamily="49" charset="0"/>
              </a:rPr>
              <a:t>Double</a:t>
            </a:r>
            <a:r>
              <a:rPr lang="en-US"/>
              <a:t> or </a:t>
            </a:r>
            <a:r>
              <a:rPr lang="en-US">
                <a:latin typeface="Courier New" pitchFamily="49" charset="0"/>
              </a:rPr>
              <a:t>float</a:t>
            </a:r>
            <a:r>
              <a:rPr lang="en-US"/>
              <a:t> to </a:t>
            </a:r>
            <a:r>
              <a:rPr lang="en-US">
                <a:latin typeface="Courier New" pitchFamily="49" charset="0"/>
              </a:rPr>
              <a:t>int</a:t>
            </a:r>
            <a:endParaRPr lang="en-US"/>
          </a:p>
          <a:p>
            <a:pPr lvl="2" eaLnBrk="1" hangingPunct="1">
              <a:defRPr/>
            </a:pPr>
            <a:r>
              <a:rPr lang="en-US"/>
              <a:t>Truncates fractional part</a:t>
            </a:r>
          </a:p>
          <a:p>
            <a:pPr lvl="2" eaLnBrk="1" hangingPunct="1">
              <a:defRPr/>
            </a:pPr>
            <a:r>
              <a:rPr lang="en-US"/>
              <a:t>Like rounding toward zero</a:t>
            </a:r>
          </a:p>
          <a:p>
            <a:pPr lvl="2" eaLnBrk="1" hangingPunct="1">
              <a:defRPr/>
            </a:pPr>
            <a:r>
              <a:rPr lang="en-US"/>
              <a:t>Not defined when out of range</a:t>
            </a:r>
          </a:p>
          <a:p>
            <a:pPr lvl="3" eaLnBrk="1" hangingPunct="1">
              <a:defRPr/>
            </a:pPr>
            <a:r>
              <a:rPr lang="en-US"/>
              <a:t>Generally saturates to TMin or TMax</a:t>
            </a:r>
          </a:p>
          <a:p>
            <a:pPr lvl="1" eaLnBrk="1" hangingPunct="1">
              <a:defRPr/>
            </a:pPr>
            <a:r>
              <a:rPr lang="en-US"/>
              <a:t> </a:t>
            </a:r>
            <a:r>
              <a:rPr lang="en-US">
                <a:latin typeface="Courier New" pitchFamily="49" charset="0"/>
              </a:rPr>
              <a:t>int</a:t>
            </a:r>
            <a:r>
              <a:rPr lang="en-US"/>
              <a:t> to </a:t>
            </a:r>
            <a:r>
              <a:rPr lang="en-US">
                <a:latin typeface="Courier New" pitchFamily="49" charset="0"/>
              </a:rPr>
              <a:t>double</a:t>
            </a:r>
            <a:endParaRPr lang="en-US"/>
          </a:p>
          <a:p>
            <a:pPr lvl="2" eaLnBrk="1" hangingPunct="1">
              <a:defRPr/>
            </a:pPr>
            <a:r>
              <a:rPr lang="en-US"/>
              <a:t>Exact conversion, as long as int has </a:t>
            </a:r>
            <a:r>
              <a:rPr lang="en-US">
                <a:latin typeface="Courier New" pitchFamily="49" charset="0"/>
              </a:rPr>
              <a:t>≤</a:t>
            </a:r>
            <a:r>
              <a:rPr lang="en-US"/>
              <a:t> 53-bit word size</a:t>
            </a:r>
          </a:p>
          <a:p>
            <a:pPr lvl="1" eaLnBrk="1" hangingPunct="1">
              <a:defRPr/>
            </a:pPr>
            <a:r>
              <a:rPr lang="en-US"/>
              <a:t> </a:t>
            </a:r>
            <a:r>
              <a:rPr lang="en-US">
                <a:latin typeface="Courier New" pitchFamily="49" charset="0"/>
              </a:rPr>
              <a:t>int</a:t>
            </a:r>
            <a:r>
              <a:rPr lang="en-US"/>
              <a:t> to </a:t>
            </a:r>
            <a:r>
              <a:rPr lang="en-US">
                <a:latin typeface="Courier New" pitchFamily="49" charset="0"/>
              </a:rPr>
              <a:t>float</a:t>
            </a:r>
            <a:endParaRPr lang="en-US"/>
          </a:p>
          <a:p>
            <a:pPr lvl="2" eaLnBrk="1" hangingPunct="1">
              <a:defRPr/>
            </a:pPr>
            <a:r>
              <a:rPr lang="en-US"/>
              <a:t>Will round according to rounding mode</a:t>
            </a:r>
          </a:p>
          <a:p>
            <a:pPr eaLnBrk="1" hangingPunct="1">
              <a:defRPr/>
            </a:pPr>
            <a:endParaRPr lang="en-US" sz="1800" b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4605B450-49E6-40A8-AD75-824352A5DCAE}"/>
                  </a:ext>
                </a:extLst>
              </p14:cNvPr>
              <p14:cNvContentPartPr/>
              <p14:nvPr/>
            </p14:nvContentPartPr>
            <p14:xfrm>
              <a:off x="4406760" y="1593720"/>
              <a:ext cx="991080" cy="81972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4605B450-49E6-40A8-AD75-824352A5DCA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397400" y="1584360"/>
                <a:ext cx="1009800" cy="8384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39E90E18-BF10-4D62-BD68-B4F89F016F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2398712"/>
            <a:ext cx="7924800" cy="4078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 marL="292100" indent="-292100">
              <a:tabLst>
                <a:tab pos="1828800" algn="l"/>
                <a:tab pos="2463800" algn="l"/>
                <a:tab pos="3086100" algn="l"/>
                <a:tab pos="48006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tabLst>
                <a:tab pos="1828800" algn="l"/>
                <a:tab pos="2463800" algn="l"/>
                <a:tab pos="3086100" algn="l"/>
                <a:tab pos="48006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tabLst>
                <a:tab pos="1828800" algn="l"/>
                <a:tab pos="2463800" algn="l"/>
                <a:tab pos="3086100" algn="l"/>
                <a:tab pos="48006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tabLst>
                <a:tab pos="1828800" algn="l"/>
                <a:tab pos="2463800" algn="l"/>
                <a:tab pos="3086100" algn="l"/>
                <a:tab pos="48006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tabLst>
                <a:tab pos="1828800" algn="l"/>
                <a:tab pos="2463800" algn="l"/>
                <a:tab pos="3086100" algn="l"/>
                <a:tab pos="48006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828800" algn="l"/>
                <a:tab pos="2463800" algn="l"/>
                <a:tab pos="3086100" algn="l"/>
                <a:tab pos="48006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828800" algn="l"/>
                <a:tab pos="2463800" algn="l"/>
                <a:tab pos="3086100" algn="l"/>
                <a:tab pos="48006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828800" algn="l"/>
                <a:tab pos="2463800" algn="l"/>
                <a:tab pos="3086100" algn="l"/>
                <a:tab pos="48006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828800" algn="l"/>
                <a:tab pos="2463800" algn="l"/>
                <a:tab pos="3086100" algn="l"/>
                <a:tab pos="48006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lvl="5"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>
                <a:latin typeface="Courier New" pitchFamily="49" charset="0"/>
              </a:rPr>
              <a:t>		</a:t>
            </a:r>
            <a:r>
              <a:rPr lang="en-US" altLang="en-US" dirty="0"/>
              <a:t>No: 24-bit significand</a:t>
            </a:r>
            <a:endParaRPr lang="en-US" altLang="en-US" dirty="0">
              <a:latin typeface="Courier New" pitchFamily="49" charset="0"/>
            </a:endParaRPr>
          </a:p>
          <a:p>
            <a:pPr lvl="5"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>
                <a:latin typeface="Courier New" pitchFamily="49" charset="0"/>
              </a:rPr>
              <a:t>		</a:t>
            </a:r>
            <a:r>
              <a:rPr lang="en-US" altLang="en-US" dirty="0"/>
              <a:t>Yes: 53-bit significand</a:t>
            </a:r>
            <a:endParaRPr lang="en-US" altLang="en-US" dirty="0">
              <a:latin typeface="Courier New" pitchFamily="49" charset="0"/>
            </a:endParaRPr>
          </a:p>
          <a:p>
            <a:pPr marL="3200400" lvl="7" indent="0" algn="l">
              <a:lnSpc>
                <a:spcPct val="100000"/>
              </a:lnSpc>
              <a:spcBef>
                <a:spcPct val="50000"/>
              </a:spcBef>
            </a:pPr>
            <a:r>
              <a:rPr lang="en-US" altLang="en-US" dirty="0">
                <a:latin typeface="Courier New" pitchFamily="49" charset="0"/>
              </a:rPr>
              <a:t>	</a:t>
            </a:r>
            <a:r>
              <a:rPr lang="en-US" altLang="en-US" dirty="0"/>
              <a:t>Yes: increases precision</a:t>
            </a:r>
            <a:endParaRPr lang="en-US" altLang="en-US" dirty="0">
              <a:latin typeface="Courier New" pitchFamily="49" charset="0"/>
            </a:endParaRPr>
          </a:p>
          <a:p>
            <a:pPr lvl="4"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>
                <a:latin typeface="Courier New" pitchFamily="49" charset="0"/>
              </a:rPr>
              <a:t>			</a:t>
            </a:r>
            <a:r>
              <a:rPr lang="en-US" altLang="en-US" dirty="0"/>
              <a:t>No: loses precision</a:t>
            </a:r>
            <a:endParaRPr lang="en-US" alt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>
                <a:latin typeface="Courier New" pitchFamily="49" charset="0"/>
              </a:rPr>
              <a:t>	 			</a:t>
            </a:r>
            <a:r>
              <a:rPr lang="en-US" altLang="en-US" dirty="0"/>
              <a:t>Yes: Just change sign bit</a:t>
            </a:r>
            <a:endParaRPr lang="en-US" altLang="en-US" dirty="0">
              <a:latin typeface="Courier New" pitchFamily="49" charset="0"/>
            </a:endParaRPr>
          </a:p>
          <a:p>
            <a:pPr marL="1828800" lvl="4" indent="0" algn="l">
              <a:lnSpc>
                <a:spcPct val="100000"/>
              </a:lnSpc>
              <a:spcBef>
                <a:spcPct val="50000"/>
              </a:spcBef>
            </a:pPr>
            <a:r>
              <a:rPr lang="en-US" altLang="en-US" dirty="0">
                <a:latin typeface="Courier New" pitchFamily="49" charset="0"/>
              </a:rPr>
              <a:t>			</a:t>
            </a:r>
            <a:r>
              <a:rPr lang="en-US" altLang="en-US" dirty="0"/>
              <a:t>No: 2/3 == 0</a:t>
            </a:r>
            <a:endParaRPr lang="en-US" altLang="en-US" dirty="0">
              <a:latin typeface="Courier New" pitchFamily="49" charset="0"/>
            </a:endParaRPr>
          </a:p>
          <a:p>
            <a:pPr lvl="7"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>
                <a:latin typeface="Courier New" pitchFamily="49" charset="0"/>
              </a:rPr>
              <a:t>	</a:t>
            </a:r>
            <a:r>
              <a:rPr lang="en-US" altLang="en-US" dirty="0"/>
              <a:t>Yes, even for </a:t>
            </a:r>
            <a:r>
              <a:rPr lang="en-US" dirty="0">
                <a:sym typeface="Symbol"/>
              </a:rPr>
              <a:t></a:t>
            </a:r>
            <a:r>
              <a:rPr lang="en-US" altLang="en-US" dirty="0"/>
              <a:t>!</a:t>
            </a:r>
            <a:endParaRPr lang="en-US" altLang="en-US" dirty="0">
              <a:latin typeface="Courier New" pitchFamily="49" charset="0"/>
            </a:endParaRPr>
          </a:p>
          <a:p>
            <a:pPr marL="2286000" lvl="5" indent="0" algn="l">
              <a:lnSpc>
                <a:spcPct val="100000"/>
              </a:lnSpc>
              <a:spcBef>
                <a:spcPct val="50000"/>
              </a:spcBef>
            </a:pPr>
            <a:r>
              <a:rPr lang="en-US" altLang="en-US" dirty="0">
                <a:latin typeface="Courier New" pitchFamily="49" charset="0"/>
              </a:rPr>
              <a:t>			</a:t>
            </a:r>
            <a:r>
              <a:rPr lang="en-US" altLang="en-US" dirty="0"/>
              <a:t>Yes!</a:t>
            </a:r>
            <a:endParaRPr lang="en-US" altLang="en-US" dirty="0">
              <a:latin typeface="Courier New" pitchFamily="49" charset="0"/>
            </a:endParaRPr>
          </a:p>
          <a:p>
            <a:pPr marL="1828800" lvl="4" indent="0" algn="l">
              <a:lnSpc>
                <a:spcPct val="100000"/>
              </a:lnSpc>
              <a:spcBef>
                <a:spcPct val="50000"/>
              </a:spcBef>
            </a:pPr>
            <a:r>
              <a:rPr lang="en-US" altLang="en-US" dirty="0">
                <a:latin typeface="Courier New" pitchFamily="49" charset="0"/>
              </a:rPr>
              <a:t>			</a:t>
            </a:r>
            <a:r>
              <a:rPr lang="en-US" altLang="en-US" dirty="0"/>
              <a:t>Yes, even for </a:t>
            </a:r>
            <a:r>
              <a:rPr lang="en-US" dirty="0">
                <a:sym typeface="Symbol"/>
              </a:rPr>
              <a:t></a:t>
            </a:r>
            <a:r>
              <a:rPr lang="en-US" altLang="en-US" dirty="0"/>
              <a:t>!</a:t>
            </a:r>
            <a:endParaRPr lang="en-US" altLang="en-US" dirty="0">
              <a:latin typeface="Courier New" pitchFamily="49" charset="0"/>
            </a:endParaRPr>
          </a:p>
          <a:p>
            <a:pPr marL="1828800" lvl="4" indent="0" algn="l">
              <a:lnSpc>
                <a:spcPct val="100000"/>
              </a:lnSpc>
              <a:spcBef>
                <a:spcPct val="50000"/>
              </a:spcBef>
            </a:pPr>
            <a:r>
              <a:rPr lang="en-US" altLang="en-US" dirty="0">
                <a:latin typeface="Courier New" pitchFamily="49" charset="0"/>
              </a:rPr>
              <a:t>			</a:t>
            </a:r>
            <a:r>
              <a:rPr lang="en-US" altLang="en-US" dirty="0"/>
              <a:t>No: Not associative</a:t>
            </a:r>
          </a:p>
        </p:txBody>
      </p:sp>
      <p:sp>
        <p:nvSpPr>
          <p:cNvPr id="166918" name="Rectangle 6"/>
          <p:cNvSpPr>
            <a:spLocks noChangeArrowheads="1"/>
          </p:cNvSpPr>
          <p:nvPr/>
        </p:nvSpPr>
        <p:spPr bwMode="auto">
          <a:xfrm>
            <a:off x="990600" y="2398712"/>
            <a:ext cx="7924800" cy="4078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 marL="292100" indent="-292100">
              <a:tabLst>
                <a:tab pos="1828800" algn="l"/>
                <a:tab pos="2463800" algn="l"/>
                <a:tab pos="3086100" algn="l"/>
                <a:tab pos="48006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tabLst>
                <a:tab pos="1828800" algn="l"/>
                <a:tab pos="2463800" algn="l"/>
                <a:tab pos="3086100" algn="l"/>
                <a:tab pos="48006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tabLst>
                <a:tab pos="1828800" algn="l"/>
                <a:tab pos="2463800" algn="l"/>
                <a:tab pos="3086100" algn="l"/>
                <a:tab pos="48006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tabLst>
                <a:tab pos="1828800" algn="l"/>
                <a:tab pos="2463800" algn="l"/>
                <a:tab pos="3086100" algn="l"/>
                <a:tab pos="48006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tabLst>
                <a:tab pos="1828800" algn="l"/>
                <a:tab pos="2463800" algn="l"/>
                <a:tab pos="3086100" algn="l"/>
                <a:tab pos="48006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828800" algn="l"/>
                <a:tab pos="2463800" algn="l"/>
                <a:tab pos="3086100" algn="l"/>
                <a:tab pos="48006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828800" algn="l"/>
                <a:tab pos="2463800" algn="l"/>
                <a:tab pos="3086100" algn="l"/>
                <a:tab pos="48006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828800" algn="l"/>
                <a:tab pos="2463800" algn="l"/>
                <a:tab pos="3086100" algn="l"/>
                <a:tab pos="48006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828800" algn="l"/>
                <a:tab pos="2463800" algn="l"/>
                <a:tab pos="3086100" algn="l"/>
                <a:tab pos="48006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>
                <a:latin typeface="Courier New" pitchFamily="49" charset="0"/>
              </a:rPr>
              <a:t>x == (int)(float) x	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>
                <a:latin typeface="Courier New" pitchFamily="49" charset="0"/>
              </a:rPr>
              <a:t>x == (int)(double) x	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>
                <a:latin typeface="Courier New" pitchFamily="49" charset="0"/>
              </a:rPr>
              <a:t>f == (float)(double) f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>
                <a:latin typeface="Courier New" pitchFamily="49" charset="0"/>
              </a:rPr>
              <a:t>d == (float) d	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>
                <a:latin typeface="Courier New" pitchFamily="49" charset="0"/>
              </a:rPr>
              <a:t>f == -(-f)	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>
                <a:latin typeface="Courier New" pitchFamily="49" charset="0"/>
              </a:rPr>
              <a:t>2/3 == 2/3.0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>
                <a:latin typeface="Courier New" pitchFamily="49" charset="0"/>
              </a:rPr>
              <a:t>d &lt; 0.0 </a:t>
            </a:r>
            <a:r>
              <a:rPr lang="en-US" altLang="en-US" dirty="0">
                <a:latin typeface="Symbol" pitchFamily="18" charset="2"/>
              </a:rPr>
              <a:t></a:t>
            </a:r>
            <a:r>
              <a:rPr lang="en-US" altLang="en-US" dirty="0">
                <a:latin typeface="Courier New" pitchFamily="49" charset="0"/>
              </a:rPr>
              <a:t>((d*2) &lt; 0.0)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>
                <a:latin typeface="Courier New" pitchFamily="49" charset="0"/>
              </a:rPr>
              <a:t>d &gt; f  </a:t>
            </a:r>
            <a:r>
              <a:rPr lang="en-US" altLang="en-US" dirty="0">
                <a:latin typeface="Symbol" pitchFamily="18" charset="2"/>
              </a:rPr>
              <a:t></a:t>
            </a:r>
            <a:r>
              <a:rPr lang="en-US" altLang="en-US" dirty="0">
                <a:latin typeface="Courier New" pitchFamily="49" charset="0"/>
              </a:rPr>
              <a:t>-f &gt; -d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>
                <a:latin typeface="Courier New" pitchFamily="49" charset="0"/>
              </a:rPr>
              <a:t>d * d &gt;= 0.0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  <a:buFont typeface="Helvetica" pitchFamily="-124" charset="0"/>
              <a:buChar char="•"/>
            </a:pPr>
            <a:r>
              <a:rPr lang="en-US" altLang="en-US" dirty="0">
                <a:latin typeface="Courier New" pitchFamily="49" charset="0"/>
              </a:rPr>
              <a:t>(</a:t>
            </a:r>
            <a:r>
              <a:rPr lang="en-US" altLang="en-US" dirty="0" err="1">
                <a:latin typeface="Courier New" pitchFamily="49" charset="0"/>
              </a:rPr>
              <a:t>f+d</a:t>
            </a:r>
            <a:r>
              <a:rPr lang="en-US" altLang="en-US" dirty="0">
                <a:latin typeface="Courier New" pitchFamily="49" charset="0"/>
              </a:rPr>
              <a:t>)-d == f</a:t>
            </a:r>
            <a:endParaRPr lang="en-US" altLang="en-US" dirty="0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Answers to Floating-Point Puzzles</a:t>
            </a: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2209801" y="1027112"/>
            <a:ext cx="2613025" cy="1214438"/>
          </a:xfrm>
          <a:prstGeom prst="rect">
            <a:avLst/>
          </a:prstGeom>
          <a:solidFill>
            <a:srgbClr val="FFFF99"/>
          </a:solidFill>
          <a:ln w="25400">
            <a:solidFill>
              <a:schemeClr val="accent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tabLst>
                <a:tab pos="1371600" algn="l"/>
                <a:tab pos="2286000" algn="l"/>
              </a:tabLs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altLang="en-US">
                <a:solidFill>
                  <a:schemeClr val="accent1"/>
                </a:solidFill>
                <a:latin typeface="Courier New" pitchFamily="49" charset="0"/>
              </a:rPr>
              <a:t>int x = …;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altLang="en-US">
                <a:solidFill>
                  <a:schemeClr val="accent1"/>
                </a:solidFill>
                <a:latin typeface="Courier New" pitchFamily="49" charset="0"/>
              </a:rPr>
              <a:t>float f = …;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altLang="en-US">
                <a:solidFill>
                  <a:schemeClr val="accent1"/>
                </a:solidFill>
                <a:latin typeface="Courier New" pitchFamily="49" charset="0"/>
              </a:rPr>
              <a:t>double d = …;</a:t>
            </a: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5334000" y="1219200"/>
            <a:ext cx="18954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dirty="0"/>
              <a:t>Assume neither</a:t>
            </a:r>
          </a:p>
          <a:p>
            <a:pPr algn="l"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d</a:t>
            </a:r>
            <a:r>
              <a:rPr lang="en-US" altLang="en-US" dirty="0"/>
              <a:t> nor </a:t>
            </a:r>
            <a:r>
              <a:rPr lang="en-US" altLang="en-US" dirty="0">
                <a:latin typeface="Courier New" pitchFamily="49" charset="0"/>
              </a:rPr>
              <a:t>f</a:t>
            </a:r>
            <a:r>
              <a:rPr lang="en-US" altLang="en-US" dirty="0"/>
              <a:t> is NAN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EA9AB564-C9C2-431B-87E6-BCC0F4A2DA0C}"/>
                  </a:ext>
                </a:extLst>
              </p14:cNvPr>
              <p14:cNvContentPartPr/>
              <p14:nvPr/>
            </p14:nvContentPartPr>
            <p14:xfrm>
              <a:off x="2273400" y="4076640"/>
              <a:ext cx="2026080" cy="81324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EA9AB564-C9C2-431B-87E6-BCC0F4A2DA0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264040" y="4067280"/>
                <a:ext cx="2044800" cy="8319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Ariane 5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defRPr/>
            </a:pPr>
            <a:r>
              <a:rPr lang="en-US" dirty="0"/>
              <a:t>Exploded 37 seconds after liftoff</a:t>
            </a:r>
          </a:p>
          <a:p>
            <a:pPr lvl="1" eaLnBrk="1" hangingPunct="1">
              <a:defRPr/>
            </a:pPr>
            <a:r>
              <a:rPr lang="en-US" dirty="0"/>
              <a:t>Cargo worth $500 million</a:t>
            </a:r>
          </a:p>
          <a:p>
            <a:pPr eaLnBrk="1" hangingPunct="1">
              <a:defRPr/>
            </a:pPr>
            <a:r>
              <a:rPr lang="en-US" dirty="0"/>
              <a:t>Why</a:t>
            </a:r>
          </a:p>
          <a:p>
            <a:pPr lvl="1" eaLnBrk="1" hangingPunct="1">
              <a:defRPr/>
            </a:pPr>
            <a:r>
              <a:rPr lang="en-US" dirty="0"/>
              <a:t>Computed horizontal velocity as </a:t>
            </a:r>
            <a:br>
              <a:rPr lang="en-US" dirty="0"/>
            </a:br>
            <a:r>
              <a:rPr lang="en-US" dirty="0"/>
              <a:t>floating-point number</a:t>
            </a:r>
          </a:p>
          <a:p>
            <a:pPr lvl="1" eaLnBrk="1" hangingPunct="1">
              <a:defRPr/>
            </a:pPr>
            <a:r>
              <a:rPr lang="en-US" dirty="0"/>
              <a:t>Converted to 16-bit integer</a:t>
            </a:r>
          </a:p>
          <a:p>
            <a:pPr lvl="1" eaLnBrk="1" hangingPunct="1">
              <a:defRPr/>
            </a:pPr>
            <a:r>
              <a:rPr lang="en-US" dirty="0"/>
              <a:t>Worked OK for Ariane 4</a:t>
            </a:r>
          </a:p>
          <a:p>
            <a:pPr lvl="1" eaLnBrk="1" hangingPunct="1">
              <a:defRPr/>
            </a:pPr>
            <a:r>
              <a:rPr lang="en-US" dirty="0"/>
              <a:t>Overflowed for Ariane 5</a:t>
            </a:r>
          </a:p>
          <a:p>
            <a:pPr lvl="2" eaLnBrk="1" hangingPunct="1">
              <a:defRPr/>
            </a:pPr>
            <a:r>
              <a:rPr lang="en-US" dirty="0"/>
              <a:t>Used same software</a:t>
            </a:r>
          </a:p>
          <a:p>
            <a:pPr lvl="1" eaLnBrk="1" hangingPunct="1">
              <a:defRPr/>
            </a:pPr>
            <a:endParaRPr lang="en-US" dirty="0"/>
          </a:p>
        </p:txBody>
      </p:sp>
      <p:pic>
        <p:nvPicPr>
          <p:cNvPr id="32772" name="Picture 4" descr="ariane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1676400"/>
            <a:ext cx="4160838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Summary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defRPr/>
            </a:pPr>
            <a:r>
              <a:rPr lang="en-US"/>
              <a:t>IEEE floating point has clear mathematical  properties</a:t>
            </a:r>
          </a:p>
          <a:p>
            <a:pPr lvl="1" eaLnBrk="1" hangingPunct="1">
              <a:defRPr/>
            </a:pPr>
            <a:r>
              <a:rPr lang="en-US"/>
              <a:t>Represents numbers of form </a:t>
            </a:r>
            <a:r>
              <a:rPr lang="en-US" i="1"/>
              <a:t>M</a:t>
            </a:r>
            <a:r>
              <a:rPr lang="en-US"/>
              <a:t> </a:t>
            </a:r>
            <a:r>
              <a:rPr lang="en-US" b="0"/>
              <a:t>X</a:t>
            </a:r>
            <a:r>
              <a:rPr lang="en-US"/>
              <a:t> 2</a:t>
            </a:r>
            <a:r>
              <a:rPr lang="en-US" i="1" baseline="30000"/>
              <a:t>E</a:t>
            </a:r>
            <a:endParaRPr lang="en-US"/>
          </a:p>
          <a:p>
            <a:pPr lvl="1" eaLnBrk="1" hangingPunct="1">
              <a:defRPr/>
            </a:pPr>
            <a:r>
              <a:rPr lang="en-US"/>
              <a:t>Can reason about operations independent of implementation</a:t>
            </a:r>
          </a:p>
          <a:p>
            <a:pPr lvl="2" eaLnBrk="1" hangingPunct="1">
              <a:defRPr/>
            </a:pPr>
            <a:r>
              <a:rPr lang="en-US"/>
              <a:t>As if computed with perfect precision and then rounded</a:t>
            </a:r>
          </a:p>
          <a:p>
            <a:pPr lvl="1" eaLnBrk="1" hangingPunct="1">
              <a:defRPr/>
            </a:pPr>
            <a:r>
              <a:rPr lang="en-US"/>
              <a:t>Not the same as real arithmetic</a:t>
            </a:r>
          </a:p>
          <a:p>
            <a:pPr lvl="2" eaLnBrk="1" hangingPunct="1">
              <a:defRPr/>
            </a:pPr>
            <a:r>
              <a:rPr lang="en-US"/>
              <a:t>Violates associativity/distributivity</a:t>
            </a:r>
          </a:p>
          <a:p>
            <a:pPr lvl="2" eaLnBrk="1" hangingPunct="1">
              <a:defRPr/>
            </a:pPr>
            <a:r>
              <a:rPr lang="en-US"/>
              <a:t>Makes life difficult for compilers &amp; serious numerical applications programmers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89" name="Group 1"/>
          <p:cNvGraphicFramePr>
            <a:graphicFrameLocks noGrp="1"/>
          </p:cNvGraphicFramePr>
          <p:nvPr/>
        </p:nvGraphicFramePr>
        <p:xfrm>
          <a:off x="5638800" y="1079501"/>
          <a:ext cx="584200" cy="2129801"/>
        </p:xfrm>
        <a:graphic>
          <a:graphicData uri="http://schemas.openxmlformats.org/drawingml/2006/table">
            <a:tbl>
              <a:tblPr/>
              <a:tblGrid>
                <a:gridCol w="584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00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32000" dirty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i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00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3200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i-1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54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980002"/>
                        </a:solidFill>
                        <a:effectLst/>
                        <a:latin typeface="Calibri" charset="0"/>
                        <a:ea typeface="ヒラギノ角ゴ ProN W3" charset="0"/>
                        <a:cs typeface="ヒラギノ角ゴ ProN W3" charset="0"/>
                        <a:sym typeface="Calibri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1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1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1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2315" name="Group 27"/>
          <p:cNvGraphicFramePr>
            <a:graphicFrameLocks noGrp="1"/>
          </p:cNvGraphicFramePr>
          <p:nvPr/>
        </p:nvGraphicFramePr>
        <p:xfrm>
          <a:off x="5105400" y="3733800"/>
          <a:ext cx="660400" cy="1727200"/>
        </p:xfrm>
        <a:graphic>
          <a:graphicData uri="http://schemas.openxmlformats.org/drawingml/2006/table">
            <a:tbl>
              <a:tblPr/>
              <a:tblGrid>
                <a:gridCol w="66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1/2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1/4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1/8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980002"/>
                        </a:solidFill>
                        <a:effectLst/>
                        <a:latin typeface="Calibri" charset="0"/>
                        <a:ea typeface="ヒラギノ角ゴ ProN W3" charset="0"/>
                        <a:cs typeface="ヒラギノ角ゴ ProN W3" charset="0"/>
                        <a:sym typeface="Calibri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3200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-j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2337" name="Group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3158771"/>
              </p:ext>
            </p:extLst>
          </p:nvPr>
        </p:nvGraphicFramePr>
        <p:xfrm>
          <a:off x="2425700" y="3187700"/>
          <a:ext cx="6527800" cy="546100"/>
        </p:xfrm>
        <a:graphic>
          <a:graphicData uri="http://schemas.openxmlformats.org/drawingml/2006/table">
            <a:tbl>
              <a:tblPr/>
              <a:tblGrid>
                <a:gridCol w="571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4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546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i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i-1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•••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0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-1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-2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-3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•••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-j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2384" name="Rectangle 96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2385" name="Rectangle 97"/>
          <p:cNvSpPr>
            <a:spLocks/>
          </p:cNvSpPr>
          <p:nvPr/>
        </p:nvSpPr>
        <p:spPr bwMode="auto">
          <a:xfrm rot="10800000">
            <a:off x="7729539" y="4057650"/>
            <a:ext cx="561975" cy="5334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l"/>
            <a:r>
              <a:rPr lang="en-US" sz="2400">
                <a:latin typeface="Times" pitchFamily="18" charset="0"/>
                <a:ea typeface="Times" pitchFamily="18" charset="0"/>
                <a:cs typeface="Times" pitchFamily="18" charset="0"/>
                <a:sym typeface="Times" pitchFamily="18" charset="0"/>
              </a:rPr>
              <a:t>• • •</a:t>
            </a:r>
          </a:p>
        </p:txBody>
      </p:sp>
      <p:sp>
        <p:nvSpPr>
          <p:cNvPr id="12386" name="Rectangle 98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Fractional Binary Numbers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12387" name="Rectangle 99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215900" indent="-215900">
              <a:spcBef>
                <a:spcPct val="0"/>
              </a:spcBef>
            </a:pPr>
            <a:endParaRPr lang="en-US" dirty="0">
              <a:ea typeface="Calibri" charset="0"/>
              <a:cs typeface="Calibri" charset="0"/>
            </a:endParaRPr>
          </a:p>
          <a:p>
            <a:pPr marL="215900" indent="-215900">
              <a:spcBef>
                <a:spcPct val="0"/>
              </a:spcBef>
            </a:pPr>
            <a:endParaRPr lang="en-US" dirty="0">
              <a:ea typeface="Calibri" charset="0"/>
              <a:cs typeface="Calibri" charset="0"/>
            </a:endParaRPr>
          </a:p>
          <a:p>
            <a:pPr marL="215900" indent="-215900">
              <a:spcBef>
                <a:spcPct val="0"/>
              </a:spcBef>
            </a:pPr>
            <a:endParaRPr lang="en-US" dirty="0">
              <a:ea typeface="Calibri" charset="0"/>
              <a:cs typeface="Calibri" charset="0"/>
            </a:endParaRPr>
          </a:p>
          <a:p>
            <a:pPr marL="215900" indent="-215900">
              <a:spcBef>
                <a:spcPct val="0"/>
              </a:spcBef>
            </a:pPr>
            <a:endParaRPr lang="en-US" dirty="0">
              <a:ea typeface="Calibri" charset="0"/>
              <a:cs typeface="Calibri" charset="0"/>
            </a:endParaRPr>
          </a:p>
          <a:p>
            <a:pPr marL="215900" indent="-215900">
              <a:spcBef>
                <a:spcPct val="0"/>
              </a:spcBef>
            </a:pPr>
            <a:endParaRPr lang="en-US" dirty="0">
              <a:ea typeface="Calibri" charset="0"/>
              <a:cs typeface="Calibri" charset="0"/>
            </a:endParaRPr>
          </a:p>
          <a:p>
            <a:pPr marL="215900" indent="-215900">
              <a:spcBef>
                <a:spcPct val="0"/>
              </a:spcBef>
            </a:pPr>
            <a:endParaRPr lang="en-US" dirty="0">
              <a:ea typeface="Calibri" charset="0"/>
              <a:cs typeface="Calibri" charset="0"/>
            </a:endParaRPr>
          </a:p>
          <a:p>
            <a:pPr marL="215900" indent="-215900">
              <a:spcBef>
                <a:spcPct val="0"/>
              </a:spcBef>
            </a:pPr>
            <a:endParaRPr lang="en-US" dirty="0">
              <a:ea typeface="Calibri" charset="0"/>
              <a:cs typeface="Calibri" charset="0"/>
            </a:endParaRPr>
          </a:p>
          <a:p>
            <a:pPr marL="215900" indent="-215900">
              <a:spcBef>
                <a:spcPct val="0"/>
              </a:spcBef>
            </a:pPr>
            <a:endParaRPr lang="en-US" dirty="0">
              <a:ea typeface="Calibri" charset="0"/>
              <a:cs typeface="Calibri" charset="0"/>
            </a:endParaRPr>
          </a:p>
          <a:p>
            <a:pPr marL="215900" indent="-215900">
              <a:spcBef>
                <a:spcPct val="0"/>
              </a:spcBef>
            </a:pPr>
            <a:endParaRPr lang="en-US" dirty="0">
              <a:ea typeface="Calibri" charset="0"/>
              <a:cs typeface="Calibri" charset="0"/>
            </a:endParaRPr>
          </a:p>
          <a:p>
            <a:pPr marL="215900" indent="-215900">
              <a:spcBef>
                <a:spcPct val="0"/>
              </a:spcBef>
            </a:pPr>
            <a:endParaRPr lang="en-US" dirty="0">
              <a:ea typeface="Calibri" charset="0"/>
              <a:cs typeface="Calibri" charset="0"/>
            </a:endParaRPr>
          </a:p>
          <a:p>
            <a:pPr marL="215900" indent="-215900">
              <a:spcBef>
                <a:spcPct val="0"/>
              </a:spcBef>
            </a:pPr>
            <a:endParaRPr lang="en-US" dirty="0">
              <a:ea typeface="Calibri" charset="0"/>
              <a:cs typeface="Calibri" charset="0"/>
            </a:endParaRPr>
          </a:p>
          <a:p>
            <a:pPr marL="215900" indent="-215900">
              <a:spcBef>
                <a:spcPct val="0"/>
              </a:spcBef>
            </a:pPr>
            <a:r>
              <a:rPr lang="en-US" dirty="0">
                <a:ea typeface="Calibri" charset="0"/>
                <a:cs typeface="Calibri" charset="0"/>
              </a:rPr>
              <a:t>Representation</a:t>
            </a:r>
            <a:endParaRPr lang="en-US" dirty="0"/>
          </a:p>
          <a:p>
            <a:pPr lvl="1"/>
            <a:r>
              <a:rPr lang="en-US" dirty="0"/>
              <a:t>Bits to right of “binary point” represent fractional powers of 2</a:t>
            </a:r>
          </a:p>
          <a:p>
            <a:pPr lvl="1"/>
            <a:r>
              <a:rPr lang="en-US" dirty="0"/>
              <a:t>Represents rational number:</a:t>
            </a:r>
          </a:p>
        </p:txBody>
      </p:sp>
      <p:sp>
        <p:nvSpPr>
          <p:cNvPr id="12388" name="Freeform 100"/>
          <p:cNvSpPr>
            <a:spLocks/>
          </p:cNvSpPr>
          <p:nvPr/>
        </p:nvSpPr>
        <p:spPr bwMode="auto">
          <a:xfrm>
            <a:off x="5564188" y="3017838"/>
            <a:ext cx="165100" cy="1016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3600"/>
          </a:p>
        </p:txBody>
      </p:sp>
      <p:sp>
        <p:nvSpPr>
          <p:cNvPr id="12389" name="Freeform 101"/>
          <p:cNvSpPr>
            <a:spLocks/>
          </p:cNvSpPr>
          <p:nvPr/>
        </p:nvSpPr>
        <p:spPr bwMode="auto">
          <a:xfrm>
            <a:off x="5029200" y="2586038"/>
            <a:ext cx="698500" cy="5334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0" name="Freeform 102"/>
          <p:cNvSpPr>
            <a:spLocks/>
          </p:cNvSpPr>
          <p:nvPr/>
        </p:nvSpPr>
        <p:spPr bwMode="auto">
          <a:xfrm>
            <a:off x="4479925" y="2344738"/>
            <a:ext cx="1244600" cy="7747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1" name="Freeform 103"/>
          <p:cNvSpPr>
            <a:spLocks/>
          </p:cNvSpPr>
          <p:nvPr/>
        </p:nvSpPr>
        <p:spPr bwMode="auto">
          <a:xfrm>
            <a:off x="3302000" y="1671638"/>
            <a:ext cx="2425700" cy="14478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2" name="Freeform 104"/>
          <p:cNvSpPr>
            <a:spLocks/>
          </p:cNvSpPr>
          <p:nvPr/>
        </p:nvSpPr>
        <p:spPr bwMode="auto">
          <a:xfrm>
            <a:off x="2552700" y="1316038"/>
            <a:ext cx="3175000" cy="18034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3" name="Rectangle 105"/>
          <p:cNvSpPr>
            <a:spLocks/>
          </p:cNvSpPr>
          <p:nvPr/>
        </p:nvSpPr>
        <p:spPr bwMode="auto">
          <a:xfrm>
            <a:off x="3635375" y="2420938"/>
            <a:ext cx="560388" cy="5334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l"/>
            <a:r>
              <a:rPr lang="en-US" sz="2400">
                <a:latin typeface="Times" pitchFamily="18" charset="0"/>
                <a:ea typeface="Times" pitchFamily="18" charset="0"/>
                <a:cs typeface="Times" pitchFamily="18" charset="0"/>
                <a:sym typeface="Times" pitchFamily="18" charset="0"/>
              </a:rPr>
              <a:t>• • •</a:t>
            </a:r>
          </a:p>
        </p:txBody>
      </p:sp>
      <p:sp>
        <p:nvSpPr>
          <p:cNvPr id="12394" name="Freeform 106"/>
          <p:cNvSpPr>
            <a:spLocks/>
          </p:cNvSpPr>
          <p:nvPr/>
        </p:nvSpPr>
        <p:spPr bwMode="auto">
          <a:xfrm rot="10800000">
            <a:off x="5822950" y="3778250"/>
            <a:ext cx="342900" cy="1016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5" name="Freeform 107"/>
          <p:cNvSpPr>
            <a:spLocks/>
          </p:cNvSpPr>
          <p:nvPr/>
        </p:nvSpPr>
        <p:spPr bwMode="auto">
          <a:xfrm rot="10800000">
            <a:off x="5810250" y="3778250"/>
            <a:ext cx="977900" cy="3937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6" name="Freeform 108"/>
          <p:cNvSpPr>
            <a:spLocks/>
          </p:cNvSpPr>
          <p:nvPr/>
        </p:nvSpPr>
        <p:spPr bwMode="auto">
          <a:xfrm rot="10800000">
            <a:off x="5808663" y="3790950"/>
            <a:ext cx="1574800" cy="7747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7" name="Freeform 109"/>
          <p:cNvSpPr>
            <a:spLocks/>
          </p:cNvSpPr>
          <p:nvPr/>
        </p:nvSpPr>
        <p:spPr bwMode="auto">
          <a:xfrm rot="10800000">
            <a:off x="5799138" y="3752850"/>
            <a:ext cx="2717800" cy="13716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8" name="Oval 110"/>
          <p:cNvSpPr>
            <a:spLocks/>
          </p:cNvSpPr>
          <p:nvPr/>
        </p:nvSpPr>
        <p:spPr bwMode="auto">
          <a:xfrm>
            <a:off x="5865751" y="3629726"/>
            <a:ext cx="165100" cy="165100"/>
          </a:xfrm>
          <a:prstGeom prst="ellipse">
            <a:avLst/>
          </a:prstGeom>
          <a:solidFill>
            <a:srgbClr val="000000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12399" name="Picture 1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53000" y="5810250"/>
            <a:ext cx="1320800" cy="781050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BB99A15-7C71-49D7-891B-C93E3E973112}"/>
                  </a:ext>
                </a:extLst>
              </p14:cNvPr>
              <p14:cNvContentPartPr/>
              <p14:nvPr/>
            </p14:nvContentPartPr>
            <p14:xfrm>
              <a:off x="5187960" y="6305400"/>
              <a:ext cx="406800" cy="34344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BB99A15-7C71-49D7-891B-C93E3E973112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178600" y="6296040"/>
                <a:ext cx="425520" cy="362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83255378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Fractional Binary Numbers: Examples</a:t>
            </a:r>
          </a:p>
        </p:txBody>
      </p:sp>
      <p:sp>
        <p:nvSpPr>
          <p:cNvPr id="15367" name="Rectangle 7"/>
          <p:cNvSpPr>
            <a:spLocks/>
          </p:cNvSpPr>
          <p:nvPr/>
        </p:nvSpPr>
        <p:spPr bwMode="auto">
          <a:xfrm>
            <a:off x="762000" y="1397000"/>
            <a:ext cx="8382000" cy="52324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marL="254000" indent="-254000" algn="l">
              <a:spcBef>
                <a:spcPts val="575"/>
              </a:spcBef>
              <a:buClr>
                <a:srgbClr val="990000"/>
              </a:buClr>
              <a:buSzPct val="60000"/>
              <a:buFont typeface="Wingdings 2" charset="2"/>
              <a:buChar char="¢"/>
              <a:tabLst>
                <a:tab pos="2398713" algn="l"/>
              </a:tabLst>
            </a:pPr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Value	Representation</a:t>
            </a:r>
          </a:p>
          <a:p>
            <a:pPr marL="254000" indent="-254000" algn="l">
              <a:spcBef>
                <a:spcPts val="600"/>
              </a:spcBef>
              <a:tabLst>
                <a:tab pos="2398713" algn="l"/>
              </a:tabLst>
            </a:pPr>
            <a:r>
              <a:rPr lang="en-US" sz="2000" dirty="0">
                <a:latin typeface="Monaco" charset="0"/>
                <a:ea typeface="Monaco" charset="0"/>
                <a:cs typeface="Monaco" charset="0"/>
                <a:sym typeface="Monaco" charset="0"/>
              </a:rPr>
              <a:t>	</a:t>
            </a:r>
            <a:r>
              <a:rPr lang="en-US" sz="2000" dirty="0">
                <a:latin typeface="Calibri"/>
                <a:ea typeface="Monaco" charset="0"/>
                <a:cs typeface="Calibri"/>
                <a:sym typeface="Monaco" charset="0"/>
              </a:rPr>
              <a:t>5 3/4</a:t>
            </a:r>
            <a:r>
              <a:rPr lang="en-US" sz="2000" dirty="0">
                <a:latin typeface="Monaco" charset="0"/>
                <a:ea typeface="Monaco" charset="0"/>
                <a:cs typeface="Monaco" charset="0"/>
                <a:sym typeface="Monaco" charset="0"/>
              </a:rPr>
              <a:t>	</a:t>
            </a:r>
            <a:r>
              <a:rPr lang="en-US" sz="2000" dirty="0">
                <a:latin typeface="Courier New"/>
                <a:ea typeface="Monaco" charset="0"/>
                <a:cs typeface="Courier New"/>
                <a:sym typeface="Monaco" charset="0"/>
              </a:rPr>
              <a:t>101.11</a:t>
            </a:r>
            <a:r>
              <a:rPr lang="en-US" sz="2000" baseline="-6000" dirty="0">
                <a:latin typeface="Courier New"/>
                <a:ea typeface="Monaco" charset="0"/>
                <a:cs typeface="Courier New"/>
                <a:sym typeface="Monaco" charset="0"/>
              </a:rPr>
              <a:t>2</a:t>
            </a:r>
            <a:endParaRPr lang="en-US" sz="2000" dirty="0">
              <a:latin typeface="Courier New"/>
              <a:ea typeface="Calibri" charset="0"/>
              <a:cs typeface="Courier New"/>
              <a:sym typeface="Calibri" charset="0"/>
            </a:endParaRPr>
          </a:p>
          <a:p>
            <a:pPr marL="254000" indent="-254000" algn="l">
              <a:spcBef>
                <a:spcPts val="600"/>
              </a:spcBef>
              <a:tabLst>
                <a:tab pos="2398713" algn="l"/>
              </a:tabLst>
            </a:pPr>
            <a:r>
              <a:rPr lang="en-US" sz="2000" dirty="0">
                <a:latin typeface="Monaco" charset="0"/>
                <a:ea typeface="Monaco" charset="0"/>
                <a:cs typeface="Monaco" charset="0"/>
                <a:sym typeface="Monaco" charset="0"/>
              </a:rPr>
              <a:t> 	</a:t>
            </a:r>
            <a:r>
              <a:rPr lang="en-US" sz="2000" dirty="0">
                <a:latin typeface="Calibri"/>
                <a:ea typeface="Monaco" charset="0"/>
                <a:cs typeface="Calibri"/>
                <a:sym typeface="Monaco" charset="0"/>
              </a:rPr>
              <a:t>2 7/8</a:t>
            </a:r>
            <a:r>
              <a:rPr lang="en-US" sz="2000" dirty="0">
                <a:latin typeface="Monaco" charset="0"/>
                <a:ea typeface="Monaco" charset="0"/>
                <a:cs typeface="Monaco" charset="0"/>
                <a:sym typeface="Monaco" charset="0"/>
              </a:rPr>
              <a:t>	</a:t>
            </a:r>
            <a:r>
              <a:rPr lang="en-US" sz="2000" dirty="0">
                <a:solidFill>
                  <a:schemeClr val="bg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0</a:t>
            </a:r>
            <a:r>
              <a:rPr lang="en-US" sz="2000" dirty="0">
                <a:latin typeface="Courier New"/>
                <a:ea typeface="Monaco" charset="0"/>
                <a:cs typeface="Courier New"/>
                <a:sym typeface="Monaco" charset="0"/>
              </a:rPr>
              <a:t>10.111</a:t>
            </a:r>
            <a:r>
              <a:rPr lang="en-US" sz="2000" baseline="-6000" dirty="0">
                <a:latin typeface="Courier New"/>
                <a:ea typeface="Monaco" charset="0"/>
                <a:cs typeface="Courier New"/>
                <a:sym typeface="Monaco" charset="0"/>
              </a:rPr>
              <a:t>2</a:t>
            </a:r>
            <a:endParaRPr lang="en-US" sz="2000" dirty="0">
              <a:latin typeface="Courier New"/>
              <a:ea typeface="Calibri" charset="0"/>
              <a:cs typeface="Courier New"/>
              <a:sym typeface="Calibri" charset="0"/>
            </a:endParaRPr>
          </a:p>
          <a:p>
            <a:pPr marL="254000" indent="-254000" algn="l">
              <a:spcBef>
                <a:spcPts val="600"/>
              </a:spcBef>
              <a:tabLst>
                <a:tab pos="2398713" algn="l"/>
              </a:tabLst>
            </a:pPr>
            <a:r>
              <a:rPr lang="en-US" sz="2000" dirty="0">
                <a:latin typeface="Monaco" charset="0"/>
                <a:ea typeface="Monaco" charset="0"/>
                <a:cs typeface="Monaco" charset="0"/>
                <a:sym typeface="Monaco" charset="0"/>
              </a:rPr>
              <a:t> 	</a:t>
            </a:r>
            <a:r>
              <a:rPr lang="en-US" sz="2000" dirty="0">
                <a:latin typeface="Calibri"/>
                <a:ea typeface="Monaco" charset="0"/>
                <a:cs typeface="Calibri"/>
                <a:sym typeface="Monaco" charset="0"/>
              </a:rPr>
              <a:t>1 7/16</a:t>
            </a:r>
            <a:r>
              <a:rPr lang="en-US" sz="2000" dirty="0">
                <a:latin typeface="Monaco" charset="0"/>
                <a:ea typeface="Monaco" charset="0"/>
                <a:cs typeface="Monaco" charset="0"/>
                <a:sym typeface="Monaco" charset="0"/>
              </a:rPr>
              <a:t>	</a:t>
            </a:r>
            <a:r>
              <a:rPr lang="en-US" sz="2000" dirty="0">
                <a:solidFill>
                  <a:schemeClr val="bg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00</a:t>
            </a:r>
            <a:r>
              <a:rPr lang="en-US" sz="2000" dirty="0">
                <a:latin typeface="Courier New"/>
                <a:ea typeface="Monaco" charset="0"/>
                <a:cs typeface="Courier New"/>
                <a:sym typeface="Monaco" charset="0"/>
              </a:rPr>
              <a:t>1.0111</a:t>
            </a:r>
            <a:r>
              <a:rPr lang="en-US" sz="2000" baseline="-6000" dirty="0">
                <a:latin typeface="Courier New"/>
                <a:ea typeface="Monaco" charset="0"/>
                <a:cs typeface="Courier New"/>
                <a:sym typeface="Monaco" charset="0"/>
              </a:rPr>
              <a:t>2</a:t>
            </a:r>
            <a:endParaRPr lang="en-US" sz="2000" dirty="0">
              <a:latin typeface="Courier New"/>
              <a:ea typeface="Calibri" charset="0"/>
              <a:cs typeface="Courier New"/>
              <a:sym typeface="Calibri" charset="0"/>
            </a:endParaRPr>
          </a:p>
          <a:p>
            <a:pPr marL="254000" indent="-254000" algn="l">
              <a:spcBef>
                <a:spcPts val="4100"/>
              </a:spcBef>
              <a:buClr>
                <a:srgbClr val="990000"/>
              </a:buClr>
              <a:buSzPct val="60000"/>
              <a:buFont typeface="Wingdings 2" charset="2"/>
              <a:buChar char="¢"/>
              <a:tabLst>
                <a:tab pos="2398713" algn="l"/>
              </a:tabLst>
            </a:pPr>
            <a:r>
              <a:rPr lang="en-US" sz="2400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Observations</a:t>
            </a:r>
          </a:p>
          <a:p>
            <a:pPr marL="711200" lvl="1" indent="-254000" algn="l">
              <a:spcBef>
                <a:spcPts val="475"/>
              </a:spcBef>
              <a:buClr>
                <a:srgbClr val="990000"/>
              </a:buClr>
              <a:buSzPct val="110000"/>
              <a:buFont typeface="Wingdings" charset="2"/>
              <a:buChar char="§"/>
              <a:tabLst>
                <a:tab pos="2398713" algn="l"/>
              </a:tabLst>
            </a:pPr>
            <a:r>
              <a:rPr lang="en-US" sz="2000" dirty="0">
                <a:latin typeface="Calibri" charset="0"/>
                <a:ea typeface="Calibri" charset="0"/>
                <a:cs typeface="Calibri" charset="0"/>
                <a:sym typeface="Calibri" charset="0"/>
              </a:rPr>
              <a:t>Divide by 2 by shifting right (unsigned)</a:t>
            </a:r>
          </a:p>
          <a:p>
            <a:pPr marL="711200" lvl="1" indent="-254000" algn="l">
              <a:spcBef>
                <a:spcPts val="475"/>
              </a:spcBef>
              <a:buClr>
                <a:srgbClr val="990000"/>
              </a:buClr>
              <a:buSzPct val="110000"/>
              <a:buFont typeface="Wingdings" charset="2"/>
              <a:buChar char="§"/>
              <a:tabLst>
                <a:tab pos="2398713" algn="l"/>
              </a:tabLst>
            </a:pPr>
            <a:r>
              <a:rPr lang="en-US" sz="2000" dirty="0">
                <a:latin typeface="Calibri" charset="0"/>
                <a:ea typeface="Calibri" charset="0"/>
                <a:cs typeface="Calibri" charset="0"/>
                <a:sym typeface="Calibri" charset="0"/>
              </a:rPr>
              <a:t>Multiply by 2 by shifting left</a:t>
            </a:r>
          </a:p>
          <a:p>
            <a:pPr marL="711200" lvl="1" indent="-254000" algn="l">
              <a:spcBef>
                <a:spcPts val="475"/>
              </a:spcBef>
              <a:buClr>
                <a:srgbClr val="990000"/>
              </a:buClr>
              <a:buSzPct val="110000"/>
              <a:buFont typeface="Wingdings" charset="2"/>
              <a:buChar char="§"/>
              <a:tabLst>
                <a:tab pos="2398713" algn="l"/>
              </a:tabLst>
            </a:pPr>
            <a:r>
              <a:rPr lang="en-US" sz="2000" dirty="0">
                <a:latin typeface="Calibri" charset="0"/>
                <a:ea typeface="Calibri" charset="0"/>
                <a:cs typeface="Calibri" charset="0"/>
                <a:sym typeface="Calibri" charset="0"/>
              </a:rPr>
              <a:t>Numbers of form 0.111111…</a:t>
            </a:r>
            <a:r>
              <a:rPr lang="en-US" sz="2000" baseline="-6000" dirty="0">
                <a:latin typeface="Calibri" charset="0"/>
                <a:ea typeface="Calibri" charset="0"/>
                <a:cs typeface="Calibri" charset="0"/>
                <a:sym typeface="Calibri" charset="0"/>
              </a:rPr>
              <a:t>2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  <a:sym typeface="Calibri" charset="0"/>
              </a:rPr>
              <a:t> are just below 1.0</a:t>
            </a:r>
          </a:p>
          <a:p>
            <a:pPr marL="977900" lvl="2" indent="-203200" algn="l">
              <a:spcBef>
                <a:spcPts val="475"/>
              </a:spcBef>
              <a:buClr>
                <a:srgbClr val="000000"/>
              </a:buClr>
              <a:buSzPct val="80000"/>
              <a:buFont typeface="Wingdings" charset="2"/>
              <a:buChar char="§"/>
              <a:tabLst>
                <a:tab pos="2398713" algn="l"/>
              </a:tabLst>
            </a:pPr>
            <a:r>
              <a:rPr lang="en-US" sz="2000" dirty="0">
                <a:latin typeface="Calibri" charset="0"/>
                <a:ea typeface="Calibri" charset="0"/>
                <a:cs typeface="Calibri" charset="0"/>
                <a:sym typeface="Calibri" charset="0"/>
              </a:rPr>
              <a:t>1/2 + 1/4 + 1/8 + … + 1/2</a:t>
            </a:r>
            <a:r>
              <a:rPr lang="en-US" sz="2000" baseline="32000" dirty="0">
                <a:latin typeface="Calibri" charset="0"/>
                <a:ea typeface="Calibri" charset="0"/>
                <a:cs typeface="Calibri" charset="0"/>
                <a:sym typeface="Calibri" charset="0"/>
              </a:rPr>
              <a:t>i</a:t>
            </a:r>
            <a:r>
              <a:rPr lang="en-US" sz="2000" dirty="0">
                <a:latin typeface="Calibri" charset="0"/>
                <a:ea typeface="Zapf Dingbats" charset="0"/>
                <a:cs typeface="Zapf Dingbats" charset="0"/>
                <a:sym typeface="Calibri" charset="0"/>
              </a:rPr>
              <a:t> + … ➙ 1.0</a:t>
            </a:r>
          </a:p>
          <a:p>
            <a:pPr marL="977900" lvl="2" indent="-203200" algn="l">
              <a:spcBef>
                <a:spcPts val="475"/>
              </a:spcBef>
              <a:buClr>
                <a:srgbClr val="000000"/>
              </a:buClr>
              <a:buSzPct val="80000"/>
              <a:buFont typeface="Wingdings" charset="2"/>
              <a:buChar char="§"/>
              <a:tabLst>
                <a:tab pos="2398713" algn="l"/>
              </a:tabLst>
            </a:pPr>
            <a:r>
              <a:rPr lang="en-US" sz="2000" dirty="0">
                <a:latin typeface="Calibri" charset="0"/>
                <a:ea typeface="Zapf Dingbats" charset="0"/>
                <a:cs typeface="Zapf Dingbats" charset="0"/>
                <a:sym typeface="Calibri" charset="0"/>
              </a:rPr>
              <a:t>Use notation 1.0 – ε</a:t>
            </a:r>
          </a:p>
        </p:txBody>
      </p:sp>
    </p:spTree>
    <p:extLst>
      <p:ext uri="{BB962C8B-B14F-4D97-AF65-F5344CB8AC3E}">
        <p14:creationId xmlns:p14="http://schemas.microsoft.com/office/powerpoint/2010/main" val="1558587278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Representable Numbers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tabLst>
                <a:tab pos="1828800" algn="l"/>
              </a:tabLst>
            </a:pPr>
            <a:r>
              <a:rPr lang="en-US" dirty="0"/>
              <a:t>Limitation #1</a:t>
            </a:r>
          </a:p>
          <a:p>
            <a:pPr marL="552450" lvl="1">
              <a:tabLst>
                <a:tab pos="1828800" algn="l"/>
              </a:tabLst>
            </a:pPr>
            <a:r>
              <a:rPr lang="en-US" dirty="0"/>
              <a:t>Can only exactly represent numbers of the form x/2</a:t>
            </a:r>
            <a:r>
              <a:rPr lang="en-US" baseline="32000" dirty="0"/>
              <a:t>k</a:t>
            </a:r>
            <a:endParaRPr lang="en-US" dirty="0"/>
          </a:p>
          <a:p>
            <a:pPr marL="838200" lvl="2">
              <a:tabLst>
                <a:tab pos="1828800" algn="l"/>
              </a:tabLst>
            </a:pPr>
            <a:r>
              <a:rPr lang="en-US" dirty="0"/>
              <a:t>Other rational numbers have repeating bit representations</a:t>
            </a:r>
          </a:p>
          <a:p>
            <a:pPr lvl="4">
              <a:tabLst>
                <a:tab pos="1828800" algn="l"/>
              </a:tabLst>
            </a:pPr>
            <a:endParaRPr lang="en-US" sz="200" dirty="0"/>
          </a:p>
          <a:p>
            <a:pPr lvl="1">
              <a:tabLst>
                <a:tab pos="1828800" algn="l"/>
              </a:tabLst>
            </a:pPr>
            <a:r>
              <a:rPr lang="en-US" dirty="0"/>
              <a:t>Value	Representation		Decimal Representation</a:t>
            </a:r>
          </a:p>
          <a:p>
            <a:pPr marL="838200" lvl="2">
              <a:tabLst>
                <a:tab pos="1828800" algn="l"/>
              </a:tabLst>
            </a:pPr>
            <a:r>
              <a:rPr lang="en-US" dirty="0"/>
              <a:t>1/3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0.0101010101[01]…</a:t>
            </a:r>
            <a:r>
              <a:rPr lang="en-US" b="1" baseline="-6000" dirty="0">
                <a:latin typeface="Courier New"/>
                <a:ea typeface="Monaco" charset="0"/>
                <a:cs typeface="Courier New"/>
                <a:sym typeface="Monaco" charset="0"/>
              </a:rPr>
              <a:t>2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		0.333333333…</a:t>
            </a:r>
            <a:endParaRPr lang="en-US" b="1" dirty="0">
              <a:latin typeface="Courier New"/>
              <a:cs typeface="Courier New"/>
              <a:sym typeface="Monaco" charset="0"/>
            </a:endParaRPr>
          </a:p>
          <a:p>
            <a:pPr marL="838200" lvl="2">
              <a:tabLst>
                <a:tab pos="1828800" algn="l"/>
              </a:tabLst>
            </a:pPr>
            <a:r>
              <a:rPr lang="en-US" dirty="0"/>
              <a:t>1/5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0.001100110011[0011]…</a:t>
            </a:r>
            <a:r>
              <a:rPr lang="en-US" b="1" baseline="-6000" dirty="0">
                <a:latin typeface="Courier New"/>
                <a:ea typeface="Monaco" charset="0"/>
                <a:cs typeface="Courier New"/>
                <a:sym typeface="Monaco" charset="0"/>
              </a:rPr>
              <a:t>2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	0.200000000…</a:t>
            </a:r>
            <a:endParaRPr lang="en-US" b="1" dirty="0">
              <a:latin typeface="Courier New"/>
              <a:cs typeface="Courier New"/>
              <a:sym typeface="Monaco" charset="0"/>
            </a:endParaRPr>
          </a:p>
          <a:p>
            <a:pPr marL="838200" lvl="2">
              <a:tabLst>
                <a:tab pos="1828800" algn="l"/>
              </a:tabLst>
            </a:pPr>
            <a:r>
              <a:rPr lang="en-US" dirty="0"/>
              <a:t>1/10	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0.0001100110011[0011]…</a:t>
            </a:r>
            <a:r>
              <a:rPr lang="en-US" b="1" baseline="-6000" dirty="0">
                <a:latin typeface="Courier New"/>
                <a:ea typeface="Monaco" charset="0"/>
                <a:cs typeface="Courier New"/>
                <a:sym typeface="Monaco" charset="0"/>
              </a:rPr>
              <a:t>2</a:t>
            </a:r>
            <a:r>
              <a:rPr lang="en-US" b="1" dirty="0">
                <a:latin typeface="Courier New"/>
                <a:ea typeface="Monaco" charset="0"/>
                <a:cs typeface="Courier New"/>
                <a:sym typeface="Monaco" charset="0"/>
              </a:rPr>
              <a:t>	0.100000000…</a:t>
            </a:r>
            <a:endParaRPr lang="en-US" b="1" baseline="-6000" dirty="0">
              <a:latin typeface="Courier New"/>
              <a:cs typeface="Courier New"/>
              <a:sym typeface="Monaco" charset="0"/>
            </a:endParaRPr>
          </a:p>
          <a:p>
            <a:pPr>
              <a:tabLst>
                <a:tab pos="1828800" algn="l"/>
              </a:tabLst>
            </a:pPr>
            <a:endParaRPr lang="en-US" dirty="0"/>
          </a:p>
          <a:p>
            <a:pPr>
              <a:tabLst>
                <a:tab pos="1828800" algn="l"/>
              </a:tabLst>
            </a:pPr>
            <a:r>
              <a:rPr lang="en-US" dirty="0"/>
              <a:t>Limitation #2</a:t>
            </a:r>
          </a:p>
          <a:p>
            <a:pPr marL="552450" lvl="1">
              <a:tabLst>
                <a:tab pos="1828800" algn="l"/>
              </a:tabLst>
            </a:pPr>
            <a:r>
              <a:rPr lang="en-US" dirty="0"/>
              <a:t>Just one setting of binary point within the </a:t>
            </a:r>
            <a:r>
              <a:rPr lang="en-US" i="1" dirty="0"/>
              <a:t>w </a:t>
            </a:r>
            <a:r>
              <a:rPr lang="en-US" dirty="0"/>
              <a:t>bits</a:t>
            </a:r>
            <a:endParaRPr lang="en-US" dirty="0">
              <a:latin typeface="Monaco" charset="0"/>
              <a:sym typeface="Monaco" charset="0"/>
            </a:endParaRPr>
          </a:p>
          <a:p>
            <a:pPr marL="838200" lvl="2">
              <a:tabLst>
                <a:tab pos="1828800" algn="l"/>
              </a:tabLst>
            </a:pPr>
            <a:r>
              <a:rPr lang="en-US" dirty="0"/>
              <a:t>Limited range of numbers (very small values?  very large?)</a:t>
            </a:r>
            <a:endParaRPr lang="en-US" dirty="0">
              <a:latin typeface="Monaco" charset="0"/>
              <a:sym typeface="Monac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0560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IEEE Floating Point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dirty="0"/>
              <a:t>IEEE Standard 754</a:t>
            </a:r>
          </a:p>
          <a:p>
            <a:pPr lvl="1" eaLnBrk="1" hangingPunct="1">
              <a:defRPr/>
            </a:pPr>
            <a:r>
              <a:rPr lang="en-US" dirty="0"/>
              <a:t>Established in 1985 as uniform standard for floating-point arithmetic</a:t>
            </a:r>
          </a:p>
          <a:p>
            <a:pPr lvl="2" eaLnBrk="1" hangingPunct="1">
              <a:defRPr/>
            </a:pPr>
            <a:r>
              <a:rPr lang="en-US" dirty="0"/>
              <a:t>Before that, many idiosyncratic formats</a:t>
            </a:r>
          </a:p>
          <a:p>
            <a:pPr lvl="1" eaLnBrk="1" hangingPunct="1">
              <a:defRPr/>
            </a:pPr>
            <a:r>
              <a:rPr lang="en-US" dirty="0"/>
              <a:t>Supported by all major CPUs</a:t>
            </a:r>
          </a:p>
          <a:p>
            <a:pPr eaLnBrk="1" hangingPunct="1">
              <a:defRPr/>
            </a:pPr>
            <a:r>
              <a:rPr lang="en-US" dirty="0"/>
              <a:t>Driven by numerical concerns</a:t>
            </a:r>
          </a:p>
          <a:p>
            <a:pPr lvl="1" eaLnBrk="1" hangingPunct="1">
              <a:defRPr/>
            </a:pPr>
            <a:r>
              <a:rPr lang="en-US" dirty="0"/>
              <a:t>Nice standards for rounding, overflow, underflow</a:t>
            </a:r>
          </a:p>
          <a:p>
            <a:pPr lvl="1" eaLnBrk="1" hangingPunct="1">
              <a:defRPr/>
            </a:pPr>
            <a:r>
              <a:rPr lang="en-US" dirty="0"/>
              <a:t>Hard to make go fast</a:t>
            </a:r>
          </a:p>
          <a:p>
            <a:pPr lvl="2" eaLnBrk="1" hangingPunct="1">
              <a:defRPr/>
            </a:pPr>
            <a:r>
              <a:rPr lang="en-US" dirty="0"/>
              <a:t>Numerical analysts predominated over hardware types in defining standard</a:t>
            </a:r>
          </a:p>
          <a:p>
            <a:pPr lvl="2" eaLnBrk="1" hangingPunct="1">
              <a:defRPr/>
            </a:pPr>
            <a:r>
              <a:rPr lang="en-US" dirty="0"/>
              <a:t>Nevertheless, talented engineers have succeeded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Floating-Point Representation</a:t>
            </a:r>
          </a:p>
        </p:txBody>
      </p:sp>
      <p:sp>
        <p:nvSpPr>
          <p:cNvPr id="113666" name="Rectangle 2"/>
          <p:cNvSpPr>
            <a:spLocks noGrp="1" noChangeArrowheads="1"/>
          </p:cNvSpPr>
          <p:nvPr>
            <p:ph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marL="223838" indent="-223838" defTabSz="895350" eaLnBrk="1" hangingPunct="1">
              <a:lnSpc>
                <a:spcPct val="85000"/>
              </a:lnSpc>
              <a:defRPr/>
            </a:pPr>
            <a:r>
              <a:rPr lang="en-US" dirty="0"/>
              <a:t>Numerical Form</a:t>
            </a:r>
          </a:p>
          <a:p>
            <a:pPr marL="560388" lvl="1" indent="-222250" defTabSz="895350" eaLnBrk="1" hangingPunct="1">
              <a:lnSpc>
                <a:spcPct val="90000"/>
              </a:lnSpc>
              <a:defRPr/>
            </a:pPr>
            <a:r>
              <a:rPr lang="en-US" b="0" dirty="0">
                <a:solidFill>
                  <a:schemeClr val="hlink"/>
                </a:solidFill>
                <a:latin typeface="Times"/>
              </a:rPr>
              <a:t>–</a:t>
            </a:r>
            <a:r>
              <a:rPr lang="en-US" b="0" dirty="0">
                <a:solidFill>
                  <a:schemeClr val="hlink"/>
                </a:solidFill>
              </a:rPr>
              <a:t>1</a:t>
            </a:r>
            <a:r>
              <a:rPr lang="en-US" b="0" i="1" baseline="30000" dirty="0">
                <a:solidFill>
                  <a:schemeClr val="hlink"/>
                </a:solidFill>
              </a:rPr>
              <a:t>s</a:t>
            </a:r>
            <a:r>
              <a:rPr lang="en-US" b="0" i="1" dirty="0">
                <a:solidFill>
                  <a:schemeClr val="hlink"/>
                </a:solidFill>
              </a:rPr>
              <a:t> M  </a:t>
            </a:r>
            <a:r>
              <a:rPr lang="en-US" b="0" dirty="0">
                <a:solidFill>
                  <a:schemeClr val="hlink"/>
                </a:solidFill>
              </a:rPr>
              <a:t>2</a:t>
            </a:r>
            <a:r>
              <a:rPr lang="en-US" b="0" i="1" baseline="30000" dirty="0">
                <a:solidFill>
                  <a:schemeClr val="hlink"/>
                </a:solidFill>
              </a:rPr>
              <a:t>E</a:t>
            </a:r>
          </a:p>
          <a:p>
            <a:pPr marL="839788" lvl="2" indent="-165100" defTabSz="895350" eaLnBrk="1" hangingPunct="1">
              <a:lnSpc>
                <a:spcPct val="97000"/>
              </a:lnSpc>
              <a:defRPr/>
            </a:pPr>
            <a:r>
              <a:rPr lang="en-US" dirty="0">
                <a:solidFill>
                  <a:schemeClr val="tx1"/>
                </a:solidFill>
              </a:rPr>
              <a:t>Sign bit </a:t>
            </a:r>
            <a:r>
              <a:rPr lang="en-US" i="1" dirty="0">
                <a:solidFill>
                  <a:schemeClr val="hlink"/>
                </a:solidFill>
              </a:rPr>
              <a:t>s</a:t>
            </a:r>
            <a:r>
              <a:rPr lang="en-US" dirty="0">
                <a:solidFill>
                  <a:schemeClr val="tx1"/>
                </a:solidFill>
              </a:rPr>
              <a:t> determines whether number is negative or positive (negative zero representable)</a:t>
            </a:r>
          </a:p>
          <a:p>
            <a:pPr marL="839788" lvl="2" indent="-165100" defTabSz="895350" eaLnBrk="1" hangingPunct="1">
              <a:lnSpc>
                <a:spcPct val="97000"/>
              </a:lnSpc>
              <a:defRPr/>
            </a:pPr>
            <a:r>
              <a:rPr lang="en-US" dirty="0">
                <a:solidFill>
                  <a:schemeClr val="tx1"/>
                </a:solidFill>
              </a:rPr>
              <a:t>Significand </a:t>
            </a:r>
            <a:r>
              <a:rPr lang="en-US" i="1" dirty="0">
                <a:solidFill>
                  <a:schemeClr val="hlink"/>
                </a:solidFill>
              </a:rPr>
              <a:t>M  </a:t>
            </a:r>
            <a:r>
              <a:rPr lang="en-US" dirty="0">
                <a:solidFill>
                  <a:schemeClr val="tx1"/>
                </a:solidFill>
              </a:rPr>
              <a:t>normally a fractional value in range [1.0, 2.0).</a:t>
            </a:r>
          </a:p>
          <a:p>
            <a:pPr marL="839788" lvl="2" indent="-165100" defTabSz="895350" eaLnBrk="1" hangingPunct="1">
              <a:lnSpc>
                <a:spcPct val="97000"/>
              </a:lnSpc>
              <a:defRPr/>
            </a:pPr>
            <a:r>
              <a:rPr lang="en-US" dirty="0">
                <a:solidFill>
                  <a:schemeClr val="tx1"/>
                </a:solidFill>
              </a:rPr>
              <a:t>Exponent </a:t>
            </a:r>
            <a:r>
              <a:rPr lang="en-US" i="1" dirty="0">
                <a:solidFill>
                  <a:schemeClr val="hlink"/>
                </a:solidFill>
              </a:rPr>
              <a:t>E</a:t>
            </a:r>
            <a:r>
              <a:rPr lang="en-US" dirty="0">
                <a:solidFill>
                  <a:schemeClr val="tx1"/>
                </a:solidFill>
              </a:rPr>
              <a:t> weights value by a power of two</a:t>
            </a:r>
          </a:p>
          <a:p>
            <a:pPr marL="223838" indent="-223838" defTabSz="895350" eaLnBrk="1" hangingPunct="1">
              <a:lnSpc>
                <a:spcPct val="85000"/>
              </a:lnSpc>
              <a:defRPr/>
            </a:pPr>
            <a:r>
              <a:rPr lang="en-US" dirty="0"/>
              <a:t>Encoding</a:t>
            </a:r>
          </a:p>
          <a:p>
            <a:pPr marL="223838" indent="-223838" defTabSz="895350" eaLnBrk="1" hangingPunct="1">
              <a:lnSpc>
                <a:spcPct val="85000"/>
              </a:lnSpc>
              <a:defRPr/>
            </a:pPr>
            <a:endParaRPr lang="en-US" dirty="0"/>
          </a:p>
          <a:p>
            <a:pPr marL="560388" lvl="1" indent="-222250" defTabSz="895350" eaLnBrk="1" hangingPunct="1">
              <a:lnSpc>
                <a:spcPct val="90000"/>
              </a:lnSpc>
              <a:defRPr/>
            </a:pPr>
            <a:r>
              <a:rPr lang="en-US" dirty="0" err="1"/>
              <a:t>MSB</a:t>
            </a:r>
            <a:r>
              <a:rPr lang="en-US" dirty="0"/>
              <a:t> is sign bit</a:t>
            </a:r>
          </a:p>
          <a:p>
            <a:pPr marL="560388" lvl="1" indent="-222250" defTabSz="895350" eaLnBrk="1" hangingPunct="1">
              <a:lnSpc>
                <a:spcPct val="90000"/>
              </a:lnSpc>
              <a:defRPr/>
            </a:pPr>
            <a:r>
              <a:rPr lang="en-US" dirty="0" err="1">
                <a:latin typeface="Courier New" pitchFamily="49" charset="0"/>
              </a:rPr>
              <a:t>exp</a:t>
            </a:r>
            <a:r>
              <a:rPr lang="en-US" dirty="0"/>
              <a:t> field encodes </a:t>
            </a:r>
            <a:r>
              <a:rPr lang="en-US" i="1" dirty="0">
                <a:solidFill>
                  <a:schemeClr val="hlink"/>
                </a:solidFill>
              </a:rPr>
              <a:t>E</a:t>
            </a:r>
            <a:r>
              <a:rPr lang="en-US" dirty="0">
                <a:solidFill>
                  <a:schemeClr val="hlink"/>
                </a:solidFill>
              </a:rPr>
              <a:t> (emphasis on “encodes”)</a:t>
            </a:r>
            <a:endParaRPr lang="en-US" i="1" dirty="0">
              <a:solidFill>
                <a:schemeClr val="hlink"/>
              </a:solidFill>
            </a:endParaRPr>
          </a:p>
          <a:p>
            <a:pPr marL="560388" lvl="1" indent="-222250" defTabSz="895350" eaLnBrk="1" hangingPunct="1">
              <a:lnSpc>
                <a:spcPct val="90000"/>
              </a:lnSpc>
              <a:defRPr/>
            </a:pPr>
            <a:r>
              <a:rPr lang="en-US" dirty="0" err="1">
                <a:latin typeface="Courier New" pitchFamily="49" charset="0"/>
              </a:rPr>
              <a:t>frac</a:t>
            </a:r>
            <a:r>
              <a:rPr lang="en-US" dirty="0"/>
              <a:t> field encodes </a:t>
            </a:r>
            <a:r>
              <a:rPr lang="en-US" i="1" dirty="0">
                <a:solidFill>
                  <a:schemeClr val="hlink"/>
                </a:solidFill>
              </a:rPr>
              <a:t>M</a:t>
            </a:r>
            <a:r>
              <a:rPr lang="en-US" dirty="0">
                <a:solidFill>
                  <a:schemeClr val="hlink"/>
                </a:solidFill>
              </a:rPr>
              <a:t> (likewise)</a:t>
            </a:r>
            <a:endParaRPr lang="en-US" dirty="0"/>
          </a:p>
        </p:txBody>
      </p:sp>
      <p:sp>
        <p:nvSpPr>
          <p:cNvPr id="9220" name="Rectangle 5"/>
          <p:cNvSpPr>
            <a:spLocks noChangeArrowheads="1"/>
          </p:cNvSpPr>
          <p:nvPr/>
        </p:nvSpPr>
        <p:spPr bwMode="auto">
          <a:xfrm>
            <a:off x="2819400" y="3378200"/>
            <a:ext cx="355600" cy="355600"/>
          </a:xfrm>
          <a:prstGeom prst="rect">
            <a:avLst/>
          </a:prstGeom>
          <a:solidFill>
            <a:schemeClr val="bg2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s</a:t>
            </a:r>
          </a:p>
        </p:txBody>
      </p:sp>
      <p:sp>
        <p:nvSpPr>
          <p:cNvPr id="9221" name="Rectangle 6"/>
          <p:cNvSpPr>
            <a:spLocks noChangeArrowheads="1"/>
          </p:cNvSpPr>
          <p:nvPr/>
        </p:nvSpPr>
        <p:spPr bwMode="auto">
          <a:xfrm>
            <a:off x="3200400" y="3378200"/>
            <a:ext cx="2108200" cy="355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exp</a:t>
            </a:r>
          </a:p>
        </p:txBody>
      </p:sp>
      <p:sp>
        <p:nvSpPr>
          <p:cNvPr id="9222" name="Rectangle 7"/>
          <p:cNvSpPr>
            <a:spLocks noChangeArrowheads="1"/>
          </p:cNvSpPr>
          <p:nvPr/>
        </p:nvSpPr>
        <p:spPr bwMode="auto">
          <a:xfrm>
            <a:off x="5334000" y="3378200"/>
            <a:ext cx="4470400" cy="355600"/>
          </a:xfrm>
          <a:prstGeom prst="rect">
            <a:avLst/>
          </a:prstGeom>
          <a:solidFill>
            <a:srgbClr val="CC99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frac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Precision Options (Not to Scale)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Single precision: 32 bits</a:t>
            </a:r>
          </a:p>
          <a:p>
            <a:pPr>
              <a:spcBef>
                <a:spcPts val="10000"/>
              </a:spcBef>
            </a:pPr>
            <a:r>
              <a:rPr lang="en-US" dirty="0"/>
              <a:t>Double precision: 64 bits</a:t>
            </a:r>
          </a:p>
          <a:p>
            <a:pPr>
              <a:spcBef>
                <a:spcPts val="10000"/>
              </a:spcBef>
            </a:pPr>
            <a:r>
              <a:rPr lang="en-US" dirty="0"/>
              <a:t>Extended precision: 80 bits (Intel only)</a:t>
            </a:r>
          </a:p>
        </p:txBody>
      </p:sp>
      <p:graphicFrame>
        <p:nvGraphicFramePr>
          <p:cNvPr id="20485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0480398"/>
              </p:ext>
            </p:extLst>
          </p:nvPr>
        </p:nvGraphicFramePr>
        <p:xfrm>
          <a:off x="2400300" y="1993900"/>
          <a:ext cx="5448300" cy="1016000"/>
        </p:xfrm>
        <a:graphic>
          <a:graphicData uri="http://schemas.openxmlformats.org/drawingml/2006/table">
            <a:tbl>
              <a:tblPr/>
              <a:tblGrid>
                <a:gridCol w="2818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2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044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onaco" charset="0"/>
                        <a:cs typeface="Monaco" charset="0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 8 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23 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0509" name="Group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2959738"/>
              </p:ext>
            </p:extLst>
          </p:nvPr>
        </p:nvGraphicFramePr>
        <p:xfrm>
          <a:off x="2400300" y="3505200"/>
          <a:ext cx="7366000" cy="1016000"/>
        </p:xfrm>
        <a:graphic>
          <a:graphicData uri="http://schemas.openxmlformats.org/drawingml/2006/table">
            <a:tbl>
              <a:tblPr/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41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43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onaco" charset="0"/>
                        <a:cs typeface="Monaco" charset="0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onaco" charset="0"/>
                        <a:cs typeface="Monaco" charset="0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11 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52 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0533" name="Group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150035"/>
              </p:ext>
            </p:extLst>
          </p:nvPr>
        </p:nvGraphicFramePr>
        <p:xfrm>
          <a:off x="2400300" y="5105400"/>
          <a:ext cx="8496300" cy="1016000"/>
        </p:xfrm>
        <a:graphic>
          <a:graphicData uri="http://schemas.openxmlformats.org/drawingml/2006/table">
            <a:tbl>
              <a:tblPr/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7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6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Calibri"/>
                          <a:sym typeface="Monaco" charset="0"/>
                        </a:rPr>
                        <a:t>frac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onaco" charset="0"/>
                        <a:cs typeface="Calibri"/>
                        <a:sym typeface="Monaco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Monaco" charset="0"/>
                          <a:sym typeface="Monaco" charset="0"/>
                        </a:rPr>
                        <a:t>15 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onaco" charset="0"/>
                          <a:cs typeface="Calibri"/>
                          <a:sym typeface="Monaco" charset="0"/>
                        </a:rPr>
                        <a:t>63 or 64 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653BC2B-C41F-46CE-8C94-0EDE36159F27}"/>
                  </a:ext>
                </a:extLst>
              </p14:cNvPr>
              <p14:cNvContentPartPr/>
              <p14:nvPr/>
            </p14:nvContentPartPr>
            <p14:xfrm>
              <a:off x="4286160" y="1143000"/>
              <a:ext cx="1092600" cy="49572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653BC2B-C41F-46CE-8C94-0EDE36159F2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276800" y="1133640"/>
                <a:ext cx="1111320" cy="514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90262935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class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class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-12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-124" charset="0"/>
          </a:defRPr>
        </a:defPPr>
      </a:lstStyle>
    </a:lnDef>
  </a:objectDefaults>
  <a:extraClrSchemeLst>
    <a:extraClrScheme>
      <a:clrScheme name="class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C:\Shared Files\Classes\CS 213 F'02\Lectures\class02.ppt</Template>
  <TotalTime>27221</TotalTime>
  <Pages>35</Pages>
  <Words>2866</Words>
  <Application>Microsoft Office PowerPoint</Application>
  <PresentationFormat>Widescreen</PresentationFormat>
  <Paragraphs>528</Paragraphs>
  <Slides>33</Slides>
  <Notes>33</Notes>
  <HiddenSlides>0</HiddenSlides>
  <MMClips>0</MMClips>
  <ScaleCrop>false</ScaleCrop>
  <HeadingPairs>
    <vt:vector size="8" baseType="variant">
      <vt:variant>
        <vt:lpstr>Fonts Used</vt:lpstr>
      </vt:variant>
      <vt:variant>
        <vt:i4>14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9" baseType="lpstr">
      <vt:lpstr>Calibri</vt:lpstr>
      <vt:lpstr>Calibri Bold</vt:lpstr>
      <vt:lpstr>Calibri Bold Italic</vt:lpstr>
      <vt:lpstr>Calibri Italic</vt:lpstr>
      <vt:lpstr>Century Gothic</vt:lpstr>
      <vt:lpstr>Courier New</vt:lpstr>
      <vt:lpstr>Courier New Bold</vt:lpstr>
      <vt:lpstr>Helvetica</vt:lpstr>
      <vt:lpstr>Monaco</vt:lpstr>
      <vt:lpstr>Symbol</vt:lpstr>
      <vt:lpstr>Times</vt:lpstr>
      <vt:lpstr>Times New Roman</vt:lpstr>
      <vt:lpstr>Wingdings</vt:lpstr>
      <vt:lpstr>Wingdings 2</vt:lpstr>
      <vt:lpstr>class02</vt:lpstr>
      <vt:lpstr>Worksheet</vt:lpstr>
      <vt:lpstr>Floating Point </vt:lpstr>
      <vt:lpstr>Floating-Point Puzzles</vt:lpstr>
      <vt:lpstr>Fractional binary numbers</vt:lpstr>
      <vt:lpstr>Fractional Binary Numbers</vt:lpstr>
      <vt:lpstr>Fractional Binary Numbers: Examples</vt:lpstr>
      <vt:lpstr>Representable Numbers</vt:lpstr>
      <vt:lpstr>IEEE Floating Point</vt:lpstr>
      <vt:lpstr>Floating-Point Representation</vt:lpstr>
      <vt:lpstr>Precision Options (Not to Scale)</vt:lpstr>
      <vt:lpstr>“Normalized” Values</vt:lpstr>
      <vt:lpstr>Normalized Encoding Example </vt:lpstr>
      <vt:lpstr>Denormalized Values</vt:lpstr>
      <vt:lpstr>Special Values</vt:lpstr>
      <vt:lpstr>Visualization: Floating-Point Encodings</vt:lpstr>
      <vt:lpstr>Tiny Floating-Point Example</vt:lpstr>
      <vt:lpstr>Values Related to the Exponent</vt:lpstr>
      <vt:lpstr>Dynamic Range</vt:lpstr>
      <vt:lpstr>Distribution of Values</vt:lpstr>
      <vt:lpstr>Distribution of Values (close-up view)</vt:lpstr>
      <vt:lpstr>Interesting Numbers</vt:lpstr>
      <vt:lpstr>Special Properties of Encoding</vt:lpstr>
      <vt:lpstr>Floating Point Operations: Basic Idea</vt:lpstr>
      <vt:lpstr>Rounding</vt:lpstr>
      <vt:lpstr>Closer Look at Round-To-Even</vt:lpstr>
      <vt:lpstr>Rounding Binary Numbers</vt:lpstr>
      <vt:lpstr>FP Multiplication</vt:lpstr>
      <vt:lpstr>FP Addition</vt:lpstr>
      <vt:lpstr>Mathematical Properties of FP Add</vt:lpstr>
      <vt:lpstr>Mathematical Properties of FP Mult</vt:lpstr>
      <vt:lpstr>Floating Point in C</vt:lpstr>
      <vt:lpstr>Answers to Floating-Point Puzzles</vt:lpstr>
      <vt:lpstr>Ariane 5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Floating Point</dc:title>
  <dc:subject/>
  <dc:creator>Randal E. Bryant and David R. O'Hallaron</dc:creator>
  <cp:keywords/>
  <dc:description/>
  <cp:lastModifiedBy>Geoffrey Kuenning</cp:lastModifiedBy>
  <cp:revision>105</cp:revision>
  <cp:lastPrinted>2022-01-24T19:41:06Z</cp:lastPrinted>
  <dcterms:created xsi:type="dcterms:W3CDTF">1998-08-11T09:19:24Z</dcterms:created>
  <dcterms:modified xsi:type="dcterms:W3CDTF">2022-08-06T23:41:07Z</dcterms:modified>
</cp:coreProperties>
</file>