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2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3.xml" ContentType="application/inkml+xml"/>
  <Override PartName="/ppt/notesSlides/notesSlide13.xml" ContentType="application/vnd.openxmlformats-officedocument.presentationml.notesSlide+xml"/>
  <Override PartName="/ppt/ink/ink4.xml" ContentType="application/inkml+xml"/>
  <Override PartName="/ppt/notesSlides/notesSlide14.xml" ContentType="application/vnd.openxmlformats-officedocument.presentationml.notesSlide+xml"/>
  <Override PartName="/ppt/ink/ink5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ink/ink6.xml" ContentType="application/inkml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ink/ink7.xml" ContentType="application/inkml+xml"/>
  <Override PartName="/ppt/notesSlides/notesSlide41.xml" ContentType="application/vnd.openxmlformats-officedocument.presentationml.notesSlide+xml"/>
  <Override PartName="/ppt/ink/ink8.xml" ContentType="application/inkml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ink/ink9.xml" ContentType="application/inkml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2"/>
  </p:notesMasterIdLst>
  <p:handoutMasterIdLst>
    <p:handoutMasterId r:id="rId53"/>
  </p:handoutMasterIdLst>
  <p:sldIdLst>
    <p:sldId id="343" r:id="rId2"/>
    <p:sldId id="396" r:id="rId3"/>
    <p:sldId id="379" r:id="rId4"/>
    <p:sldId id="380" r:id="rId5"/>
    <p:sldId id="345" r:id="rId6"/>
    <p:sldId id="346" r:id="rId7"/>
    <p:sldId id="347" r:id="rId8"/>
    <p:sldId id="397" r:id="rId9"/>
    <p:sldId id="398" r:id="rId10"/>
    <p:sldId id="399" r:id="rId11"/>
    <p:sldId id="400" r:id="rId12"/>
    <p:sldId id="401" r:id="rId13"/>
    <p:sldId id="403" r:id="rId14"/>
    <p:sldId id="404" r:id="rId15"/>
    <p:sldId id="349" r:id="rId16"/>
    <p:sldId id="350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3" r:id="rId36"/>
    <p:sldId id="424" r:id="rId37"/>
    <p:sldId id="425" r:id="rId38"/>
    <p:sldId id="426" r:id="rId39"/>
    <p:sldId id="427" r:id="rId40"/>
    <p:sldId id="428" r:id="rId41"/>
    <p:sldId id="429" r:id="rId42"/>
    <p:sldId id="430" r:id="rId43"/>
    <p:sldId id="431" r:id="rId44"/>
    <p:sldId id="432" r:id="rId45"/>
    <p:sldId id="433" r:id="rId46"/>
    <p:sldId id="434" r:id="rId47"/>
    <p:sldId id="435" r:id="rId48"/>
    <p:sldId id="436" r:id="rId49"/>
    <p:sldId id="437" r:id="rId50"/>
    <p:sldId id="438" r:id="rId51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2952032" y="827417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93D8D2B9-0C73-412F-A9C9-80C6D9539E79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78458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10T22:52:07.6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22331 13511 0,'0'0'0,"-18"0"16,1 0 15,-1-17-31,-17-19 15,-18 1-15,0 0 16,0 0 0,-35-1-16,-18 19 15,-18-19-15,-17 19 16,0-1-16,-35 1 16,-1-1-16,1 18 15,-36 35-15,36 36 16,0-1-16,34-17 15,19-18-15,0 18 16,17 18-16,17 35 16,19-36-16,17-17 15,18-17-15,17 16 16,0 19-16,18 35 16,18-18-16,17-35 15,1 0 1,34 17-16,54 54 15,34 17 1,1-35-16,-18-18 16,36-35-16,17 0 15,0 0 1,-18-36-16,-35-17 16,0-70-16,18-1 15,-35 18-15,17-52 16,-35-19-16,-18 54 15,18-160-15,-54 107 16,-16 17-16,-36-35 16,-18-18-16,-17 71 15,-36 0-15,-35 17 16</inkml:trace>
  <inkml:trace contextRef="#ctx0" brushRef="#br0" timeOffset="21083.36">23618 10266 0,'0'0'0,"-17"0"32,-1 0-1,1 0-31,-1 0 31,0 0-15,36 17 203,0 1-219,-1-18 15,18 18-15,1-1 16,-1 1-1,0 0-15,36-18 16,-1 17-16,1 1 0,0 0 16,17-1-16,0-17 15,0 18 1,0-18-16,1 0 16,16-18-16,-16 18 15,34-17-15,0-1 16,19 0-16,-19 1 0,1-1 15,-19 0 1,36 18-16,1-17 16,-19-1-16,36 18 15,-36 0-15,1-18 16,-1 18-16,1 18 31,-1 0-31,18 35 16,36 0-16,-36-18 15,-18 18-15,1 0 16,-1-36-16,-35 1 16</inkml:trace>
  <inkml:trace contextRef="#ctx0" brushRef="#br0" timeOffset="22346.93">23636 11201 0,'0'0'0,"-18"0"15,1 0 1,-1 0 0,1 0-1,-1 0 16,0 0-15,36 0 78,0 0-79,-1 0 1,1 0-16,17 0 16,0 0-16,18 0 15,-17 0-15,34 0 16,1 0-16,17 0 16,0 0-16,0-18 15,0-17-15,18 0 16,-17 17-16,16 0 15,-16 1-15,16-1 16,-16 0-16,34 18 31,-35 18-31,18-18 16,0 18-16,0 17 16,0-17-16,17-1 15,-17-17-15,0 18 16,0-1-1,-1-17-15,1 18 16,-18-18-16,1 0 0,-19 0 31,-17 0-31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10T22:58:49.1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24553 9260 0,'0'0'0,"-17"0"78,-1 0-47,0 0 0,1 0-31,-1 0 16,1 0 0,-1 0-1,0 0-15,1 0 16,-1 0 0,0 0-1,36 0 79,0 0-78,17 0-16,-17 18 15,17 0 1,0-1-1,18 1-15,18 35 16,-1 0-16,18-18 16,0 18-16,18-18 15,18-17 1,-1 17-16,-17-17 16,18-1-16,-1 36 15,36 36-15,0 16 0,-18-52 16,0 0-16,18 0 15,-1 0 1,1-35-16,53 17 16,-36-17-16,-17-18 15,0 70-15,17 18 16,0 18 0,-52-53-1,17 0-15,-35-18 16,0 1-16,-1 52 15,-16-18-15,-1 1 16,-35-18 0,17 0-16,-34-36 15,-1 1-15</inkml:trace>
  <inkml:trace contextRef="#ctx0" brushRef="#br0" timeOffset="802.03">29245 9701 0,'0'0'0,"0"-17"47,0-1-47,0 0 16,-17 1-16,-1-1 15,0 1-15,1-19 16,-19 1-16,19 17 16,-36-17-16,18 17 15,-1 1-15,-17-1 16,-17 1-1,-18-1-15,-18 18 16,-18 0 0,-17 18-16,0 17 15,-18 0-15,-17 18 16,-18-18 0,18 1-16,-1-1 15,36-18-15,-18 19 16,-35 34-16,-17 36 15,-1 0-15,0-35 16,-17-36-16,-71 88 16,18 18-16,-18-35 15,0-18-15,0-35 16,-17 53-16,-71 35 16,35-17-1,36-54-15,-19 1 0,-387 70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10T23:06:46.1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14411 16051 0,'0'0'0,"-18"0"94,1 0-94,-1 0 16,0 0-1,1 0 1,-36 0-16,0-17 15,0 17-15,-18-18 16,-17 0-16,0-17 16,0 18-1,-18-19-15,-17 19 16,-1-19-16,-35 1 16,18 17-16,0 1 15,0-1-15,0 18 16,-35 0-16,17 0 15,0 0-15,0 18 16,18-1-16,-35 1 16,-1 0-1,1 17 1,0 0-16,17 1 16,0-19-16,-17 18 15,-18-35-15,17 18 16,19-18-1,-1 18-15,18 35 16,0 0-16,-1 17 16,19 1-16,0-18 0,17-18 15,18 0 1,17-17-16,0-1 16,18 1-16,-17 17 15,17 18-15,0 18 16,18-18-16,0-18 15,17 0-15,18 1 16,-18-1-16,18 18 16,0 17-16,18 19 15,0-19 1,-1-17-16,36 0 16,0-18-16,18 36 15,17 17 1,18 0-16,-1 0 15,1 1-15,18-19 16,-1-35 0,1 18-16,34-17 15,1-1-15,-18-18 16,36 36-16,17-17 16,0 17-16,0 0 15,-18-18-15,18 0 16,18 18-16,17 0 15,-35 0-15,0-36 16,18 19-16,229-19 16,-194-17-1,-53-35 1,-106 0-16,71-36 16,0 18-16,17 0 15,-35 36-15,0-36 16,18 0-1,-18-35-15,-18 0 16,-17 35-16,-35 0 16,-18 0-16,0-18 0,-18-35 15,-17 36 1,-18-142-16,-18 71 16,-35-88-16,0 35 15,-17-36-15,17 19 16,-18 34-16,18-87 15,0 123-15,-17 35 16,-1 35-16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10T23:09:57.2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3104 1023 0,'0'0'0,"-17"0"78,-1 0-62,1 0-16,-19 0 15,1 0-15,0 0 31,-1 0-31,-16 0 0,-1 0 16,-18 0 0,0 0-16,-70 0 15,53 0 1,0 0-16,17 0 16,-17 18-16,0 17 15,17 18-15,-17-18 16,0 18-16,0 0 15,0-18-15,17 1 16,1-19 0,17 1-16,0 17 15,0-17-15,0 17 16,-18 36-16,18-18 0,18-1 16,0-16-1,0 34-15,-18 18 16,17 36-16,1-54 15,18-17-15,-1 0 16,0-35-16,18 35 16,-17 17-1,17 1 1,0 17-16,17-17 16,-17-1-16,18-34 15,0 16-15,-1-16 16,1 34-16,-1 19 15,19-19 1,-1 1-16,0-18 0,-17-1 16,17-16-16,0-1 15,1 0-15,-19-17 16,36 17 0,-17 0-16,-1 1 15,18-19-15,0 19 16,0-19-1,-18 1-15,18 0 16,-18-1 0,18-17-16,18 0 15,-19 0-15,19 0 16,0 0-16,-19 0 16,19 0-16,-18 0 15,0 0-15,0 0 16,-18 0-16,18 0 15,-18 0-15,1 0 16,16-35-16,1-36 16,-17 18-1,-1 18-15,0 0 16,0-18-16,1-35 0,-1-18 16,0-17-1,-17 70 1,0-18-16,17-35 15,-17-17-15,-1 35 16,1 35-16,-1-36 16,1-69-1,17 52 1,-17 0-16,17-70 16,1 17-16,-19 71 15,1-36-15,-1-35 16,1 18-16,-18 53 15,-18 18 1,-87-354-16</inkml:trace>
  <inkml:trace contextRef="#ctx0" brushRef="#br0" timeOffset="3406.73">7885 1358 0,'0'0'15,"0"-17"32,0-19-31,0 19-16,0-1 15,0 0-15,0 1 16,0-1 0,0 0-1,-18 18 1,18-17-16,-18-1 16,-17 18-16,0-17 15,-1 17 1,1-18-16,0 18 15,-18 0-15,18 18 16,-36-1-16,18 18 16,-17 1-16,17-1 15,18 0-15,-1 1 16,-17-19-16,0 1 16,0 17-16,18 18 15,-18 18-15,0-36 16,18 18-1,0-18-15,17 0 0,1-17 16,-1 0-16,0-1 16,1 19-16,-1-1 15,18 18 1,-18 17-16,1 18 16,-1-35-16,0 0 15,18-35 1,-17 17-1,17 1-15,0-1 16,0-18-16,0 36 16,0-17-16,0 17 0,17-1 15,-17 1-15,36 0 16,-19-17 0,1 16-16,0-34 15,-1 17-15,1 1 16,17-19-16,-17 19 15,-1-19-15,19 1 16,-1 0 0,0 17-16,1 0 15,-1-17 1,-18 17-16,19-17 16,-1-1-16,0 1 15,-17 17 1,0-17-16,17-18 15,-17 17-15,17 1 16,-18-18-16,1-18 16,17 1-16,1 17 15,-19-18-15,19 18 16,-19-17-16,18-1 16,1 0-16,-19 1 15,36-19 1,-17 1-16,-1-18 15,18 0 1,-36 0-16,19 36 16,-19-19-16,1 19 15,17-19 1,1-16-16,-1-19 16,-18 0-16,1 1 15,0 17-15,-1 18 16,-17-1-16,0 19 15,0-18-15,0 17 16,0 0-16,-35-35 16,17-53-16,1 36 15,-1-1-15,1-52 16,-1-18 0,0 35-16,1 35 0,-1 1 15,0-18-15,-17 17 16,0-17-16,-1 0 15,-16 35 1,16 0-16,-34 18 16</inkml:trace>
  <inkml:trace contextRef="#ctx0" brushRef="#br0" timeOffset="5284.08">10495 1517 0,'0'0'0,"-17"0"109,17-18-109,-18 18 16,0-17-16,1-1 15,-19 0-15,19 1 16,-1-1-16,-17-17 31,17 17-31,-35 18 16,18-17-16,0 17 16,-18 17-1,0 1-15,18-1 0,-36 19 16,0 34-16,19 1 15,-1-18-15,0 0 16,17 0-16,1 17 16,0 36-1,0 0-15,17-36 16,0 19-16,1 69 0,17-52 16,0-35-1,0-1-15,0 1 16,17 17-16,1 18 15,-18-18-15,18-17 16,-18-18-16,17-18 31,-17 0-31,18 0 16,-1 1-16,1-19 16,0 1-16,17 0 15,18-18-15,70-53 31,-34 0-31,-1 0 16,35-71-16,-17 19 0,-35 16 16,35-17-16,-18-52 15,-18 70 1,-17-1-16,0-52 16,-18 18-16,1 17 15,-19-35-15,-17-18 16,-17 53-16,-19 18 15,1 0-15,-53 17 16,-18 1-16,-70 34 16,-1-16-16,-440-72 15</inkml:trace>
  <inkml:trace contextRef="#ctx0" brushRef="#br0" timeOffset="24168.47">14376 1588 0,'0'0'0,"0"-18"93,0 0-77,-18 18 0,0 0-1,-17 0 1,18 0-16,-36 0 15,0 0-15,0 0 16,-18 0-16,1 0 16,-1 36-16,1 16 15,-1 1 1,18-17-16,0 17 16,0 35-1,18 18-15,0-36 16,17-17-16,0 18 15,18 34-15,0 37 16,0-54 0,18-35-16,-18 17 15,35 36-15,1 18 16,17-36-16,-1 0 0,1-35 16,18 0-1,-1-18-15,1-17 16,0-36-16,17-17 15,-18 17-15,1-17 16,17-36-16,18-52 31,-36 52-31,1-52 16,0-36-16,-36 53 16,0-53-16,-17 1 15,-18 52-15,0-18 16,-36-34-1,-34-1-15,-18 53 16,0 18-16,-36 17 0,1 36 16,-19 35-1</inkml:trace>
  <inkml:trace contextRef="#ctx0" brushRef="#br0" timeOffset="26679.78">18503 1923 0,'0'0'0,"0"-18"16,0 0-16,0 1 16,0-19-16,0 19 15,-17-1-15,17 1 16,-18-1 0,0 0-16,-17 1 15,0-19 1,-18 19-16,0 17 15,-35 17-15,0 36 16,-1-17 0,-34 52-16,17 53 15,18-71-15,17 36 16,18 35-16,0-35 16,36-18-16,-1-17 0,1-36 15,17 0 1,17-17-16,1 17 15,-1 1-15,36-19 16,0 1-16,0 0 16,35-1-16,18-70 15,0 18-15,-18-18 16,18-35-16,0-53 16,-53 53-16,17-71 15,-17 18-15,-35 17 16,17-34-1,-17-1-15,-36 53 16,1 35 0,-19 1-16,-17 35 15,-17-1-15</inkml:trace>
  <inkml:trace contextRef="#ctx0" brushRef="#br0" timeOffset="27312.39">19703 1782 0,'0'0'16,"0"-18"0,-18 0-1,0 1-15,-17-19 16,-18 19-16,-17-1 15,-19 0-15,-16 1 16,-19-1-16,1 18 16,-18 71-1,35-18-15,0 17 0,-18 89 16,71-71-16,1 89 16,16-36-16,36-36 15,18 19 1,0-1-16,34 19 15,-16-54-15,17 0 32,0-35-32,0 0 0,-1-36 15,1-34 1,18-1-16,-1-17 16,19-36-16,16-35 15,19-35-15,-18-70 16,-36 70-16,1-89 15,-36 89-15,-35-35 16,-17-18-16,-36 70 16,-18 54-16,-17 52 15,-89 18-15,-422 35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10T23:12:15.8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23372 14111 0,'0'0'31,"-18"0"157,-17 0-173,-1 18 1,-17-1-16,1 1 31,-1 17-31,-18 1 16,-17 17-16,17-18 15,-17 0 1,0 0-16,17-17 0,-17 0 16,0-18-1,17 0-15,1-18 16,-142-35 0,142 35-16,-1 1 15,-17-1 1,0-17-16,-1 0 15,-16 17-15,16 0 16,1 1-16,0 17 16,0-18-16,0 18 15,-1-18-15,-16 18 16,-1 0-16,18 0 16,-18 0-16,0 0 15,0 0-15,0 0 16,0 0-1,1-17 1,16 17-16,-16 0 16,-19 0-16,1 0 15,-18 0-15,17 0 16,1 0 0,-1 0-16,-17 0 15,0 0-15,0 0 16,0 17-16,0-17 0,17 0 15,-17 18-15,0 17 16,0 1 0,-18-19-16,18 36 15,0-18-15,0 1 16,-18-1-16,18-17 31,17 17-31,19-17 16,-1-1-16,-71 1 15,36-1-15,0 1 16,-18-18-16,36 18 16,17-18-1,-17 0-15,17 0 16,-18 0-16,36 0 0,0 0 16,0 0-16,17 0 15,18 0 1,0 0-16,0 0 15,0 0-15,18 0 16,-18 0-16,36 0 16,-1 0-1,-17 0 1,17 0-16,0 0 16,1 0-1,34 0 32,1 17-47,0 19 16,17 17-16,0-18 15,18 18-15,0 0 16,18-18 0,-18 0-16,17-17 15,1 17-15,-1-17 16,36 17-16,-18-17 0,53-1 15,-17 1 1,-1 0-16,-17-1 16,18-17-16,17 0 15,0 0-15,18 0 16,-18 0-16,17 0 31,1 0-31,0 0 16,0 0-16,-1 0 15,19 0-15,-1 0 16,18 0-16,-17 0 16,-19 0-1,19-35-15,-1 35 16,1-35-16,-1-1 0,-17 1 16,-1-18-16,19 0 15,-1 0 1,1 36-16,-1-19 15,-17 1-15,-1 18 16,1-1-16,0 0 16,17 18-1,1-17-15,-36 17 16,18 0 0,-1 0-16,1 0 15,0 0-15,17 0 16,-35 0-16,18 0 15,0 0-15,-18 0 16,18 0-16,-36 0 16,1 0-16,-18 0 15,-18 0-15,-18 0 16,1 0-16,-18-18 16,0 0-1,-18 1-15,0-1 16,0-17-1,-17 0-15,0-1 16,-18 1-16,-18 0 16,-17 17-1,-71-35-15,-17 0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10T23:22:46.8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28610 17127 0,'0'0'0,"18"-35"47,0 17-32,-1-17 1,1 0-16,-1 0 16,19-1-16,-19 19 15,-17-1-15,18 18 16,-18-18-16,-18 1 47,1-18-47,-19 17 15,19 0 1,-36 1-16,18-1 16,-18 18-1,0-18-15,-18 18 16,1 0-16,-18 18 16,17-18-16,0 18 15,-17-18-15,-18 17 16,-17 1-16,-1-18 15,1 0-15,17-18 16,0 1-16,36 17 16,-1-18-16,1 0 15,17-17 1,-18 17-16,18 18 16,-17-17-1,-1 17-15,-17 0 16,0 0-16,-18 17 15,0 1-15,18 17 16,0-17-16,-1 0 16,1-1-16,18 1 15,-36 17-15,0 0 16,0-17-16,18 17 16,-18-17-1,18-18-15,-18 18 16,18-18-16,17 17 15,-17 1-15,0-18 16,0 18-16,17-18 16,1 17-1,-1-17 1,36 18-16,-18-1 16,18-17-16,-1 18 15,1-18-15,18 35 16,-36-17-16,17 0 15,1 17 1,-18 0-16,35 0 0,-34-17 16,16 0-16,1 17 15,17-17 1,-17-18-16,17 17 16,1 1-1,17 0-15,0-1 16,0 1-1,0 17-15,17-17 16,19 35-16,-1 0 16,18-18-16,0 0 15,-18 0-15,36 1 16,-18-1-16,17 0 31,1-17-31,35 0 16,-1-1-16,-16 1 15,52-18-15,-18 17 16,-17-17-16,17 0 16,-17 0-1,18-17-15,35 17 16,-1 0-16,1-18 0,-18 1 16,0-1-16,0 0 15,53 1 1,-17-19-16,-1 19 15,-17-36-15,0 35 16,-1-17-16,1 0 31,0 17-31,0 0 16,-36 1-16,-17 17 16,0-18-16,-18 18 15,0 0-15,-17 0 16,-18-18-16,-18 1 15,18-18 1,0-36-16,-36 36 0,1-36 16,17-70-16,-35 35 15,0 18-15,-17-35 16,-1-36-16,-17 35 16,-1 54-1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10T23:45:35.8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8943 6279 0,'0'-35'0,"0"18"0,0-89 47,0 53-31,-35 0 15,17 35-15,-17 1-16,-1-1 0,1-17 15,0 17-15,-18-17 16,18-1 0,-18 19-16,0-1 15,-18 1-15,18 17 16,0 0-16,1 17 0,-1-17 15,0 18 1,0 35-16,-18 35 16,36-35-16,-18-18 15,35 36-15,-17-1 16,18 36-16,17-18 31,0-35-31,0-18 16,35 18-16,-18-35 15,19 35-15,17-18 16,0 1 0,17-1-16,18-18 15,18 1-15,0 17 16,-18-35-16,18 18 0,-35-18 16,17-18-16,0-17 15,-35-35 1,-18 34-16,0 1 15,-35 17-15,18-70 16,-36-18-16,1 18 16,-19 18-16,-16-1 31,-19 0-31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10T23:46:58.0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5486 8925 0,'0'0'0,"-18"-17"62,-35-19-46,36 36-16,-1-17 15,-17 17-15,-1 0 16,1 0 0,-18 0-16,0 0 15,0 17-15,0 1 0,-70 0 31,70-1-31,0-17 16,0 18-16,0-18 16,-17 0-16,17 0 15,0 0-15,0 0 16,0 0-16,-18 18 16,19-1-16,-19 18 15,18 1-15,-17-19 16,17 19-16,0-19 15,17 1 1,1 0-16,17-1 16,-17-17-1,18 18-15,-1-18 16,18 18 15,0 17-15,18 0-1,-18 18-15,17-18 16,-17 1-16,18-1 16,-1-18-16,-17 1 15,0 17-15,18-17 16,-18 0 0,0-1-16,18 1 31,-18 0-16,0 17-15,0 0 16,0 36-16,0-18 16,0 0-16,0-1 15,0-34 1,0 17-16,0-17 16,0 0-16,17-1 15,-17 19-15,18-19 16,0-17-16,17 18 15,-17-1-15,17 1 16,0-18-16,0 18 16,1-18-16,17 17 15,0 1-15,-1-18 16,1 18-16,-17-18 16,17 17-16,-1-17 15,-16 0-15,17 0 16,-18 0-16,0 0 15</inkml:trace>
  <inkml:trace contextRef="#ctx0" brushRef="#br0" timeOffset="1929.74">4886 14676 0,'0'0'0,"-18"0"62,1 0-46,-1 0 0,-17 0-1,17-18 1,-17 0-16,0 18 16,-18 0-16,17 0 15,1 0-15,0 0 16,0 0-16,-1-35 15,1-18-15,0 0 16,-1 18-16,1 0 16,18-1-16,-1 1 15,0 17 1,1 1 0,-1-1-16,-17 18 15,-1-17-15,1 17 16,18-18-16,-1 0 15,0 18-15,1-17 16,-1 17 0,-17-18-16,17 18 15,0 18 1,1-1 0,-1 19-16,0-1 15,-17-18-15,18 1 16,-19 70-16,1 36 15,17-36-15,1-35 32,-1 17-32,0 19 15,18 16-15,0-16 16,0-19-16,0-17 16,0-18-16,0 1 15,0 34 1,0 54-16,0-18 15,0-36-15,0-17 0,0-18 16,0 1-16,0-19 16,0 1-1,0-1-15,0 1 16,0 0-16,0-1 16,0 1-1,18-18-15,17 18 31,1-1-31,17 19 0,35-19 0,18 1 32,17 17-32,1 18 0,-1 18 0,18-1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10T23:53:33.2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7620 8784 0,'0'0'16,"0"-17"30,0-19-30,0 19-16,-18-36 16,18 17-16,0 1 31,-17 18-31,17-19 16,0 19-16,-18-1 15,0 0-15,1 1 16,-18-1-16,-1 0 15,-17-17 1,0 35-16,-17-18 0,-1 18 16,18-17-16,0-1 15,1 18-15,16 0 16,-17 0 0,18 18-16,0 17 15,-18 0-15,18 1 16,-1 17-16,19-36 0,-19 19 15,19-19-15,-1 18 16,1 18 0,-1 18-16,18 17 15,0-53-15,0 18 16,18-17-16,-1-1 16,18 0-1,18 18 1,18 0-16,-1 0 15,1 0-15,-18-36 16,17-17-16,-17 18 16,0-18-1,0 0-15,-17 0 16,16-18-16,1-34 0,0-1 16,-17 0-1,34-88-15,-17 17 16,-18 18-16,1-35 15,-1-18-15,-18 54 16,-17 16-16,0 36 16,0 18-1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929251" y="8274178"/>
            <a:ext cx="809001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D20366A1-9C1C-484C-BCA0-8C9B60D8EBCA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B304CB-DF8E-D623-089A-BB1DD3E527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9D4E06-6F5C-6107-1708-2092D4A99B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9037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7CC9DF8-619C-DC68-900C-898F677981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3AE8BCA-B411-8003-F09C-51DB5BCB84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427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6D8B391-63AD-105D-ECEC-1F9A08A976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C1100E1-6A74-A6FD-79F7-EDF5BE1341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4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9067BA4-1AD0-73CA-9CEB-AF9A2C608E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F8D104E-38C7-EA4C-172B-91946FDCBF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3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F3B68E4-514D-EB86-21E4-ED2F9D67A2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5CFE5D9-C81D-0F30-88B9-A679A55CC2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034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88ADFD2-BAA4-7205-AD04-67CD7C9541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8981D2-168E-DCA4-1673-8126D0F3B4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1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9D0DE1C-DC01-FADA-91B4-D64E09B08C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C9F65DF-965D-28E2-64E7-642B1778E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76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F295A2D-64AB-DD0C-98F4-07105F6989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141464-70F9-71D3-E602-5716327D71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02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1FF8B4B-B44E-B18D-F6A1-4CB4F63B74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2AA0BC9-5B77-08E4-D34D-F7130B7552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533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38149C5-6FC0-E76A-C359-FE527EED88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74AD28B-A8B9-BDE2-501C-81BEAC495E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711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sequence of slides animates the stack frames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46EB7BDA-E1CE-2A85-0AF9-C8CB80486F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1483779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B202AF9-D6A3-8B97-3464-D562056A5F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AFA0217-9862-B91E-B0E8-7420C395B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77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 animations bring up various arrows and texts.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E1DF9531-4E64-48F1-92D6-FAB2879807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5585282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C1A5217-053B-0E31-E1FF-639DAEF09B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75E788D-5A3D-2339-2C2D-BA9B05B362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49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9F355E7-AF21-F55A-F5A8-B40B0D44E5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D4675DB-A4D6-07AE-F812-35C7F3E33D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56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D6B23F7-AE91-D55A-C396-20B1A04B3D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56B40CB-002B-C9D7-7CF8-50A2A0008A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317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F82DA27-C49D-3255-6204-36A952E259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DC24629-4C52-1BD1-63B6-7C23C61B27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955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6F071A6-33AC-727A-EE55-ABDE6DD53F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C146203-6B9C-E33F-959B-1845117E74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43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57B2CBE-FBD4-9649-D186-9DD26D10C5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7AB7410-EDB0-DD50-001E-168E494861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391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E272240-EACD-A6B0-3F05-317057ED6C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44450E1-9835-9966-42AF-FFD3595F1A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480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15ED33E-6EE0-8D6E-DDC6-CB3CA34601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7FEB87C-9186-FFA3-A1A4-6C27ABB7D1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778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EF91DF-7D40-BB88-5C43-3A7C2836B0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ABB70D-B99A-5A49-E0B9-3E9F6C3626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855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8914DA1-FCFC-E0C9-4DDE-A6BDD52FEC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21CFA4-10EF-EA86-A30B-E9952D64B0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8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F7E93C7-2880-D8F2-8152-B0DEA5CA73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A4D49E-FC0B-0344-8096-F4CDBAE163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99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D56A51E-1392-3214-7A39-BDEED3FF90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3346A94-E677-76F8-80D2-F17A466E7E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53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series of slides animates the registers and stack frame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8B296A1-5CB2-5C07-5EB1-4F42489B57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9551096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716A30B-5294-F40A-2CE5-076E0082DB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FA10749-9E64-DC05-F5E3-4756C975AF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274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3944AA0-258B-9957-6086-01C07EE252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496EAFA-FC87-2798-8E11-F409C58BC8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302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6AC7E27-D58B-F5E3-7A45-0824E17DF8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FDCE5D4-43D8-CC0E-BB3D-BE8D67A6B9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959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It’s critical that when </a:t>
            </a:r>
            <a:r>
              <a:rPr lang="en-US" dirty="0" err="1"/>
              <a:t>call_incr</a:t>
            </a:r>
            <a:r>
              <a:rPr lang="en-US" dirty="0"/>
              <a:t> gets to the ret instruction, %</a:t>
            </a:r>
            <a:r>
              <a:rPr lang="en-US" dirty="0" err="1"/>
              <a:t>rsp</a:t>
            </a:r>
            <a:r>
              <a:rPr lang="en-US" dirty="0"/>
              <a:t> is exactly where it was at the beginning of the function.  That’s the only way </a:t>
            </a:r>
            <a:r>
              <a:rPr lang="en-US" dirty="0" err="1"/>
              <a:t>call_incr</a:t>
            </a:r>
            <a:r>
              <a:rPr lang="en-US" dirty="0"/>
              <a:t> can find its return address.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9C8A1D76-3B72-7006-A01C-35D1A87FF4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2775189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12789B5-3176-F72B-3099-9E6C2CBD8E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5EF8467-3E97-EAB7-6FE1-A49956DB74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6831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E4B6673-2064-50FB-5F41-BFCF7043EB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D6BC2B3-26AC-AEA6-C3F2-2BF30F72DB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0099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alien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3DF675D-E50C-EC43-6C51-60D47103DA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6849426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9F67A4-8A08-63F2-BA05-3A325A4965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5A4A53E-F606-EDF1-71DF-1E4CF2D11F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60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8206419-A618-BDD3-A469-7624DB7A99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1866CDD-4B12-9A68-5969-3D80CA9C77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24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pair of slides animates the saving and restoring of %</a:t>
            </a:r>
            <a:r>
              <a:rPr lang="en-US" dirty="0" err="1"/>
              <a:t>rbx</a:t>
            </a:r>
            <a:r>
              <a:rPr lang="en-US" dirty="0"/>
              <a:t>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E2D0232-35F1-3739-2BDC-A7291AC4EC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68436495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E5088C0-1C15-1861-9B9E-6E502596AE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520F01C-E799-32A6-34BA-F0B4071837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1665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09D547D-B0ED-DAEC-0D26-58A39BB4A0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E638B56-0A3E-D58F-074D-5F0A2870D2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5226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75770C-2369-6E28-78BE-FF657ED8C7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BAEC7E-FE2F-BC27-FBB4-071837E11F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5607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8F15940-D6F3-052F-FA8C-87B2B4AD11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D0953E9-8B60-B62D-3A28-A7EA63125B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7656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F7BC83E-58C1-FBEB-B056-487DB31ACB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693AEE7-310A-0F29-5B04-77C8849A52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8541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F4C1043-7375-E73E-A25B-5816011597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2367BA9-D7FB-F785-607D-B8280E4304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1368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A2E401F-3561-5157-CB5D-2C647721AF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0808481-2D79-E0CA-D23F-0FE9CAFB56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4242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08A5F77-BB01-B17F-31C8-F8466F8844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D4F999-3B57-9A2B-0EFA-5E016C4B02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4744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3884112-0926-3095-16EF-2049185009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C262D39-A20C-3E08-8AD7-6AEECB54C6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48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F31D558-7FDD-2821-5BAB-ACAC6E92DC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0F2BCD7-4310-112B-96FF-B4C8CFF9D2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3661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5DC17C6-32A2-035F-E24E-F6141D0750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E9867E11-242D-75D4-75FE-92B80A3AC8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27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highlight the operations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EE5A6407-D744-6A2D-3E69-6885F38080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005663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Popup circles “Push return address onto stack”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2B7751A-BE36-C935-085E-4EDBA9C1AE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sequence of slides animates the stack operations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6085062-3701-D0F3-3090-ED59DA9EEF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49022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7A47462-0BCB-9726-2D4E-170EE5FD43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E7829EC-C491-5823-6473-F8A8C393AE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1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15231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271330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952123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76629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98382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730107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691134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80778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93397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360503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816485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322ED18A-21E5-4B48-A6C5-EA2E0EFDEC5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0462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34A1C8-EFD9-4762-B237-9A52D6DE1E2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50705" y="200819"/>
            <a:ext cx="704850" cy="9048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36739"/>
            <a:ext cx="112776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III:</a:t>
            </a:r>
            <a:br>
              <a:rPr lang="en-US" altLang="en-US" dirty="0"/>
            </a:br>
            <a:r>
              <a:rPr lang="en-US" altLang="en-US" dirty="0"/>
              <a:t>Procedures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54133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x86-64 stack discipline</a:t>
            </a:r>
          </a:p>
          <a:p>
            <a:pPr lvl="1" eaLnBrk="1" hangingPunct="1">
              <a:defRPr/>
            </a:pPr>
            <a:r>
              <a:rPr lang="en-US" dirty="0"/>
              <a:t>Register-saving conventions</a:t>
            </a:r>
          </a:p>
          <a:p>
            <a:pPr lvl="1" eaLnBrk="1" hangingPunct="1">
              <a:defRPr/>
            </a:pPr>
            <a:r>
              <a:rPr lang="en-US" dirty="0"/>
              <a:t>Creating pointers to local variables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139799" y="762001"/>
            <a:ext cx="128305" cy="56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endParaRPr lang="en-US" altLang="en-US" sz="3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271505" y="330672"/>
            <a:ext cx="782361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 dirty="0"/>
              <a:t>CS 105</a:t>
            </a:r>
          </a:p>
          <a:p>
            <a:r>
              <a:rPr lang="en-US" altLang="en-US" sz="3200" dirty="0"/>
              <a:t>“Tour of the Black Holes of Computing”</a:t>
            </a:r>
          </a:p>
          <a:p>
            <a:endParaRPr lang="en-US" altLang="en-US" sz="32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#3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3886200" y="3695700"/>
            <a:ext cx="3886200" cy="14097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5638800" y="2476500"/>
            <a:ext cx="2133600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275826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#4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406807034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169026" y="5791200"/>
            <a:ext cx="4041775" cy="334963"/>
          </a:xfrm>
        </p:spPr>
        <p:txBody>
          <a:bodyPr/>
          <a:lstStyle/>
          <a:p>
            <a:r>
              <a:rPr lang="en-US" dirty="0"/>
              <a:t>Only allocate stack space when needed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606800" y="2229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3606800" y="2610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3606800" y="2991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3606800" y="3372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3606800" y="3753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3606800" y="4134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3606800" y="5943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162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2DAE268-7F7E-43B3-ABF9-BD17EC416944}"/>
                  </a:ext>
                </a:extLst>
              </p14:cNvPr>
              <p14:cNvContentPartPr/>
              <p14:nvPr/>
            </p14:nvContentPartPr>
            <p14:xfrm>
              <a:off x="3143160" y="5568840"/>
              <a:ext cx="2210400" cy="1054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2DAE268-7F7E-43B3-ABF9-BD17EC4169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33800" y="5559480"/>
                <a:ext cx="2229120" cy="107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206327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Diane’s Silk Dress Cost $89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2286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2286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2286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2286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2286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2286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1" y="1485900"/>
            <a:ext cx="3075709" cy="4572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C988A6-FDA5-48EC-8C78-9B0187F0B53A}"/>
                  </a:ext>
                </a:extLst>
              </p14:cNvPr>
              <p14:cNvContentPartPr/>
              <p14:nvPr/>
            </p14:nvContentPartPr>
            <p14:xfrm>
              <a:off x="324000" y="171360"/>
              <a:ext cx="6769440" cy="1073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C988A6-FDA5-48EC-8C78-9B0187F0B53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4640" y="162000"/>
                <a:ext cx="6788160" cy="109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260263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Data-Flow Example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066800" y="4800600"/>
            <a:ext cx="37338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mult2(long a, long b)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5181600" y="685800"/>
            <a:ext cx="5867400" cy="137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5029200" y="4800600"/>
            <a:ext cx="52578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# a 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# a * b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 </a:t>
            </a:r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590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/>
              <a:t>• • •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/>
              <a:t>• • •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7E342BB-81FB-446F-A01F-173E09F21A73}"/>
                  </a:ext>
                </a:extLst>
              </p14:cNvPr>
              <p14:cNvContentPartPr/>
              <p14:nvPr/>
            </p14:nvContentPartPr>
            <p14:xfrm>
              <a:off x="5315040" y="5079960"/>
              <a:ext cx="3200760" cy="349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7E342BB-81FB-446F-A01F-173E09F21A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05680" y="5070600"/>
                <a:ext cx="3219480" cy="36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9154103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Stack-Based Languages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Languages That Support Recursion</a:t>
            </a:r>
          </a:p>
          <a:p>
            <a:pPr lvl="1" eaLnBrk="1" hangingPunct="1">
              <a:defRPr/>
            </a:pPr>
            <a:r>
              <a:rPr lang="en-US" dirty="0"/>
              <a:t>E.g., C, Pascal, Java, Python, Racket, Haskell, …</a:t>
            </a:r>
          </a:p>
          <a:p>
            <a:pPr lvl="1" eaLnBrk="1" hangingPunct="1">
              <a:defRPr/>
            </a:pPr>
            <a:r>
              <a:rPr lang="en-US" dirty="0"/>
              <a:t>Code must be “</a:t>
            </a:r>
            <a:r>
              <a:rPr lang="en-US" i="1" dirty="0"/>
              <a:t>reentrant</a:t>
            </a:r>
            <a:r>
              <a:rPr lang="en-US" dirty="0"/>
              <a:t>”</a:t>
            </a:r>
          </a:p>
          <a:p>
            <a:pPr lvl="2" eaLnBrk="1" hangingPunct="1">
              <a:defRPr/>
            </a:pPr>
            <a:r>
              <a:rPr lang="en-US" dirty="0"/>
              <a:t>Multiple simultaneous instantiations of single procedure</a:t>
            </a:r>
          </a:p>
          <a:p>
            <a:pPr lvl="1" eaLnBrk="1" hangingPunct="1">
              <a:buSzPct val="125000"/>
              <a:buFont typeface="Arial Unicode MS" pitchFamily="34" charset="-128"/>
              <a:buChar char="⇒"/>
              <a:defRPr/>
            </a:pPr>
            <a:r>
              <a:rPr lang="en-US" dirty="0"/>
              <a:t>Need some place to store state of each instantiation</a:t>
            </a:r>
          </a:p>
          <a:p>
            <a:pPr lvl="2" eaLnBrk="1" hangingPunct="1">
              <a:defRPr/>
            </a:pPr>
            <a:r>
              <a:rPr lang="en-US" dirty="0"/>
              <a:t>Arguments</a:t>
            </a:r>
          </a:p>
          <a:p>
            <a:pPr lvl="2" eaLnBrk="1" hangingPunct="1">
              <a:defRPr/>
            </a:pPr>
            <a:r>
              <a:rPr lang="en-US" dirty="0"/>
              <a:t>Local variables</a:t>
            </a:r>
          </a:p>
          <a:p>
            <a:pPr lvl="2" eaLnBrk="1" hangingPunct="1">
              <a:defRPr/>
            </a:pPr>
            <a:r>
              <a:rPr lang="en-US" dirty="0"/>
              <a:t>Return pointer</a:t>
            </a:r>
          </a:p>
          <a:p>
            <a:pPr eaLnBrk="1" hangingPunct="1">
              <a:defRPr/>
            </a:pPr>
            <a:r>
              <a:rPr lang="en-US" dirty="0"/>
              <a:t>Stack Discipline</a:t>
            </a:r>
          </a:p>
          <a:p>
            <a:pPr lvl="1" eaLnBrk="1" hangingPunct="1">
              <a:defRPr/>
            </a:pPr>
            <a:r>
              <a:rPr lang="en-US" dirty="0"/>
              <a:t>State for given procedure needed for limited time</a:t>
            </a:r>
          </a:p>
          <a:p>
            <a:pPr lvl="2" eaLnBrk="1" hangingPunct="1">
              <a:defRPr/>
            </a:pPr>
            <a:r>
              <a:rPr lang="en-US" dirty="0"/>
              <a:t>From when called to when return</a:t>
            </a:r>
          </a:p>
          <a:p>
            <a:pPr lvl="1" eaLnBrk="1" hangingPunct="1">
              <a:defRPr/>
            </a:pPr>
            <a:r>
              <a:rPr lang="en-US" dirty="0" err="1">
                <a:solidFill>
                  <a:srgbClr val="FF0000"/>
                </a:solidFill>
              </a:rPr>
              <a:t>Callee</a:t>
            </a:r>
            <a:r>
              <a:rPr lang="en-US" dirty="0">
                <a:solidFill>
                  <a:srgbClr val="FF0000"/>
                </a:solidFill>
              </a:rPr>
              <a:t> returns before caller does</a:t>
            </a:r>
          </a:p>
          <a:p>
            <a:pPr eaLnBrk="1" hangingPunct="1">
              <a:defRPr/>
            </a:pPr>
            <a:r>
              <a:rPr lang="en-US" dirty="0"/>
              <a:t>Stack Allocated in </a:t>
            </a:r>
            <a:r>
              <a:rPr lang="en-US" i="1" dirty="0"/>
              <a:t>Frames</a:t>
            </a:r>
          </a:p>
          <a:p>
            <a:pPr lvl="1" eaLnBrk="1" hangingPunct="1">
              <a:defRPr/>
            </a:pPr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Call Chain Example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Code Structure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981200" y="1752600"/>
            <a:ext cx="1524000" cy="2311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34290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yoo</a:t>
            </a:r>
            <a:r>
              <a:rPr lang="en-US" altLang="en-US" sz="1800" dirty="0">
                <a:latin typeface="Courier New" pitchFamily="49" charset="0"/>
              </a:rPr>
              <a:t>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who();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810000" y="2743200"/>
            <a:ext cx="1600200" cy="23114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34290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791200" y="4267200"/>
            <a:ext cx="1524000" cy="23114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7721600" y="1676400"/>
            <a:ext cx="1498600" cy="35814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CECFF"/>
            </a:outerShdw>
          </a:effec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7935914" y="19050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yoo</a:t>
            </a:r>
          </a:p>
        </p:txBody>
      </p:sp>
      <p:sp>
        <p:nvSpPr>
          <p:cNvPr id="12297" name="Rectangle 12"/>
          <p:cNvSpPr>
            <a:spLocks noChangeArrowheads="1"/>
          </p:cNvSpPr>
          <p:nvPr/>
        </p:nvSpPr>
        <p:spPr bwMode="auto">
          <a:xfrm>
            <a:off x="7935914" y="25908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</a:t>
            </a:r>
          </a:p>
        </p:txBody>
      </p:sp>
      <p:sp>
        <p:nvSpPr>
          <p:cNvPr id="12298" name="Rectangle 13"/>
          <p:cNvSpPr>
            <a:spLocks noChangeArrowheads="1"/>
          </p:cNvSpPr>
          <p:nvPr/>
        </p:nvSpPr>
        <p:spPr bwMode="auto">
          <a:xfrm>
            <a:off x="7924801" y="3265489"/>
            <a:ext cx="606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7935914" y="39624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0" name="Rectangle 15"/>
          <p:cNvSpPr>
            <a:spLocks noChangeArrowheads="1"/>
          </p:cNvSpPr>
          <p:nvPr/>
        </p:nvSpPr>
        <p:spPr bwMode="auto">
          <a:xfrm>
            <a:off x="7935914" y="47244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1" name="Line 16"/>
          <p:cNvSpPr>
            <a:spLocks noChangeShapeType="1"/>
          </p:cNvSpPr>
          <p:nvPr/>
        </p:nvSpPr>
        <p:spPr bwMode="auto">
          <a:xfrm>
            <a:off x="8240713" y="22098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7"/>
          <p:cNvSpPr>
            <a:spLocks noChangeShapeType="1"/>
          </p:cNvSpPr>
          <p:nvPr/>
        </p:nvSpPr>
        <p:spPr bwMode="auto">
          <a:xfrm>
            <a:off x="8240713" y="28956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8"/>
          <p:cNvSpPr>
            <a:spLocks noChangeShapeType="1"/>
          </p:cNvSpPr>
          <p:nvPr/>
        </p:nvSpPr>
        <p:spPr bwMode="auto">
          <a:xfrm>
            <a:off x="8240713" y="35814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9"/>
          <p:cNvSpPr>
            <a:spLocks noChangeShapeType="1"/>
          </p:cNvSpPr>
          <p:nvPr/>
        </p:nvSpPr>
        <p:spPr bwMode="auto">
          <a:xfrm>
            <a:off x="8240713" y="43434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20"/>
          <p:cNvSpPr>
            <a:spLocks noChangeArrowheads="1"/>
          </p:cNvSpPr>
          <p:nvPr/>
        </p:nvSpPr>
        <p:spPr bwMode="auto">
          <a:xfrm>
            <a:off x="7612640" y="1143000"/>
            <a:ext cx="168635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/>
              <a:t>Call Chain</a:t>
            </a:r>
          </a:p>
        </p:txBody>
      </p:sp>
      <p:sp>
        <p:nvSpPr>
          <p:cNvPr id="12306" name="Rectangle 21"/>
          <p:cNvSpPr>
            <a:spLocks noChangeArrowheads="1"/>
          </p:cNvSpPr>
          <p:nvPr/>
        </p:nvSpPr>
        <p:spPr bwMode="auto">
          <a:xfrm>
            <a:off x="387351" y="5181600"/>
            <a:ext cx="5175249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lnSpc>
                <a:spcPct val="100000"/>
              </a:lnSpc>
            </a:pPr>
            <a:r>
              <a:rPr lang="en-US" altLang="en-US" dirty="0"/>
              <a:t>Procedure </a:t>
            </a:r>
            <a:r>
              <a:rPr lang="en-US" altLang="en-US" dirty="0" err="1">
                <a:latin typeface="Courier New" pitchFamily="49" charset="0"/>
              </a:rPr>
              <a:t>amI</a:t>
            </a:r>
            <a:r>
              <a:rPr lang="en-US" altLang="en-US" dirty="0">
                <a:latin typeface="Courier New" pitchFamily="49" charset="0"/>
              </a:rPr>
              <a:t> is </a:t>
            </a:r>
            <a:r>
              <a:rPr lang="en-US" altLang="en-US" dirty="0"/>
              <a:t>recursive</a:t>
            </a:r>
          </a:p>
        </p:txBody>
      </p:sp>
      <p:sp>
        <p:nvSpPr>
          <p:cNvPr id="12307" name="Rectangle 23"/>
          <p:cNvSpPr>
            <a:spLocks noChangeArrowheads="1"/>
          </p:cNvSpPr>
          <p:nvPr/>
        </p:nvSpPr>
        <p:spPr bwMode="auto">
          <a:xfrm>
            <a:off x="8602664" y="3265489"/>
            <a:ext cx="606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8" name="Line 25"/>
          <p:cNvSpPr>
            <a:spLocks noChangeShapeType="1"/>
          </p:cNvSpPr>
          <p:nvPr/>
        </p:nvSpPr>
        <p:spPr bwMode="auto">
          <a:xfrm>
            <a:off x="8382001" y="2895600"/>
            <a:ext cx="53657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8418512" y="2267745"/>
            <a:ext cx="358775" cy="3969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5970589" y="33797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Local storage (if needed)</a:t>
            </a:r>
          </a:p>
          <a:p>
            <a:pPr marL="552450" lvl="1"/>
            <a:r>
              <a:rPr lang="en-US" dirty="0">
                <a:solidFill>
                  <a:srgbClr val="FF0000"/>
                </a:solidFill>
              </a:rPr>
              <a:t>Temporary space (if needed)</a:t>
            </a:r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procedure entered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838200" lvl="2"/>
            <a:r>
              <a:rPr lang="en-US" dirty="0"/>
              <a:t>Frame includes push done by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Deallocated upon return</a:t>
            </a:r>
          </a:p>
          <a:p>
            <a:pPr marL="838200" lvl="2"/>
            <a:r>
              <a:rPr lang="en-US" dirty="0"/>
              <a:t>“Finish” code</a:t>
            </a:r>
          </a:p>
          <a:p>
            <a:pPr marL="838200" lvl="2"/>
            <a:r>
              <a:rPr lang="en-US" dirty="0"/>
              <a:t>Includes pop done by </a:t>
            </a:r>
            <a:r>
              <a:rPr lang="en-US" b="1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8418511" y="3636169"/>
            <a:ext cx="368301" cy="555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6019800" y="47482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8804223" y="5575301"/>
            <a:ext cx="1560619" cy="4093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9272587" y="51974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733528"/>
              </p:ext>
            </p:extLst>
          </p:nvPr>
        </p:nvGraphicFramePr>
        <p:xfrm>
          <a:off x="8910637" y="16922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5972176" y="36607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24468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6921500" y="1592264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1727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2501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118584182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2501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2032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2819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29992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7351" y="1220788"/>
            <a:ext cx="6724649" cy="52244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calling point</a:t>
            </a:r>
          </a:p>
          <a:p>
            <a:pPr>
              <a:spcBef>
                <a:spcPts val="600"/>
              </a:spcBef>
            </a:pPr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pPr>
              <a:spcBef>
                <a:spcPts val="600"/>
              </a:spcBef>
            </a:pPr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variables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pPr>
              <a:spcBef>
                <a:spcPts val="600"/>
              </a:spcBef>
            </a:pPr>
            <a:r>
              <a:rPr lang="en-US" dirty="0"/>
              <a:t>Mechanisms all implemented with machine instructions</a:t>
            </a:r>
          </a:p>
          <a:p>
            <a:pPr>
              <a:spcBef>
                <a:spcPts val="600"/>
              </a:spcBef>
            </a:pPr>
            <a:r>
              <a:rPr lang="en-US" dirty="0"/>
              <a:t>x86-64 procedures use only what’s needed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7315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7315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Arc 9"/>
          <p:cNvSpPr/>
          <p:nvPr/>
        </p:nvSpPr>
        <p:spPr bwMode="auto">
          <a:xfrm>
            <a:off x="8001000" y="1905000"/>
            <a:ext cx="2209800" cy="2286000"/>
          </a:xfrm>
          <a:prstGeom prst="arc">
            <a:avLst>
              <a:gd name="adj1" fmla="val 15620407"/>
              <a:gd name="adj2" fmla="val 4768750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rot="10800000">
            <a:off x="6858000" y="2133600"/>
            <a:ext cx="1371600" cy="30480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8496300" y="1981200"/>
            <a:ext cx="228600" cy="1676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7734300" y="19050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7543800" y="4362856"/>
            <a:ext cx="1447800" cy="2286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18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2501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819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2438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3124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846403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6915151" y="4056064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133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129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6915151" y="4919664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2590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3340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1376935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6915151" y="4056064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2209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3445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1752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7655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13716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68391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1752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0051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955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273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663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81423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921500" y="1592264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2349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663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2316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be called</a:t>
            </a:r>
          </a:p>
          <a:p>
            <a:pPr marL="552450" lvl="1"/>
            <a:r>
              <a:rPr lang="en-US" dirty="0"/>
              <a:t>Local variables (if can’t keep in registers)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7+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8890000" y="28194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8890000" y="34290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Registers,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Temporaries,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&amp; Local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8890000" y="5241925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8890000" y="8382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8890000" y="31242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8890000" y="22098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7767703" y="1668463"/>
            <a:ext cx="676211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8505825" y="8382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7993063" y="32750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6451600" y="28114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8002589" y="60309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6529388" y="55626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6477000" y="33528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6CB782-9E01-438B-87A5-2D0485A64520}"/>
              </a:ext>
            </a:extLst>
          </p:cNvPr>
          <p:cNvSpPr/>
          <p:nvPr/>
        </p:nvSpPr>
        <p:spPr bwMode="auto">
          <a:xfrm>
            <a:off x="10462884" y="2676334"/>
            <a:ext cx="1439133" cy="590931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callee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returns to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4BB3CAE-B0B7-4DCB-94DA-42E1BD891AF4}"/>
              </a:ext>
            </a:extLst>
          </p:cNvPr>
          <p:cNvCxnSpPr>
            <a:stCxn id="3" idx="1"/>
            <a:endCxn id="62469" idx="3"/>
          </p:cNvCxnSpPr>
          <p:nvPr/>
        </p:nvCxnSpPr>
        <p:spPr bwMode="auto">
          <a:xfrm flipH="1">
            <a:off x="10160000" y="2971800"/>
            <a:ext cx="302884" cy="0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372584-4C37-483F-9C1D-52BBA91D3A62}"/>
                  </a:ext>
                </a:extLst>
              </p14:cNvPr>
              <p14:cNvContentPartPr/>
              <p14:nvPr/>
            </p14:nvContentPartPr>
            <p14:xfrm>
              <a:off x="8655120" y="5931000"/>
              <a:ext cx="1714680" cy="514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372584-4C37-483F-9C1D-52BBA91D3A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45760" y="5921640"/>
                <a:ext cx="1733400" cy="53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118534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/>
              <a:t>Region of memory managed with </a:t>
            </a:r>
            <a:r>
              <a:rPr lang="en-US" altLang="en-US" i="1" dirty="0"/>
              <a:t>stack discipline</a:t>
            </a:r>
          </a:p>
          <a:p>
            <a:pPr lvl="1" eaLnBrk="1" hangingPunct="1"/>
            <a:r>
              <a:rPr lang="en-US" altLang="en-US" dirty="0"/>
              <a:t>Grows toward </a:t>
            </a:r>
            <a:r>
              <a:rPr lang="en-US" altLang="en-US" i="1" dirty="0"/>
              <a:t>lower</a:t>
            </a:r>
            <a:r>
              <a:rPr lang="en-US" altLang="en-US" dirty="0"/>
              <a:t> addresses</a:t>
            </a:r>
          </a:p>
          <a:p>
            <a:pPr lvl="1" eaLnBrk="1" hangingPunct="1"/>
            <a:r>
              <a:rPr lang="en-US" altLang="en-US" dirty="0"/>
              <a:t>Register </a:t>
            </a: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rsp</a:t>
            </a:r>
            <a:r>
              <a:rPr lang="en-US" altLang="en-US" dirty="0"/>
              <a:t> indicates numerically </a:t>
            </a:r>
            <a:r>
              <a:rPr lang="en-US" altLang="en-US" i="1" dirty="0"/>
              <a:t>lowest</a:t>
            </a:r>
            <a:r>
              <a:rPr lang="en-US" altLang="en-US" dirty="0"/>
              <a:t>  stack address</a:t>
            </a:r>
          </a:p>
          <a:p>
            <a:pPr lvl="2" eaLnBrk="1" hangingPunct="1"/>
            <a:r>
              <a:rPr lang="en-US" altLang="en-US" dirty="0"/>
              <a:t>Always holds address of </a:t>
            </a:r>
            <a:r>
              <a:rPr lang="en-US" altLang="en-US" i="1" dirty="0"/>
              <a:t>“</a:t>
            </a:r>
            <a:r>
              <a:rPr lang="en-US" altLang="en-US" i="1" dirty="0" err="1"/>
              <a:t>top”</a:t>
            </a:r>
            <a:r>
              <a:rPr lang="en-US" altLang="en-US" dirty="0" err="1"/>
              <a:t>element</a:t>
            </a:r>
            <a:endParaRPr lang="en-US" altLang="en-US" dirty="0"/>
          </a:p>
          <a:p>
            <a:pPr lvl="2" eaLnBrk="1" hangingPunct="1"/>
            <a:r>
              <a:rPr lang="en-US" altLang="en-US" dirty="0"/>
              <a:t>Always changes by multiples of 8</a:t>
            </a: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6948268" y="4267201"/>
            <a:ext cx="1520825" cy="912813"/>
            <a:chOff x="2592" y="2736"/>
            <a:chExt cx="958" cy="575"/>
          </a:xfrm>
        </p:grpSpPr>
        <p:sp>
          <p:nvSpPr>
            <p:cNvPr id="4112" name="Line 5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6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8472268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10758267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3" name="Rectangle 9"/>
          <p:cNvSpPr>
            <a:spLocks noChangeArrowheads="1"/>
          </p:cNvSpPr>
          <p:nvPr/>
        </p:nvSpPr>
        <p:spPr bwMode="auto">
          <a:xfrm>
            <a:off x="9986743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4104" name="Group 10"/>
          <p:cNvGrpSpPr>
            <a:grpSpLocks/>
          </p:cNvGrpSpPr>
          <p:nvPr/>
        </p:nvGrpSpPr>
        <p:grpSpPr bwMode="auto">
          <a:xfrm>
            <a:off x="9986743" y="1600200"/>
            <a:ext cx="1349375" cy="1295400"/>
            <a:chOff x="3264" y="720"/>
            <a:chExt cx="850" cy="816"/>
          </a:xfrm>
        </p:grpSpPr>
        <p:sp>
          <p:nvSpPr>
            <p:cNvPr id="4110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4111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>
        <p:nvSpPr>
          <p:cNvPr id="4105" name="Line 13"/>
          <p:cNvSpPr>
            <a:spLocks noChangeShapeType="1"/>
          </p:cNvSpPr>
          <p:nvPr/>
        </p:nvSpPr>
        <p:spPr bwMode="auto">
          <a:xfrm flipH="1" flipV="1">
            <a:off x="9300942" y="5181600"/>
            <a:ext cx="635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6" name="Rectangle 14"/>
          <p:cNvSpPr>
            <a:spLocks noChangeArrowheads="1"/>
          </p:cNvSpPr>
          <p:nvPr/>
        </p:nvSpPr>
        <p:spPr bwMode="auto">
          <a:xfrm>
            <a:off x="9180293" y="5638800"/>
            <a:ext cx="1501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“Top”</a:t>
            </a:r>
          </a:p>
        </p:txBody>
      </p:sp>
      <p:sp>
        <p:nvSpPr>
          <p:cNvPr id="4107" name="Line 15"/>
          <p:cNvSpPr>
            <a:spLocks noChangeShapeType="1"/>
          </p:cNvSpPr>
          <p:nvPr/>
        </p:nvSpPr>
        <p:spPr bwMode="auto">
          <a:xfrm>
            <a:off x="7253068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8" name="Rectangle 16"/>
          <p:cNvSpPr>
            <a:spLocks noChangeArrowheads="1"/>
          </p:cNvSpPr>
          <p:nvPr/>
        </p:nvSpPr>
        <p:spPr bwMode="auto">
          <a:xfrm>
            <a:off x="9158068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4109" name="Line 17"/>
          <p:cNvSpPr>
            <a:spLocks noChangeShapeType="1"/>
          </p:cNvSpPr>
          <p:nvPr/>
        </p:nvSpPr>
        <p:spPr bwMode="auto">
          <a:xfrm flipH="1">
            <a:off x="9539067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C881DD-7B0A-4865-880E-EA1DF549D499}"/>
                  </a:ext>
                </a:extLst>
              </p14:cNvPr>
              <p14:cNvContentPartPr/>
              <p14:nvPr/>
            </p14:nvContentPartPr>
            <p14:xfrm>
              <a:off x="7061040" y="3695760"/>
              <a:ext cx="2832480" cy="1695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C881DD-7B0A-4865-880E-EA1DF549D4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51680" y="3686400"/>
                <a:ext cx="2851200" cy="1714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4478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381481"/>
              </p:ext>
            </p:extLst>
          </p:nvPr>
        </p:nvGraphicFramePr>
        <p:xfrm>
          <a:off x="70866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203052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226766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746004" y="23558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93366" y="838200"/>
            <a:ext cx="23574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931366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931366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1366" y="5486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1366" y="5867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3753" y="61023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0167" y="58737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93366" y="3657600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1366" y="41909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1366" y="5105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6766" y="57149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3179" y="54863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</p:spTree>
    <p:extLst>
      <p:ext uri="{BB962C8B-B14F-4D97-AF65-F5344CB8AC3E}">
        <p14:creationId xmlns:p14="http://schemas.microsoft.com/office/powerpoint/2010/main" val="3359046218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6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7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33494" y="838200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69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60902"/>
              </p:ext>
            </p:extLst>
          </p:nvPr>
        </p:nvGraphicFramePr>
        <p:xfrm>
          <a:off x="6781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572276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6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7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30073" y="838200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69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225658"/>
              </p:ext>
            </p:extLst>
          </p:nvPr>
        </p:nvGraphicFramePr>
        <p:xfrm>
          <a:off x="6781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15547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5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24337" y="838201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7000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165582"/>
              </p:ext>
            </p:extLst>
          </p:nvPr>
        </p:nvGraphicFramePr>
        <p:xfrm>
          <a:off x="6781800" y="3886201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229600" y="6400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736014" y="61722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4800602"/>
            <a:ext cx="26677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934200" y="5257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9342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059723412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803950"/>
              </p:ext>
            </p:extLst>
          </p:nvPr>
        </p:nvGraphicFramePr>
        <p:xfrm>
          <a:off x="6933482" y="3352799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228882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735296" y="228599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695482" y="838200"/>
            <a:ext cx="26677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933482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933482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8228882" y="5562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8735296" y="533399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7695482" y="4267200"/>
            <a:ext cx="225484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6933482" y="4800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4274001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</a:t>
            </a:r>
            <a:r>
              <a:rPr lang="en-US" i="1" dirty="0"/>
              <a:t>x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2284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6275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  <p:extLst>
      <p:ext uri="{BB962C8B-B14F-4D97-AF65-F5344CB8AC3E}">
        <p14:creationId xmlns:p14="http://schemas.microsoft.com/office/powerpoint/2010/main" val="171845639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</a:t>
            </a:r>
            <a:r>
              <a:rPr lang="en-US" i="1" dirty="0"/>
              <a:t>x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  <p:extLst>
      <p:ext uri="{BB962C8B-B14F-4D97-AF65-F5344CB8AC3E}">
        <p14:creationId xmlns:p14="http://schemas.microsoft.com/office/powerpoint/2010/main" val="3739810145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 (Diane’s silk dress)</a:t>
            </a: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7536727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7536727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7536727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7079527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5715000" y="1600201"/>
            <a:ext cx="1293239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7536727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7536727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7536727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7536727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7536727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7536727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5884532" y="3200401"/>
            <a:ext cx="1123706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5729221" y="5029200"/>
            <a:ext cx="1240147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7079527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9" name="Picture 10" descr="alien">
            <a:extLst>
              <a:ext uri="{FF2B5EF4-FFF2-40B4-BE49-F238E27FC236}">
                <a16:creationId xmlns:a16="http://schemas.microsoft.com/office/drawing/2014/main" id="{EF4C3F2C-C580-4225-BEA8-D06FC25734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5029200"/>
            <a:ext cx="7254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327D639D-1AD8-43F1-B49C-2846F68E91BF}"/>
              </a:ext>
            </a:extLst>
          </p:cNvPr>
          <p:cNvSpPr/>
          <p:nvPr/>
        </p:nvSpPr>
        <p:spPr bwMode="auto">
          <a:xfrm>
            <a:off x="10298164" y="3641669"/>
            <a:ext cx="1506486" cy="646331"/>
          </a:xfrm>
          <a:prstGeom prst="wedgeRectCallout">
            <a:avLst>
              <a:gd name="adj1" fmla="val -5364"/>
              <a:gd name="adj2" fmla="val 142395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Remember Diane!</a:t>
            </a:r>
          </a:p>
        </p:txBody>
      </p:sp>
    </p:spTree>
    <p:extLst>
      <p:ext uri="{BB962C8B-B14F-4D97-AF65-F5344CB8AC3E}">
        <p14:creationId xmlns:p14="http://schemas.microsoft.com/office/powerpoint/2010/main" val="1641516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 or as scratch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7924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7924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7467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7239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6084252" y="1981200"/>
            <a:ext cx="1273810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6466602" y="3429001"/>
            <a:ext cx="746999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7924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7924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7924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7924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</p:spTree>
    <p:extLst>
      <p:ext uri="{BB962C8B-B14F-4D97-AF65-F5344CB8AC3E}">
        <p14:creationId xmlns:p14="http://schemas.microsoft.com/office/powerpoint/2010/main" val="12998671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 Pushing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Pushing: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b="0" dirty="0"/>
              <a:t> </a:t>
            </a:r>
            <a:r>
              <a:rPr lang="en-US" b="0" i="1" dirty="0" err="1"/>
              <a:t>Src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Fetch operand at </a:t>
            </a:r>
            <a:r>
              <a:rPr lang="en-US" i="1" dirty="0" err="1"/>
              <a:t>Src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Decrement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 (regardless of operand size)</a:t>
            </a:r>
          </a:p>
          <a:p>
            <a:pPr lvl="1" eaLnBrk="1" hangingPunct="1">
              <a:defRPr/>
            </a:pPr>
            <a:r>
              <a:rPr lang="en-US" dirty="0"/>
              <a:t>Then write operand at address given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7963338" y="5005388"/>
            <a:ext cx="508000" cy="0"/>
          </a:xfrm>
          <a:prstGeom prst="line">
            <a:avLst/>
          </a:prstGeom>
          <a:noFill/>
          <a:ln w="25400">
            <a:solidFill>
              <a:srgbClr val="B2B2B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8474514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H="1">
            <a:off x="10760513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27" name="Rectangle 9"/>
          <p:cNvSpPr>
            <a:spLocks noChangeArrowheads="1"/>
          </p:cNvSpPr>
          <p:nvPr/>
        </p:nvSpPr>
        <p:spPr bwMode="auto">
          <a:xfrm>
            <a:off x="9988989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9988989" y="1600200"/>
            <a:ext cx="1349375" cy="1295400"/>
            <a:chOff x="3264" y="720"/>
            <a:chExt cx="850" cy="816"/>
          </a:xfrm>
        </p:grpSpPr>
        <p:sp>
          <p:nvSpPr>
            <p:cNvPr id="5140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5141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>
        <p:nvSpPr>
          <p:cNvPr id="5129" name="Line 13"/>
          <p:cNvSpPr>
            <a:spLocks noChangeShapeType="1"/>
          </p:cNvSpPr>
          <p:nvPr/>
        </p:nvSpPr>
        <p:spPr bwMode="auto">
          <a:xfrm flipH="1" flipV="1">
            <a:off x="9303188" y="5503863"/>
            <a:ext cx="635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30" name="Rectangle 14"/>
          <p:cNvSpPr>
            <a:spLocks noChangeArrowheads="1"/>
          </p:cNvSpPr>
          <p:nvPr/>
        </p:nvSpPr>
        <p:spPr bwMode="auto">
          <a:xfrm>
            <a:off x="8914462" y="5961064"/>
            <a:ext cx="2037929" cy="36676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/>
              <a:t>New Stack “Top”</a:t>
            </a:r>
          </a:p>
        </p:txBody>
      </p:sp>
      <p:sp>
        <p:nvSpPr>
          <p:cNvPr id="5131" name="Line 15"/>
          <p:cNvSpPr>
            <a:spLocks noChangeShapeType="1"/>
          </p:cNvSpPr>
          <p:nvPr/>
        </p:nvSpPr>
        <p:spPr bwMode="auto">
          <a:xfrm>
            <a:off x="8474513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32" name="Rectangle 16"/>
          <p:cNvSpPr>
            <a:spLocks noChangeArrowheads="1"/>
          </p:cNvSpPr>
          <p:nvPr/>
        </p:nvSpPr>
        <p:spPr bwMode="auto">
          <a:xfrm>
            <a:off x="9160314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5133" name="Line 17"/>
          <p:cNvSpPr>
            <a:spLocks noChangeShapeType="1"/>
          </p:cNvSpPr>
          <p:nvPr/>
        </p:nvSpPr>
        <p:spPr bwMode="auto">
          <a:xfrm flipH="1">
            <a:off x="9541313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19"/>
          <p:cNvSpPr>
            <a:spLocks noChangeArrowheads="1"/>
          </p:cNvSpPr>
          <p:nvPr/>
        </p:nvSpPr>
        <p:spPr bwMode="auto">
          <a:xfrm>
            <a:off x="8474514" y="5181600"/>
            <a:ext cx="1292225" cy="3048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grpSp>
        <p:nvGrpSpPr>
          <p:cNvPr id="5135" name="Group 20"/>
          <p:cNvGrpSpPr>
            <a:grpSpLocks/>
          </p:cNvGrpSpPr>
          <p:nvPr/>
        </p:nvGrpSpPr>
        <p:grpSpPr bwMode="auto">
          <a:xfrm>
            <a:off x="6950514" y="4573588"/>
            <a:ext cx="1520825" cy="912812"/>
            <a:chOff x="2592" y="2736"/>
            <a:chExt cx="958" cy="575"/>
          </a:xfrm>
        </p:grpSpPr>
        <p:sp>
          <p:nvSpPr>
            <p:cNvPr id="5138" name="Line 21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Rectangle 22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5136" name="Rectangle 23"/>
          <p:cNvSpPr>
            <a:spLocks noChangeArrowheads="1"/>
          </p:cNvSpPr>
          <p:nvPr/>
        </p:nvSpPr>
        <p:spPr bwMode="auto">
          <a:xfrm>
            <a:off x="8103613" y="5021263"/>
            <a:ext cx="275076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600" dirty="0"/>
              <a:t>-8</a:t>
            </a:r>
          </a:p>
        </p:txBody>
      </p:sp>
      <p:sp>
        <p:nvSpPr>
          <p:cNvPr id="5137" name="Line 24"/>
          <p:cNvSpPr>
            <a:spLocks noChangeShapeType="1"/>
          </p:cNvSpPr>
          <p:nvPr/>
        </p:nvSpPr>
        <p:spPr bwMode="auto">
          <a:xfrm>
            <a:off x="8093513" y="50292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2971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447800" y="11430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164634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683872" y="23558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31234" y="838200"/>
            <a:ext cx="23574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869234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869234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869234" y="5562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869234" y="5943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191621" y="61785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698035" y="59499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31234" y="3352800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869234" y="38861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869234" y="4800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164634" y="57911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671047" y="55625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869234" y="5181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CAB1E4-7CD2-4381-86D4-0061A221B385}"/>
                  </a:ext>
                </a:extLst>
              </p14:cNvPr>
              <p14:cNvContentPartPr/>
              <p14:nvPr/>
            </p14:nvContentPartPr>
            <p14:xfrm>
              <a:off x="2857680" y="2082960"/>
              <a:ext cx="412920" cy="362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CAB1E4-7CD2-4381-86D4-0061A221B3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48320" y="2073600"/>
                <a:ext cx="431640" cy="38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9174008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29718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447800" y="11430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153400" y="592158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672638" y="5762832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20000" y="4245183"/>
            <a:ext cx="285328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858000" y="4778582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858000" y="5692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858000" y="3025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858000" y="3406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180387" y="364193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686801" y="3413332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20000" y="816183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858000" y="1349582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858000" y="2263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153400" y="325458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659813" y="3025982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858000" y="2644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0BD8895-45C7-4F65-9450-18B075D6704B}"/>
                  </a:ext>
                </a:extLst>
              </p14:cNvPr>
              <p14:cNvContentPartPr/>
              <p14:nvPr/>
            </p14:nvContentPartPr>
            <p14:xfrm>
              <a:off x="1346040" y="3187800"/>
              <a:ext cx="629280" cy="2648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0BD8895-45C7-4F65-9450-18B075D6704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36680" y="3178440"/>
                <a:ext cx="648000" cy="266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9931720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</p:spTree>
    <p:extLst>
      <p:ext uri="{BB962C8B-B14F-4D97-AF65-F5344CB8AC3E}">
        <p14:creationId xmlns:p14="http://schemas.microsoft.com/office/powerpoint/2010/main" val="2137240585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Base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774981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284736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90406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6400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61722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4876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73152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3152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839032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234340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86557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32404"/>
              </p:ext>
            </p:extLst>
          </p:nvPr>
        </p:nvGraphicFramePr>
        <p:xfrm>
          <a:off x="1752601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084975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606899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366014-0424-4076-8288-DD24A2586CAB}"/>
                  </a:ext>
                </a:extLst>
              </p14:cNvPr>
              <p14:cNvContentPartPr/>
              <p14:nvPr/>
            </p14:nvContentPartPr>
            <p14:xfrm>
              <a:off x="2394000" y="2933640"/>
              <a:ext cx="393840" cy="406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366014-0424-4076-8288-DD24A2586C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84640" y="2924280"/>
                <a:ext cx="412560" cy="42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2153943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44567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55626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554530961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…unless the C code explicitly does so (e.g., buffer overflow in future lecture)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  <p:extLst>
      <p:ext uri="{BB962C8B-B14F-4D97-AF65-F5344CB8AC3E}">
        <p14:creationId xmlns:p14="http://schemas.microsoft.com/office/powerpoint/2010/main" val="27677578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 Popping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Popping: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b="0" dirty="0"/>
              <a:t> </a:t>
            </a:r>
            <a:r>
              <a:rPr lang="en-US" b="0" i="1" dirty="0" err="1"/>
              <a:t>Dest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Read memory data at address given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 eaLnBrk="1" hangingPunct="1">
              <a:defRPr/>
            </a:pPr>
            <a:r>
              <a:rPr lang="en-US" dirty="0"/>
              <a:t>Write to </a:t>
            </a:r>
            <a:r>
              <a:rPr lang="en-US" i="1" dirty="0" err="1"/>
              <a:t>Dest</a:t>
            </a:r>
            <a:endParaRPr lang="en-US" i="1" dirty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950514" y="3962401"/>
            <a:ext cx="1520825" cy="912813"/>
            <a:chOff x="2592" y="2736"/>
            <a:chExt cx="958" cy="575"/>
          </a:xfrm>
        </p:grpSpPr>
        <p:sp>
          <p:nvSpPr>
            <p:cNvPr id="6164" name="Line 5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6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8474514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10760513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6151" name="Rectangle 9"/>
          <p:cNvSpPr>
            <a:spLocks noChangeArrowheads="1"/>
          </p:cNvSpPr>
          <p:nvPr/>
        </p:nvSpPr>
        <p:spPr bwMode="auto">
          <a:xfrm>
            <a:off x="9988989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6152" name="Group 10"/>
          <p:cNvGrpSpPr>
            <a:grpSpLocks/>
          </p:cNvGrpSpPr>
          <p:nvPr/>
        </p:nvGrpSpPr>
        <p:grpSpPr bwMode="auto">
          <a:xfrm>
            <a:off x="9988989" y="1600200"/>
            <a:ext cx="1349375" cy="1295400"/>
            <a:chOff x="3264" y="720"/>
            <a:chExt cx="850" cy="816"/>
          </a:xfrm>
        </p:grpSpPr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6163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 dirty="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 dirty="0"/>
                <a:t>Addresses</a:t>
              </a:r>
            </a:p>
          </p:txBody>
        </p:sp>
      </p:grpSp>
      <p:sp useBgFill="1">
        <p:nvSpPr>
          <p:cNvPr id="6153" name="Rectangle 14"/>
          <p:cNvSpPr>
            <a:spLocks noChangeArrowheads="1"/>
          </p:cNvSpPr>
          <p:nvPr/>
        </p:nvSpPr>
        <p:spPr bwMode="auto">
          <a:xfrm>
            <a:off x="8914462" y="5638801"/>
            <a:ext cx="2037929" cy="36676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/>
              <a:t>New Stack “Top”</a:t>
            </a:r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8474513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6155" name="Rectangle 16"/>
          <p:cNvSpPr>
            <a:spLocks noChangeArrowheads="1"/>
          </p:cNvSpPr>
          <p:nvPr/>
        </p:nvSpPr>
        <p:spPr bwMode="auto">
          <a:xfrm>
            <a:off x="9160314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6156" name="Line 17"/>
          <p:cNvSpPr>
            <a:spLocks noChangeShapeType="1"/>
          </p:cNvSpPr>
          <p:nvPr/>
        </p:nvSpPr>
        <p:spPr bwMode="auto">
          <a:xfrm flipH="1">
            <a:off x="9541313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8"/>
          <p:cNvSpPr>
            <a:spLocks noChangeShapeType="1"/>
          </p:cNvSpPr>
          <p:nvPr/>
        </p:nvSpPr>
        <p:spPr bwMode="auto">
          <a:xfrm>
            <a:off x="7941113" y="5029200"/>
            <a:ext cx="508000" cy="0"/>
          </a:xfrm>
          <a:prstGeom prst="line">
            <a:avLst/>
          </a:prstGeom>
          <a:noFill/>
          <a:ln w="25400">
            <a:solidFill>
              <a:srgbClr val="B2B2B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9"/>
          <p:cNvSpPr>
            <a:spLocks noChangeArrowheads="1"/>
          </p:cNvSpPr>
          <p:nvPr/>
        </p:nvSpPr>
        <p:spPr bwMode="auto">
          <a:xfrm>
            <a:off x="8073202" y="4716463"/>
            <a:ext cx="32637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600" dirty="0"/>
              <a:t>+8</a:t>
            </a:r>
          </a:p>
        </p:txBody>
      </p:sp>
      <p:sp>
        <p:nvSpPr>
          <p:cNvPr id="6159" name="Line 20"/>
          <p:cNvSpPr>
            <a:spLocks noChangeShapeType="1"/>
          </p:cNvSpPr>
          <p:nvPr/>
        </p:nvSpPr>
        <p:spPr bwMode="auto">
          <a:xfrm flipV="1">
            <a:off x="8093513" y="47244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6160" name="Rectangle 21"/>
          <p:cNvSpPr>
            <a:spLocks noChangeArrowheads="1"/>
          </p:cNvSpPr>
          <p:nvPr/>
        </p:nvSpPr>
        <p:spPr bwMode="auto">
          <a:xfrm>
            <a:off x="8474514" y="4876800"/>
            <a:ext cx="1292225" cy="3048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6161" name="Line 13"/>
          <p:cNvSpPr>
            <a:spLocks noChangeShapeType="1"/>
          </p:cNvSpPr>
          <p:nvPr/>
        </p:nvSpPr>
        <p:spPr bwMode="auto">
          <a:xfrm flipH="1" flipV="1">
            <a:off x="9303189" y="4876800"/>
            <a:ext cx="542925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7352" y="1220788"/>
            <a:ext cx="8069324" cy="5224462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Stack is the right data structure for procedure call &amp;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dirty="0"/>
              <a:t> 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dirty="0"/>
              <a:t> manipulate the stack to store return addresses</a:t>
            </a:r>
          </a:p>
          <a:p>
            <a:r>
              <a:rPr lang="en-US" dirty="0"/>
              <a:t>Recursion (&amp; mutual recursion) handled by normal calling conventions</a:t>
            </a:r>
          </a:p>
          <a:p>
            <a:pPr lvl="1"/>
            <a:r>
              <a:rPr lang="en-US" dirty="0"/>
              <a:t>Can safely store values in local stack frame and in </a:t>
            </a: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lvl="1"/>
            <a:r>
              <a:rPr lang="en-US" dirty="0"/>
              <a:t>Put function arguments at top of stack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dirty="0"/>
              <a:t>Pointers are addresses of values</a:t>
            </a:r>
          </a:p>
          <a:p>
            <a:pPr lvl="1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9779000" y="29718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9779000" y="35814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9779000" y="53943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9779000" y="9906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9779000" y="32766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</a:t>
            </a:r>
            <a:r>
              <a:rPr lang="en-US" sz="1800" dirty="0" err="1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9779000" y="23622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8702740" y="1820863"/>
            <a:ext cx="676211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9442450" y="9906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9366250" y="34274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7805738" y="32480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>
                <a:latin typeface="+mn-lt"/>
                <a:cs typeface="Courier New Bold" charset="0"/>
                <a:sym typeface="Courier New Bold" charset="0"/>
              </a:rPr>
              <a:t>(Optional)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9366251" y="60610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7924800" y="5915025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774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" name="Rectangle 37"/>
          <p:cNvSpPr>
            <a:spLocks noChangeArrowheads="1"/>
          </p:cNvSpPr>
          <p:nvPr/>
        </p:nvSpPr>
        <p:spPr bwMode="auto">
          <a:xfrm>
            <a:off x="88392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229418" name="Rectangle 42"/>
          <p:cNvSpPr>
            <a:spLocks noChangeArrowheads="1"/>
          </p:cNvSpPr>
          <p:nvPr/>
        </p:nvSpPr>
        <p:spPr bwMode="auto">
          <a:xfrm>
            <a:off x="8839200" y="5181600"/>
            <a:ext cx="1371600" cy="381000"/>
          </a:xfrm>
          <a:prstGeom prst="rect">
            <a:avLst/>
          </a:prstGeom>
          <a:solidFill>
            <a:srgbClr val="66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70" name="Rectangle 32"/>
          <p:cNvSpPr>
            <a:spLocks noChangeArrowheads="1"/>
          </p:cNvSpPr>
          <p:nvPr/>
        </p:nvSpPr>
        <p:spPr bwMode="auto">
          <a:xfrm>
            <a:off x="74676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1" name="Rectangle 34"/>
          <p:cNvSpPr>
            <a:spLocks noChangeArrowheads="1"/>
          </p:cNvSpPr>
          <p:nvPr/>
        </p:nvSpPr>
        <p:spPr bwMode="auto">
          <a:xfrm>
            <a:off x="74676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2" name="Rectangle 38"/>
          <p:cNvSpPr>
            <a:spLocks noChangeArrowheads="1"/>
          </p:cNvSpPr>
          <p:nvPr/>
        </p:nvSpPr>
        <p:spPr bwMode="auto">
          <a:xfrm>
            <a:off x="74676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44196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44196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44196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6" name="Rectangle 20"/>
          <p:cNvSpPr>
            <a:spLocks noChangeArrowheads="1"/>
          </p:cNvSpPr>
          <p:nvPr/>
        </p:nvSpPr>
        <p:spPr bwMode="auto">
          <a:xfrm>
            <a:off x="15240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7" name="Rectangle 22"/>
          <p:cNvSpPr>
            <a:spLocks noChangeArrowheads="1"/>
          </p:cNvSpPr>
          <p:nvPr/>
        </p:nvSpPr>
        <p:spPr bwMode="auto">
          <a:xfrm>
            <a:off x="15240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8" name="Rectangle 26"/>
          <p:cNvSpPr>
            <a:spLocks noChangeArrowheads="1"/>
          </p:cNvSpPr>
          <p:nvPr/>
        </p:nvSpPr>
        <p:spPr bwMode="auto">
          <a:xfrm>
            <a:off x="15240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9" name="Rectangle 46"/>
          <p:cNvSpPr>
            <a:spLocks noChangeArrowheads="1"/>
          </p:cNvSpPr>
          <p:nvPr/>
        </p:nvSpPr>
        <p:spPr bwMode="auto">
          <a:xfrm>
            <a:off x="7467600" y="3352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7180" name="Rectangle 43"/>
          <p:cNvSpPr>
            <a:spLocks noChangeArrowheads="1"/>
          </p:cNvSpPr>
          <p:nvPr/>
        </p:nvSpPr>
        <p:spPr bwMode="auto">
          <a:xfrm>
            <a:off x="88392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81" name="Rectangle 40"/>
          <p:cNvSpPr>
            <a:spLocks noChangeArrowheads="1"/>
          </p:cNvSpPr>
          <p:nvPr/>
        </p:nvSpPr>
        <p:spPr bwMode="auto">
          <a:xfrm>
            <a:off x="57912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82" name="Rectangle 2"/>
          <p:cNvSpPr>
            <a:spLocks noChangeArrowheads="1"/>
          </p:cNvSpPr>
          <p:nvPr/>
        </p:nvSpPr>
        <p:spPr bwMode="auto">
          <a:xfrm>
            <a:off x="44196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83" name="Rectangle 3"/>
          <p:cNvSpPr>
            <a:spLocks noChangeArrowheads="1"/>
          </p:cNvSpPr>
          <p:nvPr/>
        </p:nvSpPr>
        <p:spPr bwMode="auto">
          <a:xfrm>
            <a:off x="44196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184" name="Rectangle 4"/>
          <p:cNvSpPr>
            <a:spLocks noChangeArrowheads="1"/>
          </p:cNvSpPr>
          <p:nvPr/>
        </p:nvSpPr>
        <p:spPr bwMode="auto">
          <a:xfrm>
            <a:off x="44196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185" name="Rectangle 5"/>
          <p:cNvSpPr>
            <a:spLocks noChangeArrowheads="1"/>
          </p:cNvSpPr>
          <p:nvPr/>
        </p:nvSpPr>
        <p:spPr bwMode="auto">
          <a:xfrm>
            <a:off x="4419600" y="3352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7186" name="Rectangle 6"/>
          <p:cNvSpPr>
            <a:spLocks noChangeArrowheads="1"/>
          </p:cNvSpPr>
          <p:nvPr/>
        </p:nvSpPr>
        <p:spPr bwMode="auto">
          <a:xfrm>
            <a:off x="57912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87" name="Rectangle 8"/>
          <p:cNvSpPr>
            <a:spLocks noChangeArrowheads="1"/>
          </p:cNvSpPr>
          <p:nvPr/>
        </p:nvSpPr>
        <p:spPr bwMode="auto">
          <a:xfrm>
            <a:off x="57912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229386" name="Rectangle 10"/>
          <p:cNvSpPr>
            <a:spLocks noChangeArrowheads="1"/>
          </p:cNvSpPr>
          <p:nvPr/>
        </p:nvSpPr>
        <p:spPr bwMode="auto">
          <a:xfrm>
            <a:off x="5791200" y="3352800"/>
            <a:ext cx="1371600" cy="3810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189" name="Rectangle 11"/>
          <p:cNvSpPr>
            <a:spLocks noChangeArrowheads="1"/>
          </p:cNvSpPr>
          <p:nvPr/>
        </p:nvSpPr>
        <p:spPr bwMode="auto">
          <a:xfrm>
            <a:off x="57912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190" name="Rectangle 12"/>
          <p:cNvSpPr>
            <a:spLocks noChangeArrowheads="1"/>
          </p:cNvSpPr>
          <p:nvPr/>
        </p:nvSpPr>
        <p:spPr bwMode="auto">
          <a:xfrm>
            <a:off x="57912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7191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Operation Examples</a:t>
            </a:r>
          </a:p>
        </p:txBody>
      </p:sp>
      <p:sp>
        <p:nvSpPr>
          <p:cNvPr id="7192" name="Rectangle 16"/>
          <p:cNvSpPr>
            <a:spLocks noChangeArrowheads="1"/>
          </p:cNvSpPr>
          <p:nvPr/>
        </p:nvSpPr>
        <p:spPr bwMode="auto">
          <a:xfrm>
            <a:off x="15240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93" name="Rectangle 17"/>
          <p:cNvSpPr>
            <a:spLocks noChangeArrowheads="1"/>
          </p:cNvSpPr>
          <p:nvPr/>
        </p:nvSpPr>
        <p:spPr bwMode="auto">
          <a:xfrm>
            <a:off x="15240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194" name="Rectangle 18"/>
          <p:cNvSpPr>
            <a:spLocks noChangeArrowheads="1"/>
          </p:cNvSpPr>
          <p:nvPr/>
        </p:nvSpPr>
        <p:spPr bwMode="auto">
          <a:xfrm>
            <a:off x="15240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195" name="Rectangle 19"/>
          <p:cNvSpPr>
            <a:spLocks noChangeArrowheads="1"/>
          </p:cNvSpPr>
          <p:nvPr/>
        </p:nvSpPr>
        <p:spPr bwMode="auto">
          <a:xfrm>
            <a:off x="28956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96" name="Rectangle 21"/>
          <p:cNvSpPr>
            <a:spLocks noChangeArrowheads="1"/>
          </p:cNvSpPr>
          <p:nvPr/>
        </p:nvSpPr>
        <p:spPr bwMode="auto">
          <a:xfrm>
            <a:off x="28956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197" name="Rectangle 23"/>
          <p:cNvSpPr>
            <a:spLocks noChangeArrowheads="1"/>
          </p:cNvSpPr>
          <p:nvPr/>
        </p:nvSpPr>
        <p:spPr bwMode="auto">
          <a:xfrm>
            <a:off x="28956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198" name="Rectangle 24"/>
          <p:cNvSpPr>
            <a:spLocks noChangeArrowheads="1"/>
          </p:cNvSpPr>
          <p:nvPr/>
        </p:nvSpPr>
        <p:spPr bwMode="auto">
          <a:xfrm>
            <a:off x="28956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7199" name="Rectangle 25"/>
          <p:cNvSpPr>
            <a:spLocks noChangeArrowheads="1"/>
          </p:cNvSpPr>
          <p:nvPr/>
        </p:nvSpPr>
        <p:spPr bwMode="auto">
          <a:xfrm>
            <a:off x="28956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229389" name="Rectangle 13"/>
          <p:cNvSpPr>
            <a:spLocks noChangeArrowheads="1"/>
          </p:cNvSpPr>
          <p:nvPr/>
        </p:nvSpPr>
        <p:spPr bwMode="auto">
          <a:xfrm>
            <a:off x="5791200" y="5181600"/>
            <a:ext cx="1371600" cy="381000"/>
          </a:xfrm>
          <a:prstGeom prst="rect">
            <a:avLst/>
          </a:prstGeom>
          <a:solidFill>
            <a:srgbClr val="66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229403" name="Text Box 27"/>
          <p:cNvSpPr txBox="1">
            <a:spLocks noChangeArrowheads="1"/>
          </p:cNvSpPr>
          <p:nvPr/>
        </p:nvSpPr>
        <p:spPr bwMode="auto">
          <a:xfrm>
            <a:off x="5715000" y="1219200"/>
            <a:ext cx="15632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pushq</a:t>
            </a:r>
            <a:r>
              <a:rPr lang="en-US" altLang="en-US" sz="1800" dirty="0">
                <a:latin typeface="Courier New" pitchFamily="49" charset="0"/>
              </a:rPr>
              <a:t> 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02" name="Rectangle 28"/>
          <p:cNvSpPr>
            <a:spLocks noChangeArrowheads="1"/>
          </p:cNvSpPr>
          <p:nvPr/>
        </p:nvSpPr>
        <p:spPr bwMode="auto">
          <a:xfrm>
            <a:off x="74676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203" name="Rectangle 29"/>
          <p:cNvSpPr>
            <a:spLocks noChangeArrowheads="1"/>
          </p:cNvSpPr>
          <p:nvPr/>
        </p:nvSpPr>
        <p:spPr bwMode="auto">
          <a:xfrm>
            <a:off x="74676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204" name="Rectangle 30"/>
          <p:cNvSpPr>
            <a:spLocks noChangeArrowheads="1"/>
          </p:cNvSpPr>
          <p:nvPr/>
        </p:nvSpPr>
        <p:spPr bwMode="auto">
          <a:xfrm>
            <a:off x="74676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205" name="Rectangle 33"/>
          <p:cNvSpPr>
            <a:spLocks noChangeArrowheads="1"/>
          </p:cNvSpPr>
          <p:nvPr/>
        </p:nvSpPr>
        <p:spPr bwMode="auto">
          <a:xfrm>
            <a:off x="88392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206" name="Rectangle 35"/>
          <p:cNvSpPr>
            <a:spLocks noChangeArrowheads="1"/>
          </p:cNvSpPr>
          <p:nvPr/>
        </p:nvSpPr>
        <p:spPr bwMode="auto">
          <a:xfrm>
            <a:off x="88392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207" name="Rectangle 36"/>
          <p:cNvSpPr>
            <a:spLocks noChangeArrowheads="1"/>
          </p:cNvSpPr>
          <p:nvPr/>
        </p:nvSpPr>
        <p:spPr bwMode="auto">
          <a:xfrm>
            <a:off x="88392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29407" name="Rectangle 31"/>
          <p:cNvSpPr>
            <a:spLocks noChangeArrowheads="1"/>
          </p:cNvSpPr>
          <p:nvPr/>
        </p:nvSpPr>
        <p:spPr bwMode="auto">
          <a:xfrm>
            <a:off x="8839200" y="4800600"/>
            <a:ext cx="1371600" cy="3810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229415" name="Text Box 39"/>
          <p:cNvSpPr txBox="1">
            <a:spLocks noChangeArrowheads="1"/>
          </p:cNvSpPr>
          <p:nvPr/>
        </p:nvSpPr>
        <p:spPr bwMode="auto">
          <a:xfrm>
            <a:off x="8763000" y="1219200"/>
            <a:ext cx="14253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popq</a:t>
            </a:r>
            <a:r>
              <a:rPr lang="en-US" altLang="en-US" sz="1800" dirty="0">
                <a:latin typeface="Courier New" pitchFamily="49" charset="0"/>
              </a:rPr>
              <a:t> 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12" name="Rectangle 45"/>
          <p:cNvSpPr>
            <a:spLocks noChangeArrowheads="1"/>
          </p:cNvSpPr>
          <p:nvPr/>
        </p:nvSpPr>
        <p:spPr bwMode="auto">
          <a:xfrm>
            <a:off x="8839200" y="3352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FC2C38E-58FB-4480-9943-7222DDF213DA}"/>
                  </a:ext>
                </a:extLst>
              </p14:cNvPr>
              <p14:cNvContentPartPr/>
              <p14:nvPr/>
            </p14:nvContentPartPr>
            <p14:xfrm>
              <a:off x="7962840" y="3333600"/>
              <a:ext cx="2565720" cy="711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FC2C38E-58FB-4480-9943-7222DDF213D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53480" y="3324240"/>
                <a:ext cx="2584440" cy="73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18" grpId="0" animBg="1" autoUpdateAnimBg="0"/>
      <p:bldP spid="229386" grpId="0" animBg="1" autoUpdateAnimBg="0"/>
      <p:bldP spid="229389" grpId="0" animBg="1" autoUpdateAnimBg="0"/>
      <p:bldP spid="229403" grpId="0" build="p" autoUpdateAnimBg="0"/>
      <p:bldP spid="229407" grpId="0" animBg="1" autoUpdateAnimBg="0"/>
      <p:bldP spid="2294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Procedure Control Flow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Use stack to support procedure call and return</a:t>
            </a:r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Procedure call: 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endParaRPr lang="en-US" b="0" dirty="0"/>
          </a:p>
          <a:p>
            <a:pPr marL="560388" lvl="1" indent="-222250" eaLnBrk="1" hangingPunct="1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>
                <a:latin typeface="Courier New" pitchFamily="49" charset="0"/>
              </a:rPr>
              <a:t>call </a:t>
            </a:r>
            <a:r>
              <a:rPr lang="en-US" i="1" dirty="0">
                <a:latin typeface="Courier New" pitchFamily="49" charset="0"/>
              </a:rPr>
              <a:t>label		</a:t>
            </a:r>
            <a:r>
              <a:rPr lang="en-US" dirty="0"/>
              <a:t>Push return address onto stack; jump to </a:t>
            </a:r>
            <a:r>
              <a:rPr lang="en-US" i="1" dirty="0">
                <a:latin typeface="Courier New" pitchFamily="49" charset="0"/>
              </a:rPr>
              <a:t>label</a:t>
            </a:r>
            <a:endParaRPr lang="en-US" dirty="0"/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Return address value</a:t>
            </a:r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Address of instruction </a:t>
            </a:r>
            <a:r>
              <a:rPr lang="en-US" i="1" dirty="0"/>
              <a:t>just beyond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call</a:t>
            </a:r>
            <a:endParaRPr lang="en-US" dirty="0"/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Procedure return: 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(or</a:t>
            </a:r>
            <a:r>
              <a:rPr lang="en-US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rep; ret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)</a:t>
            </a:r>
            <a:endParaRPr lang="en-US" b="0" dirty="0"/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Pop address (of instruction after corresponding </a:t>
            </a:r>
            <a:r>
              <a:rPr lang="en-US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/>
              <a:t>) from stack</a:t>
            </a:r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Jump to that address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6D4530D-6600-4702-9625-4045C7A5CA7A}"/>
              </a:ext>
            </a:extLst>
          </p:cNvPr>
          <p:cNvSpPr/>
          <p:nvPr/>
        </p:nvSpPr>
        <p:spPr bwMode="auto">
          <a:xfrm>
            <a:off x="2590800" y="2047280"/>
            <a:ext cx="4114800" cy="5486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2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#1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222520986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#2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5562600" y="3695700"/>
            <a:ext cx="2209800" cy="6477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5562600" y="2476500"/>
            <a:ext cx="2209800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55134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33914</TotalTime>
  <Pages>35</Pages>
  <Words>4425</Words>
  <Application>Microsoft Office PowerPoint</Application>
  <PresentationFormat>Widescreen</PresentationFormat>
  <Paragraphs>1387</Paragraphs>
  <Slides>50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4" baseType="lpstr">
      <vt:lpstr>Arial Narrow Bold</vt:lpstr>
      <vt:lpstr>Arial Unicode MS</vt:lpstr>
      <vt:lpstr>Calibri</vt:lpstr>
      <vt:lpstr>Calibri Bold</vt:lpstr>
      <vt:lpstr>Calibri Bold Italic</vt:lpstr>
      <vt:lpstr>Century Gothic</vt:lpstr>
      <vt:lpstr>Courier New</vt:lpstr>
      <vt:lpstr>Courier New Bold</vt:lpstr>
      <vt:lpstr>Gill Sans</vt:lpstr>
      <vt:lpstr>Helvetica</vt:lpstr>
      <vt:lpstr>Times New Roman</vt:lpstr>
      <vt:lpstr>Wingdings</vt:lpstr>
      <vt:lpstr>Wingdings 2</vt:lpstr>
      <vt:lpstr>class02</vt:lpstr>
      <vt:lpstr>Machine-Level Programming III: Procedures </vt:lpstr>
      <vt:lpstr>Mechanisms in Procedures</vt:lpstr>
      <vt:lpstr>x86-64 Stack</vt:lpstr>
      <vt:lpstr>x86-64 Stack Pushing</vt:lpstr>
      <vt:lpstr>x86-64 Stack Popping</vt:lpstr>
      <vt:lpstr>Stack Operation Examples</vt:lpstr>
      <vt:lpstr>Procedure Control Flow</vt:lpstr>
      <vt:lpstr>Control-Flow Example #1</vt:lpstr>
      <vt:lpstr>Control-Flow Example #2</vt:lpstr>
      <vt:lpstr>Control-Flow Example #3</vt:lpstr>
      <vt:lpstr>Control-Flow Example #4</vt:lpstr>
      <vt:lpstr>Procedure Data Flow</vt:lpstr>
      <vt:lpstr>Diane’s Silk Dress Cost $89</vt:lpstr>
      <vt:lpstr>Data-Flow Example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Recursive Function</vt:lpstr>
      <vt:lpstr>Recursive Function Base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III</dc:title>
  <dc:subject/>
  <dc:creator>Randal E. Bryant and David R. O'Hallaron</dc:creator>
  <cp:keywords/>
  <dc:description/>
  <cp:lastModifiedBy>Geoffrey Kuenning</cp:lastModifiedBy>
  <cp:revision>151</cp:revision>
  <cp:lastPrinted>2022-02-04T00:18:40Z</cp:lastPrinted>
  <dcterms:created xsi:type="dcterms:W3CDTF">1998-08-11T09:19:24Z</dcterms:created>
  <dcterms:modified xsi:type="dcterms:W3CDTF">2022-08-30T04:30:33Z</dcterms:modified>
</cp:coreProperties>
</file>