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343" r:id="rId2"/>
    <p:sldId id="428" r:id="rId3"/>
    <p:sldId id="421" r:id="rId4"/>
    <p:sldId id="422" r:id="rId5"/>
    <p:sldId id="345" r:id="rId6"/>
    <p:sldId id="346" r:id="rId7"/>
    <p:sldId id="347" r:id="rId8"/>
    <p:sldId id="349" r:id="rId9"/>
    <p:sldId id="350" r:id="rId10"/>
    <p:sldId id="351" r:id="rId11"/>
    <p:sldId id="352" r:id="rId12"/>
    <p:sldId id="407" r:id="rId13"/>
    <p:sldId id="408" r:id="rId14"/>
    <p:sldId id="409" r:id="rId15"/>
    <p:sldId id="354" r:id="rId16"/>
    <p:sldId id="355" r:id="rId17"/>
    <p:sldId id="379" r:id="rId18"/>
    <p:sldId id="423" r:id="rId19"/>
    <p:sldId id="390" r:id="rId20"/>
    <p:sldId id="391" r:id="rId21"/>
    <p:sldId id="392" r:id="rId22"/>
    <p:sldId id="393" r:id="rId23"/>
    <p:sldId id="394" r:id="rId24"/>
    <p:sldId id="411" r:id="rId25"/>
    <p:sldId id="400" r:id="rId26"/>
    <p:sldId id="395" r:id="rId27"/>
    <p:sldId id="396" r:id="rId28"/>
    <p:sldId id="424" r:id="rId29"/>
    <p:sldId id="425" r:id="rId30"/>
    <p:sldId id="397" r:id="rId31"/>
    <p:sldId id="410" r:id="rId32"/>
    <p:sldId id="426" r:id="rId33"/>
    <p:sldId id="399" r:id="rId34"/>
    <p:sldId id="401" r:id="rId35"/>
    <p:sldId id="402" r:id="rId36"/>
    <p:sldId id="429" r:id="rId37"/>
    <p:sldId id="430" r:id="rId38"/>
    <p:sldId id="427" r:id="rId39"/>
    <p:sldId id="413" r:id="rId40"/>
    <p:sldId id="414" r:id="rId41"/>
    <p:sldId id="415" r:id="rId42"/>
    <p:sldId id="416" r:id="rId43"/>
    <p:sldId id="417" r:id="rId44"/>
    <p:sldId id="418" r:id="rId45"/>
    <p:sldId id="419" r:id="rId46"/>
    <p:sldId id="387" r:id="rId47"/>
    <p:sldId id="388" r:id="rId48"/>
    <p:sldId id="389" r:id="rId49"/>
    <p:sldId id="404" r:id="rId50"/>
    <p:sldId id="405" r:id="rId51"/>
    <p:sldId id="406" r:id="rId52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8628" autoAdjust="0"/>
  </p:normalViewPr>
  <p:slideViewPr>
    <p:cSldViewPr>
      <p:cViewPr varScale="1">
        <p:scale>
          <a:sx n="62" d="100"/>
          <a:sy n="62" d="100"/>
        </p:scale>
        <p:origin x="732" y="66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77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6.xml"/><Relationship Id="rId2" Type="http://schemas.openxmlformats.org/officeDocument/2006/relationships/slide" Target="slides/slide16.xml"/><Relationship Id="rId1" Type="http://schemas.openxmlformats.org/officeDocument/2006/relationships/slide" Target="slides/slide15.xml"/><Relationship Id="rId4" Type="http://schemas.openxmlformats.org/officeDocument/2006/relationships/slide" Target="slides/slide4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952029" y="8272204"/>
            <a:ext cx="765724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23AFBA74-EB58-4A84-A4A1-971595DE8435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733867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929249" y="8272204"/>
            <a:ext cx="809005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3E99707E-5BE4-425D-906B-78BC43CBC6A2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AF29A0-A4CA-1D6B-9EC7-EA52707773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9F6F66-0464-DE5C-46FB-46E3F08E9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221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84A24D4-ADD6-880F-8259-B0BC9A8189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B395BE-778E-1134-9691-019FAA05A1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17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7DAB2FE-43D1-81C9-D3DA-6FE0F385C4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F5268F9-BF66-7E5A-371F-A6BE246D9B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97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005A939-C858-32A8-DCB5-4561D97FDB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B7BDA60-6E65-83B2-FE06-66BBBDB157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50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707A6E5-5315-812B-2368-66429CE435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D9BE478-CE7D-C384-8E0A-0DD5D8D5CE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86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CE33DCA-309F-AFC6-5C59-C6FD32DCCB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6F0116A-E249-5CCD-7733-42419C6548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089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control flow is animated in four popups.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01FA0134-561C-40F8-B362-779F8F1EB1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E79D298-1570-ACD7-FEC4-292FA416A3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255B8E7-6CD6-F6AA-90E2-40895242C3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29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10E22FE-E422-0799-F9D2-9DF1CA97E7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EA80586-E96E-E56D-E01B-D5D1F0FAC9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17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473F5A2-0186-360B-8351-0ECF598E45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55B1604-8B12-FED7-08FE-CCA9C06396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935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48C4D85-597D-E250-4213-4FF025F770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C28F248-6D24-F310-3B5A-A8B64B319D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641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FAF594-A521-FE94-A891-3936E4E468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F0B199-1FB5-334E-368A-92C5D7C5D3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4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3A5B461-C9C7-7F8B-1FE6-3DBF3EA5D6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8F9722A-8904-2061-3401-86524E397C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620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8737F85-C3B2-A09C-D1F0-4CEE9C1FAF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264E24F-FD4F-BDD5-4C23-4F8DDAD3B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675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demo control-Z here.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BA867AF-2F90-A8AA-6BE1-6282DDB9C7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9563291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5D50FC6-6C85-5EAA-5BCB-4493A4AFE9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E316642-DEB6-7954-10DA-80EF0B238C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702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197638-8592-92D0-1DC9-2A3B974D7F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7D4C7A-82C8-2EF4-8FE5-5B66390C19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408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AFBF7F-B57B-6EFF-8965-A8340CB712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0C0966-C6E1-4B50-1334-3B43F38757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96B584A-BAC4-33AE-6BB1-20707164E6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A94260E-9227-F60A-BC1F-5A3D47734D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585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40C6750-CCC4-BA96-4089-BE7C4C4D84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C076DA-ACE7-D6C9-1D67-2B47B3AD9F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030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44781AE-3F45-2652-60C8-CDDD509BF8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A6BAA22-6913-B145-09B1-7B32B80A05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3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we eliminate the process-group example completely?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CD292CC-D2F3-A5AD-A55C-518ADD5F68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7140482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Unset LESS.</a:t>
            </a:r>
          </a:p>
          <a:p>
            <a:r>
              <a:rPr lang="en-US" dirty="0" err="1"/>
              <a:t>stty</a:t>
            </a:r>
            <a:r>
              <a:rPr lang="en-US" dirty="0"/>
              <a:t> –</a:t>
            </a:r>
            <a:r>
              <a:rPr lang="en-US" dirty="0" err="1"/>
              <a:t>tostop</a:t>
            </a:r>
            <a:r>
              <a:rPr lang="en-US" dirty="0"/>
              <a:t>, then demonstrate control-Z.  First do it with less on some file; then do it with </a:t>
            </a:r>
            <a:r>
              <a:rPr lang="en-US" dirty="0" err="1"/>
              <a:t>gdb</a:t>
            </a:r>
            <a:r>
              <a:rPr lang="en-US" dirty="0"/>
              <a:t>.</a:t>
            </a:r>
          </a:p>
          <a:p>
            <a:r>
              <a:rPr lang="en-US" dirty="0"/>
              <a:t>Show how less correctly restores screen &amp; prompts bur </a:t>
            </a:r>
            <a:r>
              <a:rPr lang="en-US" dirty="0" err="1"/>
              <a:t>gdb</a:t>
            </a:r>
            <a:r>
              <a:rPr lang="en-US" dirty="0"/>
              <a:t> doesn’t.</a:t>
            </a:r>
          </a:p>
          <a:p>
            <a:r>
              <a:rPr lang="en-US" dirty="0"/>
              <a:t>Show how </a:t>
            </a:r>
            <a:r>
              <a:rPr lang="en-US" dirty="0" err="1"/>
              <a:t>gdb</a:t>
            </a:r>
            <a:r>
              <a:rPr lang="en-US" dirty="0"/>
              <a:t> remembers breakpoints, etc.</a:t>
            </a:r>
          </a:p>
          <a:p>
            <a:r>
              <a:rPr lang="en-US" dirty="0"/>
              <a:t>Stop </a:t>
            </a:r>
            <a:r>
              <a:rPr lang="en-US" dirty="0" err="1"/>
              <a:t>gdb</a:t>
            </a:r>
            <a:r>
              <a:rPr lang="en-US" dirty="0"/>
              <a:t>, start &amp; stop less, show “jobs” and “jobs –l”, then “</a:t>
            </a:r>
            <a:r>
              <a:rPr lang="en-US" dirty="0" err="1"/>
              <a:t>fg</a:t>
            </a:r>
            <a:r>
              <a:rPr lang="en-US" dirty="0"/>
              <a:t> %n”.</a:t>
            </a:r>
          </a:p>
          <a:p>
            <a:r>
              <a:rPr lang="en-US" dirty="0"/>
              <a:t>Finally start up a background shell loop: “</a:t>
            </a:r>
            <a:r>
              <a:rPr lang="en-US" dirty="0" err="1"/>
              <a:t>i</a:t>
            </a:r>
            <a:r>
              <a:rPr lang="en-US" dirty="0"/>
              <a:t>=0; while sleep 1; do echo $</a:t>
            </a:r>
            <a:r>
              <a:rPr lang="en-US" dirty="0" err="1"/>
              <a:t>i</a:t>
            </a:r>
            <a:r>
              <a:rPr lang="en-US" dirty="0"/>
              <a:t>; (( </a:t>
            </a:r>
            <a:r>
              <a:rPr lang="en-US" dirty="0" err="1"/>
              <a:t>i</a:t>
            </a:r>
            <a:r>
              <a:rPr lang="en-US" dirty="0"/>
              <a:t>++ )); done &amp;” and show how to kill –STOP %1, pick it up as foreground, and put it into the background again.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38C43C5-A4E4-9186-04F9-3152BF54DE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109203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390FFF5-C518-296B-25C8-5BDA5F3B0A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6A231F4-A8D5-8FC4-BA76-24D6EF13B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602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032B8A7-4EB2-D33E-BBE3-50A4DCBE54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6D3C6B2-0A12-61F0-A330-F4D094A10E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323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2CBB63-B5F0-9534-BF78-1288C8714C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A7CF40-6E50-CAB3-D4EE-5BA5437692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7AD1A3-6AE1-5492-9D17-F6F4F62A4B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FBAAD76-74B6-9281-EC68-C2BD71391B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172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circling of KILL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F754817-3D7D-FD7C-C37B-C39F194AF2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6980022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7F6D4-21DD-39C3-6B03-11C4B3E4C4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FB97393-88DF-04B2-8389-9CD12BFAEC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991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139BA48-46D9-B7BC-9ACA-3F048BD757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1102E06-526B-4E25-623F-7921823D18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569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0B370A6-F04D-25F6-8EA0-83C49FC91E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B3A34BC-46A9-F916-0B59-0E1AAB4660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36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470E6F-9813-DC00-F4B4-00AEB85713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B8586F-FEC1-0F60-53CB-9CA01CC92A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386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584248-0D8B-D668-13B4-742AA46F3E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752EAD-F7B2-D783-D1D1-89207F6381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sleep(2) system call is also built on signals (SIGALRM).</a:t>
            </a:r>
          </a:p>
        </p:txBody>
      </p:sp>
    </p:spTree>
    <p:extLst>
      <p:ext uri="{BB962C8B-B14F-4D97-AF65-F5344CB8AC3E}">
        <p14:creationId xmlns:p14="http://schemas.microsoft.com/office/powerpoint/2010/main" val="6977196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5D5573-1BBE-1B65-D2CA-DFCEC98BA5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B761C2-8408-BD33-2466-4729E39191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F018EB6-EA9F-9CCE-F938-D7799EEEDA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D779F40-4699-DF37-0C92-028C4EFF5C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6323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6B9040-2753-C898-882E-BFE281C8D6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60712F-642B-8558-BDB2-138FF2B8C5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680FDB5-DA07-4050-EDF6-AA73933270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6B305A-A110-370A-767D-EE3AB39803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3199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E8C1B11-D710-1ACD-D357-61871C768B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99BBC7-609D-2553-CB7A-DB6640B2B8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5209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1878B3-877A-0C1B-D994-A497313562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8B86F7-05CE-75F5-0BF2-342D611912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4802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bullet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95D52857-5B43-3DAD-C5FB-68D342E8F3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2936883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Posix</a:t>
            </a:r>
            <a:r>
              <a:rPr lang="en-US" dirty="0"/>
              <a:t> guarantees are animated.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DF9163A-CF29-7F7E-7C93-BB94B0B789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32372230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7190CE-D522-F7EA-6AB0-4B489ED823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5F315B4-C235-D18C-2915-8172F4756D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703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F4507E5-BEDB-28D3-0E34-4D3FBF5B0B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B96A136-E9FE-4C8B-BF45-C91DD5D1D4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362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A6D39D7-2E9C-D7FF-804D-0D5EB37AE8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7DBA2BC-30DE-5BC2-AF73-21AF853A85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8538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AF05FA2-DA03-4CFD-7503-7F6D9B27FB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9222581-0FFE-C931-340E-6EFBABD92E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42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9A43C24-9A91-2731-D989-40C8260011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8720BA8-080F-DDD0-283D-C551D835A0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9324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0B8A585-6111-8CCF-A078-D9DEED4C99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0B5F207-486B-CBB4-C848-8A07553026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7704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92D02B-769E-8369-F869-03CC44461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34EE8FC-7C27-E2D1-901D-0ED3AC15AA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72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0F219F0-FEF6-419D-7D07-760A525909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19D266E-E464-71C2-98D0-E2A568CAF0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92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6118D8B-731F-BCF5-BA2E-9F7123CC0E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1FBD0F3-08E6-F9AB-4818-ADC84161F8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97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“Hardware-initiated function call”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17F4229-11BA-0F2E-A48D-DFBFA1B078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8362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F5EC2E7-5492-6FF6-FDCA-C272893724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348A7B-F297-644B-2B42-5DD362B03F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15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941005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50867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28134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228448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4581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664706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86458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10210800" cy="8191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26824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32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27704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4518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620249" cy="8191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2139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BEF0D81C-A69C-4360-8D72-ABA0DB40940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cm.org/studentjoin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Exceptional 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Exceptions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Signals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Shells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321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Caused by events external to processor</a:t>
            </a:r>
          </a:p>
          <a:p>
            <a:pPr lvl="1" eaLnBrk="1" hangingPunct="1">
              <a:defRPr/>
            </a:pPr>
            <a:r>
              <a:rPr lang="en-US" dirty="0"/>
              <a:t>Indicated by putting voltage on the processor’s interrupt pin(s)</a:t>
            </a:r>
          </a:p>
          <a:p>
            <a:pPr lvl="1" eaLnBrk="1" hangingPunct="1">
              <a:defRPr/>
            </a:pPr>
            <a:r>
              <a:rPr lang="en-US" dirty="0"/>
              <a:t>Handler returns to “next” instruction.</a:t>
            </a:r>
          </a:p>
          <a:p>
            <a:pPr eaLnBrk="1" hangingPunct="1">
              <a:defRPr/>
            </a:pPr>
            <a:r>
              <a:rPr lang="en-US" dirty="0"/>
              <a:t>Examples:</a:t>
            </a:r>
          </a:p>
          <a:p>
            <a:pPr lvl="1" eaLnBrk="1" hangingPunct="1">
              <a:defRPr/>
            </a:pPr>
            <a:r>
              <a:rPr lang="en-US" dirty="0"/>
              <a:t>Timer interrupt</a:t>
            </a:r>
          </a:p>
          <a:p>
            <a:pPr lvl="2" eaLnBrk="1" hangingPunct="1">
              <a:defRPr/>
            </a:pPr>
            <a:r>
              <a:rPr lang="en-US" dirty="0"/>
              <a:t>Every few milliseconds, triggered by external timer chip</a:t>
            </a:r>
          </a:p>
          <a:p>
            <a:pPr lvl="2" eaLnBrk="1" hangingPunct="1">
              <a:defRPr/>
            </a:pPr>
            <a:r>
              <a:rPr lang="en-US" dirty="0"/>
              <a:t>Used by kernel to take control back from user programs</a:t>
            </a:r>
          </a:p>
          <a:p>
            <a:pPr lvl="1" eaLnBrk="1" hangingPunct="1">
              <a:defRPr/>
            </a:pPr>
            <a:r>
              <a:rPr lang="en-US" dirty="0"/>
              <a:t>I/O interrupts</a:t>
            </a:r>
          </a:p>
          <a:p>
            <a:pPr lvl="2" eaLnBrk="1" hangingPunct="1">
              <a:defRPr/>
            </a:pPr>
            <a:r>
              <a:rPr lang="en-US" dirty="0"/>
              <a:t>Hitting control-C (or any key) at the keyboard</a:t>
            </a:r>
          </a:p>
          <a:p>
            <a:pPr lvl="2" eaLnBrk="1" hangingPunct="1">
              <a:defRPr/>
            </a:pPr>
            <a:r>
              <a:rPr lang="en-US" dirty="0"/>
              <a:t>Arrival of packet from network</a:t>
            </a:r>
          </a:p>
          <a:p>
            <a:pPr lvl="2" eaLnBrk="1" hangingPunct="1">
              <a:defRPr/>
            </a:pPr>
            <a:r>
              <a:rPr lang="en-US" dirty="0"/>
              <a:t>Finishing writing data to disk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Caused by events that occur as result of executing an instruction:</a:t>
            </a:r>
          </a:p>
          <a:p>
            <a:pPr lvl="1" eaLnBrk="1" hangingPunct="1">
              <a:defRPr/>
            </a:pPr>
            <a:r>
              <a:rPr lang="en-US" dirty="0"/>
              <a:t>Traps</a:t>
            </a:r>
          </a:p>
          <a:p>
            <a:pPr lvl="2" eaLnBrk="1" hangingPunct="1">
              <a:defRPr/>
            </a:pPr>
            <a:r>
              <a:rPr lang="en-US" dirty="0"/>
              <a:t>Intentional</a:t>
            </a:r>
          </a:p>
          <a:p>
            <a:pPr lvl="2" eaLnBrk="1" hangingPunct="1">
              <a:defRPr/>
            </a:pPr>
            <a:r>
              <a:rPr lang="en-US" dirty="0"/>
              <a:t>Examples: system calls, breakpoint traps, special instructions</a:t>
            </a:r>
          </a:p>
          <a:p>
            <a:pPr lvl="2" eaLnBrk="1" hangingPunct="1">
              <a:defRPr/>
            </a:pPr>
            <a:r>
              <a:rPr lang="en-US" dirty="0"/>
              <a:t>Returns control to “next” instruction</a:t>
            </a:r>
          </a:p>
          <a:p>
            <a:pPr lvl="1" eaLnBrk="1" hangingPunct="1">
              <a:defRPr/>
            </a:pPr>
            <a:r>
              <a:rPr lang="en-US" dirty="0"/>
              <a:t>Faults</a:t>
            </a:r>
          </a:p>
          <a:p>
            <a:pPr lvl="2" eaLnBrk="1" hangingPunct="1">
              <a:defRPr/>
            </a:pPr>
            <a:r>
              <a:rPr lang="en-US" dirty="0"/>
              <a:t>Unintentional but possibly recoverable </a:t>
            </a:r>
          </a:p>
          <a:p>
            <a:pPr lvl="2" eaLnBrk="1" hangingPunct="1">
              <a:defRPr/>
            </a:pPr>
            <a:r>
              <a:rPr lang="en-US" dirty="0"/>
              <a:t>Examples: page faults (recoverable), protection faults (unrecoverable)</a:t>
            </a:r>
          </a:p>
          <a:p>
            <a:pPr lvl="2" eaLnBrk="1" hangingPunct="1">
              <a:defRPr/>
            </a:pPr>
            <a:r>
              <a:rPr lang="en-US" dirty="0"/>
              <a:t>Either re-executes faulting (“current”) instruction or aborts</a:t>
            </a:r>
          </a:p>
          <a:p>
            <a:pPr lvl="1" eaLnBrk="1" hangingPunct="1">
              <a:defRPr/>
            </a:pPr>
            <a:r>
              <a:rPr lang="en-US" dirty="0"/>
              <a:t>Aborts</a:t>
            </a:r>
          </a:p>
          <a:p>
            <a:pPr lvl="2" eaLnBrk="1" hangingPunct="1">
              <a:defRPr/>
            </a:pPr>
            <a:r>
              <a:rPr lang="en-US" dirty="0"/>
              <a:t>Unintentional and unrecoverable</a:t>
            </a:r>
          </a:p>
          <a:p>
            <a:pPr lvl="2" eaLnBrk="1" hangingPunct="1">
              <a:defRPr/>
            </a:pPr>
            <a:r>
              <a:rPr lang="en-US" dirty="0"/>
              <a:t>Examples: memory error; machine fails ongoing self-tests</a:t>
            </a:r>
          </a:p>
          <a:p>
            <a:pPr lvl="2" eaLnBrk="1" hangingPunct="1">
              <a:defRPr/>
            </a:pPr>
            <a:r>
              <a:rPr lang="en-US" dirty="0"/>
              <a:t>Aborts current program or entire OS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x86-64 Exceptions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13717"/>
              </p:ext>
            </p:extLst>
          </p:nvPr>
        </p:nvGraphicFramePr>
        <p:xfrm>
          <a:off x="2133600" y="1965960"/>
          <a:ext cx="7086600" cy="222504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</a:t>
                      </a:r>
                      <a:r>
                        <a:rPr lang="en-US" i="1" baseline="0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 Class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Divide by zero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General protection 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Page 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18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Machine check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Abort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32-255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OS-defined exceptions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Interrupt or trap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33720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08051"/>
              </p:ext>
            </p:extLst>
          </p:nvPr>
        </p:nvGraphicFramePr>
        <p:xfrm>
          <a:off x="1981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20876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Each x86-64 system call has a unique ID number</a:t>
            </a:r>
          </a:p>
          <a:p>
            <a:r>
              <a:rPr lang="en-US" dirty="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342991677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1905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System Call Example</a:t>
            </a:r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1125537" y="1011238"/>
            <a:ext cx="8399463" cy="1046162"/>
          </a:xfrm>
        </p:spPr>
        <p:txBody>
          <a:bodyPr>
            <a:normAutofit/>
          </a:bodyPr>
          <a:lstStyle/>
          <a:p>
            <a:r>
              <a:rPr lang="en-US" sz="2000" b="0" dirty="0"/>
              <a:t>User calls: </a:t>
            </a:r>
            <a:r>
              <a:rPr lang="en-US" sz="2000" dirty="0">
                <a:latin typeface="Courier New" pitchFamily="49" charset="0"/>
              </a:rPr>
              <a:t>open(filename, options)</a:t>
            </a:r>
            <a:endParaRPr lang="en-US" sz="2000" b="0" dirty="0"/>
          </a:p>
          <a:p>
            <a:r>
              <a:rPr lang="en-US" sz="2000" b="0" dirty="0"/>
              <a:t>Calls __</a:t>
            </a:r>
            <a:r>
              <a:rPr lang="en-US" sz="2000" dirty="0">
                <a:latin typeface="Courier New" pitchFamily="49" charset="0"/>
              </a:rPr>
              <a:t>open</a:t>
            </a:r>
            <a:r>
              <a:rPr lang="en-US" sz="2000" b="0" dirty="0"/>
              <a:t> function, which invokes system call instruction </a:t>
            </a:r>
            <a:r>
              <a:rPr lang="en-US" sz="2000" dirty="0" err="1">
                <a:latin typeface="Courier New" pitchFamily="49" charset="0"/>
              </a:rPr>
              <a:t>syscall</a:t>
            </a:r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/>
            <a:endParaRPr lang="en-US" sz="2200" b="0" dirty="0"/>
          </a:p>
          <a:p>
            <a:pPr marL="0" indent="0"/>
            <a:endParaRPr lang="en-US" sz="2200" b="0" dirty="0"/>
          </a:p>
          <a:p>
            <a:endParaRPr lang="en-US" sz="22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2053303" y="1917919"/>
            <a:ext cx="8458200" cy="16496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00000000000e5d70 &lt;__open&gt;:</a:t>
            </a:r>
          </a:p>
          <a:p>
            <a:pPr algn="l"/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algn="l"/>
            <a:r>
              <a:rPr 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e5d79:   b8 02 00 00 00  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mov  $0x2,%eax  # open is syscall #2</a:t>
            </a:r>
            <a:endParaRPr lang="de-DE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e5d7e:   0f 05      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Return value in %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e5d80:   48 3d 01 f0 ff ff  cmp  $0xfffffffffffff001,%rax 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                        ...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e5dfa:   c3                 retq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006382" y="4191000"/>
            <a:ext cx="112317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697772" y="4191000"/>
            <a:ext cx="1294761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2820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2827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640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2814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2814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3689132" y="4953001"/>
            <a:ext cx="107899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5670332" y="5410201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Open file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3689132" y="5719763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Returns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209801" y="5086514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2306335" y="5291873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6934200" y="4241216"/>
            <a:ext cx="419100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r>
              <a:rPr lang="en-US" sz="2000" b="0" dirty="0">
                <a:latin typeface="Courier New"/>
                <a:cs typeface="Courier New"/>
              </a:rPr>
              <a:t> </a:t>
            </a:r>
            <a:r>
              <a:rPr lang="en-US" sz="2000" b="0" dirty="0"/>
              <a:t>contains </a:t>
            </a:r>
            <a:r>
              <a:rPr lang="en-US" sz="2000" b="0" dirty="0" err="1"/>
              <a:t>syscall</a:t>
            </a:r>
            <a:r>
              <a:rPr lang="en-US" sz="2000" b="0" dirty="0"/>
              <a:t> number</a:t>
            </a:r>
          </a:p>
          <a:p>
            <a:r>
              <a:rPr lang="en-US" sz="2000" b="0" dirty="0"/>
              <a:t>Other arguments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rsi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rdx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%r10</a:t>
            </a:r>
            <a:r>
              <a:rPr lang="en-US" sz="2000" b="0" dirty="0">
                <a:cs typeface="Calibri" panose="020F0502020204030204" pitchFamily="34" charset="0"/>
              </a:rPr>
              <a:t> (weird!)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%r8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/>
              <a:t>Return value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endParaRPr lang="en-US" sz="2000" b="0" dirty="0">
              <a:latin typeface="Courier New"/>
              <a:cs typeface="Courier New"/>
            </a:endParaRPr>
          </a:p>
          <a:p>
            <a:r>
              <a:rPr lang="en-US" sz="2000" b="0" dirty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>
                <a:latin typeface="Courier New"/>
                <a:cs typeface="Courier New"/>
              </a:rPr>
              <a:t>errno</a:t>
            </a:r>
            <a:endParaRPr lang="en-US" sz="2000" b="0" dirty="0">
              <a:latin typeface="Courier New"/>
              <a:cs typeface="Courier New"/>
            </a:endParaRPr>
          </a:p>
          <a:p>
            <a:endParaRPr lang="en-US" sz="2000" b="0" dirty="0">
              <a:latin typeface="+mn-lt"/>
              <a:cs typeface="Courier New"/>
            </a:endParaRPr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626894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Fault Example: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Memory Reference</a:t>
            </a:r>
          </a:p>
          <a:p>
            <a:pPr lvl="1" eaLnBrk="1" hangingPunct="1">
              <a:defRPr/>
            </a:pPr>
            <a:r>
              <a:rPr lang="en-US" dirty="0"/>
              <a:t>User writes to memory location</a:t>
            </a:r>
          </a:p>
          <a:p>
            <a:pPr lvl="1" eaLnBrk="1" hangingPunct="1">
              <a:defRPr/>
            </a:pPr>
            <a:r>
              <a:rPr lang="en-US" dirty="0"/>
              <a:t>That portion (page) of user’s memory is currently on disk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Page handler must load page into physical memory</a:t>
            </a:r>
          </a:p>
          <a:p>
            <a:pPr lvl="1" eaLnBrk="1" hangingPunct="1">
              <a:defRPr/>
            </a:pPr>
            <a:r>
              <a:rPr lang="en-US" dirty="0"/>
              <a:t>Returns to faulting instruction</a:t>
            </a:r>
          </a:p>
          <a:p>
            <a:pPr lvl="1" eaLnBrk="1" hangingPunct="1">
              <a:defRPr/>
            </a:pPr>
            <a:r>
              <a:rPr lang="en-US" dirty="0"/>
              <a:t>Successful on second try</a:t>
            </a:r>
          </a:p>
        </p:txBody>
      </p:sp>
      <p:grpSp>
        <p:nvGrpSpPr>
          <p:cNvPr id="12291" name="Group 20"/>
          <p:cNvGrpSpPr>
            <a:grpSpLocks/>
          </p:cNvGrpSpPr>
          <p:nvPr/>
        </p:nvGrpSpPr>
        <p:grpSpPr bwMode="auto">
          <a:xfrm>
            <a:off x="2133600" y="4495801"/>
            <a:ext cx="8045450" cy="1909763"/>
            <a:chOff x="384" y="2832"/>
            <a:chExt cx="5068" cy="1203"/>
          </a:xfrm>
        </p:grpSpPr>
        <p:sp>
          <p:nvSpPr>
            <p:cNvPr id="12295" name="Rectangle 4"/>
            <p:cNvSpPr>
              <a:spLocks noChangeArrowheads="1"/>
            </p:cNvSpPr>
            <p:nvPr/>
          </p:nvSpPr>
          <p:spPr bwMode="auto">
            <a:xfrm>
              <a:off x="1484" y="2832"/>
              <a:ext cx="1035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chemeClr val="hlink"/>
                  </a:solidFill>
                  <a:latin typeface="Arial" charset="0"/>
                </a:rPr>
                <a:t>User Process</a:t>
              </a:r>
            </a:p>
          </p:txBody>
        </p:sp>
        <p:sp>
          <p:nvSpPr>
            <p:cNvPr id="12296" name="Rectangle 5"/>
            <p:cNvSpPr>
              <a:spLocks noChangeArrowheads="1"/>
            </p:cNvSpPr>
            <p:nvPr/>
          </p:nvSpPr>
          <p:spPr bwMode="auto">
            <a:xfrm>
              <a:off x="3566" y="2832"/>
              <a:ext cx="7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>
                  <a:solidFill>
                    <a:schemeClr val="hlink"/>
                  </a:solidFill>
                  <a:latin typeface="Arial" charset="0"/>
                </a:rPr>
                <a:t>OS kernel</a:t>
              </a:r>
            </a:p>
          </p:txBody>
        </p:sp>
        <p:sp>
          <p:nvSpPr>
            <p:cNvPr id="12297" name="Line 6"/>
            <p:cNvSpPr>
              <a:spLocks noChangeShapeType="1"/>
            </p:cNvSpPr>
            <p:nvPr/>
          </p:nvSpPr>
          <p:spPr bwMode="auto">
            <a:xfrm>
              <a:off x="1997" y="3161"/>
              <a:ext cx="0" cy="3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Line 7"/>
            <p:cNvSpPr>
              <a:spLocks noChangeShapeType="1"/>
            </p:cNvSpPr>
            <p:nvPr/>
          </p:nvSpPr>
          <p:spPr bwMode="auto">
            <a:xfrm>
              <a:off x="2001" y="3542"/>
              <a:ext cx="1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3773" y="3546"/>
              <a:ext cx="0" cy="3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 flipH="1" flipV="1">
              <a:off x="2001" y="3538"/>
              <a:ext cx="1776" cy="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Line 10"/>
            <p:cNvSpPr>
              <a:spLocks noChangeShapeType="1"/>
            </p:cNvSpPr>
            <p:nvPr/>
          </p:nvSpPr>
          <p:spPr bwMode="auto">
            <a:xfrm>
              <a:off x="1997" y="3641"/>
              <a:ext cx="0" cy="3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11"/>
            <p:cNvSpPr>
              <a:spLocks noChangeArrowheads="1"/>
            </p:cNvSpPr>
            <p:nvPr/>
          </p:nvSpPr>
          <p:spPr bwMode="auto">
            <a:xfrm>
              <a:off x="2564" y="3336"/>
              <a:ext cx="74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page fault</a:t>
              </a:r>
            </a:p>
          </p:txBody>
        </p:sp>
        <p:sp>
          <p:nvSpPr>
            <p:cNvPr id="12303" name="Rectangle 12"/>
            <p:cNvSpPr>
              <a:spLocks noChangeArrowheads="1"/>
            </p:cNvSpPr>
            <p:nvPr/>
          </p:nvSpPr>
          <p:spPr bwMode="auto">
            <a:xfrm>
              <a:off x="3860" y="3508"/>
              <a:ext cx="159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Create page and load into memory</a:t>
              </a:r>
            </a:p>
          </p:txBody>
        </p:sp>
        <p:sp>
          <p:nvSpPr>
            <p:cNvPr id="12304" name="Rectangle 13"/>
            <p:cNvSpPr>
              <a:spLocks noChangeArrowheads="1"/>
            </p:cNvSpPr>
            <p:nvPr/>
          </p:nvSpPr>
          <p:spPr bwMode="auto">
            <a:xfrm>
              <a:off x="2304" y="3747"/>
              <a:ext cx="49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return</a:t>
              </a:r>
              <a:endParaRPr lang="en-US" altLang="en-US" b="0">
                <a:latin typeface="Arial" charset="0"/>
              </a:endParaRPr>
            </a:p>
          </p:txBody>
        </p:sp>
        <p:sp>
          <p:nvSpPr>
            <p:cNvPr id="12305" name="Rectangle 14"/>
            <p:cNvSpPr>
              <a:spLocks noChangeArrowheads="1"/>
            </p:cNvSpPr>
            <p:nvPr/>
          </p:nvSpPr>
          <p:spPr bwMode="auto">
            <a:xfrm>
              <a:off x="384" y="3374"/>
              <a:ext cx="50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event </a:t>
              </a:r>
            </a:p>
          </p:txBody>
        </p:sp>
        <p:sp>
          <p:nvSpPr>
            <p:cNvPr id="12306" name="Text Box 15"/>
            <p:cNvSpPr txBox="1">
              <a:spLocks noChangeArrowheads="1"/>
            </p:cNvSpPr>
            <p:nvPr/>
          </p:nvSpPr>
          <p:spPr bwMode="auto">
            <a:xfrm>
              <a:off x="1488" y="3459"/>
              <a:ext cx="42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>
                  <a:latin typeface="Courier New" pitchFamily="49" charset="0"/>
                </a:rPr>
                <a:t>movl</a:t>
              </a:r>
            </a:p>
          </p:txBody>
        </p:sp>
        <p:sp>
          <p:nvSpPr>
            <p:cNvPr id="12307" name="Line 16"/>
            <p:cNvSpPr>
              <a:spLocks noChangeShapeType="1"/>
            </p:cNvSpPr>
            <p:nvPr/>
          </p:nvSpPr>
          <p:spPr bwMode="auto">
            <a:xfrm>
              <a:off x="960" y="3507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3" name="Text Box 18"/>
          <p:cNvSpPr txBox="1">
            <a:spLocks noChangeArrowheads="1"/>
          </p:cNvSpPr>
          <p:nvPr/>
        </p:nvSpPr>
        <p:spPr bwMode="auto">
          <a:xfrm>
            <a:off x="8534400" y="1066800"/>
            <a:ext cx="2160588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2286001" y="2667000"/>
            <a:ext cx="7393371" cy="338554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10 9d 04 08 0d 	movl   $0xd,0x8049d10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Fault Example: Invalid Memory</a:t>
            </a:r>
          </a:p>
        </p:txBody>
      </p:sp>
      <p:sp>
        <p:nvSpPr>
          <p:cNvPr id="482318" name="Rectangle 14"/>
          <p:cNvSpPr>
            <a:spLocks noGrp="1" noChangeArrowheads="1"/>
          </p:cNvSpPr>
          <p:nvPr>
            <p:ph idx="1"/>
          </p:nvPr>
        </p:nvSpPr>
        <p:spPr>
          <a:xfrm>
            <a:off x="387351" y="1328738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Memory Reference</a:t>
            </a:r>
          </a:p>
          <a:p>
            <a:pPr lvl="1" eaLnBrk="1" hangingPunct="1">
              <a:defRPr/>
            </a:pPr>
            <a:r>
              <a:rPr lang="en-US" dirty="0"/>
              <a:t>User writes to memory location</a:t>
            </a:r>
          </a:p>
          <a:p>
            <a:pPr lvl="1" eaLnBrk="1" hangingPunct="1">
              <a:defRPr/>
            </a:pPr>
            <a:r>
              <a:rPr lang="en-US" dirty="0"/>
              <a:t>Address is not valid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Virtual memory system detects invalid address, causes fault</a:t>
            </a:r>
          </a:p>
          <a:p>
            <a:pPr lvl="1" eaLnBrk="1" hangingPunct="1">
              <a:defRPr/>
            </a:pPr>
            <a:r>
              <a:rPr lang="en-US" dirty="0"/>
              <a:t>OS sends </a:t>
            </a:r>
            <a:r>
              <a:rPr lang="en-US" dirty="0">
                <a:latin typeface="Courier New" pitchFamily="49" charset="0"/>
              </a:rPr>
              <a:t>SIGSEGV</a:t>
            </a:r>
            <a:r>
              <a:rPr lang="en-US" dirty="0"/>
              <a:t> signal to user process (discussed in a few minutes)</a:t>
            </a:r>
          </a:p>
          <a:p>
            <a:pPr lvl="1" eaLnBrk="1" hangingPunct="1">
              <a:defRPr/>
            </a:pPr>
            <a:r>
              <a:rPr lang="en-US" dirty="0"/>
              <a:t>User process exits with “segmentation fault”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727451" y="4513264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User Process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032626" y="4513264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OS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541838" y="5035550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548188" y="5640388"/>
            <a:ext cx="2233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6858000" y="5646738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4200" y="6265863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5441951" y="5313364"/>
            <a:ext cx="1185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page fault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6934200" y="5732464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Detect invalid address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981201" y="5373689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733801" y="5508625"/>
            <a:ext cx="6783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movl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895600" y="5584825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077201" y="1327150"/>
            <a:ext cx="2282825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a[5000]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905001" y="2819400"/>
            <a:ext cx="7393371" cy="338554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7543800" y="6113464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Signal process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ECF Exists at All Levels of a System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Exceptions</a:t>
            </a:r>
          </a:p>
          <a:p>
            <a:pPr lvl="1" eaLnBrk="1" hangingPunct="1">
              <a:defRPr/>
            </a:pPr>
            <a:r>
              <a:rPr lang="en-US" dirty="0"/>
              <a:t>Hardware and operating system kernel software</a:t>
            </a:r>
          </a:p>
          <a:p>
            <a:pPr eaLnBrk="1" hangingPunct="1">
              <a:defRPr/>
            </a:pPr>
            <a:r>
              <a:rPr lang="en-US" dirty="0"/>
              <a:t>Concurrent processes</a:t>
            </a:r>
          </a:p>
          <a:p>
            <a:pPr lvl="1" eaLnBrk="1" hangingPunct="1">
              <a:defRPr/>
            </a:pPr>
            <a:r>
              <a:rPr lang="en-US" dirty="0"/>
              <a:t>Hardware timer and kernel software</a:t>
            </a:r>
          </a:p>
          <a:p>
            <a:pPr eaLnBrk="1" hangingPunct="1">
              <a:defRPr/>
            </a:pPr>
            <a:r>
              <a:rPr lang="en-US" dirty="0"/>
              <a:t>Signals</a:t>
            </a:r>
          </a:p>
          <a:p>
            <a:pPr lvl="1" eaLnBrk="1" hangingPunct="1">
              <a:defRPr/>
            </a:pPr>
            <a:r>
              <a:rPr lang="en-US" dirty="0"/>
              <a:t>Kernel software</a:t>
            </a:r>
          </a:p>
          <a:p>
            <a:pPr eaLnBrk="1" hangingPunct="1">
              <a:defRPr/>
            </a:pPr>
            <a:r>
              <a:rPr lang="en-US" dirty="0"/>
              <a:t>Non-local jumps (ignored in this class)</a:t>
            </a:r>
          </a:p>
          <a:p>
            <a:pPr lvl="1" eaLnBrk="1" hangingPunct="1">
              <a:defRPr/>
            </a:pPr>
            <a:r>
              <a:rPr lang="en-US" dirty="0"/>
              <a:t>Application code</a:t>
            </a:r>
          </a:p>
          <a:p>
            <a:pPr lvl="1" eaLnBrk="1" hangingPunct="1">
              <a:defRPr/>
            </a:pPr>
            <a:r>
              <a:rPr lang="en-US" dirty="0"/>
              <a:t>Unsupported in C (except for horrible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setjmp</a:t>
            </a:r>
            <a:r>
              <a:rPr lang="en-US" dirty="0"/>
              <a:t> hack)</a:t>
            </a:r>
          </a:p>
          <a:p>
            <a:pPr lvl="1" eaLnBrk="1" hangingPunct="1">
              <a:defRPr/>
            </a:pPr>
            <a:r>
              <a:rPr lang="en-US" dirty="0"/>
              <a:t>C++/Java </a:t>
            </a:r>
            <a:r>
              <a:rPr lang="en-US" dirty="0">
                <a:latin typeface="Courier New" pitchFamily="49" charset="0"/>
              </a:rPr>
              <a:t>throw</a:t>
            </a:r>
            <a:r>
              <a:rPr lang="en-US" dirty="0"/>
              <a:t>/</a:t>
            </a:r>
            <a:r>
              <a:rPr lang="en-US" dirty="0">
                <a:latin typeface="Courier New" pitchFamily="49" charset="0"/>
              </a:rPr>
              <a:t>catch</a:t>
            </a:r>
          </a:p>
          <a:p>
            <a:pPr lvl="1" eaLnBrk="1" hangingPunct="1">
              <a:defRPr/>
            </a:pPr>
            <a:r>
              <a:rPr lang="en-US" dirty="0"/>
              <a:t>Python </a:t>
            </a:r>
            <a:r>
              <a:rPr lang="en-US" dirty="0">
                <a:latin typeface="Courier New" pitchFamily="49" charset="0"/>
              </a:rPr>
              <a:t>try/except</a:t>
            </a:r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Killing a Process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Problem: runaway process (e.g., unintentional infinite loop)</a:t>
            </a:r>
          </a:p>
          <a:p>
            <a:pPr lvl="1" eaLnBrk="1" hangingPunct="1">
              <a:defRPr/>
            </a:pPr>
            <a:r>
              <a:rPr lang="en-US" dirty="0"/>
              <a:t>Solution: kernel has superpowers, can kill it off</a:t>
            </a:r>
          </a:p>
          <a:p>
            <a:pPr eaLnBrk="1" hangingPunct="1">
              <a:defRPr/>
            </a:pPr>
            <a:r>
              <a:rPr lang="en-US" dirty="0"/>
              <a:t>Problem: cleaning up after killing process</a:t>
            </a:r>
          </a:p>
          <a:p>
            <a:pPr lvl="1" eaLnBrk="1" hangingPunct="1">
              <a:defRPr/>
            </a:pPr>
            <a:r>
              <a:rPr lang="en-US" dirty="0"/>
              <a:t>Kernel can close open files, release memory, etc.</a:t>
            </a:r>
          </a:p>
          <a:p>
            <a:pPr lvl="1" eaLnBrk="1" hangingPunct="1">
              <a:defRPr/>
            </a:pPr>
            <a:r>
              <a:rPr lang="en-US" dirty="0"/>
              <a:t>Kernel </a:t>
            </a:r>
            <a:r>
              <a:rPr lang="en-US" i="1" dirty="0"/>
              <a:t>can’t</a:t>
            </a:r>
            <a:r>
              <a:rPr lang="en-US" dirty="0"/>
              <a:t> know whether to delete temporary files or send “bye-bye” message across network</a:t>
            </a:r>
          </a:p>
          <a:p>
            <a:pPr eaLnBrk="1" hangingPunct="1">
              <a:defRPr/>
            </a:pPr>
            <a:r>
              <a:rPr lang="en-US" dirty="0"/>
              <a:t>Solution: let processes intercept attempt to kill</a:t>
            </a:r>
          </a:p>
          <a:p>
            <a:pPr lvl="1" eaLnBrk="1" hangingPunct="1">
              <a:defRPr/>
            </a:pPr>
            <a:r>
              <a:rPr lang="en-US" dirty="0"/>
              <a:t>Assumption is that they will clean up and exit gracefully</a:t>
            </a:r>
          </a:p>
          <a:p>
            <a:pPr lvl="1" eaLnBrk="1" hangingPunct="1">
              <a:defRPr/>
            </a:pPr>
            <a:r>
              <a:rPr lang="en-US" dirty="0"/>
              <a:t>No direct enforcement of that assumption!</a:t>
            </a:r>
          </a:p>
          <a:p>
            <a:pPr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3647180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 </a:t>
            </a:r>
            <a:r>
              <a:rPr lang="en-US" i="1" dirty="0">
                <a:solidFill>
                  <a:srgbClr val="FF3300"/>
                </a:solidFill>
              </a:rPr>
              <a:t>signal</a:t>
            </a:r>
            <a:r>
              <a:rPr lang="en-US" dirty="0"/>
              <a:t> is a small “message” that notifies a process that an event of some type has occurred in the system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abstraction for exceptions and interrupts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Sent from OS kernel (sometimes at request of another process) to a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Different signals are identified by small integer IDs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Only information in a signal is its ID and fact of arrival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Represented internally by </a:t>
            </a:r>
            <a:r>
              <a:rPr lang="en-US" i="1" dirty="0">
                <a:solidFill>
                  <a:schemeClr val="hlink"/>
                </a:solidFill>
              </a:rPr>
              <a:t>one bit</a:t>
            </a:r>
            <a:r>
              <a:rPr lang="en-US" dirty="0">
                <a:solidFill>
                  <a:schemeClr val="hlink"/>
                </a:solidFill>
              </a:rPr>
              <a:t> in kernel</a:t>
            </a:r>
          </a:p>
        </p:txBody>
      </p:sp>
      <p:graphicFrame>
        <p:nvGraphicFramePr>
          <p:cNvPr id="522244" name="Group 4"/>
          <p:cNvGraphicFramePr>
            <a:graphicFrameLocks noGrp="1"/>
          </p:cNvGraphicFramePr>
          <p:nvPr/>
        </p:nvGraphicFramePr>
        <p:xfrm>
          <a:off x="1676400" y="4038600"/>
          <a:ext cx="8872538" cy="212967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68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161"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ID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Name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Default Action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Corresponding Event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2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Interrupt from keyboard 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ctl-c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9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SIGKILL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Kill program (cannot override or ignore)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11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SIGSEGV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 &amp; Dump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Segmentation violation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14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SIGALRM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Timer signal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17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SIGCHLD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Ignore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Child stopped or terminated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Join the ACM for Free!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xfrm>
            <a:off x="2209801" y="1220788"/>
            <a:ext cx="9067799" cy="1674812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World’s most important society for computer scientists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Publishes cutting-edge 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Many, many benefits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AD67B5-D390-4C60-867F-AB53ED2E9C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295400"/>
            <a:ext cx="2740529" cy="13668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8FB34E4-8BA1-48D1-9B65-6F3225F30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887" y="3581400"/>
            <a:ext cx="9067799" cy="167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000000"/>
                </a:solidFill>
                <a:ea typeface="ＭＳ Ｐゴシック" pitchFamily="-65" charset="-128"/>
              </a:rPr>
              <a:t>Just visit </a:t>
            </a:r>
            <a:r>
              <a:rPr lang="en-US" altLang="en-US" dirty="0">
                <a:solidFill>
                  <a:srgbClr val="000000"/>
                </a:solidFill>
                <a:ea typeface="ＭＳ Ｐゴシック" pitchFamily="-65" charset="-128"/>
                <a:hlinkClick r:id="rId4"/>
              </a:rPr>
              <a:t>https://www.acm.org/studentjoin</a:t>
            </a:r>
            <a:endParaRPr lang="en-US" altLang="en-US" dirty="0">
              <a:solidFill>
                <a:srgbClr val="000000"/>
              </a:solidFill>
              <a:ea typeface="ＭＳ Ｐゴシック" pitchFamily="-65" charset="-128"/>
            </a:endParaRPr>
          </a:p>
          <a:p>
            <a:pPr algn="ctr" eaLnBrk="1" hangingPunct="1"/>
            <a:endParaRPr lang="en-US" altLang="en-US" dirty="0">
              <a:solidFill>
                <a:srgbClr val="000000"/>
              </a:solidFill>
              <a:ea typeface="ＭＳ Ｐゴシック" pitchFamily="-65" charset="-128"/>
            </a:endParaRPr>
          </a:p>
          <a:p>
            <a:pPr algn="ctr" eaLnBrk="1" hangingPunct="1"/>
            <a:r>
              <a:rPr lang="en-US" altLang="en-US" dirty="0">
                <a:solidFill>
                  <a:srgbClr val="000000"/>
                </a:solidFill>
                <a:ea typeface="ＭＳ Ｐゴシック" pitchFamily="-65" charset="-128"/>
              </a:rPr>
              <a:t>It’s easy…and free! </a:t>
            </a:r>
          </a:p>
        </p:txBody>
      </p:sp>
    </p:spTree>
    <p:extLst>
      <p:ext uri="{BB962C8B-B14F-4D97-AF65-F5344CB8AC3E}">
        <p14:creationId xmlns:p14="http://schemas.microsoft.com/office/powerpoint/2010/main" val="1821631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Sending 	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Kernel </a:t>
            </a:r>
            <a:r>
              <a:rPr lang="en-US" i="1" dirty="0">
                <a:solidFill>
                  <a:srgbClr val="FF3300"/>
                </a:solidFill>
              </a:rPr>
              <a:t>sends</a:t>
            </a:r>
            <a:r>
              <a:rPr lang="en-US" dirty="0"/>
              <a:t> (delivers) a signal to a </a:t>
            </a:r>
            <a:r>
              <a:rPr lang="en-US" i="1" dirty="0">
                <a:solidFill>
                  <a:srgbClr val="FF3300"/>
                </a:solidFill>
              </a:rPr>
              <a:t>destination process</a:t>
            </a:r>
            <a:r>
              <a:rPr lang="en-US" dirty="0"/>
              <a:t> by updating some state in the context of the destination process</a:t>
            </a:r>
          </a:p>
          <a:p>
            <a:pPr eaLnBrk="1" hangingPunct="1">
              <a:defRPr/>
            </a:pPr>
            <a:r>
              <a:rPr lang="en-US" dirty="0"/>
              <a:t>Kernel sends a signal for one of the following reasons:</a:t>
            </a:r>
          </a:p>
          <a:p>
            <a:pPr lvl="1" eaLnBrk="1" hangingPunct="1">
              <a:defRPr/>
            </a:pPr>
            <a:r>
              <a:rPr lang="en-US" dirty="0"/>
              <a:t>Kernel has detected a system event such as divide by zero (</a:t>
            </a:r>
            <a:r>
              <a:rPr lang="en-US" dirty="0" err="1"/>
              <a:t>SIGFPE</a:t>
            </a:r>
            <a:r>
              <a:rPr lang="en-US" dirty="0"/>
              <a:t>) or termination of a child process (</a:t>
            </a:r>
            <a:r>
              <a:rPr lang="en-US" dirty="0" err="1"/>
              <a:t>SIGCHLD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Another process has invoked the </a:t>
            </a: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system call to explicitly request that the kernel send a signal to the destination process</a:t>
            </a:r>
          </a:p>
          <a:p>
            <a:pPr lvl="3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Receiving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destination process </a:t>
            </a:r>
            <a:r>
              <a:rPr lang="en-US" i="1" dirty="0">
                <a:solidFill>
                  <a:srgbClr val="FF3300"/>
                </a:solidFill>
              </a:rPr>
              <a:t>receives</a:t>
            </a:r>
            <a:r>
              <a:rPr lang="en-US" dirty="0"/>
              <a:t> a signal when it is forced by kernel to react in some way to delivery of the signal</a:t>
            </a:r>
          </a:p>
          <a:p>
            <a:pPr eaLnBrk="1" hangingPunct="1">
              <a:defRPr/>
            </a:pPr>
            <a:r>
              <a:rPr lang="en-US" dirty="0"/>
              <a:t>Five possible ways to react: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Ignore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signal (do nothing)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Terminate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process</a:t>
            </a:r>
          </a:p>
          <a:p>
            <a:pPr lvl="1" eaLnBrk="1" hangingPunct="1">
              <a:defRPr/>
            </a:pPr>
            <a:r>
              <a:rPr lang="en-US" dirty="0"/>
              <a:t>Temporarily </a:t>
            </a:r>
            <a:r>
              <a:rPr lang="en-US" i="1" dirty="0">
                <a:solidFill>
                  <a:srgbClr val="FF0000"/>
                </a:solidFill>
              </a:rPr>
              <a:t>stop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process from running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Continue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 stopped process (let it run again)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3300"/>
                </a:solidFill>
              </a:rPr>
              <a:t>Catch </a:t>
            </a:r>
            <a:r>
              <a:rPr lang="en-US" dirty="0"/>
              <a:t>the signal by executing a user-level function called a </a:t>
            </a:r>
            <a:r>
              <a:rPr lang="en-US" dirty="0">
                <a:solidFill>
                  <a:srgbClr val="FF3300"/>
                </a:solidFill>
              </a:rPr>
              <a:t>signal handler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OS-initiated function call</a:t>
            </a:r>
          </a:p>
          <a:p>
            <a:pPr lvl="2" eaLnBrk="1" hangingPunct="1">
              <a:defRPr/>
            </a:pPr>
            <a:r>
              <a:rPr lang="en-US" dirty="0"/>
              <a:t>Akin to hardware exception handler being called in response to asynchronous interrupt</a:t>
            </a:r>
          </a:p>
          <a:p>
            <a:pPr lvl="2" eaLnBrk="1" hangingPunct="1">
              <a:defRPr/>
            </a:pPr>
            <a:r>
              <a:rPr lang="en-US" dirty="0"/>
              <a:t>Like interrupts, signal handler might or might not return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Pending &amp; Blocked Signals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signal is </a:t>
            </a:r>
            <a:r>
              <a:rPr lang="en-US" i="1" dirty="0">
                <a:solidFill>
                  <a:srgbClr val="FF3300"/>
                </a:solidFill>
              </a:rPr>
              <a:t>pending</a:t>
            </a:r>
            <a:r>
              <a:rPr lang="en-US" dirty="0"/>
              <a:t> if it has been sent but not yet received</a:t>
            </a:r>
          </a:p>
          <a:p>
            <a:pPr lvl="1" eaLnBrk="1" hangingPunct="1">
              <a:defRPr/>
            </a:pPr>
            <a:r>
              <a:rPr lang="en-US" dirty="0"/>
              <a:t>There can be at most </a:t>
            </a:r>
            <a:r>
              <a:rPr lang="en-US" i="1" dirty="0"/>
              <a:t>one</a:t>
            </a:r>
            <a:r>
              <a:rPr lang="en-US" dirty="0"/>
              <a:t> pending signal of any particular type</a:t>
            </a:r>
          </a:p>
          <a:p>
            <a:pPr lvl="1" eaLnBrk="1" hangingPunct="1">
              <a:defRPr/>
            </a:pPr>
            <a:r>
              <a:rPr lang="en-US" dirty="0"/>
              <a:t>Important: </a:t>
            </a:r>
            <a:r>
              <a:rPr lang="en-US" dirty="0">
                <a:solidFill>
                  <a:schemeClr val="hlink"/>
                </a:solidFill>
              </a:rPr>
              <a:t>signals are not queued</a:t>
            </a:r>
          </a:p>
          <a:p>
            <a:pPr lvl="2" eaLnBrk="1" hangingPunct="1">
              <a:defRPr/>
            </a:pPr>
            <a:r>
              <a:rPr lang="en-US" dirty="0"/>
              <a:t>If a process has pending signal of type </a:t>
            </a:r>
            <a:r>
              <a:rPr lang="en-US" i="1" dirty="0"/>
              <a:t>k</a:t>
            </a:r>
            <a:r>
              <a:rPr lang="en-US" dirty="0"/>
              <a:t>, then subsequent signals of type </a:t>
            </a:r>
            <a:r>
              <a:rPr lang="en-US" i="1" dirty="0"/>
              <a:t>k</a:t>
            </a:r>
            <a:r>
              <a:rPr lang="en-US" dirty="0"/>
              <a:t> for that process are discarded</a:t>
            </a:r>
          </a:p>
          <a:p>
            <a:pPr eaLnBrk="1" hangingPunct="1">
              <a:defRPr/>
            </a:pPr>
            <a:r>
              <a:rPr lang="en-US" dirty="0"/>
              <a:t>Process can </a:t>
            </a:r>
            <a:r>
              <a:rPr lang="en-US" i="1" dirty="0">
                <a:solidFill>
                  <a:srgbClr val="FF3300"/>
                </a:solidFill>
              </a:rPr>
              <a:t>block</a:t>
            </a:r>
            <a:r>
              <a:rPr lang="en-US" dirty="0"/>
              <a:t> receipt of certain signals</a:t>
            </a:r>
          </a:p>
          <a:p>
            <a:pPr lvl="1" eaLnBrk="1" hangingPunct="1">
              <a:defRPr/>
            </a:pPr>
            <a:r>
              <a:rPr lang="en-US" dirty="0"/>
              <a:t>Blocked signals can be delivered, but won’t be received until signal is unblocked</a:t>
            </a:r>
          </a:p>
          <a:p>
            <a:pPr eaLnBrk="1" hangingPunct="1">
              <a:defRPr/>
            </a:pPr>
            <a:r>
              <a:rPr lang="en-US" dirty="0"/>
              <a:t>Pending signal is received </a:t>
            </a:r>
            <a:r>
              <a:rPr lang="en-US" i="1" dirty="0"/>
              <a:t>at most</a:t>
            </a:r>
            <a:r>
              <a:rPr lang="en-US" dirty="0"/>
              <a:t> once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Bit Masks	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Kernel maintains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bit vectors in the context of each process.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– represents set of pending signals</a:t>
            </a:r>
          </a:p>
          <a:p>
            <a:pPr lvl="2" eaLnBrk="1" hangingPunct="1">
              <a:defRPr/>
            </a:pPr>
            <a:r>
              <a:rPr lang="en-US" dirty="0"/>
              <a:t>Kernel sets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whenever signal of type </a:t>
            </a:r>
            <a:r>
              <a:rPr lang="en-US" i="1" dirty="0"/>
              <a:t>k</a:t>
            </a:r>
            <a:r>
              <a:rPr lang="en-US" dirty="0"/>
              <a:t> is delivered</a:t>
            </a:r>
          </a:p>
          <a:p>
            <a:pPr lvl="2" eaLnBrk="1" hangingPunct="1">
              <a:defRPr/>
            </a:pPr>
            <a:r>
              <a:rPr lang="en-US" dirty="0"/>
              <a:t>Kernel clears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whenever signal of type </a:t>
            </a:r>
            <a:r>
              <a:rPr lang="en-US" i="1" dirty="0"/>
              <a:t>k</a:t>
            </a:r>
            <a:r>
              <a:rPr lang="en-US" dirty="0"/>
              <a:t> is received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– represents set of blocked signals</a:t>
            </a:r>
          </a:p>
          <a:p>
            <a:pPr lvl="2" eaLnBrk="1" hangingPunct="1">
              <a:defRPr/>
            </a:pPr>
            <a:r>
              <a:rPr lang="en-US" dirty="0"/>
              <a:t>Can be set and cleared by application using </a:t>
            </a:r>
            <a:r>
              <a:rPr lang="en-US" dirty="0" err="1">
                <a:latin typeface="Courier New" pitchFamily="49" charset="0"/>
              </a:rPr>
              <a:t>sigprocmask</a:t>
            </a:r>
            <a:endParaRPr lang="en-US" dirty="0"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Also referred to as the </a:t>
            </a:r>
            <a:r>
              <a:rPr lang="en-US" i="1" dirty="0">
                <a:latin typeface="Courier New" pitchFamily="49" charset="0"/>
              </a:rPr>
              <a:t>signal mask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2" y="1200150"/>
            <a:ext cx="10356848" cy="1085850"/>
          </a:xfrm>
        </p:spPr>
        <p:txBody>
          <a:bodyPr/>
          <a:lstStyle/>
          <a:p>
            <a:r>
              <a:rPr lang="en-US" dirty="0"/>
              <a:t>Suppose kernel is returning from an exception handler and is ready to pass control to process </a:t>
            </a:r>
            <a:r>
              <a:rPr lang="en-US" i="1" dirty="0" err="1"/>
              <a:t>p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339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339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39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39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339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61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84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4114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4940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642101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642101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642101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624639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642101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8077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8156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8077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8156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752601" y="3962401"/>
            <a:ext cx="65755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2514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4108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5708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4695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4702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5715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97000" y="5943601"/>
            <a:ext cx="902447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Important: All context switches are initiated by calling some exception handler, e.g. timer. </a:t>
            </a:r>
          </a:p>
        </p:txBody>
      </p:sp>
    </p:spTree>
    <p:extLst>
      <p:ext uri="{BB962C8B-B14F-4D97-AF65-F5344CB8AC3E}">
        <p14:creationId xmlns:p14="http://schemas.microsoft.com/office/powerpoint/2010/main" val="34820684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Receiving Signals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Suppose  kernel is returning from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Kernel 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 eaLnBrk="1" hangingPunct="1">
              <a:defRPr/>
            </a:pPr>
            <a:r>
              <a:rPr lang="en-US" dirty="0"/>
              <a:t>The set of pending nonblocked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dirty="0"/>
              <a:t>If  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 eaLnBrk="1" hangingPunct="1">
              <a:defRPr/>
            </a:pPr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Else</a:t>
            </a:r>
          </a:p>
          <a:p>
            <a:pPr lvl="1" eaLnBrk="1" hangingPunct="1">
              <a:defRPr/>
            </a:pPr>
            <a:r>
              <a:rPr lang="en-US" dirty="0"/>
              <a:t>Choose lowest-numbered signal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/>
              <a:t>, clear corresponding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pending</a:t>
            </a:r>
            <a:r>
              <a:rPr lang="en-US" dirty="0"/>
              <a:t> bit, 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dirty="0">
                <a:solidFill>
                  <a:srgbClr val="FF33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 eaLnBrk="1" hangingPunct="1">
              <a:defRPr/>
            </a:pPr>
            <a:r>
              <a:rPr lang="en-US" dirty="0"/>
              <a:t>Receipt of signal triggers some </a:t>
            </a:r>
            <a:r>
              <a:rPr lang="en-US" i="1" dirty="0">
                <a:solidFill>
                  <a:srgbClr val="FF33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 eaLnBrk="1" hangingPunct="1">
              <a:defRPr/>
            </a:pPr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 err="1">
                <a:latin typeface="Courier New" pitchFamily="49" charset="0"/>
              </a:rPr>
              <a:t>pnb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/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Groups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1" y="1066801"/>
            <a:ext cx="7918435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Every process belongs to exactly one </a:t>
            </a:r>
            <a:r>
              <a:rPr lang="en-US" i="1" dirty="0"/>
              <a:t>process group</a:t>
            </a:r>
          </a:p>
        </p:txBody>
      </p:sp>
      <p:sp>
        <p:nvSpPr>
          <p:cNvPr id="32772" name="Oval 4"/>
          <p:cNvSpPr>
            <a:spLocks noChangeAspect="1" noChangeArrowheads="1"/>
          </p:cNvSpPr>
          <p:nvPr/>
        </p:nvSpPr>
        <p:spPr bwMode="auto">
          <a:xfrm>
            <a:off x="3422651" y="3228976"/>
            <a:ext cx="982663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</a:t>
            </a:r>
          </a:p>
        </p:txBody>
      </p:sp>
      <p:sp>
        <p:nvSpPr>
          <p:cNvPr id="32773" name="Oval 5"/>
          <p:cNvSpPr>
            <a:spLocks noChangeAspect="1" noChangeArrowheads="1"/>
          </p:cNvSpPr>
          <p:nvPr/>
        </p:nvSpPr>
        <p:spPr bwMode="auto">
          <a:xfrm>
            <a:off x="5618163" y="3228975"/>
            <a:ext cx="982662" cy="8636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#1</a:t>
            </a:r>
          </a:p>
        </p:txBody>
      </p:sp>
      <p:sp>
        <p:nvSpPr>
          <p:cNvPr id="32774" name="Oval 6"/>
          <p:cNvSpPr>
            <a:spLocks noChangeAspect="1" noChangeArrowheads="1"/>
          </p:cNvSpPr>
          <p:nvPr/>
        </p:nvSpPr>
        <p:spPr bwMode="auto">
          <a:xfrm>
            <a:off x="7772400" y="3228976"/>
            <a:ext cx="984250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#2</a:t>
            </a:r>
          </a:p>
        </p:txBody>
      </p:sp>
      <p:sp>
        <p:nvSpPr>
          <p:cNvPr id="32775" name="Oval 7"/>
          <p:cNvSpPr>
            <a:spLocks noChangeAspect="1" noChangeArrowheads="1"/>
          </p:cNvSpPr>
          <p:nvPr/>
        </p:nvSpPr>
        <p:spPr bwMode="auto">
          <a:xfrm>
            <a:off x="5622925" y="1905000"/>
            <a:ext cx="984250" cy="77628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Shell</a:t>
            </a:r>
          </a:p>
        </p:txBody>
      </p:sp>
      <p:sp>
        <p:nvSpPr>
          <p:cNvPr id="32776" name="Oval 8"/>
          <p:cNvSpPr>
            <a:spLocks noChangeAspect="1" noChangeArrowheads="1"/>
          </p:cNvSpPr>
          <p:nvPr/>
        </p:nvSpPr>
        <p:spPr bwMode="auto">
          <a:xfrm>
            <a:off x="2863850" y="4414839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7" name="Oval 9"/>
          <p:cNvSpPr>
            <a:spLocks noChangeAspect="1" noChangeArrowheads="1"/>
          </p:cNvSpPr>
          <p:nvPr/>
        </p:nvSpPr>
        <p:spPr bwMode="auto">
          <a:xfrm>
            <a:off x="3989388" y="4414839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8" name="Line 10"/>
          <p:cNvSpPr>
            <a:spLocks noChangeAspect="1" noChangeShapeType="1"/>
          </p:cNvSpPr>
          <p:nvPr/>
        </p:nvSpPr>
        <p:spPr bwMode="auto">
          <a:xfrm flipH="1">
            <a:off x="3430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9" name="Line 11"/>
          <p:cNvSpPr>
            <a:spLocks noChangeAspect="1" noChangeShapeType="1"/>
          </p:cNvSpPr>
          <p:nvPr/>
        </p:nvSpPr>
        <p:spPr bwMode="auto">
          <a:xfrm>
            <a:off x="4210051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0" name="Line 12"/>
          <p:cNvSpPr>
            <a:spLocks noChangeAspect="1" noChangeShapeType="1"/>
          </p:cNvSpPr>
          <p:nvPr/>
        </p:nvSpPr>
        <p:spPr bwMode="auto">
          <a:xfrm>
            <a:off x="6118225" y="2667001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81" name="Line 13"/>
          <p:cNvSpPr>
            <a:spLocks noChangeAspect="1" noChangeShapeType="1"/>
          </p:cNvSpPr>
          <p:nvPr/>
        </p:nvSpPr>
        <p:spPr bwMode="auto">
          <a:xfrm flipH="1">
            <a:off x="4292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2" name="Line 14"/>
          <p:cNvSpPr>
            <a:spLocks noChangeAspect="1" noChangeShapeType="1"/>
          </p:cNvSpPr>
          <p:nvPr/>
        </p:nvSpPr>
        <p:spPr bwMode="auto">
          <a:xfrm>
            <a:off x="6492876" y="2535239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3" name="Text Box 15"/>
          <p:cNvSpPr txBox="1">
            <a:spLocks noChangeAspect="1" noChangeArrowheads="1"/>
          </p:cNvSpPr>
          <p:nvPr/>
        </p:nvSpPr>
        <p:spPr bwMode="auto">
          <a:xfrm>
            <a:off x="4814429" y="20678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2590800" y="3119439"/>
            <a:ext cx="2448306" cy="257080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7"/>
          <p:cNvSpPr txBox="1">
            <a:spLocks noChangeAspect="1" noChangeArrowheads="1"/>
          </p:cNvSpPr>
          <p:nvPr/>
        </p:nvSpPr>
        <p:spPr bwMode="auto">
          <a:xfrm>
            <a:off x="2909888" y="5816601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2786" name="Rectangle 18"/>
          <p:cNvSpPr>
            <a:spLocks noChangeAspect="1" noChangeArrowheads="1"/>
          </p:cNvSpPr>
          <p:nvPr/>
        </p:nvSpPr>
        <p:spPr bwMode="auto">
          <a:xfrm>
            <a:off x="5530850" y="3119436"/>
            <a:ext cx="1176338" cy="108902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Text Box 19"/>
          <p:cNvSpPr txBox="1">
            <a:spLocks noChangeAspect="1" noChangeArrowheads="1"/>
          </p:cNvSpPr>
          <p:nvPr/>
        </p:nvSpPr>
        <p:spPr bwMode="auto">
          <a:xfrm>
            <a:off x="5229226" y="4202114"/>
            <a:ext cx="18780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32</a:t>
            </a:r>
          </a:p>
        </p:txBody>
      </p:sp>
      <p:sp>
        <p:nvSpPr>
          <p:cNvPr id="32788" name="Text Box 20"/>
          <p:cNvSpPr txBox="1">
            <a:spLocks noChangeAspect="1" noChangeArrowheads="1"/>
          </p:cNvSpPr>
          <p:nvPr/>
        </p:nvSpPr>
        <p:spPr bwMode="auto">
          <a:xfrm>
            <a:off x="7339013" y="4208464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40</a:t>
            </a:r>
          </a:p>
        </p:txBody>
      </p:sp>
      <p:sp>
        <p:nvSpPr>
          <p:cNvPr id="32789" name="Rectangle 21"/>
          <p:cNvSpPr>
            <a:spLocks noChangeAspect="1" noChangeArrowheads="1"/>
          </p:cNvSpPr>
          <p:nvPr/>
        </p:nvSpPr>
        <p:spPr bwMode="auto">
          <a:xfrm>
            <a:off x="7669214" y="3119439"/>
            <a:ext cx="1176337" cy="10826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Text Box 22"/>
          <p:cNvSpPr txBox="1">
            <a:spLocks noChangeAspect="1" noChangeArrowheads="1"/>
          </p:cNvSpPr>
          <p:nvPr/>
        </p:nvSpPr>
        <p:spPr bwMode="auto">
          <a:xfrm>
            <a:off x="2615741" y="33632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1" name="Text Box 23"/>
          <p:cNvSpPr txBox="1">
            <a:spLocks noChangeAspect="1" noChangeArrowheads="1"/>
          </p:cNvSpPr>
          <p:nvPr/>
        </p:nvSpPr>
        <p:spPr bwMode="auto">
          <a:xfrm>
            <a:off x="6684964" y="34140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2792" name="Text Box 24"/>
          <p:cNvSpPr txBox="1">
            <a:spLocks noChangeAspect="1" noChangeArrowheads="1"/>
          </p:cNvSpPr>
          <p:nvPr/>
        </p:nvSpPr>
        <p:spPr bwMode="auto">
          <a:xfrm>
            <a:off x="8796339" y="3441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2793" name="Text Box 25"/>
          <p:cNvSpPr txBox="1">
            <a:spLocks noChangeAspect="1" noChangeArrowheads="1"/>
          </p:cNvSpPr>
          <p:nvPr/>
        </p:nvSpPr>
        <p:spPr bwMode="auto">
          <a:xfrm>
            <a:off x="2915779" y="5219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4" name="Text Box 26"/>
          <p:cNvSpPr txBox="1">
            <a:spLocks noChangeAspect="1" noChangeArrowheads="1"/>
          </p:cNvSpPr>
          <p:nvPr/>
        </p:nvSpPr>
        <p:spPr bwMode="auto">
          <a:xfrm>
            <a:off x="4058779" y="5228582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527387" name="Rectangle 27"/>
          <p:cNvSpPr>
            <a:spLocks noChangeArrowheads="1"/>
          </p:cNvSpPr>
          <p:nvPr/>
        </p:nvSpPr>
        <p:spPr bwMode="auto">
          <a:xfrm>
            <a:off x="5738813" y="5029201"/>
            <a:ext cx="3657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getpgrp()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– Return process group of current process</a:t>
            </a:r>
          </a:p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setpgid() –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Change process group of a process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5937249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sends arbitrary signal to a process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Examples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–KILL 24818</a:t>
            </a:r>
          </a:p>
          <a:p>
            <a:pPr lvl="2" eaLnBrk="1" hangingPunct="1">
              <a:defRPr/>
            </a:pPr>
            <a:r>
              <a:rPr lang="en-US" dirty="0"/>
              <a:t>Send SIGKILL to process 24818</a:t>
            </a:r>
          </a:p>
          <a:p>
            <a:pPr lvl="2" eaLnBrk="1" hangingPunct="1">
              <a:defRPr/>
            </a:pPr>
            <a:r>
              <a:rPr lang="en-US" dirty="0"/>
              <a:t>SIGKILL can’t be caught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–9 24818</a:t>
            </a:r>
          </a:p>
          <a:p>
            <a:pPr lvl="2" eaLnBrk="1" hangingPunct="1">
              <a:defRPr/>
            </a:pPr>
            <a:r>
              <a:rPr lang="en-US" dirty="0"/>
              <a:t>Same, for lazy typists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477000" y="1682751"/>
            <a:ext cx="3887603" cy="427809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Child1: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=24818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Child2: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24820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kill -9 24818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00:00:03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24823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5937249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sends arbitrary signal to a process or process group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Examples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–KILL 24818</a:t>
            </a: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Send </a:t>
            </a:r>
            <a:r>
              <a:rPr lang="en-US" dirty="0" err="1">
                <a:latin typeface="Courier New" pitchFamily="49" charset="0"/>
              </a:rPr>
              <a:t>SIGKILL</a:t>
            </a:r>
            <a:r>
              <a:rPr lang="en-US" dirty="0">
                <a:latin typeface="Courier New" pitchFamily="49" charset="0"/>
              </a:rPr>
              <a:t> to process 24818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–9 –24817</a:t>
            </a: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Send SIGKILL to every process in process </a:t>
            </a:r>
            <a:r>
              <a:rPr lang="en-US" i="1" dirty="0">
                <a:latin typeface="Courier New" pitchFamily="49" charset="0"/>
              </a:rPr>
              <a:t>group</a:t>
            </a:r>
            <a:r>
              <a:rPr lang="en-US" dirty="0">
                <a:latin typeface="Courier New" pitchFamily="49" charset="0"/>
              </a:rPr>
              <a:t> 24817 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477000" y="1682751"/>
            <a:ext cx="4628190" cy="403187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Child1: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=24818 </a:t>
            </a:r>
            <a:r>
              <a:rPr lang="en-US" altLang="en-US" sz="1600" dirty="0" err="1">
                <a:latin typeface="Courier New" pitchFamily="49" charset="0"/>
              </a:rPr>
              <a:t>pgrp</a:t>
            </a:r>
            <a:r>
              <a:rPr lang="en-US" altLang="en-US" sz="1600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Child2: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=24819 </a:t>
            </a:r>
            <a:r>
              <a:rPr lang="en-US" altLang="en-US" sz="1600" dirty="0" err="1">
                <a:latin typeface="Courier New" pitchFamily="49" charset="0"/>
              </a:rPr>
              <a:t>pgrp</a:t>
            </a:r>
            <a:r>
              <a:rPr lang="en-US" altLang="en-US" sz="1600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24820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kill -9 -24817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24823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1762481207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Sending Signals From the Keyboard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Typing ctrl-c (ctrl-z) sends a SIGINT (SIGTSTP) the “foreground”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SIGINT – default action is to terminate process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SIGTSTP – default action is to stop (suspend) process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58692" y="3719216"/>
            <a:ext cx="2200736" cy="84326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Oval 5"/>
          <p:cNvSpPr>
            <a:spLocks noChangeAspect="1" noChangeArrowheads="1"/>
          </p:cNvSpPr>
          <p:nvPr/>
        </p:nvSpPr>
        <p:spPr bwMode="auto">
          <a:xfrm>
            <a:off x="4170363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</a:t>
            </a:r>
          </a:p>
        </p:txBody>
      </p:sp>
      <p:sp>
        <p:nvSpPr>
          <p:cNvPr id="34822" name="Oval 6"/>
          <p:cNvSpPr>
            <a:spLocks noChangeAspect="1" noChangeArrowheads="1"/>
          </p:cNvSpPr>
          <p:nvPr/>
        </p:nvSpPr>
        <p:spPr bwMode="auto">
          <a:xfrm>
            <a:off x="5929313" y="3781426"/>
            <a:ext cx="785812" cy="69056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#1</a:t>
            </a:r>
          </a:p>
        </p:txBody>
      </p:sp>
      <p:sp>
        <p:nvSpPr>
          <p:cNvPr id="34823" name="Oval 7"/>
          <p:cNvSpPr>
            <a:spLocks noChangeAspect="1" noChangeArrowheads="1"/>
          </p:cNvSpPr>
          <p:nvPr/>
        </p:nvSpPr>
        <p:spPr bwMode="auto">
          <a:xfrm>
            <a:off x="7653338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#2</a:t>
            </a:r>
          </a:p>
        </p:txBody>
      </p:sp>
      <p:sp>
        <p:nvSpPr>
          <p:cNvPr id="34824" name="Oval 8"/>
          <p:cNvSpPr>
            <a:spLocks noChangeAspect="1" noChangeArrowheads="1"/>
          </p:cNvSpPr>
          <p:nvPr/>
        </p:nvSpPr>
        <p:spPr bwMode="auto">
          <a:xfrm>
            <a:off x="5932488" y="2720975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Shell</a:t>
            </a:r>
          </a:p>
        </p:txBody>
      </p:sp>
      <p:sp>
        <p:nvSpPr>
          <p:cNvPr id="34829" name="Line 13"/>
          <p:cNvSpPr>
            <a:spLocks noChangeAspect="1" noChangeShapeType="1"/>
          </p:cNvSpPr>
          <p:nvPr/>
        </p:nvSpPr>
        <p:spPr bwMode="auto">
          <a:xfrm>
            <a:off x="6329363" y="3330575"/>
            <a:ext cx="0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Line 14"/>
          <p:cNvSpPr>
            <a:spLocks noChangeAspect="1" noChangeShapeType="1"/>
          </p:cNvSpPr>
          <p:nvPr/>
        </p:nvSpPr>
        <p:spPr bwMode="auto">
          <a:xfrm flipH="1">
            <a:off x="4867276" y="3257550"/>
            <a:ext cx="1185863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Line 15"/>
          <p:cNvSpPr>
            <a:spLocks noChangeAspect="1" noChangeShapeType="1"/>
          </p:cNvSpPr>
          <p:nvPr/>
        </p:nvSpPr>
        <p:spPr bwMode="auto">
          <a:xfrm>
            <a:off x="6629400" y="3225800"/>
            <a:ext cx="113030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spect="1" noChangeArrowheads="1"/>
          </p:cNvSpPr>
          <p:nvPr/>
        </p:nvSpPr>
        <p:spPr bwMode="auto">
          <a:xfrm>
            <a:off x="5212203" y="2898390"/>
            <a:ext cx="7425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=10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5859464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570789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8" name="Text Box 22"/>
          <p:cNvSpPr txBox="1">
            <a:spLocks noChangeAspect="1" noChangeArrowheads="1"/>
          </p:cNvSpPr>
          <p:nvPr/>
        </p:nvSpPr>
        <p:spPr bwMode="auto">
          <a:xfrm>
            <a:off x="3451665" y="3935027"/>
            <a:ext cx="7425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=20</a:t>
            </a:r>
          </a:p>
        </p:txBody>
      </p:sp>
      <p:sp>
        <p:nvSpPr>
          <p:cNvPr id="34839" name="Text Box 23"/>
          <p:cNvSpPr txBox="1">
            <a:spLocks noChangeAspect="1" noChangeArrowheads="1"/>
          </p:cNvSpPr>
          <p:nvPr/>
        </p:nvSpPr>
        <p:spPr bwMode="auto">
          <a:xfrm>
            <a:off x="6781801" y="38839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=32</a:t>
            </a:r>
          </a:p>
        </p:txBody>
      </p:sp>
      <p:sp>
        <p:nvSpPr>
          <p:cNvPr id="34840" name="Text Box 24"/>
          <p:cNvSpPr txBox="1">
            <a:spLocks noChangeAspect="1" noChangeArrowheads="1"/>
          </p:cNvSpPr>
          <p:nvPr/>
        </p:nvSpPr>
        <p:spPr bwMode="auto">
          <a:xfrm>
            <a:off x="8472489" y="3996940"/>
            <a:ext cx="7425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=40</a:t>
            </a:r>
          </a:p>
        </p:txBody>
      </p:sp>
    </p:spTree>
    <p:extLst>
      <p:ext uri="{BB962C8B-B14F-4D97-AF65-F5344CB8AC3E}">
        <p14:creationId xmlns:p14="http://schemas.microsoft.com/office/powerpoint/2010/main" val="291339717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I/O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Problem: I/O devices are slow</a:t>
            </a:r>
          </a:p>
          <a:p>
            <a:pPr eaLnBrk="1" hangingPunct="1">
              <a:defRPr/>
            </a:pPr>
            <a:r>
              <a:rPr lang="en-US" dirty="0"/>
              <a:t>Solution 1: wait for I/O</a:t>
            </a:r>
          </a:p>
          <a:p>
            <a:pPr lvl="1" eaLnBrk="1" hangingPunct="1">
              <a:defRPr/>
            </a:pPr>
            <a:r>
              <a:rPr lang="en-US" dirty="0"/>
              <a:t>CPU stops executing instructions until device gives answer</a:t>
            </a:r>
          </a:p>
          <a:p>
            <a:pPr eaLnBrk="1" hangingPunct="1">
              <a:defRPr/>
            </a:pPr>
            <a:r>
              <a:rPr lang="en-US" dirty="0"/>
              <a:t>Solution 2: </a:t>
            </a:r>
            <a:r>
              <a:rPr lang="en-US" i="1" dirty="0"/>
              <a:t>polling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Keep computing something else while I/O is happening</a:t>
            </a:r>
          </a:p>
          <a:p>
            <a:pPr lvl="1" eaLnBrk="1" hangingPunct="1">
              <a:defRPr/>
            </a:pPr>
            <a:r>
              <a:rPr lang="en-US" dirty="0"/>
              <a:t>Every so often, check to see whether I/O is done</a:t>
            </a:r>
          </a:p>
          <a:p>
            <a:pPr eaLnBrk="1" hangingPunct="1">
              <a:defRPr/>
            </a:pPr>
            <a:r>
              <a:rPr lang="en-US" dirty="0"/>
              <a:t>Solution 3: </a:t>
            </a:r>
            <a:r>
              <a:rPr lang="en-US" i="1" dirty="0"/>
              <a:t>interrupts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Keep computing something else while I/O is happening</a:t>
            </a:r>
          </a:p>
          <a:p>
            <a:pPr lvl="1" eaLnBrk="1" hangingPunct="1">
              <a:defRPr/>
            </a:pPr>
            <a:r>
              <a:rPr lang="en-US" dirty="0"/>
              <a:t>Device eventually </a:t>
            </a:r>
            <a:r>
              <a:rPr lang="en-US" i="1" dirty="0"/>
              <a:t>interrupts</a:t>
            </a:r>
            <a:r>
              <a:rPr lang="en-US" dirty="0"/>
              <a:t> CPU to tell it I/O is done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056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Sending Signals From the Keyboard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Typing ctrl-c (ctrl-z) sends a SIGINT (SIGTSTP) to every job in the foreground process group.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SIGINT – default action is to terminate each process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SIGTSTP – default action is to stop (suspend) each process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58692" y="3719215"/>
            <a:ext cx="2200736" cy="166875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Oval 5"/>
          <p:cNvSpPr>
            <a:spLocks noChangeAspect="1" noChangeArrowheads="1"/>
          </p:cNvSpPr>
          <p:nvPr/>
        </p:nvSpPr>
        <p:spPr bwMode="auto">
          <a:xfrm>
            <a:off x="4170363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</a:t>
            </a:r>
          </a:p>
        </p:txBody>
      </p:sp>
      <p:sp>
        <p:nvSpPr>
          <p:cNvPr id="34822" name="Oval 6"/>
          <p:cNvSpPr>
            <a:spLocks noChangeAspect="1" noChangeArrowheads="1"/>
          </p:cNvSpPr>
          <p:nvPr/>
        </p:nvSpPr>
        <p:spPr bwMode="auto">
          <a:xfrm>
            <a:off x="5929313" y="3781426"/>
            <a:ext cx="785812" cy="69056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#1</a:t>
            </a:r>
          </a:p>
        </p:txBody>
      </p:sp>
      <p:sp>
        <p:nvSpPr>
          <p:cNvPr id="34823" name="Oval 7"/>
          <p:cNvSpPr>
            <a:spLocks noChangeAspect="1" noChangeArrowheads="1"/>
          </p:cNvSpPr>
          <p:nvPr/>
        </p:nvSpPr>
        <p:spPr bwMode="auto">
          <a:xfrm>
            <a:off x="7653338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#2</a:t>
            </a:r>
          </a:p>
        </p:txBody>
      </p:sp>
      <p:sp>
        <p:nvSpPr>
          <p:cNvPr id="34824" name="Oval 8"/>
          <p:cNvSpPr>
            <a:spLocks noChangeAspect="1" noChangeArrowheads="1"/>
          </p:cNvSpPr>
          <p:nvPr/>
        </p:nvSpPr>
        <p:spPr bwMode="auto">
          <a:xfrm>
            <a:off x="5932488" y="2720975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Shell</a:t>
            </a:r>
          </a:p>
        </p:txBody>
      </p:sp>
      <p:sp>
        <p:nvSpPr>
          <p:cNvPr id="34825" name="Oval 9"/>
          <p:cNvSpPr>
            <a:spLocks noChangeAspect="1" noChangeArrowheads="1"/>
          </p:cNvSpPr>
          <p:nvPr/>
        </p:nvSpPr>
        <p:spPr bwMode="auto">
          <a:xfrm>
            <a:off x="3724275" y="4730750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6" name="Oval 10"/>
          <p:cNvSpPr>
            <a:spLocks noChangeAspect="1" noChangeArrowheads="1"/>
          </p:cNvSpPr>
          <p:nvPr/>
        </p:nvSpPr>
        <p:spPr bwMode="auto">
          <a:xfrm>
            <a:off x="4624389" y="4730750"/>
            <a:ext cx="788987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7" name="Line 11"/>
          <p:cNvSpPr>
            <a:spLocks noChangeAspect="1" noChangeShapeType="1"/>
          </p:cNvSpPr>
          <p:nvPr/>
        </p:nvSpPr>
        <p:spPr bwMode="auto">
          <a:xfrm flipH="1">
            <a:off x="4178300" y="4440239"/>
            <a:ext cx="146050" cy="29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8" name="Line 12"/>
          <p:cNvSpPr>
            <a:spLocks noChangeAspect="1" noChangeShapeType="1"/>
          </p:cNvSpPr>
          <p:nvPr/>
        </p:nvSpPr>
        <p:spPr bwMode="auto">
          <a:xfrm>
            <a:off x="4802189" y="4437063"/>
            <a:ext cx="130175" cy="290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9" name="Line 13"/>
          <p:cNvSpPr>
            <a:spLocks noChangeAspect="1" noChangeShapeType="1"/>
          </p:cNvSpPr>
          <p:nvPr/>
        </p:nvSpPr>
        <p:spPr bwMode="auto">
          <a:xfrm>
            <a:off x="6329363" y="3330575"/>
            <a:ext cx="0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Line 14"/>
          <p:cNvSpPr>
            <a:spLocks noChangeAspect="1" noChangeShapeType="1"/>
          </p:cNvSpPr>
          <p:nvPr/>
        </p:nvSpPr>
        <p:spPr bwMode="auto">
          <a:xfrm flipH="1">
            <a:off x="4867276" y="3257550"/>
            <a:ext cx="1185863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Line 15"/>
          <p:cNvSpPr>
            <a:spLocks noChangeAspect="1" noChangeShapeType="1"/>
          </p:cNvSpPr>
          <p:nvPr/>
        </p:nvSpPr>
        <p:spPr bwMode="auto">
          <a:xfrm>
            <a:off x="6629400" y="3225800"/>
            <a:ext cx="113030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spect="1" noChangeArrowheads="1"/>
          </p:cNvSpPr>
          <p:nvPr/>
        </p:nvSpPr>
        <p:spPr bwMode="auto">
          <a:xfrm>
            <a:off x="5119229" y="2806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4833" name="Text Box 17"/>
          <p:cNvSpPr txBox="1">
            <a:spLocks noChangeAspect="1" noChangeArrowheads="1"/>
          </p:cNvSpPr>
          <p:nvPr/>
        </p:nvSpPr>
        <p:spPr bwMode="auto">
          <a:xfrm>
            <a:off x="3573463" y="5795964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5859464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5" name="Text Box 19"/>
          <p:cNvSpPr txBox="1">
            <a:spLocks noChangeAspect="1" noChangeArrowheads="1"/>
          </p:cNvSpPr>
          <p:nvPr/>
        </p:nvSpPr>
        <p:spPr bwMode="auto">
          <a:xfrm>
            <a:off x="5683251" y="4562475"/>
            <a:ext cx="13700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32</a:t>
            </a:r>
          </a:p>
        </p:txBody>
      </p:sp>
      <p:sp>
        <p:nvSpPr>
          <p:cNvPr id="34836" name="Text Box 20"/>
          <p:cNvSpPr txBox="1">
            <a:spLocks noChangeAspect="1" noChangeArrowheads="1"/>
          </p:cNvSpPr>
          <p:nvPr/>
        </p:nvSpPr>
        <p:spPr bwMode="auto">
          <a:xfrm>
            <a:off x="7370763" y="4562475"/>
            <a:ext cx="13700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40</a:t>
            </a: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570789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8" name="Text Box 22"/>
          <p:cNvSpPr txBox="1">
            <a:spLocks noChangeAspect="1" noChangeArrowheads="1"/>
          </p:cNvSpPr>
          <p:nvPr/>
        </p:nvSpPr>
        <p:spPr bwMode="auto">
          <a:xfrm>
            <a:off x="3358691" y="3842694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39" name="Text Box 23"/>
          <p:cNvSpPr txBox="1">
            <a:spLocks noChangeAspect="1" noChangeArrowheads="1"/>
          </p:cNvSpPr>
          <p:nvPr/>
        </p:nvSpPr>
        <p:spPr bwMode="auto">
          <a:xfrm>
            <a:off x="6781801" y="38839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4840" name="Text Box 24"/>
          <p:cNvSpPr txBox="1">
            <a:spLocks noChangeAspect="1" noChangeArrowheads="1"/>
          </p:cNvSpPr>
          <p:nvPr/>
        </p:nvSpPr>
        <p:spPr bwMode="auto">
          <a:xfrm>
            <a:off x="8472489" y="390460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4841" name="Text Box 25"/>
          <p:cNvSpPr txBox="1">
            <a:spLocks noChangeAspect="1" noChangeArrowheads="1"/>
          </p:cNvSpPr>
          <p:nvPr/>
        </p:nvSpPr>
        <p:spPr bwMode="auto">
          <a:xfrm>
            <a:off x="3598404" y="5328594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42" name="Text Box 26"/>
          <p:cNvSpPr txBox="1">
            <a:spLocks noChangeAspect="1" noChangeArrowheads="1"/>
          </p:cNvSpPr>
          <p:nvPr/>
        </p:nvSpPr>
        <p:spPr bwMode="auto">
          <a:xfrm>
            <a:off x="4514391" y="5336532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>
                <a:latin typeface="Courier New" pitchFamily="49" charset="0"/>
              </a:rPr>
              <a:t>ctrl-c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676400" y="1295401"/>
            <a:ext cx="5334000" cy="432733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Child: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=28108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Parent: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z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28109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fg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c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28110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7162800" y="1207402"/>
            <a:ext cx="3124200" cy="333322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dirty="0">
                <a:latin typeface="Calibri" pitchFamily="34" charset="0"/>
              </a:rPr>
              <a:t>R: running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See “man </a:t>
            </a:r>
            <a:r>
              <a:rPr lang="en-US" dirty="0" err="1">
                <a:latin typeface="Calibri" pitchFamily="34" charset="0"/>
              </a:rPr>
              <a:t>ps</a:t>
            </a:r>
            <a:r>
              <a:rPr lang="en-US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dirty="0">
                <a:latin typeface="Calibri" pitchFamily="34" charset="0"/>
              </a:rPr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343685796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>
                <a:latin typeface="Courier New" pitchFamily="49" charset="0"/>
              </a:rPr>
              <a:t>ctrl-c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676400" y="1295401"/>
            <a:ext cx="5334000" cy="432733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Child: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=28108 </a:t>
            </a:r>
            <a:r>
              <a:rPr lang="en-US" sz="1600" dirty="0" err="1">
                <a:latin typeface="Courier New" pitchFamily="49" charset="0"/>
              </a:rPr>
              <a:t>pgrp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Parent: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=28107 </a:t>
            </a:r>
            <a:r>
              <a:rPr lang="en-US" sz="1600" dirty="0" err="1">
                <a:latin typeface="Courier New" pitchFamily="49" charset="0"/>
              </a:rPr>
              <a:t>pgrp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z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28109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fg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c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28110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7162800" y="1207402"/>
            <a:ext cx="3124200" cy="333322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dirty="0">
                <a:latin typeface="Calibri" pitchFamily="34" charset="0"/>
              </a:rPr>
              <a:t>R: running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See “man </a:t>
            </a:r>
            <a:r>
              <a:rPr lang="en-US" dirty="0" err="1">
                <a:latin typeface="Calibri" pitchFamily="34" charset="0"/>
              </a:rPr>
              <a:t>ps</a:t>
            </a:r>
            <a:r>
              <a:rPr lang="en-US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dirty="0">
                <a:latin typeface="Calibri" pitchFamily="34" charset="0"/>
              </a:rPr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224661703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133600" y="1066801"/>
            <a:ext cx="7696200" cy="526297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fork12()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,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 = fork()) == 0)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while(1); /* Child infinite loop (bad style!) */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/* Parent terminates the child processes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("Killing process %d\n",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kill(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], SIGINT);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/* Parent reaps terminated children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 = wait(&amp;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(WIFEXITED(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	  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, WEXITSTATUS(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("Child %d terminated abnormally\n",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802B1F1-D34A-4388-90D5-66F8E1709AC6}"/>
              </a:ext>
            </a:extLst>
          </p:cNvPr>
          <p:cNvSpPr/>
          <p:nvPr/>
        </p:nvSpPr>
        <p:spPr bwMode="auto">
          <a:xfrm>
            <a:off x="2819400" y="3276600"/>
            <a:ext cx="2590800" cy="533400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Default Actions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Each signal type has predefined </a:t>
            </a:r>
            <a:r>
              <a:rPr lang="en-US" i="1" dirty="0">
                <a:solidFill>
                  <a:srgbClr val="FF33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 eaLnBrk="1" hangingPunct="1">
              <a:defRPr/>
            </a:pPr>
            <a:r>
              <a:rPr lang="en-US" dirty="0"/>
              <a:t>Process terminates</a:t>
            </a:r>
          </a:p>
          <a:p>
            <a:pPr lvl="1" eaLnBrk="1" hangingPunct="1">
              <a:defRPr/>
            </a:pPr>
            <a:r>
              <a:rPr lang="en-US" dirty="0"/>
              <a:t>Process terminates and dumps “core” (memory) to a file</a:t>
            </a:r>
          </a:p>
          <a:p>
            <a:pPr lvl="2" eaLnBrk="1" hangingPunct="1">
              <a:defRPr/>
            </a:pPr>
            <a:r>
              <a:rPr lang="en-US" dirty="0"/>
              <a:t>Nowadays dump is suppressed in normal operation</a:t>
            </a:r>
          </a:p>
          <a:p>
            <a:pPr lvl="2" eaLnBrk="1" hangingPunct="1">
              <a:defRPr/>
            </a:pPr>
            <a:r>
              <a:rPr lang="en-US" dirty="0"/>
              <a:t>Was intended for debugging; now usually simpler to rerun under </a:t>
            </a:r>
            <a:r>
              <a:rPr lang="en-US" dirty="0" err="1"/>
              <a:t>gdb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Process stops until restarted by a </a:t>
            </a:r>
            <a:r>
              <a:rPr lang="en-US" dirty="0" err="1"/>
              <a:t>SIGCONT</a:t>
            </a:r>
            <a:r>
              <a:rPr lang="en-US" dirty="0"/>
              <a:t> signal</a:t>
            </a:r>
          </a:p>
          <a:p>
            <a:pPr lvl="1" eaLnBrk="1" hangingPunct="1">
              <a:defRPr/>
            </a:pPr>
            <a:r>
              <a:rPr lang="en-US" dirty="0"/>
              <a:t>Process ignores the signal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Installing Signal Handlers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obsolete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receipt of signal </a:t>
            </a:r>
            <a:r>
              <a:rPr lang="en-US" dirty="0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handler_t</a:t>
            </a:r>
            <a:r>
              <a:rPr lang="en-US" dirty="0">
                <a:latin typeface="Courier New" pitchFamily="49" charset="0"/>
              </a:rPr>
              <a:t> *signal(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handler_t</a:t>
            </a:r>
            <a:r>
              <a:rPr lang="en-US" dirty="0">
                <a:latin typeface="Courier New" pitchFamily="49" charset="0"/>
              </a:rPr>
              <a:t> *handler)</a:t>
            </a:r>
          </a:p>
          <a:p>
            <a:pPr eaLnBrk="1" hangingPunct="1">
              <a:defRPr/>
            </a:pPr>
            <a:r>
              <a:rPr lang="en-US" dirty="0"/>
              <a:t>Different 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 err="1"/>
              <a:t>SIG_IGN</a:t>
            </a:r>
            <a:r>
              <a:rPr lang="en-US" dirty="0"/>
              <a:t>: ignore signals of type </a:t>
            </a:r>
            <a:r>
              <a:rPr lang="en-US" dirty="0" err="1">
                <a:latin typeface="Courier New" pitchFamily="49" charset="0"/>
              </a:rPr>
              <a:t>signum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/>
              <a:t>SIG_DFL</a:t>
            </a:r>
            <a:r>
              <a:rPr lang="en-US" dirty="0"/>
              <a:t>: revert to default action on receipt of signals of type </a:t>
            </a:r>
            <a:r>
              <a:rPr lang="en-US" dirty="0" err="1">
                <a:latin typeface="Courier New" pitchFamily="49" charset="0"/>
              </a:rPr>
              <a:t>signum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Otherwise, handler is address of a </a:t>
            </a:r>
            <a:r>
              <a:rPr lang="en-US" i="1" dirty="0">
                <a:solidFill>
                  <a:srgbClr val="FF3300"/>
                </a:solidFill>
              </a:rPr>
              <a:t>signal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Referred to as “</a:t>
            </a:r>
            <a:r>
              <a:rPr lang="en-US" i="1" dirty="0">
                <a:solidFill>
                  <a:srgbClr val="FF3300"/>
                </a:solidFill>
              </a:rPr>
              <a:t>installing</a:t>
            </a:r>
            <a:r>
              <a:rPr lang="en-US" dirty="0">
                <a:solidFill>
                  <a:schemeClr val="tx1"/>
                </a:solidFill>
              </a:rPr>
              <a:t>” the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dirty="0">
              <a:solidFill>
                <a:schemeClr val="tx1"/>
              </a:solidFill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Executing handler is called “</a:t>
            </a:r>
            <a:r>
              <a:rPr lang="en-US" i="1" dirty="0">
                <a:solidFill>
                  <a:srgbClr val="FF3300"/>
                </a:solidFill>
              </a:rPr>
              <a:t>catching</a:t>
            </a:r>
            <a:r>
              <a:rPr lang="en-US" dirty="0">
                <a:solidFill>
                  <a:schemeClr val="tx1"/>
                </a:solidFill>
              </a:rPr>
              <a:t>” or “</a:t>
            </a:r>
            <a:r>
              <a:rPr lang="en-US" i="1" dirty="0">
                <a:solidFill>
                  <a:srgbClr val="FF3300"/>
                </a:solidFill>
              </a:rPr>
              <a:t>handling</a:t>
            </a:r>
            <a:r>
              <a:rPr lang="en-US" dirty="0">
                <a:solidFill>
                  <a:schemeClr val="tx1"/>
                </a:solidFill>
              </a:rPr>
              <a:t>” the signal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When handler returns, control passes back to instruction in control flow of process that was interrupted by receipt of the signal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Installing Signal Handlers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220788"/>
            <a:ext cx="11347450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 err="1">
                <a:latin typeface="Courier New" pitchFamily="49" charset="0"/>
              </a:rPr>
              <a:t>sigaction</a:t>
            </a:r>
            <a:r>
              <a:rPr lang="en-US" dirty="0"/>
              <a:t> function modifies the default action associated with receipt of signal </a:t>
            </a:r>
            <a:r>
              <a:rPr lang="en-US" dirty="0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int *</a:t>
            </a:r>
            <a:r>
              <a:rPr lang="en-US" dirty="0" err="1">
                <a:latin typeface="Courier New" pitchFamily="49" charset="0"/>
              </a:rPr>
              <a:t>sigaction</a:t>
            </a:r>
            <a:r>
              <a:rPr lang="en-US" dirty="0">
                <a:latin typeface="Courier New" pitchFamily="49" charset="0"/>
              </a:rPr>
              <a:t>(int signum, const struct </a:t>
            </a:r>
            <a:r>
              <a:rPr lang="en-US" dirty="0" err="1">
                <a:latin typeface="Courier New" pitchFamily="49" charset="0"/>
              </a:rPr>
              <a:t>sigaction</a:t>
            </a:r>
            <a:r>
              <a:rPr lang="en-US" dirty="0">
                <a:latin typeface="Courier New" pitchFamily="49" charset="0"/>
              </a:rPr>
              <a:t> *act,</a:t>
            </a:r>
            <a:br>
              <a:rPr lang="en-US" dirty="0">
                <a:latin typeface="Courier New" pitchFamily="49" charset="0"/>
              </a:rPr>
            </a:br>
            <a:r>
              <a:rPr lang="en-US" dirty="0">
                <a:latin typeface="Courier New" pitchFamily="49" charset="0"/>
              </a:rPr>
              <a:t>    struct </a:t>
            </a:r>
            <a:r>
              <a:rPr lang="en-US" dirty="0" err="1">
                <a:latin typeface="Courier New" pitchFamily="49" charset="0"/>
              </a:rPr>
              <a:t>sigaction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oldact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act</a:t>
            </a:r>
            <a:r>
              <a:rPr lang="en-US" dirty="0"/>
              <a:t> is a struct with several useful components: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sa_mask</a:t>
            </a:r>
            <a:r>
              <a:rPr lang="en-US" dirty="0">
                <a:cs typeface="Courier New" panose="02070309020205020404" pitchFamily="49" charset="0"/>
              </a:rPr>
              <a:t> identifies signals to block while handler runs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sa_flags</a:t>
            </a:r>
            <a:r>
              <a:rPr lang="en-US" dirty="0">
                <a:cs typeface="Courier New" panose="02070309020205020404" pitchFamily="49" charset="0"/>
              </a:rPr>
              <a:t> controls certain options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sa_handler</a:t>
            </a:r>
            <a:r>
              <a:rPr lang="en-US" dirty="0"/>
              <a:t> is special value or address of a </a:t>
            </a:r>
            <a:r>
              <a:rPr lang="en-US" i="1" dirty="0">
                <a:solidFill>
                  <a:srgbClr val="FF3300"/>
                </a:solidFill>
              </a:rPr>
              <a:t>signal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Referred to as “</a:t>
            </a:r>
            <a:r>
              <a:rPr lang="en-US" i="1" dirty="0">
                <a:solidFill>
                  <a:srgbClr val="FF3300"/>
                </a:solidFill>
              </a:rPr>
              <a:t>installing</a:t>
            </a:r>
            <a:r>
              <a:rPr lang="en-US" dirty="0">
                <a:solidFill>
                  <a:schemeClr val="tx1"/>
                </a:solidFill>
              </a:rPr>
              <a:t>” the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dirty="0">
              <a:solidFill>
                <a:schemeClr val="tx1"/>
              </a:solidFill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Executing handler is called “</a:t>
            </a:r>
            <a:r>
              <a:rPr lang="en-US" i="1" dirty="0">
                <a:solidFill>
                  <a:srgbClr val="FF3300"/>
                </a:solidFill>
              </a:rPr>
              <a:t>catching</a:t>
            </a:r>
            <a:r>
              <a:rPr lang="en-US" dirty="0">
                <a:solidFill>
                  <a:schemeClr val="tx1"/>
                </a:solidFill>
              </a:rPr>
              <a:t>” or “</a:t>
            </a:r>
            <a:r>
              <a:rPr lang="en-US" i="1" dirty="0">
                <a:solidFill>
                  <a:srgbClr val="FF3300"/>
                </a:solidFill>
              </a:rPr>
              <a:t>handling</a:t>
            </a:r>
            <a:r>
              <a:rPr lang="en-US" dirty="0">
                <a:solidFill>
                  <a:schemeClr val="tx1"/>
                </a:solidFill>
              </a:rPr>
              <a:t>” the signal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When handler returns, control passes back to instruction in control flow of process that was interrupted by receipt of the signal</a:t>
            </a:r>
          </a:p>
          <a:p>
            <a:pPr lvl="1" eaLnBrk="1" hangingPunct="1">
              <a:defRPr/>
            </a:pPr>
            <a:r>
              <a:rPr lang="en-US" dirty="0"/>
              <a:t>Special values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sa_handler</a:t>
            </a:r>
            <a:r>
              <a:rPr lang="en-US" dirty="0"/>
              <a:t>: SIG_IGN (ignore signal) or SIG_DFL (return to default)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90315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Obsolete Signal-Handling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5638800" y="1676400"/>
            <a:ext cx="5747084" cy="32008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blocks;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(&amp;blocks);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(&amp;blocks,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/* Install the SIGINT handler */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SIG_BLOCK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&amp;blocks, NULL);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(signal(SIGINT,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SIG_IGN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SIG_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IGN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signal(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SIG_UNBLOCK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&amp;blocks, NULL);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/* Wait for the receipt of a signal */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pause();</a:t>
            </a:r>
          </a:p>
          <a:p>
            <a:pPr algn="l"/>
            <a:r>
              <a:rPr lang="is-I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algn="l"/>
            <a:r>
              <a:rPr lang="is-I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33033" y="6096000"/>
            <a:ext cx="8558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9C7FDAB-E1BC-4D81-BCA8-9C851D502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4724400" cy="32008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/* SIGINT handler */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sig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("So you think you can stop the bomb with ctrl-c, do you?\n");</a:t>
            </a:r>
          </a:p>
          <a:p>
            <a:pPr algn="l"/>
            <a:endParaRPr lang="nl-N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l-N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sleep(2);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("Well...");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nl-N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l-N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sleep(1);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printf("OK. :-)\n");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0516548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Signal-Handling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5638800" y="1676400"/>
            <a:ext cx="5747084" cy="453047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struct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action,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action.sa_flags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SIGINT);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/* Install the SIGINT handler */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NULL);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(SIGINT, &amp;action,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oldaction.sa_handler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SIG_IGN)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(SIGINT,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NULL);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(SIG_UNBLOCK,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NULL);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/* Wait for the receipt of a signal */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pause();</a:t>
            </a:r>
          </a:p>
          <a:p>
            <a:pPr algn="l"/>
            <a:r>
              <a:rPr lang="is-I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algn="l"/>
            <a:r>
              <a:rPr lang="is-I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33033" y="6096000"/>
            <a:ext cx="8558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9C7FDAB-E1BC-4D81-BCA8-9C851D502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4724400" cy="364407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/* SIGINT handler */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sig)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("So you think you can stop the bomb with ctrl-c, do you?\n");</a:t>
            </a:r>
          </a:p>
          <a:p>
            <a:pPr algn="l"/>
            <a:endParaRPr lang="nl-N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l-N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sleep(2);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("Well...");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nl-N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l-N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sleep(1);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printf("OK. :-)\n");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4180191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signal handler is a separate logical flow (not process) that runs concurrently with the main program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4511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3944939" y="3124201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5468939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6992939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6035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7559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4511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7559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4054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4054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4054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4054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4054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2514601" y="4796136"/>
            <a:ext cx="81785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3256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7962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Errors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How to handle bad mistakes like divide by 0?</a:t>
            </a:r>
          </a:p>
          <a:p>
            <a:pPr eaLnBrk="1" hangingPunct="1">
              <a:defRPr/>
            </a:pPr>
            <a:r>
              <a:rPr lang="en-US" dirty="0"/>
              <a:t>Solution 1: ignore completely</a:t>
            </a:r>
          </a:p>
          <a:p>
            <a:pPr eaLnBrk="1" hangingPunct="1">
              <a:defRPr/>
            </a:pPr>
            <a:r>
              <a:rPr lang="en-US" dirty="0"/>
              <a:t>Solution 2: set a flag and let program check</a:t>
            </a:r>
          </a:p>
          <a:p>
            <a:pPr lvl="1" eaLnBrk="1" hangingPunct="1">
              <a:defRPr/>
            </a:pPr>
            <a:r>
              <a:rPr lang="en-US" dirty="0"/>
              <a:t>Used for minor errors like integer overflow</a:t>
            </a:r>
          </a:p>
          <a:p>
            <a:pPr lvl="1" eaLnBrk="1" hangingPunct="1">
              <a:defRPr/>
            </a:pPr>
            <a:r>
              <a:rPr lang="en-US" dirty="0"/>
              <a:t>Nuisance to check after every important operation (e.g., division)</a:t>
            </a:r>
          </a:p>
          <a:p>
            <a:pPr eaLnBrk="1" hangingPunct="1">
              <a:defRPr/>
            </a:pPr>
            <a:r>
              <a:rPr lang="en-US" dirty="0"/>
              <a:t>Solution 3: </a:t>
            </a:r>
            <a:r>
              <a:rPr lang="en-US" i="1" dirty="0"/>
              <a:t>interrupts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Let CPU notify program in a special way when bad things happen</a:t>
            </a:r>
          </a:p>
          <a:p>
            <a:pPr lvl="1" eaLnBrk="1" hangingPunct="1">
              <a:defRPr/>
            </a:pPr>
            <a:r>
              <a:rPr lang="en-US" dirty="0"/>
              <a:t>Mechanism can be (nearly) identical to that used for I/O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91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4295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295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Another View of Signal Handlers</a:t>
            </a:r>
            <a:br>
              <a:rPr lang="en-US" sz="3400" dirty="0"/>
            </a:br>
            <a:r>
              <a:rPr lang="en-US" sz="3400" dirty="0"/>
              <a:t>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2227379" y="2667001"/>
            <a:ext cx="1604092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Signal delivered</a:t>
            </a:r>
          </a:p>
          <a:p>
            <a:r>
              <a:rPr lang="en-US" dirty="0">
                <a:latin typeface="Calibri" pitchFamily="34" charset="0"/>
              </a:rPr>
              <a:t>to process A</a:t>
            </a: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3886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2310428" y="4132053"/>
            <a:ext cx="1520736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Signal received</a:t>
            </a:r>
          </a:p>
          <a:p>
            <a:r>
              <a:rPr lang="en-US" dirty="0">
                <a:latin typeface="Calibri" pitchFamily="34" charset="0"/>
              </a:rPr>
              <a:t>by process A</a:t>
            </a: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3886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295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295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295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295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295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517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040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5070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5895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6996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6996452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6996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6978990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6996452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(handler)</a:t>
            </a: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9032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9111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9032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9111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5063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6664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5647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5655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5062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5062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6981542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6998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4654740" y="2709446"/>
            <a:ext cx="374461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4648201" y="5071646"/>
            <a:ext cx="397993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029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5013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11606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Signal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4368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4374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6722533" y="4116925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4369878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557202" y="2825740"/>
            <a:ext cx="2051032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(2) Control passes to handler S</a:t>
            </a: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3541190" y="2286001"/>
            <a:ext cx="1644643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7136346" y="4571995"/>
            <a:ext cx="1478488" cy="75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(5) Handler T</a:t>
            </a:r>
          </a:p>
          <a:p>
            <a:r>
              <a:rPr lang="en-US" sz="1600" i="1" dirty="0">
                <a:latin typeface="Helvetica" charset="0"/>
              </a:rPr>
              <a:t>returns to handler S</a:t>
            </a: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3865052" y="3144828"/>
            <a:ext cx="50687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3865053" y="3849678"/>
            <a:ext cx="5212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1960034" y="3105157"/>
            <a:ext cx="191770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(1) Program catches signal s</a:t>
            </a: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6119290" y="2286001"/>
            <a:ext cx="1280576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8473024" y="2286001"/>
            <a:ext cx="1280576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4893734" y="3600457"/>
            <a:ext cx="1854200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(3) Program catches signal t</a:t>
            </a: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6755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6749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6881302" y="3409940"/>
            <a:ext cx="211453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(4)  Control passes to handler T</a:t>
            </a: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9130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6755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4360333" y="4040724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5053546" y="4698995"/>
            <a:ext cx="1478488" cy="97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(6) Handler S</a:t>
            </a:r>
          </a:p>
          <a:p>
            <a:r>
              <a:rPr lang="en-US" sz="1600" i="1" dirty="0">
                <a:latin typeface="Helvetica" charset="0"/>
              </a:rPr>
              <a:t>returns to main program</a:t>
            </a: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1960034" y="3930657"/>
            <a:ext cx="191770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(7) Main program resumes </a:t>
            </a:r>
          </a:p>
        </p:txBody>
      </p:sp>
    </p:spTree>
    <p:extLst>
      <p:ext uri="{BB962C8B-B14F-4D97-AF65-F5344CB8AC3E}">
        <p14:creationId xmlns:p14="http://schemas.microsoft.com/office/powerpoint/2010/main" val="3417728660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and Unblocking Signals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Implicit blocking mechanism	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Kernel blocks any pending signals of type currently being handled.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E.g., A SIGINT handler can’t be interrupted by another SIGINT</a:t>
            </a:r>
          </a:p>
          <a:p>
            <a:pPr marL="0" indent="0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Explicit blocking and unblocking mechanism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sigprocmask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function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Supporting functions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sigemptyset</a:t>
            </a:r>
            <a:r>
              <a:rPr lang="en-US" dirty="0"/>
              <a:t> – Create empty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sigfillset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– Add every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sigaddset</a:t>
            </a:r>
            <a:r>
              <a:rPr lang="en-US" dirty="0"/>
              <a:t> – Add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sigdelset</a:t>
            </a:r>
            <a:r>
              <a:rPr lang="en-US" dirty="0"/>
              <a:t> – Delete signal number from set</a:t>
            </a:r>
          </a:p>
          <a:p>
            <a:pPr lvl="1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83086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Temporarily Blocking Signals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81200" y="1828801"/>
            <a:ext cx="8153400" cy="29792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(&amp;mask);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(&amp;mask, SIGINT);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Code region that will not be interrupted by SIGINT */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2037666" y="3476436"/>
            <a:ext cx="8382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25668270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Writing Safe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G1: Keep your handlers as simple as possible</a:t>
            </a:r>
          </a:p>
          <a:p>
            <a:pPr lvl="1"/>
            <a:r>
              <a:rPr lang="en-US" sz="1800" dirty="0"/>
              <a:t>e.g., Set a global flag and return</a:t>
            </a:r>
          </a:p>
          <a:p>
            <a:r>
              <a:rPr lang="en-US" sz="1800" dirty="0"/>
              <a:t>G2: Call only async-signal-safe functions in your handlers</a:t>
            </a:r>
          </a:p>
          <a:p>
            <a:pPr lvl="1"/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sprintf</a:t>
            </a:r>
            <a:r>
              <a:rPr lang="en-US" sz="1800" dirty="0"/>
              <a:t>,  </a:t>
            </a:r>
            <a:r>
              <a:rPr lang="en-US" sz="1800" dirty="0">
                <a:latin typeface="Courier New"/>
                <a:cs typeface="Courier New"/>
              </a:rPr>
              <a:t>malloc</a:t>
            </a:r>
            <a:r>
              <a:rPr lang="en-US" sz="1800" dirty="0"/>
              <a:t>, and </a:t>
            </a:r>
            <a:r>
              <a:rPr lang="en-US" sz="1800" dirty="0">
                <a:latin typeface="Courier New"/>
                <a:cs typeface="Courier New"/>
              </a:rPr>
              <a:t>exit</a:t>
            </a:r>
            <a:r>
              <a:rPr lang="en-US" sz="1800" dirty="0"/>
              <a:t> are not safe! (But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_exit</a:t>
            </a:r>
            <a:r>
              <a:rPr lang="en-US" sz="1800" dirty="0"/>
              <a:t> is)</a:t>
            </a:r>
          </a:p>
          <a:p>
            <a:pPr lvl="1"/>
            <a:r>
              <a:rPr lang="en-US" sz="1800" dirty="0"/>
              <a:t>(We cheated in the example because we know details of implementation…)</a:t>
            </a:r>
          </a:p>
          <a:p>
            <a:r>
              <a:rPr lang="en-US" sz="1800" dirty="0"/>
              <a:t>G3: Save and restore </a:t>
            </a:r>
            <a:r>
              <a:rPr lang="en-US" sz="1800" dirty="0" err="1">
                <a:latin typeface="Courier New"/>
                <a:cs typeface="Courier New"/>
              </a:rPr>
              <a:t>errno</a:t>
            </a:r>
            <a:r>
              <a:rPr lang="en-US" sz="1800" dirty="0"/>
              <a:t> on entry and exit</a:t>
            </a:r>
          </a:p>
          <a:p>
            <a:pPr lvl="1"/>
            <a:r>
              <a:rPr lang="en-US" sz="1800" dirty="0"/>
              <a:t>So that other handlers don’t overwrite your value of </a:t>
            </a:r>
            <a:r>
              <a:rPr lang="en-US" sz="1800" dirty="0" err="1">
                <a:latin typeface="Courier New"/>
                <a:cs typeface="Courier New"/>
              </a:rPr>
              <a:t>errno</a:t>
            </a:r>
            <a:r>
              <a:rPr lang="en-US" sz="1800" dirty="0"/>
              <a:t>	</a:t>
            </a:r>
          </a:p>
          <a:p>
            <a:r>
              <a:rPr lang="en-US" sz="1800" dirty="0"/>
              <a:t>G4: Protect accesses to shared data structures by temporarily blocking all signals. </a:t>
            </a:r>
          </a:p>
          <a:p>
            <a:pPr lvl="1"/>
            <a:r>
              <a:rPr lang="en-US" sz="1800" dirty="0"/>
              <a:t>To prevent possible corruption</a:t>
            </a:r>
          </a:p>
          <a:p>
            <a:r>
              <a:rPr lang="en-US" sz="1800" dirty="0"/>
              <a:t>G5: Declare global variables as </a:t>
            </a:r>
            <a:r>
              <a:rPr lang="en-US" sz="1800" dirty="0"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sz="1800" dirty="0">
                <a:cs typeface="Courier New"/>
              </a:rPr>
              <a:t>To prevent compiler from storing them in a register</a:t>
            </a:r>
          </a:p>
          <a:p>
            <a:r>
              <a:rPr lang="en-US" sz="1800" dirty="0">
                <a:cs typeface="Courier New"/>
              </a:rPr>
              <a:t>G6: Declare global flags as </a:t>
            </a:r>
            <a:r>
              <a:rPr lang="en-US" sz="1800" dirty="0">
                <a:latin typeface="Courier New"/>
                <a:cs typeface="Courier New"/>
              </a:rPr>
              <a:t>volatile </a:t>
            </a:r>
            <a:r>
              <a:rPr lang="en-US" sz="1800" dirty="0" err="1">
                <a:latin typeface="Courier New"/>
                <a:cs typeface="Courier New"/>
              </a:rPr>
              <a:t>sig_atomic_t</a:t>
            </a:r>
            <a:endParaRPr lang="en-US" sz="1800" dirty="0">
              <a:latin typeface="Courier New"/>
              <a:cs typeface="Courier New"/>
            </a:endParaRPr>
          </a:p>
          <a:p>
            <a:pPr lvl="1"/>
            <a:r>
              <a:rPr lang="en-US" sz="1800" i="1" dirty="0">
                <a:cs typeface="Courier New"/>
              </a:rPr>
              <a:t>flag</a:t>
            </a:r>
            <a:r>
              <a:rPr lang="en-US" sz="1800" dirty="0">
                <a:cs typeface="Courier New"/>
              </a:rPr>
              <a:t>: variable that is only read or only written (e.g. flag = 1, not flag++)</a:t>
            </a:r>
          </a:p>
          <a:p>
            <a:pPr lvl="1"/>
            <a:r>
              <a:rPr lang="en-US" sz="1800" dirty="0">
                <a:cs typeface="Courier New"/>
              </a:rPr>
              <a:t>Flag declared this way does not need to be protected  like other </a:t>
            </a:r>
            <a:r>
              <a:rPr lang="en-US" sz="1800" dirty="0" err="1">
                <a:cs typeface="Courier New"/>
              </a:rPr>
              <a:t>globals</a:t>
            </a:r>
            <a:endParaRPr lang="en-US" sz="18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77574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</a:t>
            </a:r>
            <a:r>
              <a:rPr lang="en-US" dirty="0"/>
              <a:t>-Signal-Safety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Function is </a:t>
            </a:r>
            <a:r>
              <a:rPr lang="en-US" i="1" dirty="0" err="1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>
                <a:latin typeface="Calibri"/>
                <a:cs typeface="Calibri"/>
              </a:rPr>
              <a:t>Posix</a:t>
            </a:r>
            <a:r>
              <a:rPr lang="en-US" dirty="0">
                <a:latin typeface="Calibri"/>
                <a:cs typeface="Calibri"/>
              </a:rPr>
              <a:t> guarantees 117 functions to be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Source: “</a:t>
            </a:r>
            <a:r>
              <a:rPr lang="en-US" dirty="0">
                <a:latin typeface="Courier New"/>
                <a:cs typeface="Courier New"/>
              </a:rPr>
              <a:t>man 7 signal-safety</a:t>
            </a:r>
            <a:r>
              <a:rPr lang="en-US" dirty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_exit, write, wait,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that are </a:t>
            </a:r>
            <a:r>
              <a:rPr lang="en-US" b="1" dirty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+mn-lt"/>
                <a:cs typeface="Courier New"/>
              </a:rPr>
              <a:t>,  </a:t>
            </a:r>
            <a:r>
              <a:rPr lang="en-US" dirty="0" err="1">
                <a:latin typeface="Courier New"/>
                <a:cs typeface="Courier New"/>
              </a:rPr>
              <a:t>sprintf</a:t>
            </a:r>
            <a:r>
              <a:rPr lang="en-US" dirty="0">
                <a:latin typeface="+mn-lt"/>
                <a:cs typeface="Courier New"/>
              </a:rPr>
              <a:t>,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Unfortunate fact: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>
                <a:latin typeface="Calibri"/>
                <a:cs typeface="Calibri"/>
              </a:rPr>
              <a:t> is the only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output function</a:t>
            </a:r>
          </a:p>
        </p:txBody>
      </p:sp>
    </p:spTree>
    <p:extLst>
      <p:ext uri="{BB962C8B-B14F-4D97-AF65-F5344CB8AC3E}">
        <p14:creationId xmlns:p14="http://schemas.microsoft.com/office/powerpoint/2010/main" val="2332656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Shell Programs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</a:t>
            </a:r>
            <a:r>
              <a:rPr lang="en-US" i="1" dirty="0">
                <a:solidFill>
                  <a:srgbClr val="FF3300"/>
                </a:solidFill>
              </a:rPr>
              <a:t>shell</a:t>
            </a:r>
            <a:r>
              <a:rPr lang="en-US" dirty="0"/>
              <a:t> is an application program that runs programs on behalf of the user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sh</a:t>
            </a:r>
            <a:r>
              <a:rPr lang="en-US" sz="1800" dirty="0"/>
              <a:t> – Original Unix Bourne shell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csh</a:t>
            </a:r>
            <a:r>
              <a:rPr lang="en-US" sz="1800" dirty="0">
                <a:latin typeface="Courier New" pitchFamily="49" charset="0"/>
              </a:rPr>
              <a:t> – </a:t>
            </a:r>
            <a:r>
              <a:rPr lang="en-US" sz="1800" dirty="0"/>
              <a:t>BSD Unix C shell, </a:t>
            </a:r>
            <a:r>
              <a:rPr lang="en-US" sz="1800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 – </a:t>
            </a:r>
            <a:r>
              <a:rPr lang="en-US" sz="1800" dirty="0"/>
              <a:t>Enhanced C shell (both deprecated)</a:t>
            </a:r>
          </a:p>
          <a:p>
            <a:pPr lvl="1" eaLnBrk="1" hangingPunct="1">
              <a:defRPr/>
            </a:pPr>
            <a:r>
              <a:rPr lang="en-US" sz="1800" dirty="0">
                <a:latin typeface="Courier New" pitchFamily="49" charset="0"/>
              </a:rPr>
              <a:t>bash – </a:t>
            </a:r>
            <a:r>
              <a:rPr lang="en-US" sz="1800" dirty="0"/>
              <a:t>“Bourne-Again” shell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zsh</a:t>
            </a:r>
            <a:r>
              <a:rPr lang="en-US" sz="1800" dirty="0"/>
              <a:t> – “Z” shell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4800600" cy="34020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int main()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[MAXLINE]; 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/* read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("&gt; ");                  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Fgets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, MAXLINE, stdin);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</a:t>
            </a:r>
            <a:r>
              <a:rPr lang="en-US" altLang="en-US" sz="1600" dirty="0" err="1">
                <a:latin typeface="Courier New" pitchFamily="49" charset="0"/>
              </a:rPr>
              <a:t>feof</a:t>
            </a:r>
            <a:r>
              <a:rPr lang="en-US" altLang="en-US" sz="1600" dirty="0">
                <a:latin typeface="Courier New" pitchFamily="49" charset="0"/>
              </a:rPr>
              <a:t>(stdin))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exit(0);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/* evaluate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eval(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7010400" y="4419600"/>
            <a:ext cx="365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Execution is a sequence of read/evaluate steps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Shell </a:t>
            </a:r>
            <a:r>
              <a:rPr lang="en-US" altLang="en-US">
                <a:latin typeface="Courier New" pitchFamily="49" charset="0"/>
              </a:rPr>
              <a:t>eval</a:t>
            </a:r>
            <a:r>
              <a:rPr lang="en-US" altLang="en-US"/>
              <a:t> Function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1" y="1143001"/>
            <a:ext cx="8340725" cy="51673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void </a:t>
            </a:r>
            <a:r>
              <a:rPr lang="en-US" altLang="en-US" sz="1600" dirty="0" err="1">
                <a:latin typeface="Courier New" pitchFamily="49" charset="0"/>
              </a:rPr>
              <a:t>eval</a:t>
            </a:r>
            <a:r>
              <a:rPr lang="en-US" altLang="en-US" sz="1600" dirty="0">
                <a:latin typeface="Courier New" pitchFamily="49" charset="0"/>
              </a:rPr>
              <a:t>(char *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*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</a:t>
            </a:r>
            <a:r>
              <a:rPr lang="en-US" altLang="en-US" sz="1600" dirty="0" err="1">
                <a:latin typeface="Courier New" pitchFamily="49" charset="0"/>
              </a:rPr>
              <a:t>MAXARGS</a:t>
            </a:r>
            <a:r>
              <a:rPr lang="en-US" altLang="en-US" sz="1600" dirty="0">
                <a:latin typeface="Courier New" pitchFamily="49" charset="0"/>
              </a:rPr>
              <a:t>]; /*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 for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()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;              /* should the job run in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?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           /* process id */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parseline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if (!</a:t>
            </a:r>
            <a:r>
              <a:rPr lang="en-US" altLang="en-US" sz="1600" dirty="0" err="1">
                <a:latin typeface="Courier New" pitchFamily="49" charset="0"/>
              </a:rPr>
              <a:t>builtin_command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)) {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Fork()) == 0) {   /* child runs user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fprintf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stderr</a:t>
            </a:r>
            <a:r>
              <a:rPr lang="en-US" altLang="en-US" sz="1600" dirty="0">
                <a:latin typeface="Courier New" pitchFamily="49" charset="0"/>
              </a:rPr>
              <a:t>, "%s: Command not found.\n",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exit(1);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(!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) {   /* parent waits for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 job to terminate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   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status;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if (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&amp;status, 0) == -1)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	</a:t>
            </a:r>
            <a:r>
              <a:rPr lang="en-US" altLang="en-US" sz="1600" dirty="0" err="1">
                <a:latin typeface="Courier New" pitchFamily="49" charset="0"/>
              </a:rPr>
              <a:t>unix_error</a:t>
            </a:r>
            <a:r>
              <a:rPr lang="en-US" altLang="en-US" sz="1600" dirty="0">
                <a:latin typeface="Courier New" pitchFamily="49" charset="0"/>
              </a:rPr>
              <a:t>("</a:t>
            </a:r>
            <a:r>
              <a:rPr lang="en-US" altLang="en-US" sz="1600" dirty="0" err="1">
                <a:latin typeface="Courier New" pitchFamily="49" charset="0"/>
              </a:rPr>
              <a:t>waitfg</a:t>
            </a:r>
            <a:r>
              <a:rPr lang="en-US" altLang="en-US" sz="1600" dirty="0">
                <a:latin typeface="Courier New" pitchFamily="49" charset="0"/>
              </a:rPr>
              <a:t>: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 error");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else         /* otherwise, don’t wait for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("%d %s",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with Simple Shell Example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Shell correctly waits for and reaps foreground jobs</a:t>
            </a:r>
          </a:p>
          <a:p>
            <a:pPr eaLnBrk="1" hangingPunct="1">
              <a:defRPr/>
            </a:pPr>
            <a:r>
              <a:rPr lang="en-US" dirty="0"/>
              <a:t>But what about background jobs?</a:t>
            </a:r>
          </a:p>
          <a:p>
            <a:pPr lvl="1" eaLnBrk="1" hangingPunct="1">
              <a:defRPr/>
            </a:pPr>
            <a:r>
              <a:rPr lang="en-US" dirty="0"/>
              <a:t>Will become zombies when they terminate</a:t>
            </a:r>
          </a:p>
          <a:p>
            <a:pPr lvl="1" eaLnBrk="1" hangingPunct="1">
              <a:defRPr/>
            </a:pPr>
            <a:r>
              <a:rPr lang="en-US" dirty="0"/>
              <a:t>Will never be reaped because shell (typically) will not terminate</a:t>
            </a:r>
          </a:p>
          <a:p>
            <a:pPr lvl="1" eaLnBrk="1" hangingPunct="1">
              <a:defRPr/>
            </a:pPr>
            <a:r>
              <a:rPr lang="en-US" dirty="0"/>
              <a:t>Eventually you hit process limit and can’t do any work</a:t>
            </a:r>
          </a:p>
          <a:p>
            <a:pPr eaLnBrk="1" hangingPunct="1">
              <a:defRPr/>
            </a:pPr>
            <a:r>
              <a:rPr lang="en-US" dirty="0" err="1"/>
              <a:t>ECF</a:t>
            </a:r>
            <a:r>
              <a:rPr lang="en-US" dirty="0"/>
              <a:t> to the rescue:</a:t>
            </a:r>
          </a:p>
          <a:p>
            <a:pPr lvl="1" eaLnBrk="1" hangingPunct="1">
              <a:defRPr/>
            </a:pPr>
            <a:r>
              <a:rPr lang="en-US" dirty="0"/>
              <a:t>SIGCHLD will notify us of child termination</a:t>
            </a:r>
          </a:p>
          <a:p>
            <a:pPr lvl="1" eaLnBrk="1" hangingPunct="1">
              <a:defRPr/>
            </a:pPr>
            <a:r>
              <a:rPr lang="en-US" dirty="0"/>
              <a:t>Ignored by default, so must explicitly catch</a:t>
            </a:r>
          </a:p>
          <a:p>
            <a:pPr lvl="1" eaLnBrk="1" hangingPunct="1">
              <a:defRPr/>
            </a:pPr>
            <a:r>
              <a:rPr lang="en-US" dirty="0"/>
              <a:t>But signal handler must be carefully written (see next two slides)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 Handler Funkiness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62800" y="1524000"/>
            <a:ext cx="4724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Pending signals are not queued</a:t>
            </a:r>
          </a:p>
          <a:p>
            <a:pPr lvl="1" eaLnBrk="1" hangingPunct="1">
              <a:defRPr/>
            </a:pPr>
            <a:r>
              <a:rPr lang="en-US" dirty="0"/>
              <a:t>For each signal type, just have single bit indicating whether or not signal is pending</a:t>
            </a:r>
          </a:p>
          <a:p>
            <a:pPr lvl="1" eaLnBrk="1" hangingPunct="1">
              <a:defRPr/>
            </a:pPr>
            <a:r>
              <a:rPr lang="en-US" dirty="0"/>
              <a:t>Even if multiple processes have sent this signal!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295400" y="1063625"/>
            <a:ext cx="5638800" cy="5262979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int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</a:t>
            </a:r>
            <a:r>
              <a:rPr lang="en-US" altLang="en-US" sz="1400" dirty="0" err="1">
                <a:latin typeface="Courier New" pitchFamily="49" charset="0"/>
              </a:rPr>
              <a:t>child_handler</a:t>
            </a:r>
            <a:r>
              <a:rPr lang="en-US" altLang="en-US" sz="1400" dirty="0">
                <a:latin typeface="Courier New" pitchFamily="49" charset="0"/>
              </a:rPr>
              <a:t>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 = wait(&amp;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       sig,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,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Signal(SIGCHLD, </a:t>
            </a:r>
            <a:r>
              <a:rPr lang="en-US" altLang="en-US" sz="1400" dirty="0" err="1">
                <a:latin typeface="Courier New" pitchFamily="49" charset="0"/>
              </a:rPr>
              <a:t>child_handler</a:t>
            </a:r>
            <a:r>
              <a:rPr lang="en-US" altLang="en-US" sz="1400" dirty="0">
                <a:latin typeface="Courier New" pitchFamily="49" charset="0"/>
              </a:rPr>
              <a:t>); /* Old style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 = fork())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/* Child: Exit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while (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&gt; 0)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pause(); /* 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9772650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Control Flow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Computers do only one thing</a:t>
            </a:r>
          </a:p>
          <a:p>
            <a:pPr lvl="1" eaLnBrk="1" hangingPunct="1">
              <a:defRPr/>
            </a:pPr>
            <a:r>
              <a:rPr lang="en-US" dirty="0"/>
              <a:t>From startup to shutdown, a CPU core simply reads and executes (interprets) a sequence of instructions, one at a time</a:t>
            </a:r>
          </a:p>
          <a:p>
            <a:pPr lvl="1" eaLnBrk="1" hangingPunct="1">
              <a:defRPr/>
            </a:pPr>
            <a:r>
              <a:rPr lang="en-US" dirty="0"/>
              <a:t>This sequence is the system’s physical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/>
              <a:t>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095875" y="3624264"/>
            <a:ext cx="153035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&lt;startup&gt;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1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2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3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…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n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&lt;shutdown&gt;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714875" y="3244851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Physical control flow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529138" y="3454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810000" y="3962401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Living With Nonqueuing Signals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Must check for all terminated jobs</a:t>
            </a:r>
          </a:p>
          <a:p>
            <a:pPr lvl="1" eaLnBrk="1" hangingPunct="1">
              <a:defRPr/>
            </a:pPr>
            <a:r>
              <a:rPr lang="en-US"/>
              <a:t>Typically loop with </a:t>
            </a:r>
            <a:r>
              <a:rPr lang="en-US">
                <a:latin typeface="Courier New" pitchFamily="49" charset="0"/>
              </a:rPr>
              <a:t>waitpid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057400" y="2133600"/>
            <a:ext cx="7924800" cy="4251325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int </a:t>
            </a:r>
            <a:r>
              <a:rPr lang="en-US" altLang="en-US" sz="1600" dirty="0" err="1">
                <a:latin typeface="Courier New" pitchFamily="49" charset="0"/>
              </a:rPr>
              <a:t>child_status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while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(-1, &amp;</a:t>
            </a:r>
            <a:r>
              <a:rPr lang="en-US" altLang="en-US" sz="1600" dirty="0" err="1">
                <a:latin typeface="Courier New" pitchFamily="49" charset="0"/>
              </a:rPr>
              <a:t>child_status</a:t>
            </a:r>
            <a:r>
              <a:rPr lang="en-US" altLang="en-US" sz="1600" dirty="0">
                <a:latin typeface="Courier New" pitchFamily="49" charset="0"/>
              </a:rPr>
              <a:t>, WNOHANG)) !=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ccount</a:t>
            </a:r>
            <a:r>
              <a:rPr lang="en-US" altLang="en-US" sz="1600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("Received signal %d from process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  sig,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signal(SIGCHLD, child_handler2);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Signals provide process-level exception handling</a:t>
            </a:r>
          </a:p>
          <a:p>
            <a:pPr lvl="1" eaLnBrk="1" hangingPunct="1">
              <a:defRPr/>
            </a:pPr>
            <a:r>
              <a:rPr lang="en-US"/>
              <a:t>Can generate from user programs</a:t>
            </a:r>
            <a:endParaRPr lang="en-US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/>
              <a:t>Can define effect by declaring signal handler</a:t>
            </a:r>
          </a:p>
          <a:p>
            <a:pPr eaLnBrk="1" hangingPunct="1">
              <a:defRPr/>
            </a:pPr>
            <a:r>
              <a:rPr lang="en-US"/>
              <a:t>Some caveats</a:t>
            </a:r>
          </a:p>
          <a:p>
            <a:pPr lvl="1" eaLnBrk="1" hangingPunct="1">
              <a:defRPr/>
            </a:pPr>
            <a:r>
              <a:rPr lang="en-US"/>
              <a:t>Very high overhead</a:t>
            </a:r>
          </a:p>
          <a:p>
            <a:pPr lvl="2" eaLnBrk="1" hangingPunct="1">
              <a:defRPr/>
            </a:pPr>
            <a:r>
              <a:rPr lang="en-US"/>
              <a:t>&gt;10,000 clock cycles</a:t>
            </a:r>
          </a:p>
          <a:p>
            <a:pPr lvl="2" eaLnBrk="1" hangingPunct="1">
              <a:defRPr/>
            </a:pPr>
            <a:r>
              <a:rPr lang="en-US"/>
              <a:t>Only use for exceptional conditions</a:t>
            </a:r>
          </a:p>
          <a:p>
            <a:pPr lvl="1" eaLnBrk="1" hangingPunct="1">
              <a:defRPr/>
            </a:pPr>
            <a:r>
              <a:rPr lang="en-US"/>
              <a:t>Don’t have queues</a:t>
            </a:r>
          </a:p>
          <a:p>
            <a:pPr lvl="2" eaLnBrk="1" hangingPunct="1">
              <a:defRPr/>
            </a:pPr>
            <a:r>
              <a:rPr lang="en-US"/>
              <a:t>Just one bit for each pending signal type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Up to now: two mechanisms for changing control flow:</a:t>
            </a:r>
          </a:p>
          <a:p>
            <a:pPr lvl="1" eaLnBrk="1" hangingPunct="1">
              <a:defRPr/>
            </a:pPr>
            <a:r>
              <a:rPr lang="en-US" dirty="0"/>
              <a:t>Jumps and branches—react to changes in program state</a:t>
            </a:r>
          </a:p>
          <a:p>
            <a:pPr lvl="1" eaLnBrk="1" hangingPunct="1">
              <a:defRPr/>
            </a:pPr>
            <a:r>
              <a:rPr lang="en-US" dirty="0"/>
              <a:t>Call and return using stack discipline—react to program state</a:t>
            </a:r>
          </a:p>
          <a:p>
            <a:pPr eaLnBrk="1" hangingPunct="1">
              <a:defRPr/>
            </a:pPr>
            <a:r>
              <a:rPr lang="en-US" dirty="0"/>
              <a:t>Insufficient for a useful system</a:t>
            </a:r>
          </a:p>
          <a:p>
            <a:pPr lvl="1" eaLnBrk="1" hangingPunct="1">
              <a:defRPr/>
            </a:pPr>
            <a:r>
              <a:rPr lang="en-US" dirty="0"/>
              <a:t>Difficult for the CPU to react to other </a:t>
            </a:r>
            <a:r>
              <a:rPr lang="en-US" i="1" dirty="0"/>
              <a:t>unexpected</a:t>
            </a:r>
            <a:r>
              <a:rPr lang="en-US" dirty="0"/>
              <a:t> changes in system state </a:t>
            </a:r>
          </a:p>
          <a:p>
            <a:pPr lvl="2" eaLnBrk="1" hangingPunct="1">
              <a:defRPr/>
            </a:pPr>
            <a:r>
              <a:rPr lang="en-US" dirty="0"/>
              <a:t>Data arrives from a disk or a network adapter</a:t>
            </a:r>
          </a:p>
          <a:p>
            <a:pPr lvl="2" eaLnBrk="1" hangingPunct="1">
              <a:defRPr/>
            </a:pPr>
            <a:r>
              <a:rPr lang="en-US" dirty="0"/>
              <a:t>Instruction divides by zero</a:t>
            </a:r>
          </a:p>
          <a:p>
            <a:pPr lvl="2" eaLnBrk="1" hangingPunct="1">
              <a:defRPr/>
            </a:pPr>
            <a:r>
              <a:rPr lang="en-US" dirty="0"/>
              <a:t>User hits control-C at the keyboard</a:t>
            </a:r>
          </a:p>
          <a:p>
            <a:pPr lvl="2" eaLnBrk="1" hangingPunct="1">
              <a:defRPr/>
            </a:pPr>
            <a:r>
              <a:rPr lang="en-US" dirty="0"/>
              <a:t>System timer expires</a:t>
            </a:r>
          </a:p>
          <a:p>
            <a:pPr eaLnBrk="1" hangingPunct="1">
              <a:defRPr/>
            </a:pPr>
            <a:r>
              <a:rPr lang="en-US" dirty="0"/>
              <a:t>System needs mechanisms for “exceptional control flow”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/>
              <a:t>Exists at all levels of a computer system</a:t>
            </a:r>
          </a:p>
          <a:p>
            <a:pPr eaLnBrk="1" hangingPunct="1">
              <a:defRPr/>
            </a:pPr>
            <a:r>
              <a:rPr lang="en-US" dirty="0"/>
              <a:t>Low-Level Mechanism</a:t>
            </a:r>
          </a:p>
          <a:p>
            <a:pPr lvl="1" eaLnBrk="1" hangingPunct="1">
              <a:defRPr/>
            </a:pPr>
            <a:r>
              <a:rPr lang="en-US" dirty="0"/>
              <a:t>Exceptions </a:t>
            </a:r>
          </a:p>
          <a:p>
            <a:pPr lvl="2" eaLnBrk="1" hangingPunct="1">
              <a:defRPr/>
            </a:pPr>
            <a:r>
              <a:rPr lang="en-US" dirty="0"/>
              <a:t>Change in control flow in response to a system event (i.e.,  change in system state)</a:t>
            </a:r>
          </a:p>
          <a:p>
            <a:pPr lvl="1" eaLnBrk="1" hangingPunct="1">
              <a:defRPr/>
            </a:pPr>
            <a:r>
              <a:rPr lang="en-US" dirty="0"/>
              <a:t>Combination of hardware and OS software	</a:t>
            </a:r>
          </a:p>
          <a:p>
            <a:pPr eaLnBrk="1" hangingPunct="1">
              <a:defRPr/>
            </a:pPr>
            <a:r>
              <a:rPr lang="en-US" dirty="0"/>
              <a:t>Higher-Level Mechanisms</a:t>
            </a:r>
          </a:p>
          <a:p>
            <a:pPr lvl="1" eaLnBrk="1" hangingPunct="1">
              <a:defRPr/>
            </a:pPr>
            <a:r>
              <a:rPr lang="en-US" dirty="0"/>
              <a:t>Process context switch (done by OS software and hardware timer)</a:t>
            </a:r>
          </a:p>
          <a:p>
            <a:pPr lvl="1" eaLnBrk="1" hangingPunct="1">
              <a:defRPr/>
            </a:pPr>
            <a:r>
              <a:rPr lang="en-US" dirty="0"/>
              <a:t>Signals (done by OS software)</a:t>
            </a:r>
          </a:p>
          <a:p>
            <a:pPr lvl="1" eaLnBrk="1" hangingPunct="1">
              <a:defRPr/>
            </a:pPr>
            <a:r>
              <a:rPr lang="en-US" dirty="0"/>
              <a:t>Nonlocal jumps (throw/catch)—ignored in this course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An </a:t>
            </a:r>
            <a:r>
              <a:rPr lang="en-US" i="1" dirty="0"/>
              <a:t>exception</a:t>
            </a:r>
            <a:r>
              <a:rPr lang="en-US" dirty="0"/>
              <a:t> is a transfer of control to OS kernel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state)</a:t>
            </a:r>
          </a:p>
          <a:p>
            <a:pPr eaLnBrk="1" hangingPunct="1">
              <a:defRPr/>
            </a:pPr>
            <a:r>
              <a:rPr lang="en-US" dirty="0"/>
              <a:t>Exceptions </a:t>
            </a:r>
            <a:r>
              <a:rPr lang="en-US" i="1" dirty="0"/>
              <a:t>interrupt</a:t>
            </a:r>
            <a:r>
              <a:rPr lang="en-US" dirty="0"/>
              <a:t> the normal control flow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803651" y="2586039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User Process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108826" y="2586039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OS</a:t>
            </a: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4618038" y="31083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4624388" y="3713163"/>
            <a:ext cx="2806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7437438" y="3719513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H="1" flipV="1">
            <a:off x="4611688" y="3783013"/>
            <a:ext cx="28321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4618038" y="3870325"/>
            <a:ext cx="0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5518151" y="3386139"/>
            <a:ext cx="1195823" cy="36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>
                <a:latin typeface="Arial" charset="0"/>
              </a:rPr>
              <a:t>Exception</a:t>
            </a: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7575550" y="3659188"/>
            <a:ext cx="2527300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>
                <a:latin typeface="Arial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altLang="en-US" b="0" dirty="0">
                <a:latin typeface="Arial" charset="0"/>
              </a:rPr>
              <a:t>by </a:t>
            </a:r>
            <a:r>
              <a:rPr lang="en-US" altLang="en-US" b="0" i="1" dirty="0">
                <a:latin typeface="Arial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altLang="en-US" b="0" i="1" dirty="0">
              <a:latin typeface="Arial" charset="0"/>
            </a:endParaRP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4800600" y="4267201"/>
            <a:ext cx="2959126" cy="1197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Return to current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Return to next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Abort &amp; never return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Switch to a new process</a:t>
            </a: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2057401" y="3446464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3657600" y="3429000"/>
            <a:ext cx="88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current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3970338" y="3657600"/>
            <a:ext cx="601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next</a:t>
            </a:r>
          </a:p>
        </p:txBody>
      </p:sp>
      <p:sp>
        <p:nvSpPr>
          <p:cNvPr id="7184" name="Line 17"/>
          <p:cNvSpPr>
            <a:spLocks noChangeShapeType="1"/>
          </p:cNvSpPr>
          <p:nvPr/>
        </p:nvSpPr>
        <p:spPr bwMode="auto">
          <a:xfrm>
            <a:off x="2971800" y="3657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78" name="Rectangle 18"/>
          <p:cNvSpPr>
            <a:spLocks noChangeArrowheads="1"/>
          </p:cNvSpPr>
          <p:nvPr/>
        </p:nvSpPr>
        <p:spPr bwMode="auto">
          <a:xfrm>
            <a:off x="1752600" y="5530850"/>
            <a:ext cx="86868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Think of it as a hardware-initiated function call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828801" y="3556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0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30389" y="3759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830389" y="4013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2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747838" y="44958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n-1</a:t>
            </a:r>
          </a:p>
        </p:txBody>
      </p:sp>
      <p:sp>
        <p:nvSpPr>
          <p:cNvPr id="31" name="Rectangle 5">
            <a:extLst>
              <a:ext uri="{FF2B5EF4-FFF2-40B4-BE49-F238E27FC236}">
                <a16:creationId xmlns:a16="http://schemas.microsoft.com/office/drawing/2014/main" id="{552BDFBB-4D2F-4189-B194-118DE4C73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3806825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6193C728-1F38-47ED-B28D-7CF25DFFC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3584135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2E54A0BC-23EC-4180-B014-B9396E7F2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4029759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1D116019-E582-407A-9D0E-83191F89D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4509868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5" name="Oval 20">
            <a:extLst>
              <a:ext uri="{FF2B5EF4-FFF2-40B4-BE49-F238E27FC236}">
                <a16:creationId xmlns:a16="http://schemas.microsoft.com/office/drawing/2014/main" id="{526548BA-4788-4402-AC89-BD0FA7681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3658968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6" name="Oval 20">
            <a:extLst>
              <a:ext uri="{FF2B5EF4-FFF2-40B4-BE49-F238E27FC236}">
                <a16:creationId xmlns:a16="http://schemas.microsoft.com/office/drawing/2014/main" id="{25FC7D24-E0A7-4A46-AB31-75D6AB359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38735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7" name="Oval 20">
            <a:extLst>
              <a:ext uri="{FF2B5EF4-FFF2-40B4-BE49-F238E27FC236}">
                <a16:creationId xmlns:a16="http://schemas.microsoft.com/office/drawing/2014/main" id="{E43885A1-D44A-47B7-9AF7-0B98ECDB1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4088032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" name="Oval 20">
            <a:extLst>
              <a:ext uri="{FF2B5EF4-FFF2-40B4-BE49-F238E27FC236}">
                <a16:creationId xmlns:a16="http://schemas.microsoft.com/office/drawing/2014/main" id="{62BE2123-751A-42FB-902D-C390D7ABF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4593296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9" name="Text Box 13">
            <a:extLst>
              <a:ext uri="{FF2B5EF4-FFF2-40B4-BE49-F238E27FC236}">
                <a16:creationId xmlns:a16="http://schemas.microsoft.com/office/drawing/2014/main" id="{48DBF02B-7B1E-41B2-B2BA-0BB2CB30D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778" y="4072596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 dirty="0">
                <a:latin typeface="Arial" charset="0"/>
              </a:rPr>
              <a:t>...</a:t>
            </a:r>
          </a:p>
        </p:txBody>
      </p:sp>
      <p:sp>
        <p:nvSpPr>
          <p:cNvPr id="8194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Exception Tables (Interrupt Vectors)</a:t>
            </a:r>
          </a:p>
        </p:txBody>
      </p:sp>
      <p:sp>
        <p:nvSpPr>
          <p:cNvPr id="8195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6400800" y="2209801"/>
            <a:ext cx="5105400" cy="2819399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Each type of event has a unique exception number </a:t>
            </a:r>
            <a:r>
              <a:rPr lang="en-US" altLang="en-US" i="1" dirty="0"/>
              <a:t>k</a:t>
            </a:r>
          </a:p>
          <a:p>
            <a:pPr lvl="1" eaLnBrk="1" hangingPunct="1"/>
            <a:r>
              <a:rPr lang="en-US" altLang="en-US" dirty="0"/>
              <a:t>k = index into exception table (a.k.a., interrupt vector)</a:t>
            </a:r>
          </a:p>
          <a:p>
            <a:pPr lvl="1" eaLnBrk="1" hangingPunct="1"/>
            <a:r>
              <a:rPr lang="en-US" altLang="en-US" dirty="0"/>
              <a:t>Jump table entry </a:t>
            </a:r>
            <a:r>
              <a:rPr lang="en-US" altLang="en-US" i="1" dirty="0"/>
              <a:t>k</a:t>
            </a:r>
            <a:r>
              <a:rPr lang="en-US" altLang="en-US" dirty="0"/>
              <a:t> points to a function (exception handler).</a:t>
            </a:r>
          </a:p>
          <a:p>
            <a:pPr lvl="1" eaLnBrk="1" hangingPunct="1"/>
            <a:r>
              <a:rPr lang="en-US" altLang="en-US" dirty="0"/>
              <a:t>Handler </a:t>
            </a:r>
            <a:r>
              <a:rPr lang="en-US" altLang="en-US" i="1" dirty="0"/>
              <a:t>k</a:t>
            </a:r>
            <a:r>
              <a:rPr lang="en-US" altLang="en-US" dirty="0"/>
              <a:t> is called each time exception </a:t>
            </a:r>
            <a:r>
              <a:rPr lang="en-US" altLang="en-US" i="1" dirty="0"/>
              <a:t>k</a:t>
            </a:r>
            <a:r>
              <a:rPr lang="en-US" altLang="en-US" dirty="0"/>
              <a:t> occurs.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43734" y="2914651"/>
            <a:ext cx="1027508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interrupt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vector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2888566" y="3797299"/>
            <a:ext cx="1075422" cy="3282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2863254" y="2425700"/>
            <a:ext cx="1100734" cy="12799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3963988" y="24257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0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3963988" y="31115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1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2863254" y="3111500"/>
            <a:ext cx="1100734" cy="78540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3963988" y="37973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2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3963988" y="51054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n-1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103813" y="44069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>
                <a:latin typeface="Arial" charset="0"/>
              </a:rPr>
              <a:t>...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2799666" y="4648200"/>
            <a:ext cx="116432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1965326" y="1584326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numbers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H="1">
            <a:off x="1981200" y="2286000"/>
            <a:ext cx="3810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45606</TotalTime>
  <Pages>35</Pages>
  <Words>5122</Words>
  <Application>Microsoft Office PowerPoint</Application>
  <PresentationFormat>Widescreen</PresentationFormat>
  <Paragraphs>945</Paragraphs>
  <Slides>51</Slides>
  <Notes>51</Notes>
  <HiddenSlides>17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Wingdings 2</vt:lpstr>
      <vt:lpstr>class02</vt:lpstr>
      <vt:lpstr>Exceptional Control Flow</vt:lpstr>
      <vt:lpstr>Join the ACM for Free!</vt:lpstr>
      <vt:lpstr>Dealing With I/O</vt:lpstr>
      <vt:lpstr>Dealing With Errors</vt:lpstr>
      <vt:lpstr>Control Flow</vt:lpstr>
      <vt:lpstr>Altering the Control Flow</vt:lpstr>
      <vt:lpstr>Exceptional Control Flow</vt:lpstr>
      <vt:lpstr>Exceptions</vt:lpstr>
      <vt:lpstr>Exception Tables (Interrupt Vectors)</vt:lpstr>
      <vt:lpstr>Asynchronous Exceptions (Interrupts)</vt:lpstr>
      <vt:lpstr>Synchronous Exceptions</vt:lpstr>
      <vt:lpstr>Examples of x86-64 Exceptions</vt:lpstr>
      <vt:lpstr>System Calls</vt:lpstr>
      <vt:lpstr>System Call Example</vt:lpstr>
      <vt:lpstr>Fault Example: Page Fault</vt:lpstr>
      <vt:lpstr>Fault Example: Invalid Memory</vt:lpstr>
      <vt:lpstr>ECF Exists at All Levels of a System</vt:lpstr>
      <vt:lpstr>Killing a Process</vt:lpstr>
      <vt:lpstr>Signals</vt:lpstr>
      <vt:lpstr>Signal Concepts: Sending  </vt:lpstr>
      <vt:lpstr>Signal Concepts: Receiving</vt:lpstr>
      <vt:lpstr>Signal Concepts: Pending &amp; Blocked Signals</vt:lpstr>
      <vt:lpstr>Signal Concepts: Bit Masks </vt:lpstr>
      <vt:lpstr>Receiving Signals</vt:lpstr>
      <vt:lpstr>Receiving Signals</vt:lpstr>
      <vt:lpstr>Process Groups</vt:lpstr>
      <vt:lpstr>Sending Signals with kill</vt:lpstr>
      <vt:lpstr>Sending Signals with kill</vt:lpstr>
      <vt:lpstr>Sending Signals From the Keyboard</vt:lpstr>
      <vt:lpstr>Sending Signals From the Keyboard</vt:lpstr>
      <vt:lpstr>Example of ctrl-c and ctrl-z</vt:lpstr>
      <vt:lpstr>Example of ctrl-c and ctrl-z</vt:lpstr>
      <vt:lpstr>Sending Signals with kill</vt:lpstr>
      <vt:lpstr>Default Actions</vt:lpstr>
      <vt:lpstr>Installing Signal Handlers</vt:lpstr>
      <vt:lpstr>Installing Signal Handlers</vt:lpstr>
      <vt:lpstr>Obsolete Signal-Handling Example</vt:lpstr>
      <vt:lpstr>Signal-Handling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Guidelines for Writing Safe Handlers </vt:lpstr>
      <vt:lpstr>Async-Signal-Safety </vt:lpstr>
      <vt:lpstr>Shell Programs</vt:lpstr>
      <vt:lpstr>Simple Shell eval Function</vt:lpstr>
      <vt:lpstr>Problem with Simple Shell Example</vt:lpstr>
      <vt:lpstr>Signal Handler Funkiness</vt:lpstr>
      <vt:lpstr>Living With Nonqueuing Signals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Geoffrey Kuenning</cp:lastModifiedBy>
  <cp:revision>186</cp:revision>
  <cp:lastPrinted>2022-03-06T20:59:00Z</cp:lastPrinted>
  <dcterms:created xsi:type="dcterms:W3CDTF">1998-08-11T09:19:24Z</dcterms:created>
  <dcterms:modified xsi:type="dcterms:W3CDTF">2022-08-30T03:37:30Z</dcterms:modified>
</cp:coreProperties>
</file>