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2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ink/ink3.xml" ContentType="application/inkml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ink/ink4.xml" ContentType="application/inkml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ink/ink5.xml" ContentType="application/inkml+xml"/>
  <Override PartName="/ppt/notesSlides/notesSlide42.xml" ContentType="application/vnd.openxmlformats-officedocument.presentationml.notesSlide+xml"/>
  <Override PartName="/ppt/ink/ink6.xml" ContentType="application/inkml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ink/ink7.xml" ContentType="application/inkml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291" r:id="rId2"/>
    <p:sldId id="353" r:id="rId3"/>
    <p:sldId id="342" r:id="rId4"/>
    <p:sldId id="343" r:id="rId5"/>
    <p:sldId id="320" r:id="rId6"/>
    <p:sldId id="344" r:id="rId7"/>
    <p:sldId id="345" r:id="rId8"/>
    <p:sldId id="346" r:id="rId9"/>
    <p:sldId id="347" r:id="rId10"/>
    <p:sldId id="296" r:id="rId11"/>
    <p:sldId id="348" r:id="rId12"/>
    <p:sldId id="310" r:id="rId13"/>
    <p:sldId id="354" r:id="rId14"/>
    <p:sldId id="349" r:id="rId15"/>
    <p:sldId id="350" r:id="rId16"/>
    <p:sldId id="351" r:id="rId17"/>
    <p:sldId id="352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1" r:id="rId39"/>
    <p:sldId id="322" r:id="rId40"/>
    <p:sldId id="324" r:id="rId41"/>
    <p:sldId id="325" r:id="rId42"/>
    <p:sldId id="323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</p:sldIdLst>
  <p:sldSz cx="12192000" cy="6858000"/>
  <p:notesSz cx="6667500" cy="8686800"/>
  <p:defaultTextStyle>
    <a:defPPr>
      <a:defRPr lang="en-US"/>
    </a:defPPr>
    <a:lvl1pPr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65000"/>
      </a:lnSpc>
      <a:spcBef>
        <a:spcPct val="5000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3" userDrawn="1">
          <p15:clr>
            <a:srgbClr val="A4A3A4"/>
          </p15:clr>
        </p15:guide>
        <p15:guide id="2" pos="63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DEDFF5"/>
    <a:srgbClr val="33CCFF"/>
    <a:srgbClr val="000000"/>
    <a:srgbClr val="00FF00"/>
    <a:srgbClr val="FF0000"/>
    <a:srgbClr val="66CCFF"/>
    <a:srgbClr val="FF66CC"/>
    <a:srgbClr val="DDDDDD"/>
    <a:srgbClr val="00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576" y="72"/>
      </p:cViewPr>
      <p:guideLst>
        <p:guide orient="horz" pos="1113"/>
        <p:guide pos="6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116"/>
    </p:cViewPr>
  </p:sorterViewPr>
  <p:notesViewPr>
    <p:cSldViewPr snapToGrid="0" snapToObjects="1">
      <p:cViewPr varScale="1">
        <p:scale>
          <a:sx n="56" d="100"/>
          <a:sy n="56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4-4269-9214-6A01091A92E7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4-4269-9214-6A01091A92E7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4-4269-9214-6A01091A92E7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B4-4269-9214-6A01091A92E7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B4-4269-9214-6A01091A92E7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B4-4269-9214-6A01091A92E7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B4-4269-9214-6A01091A92E7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5B4-4269-9214-6A01091A92E7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5B4-4269-9214-6A01091A92E7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5B4-4269-9214-6A01091A92E7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B4-4269-9214-6A01091A92E7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5B4-4269-9214-6A01091A92E7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B4-4269-9214-6A01091A92E7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5B4-4269-9214-6A01091A92E7}"/>
            </c:ext>
          </c:extLst>
        </c:ser>
        <c:bandFmts/>
        <c:axId val="140963840"/>
        <c:axId val="140965760"/>
        <c:axId val="88843136"/>
      </c:surface3DChart>
      <c:catAx>
        <c:axId val="1409638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auto val="1"/>
        <c:lblAlgn val="ctr"/>
        <c:lblOffset val="100"/>
        <c:noMultiLvlLbl val="0"/>
      </c:catAx>
      <c:valAx>
        <c:axId val="14096576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3840"/>
        <c:crosses val="autoZero"/>
        <c:crossBetween val="midCat"/>
        <c:majorUnit val="2000"/>
        <c:minorUnit val="500"/>
      </c:valAx>
      <c:serAx>
        <c:axId val="88843136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14096576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969463" y="8274179"/>
            <a:ext cx="729716" cy="2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388" tIns="41943" rIns="82388" bIns="41943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Helvetica" pitchFamily="34" charset="0"/>
              </a:rPr>
              <a:t>Page </a:t>
            </a:r>
            <a:fld id="{B19AFE8C-E295-44F3-A8E4-6E9F6CC2B97C}" type="slidenum">
              <a:rPr lang="en-US" altLang="en-US" sz="1100" b="0">
                <a:latin typeface="Helvetica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255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29T21:55:03.9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10760 10195 0,'0'0'0,"-18"0"188,0 0-157,1 0-31,-1 0 31,1 0-31,-1 0 16,0 0-1,1 0 1,-19 0 0,19 0-16,-1 0 15,0 0-15,1 0 16,-1 0-16,1 0 16,-19 0-16,19 0 15,-19 0-15,19 0 16,-1 0-16,-17 0 15,17 0-15,-17 0 16,17 18-16,-17 0 31,0-18-31,-18 17 16,35 18-16,-17 1 16,0-19-16,-1 36 15,1-17-15,17-19 16,1 19-1,-1-19-15,0 1 16,1-1-16,-1 1 16,18 0-1,-17-18-15,17 17 16,0 1 0,0 0-16,0-1 15,0 1-15,0 17 16,17-17-1,-17-1 1,18 1-16,17 0 16,-17-1-16,17 1 15,0 17-15,1-17 16,-19 0-16,18-1 16,1 1-1,-1-1-15,0 19 0,1-19 16,-19 1-16,18 0 15,1-1 1,-1 1-16,-17-18 16,17 18-16,-17-18 15,-1 17-15,19 1 16,-19-18 0,1 18-16,17-18 15,-17 0 1,-1 0-16,1 0 15,0 0-15,-1 0 16,1 0 15,0 0-31,-1 0 16,-17-18-16,18-17 16,-18 17-16,17-17 15,1 17 1,-18 0-16,0 1 15,0-1-15,-18 0 16,1 18-16,17-17 0,-18 17 16,1-35-1,-1 17-15,-17 0 16,-18 1-16,17-1 16,1 0-16,18 18 15,-19-17-15,1 17 31,17-18-31</inkml:trace>
  <inkml:trace contextRef="#ctx0" brushRef="#br0" timeOffset="501.67">10689 11095 0,'0'0'0,"0"18"62,-17-18-62,-19 17 16,1-17 0,0 18-16,-18-1 15,18-17-15,-18 0 16,0 0-1,17 0-15,-17 0 0</inkml:trace>
  <inkml:trace contextRef="#ctx0" brushRef="#br0" timeOffset="1605.37">10442 9984 0,'0'0'0,"0"-18"31,0 0-16,0 1 1,0-1 0,0 0-1,0 1 1,0-1-16,18 1 187,0 17-187,-1 0 16,1 0 0,-1 0-1,1 0-15,0 17 16,-1-17-16,19 18 16,-19-1-16,1 1 15,0 0 1,-18-1-1,17 1-15,-17 0 16,0-1 0,0 1-16,0 0 15,0-1 1,0 1 0,0-1-1,0 1 1,0 0 31,-17 17-47,-19 0 15,19 18-15,-19 0 16,1 0-16,0 0 16,17-18-1,-17 1 1,0-19-16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29T21:57:08.97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15769 12753 0,'0'0'0,"-17"0"172,-1 0-156,0 0-1,18 18 1,-17-18-16,-1 17 16,0-17-16,1 18 15,-1-1-15,-17-17 16,17 0-16,-35 0 16,18 0-1,0 0-15,-18 0 16,-18 0-16,1 0 0,-1-17 15,1 17-15,-1-18 16,0 18 0,1-17-16,-1 17 15,1-18-15,-1 18 16,-17-18-16,17 1 16,1 17-1,-36 0 1,18 0-16,-18 0 15,18-18-15,0 18 16,-1 0-16,-16 0 16,16 0-16,-16 0 15,-19 0 1,36 0-16,-36 18 0,1-18 16,35 0-16,-18 17 15,-18 1 1,19 17-16,-19 0 15,1-17-15,-1 35 16,1-18-16,-1 1 16,18-1-16,18-17 0,-18-1 15,18 1 1,-18-1-16,18 1 16,-18-18-16,18 18 15,0-18-15,0 0 16,0 0-1,17 0 1,0 0-16,19 0 16,-37 0-16,19 0 15,17 0-15,-18 0 16,18 0 0,1 0-16,-1 0 15,0 0-15,0 0 16,0 0-16,0 0 0,18 0 15,-18 0 1,0 0 0,18 0-16,-1 0 15,1 0-15,0 0 16,-1 0-16,1 0 16,18 0-1,-19 0-15,19 0 16,-1-18-1,18-17-15,0 0 16,18-18-16,35 17 16,-1 1-1,37-18-15,-1 0 16</inkml:trace>
  <inkml:trace contextRef="#ctx0" brushRef="#br0" timeOffset="680.77">9719 12859 0,'0'0'0,"0"35"62,0-17-46,0-1 15,18 1-31,17 0 16,-17-1-1,35 19-15,-1-19 16</inkml:trace>
  <inkml:trace contextRef="#ctx0" brushRef="#br0" timeOffset="2510.82">9613 13159 0,'0'0'0,"18"0"188,-1 0-188,1 0 15,0 0-15,-1 0 16,1 0-16,0 0 16,17 0-16,-17 17 15,-1 36 1,19 0-16,-36-18 15,17 1-15,1-1 16,17 18-16,53 159 31,-35-142-31,0-17 16</inkml:trace>
  <inkml:trace contextRef="#ctx0" brushRef="#br0" timeOffset="35427.49">9719 13582 0,'0'0'0,"-18"18"156,1 17-125,17 18-31,-18 0 16,18-18-16,-18 0 16,18 1-16,-17-19 15,17 1-15,-18 17 16,18 36 0,-17 34-16,17-34 15,0-18-15,-18-18 0,18 53 16,-18 54-16,1-54 15,17-18 1,-18 1-16,18-1 16,-18 19-16,1 16 15,17-16-15,0-19 16,0-17 0,0-18-1,0 1-15,0-1 16,0-17-16,0 17 15,0 0-15,0 0 16,0 18-16,0-17 16,17 17-16,1-1 15,-18 1-15,18-17 16,-18-1 0,17 0-16,1 0 0,-18-17 15,18 0-15,-1-1 16,18 1-1,1 0-15,17-1 16,-18 1 0,18 0-16,0-18 15,0 17-15,0-17 16,17 18 0,-17-1-16,18-17 15,-18 18-15,17-18 16,1 0-16,-1 0 15,1 0-15,-1 0 16,1 0-16,17 0 16,-17 0-16,-1 0 15,18 0-15,1 0 16,-19 0-16,1 0 16,17 0-1,0 0-15,-17 0 0,17 0 16,-18 0-16,36 0 15,-18 0-15,18 18 16,-18-18 0,1 0-16,-1 0 15,0 0-15,18 17 16,0 1 0,-18-18-1,18 18-15,0-1 16,17 1-16,-17 0 15,17-1-15,-17 1 16,0 17-16,17-17 16,1-1-1,-1 1-15,-17 0 0,0-18 16,18 0-16,-1 0 16,-17 0-16,35 0 15,-18-18-15,19 0 16,-19 18-1,1-17-15,-1 17 16,-17-18 0,17 18-1,18-35-15,1 35 16,16-18-16,-17 1 16,-17-1-16,-18 0 15,35 18-15,-18-17 16,-17 17-16,35-18 15,-17 18-15,17 0 16,0 0-16,-18 0 16,1 0-16,-1 0 15,-17 0-15,35 0 16,-17 0 0,-1 0-16,1 0 15,-1 0 1,18 0-16,-35 0 15,0 0-15,17 0 16,19 0 0,-19 0-16,0 0 15,1 0-15,-1 0 16,1 0-16,-36 0 16,36 0-16,-1 0 15,0 0-15,19 0 16,-19 0-16,1 0 15,-1 0-15,0 0 16,1 0-16,17 0 16,-17 0-1,17 0-15,0 0 0,-18 0 16,1 0-16,-1 0 16,18 0-16,-17 0 15,17 0-15,-18 0 16,18 0-1,-17 0-15,-18 0 16,17 0 0,1 0-16,-1 0 15,1 0 1,17 18-16,-18-18 16,-17 0-16,0 0 15,0 0-15,17 0 16,-17 0-16,18 0 15,-19 17-15,19-17 16,-1-17-16,-35 17 16,18 0-16,-17 0 15,16 0-15,-16 0 16,-19 0-16,1 0 16,-1-18-1,18 18 1,-17 0-16,-18 0 15,0 0-15,0 0 16,0 0 0,-18 0-16,0 0 15,0 0-15,-17 0 16,0 0-16,-1 0 16,1 0-16,-36-35 31,1-1-16,-19-34-15,1 17 16,-35 0-16,-1 0 16,1 0-16,-19-17 15,19 34-15,-1-16 16,1 16-16,-1 19 16,18-1-16,0 18 15</inkml:trace>
  <inkml:trace contextRef="#ctx0" brushRef="#br0" timeOffset="36044.97">25294 15575 0,'0'0'0,"0"18"109,0 35-109,-17 0 0,17-18 16,-18 106 0,-17-18-16,17-34 15,0-36-15,-17 70 16,17 36-16,-17-71 16,18 0-1,-1-35-15</inkml:trace>
  <inkml:trace contextRef="#ctx0" brushRef="#br0" timeOffset="38557.68">25153 17022 0,'0'0'0,"-18"0"109,1 0-77,-1 0-32,1 0 15</inkml:trace>
  <inkml:trace contextRef="#ctx0" brushRef="#br0" timeOffset="40999.17">24941 16828 0,'0'0'0,"0"17"125,-17 1-125,-1-18 16,18 17-16,-18-17 15,18 18 1,-35-18-16,18 18 0,-1-1 16,0-17-16,-17 18 15,0 17-15,-18 1 16,0 16-1,-18 1-15,-17 18 16,0-36-16,-18 18 16,36-35-1,-19 17-15,-16 0 16,16-17-16,-16 0 16,-1-1-1,0 1-15,-18 0 16,1-18-16,35 17 15,-18-17-15,0 0 16,0 0-16,-17 0 16,-1 0-16,1 0 15,-18 0-15,17 0 16,-17 0-16,18 0 16,-36 0-16,18 0 15,-36 0 1,36 0-1,0 0-15,0 0 16,-18 0-16,18-17 16,-18 17-1,1 0-15,17-18 16,17 0-16,-17 18 16,-18 0-16,0 0 15,1 0-15,17 0 0,0 0 16,-1 18-1,19-18-15,-1 0 16,1 0-16,-18 0 16,17-18-16,1 18 15,17-17-15,0 17 16,-17 0-16,-1-18 16,1 18-16,-1 0 15,-17 18-15,-17-18 16,52 0-16,-53 17 15,35-17-15,36 0 16,-18 0 0,18 0-1,18 0-15,-1 0 16,-52 0-16,17 0 16,0 0-1,0 0-15,0 0 16,18 0-16,0 0 15,0 0-15,0 0 16,-18 0-16,0 0 16,0 0-16,0 18 15,18 0-15,-35-18 16,17 0-16,18 0 16,-18 0-16,17 0 15,1 0-15,0 0 31,0 0-31,-18 0 16,18 0-16,-18 0 16,18 0-16,0 0 15,-1 0 1,19 0-16,-36 0 16,18 0-16,0 0 15,-1 0-15,-16 0 0,16 0 16,-16 0-1,16 0-15,-16 0 16,16 0-16,-16 17 16,-1-17-16,0 0 15,-18 0-15,1 0 16,-1 0-16,19 0 16,-1 0-16,0 0 15,0 0-15,0 0 16,18 0-16,-18 0 15,0 0 1,1 0-16,-1 0 16,18-17-1,-1 17-15,19-18 16,-18 0-16,17 1 16,-17-19-1,0 1-15,0 0 16,-1-1-16,1-16 15,18 34-15,-19-17 16,19 17-16,-1 0 16,1 18-16,17-17 15,-18-1-15,18 0 16,-17 1-16,17-18 16,0-1-1,-35-17-15,35-17 16,0 35-1,0-18-15,0 35 16,18-17-16,0 17 16,-18 0-16,0-17 15,17-18 1,-17-17-16,18-19 16,0 54-16,0-18 15,17 36-15,0-19 0,1 1 16,-1-18-1,-17-17-15,0-36 16,17 53-16,0 0 16,1 18-16,-1-1 15,18 1-15,-18 0 32,1-18-32,-1-53 15,18 36-15,0-1 16,0 36-16,0-1 15,0 1-15,0-35 16,0-1 0,0-35-16,0 18 15,0 35-15,0 18 0,0 0 16,0-1 0,0 1-16,0 0 15,0-36-15,0 1 16,0-19-16,0 19 15,0 35-15,0-1 16,0 1-16,0 17 16,0 1-16,18-1 15,-1 0-15,-17-17 16,18 18-16,-18-1 16,18 0-16,-18 1 15,0-1 16,0 0-15,0 1-16,0-1 16,0 0-1,0-17-15,0 0 16,0 0-16,0-1 16,0 1-16,-18 17 15,18-17-15,-18 35 16,18-18-16,-17 18 15,-1 0-15,0 18 16,1-18 0,-1 35-1,1-17-15,-19-18 16,1 18 0,17-18-16,-17 35 15,-18 18-15,18 0 16,-18 17-1,0-17-15,18-17 16,-1 16-16,1-34 16,0 17-16,0-17 15</inkml:trace>
  <inkml:trace contextRef="#ctx0" brushRef="#br0" timeOffset="41648.87">8767 13635 0,'0'0'0,"0"18"141,17 34-141,1 1 15,-1-17-15,1-1 16,17 35 0,-17 72-16,17-37 15,-17-52 1,0 0-16,17 0 16,0 0-16</inkml:trace>
  <inkml:trace contextRef="#ctx0" brushRef="#br0" timeOffset="43971.55">9066 12753 0,'0'0'0,"-17"0"63,-1 0-47,0 0-1,1 0 1,-1 0-1,1 0 1,-1-18 0,0 18-1,1 0-15,-1 0 16,0 0 0,1 0-1,-1 0 1,18-17 15,0-1-15,0 0-1,18-17-15,-1 17 16,-17-17-16,18 18 16,0-19-16,17 1 15,0 17-15,0-17 16,1 0-1,-1 17-15,18 1 16,0-1 0,0-17-16,0 17 15,0 0 1,0 1-16,17-1 16,18 18-16,0-18 15,1 18-15,-1-17 16,18 17-16,-18-18 15,0 18-15,0 0 16,18-18-16,0 18 16,0 0-16,17 0 15,1 0 1,-1 0-16,-17 0 16,0 0-16,0 0 15,17-17 1,1 17-16,-1 0 15,1 0-15,17 0 16,-18 0 0,1 0-16,-19 0 15,19 0-15,-1 0 16,1 0-16,-1 0 16,18 0-16,-17 0 15,-18 0-15,17 0 16,-17 0-16,18 0 15,-19 0-15,19 0 16,-36 0-16,36 0 16,-19 0-1,-16 0-15,16 0 0,-16 0 16,16 0-16,1 0 16,0 0-16,0 0 15,-18 0 1,18 0-16,-35 0 31,-1 0-31,1 0 16,-1 0-16,-17 0 0,0 0 15,-18 0 1,18 0-16,0 0 16,18 0-16,-18 0 15,0 0-15,-1 0 16,1 0-16,36 0 15,-37 0-15,-16 0 16,17 0-16,-36 0 16,19 0-16,-19 0 15,-34 0 32,-19 0-31,19 0-1,-19 0-15,1 0 16,-18 0 0,18 0-16,0 0 0,-18-18 15,0 18-15,-18-17 16,1-1 0,-1 18-16,-17-18 15,0 18-15,0 0 16,-1 0-1,1 18-15,18-18 0,-1 18 16</inkml:trace>
  <inkml:trace contextRef="#ctx0" brushRef="#br0" timeOffset="44874.75">16034 12171 0,'0'0'0,"-18"0"47,0 0-31,1 0-1,-1-18 1,1-17 0,-19 0-16,19-18 15,-1 17-15,0 1 16,1 0 0,-1 17-16,-17 1 15,17-19-15,1 1 16,-19 0-16,-17 17 0,18 1 15,-35-1 1,-1 18-16,-17-18 16,17 18-16,18 0 15,-17 0-15</inkml:trace>
  <inkml:trace contextRef="#ctx0" brushRef="#br0" timeOffset="45415.03">16069 12171 0,'0'0'0,"-18"0"47,1 0-47,-1 0 31,0 0-31,-17 17 16,-53 72-16,17-36 16,-17 17-1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29T22:58:41.4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22931 14093 0,'0'0'15,"-18"0"63,0 0-62,1 0 15,-1-17-31,0 17 16,-17-18-16,0 1 15,0-19-15,-36 1 16,18 0 0,0-1-16,-17 1 15,-19 0-15,19 0 16,-1 17-16,1 0 0,-18-17 16,-1 17-1,-16 1-15,-1 17 16,0-18-16,18 1 15,-18 17-15,0-18 16,0 18 0,0 0-1,0 0-15,1 0 16,-19 0-16,-17 0 16,0 0-16,-18 0 15,36 0 1,-18 0-16,17 0 15,-17 0-15,-18 0 16,1 0-16,16 0 0,19 0 16,-18 0-1,-18 0-15,18 0 16,-18 0-16,18 0 16,0 0-16,18 0 15,-19 18-15,1-18 16,18 0-16,-18 0 15,0 0-15,0 0 16,35 17-16,-18 1 16,1-18-16,-1 17 15,1 1-15,-18 17 16,-18-17 0,18 17-1,-18 1-15,18-1 16,0 0-16,17 0 15,-17 1-15,0-1 16,18-17 0,-1-1-16,36 1 15,-18-18-15,18 17 16,17-17-16,19 0 16,-1 18-16,0 0 15,0 17-15,0 0 16,18 1-16,-18 17 15,35-18-15,-17 0 16,-1-17-16,19-1 31,-1 1-31,1 0 16,17-1 0,0 1 15,17 17-31,1 18 15,-1 0-15,19 0 16,-1 0-16,18 0 0,-18 0 16,36-18-16,-18 0 15,17-17-15,18 17 16,18 0 0,0-17-16,0 17 15,35-17-15,-17 35 16,34 0-16,1 0 15,-36-18-15,36 18 16,0-18-16,0 0 16,17-17-16,18 17 15,-17-17 1,-1 0-16,18-1 16,0-17-1,0 0-15,0 0 16,18 0-16,-36 0 15,18 0 1,18 0-16,-1-17 16,-34-1-16,-1 0 15,1 1-15,17-19 16,17-16-16,-17 16 16,-17 1-16,17 0 15,-18 17-15,18 0 16,-17 1-16,-19-1 15,1 1-15,0 17 16,0-18-16,-18 18 31,0 0-31,-35 0 16,-1 0-16,1 0 16,0 0-16,-35 0 15,-18 0-15,0 0 16,-1-18-1,-16-17-15,-1-18 16,0 0-16,-17 18 0,17 0 16,-35 17-1,18-17-15,-1-54 16,-17-16-16,0 34 16,0 18-16,0 18 15,0-18-15,-17-53 16,-1 0-16,-17 0 15,17 36-15,-35 17 16,0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31T22:07:32.9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12453 8237 0,'0'0'0,"-18"0"156,1 0-140,-1 0-1,1 0 1,-1 0-1,0 0 1,-17 0 0,17 0-1,1 0 1,-19 0-16,19 0 16,-36 0-16,18 0 15,-1 18-15,-17-18 16,18 0-16,0 0 15,-18 0 1,18 0-16,-89 0 31,89 0-15,17 0-16,-17 0 16,17 0-16,-17 0 15,0 0 1,17 0-16,-17 0 0,0 0 15,-1 0-15,19 0 16,-19 0-16,1 0 16,0 0-16,17 0 15,1 0-15,-19 0 16,19 18-16,-36 17 16,17 0-1,1 18 1,0 0-16,0-18 15,17 1-15,0-19 16,1 1-16,-19 0 16,19-1-1,-1 18-15,0 18 16,1 0-16,17 18 16,-18-1-16,18-34 15,0-1-15,0 0 16,0-17-16,0 17 15,0-17-15,18-1 16,-18 1-16,17 0 16,1-1-1,0 1 1,17 0-16,0-1 16,1 1-16,-1-18 15,18 18-15,17-18 16,-17 17-1,18 1-15,-1-18 16,1 0-16,17 0 16,0 0-16,-17 0 0,-1 0 15,1 0 1,17-35-16,-17-18 16,-18 0-16,0 0 15,-18 35-15,0-17 16,-17 17-16,-1-17 15,1 0-15,0-54 16,-18 1-16,-18 35 16,0-35-16,-35-88 15,36 70 1,-18 35-16,-1 1 16,19 17-16,-36 0 15,0 35 1,-18-17-16</inkml:trace>
  <inkml:trace contextRef="#ctx0" brushRef="#br0" timeOffset="1588.27">14746 8273 0,'0'0'0,"-18"-18"140,1 0-124,-1 1 0,1-1-16,-1 0 15,-17 1-15,-18-1 16,17 1-16,1-1 15,0-17-15,-18 17 16,18 0-16,-1 1 16,1-1-16,18 0 15,-1 18-15,0-17 16,1 17 0,-1 0-16,-17 17 0,-1 1 15,-17 17-15,1 1 31,-1-1-31,17-17 0,-17-1 32,18 1-32,-18 35 15,0 0-15,18 35 16,-18-18-16,36-34 16,-1-1-16,-17 0 15,17 36-15,0-1 16,-17 19-16,35-19 15,-18-17-15,18-18 16,0 18 0,18-35-16,-18 35 0,35 17 15,1 19-15,17-1 16,-1-18-16,1-34 16,18 16-1,-1 1-15,1 0 16,0-17-16,-1-1 15,1-18 1,-18 1-16,17-18 16,-17 18-1,18-1-15,-1-17 16,-17-35-16,18-35 16,-1 34-16,-17-17 15,0-52-15,18-1 16,-54 18-16,19-54 15,-19-34-15,-17 70 16,0-53-16,-35-17 16,0 53-16,-1 34 15,-17 19-15,0 17 16,1 0 0,-37 18-1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31T22:08:19.0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6720 6350 0,'0'0'0,"18"0"31,0-18-16,-1 1 1,1-1 0,0 18-1,-1 0-15,1-18 16,-36 18 46,1 0-30,-1 0-32,0 0 31,1 0-31,-19 18 16,19 0-16,-1-18 15,-17 17-15,17-17 16,-17 18-16,0 17 15,-18-17-15,0 17 16,0 0-16,18 1 16,-18-19-16,0 1 15,18 0-15,-1-1 16,19 1 0,-19-18-16,1 18 15,17-1 1,1 1-16,-1 0 15,-17-1-15,0-17 16,17 18-16,0-1 16,1-17-1,-19 18-15,19 17 16,-1 1-16,-17 17 16,17 17-16,1-17 15,17-18-15,-18 1 16,18-19-16,0 1 15,0-1-15,0 1 16,0 0-16,18 17 16,-18-17-1,35-1-15,0 19 0,18-19 16,18 19-16,-18-1 16,17 0-16,1 0 15,-1 1-15,1-19 16,-18 19-1,0-19-15,-1 1 16,-16-18 0,17 0-16,-18 0 15,18-18 1,17-17-16,-17 17 16,0 1-16,0-1 15,-18 0-15,1-17 16,-1-18-16,-17-17 15,-1 17-15,-17 17 16,-17 1-16,-1 17 16,0-17-16,-17 0 15,-18-18-15,0-18 16,-35-34 0,0 16-16,17 37 15,1-1 1,-18-18-16,-1 0 15,1 1-15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31T22:09:47.5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6703 6844 0,'0'0'0,"-18"0"140,1 0-124,-1-18 0,18 1-16,-18 17 15,18-18-15,-17 18 16,-1-18-16,0-17 16,1 17-16,-1-17 15,0 18 1,-17 17-16,0-18 15,17 18-15,-35 18 16,18-18-16,0 17 0,-18 1 16,18-1-16,-1-17 15,1 18 1,0-18-16,-1 18 16,19-1-16,-18-17 15,-1 18-15,-17 35 16,0 0-1,18 0 1,0 0-16,17 0 16,18-36-16,-17 18 15,17-17-15,0 0 16,0 17-16,0-17 16,0-1-1,17 19-15,1-1 0,-1 0 16,19-17-16,17-1 15,17 1-15,1-18 16,-1 0 0,19 0-16,-19 0 15,1 0-15,-18 0 16,-1-18 0,19-17-16,-18-18 15,0-17 1,0 17-16,-36 35 15,-17-17-15,0 17 16,0-17-16,0-18 16,-35 0-16,0 0 15</inkml:trace>
  <inkml:trace contextRef="#ctx0" brushRef="#br0" timeOffset="30997.75">6703 9260 0,'0'0'0,"17"0"328,1 0-296,0 0-32,-1 0 15,1 0 1,0 0-16,-1 0 15,1 0-15,17 0 16,0 0 0,1 0-16,-19 0 15,19 0-15,-1 0 16,0 0-16,-17 0 16,17 0-1,0 0 1,-17 0-16,17 0 15,1 0-15,-1 0 16,0 0-16,0 0 16,18 0-1,0 0-15,-17 0 16,16 0-16,1 0 0,0 0 16,0 0-16,-18 0 15,18 0 1,-17 0-16,17 0 15,-18 0-15,18 0 16,-18 0-16,0 0 16,1 0-1,17 0 1,-18 0-16,0 0 16,18 0-16,-18 0 15,1 0-15,-1 0 16,0 0-16,0 0 15,18 0 1,-17 0-16,-1 0 0,0 0 16,18 0-16,-18 18 15,1 0-15,17-18 16,-18 17 0,0-17-16,18 18 15,-18-18-15,18 18 16,-18-1-16,18-17 15,-17 18-15,-1 0 16,0-18-16,18 17 16,-18 1-16,1-18 15,17 17-15,-18-17 16,0 18-16,0-18 31,1 18-31,-1-1 16,-17-17-16,17 18 15,0-18-15,18 18 16,-18-1-16,1-17 16,-1 18-1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79528" units="1/cm"/>
          <inkml:channelProperty channel="Y" name="resolution" value="37.76224" units="1/cm"/>
          <inkml:channelProperty channel="T" name="resolution" value="1" units="1/dev"/>
        </inkml:channelProperties>
      </inkml:inkSource>
      <inkml:timestamp xml:id="ts0" timeString="2022-03-31T22:17:30.6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12753 10724 0,'0'0'16,"-18"0"62,1 0-63,-1 0 1,0 0 0,1 18-16,-1 0 15,-17-1-15,0 1 16,17 35-16,-53 17 15,36-34 1,0-1-16,17-17 16,-17 17-16,17 0 15,-17 18-15,0 18 16,17-1-16,0-17 16,1-18-1,17 1 1,0 52-16,0 18 15,0 0-15,0-36 16,17-17-16,1-18 16,0 1-1,-1-19-15,1 36 16,17 0-16,18 35 16,18 18-16,-36-35 15,18-18-15,53 52 16,-36-34-1,71 70 1,-70-88-16</inkml:trace>
  <inkml:trace contextRef="#ctx0" brushRef="#br0" timeOffset="1443.33">9296 11130 0,'0'0'0,"0"-17"47,-18-1-32,18 0 1,-18 1 0,18-1-16,-17 18 15,17-18-15,-18 36 47,18 0-31,0-1-1,0 19 1,0 34-16,0 1 16,0-18-16,0-18 15,0 0-15,0-17 16,0-1-16,0 1 15,0 0-15,0-1 16,0 19-16,0 16 16,18-16-16,-1-1 15,-17-17 1</inkml:trace>
  <inkml:trace contextRef="#ctx0" brushRef="#br0" timeOffset="1828.21">8767 10901 0,'0'0'0,"0"17"47,17-17 16,1-17-63,17-1 15,18 1 1,0-1-16,17 0 16,1 1-1,0-1-15,-1 18 16,-17-18-16,18 18 16,-18-17-16,-1 17 15,-16 0-15,-1 0 16</inkml:trace>
  <inkml:trace contextRef="#ctx0" brushRef="#br0" timeOffset="2307.58">8943 11695 0,'0'0'15,"18"0"79,-1 0-78,18 0-16,-17 0 15,35-18 1,0 18-16,0-18 16,0 18-1,0 0-15,0 0 16,17 0-16,-17 0 16,0 0-16</inkml:trace>
  <inkml:trace contextRef="#ctx0" brushRef="#br0" timeOffset="3194.61">10037 11201 0,'0'0'0,"-18"53"78,0 0-47,18-18-31,-17 0 16,17-17-16,-18 17 15,18-17-15,0-1 16,0 1-1,0 0-15,0-1 16,0-34 31,18-19-47,-1 19 31,19-1-15,-19 18-16,1 0 15,-1 18-15,1-1 16,0 1-16,17 0 31,-17-1-31,-1-17 16,1 18-16,0-1 16,-1 1-1,18 17-15</inkml:trace>
  <inkml:trace contextRef="#ctx0" brushRef="#br0" timeOffset="4066.2">9578 12171 0,'0'0'0,"-35"0"94,17 0-94,-17 0 16,-1 0-1,-16 0-15,-19 17 16,0 19-16,19-1 16,-19 36-1,18-18-15,0-18 16,35-18-16,-17 1 16,35 0-16,-17-1 15,17 1 1,0 0-1,17-18-15,-17 17 16,18 1-16,-1-18 16,1 18-16,17-18 15,-17 17 1,35-17-16,-35 18 0,17-18 16,0 0-16</inkml:trace>
  <inkml:trace contextRef="#ctx0" brushRef="#br0" timeOffset="5500.56">11165 12171 0,'0'0'0,"-17"0"62,-1 0-46,1 0 0,-1 0-16,-17 0 15,-18 0-15,17 0 31,1 0-31,-18 0 16,36 0-16,-19 0 16,19 0-16,-19 17 15,19 19-15,-1-1 16,0 0 0,1 1-16,17-1 15,0-17-15,0-1 0,17-17 16,1 0-1,17-17 1,1 17-16,17-18 16</inkml:trace>
  <inkml:trace contextRef="#ctx0" brushRef="#br0" timeOffset="6139.77">11359 11553 0,'0'0'0,"0"18"63,-17 17-47,17 36-16,-18 0 15,18-19-15,-17-16 31,-1-1-31,18 0 16,0 18-16,0 18 16,0-36-16,0 0 15,0-17-15,0 0 16,0-36 46,18 0-46,-1 1-16,1 17 16,-1 0-1,1 17 17,0-17-32,-1 0 15,19 0-15,-19 0 16,1 18-16,0 0 15,-1 17-15,1-18 16,17 19-16,-17-1 16,-1 18-1,-17-35-15,18 17 0</inkml:trace>
  <inkml:trace contextRef="#ctx0" brushRef="#br0" timeOffset="6891.54">11906 12171 0,'0'0'0,"18"0"93,17 0-77,0-35 0,1-18-16,-1 0 15,0 17-15,-17 1 16,0 0-16,-1 17 16,1 1-16,-1 17 15,-17-18-15,18 0 16,-18 1-1,-18-1 17,1 36-17,-1-1-15,1 19 16,-1-19 0,0 1-16,1 17 15,17-17 1,0 52-16,0 19 15,17-1-15,1-35 16,0-18-16,17 18 16,0-18-16,18-17 15</inkml:trace>
  <inkml:trace contextRef="#ctx0" brushRef="#br0" timeOffset="20843.06">10231 12171 0,'0'0'0,"-18"0"282,0 0-282,1 0 15,-1 0-15,0 0 16,1 0-16,-1 0 16,-17 0-16,17 0 31,1 0-31,-1 0 15,0 0-15,1 0 16,-1 0-16,0 0 16,1 0-1,-1 0 1,0 0 0,1 17-16,17 19 15,-18-1-15,18 0 16,-17 1-1,17-19-15,0 1 16,0 0-16,0 17 16,0-18-1,17 1 1,-17 0 0,0-1-16,18-34 46,-18-1-46,35 0 16,-17 1 0,-18-1-16,17 1 15,1-1-15,0 0 16,-18 1 0,17 17-16,-17-18 15,18 18-15,0-18 16,-1 1-1,-17-1-15,18 18 16,-18 53 156,0-18-172,0 1 16,0-19-16,0 1 0,17-1 15,1 1 1,0 0-1,-18-1-15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948236" y="8274179"/>
            <a:ext cx="771030" cy="2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388" tIns="41943" rIns="82388" bIns="41943">
            <a:spAutoFit/>
          </a:bodyPr>
          <a:lstStyle>
            <a:lvl1pPr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1pPr>
            <a:lvl2pPr marL="431800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2pPr>
            <a:lvl3pPr marL="8620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3pPr>
            <a:lvl4pPr marL="1293813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4pPr>
            <a:lvl5pPr marL="1724025" defTabSz="8620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-65" charset="0"/>
              </a:defRPr>
            </a:lvl5pPr>
            <a:lvl6pPr marL="21812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6pPr>
            <a:lvl7pPr marL="26384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7pPr>
            <a:lvl8pPr marL="30956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8pPr>
            <a:lvl9pPr marL="3552825" defTabSz="8620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65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B91B8097-20A9-4045-8458-2F23CB964B87}" type="slidenum">
              <a:rPr lang="en-US" altLang="en-US" sz="1100" b="0" smtClean="0">
                <a:latin typeface="Century Gothic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742A00-CBC2-47B7-B24A-69D374068B2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4C63C9-96A6-436E-8FBC-5E32BC6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23445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4242E6-DC7F-44A8-87A6-89A2FF3599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99D6A63-BF83-4740-B403-14E6B500A5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4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2718AA8-14DA-4677-9C23-AC1445FA26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FCF6E9-41A7-4A76-A823-F2F0BECFF4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46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02CF71-04BB-4122-B1F4-860A2F6E11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2EF796E-73D8-4747-A6D3-12293E8003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1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Caches take advantage of spatial and temporal locality.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C13DBF2-4064-45FF-9B3D-CB1CB969DB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69AEBA-2461-4510-AE53-DFDFE9C6FE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0AE0DD4-D3ED-4B96-888F-B8957CAF6A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08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show the flow of data between memory and cache.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6683714D-DCD1-4284-841D-45826C6705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animations show the hit.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D62E5DB-1DF7-4A23-8B24-4AE6EFF1A1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 animations show miss and pop up placement/replacement policies.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574020A-7926-4477-A0E9-9E4A7F5080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2D4CD8-653B-4B6F-83CE-E65CAF4E32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85A123-8F6D-4760-A687-E2DB59BF73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E, C, size, valid bit &amp; B, and hash analogy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A3A087FD-697F-409B-AFC5-034284F0FB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animations show steps of finding a block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C3163B83-93F2-4EC8-BC93-5E1219D54C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469AEBA-2461-4510-AE53-DFDFE9C6FE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0AE0DD4-D3ED-4B96-888F-B8957CAF6A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03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 of finding set is a popup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7BB3DEA3-4A5E-4814-9020-F815F2EEDB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 of matching tag and evaluating offset are two animations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17DC207E-0AB8-4921-BFC2-95060ED88D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Eviction is a popup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E6A383FC-A8C1-43EF-98EC-8CCDC1AAF2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Hits and misses are animated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78C4580-A7DF-4DE9-A7E6-A9F72677AB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Finding set is animated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55D991E1-746C-4F9A-A2AC-C782F1D59B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Validation and block offset are animated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5E91C80-0134-4A31-809D-0EDB658CF2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“No match” is animated</a:t>
            </a:r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99135658-2A7D-421E-9D2D-32E0E62D7E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show hits and misses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C7CD4E41-846F-44A7-95ED-B4DF644F7C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3 animations: write hit, write miss, typical</a:t>
            </a:r>
          </a:p>
        </p:txBody>
      </p:sp>
      <p:sp>
        <p:nvSpPr>
          <p:cNvPr id="11" name="Notes Placeholder 10">
            <a:extLst>
              <a:ext uri="{FF2B5EF4-FFF2-40B4-BE49-F238E27FC236}">
                <a16:creationId xmlns:a16="http://schemas.microsoft.com/office/drawing/2014/main" id="{306308DC-B9BA-4612-B9FE-89A97E3D1F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Image Placeholder 11">
            <a:extLst>
              <a:ext uri="{FF2B5EF4-FFF2-40B4-BE49-F238E27FC236}">
                <a16:creationId xmlns:a16="http://schemas.microsoft.com/office/drawing/2014/main" id="{2B77B71F-0FBD-462E-BE77-BEBE3D3B31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Motherboard providing L4 is animated</a:t>
            </a:r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9F0BB5F8-73CC-4E58-B6A2-B65DA69B64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28527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bring up spatial and temporal locality.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088" tIns="43045" rIns="86088" bIns="43045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Slide Image Placeholder 5">
            <a:extLst>
              <a:ext uri="{FF2B5EF4-FFF2-40B4-BE49-F238E27FC236}">
                <a16:creationId xmlns:a16="http://schemas.microsoft.com/office/drawing/2014/main" id="{4E46252F-856A-45DC-A8DD-0FC44684D8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E24AA0-60BC-4167-AADC-6E5089B76A1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8C5DF19-18B1-495B-A731-F04F0326F5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Average access time and miss rate are animated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7AF6C95D-CA7E-4DD5-A2E5-041FE5E91C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036408-5696-406B-9C3D-5488901112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1ED9C1-F733-4383-B5E5-892C260DCC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391F68-B8F6-421D-A30C-CB202F4361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087AECB-0948-459B-8D3F-3D0E25CDDC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DE26A3-8336-41B4-AB1D-B8DF966C1C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3D6FDF3-C4F5-4FD0-A847-58EB9806ED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90FE0F-C0A2-437F-8472-7E76A8805A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694285-2711-4E17-8C00-2365894CEA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7879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A75DD1D-D55B-4AD2-9EFB-0F9CAB186B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C2C41D-BD36-46CD-B535-23F6F89A9A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9071D1-FB6B-48BB-8C11-F829B5586D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04F8C1-6FB4-4ED2-947F-F7D7A5DF1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333348-8844-44B6-B82C-9D2936316E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62AAC7-6462-4E60-A9B8-7F74E2050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3D06DA-D270-4905-8EDA-B41A5A01B7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979A3F9-7601-4E47-B4D7-E2F10A67E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Four animations identify spatial and temporal locality.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75F5734A-749C-4FCB-AA68-92D5C6D222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1179863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21B9FF-7E0E-4FEC-8CC9-76B2B900C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985179-D4F0-4FA0-AD20-61F0E4E335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321C3B2-E594-4864-96C1-E397BCC991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EE75FE-E486-4EF9-9287-7294AC6C4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36493F-7EFC-4CE6-9C6D-8F91771840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834972-5902-4FBA-AFAA-3EFE211A96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83B5C2-CBF8-4589-AE0D-51FF150583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6F8B54D-7CE1-43F2-9CFC-C0EAA6F91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B088DA1-7C47-4DC3-B266-0F58E550BD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D88863F-69BC-4DD6-B08A-372F17034F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FBC438B-4722-4F14-9966-DCC0829218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A3DAF50-0F2C-487A-8C80-5E7DEED9E5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4292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animations bring up first iteration and afterwards in cache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E9C7D33-DAA1-421A-B05D-1AEEECC99D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27533130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animations bring up second iteration and total misses.  Call attention the </a:t>
            </a:r>
            <a:r>
              <a:rPr lang="en-US" dirty="0" err="1"/>
              <a:t>the</a:t>
            </a:r>
            <a:r>
              <a:rPr lang="en-US" dirty="0"/>
              <a:t> red at the end of the top row of A.</a:t>
            </a:r>
          </a:p>
        </p:txBody>
      </p:sp>
      <p:sp>
        <p:nvSpPr>
          <p:cNvPr id="9" name="Slide Image Placeholder 8">
            <a:extLst>
              <a:ext uri="{FF2B5EF4-FFF2-40B4-BE49-F238E27FC236}">
                <a16:creationId xmlns:a16="http://schemas.microsoft.com/office/drawing/2014/main" id="{D7D4DD6B-FA11-412D-8CDC-42BAF37D7C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13208061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D06A301-B487-4F46-A4A4-45884CEA8A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B898BD-A1EE-4713-B1CC-61B324C721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2807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</a:t>
            </a:r>
            <a:r>
              <a:rPr lang="en-US" dirty="0" err="1"/>
              <a:t>animaitons</a:t>
            </a:r>
            <a:r>
              <a:rPr lang="en-US" dirty="0"/>
              <a:t> bring up first iteration and then “afterwards”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39C3F96-3696-4F8A-B1E0-0CE44A0A0C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047644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A08F57-4651-408E-9C7C-98B53775AC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8C4E35-FCCC-4AC4-A9E9-7597E37951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Two animations bring up second iteration and total misses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1065E142-9BC8-4854-8811-FAF9A4E23D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1778484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Limit is because you need to hold a, b, c blocks in memory and each is B*B in size.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8CF679E-8FBE-4FAA-807B-AF55F446A9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908170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1C88C2-9E54-4B0B-B5D5-C721C00356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EE31CE8-3C50-413F-B6D4-BAF412EF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0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E0C0BBC-A3C1-49E7-BEB2-1BCE7F2BBD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F520955-EB5D-4FED-B47A-C5A62A203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Runs about 8x slower on Bow (2021), 11x on Mallet.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0C07D49-7DFB-455E-B7B4-858856F214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5BA316-03B2-4835-980F-6DE302A43F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F655DE-638C-4DFB-A61F-1BEB42869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EA76A-95F5-45DD-A284-8D01E19C97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A6070B-FAB6-49B2-A7FD-E95025BACB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9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7078493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0011932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34824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641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7217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38183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44375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479895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08633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88231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171347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1" y="247650"/>
            <a:ext cx="1001606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90148B2B-6971-4F3C-8080-2FC9C8D5407D}" type="slidenum">
              <a:rPr lang="en-US" altLang="en-US" sz="1400" b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spcBef>
                  <a:spcPct val="0"/>
                </a:spcBef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87425" y="6390247"/>
            <a:ext cx="64055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CS105</a:t>
            </a:r>
          </a:p>
        </p:txBody>
      </p:sp>
      <p:pic>
        <p:nvPicPr>
          <p:cNvPr id="1030" name="Picture 6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2367" y="122238"/>
            <a:ext cx="85725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Cache Memories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505201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Generic cache-memory organization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Direct-mapped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Set-associative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/>
              <a:t>Impact of caches on performance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12926" y="762000"/>
            <a:ext cx="8786813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 eaLnBrk="1" hangingPunct="1">
              <a:lnSpc>
                <a:spcPct val="87000"/>
              </a:lnSpc>
              <a:spcBef>
                <a:spcPct val="0"/>
              </a:spcBef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Memory Hierarchy</a:t>
            </a:r>
          </a:p>
        </p:txBody>
      </p:sp>
      <p:sp>
        <p:nvSpPr>
          <p:cNvPr id="36867" name="AutoShape 4"/>
          <p:cNvSpPr>
            <a:spLocks noChangeAspect="1" noChangeArrowheads="1"/>
          </p:cNvSpPr>
          <p:nvPr/>
        </p:nvSpPr>
        <p:spPr bwMode="auto">
          <a:xfrm>
            <a:off x="2671763" y="1009650"/>
            <a:ext cx="6242050" cy="539115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Text Box 5"/>
          <p:cNvSpPr txBox="1">
            <a:spLocks noChangeAspect="1" noChangeArrowheads="1"/>
          </p:cNvSpPr>
          <p:nvPr/>
        </p:nvSpPr>
        <p:spPr bwMode="auto">
          <a:xfrm>
            <a:off x="5294314" y="1565275"/>
            <a:ext cx="1042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altLang="en-US" sz="1600" dirty="0"/>
              <a:t>registers</a:t>
            </a:r>
          </a:p>
        </p:txBody>
      </p:sp>
      <p:sp>
        <p:nvSpPr>
          <p:cNvPr id="36869" name="Text Box 6"/>
          <p:cNvSpPr txBox="1">
            <a:spLocks noChangeAspect="1" noChangeArrowheads="1"/>
          </p:cNvSpPr>
          <p:nvPr/>
        </p:nvSpPr>
        <p:spPr bwMode="auto">
          <a:xfrm>
            <a:off x="5011738" y="1982789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on-chip L1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sp>
        <p:nvSpPr>
          <p:cNvPr id="36870" name="Text Box 7"/>
          <p:cNvSpPr txBox="1">
            <a:spLocks noChangeAspect="1" noChangeArrowheads="1"/>
          </p:cNvSpPr>
          <p:nvPr/>
        </p:nvSpPr>
        <p:spPr bwMode="auto">
          <a:xfrm>
            <a:off x="5054600" y="3473451"/>
            <a:ext cx="1506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main memory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(DRAM)</a:t>
            </a:r>
          </a:p>
        </p:txBody>
      </p:sp>
      <p:sp>
        <p:nvSpPr>
          <p:cNvPr id="36871" name="Text Box 8"/>
          <p:cNvSpPr txBox="1">
            <a:spLocks noChangeAspect="1" noChangeArrowheads="1"/>
          </p:cNvSpPr>
          <p:nvPr/>
        </p:nvSpPr>
        <p:spPr bwMode="auto">
          <a:xfrm>
            <a:off x="4518025" y="4537076"/>
            <a:ext cx="2509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local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(local disks)</a:t>
            </a:r>
          </a:p>
        </p:txBody>
      </p:sp>
      <p:sp>
        <p:nvSpPr>
          <p:cNvPr id="36872" name="Line 9"/>
          <p:cNvSpPr>
            <a:spLocks noChangeAspect="1" noChangeShapeType="1"/>
          </p:cNvSpPr>
          <p:nvPr/>
        </p:nvSpPr>
        <p:spPr bwMode="auto">
          <a:xfrm>
            <a:off x="5265739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Aspect="1" noChangeShapeType="1"/>
          </p:cNvSpPr>
          <p:nvPr/>
        </p:nvSpPr>
        <p:spPr bwMode="auto">
          <a:xfrm>
            <a:off x="4870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1"/>
          <p:cNvSpPr>
            <a:spLocks noChangeAspect="1" noChangeShapeType="1"/>
          </p:cNvSpPr>
          <p:nvPr/>
        </p:nvSpPr>
        <p:spPr bwMode="auto">
          <a:xfrm>
            <a:off x="4516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Aspect="1" noChangeShapeType="1"/>
          </p:cNvSpPr>
          <p:nvPr/>
        </p:nvSpPr>
        <p:spPr bwMode="auto">
          <a:xfrm>
            <a:off x="1828800" y="387350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3"/>
          <p:cNvSpPr txBox="1">
            <a:spLocks noChangeAspect="1" noChangeArrowheads="1"/>
          </p:cNvSpPr>
          <p:nvPr/>
        </p:nvSpPr>
        <p:spPr bwMode="auto">
          <a:xfrm>
            <a:off x="1787525" y="3752850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Larger,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slower,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cheaper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77" name="Line 14"/>
          <p:cNvSpPr>
            <a:spLocks noChangeAspect="1" noChangeShapeType="1"/>
          </p:cNvSpPr>
          <p:nvPr/>
        </p:nvSpPr>
        <p:spPr bwMode="auto">
          <a:xfrm>
            <a:off x="3900489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15"/>
          <p:cNvSpPr txBox="1">
            <a:spLocks noChangeAspect="1" noChangeArrowheads="1"/>
          </p:cNvSpPr>
          <p:nvPr/>
        </p:nvSpPr>
        <p:spPr bwMode="auto">
          <a:xfrm>
            <a:off x="3871913" y="5637214"/>
            <a:ext cx="3916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remote secondary storage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(distributed file systems, Web servers)</a:t>
            </a:r>
          </a:p>
        </p:txBody>
      </p:sp>
      <p:grpSp>
        <p:nvGrpSpPr>
          <p:cNvPr id="36879" name="Group 16"/>
          <p:cNvGrpSpPr>
            <a:grpSpLocks noChangeAspect="1"/>
          </p:cNvGrpSpPr>
          <p:nvPr/>
        </p:nvGrpSpPr>
        <p:grpSpPr bwMode="auto">
          <a:xfrm>
            <a:off x="8574089" y="4910139"/>
            <a:ext cx="2200275" cy="852487"/>
            <a:chOff x="4176" y="2648"/>
            <a:chExt cx="1488" cy="576"/>
          </a:xfrm>
        </p:grpSpPr>
        <p:sp>
          <p:nvSpPr>
            <p:cNvPr id="36901" name="AutoShape 17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Text Box 18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Local disks hold files retrieved from disks on remote network servers</a:t>
              </a:r>
            </a:p>
          </p:txBody>
        </p:sp>
      </p:grpSp>
      <p:grpSp>
        <p:nvGrpSpPr>
          <p:cNvPr id="36880" name="Group 19"/>
          <p:cNvGrpSpPr>
            <a:grpSpLocks noChangeAspect="1"/>
          </p:cNvGrpSpPr>
          <p:nvPr/>
        </p:nvGrpSpPr>
        <p:grpSpPr bwMode="auto">
          <a:xfrm>
            <a:off x="8066088" y="3822700"/>
            <a:ext cx="2908300" cy="852488"/>
            <a:chOff x="3696" y="1968"/>
            <a:chExt cx="1968" cy="576"/>
          </a:xfrm>
        </p:grpSpPr>
        <p:sp>
          <p:nvSpPr>
            <p:cNvPr id="36899" name="AutoShape 20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Text Box 21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Main memory holds disk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blocks retrieved from local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disks</a:t>
              </a:r>
            </a:p>
          </p:txBody>
        </p:sp>
      </p:grpSp>
      <p:sp>
        <p:nvSpPr>
          <p:cNvPr id="36881" name="Line 22"/>
          <p:cNvSpPr>
            <a:spLocks noChangeAspect="1" noChangeShapeType="1"/>
          </p:cNvSpPr>
          <p:nvPr/>
        </p:nvSpPr>
        <p:spPr bwMode="auto">
          <a:xfrm>
            <a:off x="3309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3"/>
          <p:cNvSpPr txBox="1">
            <a:spLocks noChangeAspect="1" noChangeArrowheads="1"/>
          </p:cNvSpPr>
          <p:nvPr/>
        </p:nvSpPr>
        <p:spPr bwMode="auto">
          <a:xfrm>
            <a:off x="5049838" y="2647951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off-chip L2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/>
              <a:t>cache (SRAM)</a:t>
            </a:r>
          </a:p>
        </p:txBody>
      </p:sp>
      <p:grpSp>
        <p:nvGrpSpPr>
          <p:cNvPr id="36883" name="Group 24"/>
          <p:cNvGrpSpPr>
            <a:grpSpLocks/>
          </p:cNvGrpSpPr>
          <p:nvPr/>
        </p:nvGrpSpPr>
        <p:grpSpPr bwMode="auto">
          <a:xfrm>
            <a:off x="6935789" y="2262188"/>
            <a:ext cx="3011487" cy="615950"/>
            <a:chOff x="2975" y="797"/>
            <a:chExt cx="1897" cy="388"/>
          </a:xfrm>
        </p:grpSpPr>
        <p:sp>
          <p:nvSpPr>
            <p:cNvPr id="36897" name="Text Box 25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L1 cache holds cache lines retrieved from the L2 cache memory</a:t>
              </a:r>
            </a:p>
          </p:txBody>
        </p:sp>
        <p:sp>
          <p:nvSpPr>
            <p:cNvPr id="36898" name="AutoShape 26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4" name="Text Box 27"/>
          <p:cNvSpPr txBox="1">
            <a:spLocks noChangeAspect="1" noChangeArrowheads="1"/>
          </p:cNvSpPr>
          <p:nvPr/>
        </p:nvSpPr>
        <p:spPr bwMode="auto">
          <a:xfrm>
            <a:off x="6745288" y="1619250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solidFill>
                  <a:srgbClr val="FF0000"/>
                </a:solidFill>
              </a:rPr>
              <a:t>CPU registers hold words retrieved from L1 cache</a:t>
            </a:r>
          </a:p>
        </p:txBody>
      </p:sp>
      <p:sp>
        <p:nvSpPr>
          <p:cNvPr id="36885" name="AutoShape 28"/>
          <p:cNvSpPr>
            <a:spLocks noChangeAspect="1"/>
          </p:cNvSpPr>
          <p:nvPr/>
        </p:nvSpPr>
        <p:spPr bwMode="auto">
          <a:xfrm>
            <a:off x="6554788" y="157638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86" name="Group 29"/>
          <p:cNvGrpSpPr>
            <a:grpSpLocks/>
          </p:cNvGrpSpPr>
          <p:nvPr/>
        </p:nvGrpSpPr>
        <p:grpSpPr bwMode="auto">
          <a:xfrm>
            <a:off x="7354888" y="2901951"/>
            <a:ext cx="2862262" cy="614363"/>
            <a:chOff x="3198" y="1200"/>
            <a:chExt cx="1803" cy="387"/>
          </a:xfrm>
        </p:grpSpPr>
        <p:sp>
          <p:nvSpPr>
            <p:cNvPr id="36895" name="Text Box 30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L2 cache holds cache lines retrieved from main memory</a:t>
              </a:r>
            </a:p>
          </p:txBody>
        </p:sp>
        <p:sp>
          <p:nvSpPr>
            <p:cNvPr id="36896" name="AutoShape 31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7" name="Text Box 32"/>
          <p:cNvSpPr txBox="1">
            <a:spLocks noChangeAspect="1" noChangeArrowheads="1"/>
          </p:cNvSpPr>
          <p:nvPr/>
        </p:nvSpPr>
        <p:spPr bwMode="auto">
          <a:xfrm>
            <a:off x="5053013" y="13271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L0:</a:t>
            </a:r>
          </a:p>
        </p:txBody>
      </p:sp>
      <p:sp>
        <p:nvSpPr>
          <p:cNvPr id="36888" name="Text Box 33"/>
          <p:cNvSpPr txBox="1">
            <a:spLocks noChangeAspect="1" noChangeArrowheads="1"/>
          </p:cNvSpPr>
          <p:nvPr/>
        </p:nvSpPr>
        <p:spPr bwMode="auto">
          <a:xfrm>
            <a:off x="4675188" y="20367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L1:</a:t>
            </a:r>
          </a:p>
        </p:txBody>
      </p:sp>
      <p:sp>
        <p:nvSpPr>
          <p:cNvPr id="36889" name="Text Box 34"/>
          <p:cNvSpPr txBox="1">
            <a:spLocks noChangeAspect="1" noChangeArrowheads="1"/>
          </p:cNvSpPr>
          <p:nvPr/>
        </p:nvSpPr>
        <p:spPr bwMode="auto">
          <a:xfrm>
            <a:off x="4237038" y="273367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L2:</a:t>
            </a:r>
          </a:p>
        </p:txBody>
      </p:sp>
      <p:sp>
        <p:nvSpPr>
          <p:cNvPr id="36890" name="Text Box 35"/>
          <p:cNvSpPr txBox="1">
            <a:spLocks noChangeAspect="1" noChangeArrowheads="1"/>
          </p:cNvSpPr>
          <p:nvPr/>
        </p:nvSpPr>
        <p:spPr bwMode="auto">
          <a:xfrm>
            <a:off x="3763963" y="35369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L3:</a:t>
            </a:r>
          </a:p>
        </p:txBody>
      </p:sp>
      <p:sp>
        <p:nvSpPr>
          <p:cNvPr id="36891" name="Text Box 36"/>
          <p:cNvSpPr txBox="1">
            <a:spLocks noChangeAspect="1" noChangeArrowheads="1"/>
          </p:cNvSpPr>
          <p:nvPr/>
        </p:nvSpPr>
        <p:spPr bwMode="auto">
          <a:xfrm>
            <a:off x="3162300" y="46021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L4:</a:t>
            </a:r>
          </a:p>
        </p:txBody>
      </p:sp>
      <p:sp>
        <p:nvSpPr>
          <p:cNvPr id="36892" name="Text Box 37"/>
          <p:cNvSpPr txBox="1">
            <a:spLocks noChangeAspect="1" noChangeArrowheads="1"/>
          </p:cNvSpPr>
          <p:nvPr/>
        </p:nvSpPr>
        <p:spPr bwMode="auto">
          <a:xfrm>
            <a:off x="2522538" y="570071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L5:</a:t>
            </a:r>
          </a:p>
        </p:txBody>
      </p:sp>
      <p:sp>
        <p:nvSpPr>
          <p:cNvPr id="36893" name="Text Box 38"/>
          <p:cNvSpPr txBox="1">
            <a:spLocks noChangeAspect="1" noChangeArrowheads="1"/>
          </p:cNvSpPr>
          <p:nvPr/>
        </p:nvSpPr>
        <p:spPr bwMode="auto">
          <a:xfrm>
            <a:off x="1793875" y="1265238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Smaller,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faster,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costlier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storage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94" name="Line 39"/>
          <p:cNvSpPr>
            <a:spLocks noChangeShapeType="1"/>
          </p:cNvSpPr>
          <p:nvPr/>
        </p:nvSpPr>
        <p:spPr bwMode="auto">
          <a:xfrm flipH="1" flipV="1">
            <a:off x="1843088" y="1074739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Cache:</a:t>
            </a:r>
            <a:r>
              <a:rPr lang="en-US" dirty="0"/>
              <a:t> Smaller, faster storage device that acts as staging area for subset of data in a larger, slower device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Fundamental idea of a memory hierarchy: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For each k, the faster, smaller device at level k serves as cache for larger, slower device at level k+1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Why do memory hierarchies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Programs tend to access data at level k more often than they access data at level k+1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Thus, storage at level k+1 can be slower, and thus larger and cheaper per bit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Big Idea:  </a:t>
            </a:r>
            <a:r>
              <a:rPr lang="en-US" dirty="0"/>
              <a:t>Large pool of memory that costs as little as the cheap storage near the bottom, but serves data to programs at ≈ rate of the fast storage near the top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85000"/>
              </a:lnSpc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Cache memories </a:t>
            </a:r>
            <a:r>
              <a:rPr lang="en-US" dirty="0"/>
              <a:t>are small, fast SRAM-based memories managed automatically in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 dirty="0"/>
              <a:t>CPU looks first for data in cache, then in main memory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8782050" y="5414552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Main</a:t>
            </a:r>
          </a:p>
          <a:p>
            <a:pPr algn="ctr"/>
            <a:r>
              <a:rPr lang="en-US" sz="1600"/>
              <a:t>memory</a:t>
            </a:r>
          </a:p>
        </p:txBody>
      </p:sp>
      <p:sp>
        <p:nvSpPr>
          <p:cNvPr id="34" name="AutoShape 201"/>
          <p:cNvSpPr>
            <a:spLocks noChangeAspect="1" noChangeArrowheads="1"/>
          </p:cNvSpPr>
          <p:nvPr/>
        </p:nvSpPr>
        <p:spPr bwMode="auto">
          <a:xfrm>
            <a:off x="7408863" y="5551077"/>
            <a:ext cx="1344612" cy="481013"/>
          </a:xfrm>
          <a:prstGeom prst="leftRightArrow">
            <a:avLst>
              <a:gd name="adj1" fmla="val 50000"/>
              <a:gd name="adj2" fmla="val 55908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5" name="Rectangle 202"/>
          <p:cNvSpPr>
            <a:spLocks noChangeAspect="1" noChangeArrowheads="1"/>
          </p:cNvSpPr>
          <p:nvPr/>
        </p:nvSpPr>
        <p:spPr bwMode="auto">
          <a:xfrm>
            <a:off x="6584950" y="5579651"/>
            <a:ext cx="81915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182880" anchor="ctr">
            <a:prstTxWarp prst="textNoShape">
              <a:avLst/>
            </a:prstTxWarp>
          </a:bodyPr>
          <a:lstStyle/>
          <a:p>
            <a:pPr algn="ctr">
              <a:lnSpc>
                <a:spcPct val="25000"/>
              </a:lnSpc>
            </a:pPr>
            <a:r>
              <a:rPr lang="en-US" sz="1600" dirty="0"/>
              <a:t>I/O</a:t>
            </a:r>
          </a:p>
          <a:p>
            <a:pPr algn="ctr">
              <a:lnSpc>
                <a:spcPct val="25000"/>
              </a:lnSpc>
            </a:pPr>
            <a:r>
              <a:rPr lang="en-US" sz="1600" dirty="0"/>
              <a:t>bridge</a:t>
            </a: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5272089" y="5551077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2873375" y="5579651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Bus interface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4386263" y="4384264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4386263" y="4522377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4386263" y="4658902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4386263" y="4797015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4386263" y="4933539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5083175" y="4384264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5002213" y="4727165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5483226" y="4247740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/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4030273" y="4118217"/>
            <a:ext cx="1361271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4452939" y="5139914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2720975" y="4041364"/>
            <a:ext cx="3379788" cy="21971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2617096" y="3789604"/>
            <a:ext cx="1095172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/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6077477" y="4956417"/>
            <a:ext cx="1335623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System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5962651" y="5208176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2" name="Text Box 231"/>
          <p:cNvSpPr txBox="1">
            <a:spLocks noChangeAspect="1" noChangeArrowheads="1"/>
          </p:cNvSpPr>
          <p:nvPr/>
        </p:nvSpPr>
        <p:spPr bwMode="auto">
          <a:xfrm>
            <a:off x="7391647" y="4956417"/>
            <a:ext cx="1393330" cy="2590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/>
              <a:t>Memory bus</a:t>
            </a:r>
          </a:p>
        </p:txBody>
      </p:sp>
      <p:sp>
        <p:nvSpPr>
          <p:cNvPr id="53" name="Line 232"/>
          <p:cNvSpPr>
            <a:spLocks noChangeAspect="1" noChangeShapeType="1"/>
          </p:cNvSpPr>
          <p:nvPr/>
        </p:nvSpPr>
        <p:spPr bwMode="auto">
          <a:xfrm>
            <a:off x="8054975" y="5208176"/>
            <a:ext cx="0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2873375" y="4481101"/>
            <a:ext cx="1066800" cy="5207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Cache </a:t>
            </a:r>
          </a:p>
          <a:p>
            <a:pPr algn="ctr"/>
            <a:r>
              <a:rPr lang="en-US" sz="1200" dirty="0"/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3101976" y="5001802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3965575" y="4528726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2AC38F-8041-4CAA-8B9D-12A802C15E96}"/>
                  </a:ext>
                </a:extLst>
              </p14:cNvPr>
              <p14:cNvContentPartPr/>
              <p14:nvPr/>
            </p14:nvContentPartPr>
            <p14:xfrm>
              <a:off x="2908440" y="4216320"/>
              <a:ext cx="6235920" cy="207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2AC38F-8041-4CAA-8B9D-12A802C15E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9080" y="4206960"/>
                <a:ext cx="6254640" cy="2095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486554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Speeds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Registers: 1 clock (= 400 </a:t>
            </a:r>
            <a:r>
              <a:rPr lang="en-US" dirty="0" err="1">
                <a:solidFill>
                  <a:srgbClr val="000000"/>
                </a:solidFill>
              </a:rPr>
              <a:t>ps</a:t>
            </a:r>
            <a:r>
              <a:rPr lang="en-US" dirty="0">
                <a:solidFill>
                  <a:srgbClr val="000000"/>
                </a:solidFill>
              </a:rPr>
              <a:t> on 2.5 GHz processor) to get 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Level-1 (L1) cache: </a:t>
            </a:r>
            <a:r>
              <a:rPr lang="en-US" dirty="0"/>
              <a:t>3–5 clocks for 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L2 cache: 10–20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L3 cache: 20–100 clocks (multiple cores make things slower),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DRAM: 100–300 clocks,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SSD: 75,000 clocks and up (high variance), 4096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Hard drive: 5,000,000–25,000,000 clocks, 4096 bytes</a:t>
            </a:r>
          </a:p>
        </p:txBody>
      </p:sp>
    </p:spTree>
    <p:extLst>
      <p:ext uri="{BB962C8B-B14F-4D97-AF65-F5344CB8AC3E}">
        <p14:creationId xmlns:p14="http://schemas.microsoft.com/office/powerpoint/2010/main" val="2607999479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7159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Larger, slower, cheaper memory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5466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086600" y="2166312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Smaller, faster, more expensive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memory caches a  subset of</a:t>
            </a:r>
          </a:p>
          <a:p>
            <a:pPr algn="l">
              <a:lnSpc>
                <a:spcPct val="98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37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257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4" y="2203645"/>
            <a:ext cx="215467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in cache: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</a:p>
        </p:txBody>
      </p:sp>
    </p:spTree>
    <p:extLst>
      <p:ext uri="{BB962C8B-B14F-4D97-AF65-F5344CB8AC3E}">
        <p14:creationId xmlns:p14="http://schemas.microsoft.com/office/powerpoint/2010/main" val="287426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4876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4876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429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429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419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57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096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581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19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57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581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419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257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6096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419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257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6096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810000" y="6096001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581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4419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5257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09747" y="2348592"/>
            <a:ext cx="755335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19219" y="4343401"/>
            <a:ext cx="1004827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7443759" y="1580884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521174" y="1619517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7460095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not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67601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fetched from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521173" y="3395246"/>
            <a:ext cx="1184427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581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4114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19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7467601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Block b is stored in cache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where b goes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determines which block</a:t>
            </a:r>
            <a:br>
              <a:rPr lang="en-GB" b="0" dirty="0">
                <a:latin typeface="Calibri" pitchFamily="34" charset="0"/>
              </a:rPr>
            </a:br>
            <a:r>
              <a:rPr lang="en-GB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109333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Caching Concepts: </a:t>
            </a:r>
            <a:br>
              <a:rPr lang="en-US" dirty="0"/>
            </a:br>
            <a:r>
              <a:rPr lang="en-US" dirty="0"/>
              <a:t>Types of Cache Misses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1547446"/>
            <a:ext cx="11076516" cy="489780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Cold (compulsory) miss</a:t>
            </a:r>
          </a:p>
          <a:p>
            <a:pPr lvl="1"/>
            <a:r>
              <a:rPr lang="en-US" dirty="0"/>
              <a:t>Cold misses occur because the cache is empty.</a:t>
            </a:r>
          </a:p>
          <a:p>
            <a:r>
              <a:rPr lang="en-US" dirty="0">
                <a:solidFill>
                  <a:srgbClr val="FF0000"/>
                </a:solidFill>
              </a:rPr>
              <a:t>Conflict miss</a:t>
            </a:r>
          </a:p>
          <a:p>
            <a:pPr lvl="1"/>
            <a:r>
              <a:rPr lang="en-US" dirty="0"/>
              <a:t>Most caches limit blocks at level k+1 to a small subset (sometimes a singleton) of the block positions at level k</a:t>
            </a:r>
          </a:p>
          <a:p>
            <a:pPr lvl="2"/>
            <a:r>
              <a:rPr lang="en-US" dirty="0"/>
              <a:t>E.g. Block </a:t>
            </a:r>
            <a:r>
              <a:rPr lang="en-US" dirty="0" err="1"/>
              <a:t>i</a:t>
            </a:r>
            <a:r>
              <a:rPr lang="en-US" dirty="0"/>
              <a:t> at level k+1 must go in block (</a:t>
            </a:r>
            <a:r>
              <a:rPr lang="en-US" dirty="0" err="1"/>
              <a:t>i</a:t>
            </a:r>
            <a:r>
              <a:rPr lang="en-US" dirty="0"/>
              <a:t> mod 4) at level k</a:t>
            </a:r>
          </a:p>
          <a:p>
            <a:pPr lvl="1"/>
            <a:r>
              <a:rPr lang="en-US" dirty="0"/>
              <a:t>Conflict misses occur when the level k cache is large enough, but multiple data objects all map to the same level k block</a:t>
            </a:r>
          </a:p>
          <a:p>
            <a:pPr lvl="2"/>
            <a:r>
              <a:rPr lang="en-US" dirty="0"/>
              <a:t>E.g. Referencing blocks 0, 8, 0, 8, 0, 8, ... would miss every time</a:t>
            </a:r>
          </a:p>
          <a:p>
            <a:r>
              <a:rPr lang="en-US" dirty="0">
                <a:solidFill>
                  <a:srgbClr val="FF0000"/>
                </a:solidFill>
              </a:rPr>
              <a:t>Capacity miss</a:t>
            </a:r>
          </a:p>
          <a:p>
            <a:pPr lvl="1"/>
            <a:r>
              <a:rPr lang="en-US" dirty="0"/>
              <a:t>Occurs when set of active cache blocks (</a:t>
            </a:r>
            <a:r>
              <a:rPr lang="en-US" dirty="0">
                <a:solidFill>
                  <a:srgbClr val="FF0000"/>
                </a:solidFill>
              </a:rPr>
              <a:t>working set</a:t>
            </a:r>
            <a:r>
              <a:rPr lang="en-US" dirty="0"/>
              <a:t>) is larger than the cache</a:t>
            </a:r>
          </a:p>
        </p:txBody>
      </p:sp>
    </p:spTree>
    <p:extLst>
      <p:ext uri="{BB962C8B-B14F-4D97-AF65-F5344CB8AC3E}">
        <p14:creationId xmlns:p14="http://schemas.microsoft.com/office/powerpoint/2010/main" val="377882762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638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429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3657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3048000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88173" y="1400906"/>
            <a:ext cx="155683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951334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8077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8674000" y="1926207"/>
            <a:ext cx="470000" cy="28828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620000" y="2338584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8495766" y="2278351"/>
            <a:ext cx="53572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429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3429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3429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3670825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670825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51690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441674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02469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616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75074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109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266479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797469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020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536059" y="6434536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96490" y="2205369"/>
            <a:ext cx="236154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467288" y="6336268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3809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3908968" y="951604"/>
            <a:ext cx="2158411" cy="449302"/>
            <a:chOff x="2806994" y="895332"/>
            <a:chExt cx="2158411" cy="449302"/>
          </a:xfrm>
        </p:grpSpPr>
        <p:sp>
          <p:nvSpPr>
            <p:cNvPr id="7" name="TextBox 6"/>
            <p:cNvSpPr txBox="1"/>
            <p:nvPr/>
          </p:nvSpPr>
          <p:spPr>
            <a:xfrm>
              <a:off x="2806994" y="895332"/>
              <a:ext cx="2158411" cy="266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Not always power of 2!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3657945" y="1105505"/>
              <a:ext cx="354113" cy="239129"/>
            </a:xfrm>
            <a:prstGeom prst="straightConnector1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58" name="Text Box 1086"/>
          <p:cNvSpPr txBox="1">
            <a:spLocks noChangeArrowheads="1"/>
          </p:cNvSpPr>
          <p:nvPr/>
        </p:nvSpPr>
        <p:spPr bwMode="auto">
          <a:xfrm>
            <a:off x="8360292" y="2984905"/>
            <a:ext cx="2138405" cy="914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Set # ≡ hash code</a:t>
            </a:r>
          </a:p>
          <a:p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>
                <a:solidFill>
                  <a:srgbClr val="FF0000"/>
                </a:solidFill>
              </a:rPr>
              <a:t>Tag   ≡ hash key</a:t>
            </a:r>
          </a:p>
        </p:txBody>
      </p:sp>
    </p:spTree>
    <p:extLst>
      <p:ext uri="{BB962C8B-B14F-4D97-AF65-F5344CB8AC3E}">
        <p14:creationId xmlns:p14="http://schemas.microsoft.com/office/powerpoint/2010/main" val="8178743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 Assoc. 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06773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824214" y="1344634"/>
            <a:ext cx="155683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1" y="3244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6421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91471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175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89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44811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582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16556" y="6166036"/>
            <a:ext cx="95231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391506" y="6138001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009098" y="6442998"/>
            <a:ext cx="383412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365678"/>
            <a:ext cx="48538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4" y="3364469"/>
            <a:ext cx="705257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364469"/>
            <a:ext cx="738664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7994181" y="3292320"/>
            <a:ext cx="563740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6759932" y="2523182"/>
            <a:ext cx="1718477" cy="4614717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54957"/>
            <a:ext cx="2015295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252082" y="560859"/>
            <a:ext cx="2415982" cy="16040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  <p:extLst>
      <p:ext uri="{BB962C8B-B14F-4D97-AF65-F5344CB8AC3E}">
        <p14:creationId xmlns:p14="http://schemas.microsoft.com/office/powerpoint/2010/main" val="14875835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Typical Speeds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>
                <a:solidFill>
                  <a:srgbClr val="000000"/>
                </a:solidFill>
              </a:rPr>
              <a:t>Registers: 1 clock (= 400 </a:t>
            </a:r>
            <a:r>
              <a:rPr lang="en-US" dirty="0" err="1">
                <a:solidFill>
                  <a:srgbClr val="000000"/>
                </a:solidFill>
              </a:rPr>
              <a:t>ps</a:t>
            </a:r>
            <a:r>
              <a:rPr lang="en-US" dirty="0">
                <a:solidFill>
                  <a:srgbClr val="000000"/>
                </a:solidFill>
              </a:rPr>
              <a:t> on 2.5 GHz processor) to get 8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DRAM: 100–300 clocks to get 32–64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SSD: 75,000 clocks and up (high variance), 4096 bytes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Hard drive: 5,000,000–25,000,000 clocks, 4096 bytes</a:t>
            </a:r>
          </a:p>
        </p:txBody>
      </p:sp>
      <p:sp>
        <p:nvSpPr>
          <p:cNvPr id="2" name="Explosion: 14 Points 1">
            <a:extLst>
              <a:ext uri="{FF2B5EF4-FFF2-40B4-BE49-F238E27FC236}">
                <a16:creationId xmlns:a16="http://schemas.microsoft.com/office/drawing/2014/main" id="{7A9C5971-A638-D29C-1609-28530A607954}"/>
              </a:ext>
            </a:extLst>
          </p:cNvPr>
          <p:cNvSpPr/>
          <p:nvPr/>
        </p:nvSpPr>
        <p:spPr bwMode="auto">
          <a:xfrm>
            <a:off x="2438400" y="3176338"/>
            <a:ext cx="6930189" cy="3031958"/>
          </a:xfrm>
          <a:prstGeom prst="irregularSeal2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vert="horz" wrap="square" lIns="90487" tIns="44450" rIns="90487" bIns="4445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ckwell Nova Extra Bold" panose="020B0604020202020204" pitchFamily="18" charset="0"/>
              </a:rPr>
              <a:t>Ouch!</a:t>
            </a:r>
          </a:p>
        </p:txBody>
      </p:sp>
    </p:spTree>
    <p:extLst>
      <p:ext uri="{BB962C8B-B14F-4D97-AF65-F5344CB8AC3E}">
        <p14:creationId xmlns:p14="http://schemas.microsoft.com/office/powerpoint/2010/main" val="15272170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1" y="3625405"/>
            <a:ext cx="1122423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412270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62573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40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870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25405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Direct mapped: One line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57299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2624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 both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7500408" y="1245570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5854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64657" y="4659868"/>
            <a:ext cx="201792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4030496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81201" y="5715000"/>
            <a:ext cx="5143267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If tag doesn’t match: </a:t>
            </a:r>
            <a:r>
              <a:rPr lang="en-US" dirty="0">
                <a:latin typeface="Calibri" pitchFamily="34" charset="0"/>
              </a:rPr>
              <a:t>old line is </a:t>
            </a:r>
            <a:r>
              <a:rPr lang="en-US" i="1" dirty="0">
                <a:latin typeface="Calibri" pitchFamily="34" charset="0"/>
              </a:rPr>
              <a:t>evicted</a:t>
            </a:r>
            <a:r>
              <a:rPr lang="en-US" dirty="0">
                <a:latin typeface="Calibri" pitchFamily="34" charset="0"/>
              </a:rPr>
              <a:t> and replaced</a:t>
            </a:r>
          </a:p>
        </p:txBody>
      </p:sp>
    </p:spTree>
    <p:extLst>
      <p:ext uri="{BB962C8B-B14F-4D97-AF65-F5344CB8AC3E}">
        <p14:creationId xmlns:p14="http://schemas.microsoft.com/office/powerpoint/2010/main" val="613873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4735514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bytes (4-bit addresses),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989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2108200" y="1295401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2736851" y="1295401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3476626" y="1295401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706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3422651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4876801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5026025" y="472440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5503863" y="4724401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6461126" y="4724401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4876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5451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6119813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4876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5451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6119813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4876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5451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6119813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8181976" y="29688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8272464" y="3273624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8181976" y="354806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4876801" y="6096001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8181976" y="38832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8181976" y="4188024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4876801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191000" y="519489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91000" y="5509949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91000" y="5834734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191000" y="6149791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1077074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931665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6879871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38933" y="2194560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773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295465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353449"/>
            <a:ext cx="3298788" cy="6068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 = 2: Two lines per set</a:t>
            </a:r>
          </a:p>
          <a:p>
            <a:r>
              <a:rPr lang="en-US" dirty="0">
                <a:latin typeface="Calibri" pitchFamily="34" charset="0"/>
              </a:rPr>
              <a:t>Assume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21260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short </a:t>
            </a:r>
            <a:r>
              <a:rPr lang="en-US" dirty="0" err="1">
                <a:latin typeface="Calibri" pitchFamily="34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37760" y="2194560"/>
            <a:ext cx="155266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39131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209579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Match: both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6540511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432892"/>
            <a:ext cx="130131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4241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399" y="4812268"/>
            <a:ext cx="2565574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short int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1" y="5562600"/>
            <a:ext cx="6053067" cy="925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16411235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4735514" y="1712244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M=16 byte addresses, B=2 bytes/block,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000" b="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981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2100263" y="1507456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2728913" y="1507456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3468687" y="1507456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2698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3414713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446714" y="5106989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5595938" y="4724401"/>
            <a:ext cx="30457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6073776" y="472440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6934201" y="472440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5446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6021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6689726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5446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6021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6689726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5446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6021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6689726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8181976" y="2984699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446714" y="5110164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8272464" y="32766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8181976" y="35814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5446714" y="5921376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8181976" y="388620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5446714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8272464" y="4191001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349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51045" y="5220512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51045" y="6031468"/>
            <a:ext cx="65755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45B8423-2DAA-43D6-A04C-A81E8737BDBD}"/>
                  </a:ext>
                </a:extLst>
              </p14:cNvPr>
              <p14:cNvContentPartPr/>
              <p14:nvPr/>
            </p14:nvContentPartPr>
            <p14:xfrm>
              <a:off x="5213520" y="4908600"/>
              <a:ext cx="3042000" cy="6606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45B8423-2DAA-43D6-A04C-A81E8737BD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04160" y="4899240"/>
                <a:ext cx="3060720" cy="679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07500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hit?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Write-through </a:t>
            </a:r>
            <a:r>
              <a:rPr lang="en-GB" dirty="0"/>
              <a:t>(write immediately to memory)</a:t>
            </a:r>
          </a:p>
          <a:p>
            <a:pPr lvl="1" eaLnBrk="1" hangingPunct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Write-back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“dirty” bit (line different from memory or not)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 miss?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Write-allocate </a:t>
            </a:r>
            <a:r>
              <a:rPr lang="en-GB" dirty="0"/>
              <a:t>(load into cache, update line in cache)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FF0000"/>
                </a:solidFill>
              </a:rPr>
              <a:t>No-write-allocate </a:t>
            </a:r>
            <a:r>
              <a:rPr lang="en-GB" dirty="0"/>
              <a:t>(writes straight to memory, does not load into cache)</a:t>
            </a:r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611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1752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905000" y="1981200"/>
            <a:ext cx="212140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5638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2070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2112963" y="2781300"/>
            <a:ext cx="82296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3048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/>
              <a:t>i</a:t>
            </a:r>
            <a:r>
              <a:rPr lang="en-US" sz="16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2133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2590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2590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3429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8288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803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846763" y="2781300"/>
            <a:ext cx="82296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/>
              <a:t>d</a:t>
            </a:r>
            <a:r>
              <a:rPr lang="en-US" sz="16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781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/>
              <a:t>L1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6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867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6324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6324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7162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5562601" y="1676400"/>
            <a:ext cx="902811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4495800" y="2983468"/>
            <a:ext cx="723900" cy="46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971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6705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2622550" y="4820478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L3 unified cache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1700" dirty="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1752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895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676400" y="1295400"/>
            <a:ext cx="2300630" cy="2799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77200" y="1676401"/>
            <a:ext cx="2514600" cy="3536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32 KB, 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 cycles</a:t>
            </a:r>
          </a:p>
          <a:p>
            <a:pPr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 256 KB, 8-way, 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10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8 MB, 16-way,</a:t>
            </a:r>
          </a:p>
          <a:p>
            <a:pPr lvl="1">
              <a:spcBef>
                <a:spcPts val="600"/>
              </a:spcBef>
            </a:pPr>
            <a:r>
              <a:rPr lang="en-US" b="0" dirty="0">
                <a:latin typeface="Calibri" pitchFamily="34" charset="0"/>
              </a:rPr>
              <a:t>Access: 40-75 cycles</a:t>
            </a:r>
          </a:p>
          <a:p>
            <a:pPr lvl="1">
              <a:spcBef>
                <a:spcPts val="600"/>
              </a:spcBef>
            </a:pPr>
            <a:endParaRPr lang="en-US" b="0" dirty="0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 pitchFamily="34" charset="0"/>
              </a:rPr>
              <a:t>Block size</a:t>
            </a:r>
            <a:r>
              <a:rPr lang="en-US" b="0" dirty="0">
                <a:latin typeface="Calibri" pitchFamily="34" charset="0"/>
              </a:rPr>
              <a:t>: 64 bytes for all caches.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E799029-5EF5-4590-B75D-15D53A5B1894}"/>
              </a:ext>
            </a:extLst>
          </p:cNvPr>
          <p:cNvSpPr/>
          <p:nvPr/>
        </p:nvSpPr>
        <p:spPr bwMode="auto">
          <a:xfrm>
            <a:off x="8077200" y="5569349"/>
            <a:ext cx="1854579" cy="582211"/>
          </a:xfrm>
          <a:prstGeom prst="rect">
            <a:avLst/>
          </a:prstGeom>
          <a:solidFill>
            <a:srgbClr val="DEDFF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7" tIns="44450" rIns="90487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rPr>
              <a:t>Motherboard might provide L4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EB8B6A1-E35B-4A8A-B8B2-702453EF11F7}"/>
              </a:ext>
            </a:extLst>
          </p:cNvPr>
          <p:cNvCxnSpPr>
            <a:cxnSpLocks/>
            <a:stCxn id="32" idx="1"/>
          </p:cNvCxnSpPr>
          <p:nvPr/>
        </p:nvCxnSpPr>
        <p:spPr bwMode="auto">
          <a:xfrm flipH="1" flipV="1">
            <a:off x="5025836" y="5843589"/>
            <a:ext cx="3051364" cy="16866"/>
          </a:xfrm>
          <a:prstGeom prst="straightConnector1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6586192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</a:t>
            </a:r>
            <a:r>
              <a:rPr lang="en-US" dirty="0"/>
              <a:t> </a:t>
            </a:r>
            <a:r>
              <a:rPr lang="en-GB" dirty="0"/>
              <a:t>Programs tend to use data and instructions with addresses equal or near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Recently referenced items are likely </a:t>
            </a:r>
            <a:br>
              <a:rPr lang="en-GB" dirty="0"/>
            </a:br>
            <a:r>
              <a:rPr lang="en-GB" dirty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Items with nearby addresses tend </a:t>
            </a:r>
            <a:br>
              <a:rPr lang="en-GB" dirty="0"/>
            </a:br>
            <a:r>
              <a:rPr lang="en-GB" dirty="0"/>
              <a:t>to be referenced close together in time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620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013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7843056" y="2614412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7626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019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394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7940720" y="4186572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9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</a:t>
            </a:r>
            <a:br>
              <a:rPr lang="en-GB" dirty="0"/>
            </a:br>
            <a:r>
              <a:rPr lang="en-GB" dirty="0"/>
              <a:t>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3-4 clock cycles for L1</a:t>
            </a:r>
          </a:p>
          <a:p>
            <a:pPr lvl="2"/>
            <a:r>
              <a:rPr lang="en-GB" dirty="0"/>
              <a:t>~10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</a:t>
            </a:r>
          </a:p>
        </p:txBody>
      </p:sp>
    </p:spTree>
    <p:extLst>
      <p:ext uri="{BB962C8B-B14F-4D97-AF65-F5344CB8AC3E}">
        <p14:creationId xmlns:p14="http://schemas.microsoft.com/office/powerpoint/2010/main" val="428184685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e.g., for L1 vs.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06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Cache-Friendly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FF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FF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20876" y="4800601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Calibri" pitchFamily="34" charset="0"/>
              </a:rPr>
              <a:t>Key idea: Our qualitative notion of locality is quantified by our understanding of cache memories</a:t>
            </a:r>
          </a:p>
        </p:txBody>
      </p:sp>
    </p:spTree>
    <p:extLst>
      <p:ext uri="{BB962C8B-B14F-4D97-AF65-F5344CB8AC3E}">
        <p14:creationId xmlns:p14="http://schemas.microsoft.com/office/powerpoint/2010/main" val="2452380233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29892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1600201" y="918656"/>
            <a:ext cx="6318391" cy="5863144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Global array to traverse */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9D0003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Menlo-Regular"/>
              </a:rPr>
              <a:t>" elements of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array “data” with stride of "stride", using 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        using 4x4 loop unrolling.                                                            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9D0003"/>
                </a:solidFill>
                <a:latin typeface="Menlo-Regular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Menlo-Regular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=stride*4;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Menlo-Regular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Menlo-Regular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length - sx4;</a:t>
            </a:r>
          </a:p>
          <a:p>
            <a:pPr>
              <a:spcBef>
                <a:spcPts val="600"/>
              </a:spcBef>
            </a:pP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Menlo-Regular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+= sx4)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sv-SE" sz="1500" dirty="0">
                <a:solidFill>
                  <a:srgbClr val="000000"/>
                </a:solidFill>
                <a:latin typeface="Menlo-Regular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Menlo-Regular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Menlo-Regular"/>
              </a:rPr>
              <a:t>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acc2 = acc2 + data[i+sx2];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acc3 = acc3 + data[i+sx3];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Menlo-Regular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500" dirty="0">
              <a:solidFill>
                <a:srgbClr val="000000"/>
              </a:solidFill>
              <a:latin typeface="Menlo-Regular"/>
            </a:endParaRP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Menlo-Regular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++) {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    acc0 = acc0 + data[i];</a:t>
            </a:r>
          </a:p>
          <a:p>
            <a:pPr>
              <a:spcBef>
                <a:spcPts val="600"/>
              </a:spcBef>
            </a:pPr>
            <a:r>
              <a:rPr lang="it-IT" sz="15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Menlo-Regular"/>
              </a:rPr>
              <a:t> ((acc0 + acc1) + (acc2 + acc3));</a:t>
            </a:r>
          </a:p>
          <a:p>
            <a:pPr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itchFamily="34" charset="0"/>
              </a:rPr>
              <a:t>Call </a:t>
            </a:r>
            <a:r>
              <a:rPr lang="en-US" dirty="0">
                <a:latin typeface="Courier New"/>
                <a:cs typeface="Courier New"/>
              </a:rPr>
              <a:t>test()</a:t>
            </a:r>
            <a:r>
              <a:rPr lang="en-US" dirty="0">
                <a:latin typeface="Calibri" pitchFamily="34" charset="0"/>
              </a:rPr>
              <a:t> with many combinations of </a:t>
            </a:r>
            <a:r>
              <a:rPr lang="en-US" dirty="0" err="1">
                <a:latin typeface="Courier New"/>
                <a:cs typeface="Courier New"/>
              </a:rPr>
              <a:t>elems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itchFamily="34" charset="0"/>
              </a:rPr>
              <a:t>and </a:t>
            </a:r>
            <a:r>
              <a:rPr lang="en-US" dirty="0">
                <a:latin typeface="Courier New"/>
                <a:cs typeface="Courier New"/>
              </a:rPr>
              <a:t>stride.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ourier New"/>
              <a:cs typeface="Courier New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each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elems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stride: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1. Call test() once to warm up the caches.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2. Call test()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105400" y="6477001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653606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61072778"/>
              </p:ext>
            </p:extLst>
          </p:nvPr>
        </p:nvGraphicFramePr>
        <p:xfrm>
          <a:off x="1809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851817" y="304800"/>
            <a:ext cx="2108269" cy="18726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Core i7 </a:t>
            </a:r>
            <a:r>
              <a:rPr lang="en-US" dirty="0" err="1"/>
              <a:t>Haswell</a:t>
            </a:r>
            <a:endParaRPr lang="en-US" dirty="0"/>
          </a:p>
          <a:p>
            <a:pPr algn="l"/>
            <a:r>
              <a:rPr lang="en-US" dirty="0"/>
              <a:t>2.1 GHz</a:t>
            </a:r>
          </a:p>
          <a:p>
            <a:pPr algn="l"/>
            <a:r>
              <a:rPr lang="en-US" dirty="0"/>
              <a:t>32 KB L1 d-cache</a:t>
            </a:r>
          </a:p>
          <a:p>
            <a:pPr algn="l"/>
            <a:r>
              <a:rPr lang="en-US" dirty="0"/>
              <a:t>256 KB L2 cache</a:t>
            </a:r>
          </a:p>
          <a:p>
            <a:pPr algn="l"/>
            <a:r>
              <a:rPr lang="en-US" dirty="0"/>
              <a:t>8 MB L3 cache</a:t>
            </a:r>
          </a:p>
          <a:p>
            <a:pPr algn="l"/>
            <a:r>
              <a:rPr lang="en-US" dirty="0"/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6400" y="2876552"/>
            <a:ext cx="4495800" cy="2937781"/>
            <a:chOff x="152400" y="2876551"/>
            <a:chExt cx="4495800" cy="2937781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Slopes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39917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75194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68470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5368690" y="2226217"/>
            <a:ext cx="4689710" cy="3502236"/>
            <a:chOff x="3844690" y="2226217"/>
            <a:chExt cx="4689710" cy="3502236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Ridges 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43161" y="2226217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844690" y="5359121"/>
              <a:ext cx="69762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Mem</a:t>
              </a:r>
              <a:endPara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39078" y="3699361"/>
              <a:ext cx="441147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34074" y="4506906"/>
              <a:ext cx="441146" cy="3693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Helvetica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84307" y="2410883"/>
              <a:ext cx="779261" cy="141158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80225" y="3822472"/>
              <a:ext cx="1283343" cy="615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75220" y="3822472"/>
              <a:ext cx="2088348" cy="86910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542317" y="3822472"/>
              <a:ext cx="2621251" cy="172131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1581498" y="1371601"/>
            <a:ext cx="3447703" cy="932541"/>
            <a:chOff x="57497" y="1371600"/>
            <a:chExt cx="3447703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7" y="1371600"/>
              <a:ext cx="13530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200"/>
                </a:spcBef>
              </a:pPr>
              <a:r>
                <a:rPr lang="en-US" sz="1600" i="1" dirty="0">
                  <a:solidFill>
                    <a:srgbClr val="FF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410510" y="1663988"/>
              <a:ext cx="209469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6854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Matrix-Multiplication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N x N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dirty="0"/>
              <a:t>N reads per source element</a:t>
            </a:r>
          </a:p>
          <a:p>
            <a:pPr lvl="1"/>
            <a:r>
              <a:rPr lang="en-US" dirty="0"/>
              <a:t>N values summed per destination</a:t>
            </a:r>
          </a:p>
          <a:p>
            <a:pPr lvl="2"/>
            <a:r>
              <a:rPr lang="en-US" dirty="0"/>
              <a:t>But may be able to keep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5794376" y="1731057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sum +=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8686800" y="1237033"/>
            <a:ext cx="1845056" cy="78226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Variable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  <a:p>
            <a:pPr algn="l">
              <a:lnSpc>
                <a:spcPct val="100000"/>
              </a:lnSpc>
            </a:pPr>
            <a:r>
              <a:rPr lang="en-US" b="0" i="1" dirty="0">
                <a:solidFill>
                  <a:srgbClr val="FF0000"/>
                </a:solidFill>
                <a:latin typeface="Comic Sans MS" charset="0"/>
              </a:rPr>
              <a:t>held in register</a:t>
            </a:r>
            <a:endParaRPr lang="en-US" b="0" dirty="0">
              <a:solidFill>
                <a:srgbClr val="FF0000"/>
              </a:solidFill>
              <a:latin typeface="Comic Sans MS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872413" y="1933575"/>
            <a:ext cx="1676400" cy="838808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8382000" y="4022929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151544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Miss-Rate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cs typeface="Courier New" panose="02070309020205020404" pitchFamily="49" charset="0"/>
              </a:rPr>
              <a:t>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98621" y="4648200"/>
            <a:ext cx="1295400" cy="1660267"/>
            <a:chOff x="1752600" y="4648200"/>
            <a:chExt cx="1295400" cy="1660267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i</a:t>
              </a:r>
              <a:endParaRPr lang="en-US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480976" y="4648200"/>
            <a:ext cx="1255297" cy="1660267"/>
            <a:chOff x="3505200" y="4648200"/>
            <a:chExt cx="1255297" cy="1660267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36630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k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444750" y="4648200"/>
            <a:ext cx="1301750" cy="1606291"/>
            <a:chOff x="5334000" y="4648200"/>
            <a:chExt cx="1301750" cy="1606291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349454" cy="3667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 err="1">
                  <a:latin typeface="Courier New"/>
                  <a:cs typeface="Courier New"/>
                </a:rPr>
                <a:t>j</a:t>
              </a:r>
              <a:endParaRPr lang="en-US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14800" y="5048615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629400" y="5106939"/>
            <a:ext cx="533400" cy="87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alibri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798531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/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ijk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i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b[k][j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c[i][j</a:t>
            </a:r>
            <a:r>
              <a:rPr lang="en-US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 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3605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5332949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(jik)</a:t>
            </a: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jik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(k = 0; k &lt; n; k++)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sum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c[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][j] = sum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2058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5BEEEBDD-9A4E-4A82-BECE-8DB2DCE5C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E99E157F-69E1-44C9-A7FD-0837A732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8" name="Rectangle 5">
            <a:extLst>
              <a:ext uri="{FF2B5EF4-FFF2-40B4-BE49-F238E27FC236}">
                <a16:creationId xmlns:a16="http://schemas.microsoft.com/office/drawing/2014/main" id="{C18291A9-CAB3-4E97-BA81-EA721B7BC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9" name="Rectangle 6">
            <a:extLst>
              <a:ext uri="{FF2B5EF4-FFF2-40B4-BE49-F238E27FC236}">
                <a16:creationId xmlns:a16="http://schemas.microsoft.com/office/drawing/2014/main" id="{142F5890-7E52-4F67-994E-E40BDC5EF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0" name="Rectangle 7">
            <a:extLst>
              <a:ext uri="{FF2B5EF4-FFF2-40B4-BE49-F238E27FC236}">
                <a16:creationId xmlns:a16="http://schemas.microsoft.com/office/drawing/2014/main" id="{D22B2819-645A-464D-BFB5-ECBBC81AB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51" name="Rectangle 9">
            <a:extLst>
              <a:ext uri="{FF2B5EF4-FFF2-40B4-BE49-F238E27FC236}">
                <a16:creationId xmlns:a16="http://schemas.microsoft.com/office/drawing/2014/main" id="{A26B6632-153F-484F-BB10-E38F47CE1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52" name="Line 10">
            <a:extLst>
              <a:ext uri="{FF2B5EF4-FFF2-40B4-BE49-F238E27FC236}">
                <a16:creationId xmlns:a16="http://schemas.microsoft.com/office/drawing/2014/main" id="{476C77E6-C1FE-4041-98BA-764FE01A4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9345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3" name="Line 11">
            <a:extLst>
              <a:ext uri="{FF2B5EF4-FFF2-40B4-BE49-F238E27FC236}">
                <a16:creationId xmlns:a16="http://schemas.microsoft.com/office/drawing/2014/main" id="{B7D31116-5FEA-4EBA-A9C2-61C93078249A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752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7EFCE414-E20D-4B77-BE80-B3231CEF0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859" y="25146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</a:t>
            </a:r>
            <a:r>
              <a:rPr lang="en-US" sz="2000" b="0" dirty="0">
                <a:latin typeface="Calibri"/>
                <a:cs typeface="Calibri"/>
              </a:rPr>
              <a:t>,*)</a:t>
            </a:r>
          </a:p>
        </p:txBody>
      </p:sp>
      <p:sp>
        <p:nvSpPr>
          <p:cNvPr id="55" name="Rectangle 13">
            <a:extLst>
              <a:ext uri="{FF2B5EF4-FFF2-40B4-BE49-F238E27FC236}">
                <a16:creationId xmlns:a16="http://schemas.microsoft.com/office/drawing/2014/main" id="{388DBD03-A7F3-4355-A966-A821E964A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56" name="Rectangle 14">
            <a:extLst>
              <a:ext uri="{FF2B5EF4-FFF2-40B4-BE49-F238E27FC236}">
                <a16:creationId xmlns:a16="http://schemas.microsoft.com/office/drawing/2014/main" id="{CEE9C5F1-0C37-4D7A-B3D3-30070356F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3808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57" name="Rectangle 15">
            <a:extLst>
              <a:ext uri="{FF2B5EF4-FFF2-40B4-BE49-F238E27FC236}">
                <a16:creationId xmlns:a16="http://schemas.microsoft.com/office/drawing/2014/main" id="{1989CFA1-F592-41DF-83D6-DEC9B8E0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2056" y="231648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58" name="Rectangle 18">
            <a:extLst>
              <a:ext uri="{FF2B5EF4-FFF2-40B4-BE49-F238E27FC236}">
                <a16:creationId xmlns:a16="http://schemas.microsoft.com/office/drawing/2014/main" id="{499FC8A0-77B8-43A4-86E7-5D78CE820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59" name="Rectangle 20">
            <a:extLst>
              <a:ext uri="{FF2B5EF4-FFF2-40B4-BE49-F238E27FC236}">
                <a16:creationId xmlns:a16="http://schemas.microsoft.com/office/drawing/2014/main" id="{A3CD33E6-6606-4B6B-817D-509D66089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0786" y="4023358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60" name="Line 21">
            <a:extLst>
              <a:ext uri="{FF2B5EF4-FFF2-40B4-BE49-F238E27FC236}">
                <a16:creationId xmlns:a16="http://schemas.microsoft.com/office/drawing/2014/main" id="{180C178A-2F47-4349-8C64-DBE91D8F81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1" name="Rectangle 23">
            <a:extLst>
              <a:ext uri="{FF2B5EF4-FFF2-40B4-BE49-F238E27FC236}">
                <a16:creationId xmlns:a16="http://schemas.microsoft.com/office/drawing/2014/main" id="{4E7DAF16-7D7C-4D0D-AD73-DA557BD57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62" name="Line 24">
            <a:extLst>
              <a:ext uri="{FF2B5EF4-FFF2-40B4-BE49-F238E27FC236}">
                <a16:creationId xmlns:a16="http://schemas.microsoft.com/office/drawing/2014/main" id="{C7DD45DA-AB17-4132-90D3-FA48A937FA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9922E0BB-66A2-41B4-87F8-45A590A2D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64" name="Line 19">
            <a:extLst>
              <a:ext uri="{FF2B5EF4-FFF2-40B4-BE49-F238E27FC236}">
                <a16:creationId xmlns:a16="http://schemas.microsoft.com/office/drawing/2014/main" id="{F22FD3A1-40A3-4D5D-91F7-8D571BF32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1BD56B-6381-48B8-ABC3-C174A3799879}"/>
                  </a:ext>
                </a:extLst>
              </p14:cNvPr>
              <p14:cNvContentPartPr/>
              <p14:nvPr/>
            </p14:nvContentPartPr>
            <p14:xfrm>
              <a:off x="3917880" y="2870280"/>
              <a:ext cx="1460880" cy="622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1BD56B-6381-48B8-ABC3-C174A37998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08520" y="2860920"/>
                <a:ext cx="1479600" cy="64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26889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76" y="2946142"/>
            <a:ext cx="5697536" cy="2768858"/>
          </a:xfrm>
        </p:spPr>
        <p:txBody>
          <a:bodyPr/>
          <a:lstStyle/>
          <a:p>
            <a:r>
              <a:rPr lang="en-US" dirty="0"/>
              <a:t>Data references</a:t>
            </a:r>
          </a:p>
          <a:p>
            <a:pPr lvl="1"/>
            <a:r>
              <a:rPr lang="en-US" dirty="0"/>
              <a:t>Reference array elements in succession (stride-1 reference pattern).</a:t>
            </a:r>
          </a:p>
          <a:p>
            <a:pPr lvl="1"/>
            <a:r>
              <a:rPr lang="en-US" dirty="0"/>
              <a:t>Reference variable </a:t>
            </a:r>
            <a:r>
              <a:rPr lang="en-US" dirty="0">
                <a:latin typeface="Courier New"/>
                <a:cs typeface="Courier New"/>
              </a:rPr>
              <a:t>sum</a:t>
            </a:r>
            <a:r>
              <a:rPr lang="en-US" dirty="0"/>
              <a:t> each iteration.</a:t>
            </a:r>
          </a:p>
          <a:p>
            <a:r>
              <a:rPr lang="en-US" dirty="0"/>
              <a:t>Instruction references</a:t>
            </a:r>
          </a:p>
          <a:p>
            <a:pPr lvl="1"/>
            <a:r>
              <a:rPr lang="en-US" dirty="0"/>
              <a:t>Reference instructions in sequence.</a:t>
            </a:r>
          </a:p>
          <a:p>
            <a:pPr lvl="1"/>
            <a:r>
              <a:rPr lang="en-US" dirty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573588" y="1468116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10867" y="354092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3096" y="4121858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810867" y="5059015"/>
            <a:ext cx="1577420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3096" y="5436270"/>
            <a:ext cx="1817421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2578717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(ikj)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ikj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4106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8CA1139C-7AA9-4AAB-A522-0617A856D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DBEC658-BABF-40CA-A568-3CEB74EB3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65017B7E-CEC0-410A-ACC4-A38532ABE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ED1FE793-B357-476D-8A74-184CF138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29C26303-2EE5-4864-8CAC-18E61F869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8BB4A292-8673-495C-9260-312AC83B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8B4E6AD7-3BF7-4FE9-B907-747343EAB7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2" name="Rectangle 12">
            <a:extLst>
              <a:ext uri="{FF2B5EF4-FFF2-40B4-BE49-F238E27FC236}">
                <a16:creationId xmlns:a16="http://schemas.microsoft.com/office/drawing/2014/main" id="{BE5478AE-52AC-4597-ACB3-C6B247D06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3" name="Rectangle 13">
            <a:extLst>
              <a:ext uri="{FF2B5EF4-FFF2-40B4-BE49-F238E27FC236}">
                <a16:creationId xmlns:a16="http://schemas.microsoft.com/office/drawing/2014/main" id="{ACD8A3F2-C54F-4852-A848-F24C15327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4" name="Rectangle 14">
            <a:extLst>
              <a:ext uri="{FF2B5EF4-FFF2-40B4-BE49-F238E27FC236}">
                <a16:creationId xmlns:a16="http://schemas.microsoft.com/office/drawing/2014/main" id="{87482043-A920-45B3-9B47-3E8FC112A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5" name="Rectangle 15">
            <a:extLst>
              <a:ext uri="{FF2B5EF4-FFF2-40B4-BE49-F238E27FC236}">
                <a16:creationId xmlns:a16="http://schemas.microsoft.com/office/drawing/2014/main" id="{7EB1E85B-4F3F-4EF0-8BCA-CFBFE5A97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6" name="Rectangle 18">
            <a:extLst>
              <a:ext uri="{FF2B5EF4-FFF2-40B4-BE49-F238E27FC236}">
                <a16:creationId xmlns:a16="http://schemas.microsoft.com/office/drawing/2014/main" id="{FFF9F6C4-E988-40E3-91FF-7757163F4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71617DBB-EF2D-4842-AD98-CEE2219C2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Line 21">
            <a:extLst>
              <a:ext uri="{FF2B5EF4-FFF2-40B4-BE49-F238E27FC236}">
                <a16:creationId xmlns:a16="http://schemas.microsoft.com/office/drawing/2014/main" id="{5C8215C0-C594-4D46-AAD4-8CB95A1DC1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80863E9F-7451-47BD-935C-C2EEA1E81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0" name="Line 24">
            <a:extLst>
              <a:ext uri="{FF2B5EF4-FFF2-40B4-BE49-F238E27FC236}">
                <a16:creationId xmlns:a16="http://schemas.microsoft.com/office/drawing/2014/main" id="{1E7F98C9-6407-4624-A971-46C6AF7A3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BB9E9A6D-02D6-4BEE-8285-8B472360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2" name="Line 19">
            <a:extLst>
              <a:ext uri="{FF2B5EF4-FFF2-40B4-BE49-F238E27FC236}">
                <a16:creationId xmlns:a16="http://schemas.microsoft.com/office/drawing/2014/main" id="{3647AD5E-7C66-4CFF-8B9F-EBC80E6986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Line 11">
            <a:extLst>
              <a:ext uri="{FF2B5EF4-FFF2-40B4-BE49-F238E27FC236}">
                <a16:creationId xmlns:a16="http://schemas.microsoft.com/office/drawing/2014/main" id="{111864F8-AA43-4236-9509-E644E31C709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E143036-C278-43DF-B6EC-013CFC982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</p:spTree>
    <p:extLst>
      <p:ext uri="{BB962C8B-B14F-4D97-AF65-F5344CB8AC3E}">
        <p14:creationId xmlns:p14="http://schemas.microsoft.com/office/powerpoint/2010/main" val="1719360078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(jki)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jki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r</a:t>
            </a:r>
            <a:r>
              <a:rPr lang="en-US" dirty="0">
                <a:latin typeface="Courier New" charset="0"/>
              </a:rPr>
              <a:t> = </a:t>
            </a:r>
            <a:r>
              <a:rPr lang="en-US" dirty="0" err="1">
                <a:latin typeface="Courier New" charset="0"/>
              </a:rPr>
              <a:t>b[k][j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c[i][j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+=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a[i][k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 * 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r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16">
            <a:extLst>
              <a:ext uri="{FF2B5EF4-FFF2-40B4-BE49-F238E27FC236}">
                <a16:creationId xmlns:a16="http://schemas.microsoft.com/office/drawing/2014/main" id="{2FBE089E-2037-47E6-BF3F-0733881B5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C415D80C-7F92-4CAE-9C5A-A391F21CC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293F9644-69BA-4E9A-B3DA-CD2EF88A5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2EAD75F1-99D1-4672-9196-314FBECC9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6B56F032-F7AC-43F8-BB55-5EE74A955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3BB6B816-C55F-4CB1-8043-AC7DF740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AF01A416-5ABA-441E-B196-C36BBABC7507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DEBE0313-9256-4A37-94A1-2B670102C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6A4D0127-1A8B-4CE2-A03A-FF9FECF99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5" name="Rectangle 14">
            <a:extLst>
              <a:ext uri="{FF2B5EF4-FFF2-40B4-BE49-F238E27FC236}">
                <a16:creationId xmlns:a16="http://schemas.microsoft.com/office/drawing/2014/main" id="{5546C7A3-6EB0-4369-97E2-17D0CDE21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570814F3-8F14-457B-A9F1-6EBA3459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713F847A-62F4-42A8-8C86-F9E1C1865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9" name="Line 21">
            <a:extLst>
              <a:ext uri="{FF2B5EF4-FFF2-40B4-BE49-F238E27FC236}">
                <a16:creationId xmlns:a16="http://schemas.microsoft.com/office/drawing/2014/main" id="{CD702707-39D8-409A-9DC3-5D726174E0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F7C9EF40-C837-45D0-B128-D56A1ED8D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41" name="Line 24">
            <a:extLst>
              <a:ext uri="{FF2B5EF4-FFF2-40B4-BE49-F238E27FC236}">
                <a16:creationId xmlns:a16="http://schemas.microsoft.com/office/drawing/2014/main" id="{2917EA55-B86D-4208-B357-726A28991A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2" name="Rectangle 8">
            <a:extLst>
              <a:ext uri="{FF2B5EF4-FFF2-40B4-BE49-F238E27FC236}">
                <a16:creationId xmlns:a16="http://schemas.microsoft.com/office/drawing/2014/main" id="{764C01B8-B3D7-47F4-81C9-3F2267E7A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943E3421-0E79-4034-9EA3-44447FFE6E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4" name="Line 10">
            <a:extLst>
              <a:ext uri="{FF2B5EF4-FFF2-40B4-BE49-F238E27FC236}">
                <a16:creationId xmlns:a16="http://schemas.microsoft.com/office/drawing/2014/main" id="{6D57EC71-95AD-49EC-BB4D-B9A9B6FF3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8D26375E-5619-4F48-A51C-F41BABC9A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6" name="Rectangle 26">
            <a:extLst>
              <a:ext uri="{FF2B5EF4-FFF2-40B4-BE49-F238E27FC236}">
                <a16:creationId xmlns:a16="http://schemas.microsoft.com/office/drawing/2014/main" id="{23A92F09-27BB-4FD3-B971-F99C8AAEE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735D524-9D97-4A00-BD0C-CB775D3880E1}"/>
                  </a:ext>
                </a:extLst>
              </p14:cNvPr>
              <p14:cNvContentPartPr/>
              <p14:nvPr/>
            </p14:nvContentPartPr>
            <p14:xfrm>
              <a:off x="2076480" y="2260440"/>
              <a:ext cx="451080" cy="451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735D524-9D97-4A00-BD0C-CB775D3880E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67120" y="2251080"/>
                <a:ext cx="469800" cy="470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089619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(kij)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no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kij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a[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(j = 0; j &lt; 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r * b[k][j];</a:t>
            </a:r>
            <a:endParaRPr lang="en-US" dirty="0">
              <a:latin typeface="Courier New" charset="0"/>
            </a:endParaRP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7BB28D3B-1FD5-48A4-9133-51CAFDC08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27" name="Rectangle 4">
            <a:extLst>
              <a:ext uri="{FF2B5EF4-FFF2-40B4-BE49-F238E27FC236}">
                <a16:creationId xmlns:a16="http://schemas.microsoft.com/office/drawing/2014/main" id="{FC1FC46F-C85B-46FA-97D5-70A326C55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5">
            <a:extLst>
              <a:ext uri="{FF2B5EF4-FFF2-40B4-BE49-F238E27FC236}">
                <a16:creationId xmlns:a16="http://schemas.microsoft.com/office/drawing/2014/main" id="{3B0393AD-B65C-48EB-B6DD-C372A0776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A50B3312-2ED3-4A67-B534-0262B08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0" name="Rectangle 7">
            <a:extLst>
              <a:ext uri="{FF2B5EF4-FFF2-40B4-BE49-F238E27FC236}">
                <a16:creationId xmlns:a16="http://schemas.microsoft.com/office/drawing/2014/main" id="{E479DCE8-2A66-48EC-9A5A-FA09A316E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412DDBD3-B4E7-4549-A2FE-3CE2CB91A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D2215A98-AD9F-4337-B2DC-54CF5342A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1784" y="2719704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2">
            <a:extLst>
              <a:ext uri="{FF2B5EF4-FFF2-40B4-BE49-F238E27FC236}">
                <a16:creationId xmlns:a16="http://schemas.microsoft.com/office/drawing/2014/main" id="{6907AFA9-F6D5-41D1-8A12-85DEF7900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2102" y="2267712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(k,*)</a:t>
            </a: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A56F585C-B6B3-4145-87B7-A6742E0B9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1896" y="1965960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36" name="Rectangle 14">
            <a:extLst>
              <a:ext uri="{FF2B5EF4-FFF2-40B4-BE49-F238E27FC236}">
                <a16:creationId xmlns:a16="http://schemas.microsoft.com/office/drawing/2014/main" id="{471BD56C-E642-4253-8B78-670C2C3D5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1576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37" name="Rectangle 15">
            <a:extLst>
              <a:ext uri="{FF2B5EF4-FFF2-40B4-BE49-F238E27FC236}">
                <a16:creationId xmlns:a16="http://schemas.microsoft.com/office/drawing/2014/main" id="{9B2431E1-DB3D-40EA-8F7B-7A9386D89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057" y="2316480"/>
            <a:ext cx="58028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8" name="Rectangle 18">
            <a:extLst>
              <a:ext uri="{FF2B5EF4-FFF2-40B4-BE49-F238E27FC236}">
                <a16:creationId xmlns:a16="http://schemas.microsoft.com/office/drawing/2014/main" id="{2C5D9CD8-0E3F-4047-AAC8-99BDF5B89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1803" y="4023359"/>
            <a:ext cx="118872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39" name="Rectangle 20">
            <a:extLst>
              <a:ext uri="{FF2B5EF4-FFF2-40B4-BE49-F238E27FC236}">
                <a16:creationId xmlns:a16="http://schemas.microsoft.com/office/drawing/2014/main" id="{3C1343AF-16D2-4A06-9277-7F791A3D9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40" name="Line 21">
            <a:extLst>
              <a:ext uri="{FF2B5EF4-FFF2-40B4-BE49-F238E27FC236}">
                <a16:creationId xmlns:a16="http://schemas.microsoft.com/office/drawing/2014/main" id="{4B0498EA-CE85-42CE-8764-070B29DD9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B36C2D74-542A-4346-A4F4-0ACD9D88A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76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42" name="Line 24">
            <a:extLst>
              <a:ext uri="{FF2B5EF4-FFF2-40B4-BE49-F238E27FC236}">
                <a16:creationId xmlns:a16="http://schemas.microsoft.com/office/drawing/2014/main" id="{A4C4BAF3-C4A5-4AFF-82EE-755DA7C2FF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961F90D0-9840-4E32-B164-87125CD65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44" name="Line 19">
            <a:extLst>
              <a:ext uri="{FF2B5EF4-FFF2-40B4-BE49-F238E27FC236}">
                <a16:creationId xmlns:a16="http://schemas.microsoft.com/office/drawing/2014/main" id="{D2940506-4060-4124-9F33-E55E851689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5" name="Line 11">
            <a:extLst>
              <a:ext uri="{FF2B5EF4-FFF2-40B4-BE49-F238E27FC236}">
                <a16:creationId xmlns:a16="http://schemas.microsoft.com/office/drawing/2014/main" id="{CCA8A62A-8BE0-4C2F-BDF1-E72F29107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1624" y="2468880"/>
            <a:ext cx="603504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FB1210BD-011B-4AE1-9BD0-538E2D19F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7974" y="2510439"/>
            <a:ext cx="59150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(i,*)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C0725C3-4D20-42DB-A922-773E6C88B60D}"/>
                  </a:ext>
                </a:extLst>
              </p14:cNvPr>
              <p14:cNvContentPartPr/>
              <p14:nvPr/>
            </p14:nvContentPartPr>
            <p14:xfrm>
              <a:off x="2082960" y="2394000"/>
              <a:ext cx="1435320" cy="10544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C0725C3-4D20-42DB-A922-773E6C88B6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73600" y="2384640"/>
                <a:ext cx="1454040" cy="107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8314974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5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(kji)</a:t>
            </a: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1554480" y="1463040"/>
            <a:ext cx="4754880" cy="28346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/* </a:t>
            </a:r>
            <a:r>
              <a:rPr lang="en-US" dirty="0" err="1">
                <a:latin typeface="Courier New" charset="0"/>
              </a:rPr>
              <a:t>kji</a:t>
            </a:r>
            <a:r>
              <a:rPr lang="en-US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for (j = 0; j &lt; n; </a:t>
            </a:r>
            <a:r>
              <a:rPr lang="en-US" dirty="0" err="1">
                <a:latin typeface="Courier New" charset="0"/>
              </a:rPr>
              <a:t>j++</a:t>
            </a:r>
            <a:r>
              <a:rPr lang="en-US" dirty="0">
                <a:latin typeface="Courier New" charset="0"/>
              </a:rPr>
              <a:t>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r =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c[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][j] += a[</a:t>
            </a:r>
            <a:r>
              <a:rPr lang="en-US" dirty="0" err="1">
                <a:solidFill>
                  <a:srgbClr val="FF0000"/>
                </a:solidFill>
                <a:latin typeface="Courier New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dirty="0">
                <a:latin typeface="Courier New" charset="0"/>
              </a:rPr>
              <a:t>}	</a:t>
            </a:r>
          </a:p>
        </p:txBody>
      </p:sp>
      <p:sp>
        <p:nvSpPr>
          <p:cNvPr id="176141" name="Rectangle 13"/>
          <p:cNvSpPr>
            <a:spLocks noChangeArrowheads="1"/>
          </p:cNvSpPr>
          <p:nvPr/>
        </p:nvSpPr>
        <p:spPr bwMode="auto">
          <a:xfrm>
            <a:off x="6766560" y="155448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6154" name="Rectangle 26"/>
          <p:cNvSpPr>
            <a:spLocks noChangeArrowheads="1"/>
          </p:cNvSpPr>
          <p:nvPr/>
        </p:nvSpPr>
        <p:spPr bwMode="auto">
          <a:xfrm>
            <a:off x="1554480" y="4663440"/>
            <a:ext cx="4754880" cy="15544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u="sng" dirty="0">
                <a:latin typeface="Calibri"/>
                <a:cs typeface="Calibri"/>
              </a:rPr>
              <a:t>Misses per inner loop iteration:</a:t>
            </a: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</a:t>
            </a:r>
            <a:r>
              <a:rPr lang="en-US" sz="2400" b="0" u="sng" dirty="0">
                <a:latin typeface="Calibri"/>
                <a:cs typeface="Calibri"/>
              </a:rPr>
              <a:t>A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B</a:t>
            </a:r>
            <a:r>
              <a:rPr lang="en-US" sz="2400" b="0" dirty="0">
                <a:latin typeface="Calibri"/>
                <a:cs typeface="Calibri"/>
              </a:rPr>
              <a:t>	</a:t>
            </a:r>
            <a:r>
              <a:rPr lang="en-US" sz="2400" b="0" u="sng" dirty="0">
                <a:latin typeface="Calibri"/>
                <a:cs typeface="Calibri"/>
              </a:rPr>
              <a:t>C</a:t>
            </a:r>
            <a:endParaRPr lang="en-US" sz="2400" b="0" dirty="0">
              <a:latin typeface="Calibri"/>
              <a:cs typeface="Calibri"/>
            </a:endParaRPr>
          </a:p>
          <a:p>
            <a:pPr marL="560388" lvl="1" indent="-222250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4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4480560" y="393192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1B4118B8-F89C-45A8-AF16-B665AA44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752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B3E99B49-BEFE-4AD1-ADDC-1A537C3A6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2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BE16B80F-AC69-4E0D-9286-F0A871D55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84" y="2345054"/>
            <a:ext cx="603504" cy="60350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CEFE7D1C-F84D-4047-8235-C02DAD727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965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C1612770-15D9-47CB-B698-37F035812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8088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30" name="Line 10">
            <a:extLst>
              <a:ext uri="{FF2B5EF4-FFF2-40B4-BE49-F238E27FC236}">
                <a16:creationId xmlns:a16="http://schemas.microsoft.com/office/drawing/2014/main" id="{37874782-8941-44F2-80D7-A092997BAED6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8850" y="2351404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527E515-7E0E-4949-A531-982107B2F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9328" y="2386486"/>
            <a:ext cx="58189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 anchor="ctr" anchorCtr="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k,j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19DDFB1C-E5B3-4337-9E5C-075470500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346" y="1965960"/>
            <a:ext cx="64921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(*,k)</a:t>
            </a:r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E485A7F0-1DE6-4921-BE07-F865DB1E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8" y="2807208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4" name="Rectangle 18">
            <a:extLst>
              <a:ext uri="{FF2B5EF4-FFF2-40B4-BE49-F238E27FC236}">
                <a16:creationId xmlns:a16="http://schemas.microsoft.com/office/drawing/2014/main" id="{B494128B-4A72-43E5-8D75-58ED3F06B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4023360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35" name="Line 21">
            <a:extLst>
              <a:ext uri="{FF2B5EF4-FFF2-40B4-BE49-F238E27FC236}">
                <a16:creationId xmlns:a16="http://schemas.microsoft.com/office/drawing/2014/main" id="{B370AC2C-86EE-446F-82D8-453372A18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9678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325F34D1-0176-4516-A04F-E9B5EAF89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8320" y="4023359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  <p:sp>
        <p:nvSpPr>
          <p:cNvPr id="37" name="Line 24">
            <a:extLst>
              <a:ext uri="{FF2B5EF4-FFF2-40B4-BE49-F238E27FC236}">
                <a16:creationId xmlns:a16="http://schemas.microsoft.com/office/drawing/2014/main" id="{5983ADDF-5AE1-45ED-8369-D91B708E5D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03536" y="3349942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C3D024BE-8740-444F-BCF1-7EDA0975F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67927" y="2926080"/>
            <a:ext cx="32918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</a:t>
            </a:r>
          </a:p>
        </p:txBody>
      </p:sp>
      <p:sp>
        <p:nvSpPr>
          <p:cNvPr id="39" name="Line 19">
            <a:extLst>
              <a:ext uri="{FF2B5EF4-FFF2-40B4-BE49-F238E27FC236}">
                <a16:creationId xmlns:a16="http://schemas.microsoft.com/office/drawing/2014/main" id="{48A18463-F3FB-40D6-87EA-698EFB3DB5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23376" y="334994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0" name="Line 10">
            <a:extLst>
              <a:ext uri="{FF2B5EF4-FFF2-40B4-BE49-F238E27FC236}">
                <a16:creationId xmlns:a16="http://schemas.microsoft.com/office/drawing/2014/main" id="{D6D2E953-F9FF-4AB2-A545-ABE7C70874F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8842" y="2363505"/>
            <a:ext cx="0" cy="603504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D0AC2A3B-FE66-4C20-98E3-3E9AAD8D1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6550" y="1942595"/>
            <a:ext cx="60350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(*,j)</a:t>
            </a:r>
          </a:p>
        </p:txBody>
      </p:sp>
      <p:sp>
        <p:nvSpPr>
          <p:cNvPr id="42" name="Rectangle 20">
            <a:extLst>
              <a:ext uri="{FF2B5EF4-FFF2-40B4-BE49-F238E27FC236}">
                <a16:creationId xmlns:a16="http://schemas.microsoft.com/office/drawing/2014/main" id="{635FB9BC-6ED8-4DE6-B221-89C4E2B28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144" y="4023357"/>
            <a:ext cx="118872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Column-wise</a:t>
            </a:r>
          </a:p>
        </p:txBody>
      </p:sp>
    </p:spTree>
    <p:extLst>
      <p:ext uri="{BB962C8B-B14F-4D97-AF65-F5344CB8AC3E}">
        <p14:creationId xmlns:p14="http://schemas.microsoft.com/office/powerpoint/2010/main" val="2711330785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7010401" y="1371600"/>
            <a:ext cx="2356863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7010398" y="5112888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7010401" y="3283413"/>
            <a:ext cx="2227019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alibri"/>
                <a:cs typeface="Calibri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alibri"/>
                <a:cs typeface="Calibri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2819400" y="1058863"/>
            <a:ext cx="3657600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(k = 0; k &lt; n; k++)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sum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2819397" y="5020814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2819400" y="3172289"/>
            <a:ext cx="3657600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 = 0; j &lt; 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 = 0; k &lt; 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= 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 &lt; 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c[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][j] +=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9180096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408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808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5522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611560" y="5242573"/>
            <a:ext cx="24077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399" y="3936999"/>
            <a:ext cx="24397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93997" y="49862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023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89782" y="48768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09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2023533" y="1413396"/>
            <a:ext cx="6907339" cy="2798202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for (j = 0; j &lt; n;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for (k = 0; k &lt; n;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920876" y="5562600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US" sz="2000" b="0" kern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321366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234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34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7234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8265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8419699" y="4071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449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15484" y="3962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449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775854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863722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22266" y="5257801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5672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5562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453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5257801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8619064" y="6400801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B49247-BC7D-4D79-82D8-979DC8D1D511}"/>
              </a:ext>
            </a:extLst>
          </p:cNvPr>
          <p:cNvSpPr/>
          <p:nvPr/>
        </p:nvSpPr>
        <p:spPr bwMode="auto">
          <a:xfrm>
            <a:off x="8822266" y="5257800"/>
            <a:ext cx="57150" cy="1143001"/>
          </a:xfrm>
          <a:prstGeom prst="rect">
            <a:avLst/>
          </a:prstGeom>
          <a:solidFill>
            <a:srgbClr val="3333FF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7" tIns="44450" rIns="90487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8822266" y="6016753"/>
            <a:ext cx="245534" cy="384048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99969B-BFE0-60B7-CC0B-81AD0C4DADC8}"/>
              </a:ext>
            </a:extLst>
          </p:cNvPr>
          <p:cNvSpPr txBox="1"/>
          <p:nvPr/>
        </p:nvSpPr>
        <p:spPr>
          <a:xfrm>
            <a:off x="5863769" y="3410851"/>
            <a:ext cx="308098" cy="27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85732D4-BC37-D7B7-7108-B7B6B90B4DB5}"/>
              </a:ext>
            </a:extLst>
          </p:cNvPr>
          <p:cNvSpPr txBox="1"/>
          <p:nvPr/>
        </p:nvSpPr>
        <p:spPr>
          <a:xfrm>
            <a:off x="7678058" y="3410851"/>
            <a:ext cx="293914" cy="27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8F7864-0C1E-D80E-48A2-C04DF56938E4}"/>
              </a:ext>
            </a:extLst>
          </p:cNvPr>
          <p:cNvSpPr txBox="1"/>
          <p:nvPr/>
        </p:nvSpPr>
        <p:spPr>
          <a:xfrm>
            <a:off x="9249907" y="3410851"/>
            <a:ext cx="308098" cy="279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66927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7" grpId="0"/>
      <p:bldP spid="8" grpId="0" animBg="1"/>
      <p:bldP spid="2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dirty="0"/>
              <a:t>n/8 + n = 9n/8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9n/8 * n</a:t>
            </a:r>
            <a:r>
              <a:rPr lang="en-US" baseline="30000" dirty="0"/>
              <a:t>2</a:t>
            </a:r>
            <a:r>
              <a:rPr lang="en-US" dirty="0"/>
              <a:t> = (9/8) * 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9279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245601" y="2907268"/>
            <a:ext cx="30809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7239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8839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7239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8360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8424332" y="4068915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453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20117" y="3959423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5528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001000" y="3654624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8822266" y="4552666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619064" y="4797624"/>
            <a:ext cx="679994" cy="2447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  <p:extLst>
      <p:ext uri="{BB962C8B-B14F-4D97-AF65-F5344CB8AC3E}">
        <p14:creationId xmlns:p14="http://schemas.microsoft.com/office/powerpoint/2010/main" val="1525837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c = (double *)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mmm</a:t>
            </a:r>
            <a:r>
              <a:rPr lang="en-US" sz="1600" dirty="0">
                <a:latin typeface="Courier New" pitchFamily="49" charset="0"/>
              </a:rPr>
              <a:t>(double *a, double *b, double *c,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n) {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j, k;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for 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for (j = 0; j &lt; n; j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for (k = 0; k &lt; n; k += B)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B x B mini matrix multiplications */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for (i1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for (j1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                        for (k1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k++)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	                     c[i1*n + j1] += a[i1*n + k1]*b[k1*n + j1];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808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408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0" y="5852173"/>
            <a:ext cx="357790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18196" y="4659868"/>
            <a:ext cx="360996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3997" y="5595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23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89782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667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052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7864" y="5486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808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5520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4372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4609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3908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4136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5731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5280917" y="6488668"/>
            <a:ext cx="1627882" cy="28828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6091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02856" y="5985209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A95773BE-26BA-4D63-B115-859B4D9BFF0B}"/>
                  </a:ext>
                </a:extLst>
              </p14:cNvPr>
              <p14:cNvContentPartPr/>
              <p14:nvPr/>
            </p14:nvContentPartPr>
            <p14:xfrm>
              <a:off x="3156120" y="3860640"/>
              <a:ext cx="1505160" cy="7117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A95773BE-26BA-4D63-B115-859B4D9BFF0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46760" y="3851280"/>
                <a:ext cx="1523880" cy="7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76113255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</a:t>
            </a:r>
            <a:r>
              <a:rPr lang="en-US" baseline="30000" dirty="0"/>
              <a:t>2</a:t>
            </a:r>
            <a:r>
              <a:rPr lang="en-US" dirty="0"/>
              <a:t>/8 misses for each block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59768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58674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38800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553618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8765284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922799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338083" y="5552268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56388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423933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8534400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798751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8224577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75234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7752031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8754692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8582918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8878845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9012157" y="6493936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5640138" y="55607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805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N;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>
              <a:lnSpc>
                <a:spcPct val="85000"/>
              </a:lnSpc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0" dirty="0">
                <a:latin typeface="Courier New" charset="0"/>
              </a:rPr>
              <a:t>for (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= 0;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 &lt; </a:t>
            </a:r>
            <a:r>
              <a:rPr lang="en-US" b="0" dirty="0" err="1">
                <a:latin typeface="Courier New" charset="0"/>
              </a:rPr>
              <a:t>n</a:t>
            </a:r>
            <a:r>
              <a:rPr lang="en-US" b="0" dirty="0">
                <a:latin typeface="Courier New" charset="0"/>
              </a:rPr>
              <a:t>; </a:t>
            </a:r>
            <a:r>
              <a:rPr lang="en-US" b="0" dirty="0" err="1">
                <a:latin typeface="Courier New" charset="0"/>
              </a:rPr>
              <a:t>i</a:t>
            </a:r>
            <a:r>
              <a:rPr lang="en-US" b="0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0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spatial locality!</a:t>
            </a:r>
          </a:p>
        </p:txBody>
      </p:sp>
    </p:spTree>
    <p:extLst>
      <p:ext uri="{BB962C8B-B14F-4D97-AF65-F5344CB8AC3E}">
        <p14:creationId xmlns:p14="http://schemas.microsoft.com/office/powerpoint/2010/main" val="3423094040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n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2n/B *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 err="1"/>
              <a:t>nB</a:t>
            </a:r>
            <a:r>
              <a:rPr lang="en-US" dirty="0"/>
              <a:t>/4 * (n/B)</a:t>
            </a:r>
            <a:r>
              <a:rPr lang="en-US" baseline="30000" dirty="0"/>
              <a:t>2</a:t>
            </a:r>
            <a:r>
              <a:rPr lang="en-US" dirty="0"/>
              <a:t> = 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  <a:p>
            <a:pPr lvl="1"/>
            <a:r>
              <a:rPr lang="en-US" dirty="0"/>
              <a:t>Compare (9/8)n</a:t>
            </a:r>
            <a:r>
              <a:rPr lang="en-US" baseline="30000" dirty="0"/>
              <a:t>3</a:t>
            </a:r>
            <a:r>
              <a:rPr lang="en-US" dirty="0"/>
              <a:t> for naïve implementation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7423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9024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09265" y="4148092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*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5638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05050" y="4038600"/>
            <a:ext cx="389850" cy="440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423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8788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987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8224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7523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7752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9000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8540583" y="5252534"/>
            <a:ext cx="1627882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flipH="1" flipV="1">
            <a:off x="9351434" y="4871534"/>
            <a:ext cx="309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936870" y="2509916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9465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347199" y="3048000"/>
            <a:ext cx="1189428" cy="288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n/B blocks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3118" y="373209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48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blocking: (9/8) * n</a:t>
            </a:r>
            <a:r>
              <a:rPr lang="en-US" baseline="30000" dirty="0"/>
              <a:t>3</a:t>
            </a:r>
          </a:p>
          <a:p>
            <a:r>
              <a:rPr lang="en-US" dirty="0"/>
              <a:t>Blocking: 1/(4B) * n</a:t>
            </a:r>
            <a:r>
              <a:rPr lang="en-US" baseline="30000" dirty="0"/>
              <a:t>3</a:t>
            </a:r>
            <a:endParaRPr lang="en-US" dirty="0"/>
          </a:p>
          <a:p>
            <a:r>
              <a:rPr lang="en-US" dirty="0"/>
              <a:t>	(plus n</a:t>
            </a:r>
            <a:r>
              <a:rPr lang="en-US" baseline="30000" dirty="0"/>
              <a:t>2</a:t>
            </a:r>
            <a:r>
              <a:rPr lang="en-US" dirty="0"/>
              <a:t>/8 misses for C)</a:t>
            </a:r>
          </a:p>
          <a:p>
            <a:endParaRPr lang="en-US" dirty="0"/>
          </a:p>
          <a:p>
            <a:r>
              <a:rPr lang="en-US" dirty="0"/>
              <a:t>Suggest largest possible block size B, but limit 3B</a:t>
            </a:r>
            <a:r>
              <a:rPr lang="en-US" baseline="30000" dirty="0"/>
              <a:t>2</a:t>
            </a:r>
            <a:r>
              <a:rPr lang="en-US" dirty="0"/>
              <a:t> &lt; C!</a:t>
            </a:r>
            <a:endParaRPr lang="en-US" sz="20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3n</a:t>
            </a:r>
            <a:r>
              <a:rPr lang="en-US" baseline="30000" dirty="0"/>
              <a:t>2</a:t>
            </a:r>
            <a:r>
              <a:rPr lang="en-US" dirty="0"/>
              <a:t>, computation 2n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 used O(n)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  <p:extLst>
      <p:ext uri="{BB962C8B-B14F-4D97-AF65-F5344CB8AC3E}">
        <p14:creationId xmlns:p14="http://schemas.microsoft.com/office/powerpoint/2010/main" val="301816409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with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29903916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Estimates of Locality</a:t>
            </a:r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Claim:</a:t>
            </a:r>
            <a:r>
              <a:rPr lang="en-US" dirty="0"/>
              <a:t> Being able to look at code and get a qualitative sense of its locality is a key skill for a professional programmer.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3657601" y="3407141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sum_array_rows(int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750114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locality with respect to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?</a:t>
            </a:r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341689" y="2484438"/>
            <a:ext cx="4458272" cy="246413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sum_array_cols(int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a[M][N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M;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sum += </a:t>
            </a:r>
            <a:r>
              <a:rPr lang="en-US" dirty="0" err="1">
                <a:latin typeface="Courier New" charset="0"/>
              </a:rPr>
              <a:t>a[i][j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F687A29-894E-416F-8318-1AA730D2DB34}"/>
                  </a:ext>
                </a:extLst>
              </p14:cNvPr>
              <p14:cNvContentPartPr/>
              <p14:nvPr/>
            </p14:nvContentPartPr>
            <p14:xfrm>
              <a:off x="3543480" y="3543480"/>
              <a:ext cx="330480" cy="476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F687A29-894E-416F-8318-1AA730D2DB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4120" y="3534120"/>
                <a:ext cx="349200" cy="49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3690189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</a:t>
            </a:r>
            <a:r>
              <a:rPr lang="en-US" dirty="0"/>
              <a:t>: Can you permute the loops so that the function scans the 3-d array </a:t>
            </a:r>
            <a:r>
              <a:rPr lang="en-US" b="0" dirty="0">
                <a:latin typeface="Courier New"/>
                <a:cs typeface="Courier New"/>
              </a:rPr>
              <a:t>a</a:t>
            </a:r>
            <a:r>
              <a:rPr lang="en-US" dirty="0"/>
              <a:t> with a stride-1 reference pattern (and thus has good spatial locality)?</a:t>
            </a:r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3465514" y="3033713"/>
            <a:ext cx="5009705" cy="2727285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sum_array_3d(int </a:t>
            </a:r>
            <a:r>
              <a:rPr lang="en-US" dirty="0" err="1">
                <a:latin typeface="Courier New" charset="0"/>
              </a:rPr>
              <a:t>a[M][N][N</a:t>
            </a:r>
            <a:r>
              <a:rPr lang="en-US" dirty="0">
                <a:latin typeface="Courier New" charset="0"/>
              </a:rPr>
              <a:t>])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{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</a:t>
            </a:r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, </a:t>
            </a:r>
            <a:r>
              <a:rPr lang="en-US" dirty="0" err="1">
                <a:latin typeface="Courier New" charset="0"/>
              </a:rPr>
              <a:t>k</a:t>
            </a:r>
            <a:r>
              <a:rPr lang="en-US" dirty="0">
                <a:latin typeface="Courier New" charset="0"/>
              </a:rPr>
              <a:t>, sum = 0;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endParaRPr lang="en-US" dirty="0">
              <a:latin typeface="Courier New" charset="0"/>
            </a:endParaRP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for (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i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for (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= 0;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 &lt; N; </a:t>
            </a:r>
            <a:r>
              <a:rPr lang="en-US" dirty="0" err="1">
                <a:latin typeface="Courier New" charset="0"/>
              </a:rPr>
              <a:t>j</a:t>
            </a:r>
            <a:r>
              <a:rPr lang="en-US" dirty="0">
                <a:latin typeface="Courier New" charset="0"/>
              </a:rPr>
              <a:t>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for (k = 0; k &lt; M; k++)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            sum += </a:t>
            </a:r>
            <a:r>
              <a:rPr lang="en-US" dirty="0" err="1">
                <a:latin typeface="Courier New" charset="0"/>
              </a:rPr>
              <a:t>a[k][i][j</a:t>
            </a:r>
            <a:r>
              <a:rPr lang="en-US" dirty="0">
                <a:latin typeface="Courier New" charset="0"/>
              </a:rPr>
              <a:t>];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    return sum;</a:t>
            </a:r>
          </a:p>
          <a:p>
            <a:pPr algn="l">
              <a:lnSpc>
                <a:spcPct val="95000"/>
              </a:lnSpc>
              <a:spcBef>
                <a:spcPts val="0"/>
              </a:spcBef>
            </a:pPr>
            <a:r>
              <a:rPr lang="en-US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88072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Some fundamental and enduring properties of hardware and software:</a:t>
            </a:r>
          </a:p>
          <a:p>
            <a:pPr lvl="1" eaLnBrk="1" hangingPunct="1">
              <a:defRPr/>
            </a:pPr>
            <a:r>
              <a:rPr lang="en-US" dirty="0"/>
              <a:t>Faster storage technologies cost more per byte and have less capacity</a:t>
            </a:r>
          </a:p>
          <a:p>
            <a:pPr lvl="1" eaLnBrk="1" hangingPunct="1">
              <a:defRPr/>
            </a:pPr>
            <a:r>
              <a:rPr lang="en-US" dirty="0"/>
              <a:t>Gap between CPU and main-memory speed is widening</a:t>
            </a:r>
          </a:p>
          <a:p>
            <a:pPr lvl="1" eaLnBrk="1" hangingPunct="1">
              <a:defRPr/>
            </a:pPr>
            <a:r>
              <a:rPr lang="en-US" dirty="0"/>
              <a:t>Well-written programs tend to exhibit good locality</a:t>
            </a:r>
          </a:p>
          <a:p>
            <a:pPr lvl="1"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These fundamental properties complement each other beautifully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They suggest an approach for organizing memory and storage systems known as a </a:t>
            </a:r>
            <a:r>
              <a:rPr lang="en-US" dirty="0">
                <a:solidFill>
                  <a:srgbClr val="FF0000"/>
                </a:solidFill>
              </a:rPr>
              <a:t>memory hierarchy</a:t>
            </a:r>
            <a:endParaRPr 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chemeClr val="folHlink"/>
          </a:outerShdw>
        </a:effectLst>
      </a:spPr>
      <a:bodyPr vert="horz" wrap="squar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65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21463</TotalTime>
  <Pages>20</Pages>
  <Words>5265</Words>
  <Application>Microsoft Office PowerPoint</Application>
  <PresentationFormat>Widescreen</PresentationFormat>
  <Paragraphs>1168</Paragraphs>
  <Slides>52</Slides>
  <Notes>52</Notes>
  <HiddenSlides>8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4" baseType="lpstr">
      <vt:lpstr>Arial</vt:lpstr>
      <vt:lpstr>Calibri</vt:lpstr>
      <vt:lpstr>Century Gothic</vt:lpstr>
      <vt:lpstr>Comic Sans MS</vt:lpstr>
      <vt:lpstr>Courier New</vt:lpstr>
      <vt:lpstr>Helvetica</vt:lpstr>
      <vt:lpstr>Menlo-Regular</vt:lpstr>
      <vt:lpstr>Rockwell Nova Extra Bold</vt:lpstr>
      <vt:lpstr>Times New Roman</vt:lpstr>
      <vt:lpstr>Wingdings</vt:lpstr>
      <vt:lpstr>Wingdings 2</vt:lpstr>
      <vt:lpstr>class11</vt:lpstr>
      <vt:lpstr>Cache Memories</vt:lpstr>
      <vt:lpstr>Typical Speeds</vt:lpstr>
      <vt:lpstr>Locality</vt:lpstr>
      <vt:lpstr>Locality Example</vt:lpstr>
      <vt:lpstr>Layout of C Arrays in Memory (review)</vt:lpstr>
      <vt:lpstr>Qualitative Estimates of Locality</vt:lpstr>
      <vt:lpstr>Locality Example</vt:lpstr>
      <vt:lpstr>Locality Example</vt:lpstr>
      <vt:lpstr>Memory Hierarchies</vt:lpstr>
      <vt:lpstr>An Example Memory Hierarchy</vt:lpstr>
      <vt:lpstr>Caches</vt:lpstr>
      <vt:lpstr>Cache Memories</vt:lpstr>
      <vt:lpstr>Typical Speeds</vt:lpstr>
      <vt:lpstr>General Cache Concepts</vt:lpstr>
      <vt:lpstr>General Cache Concepts: Hit</vt:lpstr>
      <vt:lpstr>General Cache Concepts: Miss</vt:lpstr>
      <vt:lpstr>General Caching Concepts:  Types of Cache Misses</vt:lpstr>
      <vt:lpstr>General Cache Organization (S, E, B)</vt:lpstr>
      <vt:lpstr>E-Way Set Assoc. 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Set-Associative Cache (Here: E = 2)</vt:lpstr>
      <vt:lpstr>E-way Set-Associative Cache (Here: E = 2)</vt:lpstr>
      <vt:lpstr>2-Way Set-Associative Cache Simulation</vt:lpstr>
      <vt:lpstr>What About Writes?</vt:lpstr>
      <vt:lpstr>Intel Core i7 Cache Hierarchy</vt:lpstr>
      <vt:lpstr>Cache Performance Metrics</vt:lpstr>
      <vt:lpstr>Let’s Think About Those Numbers</vt:lpstr>
      <vt:lpstr>Writing Cache-Friendly Code</vt:lpstr>
      <vt:lpstr>The Memory Mountain</vt:lpstr>
      <vt:lpstr>Memory Mountain Test Function</vt:lpstr>
      <vt:lpstr>The Memory Mountain</vt:lpstr>
      <vt:lpstr>Matrix-Multiplication Example</vt:lpstr>
      <vt:lpstr>Miss-Rate Analysis for Matrix Multiply</vt:lpstr>
      <vt:lpstr>Matrix Multiplication (ijk)</vt:lpstr>
      <vt:lpstr>Matrix Multiplication (jik)</vt:lpstr>
      <vt:lpstr>Matrix Multiplication (ikj)</vt:lpstr>
      <vt:lpstr>Matrix Multiplication (jki)</vt:lpstr>
      <vt:lpstr>Matrix Multiplication (kij)</vt:lpstr>
      <vt:lpstr>Matrix Multiplication (kji)</vt:lpstr>
      <vt:lpstr>Summary of Matrix Multiplication</vt:lpstr>
      <vt:lpstr>Better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Memories</dc:title>
  <dc:subject/>
  <dc:creator>Randal E. Bryant and David R. O'Hallaron</dc:creator>
  <cp:keywords/>
  <dc:description/>
  <cp:lastModifiedBy>Geoffrey Kuenning</cp:lastModifiedBy>
  <cp:revision>366</cp:revision>
  <cp:lastPrinted>2022-03-31T22:51:54Z</cp:lastPrinted>
  <dcterms:created xsi:type="dcterms:W3CDTF">1998-08-11T09:18:51Z</dcterms:created>
  <dcterms:modified xsi:type="dcterms:W3CDTF">2022-08-30T00:25:37Z</dcterms:modified>
</cp:coreProperties>
</file>