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2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3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4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ink/ink5.xml" ContentType="application/inkml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ink/ink6.xml" ContentType="application/inkml+xml"/>
  <Override PartName="/ppt/notesSlides/notesSlide28.xml" ContentType="application/vnd.openxmlformats-officedocument.presentationml.notesSlide+xml"/>
  <Override PartName="/ppt/ink/ink7.xml" ContentType="application/inkml+xml"/>
  <Override PartName="/ppt/notesSlides/notesSlide29.xml" ContentType="application/vnd.openxmlformats-officedocument.presentationml.notesSlide+xml"/>
  <Override PartName="/ppt/ink/ink8.xml" ContentType="application/inkml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ink/ink9.xml" ContentType="application/inkml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ink/ink10.xml" ContentType="application/inkml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343" r:id="rId2"/>
    <p:sldId id="344" r:id="rId3"/>
    <p:sldId id="345" r:id="rId4"/>
    <p:sldId id="346" r:id="rId5"/>
    <p:sldId id="347" r:id="rId6"/>
    <p:sldId id="348" r:id="rId7"/>
    <p:sldId id="377" r:id="rId8"/>
    <p:sldId id="381" r:id="rId9"/>
    <p:sldId id="382" r:id="rId10"/>
    <p:sldId id="380" r:id="rId11"/>
    <p:sldId id="383" r:id="rId12"/>
    <p:sldId id="378" r:id="rId13"/>
    <p:sldId id="350" r:id="rId14"/>
    <p:sldId id="384" r:id="rId15"/>
    <p:sldId id="386" r:id="rId16"/>
    <p:sldId id="385" r:id="rId17"/>
    <p:sldId id="389" r:id="rId18"/>
    <p:sldId id="387" r:id="rId19"/>
    <p:sldId id="388" r:id="rId20"/>
    <p:sldId id="375" r:id="rId21"/>
    <p:sldId id="351" r:id="rId22"/>
    <p:sldId id="390" r:id="rId23"/>
    <p:sldId id="391" r:id="rId24"/>
    <p:sldId id="393" r:id="rId25"/>
    <p:sldId id="392" r:id="rId26"/>
    <p:sldId id="376" r:id="rId27"/>
    <p:sldId id="353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4" r:id="rId37"/>
    <p:sldId id="365" r:id="rId38"/>
    <p:sldId id="366" r:id="rId39"/>
    <p:sldId id="367" r:id="rId40"/>
    <p:sldId id="368" r:id="rId41"/>
    <p:sldId id="369" r:id="rId42"/>
    <p:sldId id="370" r:id="rId43"/>
    <p:sldId id="371" r:id="rId44"/>
    <p:sldId id="372" r:id="rId45"/>
    <p:sldId id="373" r:id="rId46"/>
  </p:sldIdLst>
  <p:sldSz cx="12192000" cy="6858000"/>
  <p:notesSz cx="6667500" cy="86868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4"/>
        <p:sld r:id="rId15"/>
        <p:sld r:id="rId16"/>
        <p:sld r:id="rId17"/>
        <p:sld r:id="rId18"/>
        <p:sld r:id="rId19"/>
        <p:sld r:id="rId20"/>
        <p:sld r:id="rId22"/>
        <p:sld r:id="rId23"/>
        <p:sld r:id="rId24"/>
        <p:sld r:id="rId25"/>
        <p:sld r:id="rId26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13"/>
        <p:sld r:id="rId21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5" autoAdjust="0"/>
  </p:normalViewPr>
  <p:slideViewPr>
    <p:cSldViewPr>
      <p:cViewPr varScale="1">
        <p:scale>
          <a:sx n="66" d="100"/>
          <a:sy n="66" d="100"/>
        </p:scale>
        <p:origin x="576" y="7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969434" y="8274178"/>
            <a:ext cx="730915" cy="24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75" tIns="42242" rIns="82975" bIns="42242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100" b="0"/>
              <a:t>Page </a:t>
            </a:r>
            <a:fld id="{7AC3D98B-694D-46CB-852D-91A127CCA494}" type="slidenum">
              <a:rPr lang="en-US" altLang="en-US" sz="1100" b="0"/>
              <a:pPr>
                <a:defRPr/>
              </a:pPr>
              <a:t>‹#›</a:t>
            </a:fld>
            <a:endParaRPr lang="en-US" altLang="en-US" sz="1100" b="0"/>
          </a:p>
        </p:txBody>
      </p:sp>
    </p:spTree>
    <p:extLst>
      <p:ext uri="{BB962C8B-B14F-4D97-AF65-F5344CB8AC3E}">
        <p14:creationId xmlns:p14="http://schemas.microsoft.com/office/powerpoint/2010/main" val="1850239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07T22:29:34.3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4957 7461 0,'0'0'0,"0"18"47,-18 0-16,0-1 16,-35 36-47,18-18 0,-18 18 16,18-53-16,0 18 15,17-18-15,-17 18 16,-89 17 15,71-35-31,-35 17 31,-18 19-15,36-36 0,17 0-16,-18 0 0,18 17 15,0-17-15,-17 18 16,-18-18-16,17 0 15,1 0 1,-1 0-16,-70 0 16,70 0-1,18 0 1,-35 0-16,53 0 16,-18 0-16,18 0 15,-1 0-15,19 0 16,-18 0-16,-1 0 15,1 0 1,0 0 0,17 18-16,0-1 0,1 1 15,-18 17 1,17-17-16,-17 35 16,17-18-1,0 0-15,1-17 16,-19 53-1,1-1 1,17 36-16,1-36 16,-18-17-16,35-17 15,-18 34-15,18 36 16,-18 0-16,18-18 16,-17-17-16,-1 17 15,18 53-15,-18-35 16,18-36-16,0 1 15,0 52-15,0 18 16,18-35 0,-18-35-1,18-1-15,-1 36 16,-17 35-16,18-52 16,-18-19-16,0 18 15,0 18 1,0 35-16,0-53 15,0-17-15,0-18 16,0-18-16,0 18 0,0 0 16,0 0-1,0 18-15,0-19 16,0 1-16,0-17 16,0 17-1,0-36-15,0 18 16,0-17-16,0 0 0,0-1 15,0 1-15,18-18 63,-1 0-47,1 0-1,-1-18 1,1 1-16,35-1 15,0 0 1,0 18-16,17-17 16,1-1-16,0 18 15,34-17-15,-34 17 16,17 0-16,-17 0 16,17 17-16,0 1 15,18 17 1,0-17-16,0 17 15</inkml:trace>
  <inkml:trace contextRef="#ctx0" brushRef="#br0" timeOffset="2517.29">12065 8290 0,'0'0'0,"-18"0"47,1 0-32,-1 0 1,0 0-16,1 0 16,-1 0-1,-17 0-15,17 0 16,1 0 15,-1 0-31,0 0 16,1 0 15,34 0 32,-17 18-48,18-18-15,17 18 16,-17-1-16,35 1 15,-36-1-15,36 1 16,-17 17-16,-1-17 31,0 0-31,0 17 16,18 0-16,-17 1 16,-1-19-16,0 1 15,-17-1 1,0 1-16,17-18 15,-18 18-15,19-18 16,-19 17-16,1-17 0,17 18 16,-17 0-1,0-18-15,-1 17 16,1 19-16,-1-19 16,19 18-16,-36 1 15,17-1-15,1 0 16,-18-17-16,18 17 15,-1-17-15,-17 17 16,0-17-16,0-1 16,0 1-1,0 0 1,0-1 0,0 1-1,0 17-15,0 1 16,0-1-1,0-18-15,-17 19 16,-1-19-16,18 1 16,-18 0-16,18-1 15,-17 1-15,17 0 16,-18 17-16,0-18 16,1 1-16,-1 0 15,1-1-15,-1 1 16,0 17-16,-17-17 15,0 0-15,-1-18 16,19 17 0,-18 1-1,-1-18-15,-17 17 16,0 1 0,18 17-16,-18-17 15,0 0 1,0-1-16,0 19 15,18-1-15,-35 0 16,17 0-16,-53 18 16,35-17-1,1-1-15,17 0 16,-18-17-16,18 17 16,-17-17-16,17-18 15,-18 17-15,36 1 31,-35-18-31,17 18 16,0-18-16,0 17 16,-18-17-16,18 0 15,0 0-15,-17 18 16,17 0 0,-18-18-16,1 17 15,-1 1-15,-17-1 0,0 1 16,17 0-16,1-1 15,-1 19 1,1-19-16,-1 1 16,1 17-1,-1-17-15,-70 35 16,17-18 0,71-35-16,-17 0 15,17-18-15,-70-34 16,52 16-1</inkml:trace>
  <inkml:trace contextRef="#ctx0" brushRef="#br0" timeOffset="3640.04">8678 9648 0,'0'0'0,"-17"0"109,-1 0-109,0 0 31,18 18 16,0 0-31,0-1-16,18 1 31,0 0-31,17 17 16,0-17-1,1-1-15,16 19 16,-16-19-16,-1 36 16,18-18-16,-35 1 15,17-19-15,0 19 16,-17-19 0,-1-17-16,1 18 15,0-1-15,-18 1 16,17-18-16,1 18 15,-18-1 48,0 1-63,0 0 16,-18-1-16,1 1 15,-1 0-15,0 17 16,-17 0-1,17 18-15,-34 35 16,16-52 0,1-1-1,-18 18-15,-17 35 16,-19 35-16,19-52 16,-1-18-16,1 0 15,-1-18 1,-17 0-16</inkml:trace>
  <inkml:trace contextRef="#ctx0" brushRef="#br0" timeOffset="16708">3739 14111 0,'0'0'0,"-17"0"93,-1 0-77,1 0 0,-1 0-16,0 0 15,1 0-15,-1 0 16,-17 0-16,-1 0 16,-16 0-1,16 0-15,-52 0 16,53 0-1,-89 0 1,89 0-16,-18 0 16,18 0-1,0 0-15,-18 0 16,35 0 0,-53 0-1,19 0 1,16 0-1,-17 0 1,18 0-16,17 0 16,1 0-16,-1 0 15,0 0-15,1 18 16,-1-1 0,1 1-16,-1 35 15,0-18-15,-17 18 16,0 18-1,17-54 1,18 19-16,-18 17 0,1 52 31,-18-34-31,35-18 16,-18 0 0,18 0-16,-18 53 15,-17-1-15,35-34 16,-18-1-16,18 19 15,-35 87-15,35-70 16,-18-36-16,18 36 16,-17 71-16,17-54 15,-35 18 1,35-53-16,-18 18 16,0 18-1,18-36-15,-17-35 0,-1 0 16,18-18-16,-18 0 15,18 1 1,-17-19-16,-1 1 16,18 0-16,-18 17 15,18-18-15,-17 1 16,17 17 0,0-17-1,0 0-15,0 17 31,17-17 1,1-1-17,17-17-15,-17 0 16,17 0-16,18 0 16,18 0-16,-1 18 15,18-1-15,18-17 16,0 18-1,53-18-15,-18 0 16,18 0 0,-1-18-1,1 18-15,18-17 16,-1-1-16,-17 18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2T23:02:28.4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15787 4145 0,'0'0'0,"0"-17"94,0-1-94,0 0 16,-18 18-16,18-17 15,-17 17-15,17-18 16,-18 18 0,0-18-16,18 1 15,-17 17-15,-19-18 16,19-17-1,-19-1 1,1-16-16,-18-1 16,18 17-16,0-17 15,-18 36-15,0-18 16,0-1-16,0 1 16,-35 17-16,0 1 15,17-1-15,-17 18 16,0 0-16,17 0 15,-17 0-15,0 18 16,17-1 0,-17 19-16,17-1 15,-17 0-15,0 0 16,17-17 0,1 0-16,-1-1 15,-17 19 1,18 17-16,-1 17 15,-17 18-15,35-35 16,0 0-16,0-18 16,0 36-16,0 0 15,0 17-15,18-18 16,17-17-16,1 0 16,-1-35-16,1 35 15,17 17-15,0 36 16,17-18-1,1-17-15,-1-36 16,1 36-16,35 17 0,0 0 16,17 0-16,1 0 15,35-17 1,17-18-16,-17 0 16,18-18-16,-1 0 15,1 1-15,17-19 16,17-17-1,1-17 1,0-36-16,-18 0 16,0 0-16,-17 18 15,-1-54-15,18-34 16,36 17-16,-54 36 16,1-72-1,-36 1-15,-18 71 0,19-54 16,-19-52-16,-35 70 15,-35 18-15,-17 0 16,-36-36 0,-35 1-16,-36 35 15,-52 17-15,-89 53 16,-423-35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07T22:34:57.7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21978 16545 0,'0'0'0,"-18"0"110,1 0-79,-1 0-16,-17 0 1,17 0 0,1 0-1,-19 0-15,-17 0 16,-546 0 46,493 0-46,-18 0-16,19 0 16,-19-17-1,-17-1-15,-212 18 32,265 0-17,-406 35 32,406 18-31,0 18-16,17-18 0,18-18 15,18 0-15,-18 18 16,18 35 0,-1-17-1,1-1-15,18-17 16,-1 36-16,0 52 15,18 53 1,18-141-16,-18-18 16,18 18-16,34 53 15,1-1-15,18 1 16,635 247 46,-548-318-62,160 1 16,-142-54 0,18-17-16,-17-53 15,-89 52 1,18-17-16,211-88 31,-176 18-31,-17 35 16,-36 35-16,0 0 15,-17 0-15,-1-35 16,-17-18-16,-18 35 16,-17 18-16,0 18 15,-36-159 1,-511-811 31,441 881-32,17 54-15,-17-1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07T22:56:38.9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31627 10777 0</inkml:trace>
  <inkml:trace contextRef="#ctx0" brushRef="#br0" timeOffset="2518.36">29933 10478 0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2T21:59:05.3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26988 15540 0,'0'0'0,"0"-35"187,0-1-187,0 1 16,17-36-1,1 54 1,-1-36-16,1-18 31,53-123-31,-54 141 16,1 18-1,0-18-15,-1 18 16,18-36-16,1-34 16,-1-1-1,0 35-15,1 18 16,-1-17-16,18-18 0,-18 17 16,0 0-16,-17 1 15,17 17-15,-17 18 16,-18 17-1,18 18-15,-18 18 47,17 17-31,-17 53 0,18-17-16,-18-18 15,0-18 1,0 53-16,17 53 15,19 36 1,-19-89-16,1 18 0,17 17 16,-17-17-16,0-53 15,-1 0 1,-17-18-16,18 36 16,-18-1-1,17 18-15,-17 1 0,18-19 16,-18-17-16,0-18 15</inkml:trace>
  <inkml:trace contextRef="#ctx0" brushRef="#br0" timeOffset="400.64">27393 14852 0,'0'0'0,"-17"18"16,-1-1-16,0 1 15,1 0 32,34-18-15,1 0-1,17 0-31,18 0 15,-18-18-15,36 18 16,35-18-16,70 1 16</inkml:trace>
  <inkml:trace contextRef="#ctx0" brushRef="#br0" timeOffset="1248.01">28275 14482 0,'0'0'0,"18"0"94,-1 0-78,54-18-1,-18 0-15,0 18 16,0 0 0,17 0-16,-17 36 15,0-36-15,-18 17 16,1-17-1,-1 18 1,-17 17-16,-1 18 0,1 0 16,-18 0-1,-18-18-15,18 0 16,-35 18-16,17 0 16,-35 35-1,18 18-15,0-35 0,0-18 16,17-18-16,0 0 15,1 1-15,-1-19 16,18 1-16,0-1 16,0 1-1,0 0-15,35-1 16,-17 1-16,17-18 16,18 35-16,0-35 15,35 18 1,-17-18-16,-1 0 15</inkml:trace>
  <inkml:trace contextRef="#ctx0" brushRef="#br0" timeOffset="2132.96">30251 14605 0,'0'0'0,"0"-18"63,-18 1-63,0-1 15,1 0-15,-1 1 16,-17-1-16,0 1 0,17 17 16,-35 0-1,18 0-15,-1 0 16,-16 17-16,16-17 15,1 18-15,-18-18 16,18 35 0,-18 18-1,0 18-15,18-19 16,-1-16-16,19 17 16,-1 35-16,1 35 15,17-52-15,0-1 16,0-34-1,17-1-15,1 18 16,-1 0-16,19 0 0,-1-18 16,-17 18-16,35-35 15,-1-1 1,1 1-16,18-18 16,-1 0-16,1 0 15,0 0 1,-1-53-1,1 0-15,-18 0 16,-18 18-16,0 0 16,18-54-16,-18-34 15,-17 52-15,0 18 16,-18 18-16,-18-18 16,0 18-16,-17 0 15,-18-1-15,0 19 16,-35-19-16,18 19 15,-19-18-15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2T22:05:23.2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20867 6844 0,'0'0'0,"0"-35"141,0 17-141,0-17 15,0-71 1,0 88-16,17 1 16,-17-1-16,18-35 15,-18-18 1,18-17 0,-1-53-16,1 53 15,-18 70 1,18-176 15,-18 124-31,0 17 16,0 18-16,0-1 15,0 1 1,0 17 0,0 1-16,0-1 15,0 0 1,0 1-16,0-1 0,0 1 15,0-1 17,0 0-32,0 1 15,17 17-15,-17-18 16,36 18-16,-19-18 16,18 1-1,18 17-15,0-18 16,18 18-16,17-18 31,0 18-31,18-17 0,-18-1 16,36 18-1,-1 0-15,1 0 16,17-17-16,-18 17 16,1 0-16,17 0 15,0 0-15,18 0 16,-1 0-16,1 0 15,-18 0-15,0 0 16,-17 0-16,17 0 16,18 0-1,-36 0-15,18 0 16,-17 0-16,-18 0 16,17 0-16,-17 0 0,17 0 15,-34 0-15,16 0 16,-16 0-1,-19 0-15,1 0 16,-1 0-16,-17 0 16,-17 0-16,16 0 15,-34 0 1,17 0 0,-17 0-16,0 0 15,17 0-15,-17 0 16,-1 0-1,1 0 1,-1 0-16,1 17 16,-18 18-1,18 1-15,-1-1 16,1 0-16,0 71 16,17 35-16,-17-35 15,-1-53 1,1 0-16,0 0 31,17 17-31,0 19 0,0 16 16,1-34-16,-19-18 15</inkml:trace>
  <inkml:trace contextRef="#ctx0" brushRef="#br0" timeOffset="2156.66">15469 6738 0,'0'0'0,"-17"-18"141,-1 1-125,18-1-1,-18 1-15,1-1 0,-1-17 16,0 17 0,18 0-1,-17 1-15,-1-1 16,1-17-1,17-18 1,-36-18-16,19-17 0,17 35 16,0 0-1,0 18-15,0 0 16,0-18-16,0-18 16,17 1-16,-17 17 15,18 0-15,0 18 16,-18-1-16,17 1 15,-17 17-15,18 1 16,-1-1-16,1 18 31,0 0-15,-1 0 0,1 0-16,-18 18 15,18-18 1,-1 17-1,19 1 1,-19-18-16,54 18 16,-36-1-1,0-17-15,18 18 16,18 0-16,17-18 16,-17 17-16,-19-17 15,19 0 1,0 0-16,-1 0 0,-17 0 15,53 18-15,0-18 16,0 0-16,-1 0 16,19 0-16,-1 0 15,1 0 1,-1 0-16,1 0 16,-18 0-1,-1 0 1,19 0-16,17 0 0,0 0 15,0 0-15,0 0 16,0 0 0,-35 0-16,141 0 15,-123 0 1,105-18-16,-123 18 16,-18 0-1,0 0-15,0-17 16,-17 17-16,0-18 15,-1 18-15,1 0 16,-1 0 0,-17 0-1,0 0-15,0 0 16,-18 0-16,18 0 16,-18 0-16,-17 0 15,17 0-15,-17 0 16,0 0-1,-1 0 1,19 0-16,-19 0 16,1 0-16,-1 0 0,1 0 15,-18 18 32,18 52-31,-18 1-16,0-18 0,0-18 15,0 0 1,0-17-16,0 17 16,0 18-16,0 53 15,0-18-15,-18-17 16,0-19-16</inkml:trace>
  <inkml:trace contextRef="#ctx0" brushRef="#br0" timeOffset="5639.09">7532 6350 0,'0'0'0,"-18"0"109,1 0-109,-1 0 31,0-18 1,18 1-17,-35-89 1,35 71-1,-18-1-15,18 1 16,0 0 0,0 17-16,0 1 15,0-1 1,0 0 0,0 1-1,18 17 63,-18-18-62,18 18 0,-1-18-16,1 18 15,0-17-15,-1 17 0,1 0 16,35 0-1,-18 0-15,18 0 16,0 0-16,0 0 16,17 17-1,-17-17-15,18 0 16,-1 0-16,1 0 0,-1 0 16,1 0-16,0 0 15,-1 0-15,18 0 16,1 0-1,-1 0-15,0 0 16,0 0-16,18 0 16,-18 0-1,0 0-15,1 0 16,-1 0-16,18 0 16,-18 0-1,18 0-15,17-17 16,-35 17-1,36 0-15,-18 0 0,-18-18 16,18 18-16,17 0 16,-17 0-16,0 0 15,17 0-15,-17 0 16,0 18 0,0-18-16,0 17 0,-18-17 15,0 36 1,0-19-16,0 1 0,0-18 15,1 18-15,17-1 16,-18 1 0,0-18-16,-18 17 31,19-17-31,-1 18 0,-18-18 0,19 0 31,-1 0-31,0 0 16,0 0-16,18 0 15,-18 0-15,0 0 16,-17 0-16,17 0 16,0-18-16,-17 18 15,-1-17-15,1 17 16,0-18-16,-1 18 16,1-17-16,-1-1 15,1 18-15,-1-18 16,1 18-1,-1-17-15,-17 17 16,0 0-16,0 0 31,-18 0-31,18 0 0,-17 0 16,-1 0 0,0 0-16,1 0 15,-19 0-15,18 0 16,1 0-1,-1 0-15,-17 0 16,-1 17-16,1-17 0,17 18 16,-17-18-16,-1 18 15,1-1-15,0-17 16,17 0 0,-17 0-16,-1 0 15,1 0-15,17 0 16,0-17-1,-17-1-15,17 18 16,1-18-16,-1 18 16,-17-17-1,17 17-15,-17-18 16,-1 0-16,18 18 16,-17-17-16,0 17 15,-1 0 1,1 0-1,0 0 17,-1 0-17,1 0 1,0 0 0,-1 0 15,1 0-16,-1 0-15,1 0 16,0 0 15,-1 0-15,1 0 0,0 0-1,-1 0 1,1 0-1,0 17 1,-1 1 0,-17 0-1,18-1-15,-1 19 16,-17-1-16,18-18 16,-18 19-1,18-19-15,-18 54 31,17 35-31,-17-18 16,0-35-16,0-18 16,0 0-16,0 18 15,18-17-15,-18-1 16,18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2T22:12:34.6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8749 5045 0,'0'0'0,"0"-18"94,0 0-63,18 18 1,-1-17-32,1-1 15,17 1-15,0-19 16,1-17-16,34-35 15,18 0-15,-52 53 16,17-1-16,17 1 16,-17 0-16,18 0 15,17-1-15,564-440 16,-634 476 0,0 0-1,17-18 1,18 18-16,35-35 15,0 0 1,724-371 0,-812 389-16,17 17 15,36 0-15,35 0 16,36-18-16,35-35 16,-1 18-16,19-36 15,-1 18-15,-17 18 16,53-36-16,-18 36 15,-18 0-15,18-18 16,-18 35-16,36 1 16,-18-19-16,0 36 15,-17-17-15,34 17 16,1-18-16,-18 18 16,0-35-1,-35 35-15,17 0 0,18 0 16,18 35-1,-36-35-15,-35 0 16,0 18 0,18-18-1,-18 0-15,0 0 0,18 17 16,0-34-16,0 17 16,-18 17-1,0 19-15,-18-1 16,1 18-16,-18 0 15,-1 17 1,1-34-16,-18-1 0,18 0 16,-17 0-16,16 71 15,-34-35-15,-1-18 16,-17 0 0,18 0-16,-18-1 0,17 54 31,1-18-31,-18-17 15,0 0-15,-18-18 16,18-1-16,282 548 16,-335-582-1,18-18 1,-1 0 0,1 0-16,0 17 15,-1-17 1,1 0-1,0 18-15,-1-18 16,1 0-16,0 18 16,-1-18-1,1 0 1,-18-18 0,0 0-1,-18-34-15,1 16 16,-1 1-16,-35 0 15,0-1-15,-18 1 32,-17 0-32,-35-53 15,-36 17-15,18 1 16,0-1-16,17 18 16,1 18-1,17 17-15,-17 1 16,17 17-16,-18 35 15,1 0-15,17-17 0</inkml:trace>
  <inkml:trace contextRef="#ctx0" brushRef="#br0" timeOffset="585.12">19509 4427 0,'0'0'0,"35"-17"46,-17-54-30,-1 18 0,1 18-16,-1 0 15,1-18-15,17 0 16,1-53-16,-1 0 16,0 53-16,0-17 15</inkml:trace>
  <inkml:trace contextRef="#ctx0" brushRef="#br0" timeOffset="2532.16">12859 4886 0,'0'0'0,"53"-423"141,-36 423-126,1 0 1,17 0-1,1-36-15,16 19 16,442-283 0,-494 282-16,18 1 31,17 17-15,18-18-16,0-17 15,18 17 1,-1 18-16,107-35 15,17-1 1,-71 1 0,-17 35-16,17-35 0,-17 17 15,0 1-15,18-1 16,-19 18 0,107 18-1,-124-18-15,18 17 16,18 1-1,17-18-15,-36 18 0,1-18 0,0 0 16,0 0 0,0 0-16,17 17 15,-17-17-15,-18 0 16,159 124 0,-141-54-16,0-17 31,-18 0-31,0-35 15,-17 17-15,-1-17 16,1 52 0,0 1-16,17-1 15,-53 1-15,18-18 16,0-36-16,-18 36 16,0 18-16,18 35 0,-17-53 15,-1 17 1,-18-17-16,19-18 15,-1 1-15,0-1 16,-17-17-16,17-1 16,1 1-16,-1-1 15,-18-17-15,1 18 16,0-18-16,-1 0 16,1-18-16,0 1 15,-1-18-15,1 17 16,-18 0-16,0-17 31,0 0-15,0-71-1,-18-18-15,-17 72 0,17 16 16,-17 1-16,0-18 16,-18-18-1,0-17-15,-35-18 16,17 36-16,1-1 15,-1 18-15,18 1 0,-35-1 16,17-18 0,1 0-16,17 1 15</inkml:trace>
  <inkml:trace contextRef="#ctx0" brushRef="#br0" timeOffset="3116.79">18098 4886 0,'0'0'0,"-18"0"32,0 0-17,-17 0-15,-18 35 16,0-17-16,-53 17 16,-17 0-16,-18 18 31,17 0-31,-52 18 15,35-36-15,35 0 16</inkml:trace>
  <inkml:trace contextRef="#ctx0" brushRef="#br0" timeOffset="57824.25">30233 10724 0,'0'0'0,"-18"0"172,1 0-156,-1 0-16,1 0 16,-19 0-16,1 0 15,0 0-15,-1 0 16,-34 0-1,-36 0 1,53-17-16,-17 17 16,-1 0-1,0 0 1,-17 0-16,0 0 16,0 0-16,17 0 15,-17 0-15,0-18 16,17 18-1,-34 0-15,34-17 16,-17-1-16,-18-17 16,0-1-16,0-17 0,0 36 15,18-18 1,0-1-16,-18 1 16,0 0-16,-17-1 15,-1 19-15,-17-1 16,0 18-16,18-18 15,-1 1-15,-17 17 16,-18 0-16,1 0 16,17 0-16,-18 0 15,18 17-15,0-17 16,-18 18-16,-18 17 16,1 1-1,0 34 1,-1 1-16,36-54 15,-35 36-15,17-35 16,-17 17-16,17-17 16,0-18-1,0 18-15,1-1 16,-1-17-16,-18 18 16,36-18-16,0 17 0,0 1 15,18 0 1,-18-1-16,-18 1 15,18-18-15,-18 53 16,18-18-16,-18 18 16,0-18-16,1 18 31,-19-17-31,36-1 16,-18-17-16,36-1 15,-18-17-15,0 18 16,17-1-1,-17-17-15,0 18 0,17-18 16,19 18 0,-1-36-16,0 36 0,-17-18 15,17 17-15,0 1 16,0 0 0,0-1-16,0 19 15,18 16-15,0-16 16,0-1-16,0 0 15,17 1-15,0-19 16,1 18-16,-1-17 16,18 0-16,1-18 15,-19 35-15,18 0 16,-18 1-16,19 34 16,16-35-1,-17 18 1,18-17-1,17-19-15,1 19 0,-1-19 16,1 1-16,17-1 16,-18 1-1,18 17-15,-18 1 16,18 34-16,-17-35 16,17 18-16,0 0 0,17-17 15,-17-1-15,18-17 16,0 17-1,17-18-15,-18 19 16,36-1-16,0-17 16,-17 17-16,34-17 15,-17-1 1,18 1 0,17-1-16,18 36 15,35-17-15,-35-19 16,-1 19-1,-16 16-15,16-34 0,1 35 16,0 0 0,0-35-16,17 17 0,1-17 15,17-1 1,-18 1-16,1 17 16,17-35-16,-17 18 15,17-18-15,0 17 16,0-17-16,-18 0 15,1 18 1,-1 0-16,1-18 16,17 17-1,18 19-15,-18-19 16,0 18-16,18 1 16,-18 17-16,17-18 15,19 0 1,-1 18-16,-35-35 15,0-1-15,18 19 0,0-19 16,-18-17-16,35 18 16,-34 0-16,16 17 15,1 18-15,-18-18 16,36 18 0,-1 18-1,-17-19-15,17 1 0,-35-17 16,18-1-1,-18-17-15,0-1 16,18 1-16,0-18 16,-18 17-16,-18-17 15,18 0-15,18 0 16,0 0 0,35 0-16,-35 0 15,-18 0-15,0 0 16,18 18-1,-18-18-15,17 35 0,1-17 16,-18 0 0,0-1-16,1 1 0,-1 0 15,17-1-15,-16 1 16,-19 0-16,18-18 16,-17 0-1,34-18-15,-17 0 16,1 1-16,-19-1 15,18-17 1,-35 35 0,0-18-16,-18 18 15,18-18-15,0 1 16,-18-36-16,18-35 16,-36 17-16,18 36 15,-35-18 1,18-18-16,17-34 0,-35 16 15,-18 36-15,1-17 16,16-54-16,-34 1 16,-18 35-16,18-18 15,-18-194 1,0 194 0,0-123-16,0 88 15,-18 35-15,18-106 16,-18 71-16,-17 35 15,0 0-15,-36-70 16,1 35-16,-18 35 16,-1 36-16,-34-1 31,-53 0-31,-230-52 16,194 35-1,-388-177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2T22:32:13.7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1429 13264 0,'0'0'0,"0"18"63,0 17-48,0-17 17,0 17-32,0-17 15,0 0 1,0-1-16,0 1 15,17 17 1,1 124 0,0-89-16,-1 1 15,1 70-15,0-35 0,-1 0 16,142 670 0,-159-758-1,0-1 1,0 1-1,-18-18 48,18-18-63,-35-35 16,0 18-16,0 17 15,17-52 1,-35-18-1,0-71 1,35 124-16,-123-794 16,159 829 15,-18-18-15,35-17-1,0-36-15,1 36 0,-19-18 16,1 35-1,0-17-15,-1 0 16,1-1-16,17 36 16,-17-17-16,0 17 15,-18-18-15,17 18 32,1 0-32,-1 18 15,-17-1-15,18 19 16,0-19-16,-18 36 15,17 71 1,-17-36-16,0-18 0,0-34 16,0 34-1,0-52-15,-17 17 0,17 0 16,-18-17-16,0 17 16,18-17-16,-17-18 15,17 18 1,-18-18-16,1 17 15,17 1-15,-18-18 16</inkml:trace>
  <inkml:trace contextRef="#ctx0" brushRef="#br0" timeOffset="432.05">2081 13159 0,'0'0'16,"0"17"15,0 36-15,18 0-16,-18-18 15,35 18 1,36 159 0,-53-124-16,34 18 15,1 35-15,0 0 16,-35-53-16,17-35 16,0 53-16</inkml:trace>
  <inkml:trace contextRef="#ctx0" brushRef="#br0" timeOffset="563.34">2646 14676 0,'0'0'0,"0"-36"32,-18-34-17,1 17-15,-1 0 16,0-53 0,-17-17-16,-18-1 15,35 54-15</inkml:trace>
  <inkml:trace contextRef="#ctx0" brushRef="#br0" timeOffset="816.29">1852 13317 0,'0'0'0,"0"-17"31,0-1-15,0 0-1,0 1 16,18 17-31,-1-18 0,1 18 16,35-17-16,0-1 16,35-17-16,0-36 15,0-35 1,-17 53 0,17 0-1,0 0-15</inkml:trace>
  <inkml:trace contextRef="#ctx0" brushRef="#br0" timeOffset="1285.64">2805 12665 0,'0'0'0,"-142"300"63,142-283-32,0 19-31,0 52 0,18-18 16,0 36-16,17 88 15,-17-70 1,-1-54-16,19 18 16,-1-17-16,-17-1 15,-1-17-15</inkml:trace>
  <inkml:trace contextRef="#ctx0" brushRef="#br0" timeOffset="2102.05">2575 13018 0,'0'0'0,"0"-18"47,18-17-31,-18 17-16,18-17 15,-18 17-15,35-17 16,-18 17 0,1 0-1,17 1-15,-17-1 0,17 1 0,1 17 16,-19 0-16,1 0 15,211 335 1,-229-318 15,-17 36-15,17 0 0,-18-18-1,18 1-15,0-1 0,-18-17 16,18 17-16,0-17 15,0-1-15,18 1 16,0 17 0,-1-17-16,18-18 15,-17 17-15,17-17 0,18 18 16,-17 0-16,16-18 16,-16 17-1,-1-17-15,-17 18 16,17-18-16,-17 35 15,-1 18-15,1 0 32,-18 0-32,-35 53 15,-1 35-15,-17-53 16,0 0-16,18-35 16,-18 0-1,18-18-15,0-17 0,-1 0 16,19 17-1</inkml:trace>
  <inkml:trace contextRef="#ctx0" brushRef="#br0" timeOffset="2958.58">3545 12612 0,'0'0'0,"0"17"47,-17 54-47,-1-18 16,18 0-16,0 53 15,18 35 1,-1-35-16,-17-18 0,18 71 15,0-18 1,17-35 0,-35-54-16,18 1 15,-18 0-15,0-17 16,0-19 0,0 1-16,0-1 15,0 1-15,0-53 16,-18 17-1,-17 1-15,35-19 0,-36-70 16,19 18 0,-1 18-16,18-54 15,18-17 1,-1 35-16,1 18 16,0 18-16,17 34 15,0 1-15,1-18 16,-19 35-16,18 1 15,-17-1-15,0 0 16,-1 18-16,-17-17 16,0 34 31,0 1-47,0 0 15,0 35 1,0 35-1,0 18-15,18-36 16,-18 1-16,18-18 16,17 53-16,18 35 15,0-35-15,0-36 16,17 1-16,1-18 16,-1-18-1,-17 0 1,35 0-16</inkml:trace>
  <inkml:trace contextRef="#ctx0" brushRef="#br0" timeOffset="3622.51">5539 14887 0,'0'0'0,"-36"-17"47</inkml:trace>
  <inkml:trace contextRef="#ctx0" brushRef="#br0" timeOffset="4189.45">4921 14817 0,'0'0'0,"-17"17"32,-19 1-32,1 17 31,0-17-31,0 35 15,-18 35-15,-18 0 16,18-17-16,18-18 16,-36 70-1,36 1-15,0-36 16,-1-35-16,19 0 16,-1 0-16,18 17 0,0 18 15,0 18 1,18-35-16,-1-1 15,19-17 1,-1-18-16,0 18 16,18 0-16,18 18 0,-1-1 15,19 1-15,-19-36 16,36 0-16,-18-52 16,-17 17-16,-1 0 15,1-18 1,17-35-16,-17-53 15,-1 54-15,-35-1 16,36-106 0,-18 53-16,-18 35 15,-17-17 1,17-53-16,-17 18 16,-18 35-16,0 17 15,-18 18-15,0 0 16,-17 0-16,0 0 15,-36 0-15,1 18 16,-18 17-16,-1 1 16,1 17-1,-88-35-15,88 17 16,17 18-16,18-18 16</inkml:trace>
  <inkml:trace contextRef="#ctx0" brushRef="#br0" timeOffset="5189.81">4533 15575 0,'0'0'0,"-17"0"94,-1 0-63,0 0-31,1 0 15,-1 0-15,-17 0 16,17 0 0,0 0-16,1 0 15,-18 0-15,-1-17 16,1-1-16,-18-17 16,0-1-16,18-17 0,0 18 15,-1 0 1,1 0-16,-18-1 15,18 1 1,0 17-16,17 1 16,-17-19-16,17 19 15,0-1-15,-17-17 16,0 0-16,0-18 16,17 0-16,-17 0 15,17 18-15,0 17 16,1 0-16,17 1 15,-18-1 1,18 0 0,-18 18-16,18-17 15,-17 17-15,-1-18 16,1 18-16,-1 0 16,0 35-1,-17 1-15,17-19 16,-17 36-16,0 35 15,-1 18-15,19-35 16,-1 17-16,1 53 16,-1-17-16,18-36 15,0-35-15,0 53 16,18-18-16,-18 18 16,17-36-1</inkml:trace>
  <inkml:trace contextRef="#ctx0" brushRef="#br0" timeOffset="5752.67">3475 14605 0,'0'0'0,"18"0"141,-1 0-141,18 0 15,1 0 1,17 0-1,17 0-15,18 0 16,1 18-16,34-1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2T22:37:37.6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29580 4039 0,'0'0'0,"0"-17"78,-17 17-78,-1-18 16,1 18-16,-1-18 15,0 18-15,-17-17 16,17-1-16,-17-17 31,0 0-31,-1-1 16,-16-17-16,34 18 15,-17 0-15,-1 0 16,1 17-16,17 0 16,-17-17-16,0 17 15,17 1 1,-17-1-16,0 18 0,-1-18 15,19 18-15,-18-17 16,-1 17-16,1-18 16,0 1-1,-1 17-15,-17 0 16,18 0-16,0 0 16,-18 0-16,18 0 0,-1 35 15,-16-18 1,16 36-16,1-17 15,17-1-15,-17-17 16,0 52-16,-18 18 16,18 18-16,-1-53 31,19 18-31,-19-1 16,19 54-16,-19-1 15,19-52-15,-1-1 16,-17 54-16,0 17 15,-1-35 1,19-18-16,-1-18 16,0 36-16,18 0 0,-17 0 15,17-36-15,-18-17 16,18 71 0,-17 35-16,-1-71 15,18-18-15,0 36 16,0 18-16,0-1 15,0-35 1,0-35 0,0-18-16,18 36 15,-1 35-15,1 17 16,-1-34-16,-17-19 16,36-17-16,-19 0 15,1-18-15,17 36 16,-17-18-16,17 17 15,0 1-15,1-18 16,-19 0-16,19-18 16,-1 0-16,0-17 15,-17 17-15,35 0 16,-18-17 0,0 0-1,18-1-15,-17 1 16,16-18-16,19 18 15,-18-36-15,17 0 16,1-35 0,17 18-16,0 0 15,1-36-15,16-70 16,-34 53-16,0 17 16,34-105-16,-34 53 15,-18 34-15,17-87 16,1 0-16,-18 34 15,0-87-15,-36 106 16,19-124 0,-19 70-16,1 19 0,-18-107 15,0 142-15,0-107 16,-18 36-16,1 71 16,-19-71-16,-16 35 15,-1 35 1,-18 36-16,-17 18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12T22:50:38.8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5292 10707 0,'0'0'0,"-18"0"110,0 0-95,1-18 1,-19 1-16,1-1 16,0 0-16,0-17 15,-18 0 1,-18-1-16,18 19 16,-35-36-16,0 18 15,-18-1-15,0 19 16,0-19-16,1 19 15,16 17-15,1-18 16,0-17-16,17 0 16,-17-1-16,-18 1 15,1 0-15,-1-1 16,18 19 0,-18-1-16,17 18 0</inkml:trace>
  <inkml:trace contextRef="#ctx0" brushRef="#br0" timeOffset="1236.03">1464 9296 0,'0'0'0,"0"17"47,-18 1-31,18 17-16,-17 1 16,17-1-16,0-18 15,0 107-15,0-1 16,0-52-16,0 17 31,17 36-31,1-1 16,0-17-16,-18-36 15,0-34-15,0 17 16,0-36 0,-18-34-1,0 17 1,18-18-16,-17-35 0,-19-53 15,1 36-15,0-54 16,17-34 0,1 52-16,17 17 15,0-16-15,17-36 16,19 35-16,-1 18 16,0 35-1,18 0 1,0 17-16,0 1 15,17 0-15,-17 0 16,-17 17-16,-19 18 16,1 18-16,0-1 15,-1 1 1,1 17-16,-18-17 0,-18 35 16,1 53-16,-19-18 15,1-35 1,-18 0-16,-17-1 15,-1 1-15,18 0 16,-18 0-16,19-18 16,16-17-16,1-18 31,17 18-31,1-18 16</inkml:trace>
  <inkml:trace contextRef="#ctx0" brushRef="#br0" timeOffset="1668.82">2417 9031 0,'0'0'0,"-18"18"78,18-1-78,-18-17 15,18 18-15,-17 17 16,-1 36 0,18 17-16,18-35 15,-1 88-15,1 35 16,0-87-16,17 17 0,0 35 16,0 17-16,-17-52 15,17-35 1,-17-18-16,-18 35 15,18-18-15</inkml:trace>
  <inkml:trace contextRef="#ctx0" brushRef="#br0" timeOffset="2092.27">1852 9260 0,'0'0'16,"18"0"15,-1 0-15,1 0-1,35 0-15,0 0 16,17-17-16,1-36 15,35-18 1,-36 18-16,19 18 16,-19-18-16,36 0 15,-36 0-15</inkml:trace>
  <inkml:trace contextRef="#ctx0" brushRef="#br0" timeOffset="2491.94">3545 8767 0,'0'0'0,"0"70"62,0-17-62,0 0 16,0 53-1,0 17-15,18-35 0,-18 1 16,18-1 0</inkml:trace>
  <inkml:trace contextRef="#ctx0" brushRef="#br0" timeOffset="3258.93">3528 8625 0,'0'0'0,"17"18"62,1 0-46,0-18-1,35 0-15,0-18 16,17 0-16,1 1 16,-1-1-1,1 1-15,-36 34 16,18 1-1,-35-1-15,-1 1 16,1-18-16,0 18 16,-18 35-1,0 17-15,-18 1 16,0-18-16,18-18 16,-17 0-16,17-17 15,-18 17-15,18-17 16,0-1-16,0 1 15,0 0 1,0-1 0,18-17-16,-18 18 15,17-18 1,-17 18 0,18-1-16,0-17 15,-18 18 1,-18 35-1,0 0 1,-17 0-16,0 0 16,-1-18-16,1 0 15,-18 0-15,18 1 0,-18-19 16,0 1 0,0 0-16,36-1 15,-1 1-15</inkml:trace>
  <inkml:trace contextRef="#ctx0" brushRef="#br0" timeOffset="4499.83">4674 8273 0,'0'0'0,"0"53"63,0-1-63,0 1 15,0-17-15,0 34 16,0 54-16,0-18 15,0-18-15,0-18 16,0 36-16,0-18 16,0 1-16,0-1 15,0-53 1,0 18-16,0-18 16,0 0-16,-17-17 15,17 0-15,-18-36 31,0 0-15,1-52-16,-1-18 16,18 0-16,0 35 15,18-36-15,-1-52 16,19 18 0,-19 52-1,1 1-15,17 17 16,1 18-16,-19-1 15,18 1-15,1 0 16,-19 17-16,1 0 16,0 18-1,-18-17-15,0 34 47,0 1-47,-18 0 16,0 17-16,1-17 15,17-1-15,-18 19 16,0-19 0,18 1 15,18-1-15,-18 1-16,35-18 15,1 18-15,-1-18 16,18 17-16,0 1 15,17 35-15,1 17 16,-1 1-16,-17-18 16,0 0-16,-17-18 15,-1 0-15,18 1 16,17-19-16,-17 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02125" y="4122490"/>
            <a:ext cx="5772150" cy="39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993" tIns="42242" rIns="85993" bIns="422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947636" y="8274178"/>
            <a:ext cx="772229" cy="24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75" tIns="42242" rIns="82975" bIns="42242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100" b="0">
                <a:latin typeface="Century Gothic" pitchFamily="34" charset="0"/>
              </a:rPr>
              <a:t>Page </a:t>
            </a:r>
            <a:fld id="{9905E034-AC49-4424-B6A9-E99CDD5C9ACB}" type="slidenum">
              <a:rPr lang="en-US" altLang="en-US" sz="11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100" b="0">
              <a:latin typeface="Century Gothic" pitchFamily="34" charset="0"/>
            </a:endParaRP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47675" y="657225"/>
            <a:ext cx="5772150" cy="3246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711987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 separate screen notes for this one.  The slides are different.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E1447CC5-F4DB-4B22-92FB-8EC85156CC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32277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Four animations circle the tag, the valid bit, the byte offset, and the data byte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AC8888BA-FE01-4F5A-B7A3-EA047D4A09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ACC81C6C-3B0D-4D9D-A586-F0B97F720F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54496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Two animations bring up the final answer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CB862AA7-C0D2-4026-84F0-D2C3E71030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891AA36D-ECFF-43A7-87BF-FB7082E903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369327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39350448-23ED-492F-8DFD-87D018BDA2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8157AC5C-AA31-4EF9-8EE1-46DFA1E6D1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75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Three animations bring up answers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D1927253-FF19-4CA4-A00F-1DFE87C22C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194CA565-7F5A-48FF-924B-7DDF0B2E8E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Two animations circle the tag and the valid bit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69FAE9CA-198C-4E3F-A29D-B16CE2DA6C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7A392276-B976-4E7D-AA57-46E3151A3F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121020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One animation brings up the TLB (non-)hit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B0E4E973-80F1-46A1-9C23-0D1CA1A271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D735FF34-B4E4-4E8C-9075-6439BEC075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445224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Two animations bring up the valid bit and the PPN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FB493FE6-3B7C-46C3-9924-8857D1A146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AE9017EF-6341-43A5-A964-2878633E8C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965036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Six animations bring up the answers through CI/CT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304B34E5-85C0-419E-A43B-AF1628928A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53243E9D-5C8D-4971-8435-F32EAC726A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9278947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Two animations circle the valid bit and cache tag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B84C57F1-815E-4A95-A0FD-0904B1D87C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DFFFD527-D717-4C6D-8860-B5853214C0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4388215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Two animations give the final result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3C8F8F2A-3990-4759-B705-F5E7389FE7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1BE1A715-67DD-4B2C-A2E1-34ABE6FE0B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604738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7225"/>
            <a:ext cx="5772150" cy="3246438"/>
          </a:xfrm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E74E8342-EBE0-4D0F-9443-CF09245153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CF1EAFC7-0795-49E3-BAAA-BDC725B7BE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Three animations bring up answers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AB756549-C9BA-4BF3-90CC-E294230894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51F8B754-BA8A-4053-A25C-8976DE202A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Two animations circle the tag and the valid bit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2C71955D-8425-4216-84C4-463EBF8401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61445BB3-40BE-4434-9570-E2E991417C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3392802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One animation says TLB miss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31054E81-2995-411F-B28D-15E18C5723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62EB23DA-5E5E-4FD8-8467-98BDCEFF43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7858109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One animation circles the invalid page table entry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7BC14325-ADC7-4A3D-85CD-57F36A5917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138BCC8A-9084-46A5-9381-B6BA198945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8501446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Two animations answer page fault and the on-disk PPN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8285A6F8-D680-4AFC-996C-EBC13E513F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B2165815-12F3-4787-8FDF-79D1C7F6AF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7447331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9B0204B7-50F1-45D4-A378-397E738E38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7BF36EC7-0FDB-40A4-9325-6D283BCC20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419182D-4782-4158-87D6-12DD7D4B59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E66480F-C959-4E75-B334-B8C6D27F16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619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 is 64 bits but only 48 bits are sent to the memory system.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D9DE5DE0-711D-4D84-987A-D10ED8D595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5071262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7ABC287D-5032-488A-AF85-39127206B8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C92445FD-4EC2-4DAD-A9FB-C8F5212AF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 bit says that this mapping is global to all processes; clear means it’s process-private.  The Linux kernel sets G on its pages but of course sets U/S to supervisor.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54659" y="657831"/>
            <a:ext cx="4359631" cy="32460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227" tIns="43114" rIns="86227" bIns="43114" anchor="ctr"/>
          <a:lstStyle/>
          <a:p>
            <a:endParaRPr 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571BC400-EF8B-4DCD-8DD9-1B30C198CF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77144E1F-D1E9-4736-B47D-B5C41A2328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42F18974-BA56-44DE-AD2A-1A604AEEBA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78006C65-98E2-4F0B-8387-649C793A1F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699285D-A3FE-4B3D-87C0-D7F4BB0DD1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94076D8-0EA9-4335-A65A-00AA34FC88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855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Note that this is a bottom-to-top diagram (really needs to be redrawn…)</a:t>
            </a:r>
          </a:p>
        </p:txBody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83A38738-8D8D-47B6-940D-C696897D3B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1DFDEEC6-8798-4181-BEAC-98736F9021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EDCD317-C4E3-418B-8822-4826ADDD44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90868F-BAE6-4721-91D9-F3D6B1D1AE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487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774177DB-84A8-4743-8B9F-88CA32390E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F4C50E7A-3517-4D5D-BF88-D013612486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Six animations bring up read 1, </a:t>
            </a:r>
            <a:r>
              <a:rPr lang="en-US" dirty="0" err="1"/>
              <a:t>segfault</a:t>
            </a:r>
            <a:r>
              <a:rPr lang="en-US" dirty="0"/>
              <a:t>, write 2, </a:t>
            </a:r>
            <a:r>
              <a:rPr lang="en-US" dirty="0" err="1"/>
              <a:t>segfault</a:t>
            </a:r>
            <a:r>
              <a:rPr lang="en-US" dirty="0"/>
              <a:t>, read 3, normal page fault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995397A2-E7A2-47F6-BD8D-24F997C2C4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12E851DB-3C49-4EE1-A909-EC30D67891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6B84FA9A-8B11-45F4-8F12-004DEC6765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9A32D81C-C55B-4BD4-874E-693F573989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6BA6D8-9E2F-4804-A3E5-93F863C4DA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A148CB3-85F1-499C-82FE-60A18B083F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973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61291F2-DC4E-42F5-9C60-059B401541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4E9555D-29BA-49D1-85E2-9A2A02995B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313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12D6651-D122-44E9-82B5-EDA08260B3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9365215-16F0-4510-9973-61EC2941DC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07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Mention that they’ll be referring back to this slide and the next two.</a:t>
            </a:r>
          </a:p>
        </p:txBody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5CD7D0F3-EAA2-48E9-AB64-29CDA46C3F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Image Placeholder 8">
            <a:extLst>
              <a:ext uri="{FF2B5EF4-FFF2-40B4-BE49-F238E27FC236}">
                <a16:creationId xmlns:a16="http://schemas.microsoft.com/office/drawing/2014/main" id="{7414D906-4ADD-4F8C-A1A6-72D15B898D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3471A4F-F2C2-4182-9D7F-82674A85D4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94DF02-E0D8-49CA-A2A8-BC54A36F30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7687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D62733F-8437-4FC3-8AE0-2FC03969A7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B1F0BD9C-00C9-4B20-B09F-15E3D93F2C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2E187573-011F-4338-B8B8-D149DCA246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D88B2CC4-FF12-48BA-9639-B0661C88CF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703B5A6D-3EC4-4C7A-9F57-FF0F2124C7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BC2F6194-16DB-4BA1-B803-B88CF00ABE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C5B516DA-290A-4189-9891-8F944540AA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E0096C70-F38E-48C3-951C-88DDC5C4A5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D2FBF282-0AD3-4B49-84A4-B5DB482000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BB2444CB-EDBF-42F7-8FB2-6B2090AE96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1510C966-A4DC-4D56-9006-68C1A67503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107C15C7-944F-4EF6-9EE2-6B2D93714F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69BA978D-2DE1-4B3A-95DD-10D67931C3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8A71D524-633E-40E3-AE75-E81B9F406C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Four animations bring up the answers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13F97F23-09D7-447B-A931-926FB810AD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00A62D92-7069-400E-80E1-BE1A9928CF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1154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Three animations circle the tag, valid bit, and PPN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201C4742-F622-4CE8-8B29-2754E7A7A0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3D58B680-E883-4E4C-9516-927F933493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904192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Eight animations bring up answers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2CE089E0-D851-4573-B4D4-D181A7EEEA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C88E4390-8FDC-4FAA-9070-9AACDB7440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1504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052333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01277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408118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60419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61959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715270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165368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7919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765511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577193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8088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8234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612E7136-5345-466A-B434-2E4D01D4B103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10869452" y="-56516"/>
            <a:ext cx="92397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Virtual Memory: Systems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1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Simple memory system example</a:t>
            </a:r>
          </a:p>
          <a:p>
            <a:pPr lvl="1" eaLnBrk="1" hangingPunct="1">
              <a:defRPr/>
            </a:pPr>
            <a:r>
              <a:rPr lang="en-US" dirty="0"/>
              <a:t>Case study: Core i7</a:t>
            </a:r>
          </a:p>
          <a:p>
            <a:pPr lvl="1" eaLnBrk="1" hangingPunct="1">
              <a:defRPr/>
            </a:pPr>
            <a:r>
              <a:rPr lang="en-US" dirty="0"/>
              <a:t>Linux memory management</a:t>
            </a:r>
          </a:p>
          <a:p>
            <a:pPr lvl="1" eaLnBrk="1" hangingPunct="1">
              <a:defRPr/>
            </a:pPr>
            <a:r>
              <a:rPr lang="en-US" dirty="0"/>
              <a:t>Memory mapping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5626" y="762001"/>
            <a:ext cx="6246813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3. 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326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532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22689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2268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210052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1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1005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69741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1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69741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18477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18477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67214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1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67214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159504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15950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46867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1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64686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34230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13423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621592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1</a:t>
            </a:r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62159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8108954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810895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859631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0</a:t>
            </a:r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859631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6965" y="3478213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81365" y="3478213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080383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151034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35326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53990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7799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1592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3536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9162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22971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6764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3990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799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41592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536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9162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2971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6764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5399089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4779964" y="5788025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4159251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536950" y="5788025"/>
            <a:ext cx="622300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916239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2297114" y="5788025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676401" y="5788025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53990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47799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41592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3536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9162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22971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6764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53990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47799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41592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536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9162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22971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6764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53990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47799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41592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3536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9162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22971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6764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53990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47799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41592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3536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9162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22971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6764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53990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47799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41592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3536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9162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22971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6764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990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4779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4159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3536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9162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2297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676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676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676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676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676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676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676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676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676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2297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916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3536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4159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4779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5399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676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676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676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6011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98948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92757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86550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8032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4120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67929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61722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98948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92757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86550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8032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74120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67929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61722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98948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92757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86550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8032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74120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67929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61722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98948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92757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86550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8032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74120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67929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61722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98948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92757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86550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8032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74120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67929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61722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98948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92757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86550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8032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74120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67929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61722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98948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92757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86550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8032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74120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67929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61722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98948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92757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86550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8032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74120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67929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61722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98948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9275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8655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8032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74120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6792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6172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6190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6190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6190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6190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6190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6190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6190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6190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6792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7412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8032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8655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9275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9894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6190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10515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6190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6172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7637CD-2ABA-425F-8CFB-93DE87EF794C}"/>
              </a:ext>
            </a:extLst>
          </p:cNvPr>
          <p:cNvSpPr/>
          <p:nvPr/>
        </p:nvSpPr>
        <p:spPr bwMode="auto">
          <a:xfrm>
            <a:off x="2466536" y="5788025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AEB76928-12F2-4E56-A0EC-B7A6F93ED519}"/>
              </a:ext>
            </a:extLst>
          </p:cNvPr>
          <p:cNvSpPr/>
          <p:nvPr/>
        </p:nvSpPr>
        <p:spPr bwMode="auto">
          <a:xfrm>
            <a:off x="3087468" y="5791200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AC36E4F3-9F25-4B49-9754-897F64AC8EAA}"/>
              </a:ext>
            </a:extLst>
          </p:cNvPr>
          <p:cNvSpPr/>
          <p:nvPr/>
        </p:nvSpPr>
        <p:spPr bwMode="auto">
          <a:xfrm>
            <a:off x="3708400" y="5794375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429D3837-BCF5-4045-BCB7-05F3E05A6AC5}"/>
              </a:ext>
            </a:extLst>
          </p:cNvPr>
          <p:cNvSpPr/>
          <p:nvPr/>
        </p:nvSpPr>
        <p:spPr bwMode="auto">
          <a:xfrm>
            <a:off x="3722468" y="4075907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60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6" grpId="0" animBg="1"/>
      <p:bldP spid="207" grpId="0" animBg="1"/>
      <p:bldP spid="2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40034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11712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		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629758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43983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5662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243871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756509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27073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783371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297596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81023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324459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837096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351321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865546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6666970" y="5173134"/>
            <a:ext cx="2649538" cy="339725"/>
            <a:chOff x="3188" y="3030"/>
            <a:chExt cx="1669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02" name="Text Box 128">
            <a:extLst>
              <a:ext uri="{FF2B5EF4-FFF2-40B4-BE49-F238E27FC236}">
                <a16:creationId xmlns:a16="http://schemas.microsoft.com/office/drawing/2014/main" id="{79A74399-1D50-4620-AB98-9D72D37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844" y="3437965"/>
            <a:ext cx="489878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103" name="Text Box 129">
            <a:extLst>
              <a:ext uri="{FF2B5EF4-FFF2-40B4-BE49-F238E27FC236}">
                <a16:creationId xmlns:a16="http://schemas.microsoft.com/office/drawing/2014/main" id="{F941B7A7-13B2-42AD-9096-493C370C5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7716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04" name="Text Box 130">
            <a:extLst>
              <a:ext uri="{FF2B5EF4-FFF2-40B4-BE49-F238E27FC236}">
                <a16:creationId xmlns:a16="http://schemas.microsoft.com/office/drawing/2014/main" id="{3B2E240D-1F4B-4B5C-BD86-1090A012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5835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105" name="Text Box 131">
            <a:extLst>
              <a:ext uri="{FF2B5EF4-FFF2-40B4-BE49-F238E27FC236}">
                <a16:creationId xmlns:a16="http://schemas.microsoft.com/office/drawing/2014/main" id="{80B96D15-693B-4572-8B13-0A1980A10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863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06" name="Text Box 133">
            <a:extLst>
              <a:ext uri="{FF2B5EF4-FFF2-40B4-BE49-F238E27FC236}">
                <a16:creationId xmlns:a16="http://schemas.microsoft.com/office/drawing/2014/main" id="{EF1194E9-7FB2-48F0-BBDD-A8C9ABF18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192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107" name="Text Box 134">
            <a:extLst>
              <a:ext uri="{FF2B5EF4-FFF2-40B4-BE49-F238E27FC236}">
                <a16:creationId xmlns:a16="http://schemas.microsoft.com/office/drawing/2014/main" id="{EB174B77-5371-43D2-B3B6-FA3625711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5966" y="3437965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08" name="Text Box 149">
            <a:extLst>
              <a:ext uri="{FF2B5EF4-FFF2-40B4-BE49-F238E27FC236}">
                <a16:creationId xmlns:a16="http://schemas.microsoft.com/office/drawing/2014/main" id="{5E296945-5151-4C3C-BEA8-B265ABF42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1" y="6033868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9" name="Text Box 150">
            <a:extLst>
              <a:ext uri="{FF2B5EF4-FFF2-40B4-BE49-F238E27FC236}">
                <a16:creationId xmlns:a16="http://schemas.microsoft.com/office/drawing/2014/main" id="{BA74E64C-5A74-42C4-A6F3-347A5DD0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3849" y="6033868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110" name="Text Box 151">
            <a:extLst>
              <a:ext uri="{FF2B5EF4-FFF2-40B4-BE49-F238E27FC236}">
                <a16:creationId xmlns:a16="http://schemas.microsoft.com/office/drawing/2014/main" id="{27751A88-54EB-49D2-B4E4-AE540BC26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520" y="6033868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11" name="Text Box 153">
            <a:extLst>
              <a:ext uri="{FF2B5EF4-FFF2-40B4-BE49-F238E27FC236}">
                <a16:creationId xmlns:a16="http://schemas.microsoft.com/office/drawing/2014/main" id="{21F38025-525F-44EE-8A1A-125E9212D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093" y="6033868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12" name="Text Box 154">
            <a:extLst>
              <a:ext uri="{FF2B5EF4-FFF2-40B4-BE49-F238E27FC236}">
                <a16:creationId xmlns:a16="http://schemas.microsoft.com/office/drawing/2014/main" id="{8EBFD316-8B30-4987-995F-A96851EAC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7511" y="6033868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0x36</a:t>
            </a:r>
          </a:p>
        </p:txBody>
      </p:sp>
      <p:sp>
        <p:nvSpPr>
          <p:cNvPr id="113" name="Text Box 139">
            <a:extLst>
              <a:ext uri="{FF2B5EF4-FFF2-40B4-BE49-F238E27FC236}">
                <a16:creationId xmlns:a16="http://schemas.microsoft.com/office/drawing/2014/main" id="{B158D7E9-AAB8-4800-B0D1-BA8B6016B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151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4" name="Text Box 140">
            <a:extLst>
              <a:ext uri="{FF2B5EF4-FFF2-40B4-BE49-F238E27FC236}">
                <a16:creationId xmlns:a16="http://schemas.microsoft.com/office/drawing/2014/main" id="{1E70DF4C-2B30-422C-B09A-A54FDAF49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5691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5" name="Text Box 141">
            <a:extLst>
              <a:ext uri="{FF2B5EF4-FFF2-40B4-BE49-F238E27FC236}">
                <a16:creationId xmlns:a16="http://schemas.microsoft.com/office/drawing/2014/main" id="{21CA8863-433B-45E9-AB12-E507CF88B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839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6" name="Text Box 142">
            <a:extLst>
              <a:ext uri="{FF2B5EF4-FFF2-40B4-BE49-F238E27FC236}">
                <a16:creationId xmlns:a16="http://schemas.microsoft.com/office/drawing/2014/main" id="{FB681C9E-AD7D-47E3-95B9-C01D8D269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016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7" name="Text Box 146">
            <a:extLst>
              <a:ext uri="{FF2B5EF4-FFF2-40B4-BE49-F238E27FC236}">
                <a16:creationId xmlns:a16="http://schemas.microsoft.com/office/drawing/2014/main" id="{49BF68A3-F1D6-4888-9864-65F6FAB6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791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8" name="Text Box 147">
            <a:extLst>
              <a:ext uri="{FF2B5EF4-FFF2-40B4-BE49-F238E27FC236}">
                <a16:creationId xmlns:a16="http://schemas.microsoft.com/office/drawing/2014/main" id="{2558D553-C5FD-4466-BE98-73E34AFF4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4751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01F229F-FF35-47FE-BD46-E49E1C15E199}"/>
                  </a:ext>
                </a:extLst>
              </p14:cNvPr>
              <p14:cNvContentPartPr/>
              <p14:nvPr/>
            </p14:nvContentPartPr>
            <p14:xfrm>
              <a:off x="10775880" y="3772080"/>
              <a:ext cx="610200" cy="1080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01F229F-FF35-47FE-BD46-E49E1C15E19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66520" y="3762720"/>
                <a:ext cx="628920" cy="12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7460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134663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</p:spTree>
    <p:extLst>
      <p:ext uri="{BB962C8B-B14F-4D97-AF65-F5344CB8AC3E}">
        <p14:creationId xmlns:p14="http://schemas.microsoft.com/office/powerpoint/2010/main" val="2276899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F38FA783-BF41-4D29-BD06-652477A0D1AC}"/>
              </a:ext>
            </a:extLst>
          </p:cNvPr>
          <p:cNvSpPr/>
          <p:nvPr/>
        </p:nvSpPr>
        <p:spPr bwMode="auto">
          <a:xfrm>
            <a:off x="6629400" y="5043268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4FAA2A23-9F71-4FDC-825A-4840A4AB0A65}"/>
              </a:ext>
            </a:extLst>
          </p:cNvPr>
          <p:cNvSpPr/>
          <p:nvPr/>
        </p:nvSpPr>
        <p:spPr bwMode="auto">
          <a:xfrm>
            <a:off x="7874000" y="5049128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7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50205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570525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2. 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342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421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2484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342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9421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2484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6342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9421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2484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6342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9421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2484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6342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9421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2484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76342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69421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62484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6342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9421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62484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6342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69421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2484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7634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6942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6248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248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6248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248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6248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248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248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248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248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6942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7634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6248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8334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6248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6248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48148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41227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34290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48148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41227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34290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48148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41227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34290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48148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41227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34290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48148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41227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34290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48148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41227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34290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48148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41227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34290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4814888" y="2632077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4122738" y="2632077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429000" y="2632077"/>
            <a:ext cx="693738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4814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4122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3429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3429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3429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3429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3429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3429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3429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3429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3429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4113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4814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3429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3429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3429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5513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65E6C631-06E7-4D40-87D5-D1CE0A28503E}"/>
              </a:ext>
            </a:extLst>
          </p:cNvPr>
          <p:cNvSpPr/>
          <p:nvPr/>
        </p:nvSpPr>
        <p:spPr bwMode="auto">
          <a:xfrm>
            <a:off x="5015132" y="2644336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024D7C0-8EFF-4D85-BD78-C837CC125A93}"/>
              </a:ext>
            </a:extLst>
          </p:cNvPr>
          <p:cNvSpPr/>
          <p:nvPr/>
        </p:nvSpPr>
        <p:spPr bwMode="auto">
          <a:xfrm>
            <a:off x="4326596" y="2644336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813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50205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8353159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9363757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3739620" y="5173134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2876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3795713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4783140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AAF2E8A-F060-4851-8545-72537B15F395}"/>
                  </a:ext>
                </a:extLst>
              </p14:cNvPr>
              <p14:cNvContentPartPr/>
              <p14:nvPr/>
            </p14:nvContentPartPr>
            <p14:xfrm>
              <a:off x="9715680" y="5029200"/>
              <a:ext cx="1263960" cy="6289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AAF2E8A-F060-4851-8545-72537B15F39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06320" y="5019840"/>
                <a:ext cx="1282680" cy="64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47090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21" grpId="0"/>
      <p:bldP spid="38022" grpId="0"/>
      <p:bldP spid="38037" grpId="0"/>
      <p:bldP spid="38038" grpId="0"/>
      <p:bldP spid="380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3. 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326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532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22689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2268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210052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1005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69741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69741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18477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18477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67214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67214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159504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15950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46867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64686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34230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13423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621592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62159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8108954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810895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859631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859631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6965" y="3478213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81365" y="3478213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080383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151034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35326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53990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7799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1592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3536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9162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22971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6764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3990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799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41592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536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9162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2971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6764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53990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47799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41592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536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9162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22971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6764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53990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47799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41592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3536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9162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22971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6764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53990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47799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41592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536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9162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22971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6764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53990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47799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41592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3536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9162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22971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6764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53990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47799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41592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3536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9162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22971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6764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53990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47799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41592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3536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9162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22971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6764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990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4779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4159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3536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9162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2297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676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676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676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676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676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676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676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676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676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2297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916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3536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4159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4779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5399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676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676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676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6011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98948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92757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86550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8032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4120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67929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61722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98948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92757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86550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8032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74120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67929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61722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98948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92757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86550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8032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74120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67929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61722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98948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92757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86550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8032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74120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67929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61722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98948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92757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86550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8032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74120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67929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61722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98948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92757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86550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8032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74120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67929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61722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98948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92757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86550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8032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74120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67929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61722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9894889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9275764" y="4357688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8655051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8032750" y="4357688"/>
            <a:ext cx="622300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7412039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6792914" y="4357688"/>
            <a:ext cx="619125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6172201" y="4357688"/>
            <a:ext cx="620713" cy="28098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98948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9275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8655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8032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74120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6792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6172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6190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6190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6190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6190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6190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6190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6190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6190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6792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7412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8032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8655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9275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9894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6190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10515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6190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6172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CE90CB8F-094D-4639-86E8-3CA1864F9EFC}"/>
              </a:ext>
            </a:extLst>
          </p:cNvPr>
          <p:cNvSpPr/>
          <p:nvPr/>
        </p:nvSpPr>
        <p:spPr bwMode="auto">
          <a:xfrm>
            <a:off x="7583268" y="4354732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097D5A2D-139B-4373-AFA4-49CA5B5A6DE8}"/>
              </a:ext>
            </a:extLst>
          </p:cNvPr>
          <p:cNvSpPr/>
          <p:nvPr/>
        </p:nvSpPr>
        <p:spPr bwMode="auto">
          <a:xfrm>
            <a:off x="6965460" y="4343400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69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0" animBg="1"/>
      <p:bldP spid="20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70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50205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8353159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9363757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3739620" y="5173134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2876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3795713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4783140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6104468" y="5992801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7459825" y="5992801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C00000"/>
                </a:solidFill>
                <a:latin typeface="Calibri" pitchFamily="34" charset="0"/>
              </a:rPr>
              <a:t>Mem</a:t>
            </a:r>
            <a:endParaRPr lang="en-GB" sz="16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474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41" grpId="0"/>
      <p:bldP spid="380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TLBI</a:t>
            </a:r>
            <a:r>
              <a:rPr lang="en-US" dirty="0"/>
              <a:t>: TLB index</a:t>
            </a:r>
          </a:p>
          <a:p>
            <a:pPr lvl="1"/>
            <a:r>
              <a:rPr lang="en-US" b="1" dirty="0"/>
              <a:t>TLBT</a:t>
            </a:r>
            <a:r>
              <a:rPr lang="en-US" dirty="0"/>
              <a:t>: TLB tag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b="1" dirty="0"/>
              <a:t>CT</a:t>
            </a:r>
            <a:r>
              <a:rPr lang="en-US" dirty="0"/>
              <a:t>: Cache tag</a:t>
            </a:r>
          </a:p>
          <a:p>
            <a:pPr lvl="1"/>
            <a:r>
              <a:rPr lang="en-US" b="1" dirty="0"/>
              <a:t>CI:</a:t>
            </a:r>
            <a:r>
              <a:rPr lang="en-US" dirty="0"/>
              <a:t> Cache index</a:t>
            </a:r>
          </a:p>
          <a:p>
            <a:pPr lvl="1"/>
            <a:r>
              <a:rPr lang="en-US" b="1" dirty="0"/>
              <a:t>CO</a:t>
            </a:r>
            <a:r>
              <a:rPr lang="en-US" dirty="0"/>
              <a:t>: Byte offset within cache line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A2E5D7C-9CB1-44EA-842D-A3AFFF1161CD}"/>
                  </a:ext>
                </a:extLst>
              </p14:cNvPr>
              <p14:cNvContentPartPr/>
              <p14:nvPr/>
            </p14:nvContentPartPr>
            <p14:xfrm>
              <a:off x="743040" y="2685960"/>
              <a:ext cx="3841920" cy="3467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A2E5D7C-9CB1-44EA-842D-A3AFFF1161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3680" y="2676600"/>
                <a:ext cx="3860640" cy="348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6279701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504661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1D5FEFAF-51DA-4CBA-83B9-1132CA70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8307387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Virtual Address: </a:t>
            </a:r>
            <a:r>
              <a:rPr lang="en-GB" kern="0" dirty="0">
                <a:latin typeface="Courier New" pitchFamily="49" charset="0"/>
              </a:rPr>
              <a:t>0x0316</a:t>
            </a: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kern="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kern="0" dirty="0"/>
              <a:t>	</a:t>
            </a:r>
            <a:r>
              <a:rPr lang="en-GB" sz="1400" kern="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824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99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13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4597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0x0C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4687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62" name="Rectangle 62">
            <a:extLst>
              <a:ext uri="{FF2B5EF4-FFF2-40B4-BE49-F238E27FC236}">
                <a16:creationId xmlns:a16="http://schemas.microsoft.com/office/drawing/2014/main" id="{CFA44E98-32DB-4517-8BB5-B983D8E0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>
            <a:extLst>
              <a:ext uri="{FF2B5EF4-FFF2-40B4-BE49-F238E27FC236}">
                <a16:creationId xmlns:a16="http://schemas.microsoft.com/office/drawing/2014/main" id="{D4743A9F-7EF7-4C2C-A880-652B5053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>
            <a:extLst>
              <a:ext uri="{FF2B5EF4-FFF2-40B4-BE49-F238E27FC236}">
                <a16:creationId xmlns:a16="http://schemas.microsoft.com/office/drawing/2014/main" id="{A9DA8285-529D-48A9-A44D-4A534E1B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>
            <a:extLst>
              <a:ext uri="{FF2B5EF4-FFF2-40B4-BE49-F238E27FC236}">
                <a16:creationId xmlns:a16="http://schemas.microsoft.com/office/drawing/2014/main" id="{128F21A6-9C35-4CF7-9757-134676D5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>
            <a:extLst>
              <a:ext uri="{FF2B5EF4-FFF2-40B4-BE49-F238E27FC236}">
                <a16:creationId xmlns:a16="http://schemas.microsoft.com/office/drawing/2014/main" id="{CBB0EDC2-2F38-44F5-B07F-B273D4A1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>
            <a:extLst>
              <a:ext uri="{FF2B5EF4-FFF2-40B4-BE49-F238E27FC236}">
                <a16:creationId xmlns:a16="http://schemas.microsoft.com/office/drawing/2014/main" id="{842F7DB6-D644-4C88-B954-C5D49F8F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F4B64F7F-9997-4916-89C4-0930F4AA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>
            <a:extLst>
              <a:ext uri="{FF2B5EF4-FFF2-40B4-BE49-F238E27FC236}">
                <a16:creationId xmlns:a16="http://schemas.microsoft.com/office/drawing/2014/main" id="{33A4CDE8-BBCF-4F0D-B60D-61A5324B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>
            <a:extLst>
              <a:ext uri="{FF2B5EF4-FFF2-40B4-BE49-F238E27FC236}">
                <a16:creationId xmlns:a16="http://schemas.microsoft.com/office/drawing/2014/main" id="{0767803A-95D1-453D-BBCF-AC0B7BEF3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>
            <a:extLst>
              <a:ext uri="{FF2B5EF4-FFF2-40B4-BE49-F238E27FC236}">
                <a16:creationId xmlns:a16="http://schemas.microsoft.com/office/drawing/2014/main" id="{24E0DCAB-FD53-4943-B6AC-45F5263D6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>
            <a:extLst>
              <a:ext uri="{FF2B5EF4-FFF2-40B4-BE49-F238E27FC236}">
                <a16:creationId xmlns:a16="http://schemas.microsoft.com/office/drawing/2014/main" id="{D79DCAE9-E1B4-4A56-A219-83710A1C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>
            <a:extLst>
              <a:ext uri="{FF2B5EF4-FFF2-40B4-BE49-F238E27FC236}">
                <a16:creationId xmlns:a16="http://schemas.microsoft.com/office/drawing/2014/main" id="{B26CABAB-E912-4DA4-B6C4-48C5055B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>
            <a:extLst>
              <a:ext uri="{FF2B5EF4-FFF2-40B4-BE49-F238E27FC236}">
                <a16:creationId xmlns:a16="http://schemas.microsoft.com/office/drawing/2014/main" id="{19341DE8-8A8D-4F6E-8C88-2CCB8ACFA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>
            <a:extLst>
              <a:ext uri="{FF2B5EF4-FFF2-40B4-BE49-F238E27FC236}">
                <a16:creationId xmlns:a16="http://schemas.microsoft.com/office/drawing/2014/main" id="{5E2A835D-E829-452C-8564-A70261F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>
            <a:extLst>
              <a:ext uri="{FF2B5EF4-FFF2-40B4-BE49-F238E27FC236}">
                <a16:creationId xmlns:a16="http://schemas.microsoft.com/office/drawing/2014/main" id="{D3001426-81C8-4033-9358-2FB02AA2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>
            <a:extLst>
              <a:ext uri="{FF2B5EF4-FFF2-40B4-BE49-F238E27FC236}">
                <a16:creationId xmlns:a16="http://schemas.microsoft.com/office/drawing/2014/main" id="{E6AFBC6B-1021-4336-8915-DC11DCF8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>
            <a:extLst>
              <a:ext uri="{FF2B5EF4-FFF2-40B4-BE49-F238E27FC236}">
                <a16:creationId xmlns:a16="http://schemas.microsoft.com/office/drawing/2014/main" id="{FE3D44E5-80E5-4DFC-AA2E-9F6529100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>
            <a:extLst>
              <a:ext uri="{FF2B5EF4-FFF2-40B4-BE49-F238E27FC236}">
                <a16:creationId xmlns:a16="http://schemas.microsoft.com/office/drawing/2014/main" id="{5C435DC8-0240-4B10-99A8-6C42600E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>
            <a:extLst>
              <a:ext uri="{FF2B5EF4-FFF2-40B4-BE49-F238E27FC236}">
                <a16:creationId xmlns:a16="http://schemas.microsoft.com/office/drawing/2014/main" id="{69C55702-8279-45AF-BE2E-E0C880507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>
            <a:extLst>
              <a:ext uri="{FF2B5EF4-FFF2-40B4-BE49-F238E27FC236}">
                <a16:creationId xmlns:a16="http://schemas.microsoft.com/office/drawing/2014/main" id="{25951435-C0CA-4240-98A0-2EC5A684D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>
            <a:extLst>
              <a:ext uri="{FF2B5EF4-FFF2-40B4-BE49-F238E27FC236}">
                <a16:creationId xmlns:a16="http://schemas.microsoft.com/office/drawing/2014/main" id="{662789AC-871C-40BC-B70A-7278DB77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>
            <a:extLst>
              <a:ext uri="{FF2B5EF4-FFF2-40B4-BE49-F238E27FC236}">
                <a16:creationId xmlns:a16="http://schemas.microsoft.com/office/drawing/2014/main" id="{3E37559C-B696-4E67-BC8F-F4F5A02C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>
            <a:extLst>
              <a:ext uri="{FF2B5EF4-FFF2-40B4-BE49-F238E27FC236}">
                <a16:creationId xmlns:a16="http://schemas.microsoft.com/office/drawing/2014/main" id="{8B5769A4-47AC-457A-A223-76AA6FC33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>
            <a:extLst>
              <a:ext uri="{FF2B5EF4-FFF2-40B4-BE49-F238E27FC236}">
                <a16:creationId xmlns:a16="http://schemas.microsoft.com/office/drawing/2014/main" id="{B3C0B7A9-F802-4A71-9BF8-A7EDD95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>
            <a:extLst>
              <a:ext uri="{FF2B5EF4-FFF2-40B4-BE49-F238E27FC236}">
                <a16:creationId xmlns:a16="http://schemas.microsoft.com/office/drawing/2014/main" id="{36A1AA44-566F-4815-B313-4B2F6150C995}"/>
              </a:ext>
            </a:extLst>
          </p:cNvPr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>
              <a:extLst>
                <a:ext uri="{FF2B5EF4-FFF2-40B4-BE49-F238E27FC236}">
                  <a16:creationId xmlns:a16="http://schemas.microsoft.com/office/drawing/2014/main" id="{42761232-1DB2-4ABC-A360-A0C56A92A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>
              <a:extLst>
                <a:ext uri="{FF2B5EF4-FFF2-40B4-BE49-F238E27FC236}">
                  <a16:creationId xmlns:a16="http://schemas.microsoft.com/office/drawing/2014/main" id="{E1738C16-594B-4013-9FF2-5ACC72753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>
            <a:extLst>
              <a:ext uri="{FF2B5EF4-FFF2-40B4-BE49-F238E27FC236}">
                <a16:creationId xmlns:a16="http://schemas.microsoft.com/office/drawing/2014/main" id="{0CC3D9E7-6B2D-4203-9841-1C2FB38D0AAA}"/>
              </a:ext>
            </a:extLst>
          </p:cNvPr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>
              <a:extLst>
                <a:ext uri="{FF2B5EF4-FFF2-40B4-BE49-F238E27FC236}">
                  <a16:creationId xmlns:a16="http://schemas.microsoft.com/office/drawing/2014/main" id="{5A2106B9-EA49-4E3A-B4C6-439C0AC0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>
              <a:extLst>
                <a:ext uri="{FF2B5EF4-FFF2-40B4-BE49-F238E27FC236}">
                  <a16:creationId xmlns:a16="http://schemas.microsoft.com/office/drawing/2014/main" id="{988F4058-0D3D-4F03-963C-F0F6C47E2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>
            <a:extLst>
              <a:ext uri="{FF2B5EF4-FFF2-40B4-BE49-F238E27FC236}">
                <a16:creationId xmlns:a16="http://schemas.microsoft.com/office/drawing/2014/main" id="{25C5866B-8BD0-4AE5-9485-F3A94820AEE2}"/>
              </a:ext>
            </a:extLst>
          </p:cNvPr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>
              <a:extLst>
                <a:ext uri="{FF2B5EF4-FFF2-40B4-BE49-F238E27FC236}">
                  <a16:creationId xmlns:a16="http://schemas.microsoft.com/office/drawing/2014/main" id="{87885DF9-550C-42DB-9425-34570C0A3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>
              <a:extLst>
                <a:ext uri="{FF2B5EF4-FFF2-40B4-BE49-F238E27FC236}">
                  <a16:creationId xmlns:a16="http://schemas.microsoft.com/office/drawing/2014/main" id="{2D6A225D-12AC-4143-BAEB-3C42551FF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>
            <a:extLst>
              <a:ext uri="{FF2B5EF4-FFF2-40B4-BE49-F238E27FC236}">
                <a16:creationId xmlns:a16="http://schemas.microsoft.com/office/drawing/2014/main" id="{B2E6CC6A-AD18-4CAD-B893-083687042890}"/>
              </a:ext>
            </a:extLst>
          </p:cNvPr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>
              <a:extLst>
                <a:ext uri="{FF2B5EF4-FFF2-40B4-BE49-F238E27FC236}">
                  <a16:creationId xmlns:a16="http://schemas.microsoft.com/office/drawing/2014/main" id="{31FD927E-3DE2-4194-922C-ADD538B9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253A4B50-F89D-4A1A-BA78-54E7671BF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>
            <a:extLst>
              <a:ext uri="{FF2B5EF4-FFF2-40B4-BE49-F238E27FC236}">
                <a16:creationId xmlns:a16="http://schemas.microsoft.com/office/drawing/2014/main" id="{F19E7092-467E-4FE6-9F09-F6E37DD81C82}"/>
              </a:ext>
            </a:extLst>
          </p:cNvPr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>
              <a:extLst>
                <a:ext uri="{FF2B5EF4-FFF2-40B4-BE49-F238E27FC236}">
                  <a16:creationId xmlns:a16="http://schemas.microsoft.com/office/drawing/2014/main" id="{3FA968C8-4037-4070-9B79-58DF5A19F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>
              <a:extLst>
                <a:ext uri="{FF2B5EF4-FFF2-40B4-BE49-F238E27FC236}">
                  <a16:creationId xmlns:a16="http://schemas.microsoft.com/office/drawing/2014/main" id="{6BEF5809-9652-4A7A-8B16-3682DDA0A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8AC9634-4215-4212-B1C3-1B0A6B970823}"/>
                  </a:ext>
                </a:extLst>
              </p14:cNvPr>
              <p14:cNvContentPartPr/>
              <p14:nvPr/>
            </p14:nvContentPartPr>
            <p14:xfrm>
              <a:off x="2666880" y="1943280"/>
              <a:ext cx="6648840" cy="520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8AC9634-4215-4212-B1C3-1B0A6B97082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57520" y="1933920"/>
                <a:ext cx="6667560" cy="53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5670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BD175102-08E8-4873-9FF7-467423674A14}"/>
              </a:ext>
            </a:extLst>
          </p:cNvPr>
          <p:cNvSpPr/>
          <p:nvPr/>
        </p:nvSpPr>
        <p:spPr bwMode="auto">
          <a:xfrm>
            <a:off x="2863056" y="5048252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02886877-05CC-4E92-8677-99E40DBB5B3C}"/>
              </a:ext>
            </a:extLst>
          </p:cNvPr>
          <p:cNvSpPr/>
          <p:nvPr/>
        </p:nvSpPr>
        <p:spPr bwMode="auto">
          <a:xfrm>
            <a:off x="4126132" y="5048252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748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1D5FEFAF-51DA-4CBA-83B9-1132CA70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8307387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Virtual Address: </a:t>
            </a:r>
            <a:r>
              <a:rPr lang="en-GB" kern="0" dirty="0">
                <a:latin typeface="Courier New" pitchFamily="49" charset="0"/>
              </a:rPr>
              <a:t>0x0316</a:t>
            </a: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kern="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kern="0" dirty="0"/>
              <a:t>	</a:t>
            </a:r>
            <a:r>
              <a:rPr lang="en-GB" sz="1400" kern="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824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99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13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4597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0x0C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4687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27661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62" name="Rectangle 62">
            <a:extLst>
              <a:ext uri="{FF2B5EF4-FFF2-40B4-BE49-F238E27FC236}">
                <a16:creationId xmlns:a16="http://schemas.microsoft.com/office/drawing/2014/main" id="{CFA44E98-32DB-4517-8BB5-B983D8E0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>
            <a:extLst>
              <a:ext uri="{FF2B5EF4-FFF2-40B4-BE49-F238E27FC236}">
                <a16:creationId xmlns:a16="http://schemas.microsoft.com/office/drawing/2014/main" id="{D4743A9F-7EF7-4C2C-A880-652B5053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>
            <a:extLst>
              <a:ext uri="{FF2B5EF4-FFF2-40B4-BE49-F238E27FC236}">
                <a16:creationId xmlns:a16="http://schemas.microsoft.com/office/drawing/2014/main" id="{A9DA8285-529D-48A9-A44D-4A534E1B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>
            <a:extLst>
              <a:ext uri="{FF2B5EF4-FFF2-40B4-BE49-F238E27FC236}">
                <a16:creationId xmlns:a16="http://schemas.microsoft.com/office/drawing/2014/main" id="{128F21A6-9C35-4CF7-9757-134676D5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>
            <a:extLst>
              <a:ext uri="{FF2B5EF4-FFF2-40B4-BE49-F238E27FC236}">
                <a16:creationId xmlns:a16="http://schemas.microsoft.com/office/drawing/2014/main" id="{CBB0EDC2-2F38-44F5-B07F-B273D4A1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>
            <a:extLst>
              <a:ext uri="{FF2B5EF4-FFF2-40B4-BE49-F238E27FC236}">
                <a16:creationId xmlns:a16="http://schemas.microsoft.com/office/drawing/2014/main" id="{842F7DB6-D644-4C88-B954-C5D49F8F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F4B64F7F-9997-4916-89C4-0930F4AA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>
            <a:extLst>
              <a:ext uri="{FF2B5EF4-FFF2-40B4-BE49-F238E27FC236}">
                <a16:creationId xmlns:a16="http://schemas.microsoft.com/office/drawing/2014/main" id="{33A4CDE8-BBCF-4F0D-B60D-61A5324B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>
            <a:extLst>
              <a:ext uri="{FF2B5EF4-FFF2-40B4-BE49-F238E27FC236}">
                <a16:creationId xmlns:a16="http://schemas.microsoft.com/office/drawing/2014/main" id="{0767803A-95D1-453D-BBCF-AC0B7BEF3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>
            <a:extLst>
              <a:ext uri="{FF2B5EF4-FFF2-40B4-BE49-F238E27FC236}">
                <a16:creationId xmlns:a16="http://schemas.microsoft.com/office/drawing/2014/main" id="{24E0DCAB-FD53-4943-B6AC-45F5263D6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>
            <a:extLst>
              <a:ext uri="{FF2B5EF4-FFF2-40B4-BE49-F238E27FC236}">
                <a16:creationId xmlns:a16="http://schemas.microsoft.com/office/drawing/2014/main" id="{D79DCAE9-E1B4-4A56-A219-83710A1C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>
            <a:extLst>
              <a:ext uri="{FF2B5EF4-FFF2-40B4-BE49-F238E27FC236}">
                <a16:creationId xmlns:a16="http://schemas.microsoft.com/office/drawing/2014/main" id="{B26CABAB-E912-4DA4-B6C4-48C5055B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>
            <a:extLst>
              <a:ext uri="{FF2B5EF4-FFF2-40B4-BE49-F238E27FC236}">
                <a16:creationId xmlns:a16="http://schemas.microsoft.com/office/drawing/2014/main" id="{19341DE8-8A8D-4F6E-8C88-2CCB8ACFA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>
            <a:extLst>
              <a:ext uri="{FF2B5EF4-FFF2-40B4-BE49-F238E27FC236}">
                <a16:creationId xmlns:a16="http://schemas.microsoft.com/office/drawing/2014/main" id="{5E2A835D-E829-452C-8564-A70261F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>
            <a:extLst>
              <a:ext uri="{FF2B5EF4-FFF2-40B4-BE49-F238E27FC236}">
                <a16:creationId xmlns:a16="http://schemas.microsoft.com/office/drawing/2014/main" id="{D3001426-81C8-4033-9358-2FB02AA2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>
            <a:extLst>
              <a:ext uri="{FF2B5EF4-FFF2-40B4-BE49-F238E27FC236}">
                <a16:creationId xmlns:a16="http://schemas.microsoft.com/office/drawing/2014/main" id="{E6AFBC6B-1021-4336-8915-DC11DCF8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>
            <a:extLst>
              <a:ext uri="{FF2B5EF4-FFF2-40B4-BE49-F238E27FC236}">
                <a16:creationId xmlns:a16="http://schemas.microsoft.com/office/drawing/2014/main" id="{FE3D44E5-80E5-4DFC-AA2E-9F6529100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>
            <a:extLst>
              <a:ext uri="{FF2B5EF4-FFF2-40B4-BE49-F238E27FC236}">
                <a16:creationId xmlns:a16="http://schemas.microsoft.com/office/drawing/2014/main" id="{5C435DC8-0240-4B10-99A8-6C42600E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>
            <a:extLst>
              <a:ext uri="{FF2B5EF4-FFF2-40B4-BE49-F238E27FC236}">
                <a16:creationId xmlns:a16="http://schemas.microsoft.com/office/drawing/2014/main" id="{69C55702-8279-45AF-BE2E-E0C880507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>
            <a:extLst>
              <a:ext uri="{FF2B5EF4-FFF2-40B4-BE49-F238E27FC236}">
                <a16:creationId xmlns:a16="http://schemas.microsoft.com/office/drawing/2014/main" id="{25951435-C0CA-4240-98A0-2EC5A684D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>
            <a:extLst>
              <a:ext uri="{FF2B5EF4-FFF2-40B4-BE49-F238E27FC236}">
                <a16:creationId xmlns:a16="http://schemas.microsoft.com/office/drawing/2014/main" id="{662789AC-871C-40BC-B70A-7278DB77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>
            <a:extLst>
              <a:ext uri="{FF2B5EF4-FFF2-40B4-BE49-F238E27FC236}">
                <a16:creationId xmlns:a16="http://schemas.microsoft.com/office/drawing/2014/main" id="{3E37559C-B696-4E67-BC8F-F4F5A02C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>
            <a:extLst>
              <a:ext uri="{FF2B5EF4-FFF2-40B4-BE49-F238E27FC236}">
                <a16:creationId xmlns:a16="http://schemas.microsoft.com/office/drawing/2014/main" id="{8B5769A4-47AC-457A-A223-76AA6FC33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>
            <a:extLst>
              <a:ext uri="{FF2B5EF4-FFF2-40B4-BE49-F238E27FC236}">
                <a16:creationId xmlns:a16="http://schemas.microsoft.com/office/drawing/2014/main" id="{B3C0B7A9-F802-4A71-9BF8-A7EDD95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>
            <a:extLst>
              <a:ext uri="{FF2B5EF4-FFF2-40B4-BE49-F238E27FC236}">
                <a16:creationId xmlns:a16="http://schemas.microsoft.com/office/drawing/2014/main" id="{36A1AA44-566F-4815-B313-4B2F6150C995}"/>
              </a:ext>
            </a:extLst>
          </p:cNvPr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>
              <a:extLst>
                <a:ext uri="{FF2B5EF4-FFF2-40B4-BE49-F238E27FC236}">
                  <a16:creationId xmlns:a16="http://schemas.microsoft.com/office/drawing/2014/main" id="{42761232-1DB2-4ABC-A360-A0C56A92A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>
              <a:extLst>
                <a:ext uri="{FF2B5EF4-FFF2-40B4-BE49-F238E27FC236}">
                  <a16:creationId xmlns:a16="http://schemas.microsoft.com/office/drawing/2014/main" id="{E1738C16-594B-4013-9FF2-5ACC72753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>
            <a:extLst>
              <a:ext uri="{FF2B5EF4-FFF2-40B4-BE49-F238E27FC236}">
                <a16:creationId xmlns:a16="http://schemas.microsoft.com/office/drawing/2014/main" id="{0CC3D9E7-6B2D-4203-9841-1C2FB38D0AAA}"/>
              </a:ext>
            </a:extLst>
          </p:cNvPr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>
              <a:extLst>
                <a:ext uri="{FF2B5EF4-FFF2-40B4-BE49-F238E27FC236}">
                  <a16:creationId xmlns:a16="http://schemas.microsoft.com/office/drawing/2014/main" id="{5A2106B9-EA49-4E3A-B4C6-439C0AC0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>
              <a:extLst>
                <a:ext uri="{FF2B5EF4-FFF2-40B4-BE49-F238E27FC236}">
                  <a16:creationId xmlns:a16="http://schemas.microsoft.com/office/drawing/2014/main" id="{988F4058-0D3D-4F03-963C-F0F6C47E2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>
            <a:extLst>
              <a:ext uri="{FF2B5EF4-FFF2-40B4-BE49-F238E27FC236}">
                <a16:creationId xmlns:a16="http://schemas.microsoft.com/office/drawing/2014/main" id="{25C5866B-8BD0-4AE5-9485-F3A94820AEE2}"/>
              </a:ext>
            </a:extLst>
          </p:cNvPr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>
              <a:extLst>
                <a:ext uri="{FF2B5EF4-FFF2-40B4-BE49-F238E27FC236}">
                  <a16:creationId xmlns:a16="http://schemas.microsoft.com/office/drawing/2014/main" id="{87885DF9-550C-42DB-9425-34570C0A3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>
              <a:extLst>
                <a:ext uri="{FF2B5EF4-FFF2-40B4-BE49-F238E27FC236}">
                  <a16:creationId xmlns:a16="http://schemas.microsoft.com/office/drawing/2014/main" id="{2D6A225D-12AC-4143-BAEB-3C42551FF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>
            <a:extLst>
              <a:ext uri="{FF2B5EF4-FFF2-40B4-BE49-F238E27FC236}">
                <a16:creationId xmlns:a16="http://schemas.microsoft.com/office/drawing/2014/main" id="{B2E6CC6A-AD18-4CAD-B893-083687042890}"/>
              </a:ext>
            </a:extLst>
          </p:cNvPr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>
              <a:extLst>
                <a:ext uri="{FF2B5EF4-FFF2-40B4-BE49-F238E27FC236}">
                  <a16:creationId xmlns:a16="http://schemas.microsoft.com/office/drawing/2014/main" id="{31FD927E-3DE2-4194-922C-ADD538B9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253A4B50-F89D-4A1A-BA78-54E7671BF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>
            <a:extLst>
              <a:ext uri="{FF2B5EF4-FFF2-40B4-BE49-F238E27FC236}">
                <a16:creationId xmlns:a16="http://schemas.microsoft.com/office/drawing/2014/main" id="{F19E7092-467E-4FE6-9F09-F6E37DD81C82}"/>
              </a:ext>
            </a:extLst>
          </p:cNvPr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>
              <a:extLst>
                <a:ext uri="{FF2B5EF4-FFF2-40B4-BE49-F238E27FC236}">
                  <a16:creationId xmlns:a16="http://schemas.microsoft.com/office/drawing/2014/main" id="{3FA968C8-4037-4070-9B79-58DF5A19F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>
              <a:extLst>
                <a:ext uri="{FF2B5EF4-FFF2-40B4-BE49-F238E27FC236}">
                  <a16:creationId xmlns:a16="http://schemas.microsoft.com/office/drawing/2014/main" id="{6BEF5809-9652-4A7A-8B16-3682DDA0A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9383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2. 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342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421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2484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342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9421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2484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6342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9421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2484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634288" y="3860802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942138" y="3860802"/>
            <a:ext cx="692150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248400" y="3860802"/>
            <a:ext cx="693738" cy="307975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6342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9421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2484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76342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69421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62484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6342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9421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62484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6342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69421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2484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7634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6942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6248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248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6248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248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6248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248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248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248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248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6942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7634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6248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8334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6248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6248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48148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41227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34290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48148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41227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34290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48148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41227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34290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48148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41227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34290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48148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41227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34290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48148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41227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34290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48148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41227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34290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48148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41227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4290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4814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4122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3429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3429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3429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3429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3429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3429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3429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3429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3429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4113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4814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3429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3429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3429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5513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F7833A6-3DD4-4433-94A2-91D8A35EEE01}"/>
              </a:ext>
            </a:extLst>
          </p:cNvPr>
          <p:cNvSpPr/>
          <p:nvPr/>
        </p:nvSpPr>
        <p:spPr bwMode="auto">
          <a:xfrm>
            <a:off x="7839869" y="3896265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58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>
            <a:extLst>
              <a:ext uri="{FF2B5EF4-FFF2-40B4-BE49-F238E27FC236}">
                <a16:creationId xmlns:a16="http://schemas.microsoft.com/office/drawing/2014/main" id="{1D5FEFAF-51DA-4CBA-83B9-1132CA70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8307387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Virtual Address: </a:t>
            </a:r>
            <a:r>
              <a:rPr lang="en-GB" kern="0" dirty="0">
                <a:latin typeface="Courier New" pitchFamily="49" charset="0"/>
              </a:rPr>
              <a:t>0x0316</a:t>
            </a: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kern="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kern="0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kern="0" dirty="0"/>
              <a:t>	</a:t>
            </a:r>
            <a:r>
              <a:rPr lang="en-GB" sz="1400" kern="0" dirty="0"/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kern="0" dirty="0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824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99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13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664597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0x0C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414687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727661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8364043" y="3437965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9387803" y="3437965"/>
            <a:ext cx="45140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Disk</a:t>
            </a:r>
          </a:p>
        </p:txBody>
      </p:sp>
      <p:sp>
        <p:nvSpPr>
          <p:cNvPr id="62" name="Rectangle 62">
            <a:extLst>
              <a:ext uri="{FF2B5EF4-FFF2-40B4-BE49-F238E27FC236}">
                <a16:creationId xmlns:a16="http://schemas.microsoft.com/office/drawing/2014/main" id="{CFA44E98-32DB-4517-8BB5-B983D8E0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>
            <a:extLst>
              <a:ext uri="{FF2B5EF4-FFF2-40B4-BE49-F238E27FC236}">
                <a16:creationId xmlns:a16="http://schemas.microsoft.com/office/drawing/2014/main" id="{D4743A9F-7EF7-4C2C-A880-652B5053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>
            <a:extLst>
              <a:ext uri="{FF2B5EF4-FFF2-40B4-BE49-F238E27FC236}">
                <a16:creationId xmlns:a16="http://schemas.microsoft.com/office/drawing/2014/main" id="{A9DA8285-529D-48A9-A44D-4A534E1B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>
            <a:extLst>
              <a:ext uri="{FF2B5EF4-FFF2-40B4-BE49-F238E27FC236}">
                <a16:creationId xmlns:a16="http://schemas.microsoft.com/office/drawing/2014/main" id="{128F21A6-9C35-4CF7-9757-134676D5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>
            <a:extLst>
              <a:ext uri="{FF2B5EF4-FFF2-40B4-BE49-F238E27FC236}">
                <a16:creationId xmlns:a16="http://schemas.microsoft.com/office/drawing/2014/main" id="{CBB0EDC2-2F38-44F5-B07F-B273D4A1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>
            <a:extLst>
              <a:ext uri="{FF2B5EF4-FFF2-40B4-BE49-F238E27FC236}">
                <a16:creationId xmlns:a16="http://schemas.microsoft.com/office/drawing/2014/main" id="{842F7DB6-D644-4C88-B954-C5D49F8F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F4B64F7F-9997-4916-89C4-0930F4AA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>
            <a:extLst>
              <a:ext uri="{FF2B5EF4-FFF2-40B4-BE49-F238E27FC236}">
                <a16:creationId xmlns:a16="http://schemas.microsoft.com/office/drawing/2014/main" id="{33A4CDE8-BBCF-4F0D-B60D-61A5324B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>
            <a:extLst>
              <a:ext uri="{FF2B5EF4-FFF2-40B4-BE49-F238E27FC236}">
                <a16:creationId xmlns:a16="http://schemas.microsoft.com/office/drawing/2014/main" id="{0767803A-95D1-453D-BBCF-AC0B7BEF3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>
            <a:extLst>
              <a:ext uri="{FF2B5EF4-FFF2-40B4-BE49-F238E27FC236}">
                <a16:creationId xmlns:a16="http://schemas.microsoft.com/office/drawing/2014/main" id="{24E0DCAB-FD53-4943-B6AC-45F5263D6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>
            <a:extLst>
              <a:ext uri="{FF2B5EF4-FFF2-40B4-BE49-F238E27FC236}">
                <a16:creationId xmlns:a16="http://schemas.microsoft.com/office/drawing/2014/main" id="{D79DCAE9-E1B4-4A56-A219-83710A1C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>
            <a:extLst>
              <a:ext uri="{FF2B5EF4-FFF2-40B4-BE49-F238E27FC236}">
                <a16:creationId xmlns:a16="http://schemas.microsoft.com/office/drawing/2014/main" id="{B26CABAB-E912-4DA4-B6C4-48C5055B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>
            <a:extLst>
              <a:ext uri="{FF2B5EF4-FFF2-40B4-BE49-F238E27FC236}">
                <a16:creationId xmlns:a16="http://schemas.microsoft.com/office/drawing/2014/main" id="{19341DE8-8A8D-4F6E-8C88-2CCB8ACFA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>
            <a:extLst>
              <a:ext uri="{FF2B5EF4-FFF2-40B4-BE49-F238E27FC236}">
                <a16:creationId xmlns:a16="http://schemas.microsoft.com/office/drawing/2014/main" id="{5E2A835D-E829-452C-8564-A70261F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>
            <a:extLst>
              <a:ext uri="{FF2B5EF4-FFF2-40B4-BE49-F238E27FC236}">
                <a16:creationId xmlns:a16="http://schemas.microsoft.com/office/drawing/2014/main" id="{D3001426-81C8-4033-9358-2FB02AA27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>
            <a:extLst>
              <a:ext uri="{FF2B5EF4-FFF2-40B4-BE49-F238E27FC236}">
                <a16:creationId xmlns:a16="http://schemas.microsoft.com/office/drawing/2014/main" id="{E6AFBC6B-1021-4336-8915-DC11DCF8E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>
            <a:extLst>
              <a:ext uri="{FF2B5EF4-FFF2-40B4-BE49-F238E27FC236}">
                <a16:creationId xmlns:a16="http://schemas.microsoft.com/office/drawing/2014/main" id="{FE3D44E5-80E5-4DFC-AA2E-9F6529100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>
            <a:extLst>
              <a:ext uri="{FF2B5EF4-FFF2-40B4-BE49-F238E27FC236}">
                <a16:creationId xmlns:a16="http://schemas.microsoft.com/office/drawing/2014/main" id="{5C435DC8-0240-4B10-99A8-6C42600EE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>
            <a:extLst>
              <a:ext uri="{FF2B5EF4-FFF2-40B4-BE49-F238E27FC236}">
                <a16:creationId xmlns:a16="http://schemas.microsoft.com/office/drawing/2014/main" id="{69C55702-8279-45AF-BE2E-E0C880507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>
            <a:extLst>
              <a:ext uri="{FF2B5EF4-FFF2-40B4-BE49-F238E27FC236}">
                <a16:creationId xmlns:a16="http://schemas.microsoft.com/office/drawing/2014/main" id="{25951435-C0CA-4240-98A0-2EC5A684D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>
            <a:extLst>
              <a:ext uri="{FF2B5EF4-FFF2-40B4-BE49-F238E27FC236}">
                <a16:creationId xmlns:a16="http://schemas.microsoft.com/office/drawing/2014/main" id="{662789AC-871C-40BC-B70A-7278DB77F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>
            <a:extLst>
              <a:ext uri="{FF2B5EF4-FFF2-40B4-BE49-F238E27FC236}">
                <a16:creationId xmlns:a16="http://schemas.microsoft.com/office/drawing/2014/main" id="{3E37559C-B696-4E67-BC8F-F4F5A02C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>
            <a:extLst>
              <a:ext uri="{FF2B5EF4-FFF2-40B4-BE49-F238E27FC236}">
                <a16:creationId xmlns:a16="http://schemas.microsoft.com/office/drawing/2014/main" id="{8B5769A4-47AC-457A-A223-76AA6FC33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>
            <a:extLst>
              <a:ext uri="{FF2B5EF4-FFF2-40B4-BE49-F238E27FC236}">
                <a16:creationId xmlns:a16="http://schemas.microsoft.com/office/drawing/2014/main" id="{B3C0B7A9-F802-4A71-9BF8-A7EDD95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>
            <a:extLst>
              <a:ext uri="{FF2B5EF4-FFF2-40B4-BE49-F238E27FC236}">
                <a16:creationId xmlns:a16="http://schemas.microsoft.com/office/drawing/2014/main" id="{36A1AA44-566F-4815-B313-4B2F6150C995}"/>
              </a:ext>
            </a:extLst>
          </p:cNvPr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>
              <a:extLst>
                <a:ext uri="{FF2B5EF4-FFF2-40B4-BE49-F238E27FC236}">
                  <a16:creationId xmlns:a16="http://schemas.microsoft.com/office/drawing/2014/main" id="{42761232-1DB2-4ABC-A360-A0C56A92A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>
              <a:extLst>
                <a:ext uri="{FF2B5EF4-FFF2-40B4-BE49-F238E27FC236}">
                  <a16:creationId xmlns:a16="http://schemas.microsoft.com/office/drawing/2014/main" id="{E1738C16-594B-4013-9FF2-5ACC72753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>
            <a:extLst>
              <a:ext uri="{FF2B5EF4-FFF2-40B4-BE49-F238E27FC236}">
                <a16:creationId xmlns:a16="http://schemas.microsoft.com/office/drawing/2014/main" id="{0CC3D9E7-6B2D-4203-9841-1C2FB38D0AAA}"/>
              </a:ext>
            </a:extLst>
          </p:cNvPr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>
              <a:extLst>
                <a:ext uri="{FF2B5EF4-FFF2-40B4-BE49-F238E27FC236}">
                  <a16:creationId xmlns:a16="http://schemas.microsoft.com/office/drawing/2014/main" id="{5A2106B9-EA49-4E3A-B4C6-439C0AC0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>
              <a:extLst>
                <a:ext uri="{FF2B5EF4-FFF2-40B4-BE49-F238E27FC236}">
                  <a16:creationId xmlns:a16="http://schemas.microsoft.com/office/drawing/2014/main" id="{988F4058-0D3D-4F03-963C-F0F6C47E2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>
            <a:extLst>
              <a:ext uri="{FF2B5EF4-FFF2-40B4-BE49-F238E27FC236}">
                <a16:creationId xmlns:a16="http://schemas.microsoft.com/office/drawing/2014/main" id="{25C5866B-8BD0-4AE5-9485-F3A94820AEE2}"/>
              </a:ext>
            </a:extLst>
          </p:cNvPr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>
              <a:extLst>
                <a:ext uri="{FF2B5EF4-FFF2-40B4-BE49-F238E27FC236}">
                  <a16:creationId xmlns:a16="http://schemas.microsoft.com/office/drawing/2014/main" id="{87885DF9-550C-42DB-9425-34570C0A3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>
              <a:extLst>
                <a:ext uri="{FF2B5EF4-FFF2-40B4-BE49-F238E27FC236}">
                  <a16:creationId xmlns:a16="http://schemas.microsoft.com/office/drawing/2014/main" id="{2D6A225D-12AC-4143-BAEB-3C42551FF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>
            <a:extLst>
              <a:ext uri="{FF2B5EF4-FFF2-40B4-BE49-F238E27FC236}">
                <a16:creationId xmlns:a16="http://schemas.microsoft.com/office/drawing/2014/main" id="{B2E6CC6A-AD18-4CAD-B893-083687042890}"/>
              </a:ext>
            </a:extLst>
          </p:cNvPr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>
              <a:extLst>
                <a:ext uri="{FF2B5EF4-FFF2-40B4-BE49-F238E27FC236}">
                  <a16:creationId xmlns:a16="http://schemas.microsoft.com/office/drawing/2014/main" id="{31FD927E-3DE2-4194-922C-ADD538B9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253A4B50-F89D-4A1A-BA78-54E7671BF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>
            <a:extLst>
              <a:ext uri="{FF2B5EF4-FFF2-40B4-BE49-F238E27FC236}">
                <a16:creationId xmlns:a16="http://schemas.microsoft.com/office/drawing/2014/main" id="{F19E7092-467E-4FE6-9F09-F6E37DD81C82}"/>
              </a:ext>
            </a:extLst>
          </p:cNvPr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>
              <a:extLst>
                <a:ext uri="{FF2B5EF4-FFF2-40B4-BE49-F238E27FC236}">
                  <a16:creationId xmlns:a16="http://schemas.microsoft.com/office/drawing/2014/main" id="{3FA968C8-4037-4070-9B79-58DF5A19F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>
              <a:extLst>
                <a:ext uri="{FF2B5EF4-FFF2-40B4-BE49-F238E27FC236}">
                  <a16:creationId xmlns:a16="http://schemas.microsoft.com/office/drawing/2014/main" id="{6BEF5809-9652-4A7A-8B16-3682DDA0A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2274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21" grpId="0"/>
      <p:bldP spid="380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868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0x0316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87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90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93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96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99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4503527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Core i7 Memory System</a:t>
            </a:r>
          </a:p>
        </p:txBody>
      </p:sp>
      <p:sp>
        <p:nvSpPr>
          <p:cNvPr id="43" name="Rectangle 406"/>
          <p:cNvSpPr>
            <a:spLocks noChangeArrowheads="1"/>
          </p:cNvSpPr>
          <p:nvPr/>
        </p:nvSpPr>
        <p:spPr bwMode="auto">
          <a:xfrm>
            <a:off x="2036764" y="2600290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d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-cache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32 KB, 8-way</a:t>
            </a:r>
          </a:p>
        </p:txBody>
      </p:sp>
      <p:sp>
        <p:nvSpPr>
          <p:cNvPr id="44" name="Rectangle 408"/>
          <p:cNvSpPr>
            <a:spLocks noChangeArrowheads="1"/>
          </p:cNvSpPr>
          <p:nvPr/>
        </p:nvSpPr>
        <p:spPr bwMode="auto">
          <a:xfrm>
            <a:off x="2362200" y="3353230"/>
            <a:ext cx="2578100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L2 unified 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256 KB, 8-way</a:t>
            </a:r>
          </a:p>
        </p:txBody>
      </p:sp>
      <p:sp>
        <p:nvSpPr>
          <p:cNvPr id="45" name="Line 409"/>
          <p:cNvSpPr>
            <a:spLocks noChangeShapeType="1"/>
          </p:cNvSpPr>
          <p:nvPr/>
        </p:nvSpPr>
        <p:spPr bwMode="auto">
          <a:xfrm>
            <a:off x="2781300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6" name="Line 410"/>
          <p:cNvSpPr>
            <a:spLocks noChangeShapeType="1"/>
          </p:cNvSpPr>
          <p:nvPr/>
        </p:nvSpPr>
        <p:spPr bwMode="auto">
          <a:xfrm>
            <a:off x="2768600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7" name="Line 411"/>
          <p:cNvSpPr>
            <a:spLocks noChangeShapeType="1"/>
          </p:cNvSpPr>
          <p:nvPr/>
        </p:nvSpPr>
        <p:spPr bwMode="auto">
          <a:xfrm>
            <a:off x="4462463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8" name="Rectangle 426"/>
          <p:cNvSpPr>
            <a:spLocks noChangeArrowheads="1"/>
          </p:cNvSpPr>
          <p:nvPr/>
        </p:nvSpPr>
        <p:spPr bwMode="auto">
          <a:xfrm>
            <a:off x="2532064" y="5059108"/>
            <a:ext cx="2166937" cy="755306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L3 unified 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8 MB, 16-way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(shared by all cores)</a:t>
            </a:r>
          </a:p>
        </p:txBody>
      </p:sp>
      <p:sp>
        <p:nvSpPr>
          <p:cNvPr id="49" name="Rectangle 427"/>
          <p:cNvSpPr>
            <a:spLocks noChangeArrowheads="1"/>
          </p:cNvSpPr>
          <p:nvPr/>
        </p:nvSpPr>
        <p:spPr bwMode="auto">
          <a:xfrm>
            <a:off x="6057900" y="6227554"/>
            <a:ext cx="2781300" cy="554247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Main memory</a:t>
            </a:r>
          </a:p>
        </p:txBody>
      </p:sp>
      <p:sp>
        <p:nvSpPr>
          <p:cNvPr id="50" name="Line 432"/>
          <p:cNvSpPr>
            <a:spLocks noChangeShapeType="1"/>
          </p:cNvSpPr>
          <p:nvPr/>
        </p:nvSpPr>
        <p:spPr bwMode="auto">
          <a:xfrm>
            <a:off x="44624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1" name="Rectangle 434"/>
          <p:cNvSpPr>
            <a:spLocks noChangeArrowheads="1"/>
          </p:cNvSpPr>
          <p:nvPr/>
        </p:nvSpPr>
        <p:spPr bwMode="auto">
          <a:xfrm>
            <a:off x="2278063" y="1836893"/>
            <a:ext cx="1054100" cy="470587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Registers</a:t>
            </a:r>
          </a:p>
        </p:txBody>
      </p:sp>
      <p:sp>
        <p:nvSpPr>
          <p:cNvPr id="52" name="Rectangle 435"/>
          <p:cNvSpPr>
            <a:spLocks noChangeArrowheads="1"/>
          </p:cNvSpPr>
          <p:nvPr/>
        </p:nvSpPr>
        <p:spPr bwMode="auto">
          <a:xfrm>
            <a:off x="5588000" y="2600290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d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-TLB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64 entries, 4-way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7569200" y="2600290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L1 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i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-TLB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128 entries, 4-way</a:t>
            </a:r>
          </a:p>
        </p:txBody>
      </p:sp>
      <p:sp>
        <p:nvSpPr>
          <p:cNvPr id="54" name="Rectangle 438"/>
          <p:cNvSpPr>
            <a:spLocks noChangeArrowheads="1"/>
          </p:cNvSpPr>
          <p:nvPr/>
        </p:nvSpPr>
        <p:spPr bwMode="auto">
          <a:xfrm>
            <a:off x="5918200" y="3363687"/>
            <a:ext cx="31575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L2  unified TLB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512 entries, 4-way</a:t>
            </a:r>
          </a:p>
        </p:txBody>
      </p:sp>
      <p:sp>
        <p:nvSpPr>
          <p:cNvPr id="55" name="Line 439"/>
          <p:cNvSpPr>
            <a:spLocks noChangeShapeType="1"/>
          </p:cNvSpPr>
          <p:nvPr/>
        </p:nvSpPr>
        <p:spPr bwMode="auto">
          <a:xfrm>
            <a:off x="6507163" y="307610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6" name="Line 440"/>
          <p:cNvSpPr>
            <a:spLocks noChangeShapeType="1"/>
          </p:cNvSpPr>
          <p:nvPr/>
        </p:nvSpPr>
        <p:spPr bwMode="auto">
          <a:xfrm>
            <a:off x="8488363" y="3081334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7" name="Rectangle 441"/>
          <p:cNvSpPr>
            <a:spLocks noChangeArrowheads="1"/>
          </p:cNvSpPr>
          <p:nvPr/>
        </p:nvSpPr>
        <p:spPr bwMode="auto">
          <a:xfrm>
            <a:off x="3725864" y="2610748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L1 i-cache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32 KB, 8-way</a:t>
            </a:r>
          </a:p>
        </p:txBody>
      </p:sp>
      <p:sp>
        <p:nvSpPr>
          <p:cNvPr id="58" name="Line 442"/>
          <p:cNvSpPr>
            <a:spLocks noChangeShapeType="1"/>
          </p:cNvSpPr>
          <p:nvPr/>
        </p:nvSpPr>
        <p:spPr bwMode="auto">
          <a:xfrm>
            <a:off x="6519863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9" name="Line 444"/>
          <p:cNvSpPr>
            <a:spLocks noChangeShapeType="1"/>
          </p:cNvSpPr>
          <p:nvPr/>
        </p:nvSpPr>
        <p:spPr bwMode="auto">
          <a:xfrm>
            <a:off x="84883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0" name="Rectangle 445"/>
          <p:cNvSpPr>
            <a:spLocks noChangeArrowheads="1"/>
          </p:cNvSpPr>
          <p:nvPr/>
        </p:nvSpPr>
        <p:spPr bwMode="auto">
          <a:xfrm>
            <a:off x="6337300" y="1847351"/>
            <a:ext cx="23368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MMU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(</a:t>
            </a:r>
            <a:r>
              <a:rPr lang="en-US" sz="1600" kern="0" dirty="0" err="1">
                <a:solidFill>
                  <a:sysClr val="windowText" lastClr="000000"/>
                </a:solidFill>
                <a:latin typeface="+mn-lt"/>
              </a:rPr>
              <a:t>addr</a:t>
            </a: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 translation)</a:t>
            </a:r>
          </a:p>
        </p:txBody>
      </p:sp>
      <p:sp>
        <p:nvSpPr>
          <p:cNvPr id="61" name="Rectangle 450"/>
          <p:cNvSpPr>
            <a:spLocks noChangeArrowheads="1"/>
          </p:cNvSpPr>
          <p:nvPr/>
        </p:nvSpPr>
        <p:spPr bwMode="auto">
          <a:xfrm>
            <a:off x="3929063" y="1836893"/>
            <a:ext cx="10541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Instruction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  <a:latin typeface="+mn-lt"/>
              </a:rPr>
              <a:t>fetch</a:t>
            </a:r>
          </a:p>
        </p:txBody>
      </p:sp>
      <p:sp>
        <p:nvSpPr>
          <p:cNvPr id="62" name="Rectangle 452"/>
          <p:cNvSpPr>
            <a:spLocks noChangeArrowheads="1"/>
          </p:cNvSpPr>
          <p:nvPr/>
        </p:nvSpPr>
        <p:spPr bwMode="auto">
          <a:xfrm>
            <a:off x="1892300" y="1763690"/>
            <a:ext cx="7607300" cy="311633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3" name="Text Box 458"/>
          <p:cNvSpPr txBox="1">
            <a:spLocks noChangeArrowheads="1"/>
          </p:cNvSpPr>
          <p:nvPr/>
        </p:nvSpPr>
        <p:spPr bwMode="auto">
          <a:xfrm>
            <a:off x="1775290" y="1447800"/>
            <a:ext cx="11965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Core x4</a:t>
            </a:r>
          </a:p>
        </p:txBody>
      </p:sp>
      <p:sp>
        <p:nvSpPr>
          <p:cNvPr id="64" name="Rectangle 459"/>
          <p:cNvSpPr>
            <a:spLocks noChangeArrowheads="1"/>
          </p:cNvSpPr>
          <p:nvPr/>
        </p:nvSpPr>
        <p:spPr bwMode="auto">
          <a:xfrm>
            <a:off x="5740400" y="5059108"/>
            <a:ext cx="3441700" cy="755306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DDR3 Memory controller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3 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x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64 bit @ 10.66 GB/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s</a:t>
            </a:r>
            <a:endParaRPr lang="en-US" sz="1400" kern="0" dirty="0">
              <a:solidFill>
                <a:sysClr val="windowText" lastClr="000000"/>
              </a:solidFill>
              <a:latin typeface="+mn-lt"/>
            </a:endParaRP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32 GB/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s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total (shared by all cores)</a:t>
            </a:r>
          </a:p>
        </p:txBody>
      </p:sp>
      <p:sp>
        <p:nvSpPr>
          <p:cNvPr id="65" name="Rectangle 460"/>
          <p:cNvSpPr>
            <a:spLocks noChangeArrowheads="1"/>
          </p:cNvSpPr>
          <p:nvPr/>
        </p:nvSpPr>
        <p:spPr bwMode="auto">
          <a:xfrm>
            <a:off x="1663700" y="1470880"/>
            <a:ext cx="8064500" cy="454892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6" name="Text Box 461"/>
          <p:cNvSpPr txBox="1">
            <a:spLocks noChangeArrowheads="1"/>
          </p:cNvSpPr>
          <p:nvPr/>
        </p:nvSpPr>
        <p:spPr bwMode="auto">
          <a:xfrm>
            <a:off x="1524001" y="1143000"/>
            <a:ext cx="293740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+mn-lt"/>
              </a:rPr>
              <a:t>Processor package</a:t>
            </a:r>
          </a:p>
        </p:txBody>
      </p:sp>
      <p:sp>
        <p:nvSpPr>
          <p:cNvPr id="67" name="Rectangle 462"/>
          <p:cNvSpPr>
            <a:spLocks noChangeArrowheads="1"/>
          </p:cNvSpPr>
          <p:nvPr/>
        </p:nvSpPr>
        <p:spPr bwMode="auto">
          <a:xfrm>
            <a:off x="6946901" y="4053882"/>
            <a:ext cx="2328863" cy="648365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QuickPath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interconnect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4 links @ 25.6 GB/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s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each</a:t>
            </a:r>
          </a:p>
        </p:txBody>
      </p:sp>
      <p:sp>
        <p:nvSpPr>
          <p:cNvPr id="68" name="Line 464"/>
          <p:cNvSpPr>
            <a:spLocks noChangeShapeType="1"/>
          </p:cNvSpPr>
          <p:nvPr/>
        </p:nvSpPr>
        <p:spPr bwMode="auto">
          <a:xfrm>
            <a:off x="3598863" y="3813359"/>
            <a:ext cx="0" cy="12339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9" name="Line 474"/>
          <p:cNvSpPr>
            <a:spLocks noChangeShapeType="1"/>
          </p:cNvSpPr>
          <p:nvPr/>
        </p:nvSpPr>
        <p:spPr bwMode="auto">
          <a:xfrm flipH="1">
            <a:off x="7329489" y="5814414"/>
            <a:ext cx="7937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0" name="Line 475"/>
          <p:cNvSpPr>
            <a:spLocks noChangeShapeType="1"/>
          </p:cNvSpPr>
          <p:nvPr/>
        </p:nvSpPr>
        <p:spPr bwMode="auto">
          <a:xfrm>
            <a:off x="7489825" y="5814414"/>
            <a:ext cx="0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1" name="Line 476"/>
          <p:cNvSpPr>
            <a:spLocks noChangeShapeType="1"/>
          </p:cNvSpPr>
          <p:nvPr/>
        </p:nvSpPr>
        <p:spPr bwMode="auto">
          <a:xfrm>
            <a:off x="7642225" y="5806572"/>
            <a:ext cx="0" cy="4418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2" name="Line 479"/>
          <p:cNvSpPr>
            <a:spLocks noChangeShapeType="1"/>
          </p:cNvSpPr>
          <p:nvPr/>
        </p:nvSpPr>
        <p:spPr bwMode="auto">
          <a:xfrm>
            <a:off x="6481763" y="3834275"/>
            <a:ext cx="0" cy="122352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3" name="Text Box 497"/>
          <p:cNvSpPr txBox="1">
            <a:spLocks noChangeArrowheads="1"/>
          </p:cNvSpPr>
          <p:nvPr/>
        </p:nvSpPr>
        <p:spPr bwMode="auto">
          <a:xfrm>
            <a:off x="9855200" y="3886200"/>
            <a:ext cx="9652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To other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cores</a:t>
            </a:r>
          </a:p>
        </p:txBody>
      </p:sp>
      <p:grpSp>
        <p:nvGrpSpPr>
          <p:cNvPr id="74" name="Group 501"/>
          <p:cNvGrpSpPr>
            <a:grpSpLocks/>
          </p:cNvGrpSpPr>
          <p:nvPr/>
        </p:nvGrpSpPr>
        <p:grpSpPr bwMode="auto">
          <a:xfrm>
            <a:off x="9259888" y="4111397"/>
            <a:ext cx="595312" cy="501960"/>
            <a:chOff x="4785" y="2300"/>
            <a:chExt cx="343" cy="384"/>
          </a:xfrm>
        </p:grpSpPr>
        <p:sp>
          <p:nvSpPr>
            <p:cNvPr id="75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6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7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78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sp>
        <p:nvSpPr>
          <p:cNvPr id="79" name="Text Box 499"/>
          <p:cNvSpPr txBox="1">
            <a:spLocks noChangeArrowheads="1"/>
          </p:cNvSpPr>
          <p:nvPr/>
        </p:nvSpPr>
        <p:spPr bwMode="auto">
          <a:xfrm>
            <a:off x="9885423" y="4418587"/>
            <a:ext cx="93497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To I/O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bridge</a:t>
            </a:r>
          </a:p>
        </p:txBody>
      </p:sp>
      <p:sp>
        <p:nvSpPr>
          <p:cNvPr id="80" name="Line 500"/>
          <p:cNvSpPr>
            <a:spLocks noChangeShapeType="1"/>
          </p:cNvSpPr>
          <p:nvPr/>
        </p:nvSpPr>
        <p:spPr bwMode="auto">
          <a:xfrm>
            <a:off x="8089900" y="4691789"/>
            <a:ext cx="0" cy="35555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81" name="Line 502"/>
          <p:cNvSpPr>
            <a:spLocks noChangeShapeType="1"/>
          </p:cNvSpPr>
          <p:nvPr/>
        </p:nvSpPr>
        <p:spPr bwMode="auto">
          <a:xfrm flipV="1">
            <a:off x="4699000" y="5381983"/>
            <a:ext cx="104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sysClr val="windowText" lastClr="000000"/>
              </a:solidFill>
              <a:latin typeface="+mn-lt"/>
            </a:endParaRPr>
          </a:p>
        </p:txBody>
      </p:sp>
      <p:cxnSp>
        <p:nvCxnSpPr>
          <p:cNvPr id="8" name="Straight Arrow Connector 7"/>
          <p:cNvCxnSpPr>
            <a:stCxn id="54" idx="1"/>
            <a:endCxn id="44" idx="3"/>
          </p:cNvCxnSpPr>
          <p:nvPr/>
        </p:nvCxnSpPr>
        <p:spPr bwMode="auto">
          <a:xfrm flipH="1" flipV="1">
            <a:off x="4940300" y="3588524"/>
            <a:ext cx="977900" cy="10457"/>
          </a:xfrm>
          <a:prstGeom prst="straightConnector1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sp>
        <p:nvSpPr>
          <p:cNvPr id="10" name="Freeform 9"/>
          <p:cNvSpPr/>
          <p:nvPr/>
        </p:nvSpPr>
        <p:spPr bwMode="auto">
          <a:xfrm>
            <a:off x="3497264" y="2479916"/>
            <a:ext cx="2011362" cy="341632"/>
          </a:xfrm>
          <a:custGeom>
            <a:avLst/>
            <a:gdLst>
              <a:gd name="connsiteX0" fmla="*/ 2044557 w 2044557"/>
              <a:gd name="connsiteY0" fmla="*/ 349321 h 349321"/>
              <a:gd name="connsiteX1" fmla="*/ 1068512 w 2044557"/>
              <a:gd name="connsiteY1" fmla="*/ 0 h 349321"/>
              <a:gd name="connsiteX2" fmla="*/ 0 w 2044557"/>
              <a:gd name="connsiteY2" fmla="*/ 349321 h 34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557" h="349321">
                <a:moveTo>
                  <a:pt x="2044557" y="349321"/>
                </a:moveTo>
                <a:cubicBezTo>
                  <a:pt x="1726914" y="174660"/>
                  <a:pt x="1409271" y="0"/>
                  <a:pt x="1068512" y="0"/>
                </a:cubicBezTo>
                <a:cubicBezTo>
                  <a:pt x="727753" y="0"/>
                  <a:pt x="172948" y="306512"/>
                  <a:pt x="0" y="349321"/>
                </a:cubicBezTo>
              </a:path>
            </a:pathLst>
          </a:cu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" name="Freeform 82"/>
          <p:cNvSpPr/>
          <p:nvPr/>
        </p:nvSpPr>
        <p:spPr bwMode="auto">
          <a:xfrm>
            <a:off x="5219701" y="2409943"/>
            <a:ext cx="2322441" cy="349321"/>
          </a:xfrm>
          <a:custGeom>
            <a:avLst/>
            <a:gdLst>
              <a:gd name="connsiteX0" fmla="*/ 2044557 w 2044557"/>
              <a:gd name="connsiteY0" fmla="*/ 349321 h 349321"/>
              <a:gd name="connsiteX1" fmla="*/ 1068512 w 2044557"/>
              <a:gd name="connsiteY1" fmla="*/ 0 h 349321"/>
              <a:gd name="connsiteX2" fmla="*/ 0 w 2044557"/>
              <a:gd name="connsiteY2" fmla="*/ 349321 h 34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557" h="349321">
                <a:moveTo>
                  <a:pt x="2044557" y="349321"/>
                </a:moveTo>
                <a:cubicBezTo>
                  <a:pt x="1726914" y="174660"/>
                  <a:pt x="1409271" y="0"/>
                  <a:pt x="1068512" y="0"/>
                </a:cubicBezTo>
                <a:cubicBezTo>
                  <a:pt x="727753" y="0"/>
                  <a:pt x="172948" y="306512"/>
                  <a:pt x="0" y="349321"/>
                </a:cubicBezTo>
              </a:path>
            </a:pathLst>
          </a:cu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FAC239B-4E19-4B1D-AD8E-F521A5D3D6DD}"/>
                  </a:ext>
                </a:extLst>
              </p14:cNvPr>
              <p14:cNvContentPartPr/>
              <p14:nvPr/>
            </p14:nvContentPartPr>
            <p14:xfrm>
              <a:off x="3149640" y="1041480"/>
              <a:ext cx="8109360" cy="41025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FAC239B-4E19-4B1D-AD8E-F521A5D3D6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40280" y="1032120"/>
                <a:ext cx="8128080" cy="412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7373879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Core i7 Address Translation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701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2092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3159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2400300" y="1752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3238500" y="1752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2930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2473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3006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3159126" y="2438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2549525" y="24384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3768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4302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4835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5368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3768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4302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4835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5368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3768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4302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4835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5368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3768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4302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4835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5368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4742335" y="3863975"/>
            <a:ext cx="404340" cy="26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3311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3311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3311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3311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3311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2778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2778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4073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4606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5140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5673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2244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3006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3236913" y="4311651"/>
            <a:ext cx="307816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2092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2625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2705101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2244726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2316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2316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1524000" y="5497514"/>
            <a:ext cx="661988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5826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6892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6134100" y="4800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7010400" y="4800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5902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6511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4559301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6502401" y="5349876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2768601" y="6477001"/>
            <a:ext cx="1322477" cy="31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2209800" y="3613151"/>
            <a:ext cx="650818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6023313" y="3175001"/>
            <a:ext cx="580286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3692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6969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7358875" y="5283200"/>
            <a:ext cx="1025922" cy="90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6969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7334250" y="1066801"/>
            <a:ext cx="56085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7273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7807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8340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8874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7273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7807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8340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8874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7273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7807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8340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8874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7273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7807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8340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8874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8247535" y="3863975"/>
            <a:ext cx="404340" cy="26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7654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8645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10017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7412039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7413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7959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8483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9017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9712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9407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9407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9407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9407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2182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2182813" y="6021389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2147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2219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3654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2892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7578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8416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9788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8775700" y="4800600"/>
            <a:ext cx="35266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9813926" y="48006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9483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9483726" y="48006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8607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9661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9979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9407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10398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8950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main memory</a:t>
            </a: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7248526" y="2806700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L1 </a:t>
            </a:r>
            <a:r>
              <a:rPr lang="en-US" sz="1600" dirty="0" err="1">
                <a:solidFill>
                  <a:schemeClr val="tx2"/>
                </a:solidFill>
                <a:latin typeface="+mn-lt"/>
              </a:rPr>
              <a:t>d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9788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9788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8035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7550869" y="2057401"/>
            <a:ext cx="434412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9731050" y="1981201"/>
            <a:ext cx="650818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3311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9255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9407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2816187" y="1541659"/>
            <a:ext cx="2127762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3159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3692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3771901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3311526" y="4724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2630489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2911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2911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2773363" y="5254626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2773363" y="6030914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2738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3549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3549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3409950" y="5254626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3411538" y="6035676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3376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4187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4187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4049713" y="5249864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4049713" y="6035676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4014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7540625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8064500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8588375" y="3429001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9140825" y="3438526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7543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8074025" y="4119564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8610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9140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7686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8207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8747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9283700" y="4270376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2060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3278189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3916364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9454A65-6B2D-4394-B722-A5FC88B61E1C}"/>
                  </a:ext>
                </a:extLst>
              </p14:cNvPr>
              <p14:cNvContentPartPr/>
              <p14:nvPr/>
            </p14:nvContentPartPr>
            <p14:xfrm>
              <a:off x="469800" y="4540320"/>
              <a:ext cx="1594440" cy="1447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9454A65-6B2D-4394-B722-A5FC88B61E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0440" y="4530960"/>
                <a:ext cx="1613160" cy="146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837734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Core i7 Level 1-3 Page Table Entries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352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Page table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019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915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929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967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0058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81200" y="2712467"/>
            <a:ext cx="6934200" cy="39118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latin typeface="Calibri" pitchFamily="34" charset="0"/>
                <a:ea typeface="msgothic" charset="0"/>
                <a:cs typeface="msgothic" charset="0"/>
              </a:rPr>
              <a:t>Each entry references a 4K child page table. Significant fields: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Child page table present in physical memory (1) or not (0).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Read-only or read-write access access permission for all reachable pages.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user or supervisor (kernel) mode access permission for all reachable pages.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the child page table. 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A: 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PS: 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Page size either 4 KB or 4 MB (defined for Level 1 </a:t>
            </a:r>
            <a:r>
              <a:rPr lang="en-GB" sz="1600" b="0" dirty="0" err="1">
                <a:latin typeface="Calibri" pitchFamily="34" charset="0"/>
                <a:ea typeface="msgothic" charset="0"/>
                <a:cs typeface="msgothic" charset="0"/>
              </a:rPr>
              <a:t>PTEs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only).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Page table physical base address: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40 most significant bits of physical page table address (forces page tables to be 4KB aligned)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Disable or enable instruction fetches from all pages reachable from this PTE.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CD: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Disable caching on this page.</a:t>
            </a:r>
            <a:endParaRPr lang="en-GB" sz="1600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93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713414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946776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7802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086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467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7978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82169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8610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991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93710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9753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0134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362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1981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1981201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Available for OS (page table location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0074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3048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286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1981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6F37C9-EA83-4EEB-82AE-594FC4ED71B6}"/>
                  </a:ext>
                </a:extLst>
              </p14:cNvPr>
              <p14:cNvContentPartPr/>
              <p14:nvPr/>
            </p14:nvContentPartPr>
            <p14:xfrm>
              <a:off x="10007640" y="1257480"/>
              <a:ext cx="736920" cy="1511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6F37C9-EA83-4EEB-82AE-594FC4ED71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98280" y="1248120"/>
                <a:ext cx="755640" cy="153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810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84439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48443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971801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97180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459164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45916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946526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94652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433889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43388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921251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492125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5408614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540861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5895976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589597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6383339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638333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6870701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687070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7358064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735806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7845426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784542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8332789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833278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8820151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882015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3459164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345916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3946526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394652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4433889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443388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4921251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492125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5408614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540861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5895976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589597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6383339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638333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6870701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687070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7358064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735806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7845426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784542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8332789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833278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8820151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882015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6383337" y="3860801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6400801" y="5813426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3505200" y="5813426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2484439" y="3852863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3181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Number</a:t>
            </a: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6815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Offset</a:t>
            </a: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3727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Number</a:t>
            </a: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6756400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Offset</a:t>
            </a:r>
          </a:p>
        </p:txBody>
      </p:sp>
    </p:spTree>
    <p:extLst>
      <p:ext uri="{BB962C8B-B14F-4D97-AF65-F5344CB8AC3E}">
        <p14:creationId xmlns:p14="http://schemas.microsoft.com/office/powerpoint/2010/main" val="2154492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Core i7 Level 4 Page Table Entries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352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Page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019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915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929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967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0058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81200" y="2712467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latin typeface="Calibri" pitchFamily="34" charset="0"/>
                <a:ea typeface="msgothic" charset="0"/>
                <a:cs typeface="msgothic" charset="0"/>
              </a:rPr>
              <a:t>Each entry references a 4K child page. Significant fields: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Child page is present in memory (1) or not (0)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Read-only or read-write access permission for child page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User or supervisor mode access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this page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A: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 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Dirty bit (set by MMU on writes, cleared by software)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Page physical base address: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40 most significant bits of physical page address (forces pages to be 4KB aligned)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 Disable or enable instruction fetches from this page.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93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713414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946776" y="1299696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7802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086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467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7978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82169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8610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991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9371014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9753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0134601" y="1299696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362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1981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1981201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Available for OS (page location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0074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3048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286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1981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3143848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Page Table Translation</a:t>
            </a:r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1646765" y="2967039"/>
            <a:ext cx="541815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7858678" y="4224338"/>
            <a:ext cx="1008288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1510893" y="3181350"/>
            <a:ext cx="958596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4422320" y="1295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7666039" y="1525588"/>
            <a:ext cx="1843087" cy="2730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6975020" y="1304925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8395377" y="13049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9506856" y="1306513"/>
            <a:ext cx="1067600" cy="67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7626350" y="39449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7931150" y="3944938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6637338" y="3970338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6902450" y="308133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6939856" y="2295525"/>
            <a:ext cx="670055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6905626" y="3843338"/>
            <a:ext cx="758825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6637339" y="1798639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8950325" y="1798638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3113088" y="6235700"/>
            <a:ext cx="4495800" cy="28733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7608889" y="6235700"/>
            <a:ext cx="1874837" cy="28733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5182277" y="6026150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8369977" y="6026150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9459794" y="6038850"/>
            <a:ext cx="1183015" cy="67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6102350" y="5786438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6102350" y="5784850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9283240" y="3373438"/>
            <a:ext cx="1314461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5110164" y="1519239"/>
            <a:ext cx="1277937" cy="280987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6388100" y="1525588"/>
            <a:ext cx="1277938" cy="2730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3838575" y="1519239"/>
            <a:ext cx="1277938" cy="280987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2560639" y="1517650"/>
            <a:ext cx="1277937" cy="280988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636587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6545264" y="3086101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6554789" y="3086101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56261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5395649" y="2295525"/>
            <a:ext cx="1237517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5629276" y="3852863"/>
            <a:ext cx="758825" cy="2286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5357813" y="1808163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5368926" y="39735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5070475" y="3971925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5251450" y="3089276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43307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4136359" y="2295525"/>
            <a:ext cx="1157368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4333876" y="3852863"/>
            <a:ext cx="758825" cy="22860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4073525" y="1808164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4073526" y="396716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379412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305435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2840726" y="2295525"/>
            <a:ext cx="1186221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  <a:endParaRPr lang="en-US" sz="1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3057526" y="3852863"/>
            <a:ext cx="758825" cy="2286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2784475" y="1808164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2797176" y="39608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5679620" y="1295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3088820" y="1295400"/>
            <a:ext cx="26770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2219326" y="3106738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2453364" y="2895600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2528257" y="2997200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3973513" y="3089275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3983039" y="3090863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3983714" y="2859088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4066545" y="2960688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5249863" y="3089275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5304514" y="2878138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5374645" y="2979738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6579277" y="28543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6662107" y="2955925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6725327" y="55594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6808157" y="5648325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8909399" y="3667125"/>
            <a:ext cx="352661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8856032" y="3656013"/>
            <a:ext cx="227947" cy="25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2943226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512 GB 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4173539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1 GB 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5522914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2 MB 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6745289" y="4689476"/>
            <a:ext cx="1019175" cy="674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i="1">
                <a:latin typeface="+mn-lt"/>
              </a:rPr>
              <a:t>4 KB</a:t>
            </a:r>
          </a:p>
          <a:p>
            <a:pPr marL="457200" indent="-457200"/>
            <a:r>
              <a:rPr lang="en-US" sz="1400" i="1">
                <a:latin typeface="+mn-lt"/>
              </a:rPr>
              <a:t>region </a:t>
            </a:r>
          </a:p>
          <a:p>
            <a:pPr marL="457200" indent="-457200"/>
            <a:r>
              <a:rPr lang="en-US" sz="1400" i="1">
                <a:latin typeface="+mn-lt"/>
              </a:rPr>
              <a:t>per entry</a:t>
            </a:r>
          </a:p>
        </p:txBody>
      </p:sp>
    </p:spTree>
    <p:extLst>
      <p:ext uri="{BB962C8B-B14F-4D97-AF65-F5344CB8AC3E}">
        <p14:creationId xmlns:p14="http://schemas.microsoft.com/office/powerpoint/2010/main" val="758082205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Cute Trick for Speeding Up L1 Access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Observation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Bits that determine CI are identical in virtual and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index into cache while address translation taking place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Generally we hit in TLB, so PPN bits (CT bits) available next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“Virtually indexed, physically tagged”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Cache carefully sized to make this possible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00201" y="1958930"/>
            <a:ext cx="2500313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Physical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(PA)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398735" y="19804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7703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CO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705123" y="17518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40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7957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4655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4655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027135" y="3422868"/>
            <a:ext cx="1073378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Virtual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(VA)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398735" y="3885406"/>
            <a:ext cx="1066800" cy="3048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VPN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5465535" y="38854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VPO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701948" y="42664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36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462360" y="4266407"/>
            <a:ext cx="609600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5465535" y="25900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PPO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4398735" y="25900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PPN</a:t>
            </a:r>
          </a:p>
        </p:txBody>
      </p:sp>
      <p:sp>
        <p:nvSpPr>
          <p:cNvPr id="26641" name="AutoShape 17"/>
          <p:cNvSpPr>
            <a:spLocks/>
          </p:cNvSpPr>
          <p:nvPr/>
        </p:nvSpPr>
        <p:spPr bwMode="auto">
          <a:xfrm>
            <a:off x="4093935" y="1980406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3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5008335" y="3655219"/>
            <a:ext cx="1588" cy="231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4322535" y="3123406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Translation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5008335" y="2893218"/>
            <a:ext cx="1588" cy="274320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5770335" y="2893220"/>
            <a:ext cx="1588" cy="993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5767160" y="3093245"/>
            <a:ext cx="733918" cy="537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No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Change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6760935" y="2590006"/>
            <a:ext cx="2667000" cy="1143000"/>
          </a:xfrm>
          <a:prstGeom prst="rect">
            <a:avLst/>
          </a:prstGeom>
          <a:solidFill>
            <a:srgbClr val="F6F5BD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6075136" y="3047206"/>
            <a:ext cx="934753" cy="992187"/>
          </a:xfrm>
          <a:prstGeom prst="line">
            <a:avLst/>
          </a:prstGeom>
          <a:noFill/>
          <a:ln w="19080">
            <a:solidFill>
              <a:srgbClr val="000066"/>
            </a:solidFill>
            <a:prstDash val="sysDot"/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6359583" y="3606378"/>
            <a:ext cx="325153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58" name="Freeform 34"/>
          <p:cNvSpPr>
            <a:spLocks/>
          </p:cNvSpPr>
          <p:nvPr/>
        </p:nvSpPr>
        <p:spPr bwMode="auto">
          <a:xfrm>
            <a:off x="5160735" y="1523206"/>
            <a:ext cx="1600201" cy="609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2" y="0"/>
              </a:cxn>
              <a:cxn ang="0">
                <a:pos x="1200" y="0"/>
              </a:cxn>
            </a:cxnLst>
            <a:rect l="0" t="0" r="r" b="b"/>
            <a:pathLst>
              <a:path w="1200" h="240">
                <a:moveTo>
                  <a:pt x="0" y="240"/>
                </a:moveTo>
                <a:lnTo>
                  <a:pt x="192" y="0"/>
                </a:lnTo>
                <a:lnTo>
                  <a:pt x="1200" y="0"/>
                </a:lnTo>
              </a:path>
            </a:pathLst>
          </a:custGeom>
          <a:noFill/>
          <a:ln w="19080">
            <a:solidFill>
              <a:srgbClr val="000066"/>
            </a:solidFill>
            <a:prstDash val="sysDot"/>
            <a:round/>
            <a:headEnd type="oval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599135" y="3820874"/>
            <a:ext cx="1219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L1 Cache</a:t>
            </a:r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5912559" y="1244177"/>
            <a:ext cx="367281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0098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94336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5432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827736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8097042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83814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8630442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8914889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74451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auto">
          <a:xfrm flipV="1">
            <a:off x="76737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 flipV="1">
            <a:off x="79785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7140347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30"/>
          <p:cNvSpPr>
            <a:spLocks noChangeShapeType="1"/>
          </p:cNvSpPr>
          <p:nvPr/>
        </p:nvSpPr>
        <p:spPr bwMode="auto">
          <a:xfrm flipV="1">
            <a:off x="9046935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 flipV="1">
            <a:off x="82087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V="1">
            <a:off x="85135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V="1">
            <a:off x="87421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AutoShape 19"/>
          <p:cNvSpPr>
            <a:spLocks noChangeArrowheads="1"/>
          </p:cNvSpPr>
          <p:nvPr/>
        </p:nvSpPr>
        <p:spPr bwMode="auto">
          <a:xfrm>
            <a:off x="6760935" y="1244178"/>
            <a:ext cx="2667000" cy="432222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Tag Check</a:t>
            </a:r>
          </a:p>
        </p:txBody>
      </p:sp>
    </p:spTree>
    <p:extLst>
      <p:ext uri="{BB962C8B-B14F-4D97-AF65-F5344CB8AC3E}">
        <p14:creationId xmlns:p14="http://schemas.microsoft.com/office/powerpoint/2010/main" val="2077125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Address Space of a Linux Process</a:t>
            </a:r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5006976" y="2976564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5006976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Memory-mapped region </a:t>
            </a:r>
          </a:p>
          <a:p>
            <a:r>
              <a:rPr lang="en-US" sz="1400" dirty="0">
                <a:latin typeface="+mn-lt"/>
              </a:rPr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5006976" y="4778376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5006976" y="5273676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Runtime heap (</a:t>
            </a:r>
            <a:r>
              <a:rPr lang="en-US" sz="1600" dirty="0" err="1">
                <a:latin typeface="+mn-lt"/>
              </a:rPr>
              <a:t>malloc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5006976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5006976" y="6235701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5006976" y="5976939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5006976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Uninitialized data (.</a:t>
            </a:r>
            <a:r>
              <a:rPr lang="en-US" sz="1400" dirty="0" err="1">
                <a:latin typeface="+mn-lt"/>
              </a:rPr>
              <a:t>bss</a:t>
            </a:r>
            <a:r>
              <a:rPr lang="en-US" sz="1400" dirty="0">
                <a:latin typeface="+mn-lt"/>
              </a:rPr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6032500" y="5026026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5006976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6053137" y="3805238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5006976" y="6494464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4800600" y="6659563"/>
            <a:ext cx="269626" cy="2585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+mn-lt"/>
              </a:rPr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4038601" y="3593069"/>
            <a:ext cx="758541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+mn-lt"/>
              </a:rPr>
              <a:t>%</a:t>
            </a:r>
            <a:r>
              <a:rPr lang="en-US" dirty="0" err="1">
                <a:latin typeface="Courier New"/>
                <a:cs typeface="Courier New"/>
              </a:rPr>
              <a:t>rsp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4748213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7519987" y="4732814"/>
            <a:ext cx="1082348" cy="8402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i="1" dirty="0">
                <a:latin typeface="+mn-lt"/>
              </a:rPr>
              <a:t>Process</a:t>
            </a:r>
          </a:p>
          <a:p>
            <a:pPr algn="l"/>
            <a:r>
              <a:rPr lang="en-US" i="1" dirty="0">
                <a:latin typeface="+mn-lt"/>
              </a:rPr>
              <a:t>virtual</a:t>
            </a:r>
          </a:p>
          <a:p>
            <a:pPr algn="l"/>
            <a:r>
              <a:rPr lang="en-US" i="1" dirty="0">
                <a:latin typeface="+mn-lt"/>
              </a:rPr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4191996" y="5035551"/>
            <a:ext cx="598241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brk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4733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5006976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4764087" y="2580214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3200401" y="2705101"/>
            <a:ext cx="1589087" cy="83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+mn-lt"/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5005387" y="1256776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latin typeface="+mn-lt"/>
              </a:rPr>
              <a:t>Process-specific data</a:t>
            </a:r>
          </a:p>
          <a:p>
            <a:pPr algn="ctr"/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structs</a:t>
            </a:r>
            <a:r>
              <a:rPr lang="en-US" sz="1400" dirty="0">
                <a:latin typeface="+mn-lt"/>
              </a:rPr>
              <a:t>  (</a:t>
            </a:r>
            <a:r>
              <a:rPr lang="en-US" sz="1400" dirty="0" err="1">
                <a:latin typeface="+mn-lt"/>
              </a:rPr>
              <a:t>ptables</a:t>
            </a:r>
            <a:r>
              <a:rPr lang="en-US" sz="1400" dirty="0">
                <a:latin typeface="+mn-lt"/>
              </a:rPr>
              <a:t>,</a:t>
            </a:r>
          </a:p>
          <a:p>
            <a:pPr algn="ctr"/>
            <a:r>
              <a:rPr lang="en-US" sz="1400" dirty="0">
                <a:latin typeface="+mn-lt"/>
              </a:rPr>
              <a:t>task and mm </a:t>
            </a:r>
            <a:r>
              <a:rPr lang="en-US" sz="1400" dirty="0" err="1">
                <a:latin typeface="+mn-lt"/>
              </a:rPr>
              <a:t>structs</a:t>
            </a:r>
            <a:r>
              <a:rPr lang="en-US" sz="1400" dirty="0">
                <a:latin typeface="+mn-lt"/>
              </a:rPr>
              <a:t>, kernel stack)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7558087" y="1987550"/>
            <a:ext cx="1082348" cy="8402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i="1" dirty="0">
                <a:latin typeface="+mn-lt"/>
              </a:rPr>
              <a:t>Kernel</a:t>
            </a:r>
          </a:p>
          <a:p>
            <a:pPr algn="l"/>
            <a:r>
              <a:rPr lang="en-US" i="1" dirty="0">
                <a:latin typeface="+mn-lt"/>
              </a:rPr>
              <a:t>virtual </a:t>
            </a:r>
          </a:p>
          <a:p>
            <a:pPr algn="l"/>
            <a:r>
              <a:rPr lang="en-US" i="1" dirty="0">
                <a:latin typeface="+mn-lt"/>
              </a:rPr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7278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7265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3540466" y="6324600"/>
            <a:ext cx="1260135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Courier New"/>
                <a:cs typeface="Courier New"/>
              </a:rPr>
              <a:t>0x00400000</a:t>
            </a: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4738687" y="1280229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3200401" y="1757364"/>
            <a:ext cx="1576387" cy="83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+mn-lt"/>
              </a:rPr>
              <a:t>Different for each 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4992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4746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721079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539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539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1"/>
            <a:ext cx="104394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Organizes VM As 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03357" y="1443038"/>
            <a:ext cx="1536922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cs typeface="Courier New"/>
              </a:rPr>
              <a:t>task_struct</a:t>
            </a:r>
            <a:endParaRPr lang="en-GB" sz="1600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629886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cs typeface="Courier New"/>
              </a:rPr>
              <a:t>mm_struct</a:t>
            </a:r>
            <a:endParaRPr lang="en-GB" sz="1600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10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710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pgd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186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186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710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mmap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231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cs typeface="Courier New"/>
              </a:rPr>
              <a:t>vm_area_struct</a:t>
            </a:r>
            <a:endParaRPr lang="en-GB" sz="1600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539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539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539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539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5539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5539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5539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5539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5539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5539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5539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5539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5539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7444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7315200" y="1143000"/>
            <a:ext cx="2191448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Process virtual 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7444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Text</a:t>
            </a: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7444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</a:t>
            </a: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7444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Shared 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6606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6606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6606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6606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6606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6606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5309461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5311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5311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5309461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5311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5311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9456011" y="6170614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1882774" y="3581401"/>
            <a:ext cx="3348898" cy="2894013"/>
          </a:xfrm>
          <a:ln/>
        </p:spPr>
        <p:txBody>
          <a:bodyPr/>
          <a:lstStyle/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 global directory address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Points to L1 page table</a:t>
            </a:r>
          </a:p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this area</a:t>
            </a:r>
          </a:p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/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Pages shared with other processes or private to this process</a:t>
            </a:r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5539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5539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5539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4777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2948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AA62CE-36FD-416C-9261-FD8A6D17DDCA}"/>
                  </a:ext>
                </a:extLst>
              </p14:cNvPr>
              <p14:cNvContentPartPr/>
              <p14:nvPr/>
            </p14:nvContentPartPr>
            <p14:xfrm>
              <a:off x="444600" y="2978280"/>
              <a:ext cx="1575000" cy="876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2AA62CE-36FD-416C-9261-FD8A6D17DDC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240" y="2968920"/>
                <a:ext cx="1593720" cy="895320"/>
              </a:xfrm>
              <a:prstGeom prst="rect">
                <a:avLst/>
              </a:prstGeom>
            </p:spPr>
          </p:pic>
        </mc:Fallback>
      </mc:AlternateContent>
      <p:sp>
        <p:nvSpPr>
          <p:cNvPr id="51" name="Rectangle 33">
            <a:extLst>
              <a:ext uri="{FF2B5EF4-FFF2-40B4-BE49-F238E27FC236}">
                <a16:creationId xmlns:a16="http://schemas.microsoft.com/office/drawing/2014/main" id="{4784314F-80FF-9A24-C2F6-668737428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1599" y="1508579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3313199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Page-Fault 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5867400" y="2895601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867400" y="4880276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867400" y="3737276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1984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1984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676400" y="1295401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vm_area_struct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1984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1984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1984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1984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1984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1984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1984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1984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1984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1984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vm_end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1984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vm_prot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1984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vm_next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1984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vm_start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3889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3777078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Process 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3889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3889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3889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3051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3051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3051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3051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3051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3051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1754189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1755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1755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1754189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1755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1755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1984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1984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1984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vm_flags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052574" y="2971801"/>
            <a:ext cx="3006785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990000"/>
                </a:solidFill>
              </a:rPr>
              <a:t>Segmentation fault:</a:t>
            </a:r>
            <a:endParaRPr lang="en-US" dirty="0">
              <a:solidFill>
                <a:srgbClr val="990000"/>
              </a:solidFill>
              <a:latin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</a:rPr>
              <a:t>accessing a nonexistent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052573" y="4050268"/>
            <a:ext cx="190808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052574" y="4876801"/>
            <a:ext cx="3386827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pPr algn="l"/>
            <a:r>
              <a:rPr lang="en-US" dirty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  <p:sp>
        <p:nvSpPr>
          <p:cNvPr id="89" name="Rectangle 33">
            <a:extLst>
              <a:ext uri="{FF2B5EF4-FFF2-40B4-BE49-F238E27FC236}">
                <a16:creationId xmlns:a16="http://schemas.microsoft.com/office/drawing/2014/main" id="{2088ADAF-E657-A527-0B31-D0DEC31F1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5240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3775289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Memory Mapping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VM areas initialized by associating them with disk objects.</a:t>
            </a:r>
            <a:endParaRPr lang="en-GB" dirty="0">
              <a:effectLst/>
            </a:endParaRP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Process is known as </a:t>
            </a:r>
            <a:r>
              <a:rPr lang="en-GB" b="1" i="1" dirty="0">
                <a:solidFill>
                  <a:srgbClr val="990000"/>
                </a:solidFill>
              </a:rPr>
              <a:t>memory mapping</a:t>
            </a:r>
            <a:r>
              <a:rPr lang="en-GB" i="1" dirty="0">
                <a:solidFill>
                  <a:srgbClr val="990000"/>
                </a:solidFill>
              </a:rPr>
              <a:t>. </a:t>
            </a:r>
          </a:p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Area can be </a:t>
            </a:r>
            <a:r>
              <a:rPr lang="en-GB" i="1" dirty="0"/>
              <a:t>backed by </a:t>
            </a:r>
            <a:r>
              <a:rPr lang="en-GB" dirty="0"/>
              <a:t>(i.e., get its initial values from) :</a:t>
            </a: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990000"/>
                </a:solidFill>
              </a:rPr>
              <a:t>Anonymous file </a:t>
            </a:r>
            <a:r>
              <a:rPr lang="en-GB" dirty="0"/>
              <a:t>(e.g., nothing)</a:t>
            </a:r>
            <a:endParaRPr lang="en-GB" i="1" dirty="0"/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 fault will allocate physical page full of 0's (</a:t>
            </a:r>
            <a:r>
              <a:rPr lang="en-GB" i="1" dirty="0">
                <a:solidFill>
                  <a:srgbClr val="990000"/>
                </a:solidFill>
              </a:rPr>
              <a:t>demand-zero page</a:t>
            </a:r>
            <a:r>
              <a:rPr lang="en-GB" dirty="0"/>
              <a:t>)</a:t>
            </a:r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Once the page is written to (</a:t>
            </a:r>
            <a:r>
              <a:rPr lang="en-GB" i="1" dirty="0">
                <a:solidFill>
                  <a:srgbClr val="990000"/>
                </a:solidFill>
              </a:rPr>
              <a:t>dirtied</a:t>
            </a:r>
            <a:r>
              <a:rPr lang="en-GB" dirty="0"/>
              <a:t>), it is like any other page</a:t>
            </a: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Regular file</a:t>
            </a:r>
            <a:r>
              <a:rPr lang="en-GB" b="1" dirty="0"/>
              <a:t> </a:t>
            </a:r>
            <a:r>
              <a:rPr lang="en-GB" dirty="0"/>
              <a:t>on disk (e.g., an executable object file)</a:t>
            </a:r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Initial page bytes come from a section of a file</a:t>
            </a:r>
          </a:p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Dirty pages are copied back and forth between memory and a special </a:t>
            </a:r>
            <a:r>
              <a:rPr lang="en-GB" i="1" dirty="0">
                <a:solidFill>
                  <a:srgbClr val="990000"/>
                </a:solidFill>
              </a:rPr>
              <a:t>swap file</a:t>
            </a:r>
            <a:r>
              <a:rPr lang="en-GB" dirty="0"/>
              <a:t>.</a:t>
            </a:r>
            <a:endParaRPr lang="en-GB" i="1" dirty="0">
              <a:solidFill>
                <a:srgbClr val="990000"/>
              </a:solidFill>
            </a:endParaRP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291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162800" y="2097088"/>
            <a:ext cx="3200401" cy="4608512"/>
          </a:xfrm>
        </p:spPr>
        <p:txBody>
          <a:bodyPr/>
          <a:lstStyle/>
          <a:p>
            <a:pPr marL="457200" indent="-457200">
              <a:buClr>
                <a:schemeClr val="accent1"/>
              </a:buClr>
              <a:buSzPct val="60000"/>
              <a:buFont typeface="Wingdings 2" panose="05020102010507070707" pitchFamily="18" charset="2"/>
              <a:buChar char=""/>
            </a:pPr>
            <a:r>
              <a:rPr lang="en-US" dirty="0"/>
              <a:t>Process 1 maps the shared object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79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3628574" y="6086970"/>
            <a:ext cx="966932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Shared</a:t>
            </a:r>
          </a:p>
          <a:p>
            <a:pPr algn="ctr"/>
            <a:r>
              <a:rPr lang="en-US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79850" y="2707372"/>
            <a:ext cx="3810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3481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03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56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03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391"/>
          <p:cNvSpPr>
            <a:spLocks noChangeShapeType="1"/>
          </p:cNvSpPr>
          <p:nvPr/>
        </p:nvSpPr>
        <p:spPr bwMode="auto">
          <a:xfrm flipH="1" flipV="1">
            <a:off x="2584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2"/>
          <p:cNvSpPr>
            <a:spLocks noChangeShapeType="1"/>
          </p:cNvSpPr>
          <p:nvPr/>
        </p:nvSpPr>
        <p:spPr bwMode="auto">
          <a:xfrm flipH="1" flipV="1">
            <a:off x="2584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17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</p:spTree>
    <p:extLst>
      <p:ext uri="{BB962C8B-B14F-4D97-AF65-F5344CB8AC3E}">
        <p14:creationId xmlns:p14="http://schemas.microsoft.com/office/powerpoint/2010/main" val="2228466030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79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3677777" y="6086970"/>
            <a:ext cx="966932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Shared</a:t>
            </a:r>
          </a:p>
          <a:p>
            <a:pPr algn="ctr"/>
            <a:r>
              <a:rPr lang="en-US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79850" y="2707372"/>
            <a:ext cx="3810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3481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03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56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03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5556250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2584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2584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4260850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4260850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232650" y="2097772"/>
            <a:ext cx="3206750" cy="46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US" sz="2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Process 2 maps the shared object </a:t>
            </a:r>
          </a:p>
          <a:p>
            <a:pPr marL="342900" indent="-3429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US" sz="2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Notice how the virtual addresses can be different.</a:t>
            </a:r>
          </a:p>
        </p:txBody>
      </p:sp>
    </p:spTree>
    <p:extLst>
      <p:ext uri="{BB962C8B-B14F-4D97-AF65-F5344CB8AC3E}">
        <p14:creationId xmlns:p14="http://schemas.microsoft.com/office/powerpoint/2010/main" val="2262266206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016089" y="2097088"/>
            <a:ext cx="3413911" cy="4191000"/>
          </a:xfrm>
        </p:spPr>
        <p:txBody>
          <a:bodyPr/>
          <a:lstStyle/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Two processes mapping a </a:t>
            </a:r>
            <a:r>
              <a:rPr lang="en-US" sz="2000" i="1" dirty="0">
                <a:solidFill>
                  <a:srgbClr val="990000"/>
                </a:solidFill>
              </a:rPr>
              <a:t>private copy-on-write (COW)  </a:t>
            </a:r>
            <a:r>
              <a:rPr lang="en-US" sz="2000" dirty="0"/>
              <a:t>object. 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Area flagged as private copy-on-write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err="1"/>
              <a:t>PTEs</a:t>
            </a:r>
            <a:r>
              <a:rPr lang="en-US" sz="2000" dirty="0"/>
              <a:t> in private areas are flagged as read-only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93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896816" y="6086970"/>
            <a:ext cx="2441694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Private </a:t>
            </a:r>
          </a:p>
          <a:p>
            <a:pPr algn="ctr"/>
            <a:r>
              <a:rPr lang="en-US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93031" y="2707372"/>
            <a:ext cx="3810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9316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16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69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16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5569431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2597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2597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4274031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4274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  <p:sp>
        <p:nvSpPr>
          <p:cNvPr id="23" name="Text Box 410"/>
          <p:cNvSpPr txBox="1">
            <a:spLocks noChangeArrowheads="1"/>
          </p:cNvSpPr>
          <p:nvPr/>
        </p:nvSpPr>
        <p:spPr bwMode="auto">
          <a:xfrm>
            <a:off x="6121218" y="3622950"/>
            <a:ext cx="1697902" cy="8402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 Private</a:t>
            </a:r>
          </a:p>
          <a:p>
            <a:r>
              <a:rPr lang="en-US" dirty="0"/>
              <a:t>copy-on-write</a:t>
            </a:r>
          </a:p>
          <a:p>
            <a:r>
              <a:rPr lang="en-US" dirty="0"/>
              <a:t>area</a:t>
            </a:r>
          </a:p>
        </p:txBody>
      </p:sp>
      <p:sp>
        <p:nvSpPr>
          <p:cNvPr id="24" name="Right Brace 23"/>
          <p:cNvSpPr/>
          <p:nvPr/>
        </p:nvSpPr>
        <p:spPr bwMode="auto">
          <a:xfrm>
            <a:off x="6026632" y="3774172"/>
            <a:ext cx="145569" cy="5334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455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81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016089" y="2057400"/>
            <a:ext cx="3871111" cy="4505325"/>
          </a:xfrm>
        </p:spPr>
        <p:txBody>
          <a:bodyPr/>
          <a:lstStyle/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Instruction writing to private page triggers protection fault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Handler creates new R/W page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Instruction restarts upon handler return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/>
              <a:t>Copying deferred as long as possible!</a:t>
            </a:r>
          </a:p>
          <a:p>
            <a:pPr lvl="1"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1600" dirty="0"/>
              <a:t>With luck, never</a:t>
            </a:r>
          </a:p>
          <a:p>
            <a:pPr lvl="1"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1600" dirty="0"/>
              <a:t>General principle called “lazy evaluation”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893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915866" y="6086970"/>
            <a:ext cx="2441694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Private  </a:t>
            </a:r>
          </a:p>
          <a:p>
            <a:pPr algn="ctr"/>
            <a:r>
              <a:rPr lang="en-US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3893031" y="2707372"/>
            <a:ext cx="3810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3549316" y="2092820"/>
            <a:ext cx="1120821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2216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5569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2216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5569431" y="38059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2597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2597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4274031" y="3805922"/>
            <a:ext cx="1301750" cy="1720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4274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8923" y="2107108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Process 1</a:t>
            </a:r>
          </a:p>
          <a:p>
            <a:pPr algn="ctr"/>
            <a:r>
              <a:rPr lang="en-US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4881723" y="2092820"/>
            <a:ext cx="1838966" cy="59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Process 2</a:t>
            </a:r>
          </a:p>
          <a:p>
            <a:pPr algn="ctr"/>
            <a:r>
              <a:rPr lang="en-US"/>
              <a:t>virtual memory</a:t>
            </a:r>
          </a:p>
        </p:txBody>
      </p:sp>
      <p:sp>
        <p:nvSpPr>
          <p:cNvPr id="23" name="AutoShape 403"/>
          <p:cNvSpPr>
            <a:spLocks noChangeArrowheads="1"/>
          </p:cNvSpPr>
          <p:nvPr/>
        </p:nvSpPr>
        <p:spPr bwMode="auto">
          <a:xfrm flipV="1">
            <a:off x="4308955" y="3810000"/>
            <a:ext cx="381000" cy="1931756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990000"/>
          </a:solidFill>
          <a:ln w="12700">
            <a:solidFill>
              <a:srgbClr val="D5F1C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4" name="Text Box 404"/>
          <p:cNvSpPr txBox="1">
            <a:spLocks noChangeArrowheads="1"/>
          </p:cNvSpPr>
          <p:nvPr/>
        </p:nvSpPr>
        <p:spPr bwMode="auto">
          <a:xfrm>
            <a:off x="4237368" y="4724400"/>
            <a:ext cx="1386918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Copy-on-write</a:t>
            </a:r>
          </a:p>
        </p:txBody>
      </p:sp>
      <p:sp>
        <p:nvSpPr>
          <p:cNvPr id="25" name="Rectangle 405" descr="Wide upward diagonal"/>
          <p:cNvSpPr>
            <a:spLocks noChangeArrowheads="1"/>
          </p:cNvSpPr>
          <p:nvPr/>
        </p:nvSpPr>
        <p:spPr bwMode="auto">
          <a:xfrm>
            <a:off x="3886681" y="5534157"/>
            <a:ext cx="3810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Rectangle 406" descr="Wide upward diagonal"/>
          <p:cNvSpPr>
            <a:spLocks noChangeArrowheads="1"/>
          </p:cNvSpPr>
          <p:nvPr/>
        </p:nvSpPr>
        <p:spPr bwMode="auto">
          <a:xfrm>
            <a:off x="5575781" y="41869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7" name="Rectangle 407" descr="Wide upward diagonal"/>
          <p:cNvSpPr>
            <a:spLocks noChangeArrowheads="1"/>
          </p:cNvSpPr>
          <p:nvPr/>
        </p:nvSpPr>
        <p:spPr bwMode="auto">
          <a:xfrm>
            <a:off x="3899381" y="39583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8" name="Line 408"/>
          <p:cNvSpPr>
            <a:spLocks noChangeShapeType="1"/>
          </p:cNvSpPr>
          <p:nvPr/>
        </p:nvSpPr>
        <p:spPr bwMode="auto">
          <a:xfrm flipH="1" flipV="1">
            <a:off x="4280381" y="39583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9" name="Line 409"/>
          <p:cNvSpPr>
            <a:spLocks noChangeShapeType="1"/>
          </p:cNvSpPr>
          <p:nvPr/>
        </p:nvSpPr>
        <p:spPr bwMode="auto">
          <a:xfrm flipH="1" flipV="1">
            <a:off x="4280381" y="41107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0" name="Text Box 410"/>
          <p:cNvSpPr txBox="1">
            <a:spLocks noChangeArrowheads="1"/>
          </p:cNvSpPr>
          <p:nvPr/>
        </p:nvSpPr>
        <p:spPr bwMode="auto">
          <a:xfrm>
            <a:off x="6085420" y="3874757"/>
            <a:ext cx="1860446" cy="8402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Write to private</a:t>
            </a:r>
          </a:p>
          <a:p>
            <a:pPr algn="ctr"/>
            <a:r>
              <a:rPr lang="en-US" dirty="0"/>
              <a:t>copy-on-write</a:t>
            </a:r>
          </a:p>
          <a:p>
            <a:pPr algn="ctr"/>
            <a:r>
              <a:rPr lang="en-US" dirty="0"/>
              <a:t>page</a:t>
            </a:r>
          </a:p>
        </p:txBody>
      </p:sp>
      <p:sp>
        <p:nvSpPr>
          <p:cNvPr id="31" name="Line 411"/>
          <p:cNvSpPr>
            <a:spLocks noChangeShapeType="1"/>
          </p:cNvSpPr>
          <p:nvPr/>
        </p:nvSpPr>
        <p:spPr bwMode="auto">
          <a:xfrm flipH="1">
            <a:off x="5956781" y="426312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84904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Function Revisited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VM and memory mapping explain how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provides private address space for each process </a:t>
            </a:r>
          </a:p>
          <a:p>
            <a:r>
              <a:rPr lang="en-GB" dirty="0"/>
              <a:t>To create virtual address for new new process</a:t>
            </a:r>
          </a:p>
          <a:p>
            <a:pPr lvl="1"/>
            <a:r>
              <a:rPr lang="en-GB" dirty="0"/>
              <a:t>Create exact copies of current kernel structures and page tables. </a:t>
            </a:r>
          </a:p>
          <a:p>
            <a:pPr lvl="1"/>
            <a:r>
              <a:rPr lang="en-GB" dirty="0"/>
              <a:t>Flag each page in both processes as read-only, private COW</a:t>
            </a:r>
          </a:p>
          <a:p>
            <a:r>
              <a:rPr lang="en-GB" dirty="0"/>
              <a:t>On return, each process has exact copy of virtual memory</a:t>
            </a:r>
          </a:p>
          <a:p>
            <a:r>
              <a:rPr lang="en-GB" dirty="0"/>
              <a:t>Subsequent writes create new pages using COW mechanism.</a:t>
            </a:r>
          </a:p>
        </p:txBody>
      </p:sp>
    </p:spTree>
    <p:extLst>
      <p:ext uri="{BB962C8B-B14F-4D97-AF65-F5344CB8AC3E}">
        <p14:creationId xmlns:p14="http://schemas.microsoft.com/office/powerpoint/2010/main" val="2030778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 Function Revisited</a:t>
            </a:r>
          </a:p>
        </p:txBody>
      </p:sp>
      <p:sp>
        <p:nvSpPr>
          <p:cNvPr id="34845" name="Rectangle 29"/>
          <p:cNvSpPr>
            <a:spLocks noGrp="1" noChangeArrowheads="1"/>
          </p:cNvSpPr>
          <p:nvPr>
            <p:ph type="body" idx="4294967295"/>
          </p:nvPr>
        </p:nvSpPr>
        <p:spPr>
          <a:xfrm>
            <a:off x="7342761" y="1219200"/>
            <a:ext cx="4673390" cy="5495925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To load and run a new program </a:t>
            </a:r>
            <a:r>
              <a:rPr lang="en-GB" dirty="0" err="1">
                <a:latin typeface="Courier New"/>
                <a:cs typeface="Courier New"/>
              </a:rPr>
              <a:t>a.out</a:t>
            </a:r>
            <a:r>
              <a:rPr lang="en-GB" dirty="0"/>
              <a:t> in the current process using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: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>
                <a:latin typeface="+mn-lt"/>
                <a:cs typeface="Courier New"/>
              </a:rPr>
              <a:t>Free</a:t>
            </a:r>
            <a:r>
              <a:rPr lang="en-GB" dirty="0">
                <a:latin typeface="Courier New"/>
                <a:cs typeface="Courier New"/>
              </a:rPr>
              <a:t>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old areas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Create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new areas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Programs and initialized data backed by object files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>
                <a:latin typeface="Courier New"/>
                <a:cs typeface="Courier New"/>
              </a:rPr>
              <a:t>.</a:t>
            </a:r>
            <a:r>
              <a:rPr lang="en-GB" dirty="0" err="1">
                <a:latin typeface="Courier New"/>
                <a:cs typeface="Courier New"/>
              </a:rPr>
              <a:t>bss</a:t>
            </a:r>
            <a:r>
              <a:rPr lang="en-GB" dirty="0"/>
              <a:t> and stack backed by anonymous files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Set PC to entry point in </a:t>
            </a:r>
            <a:r>
              <a:rPr lang="en-GB" dirty="0">
                <a:latin typeface="Courier New"/>
                <a:cs typeface="Courier New"/>
              </a:rPr>
              <a:t>.text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/>
              <a:t>Linux will fault in code and data pages as needed</a:t>
            </a:r>
          </a:p>
        </p:txBody>
      </p:sp>
      <p:sp>
        <p:nvSpPr>
          <p:cNvPr id="48" name="Rectangle 380"/>
          <p:cNvSpPr>
            <a:spLocks noChangeAspect="1" noChangeArrowheads="1"/>
          </p:cNvSpPr>
          <p:nvPr/>
        </p:nvSpPr>
        <p:spPr bwMode="auto">
          <a:xfrm>
            <a:off x="3038476" y="2627313"/>
            <a:ext cx="2174875" cy="6381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Memory mapped region </a:t>
            </a:r>
          </a:p>
          <a:p>
            <a:pPr algn="ctr"/>
            <a:r>
              <a:rPr lang="en-US" sz="1400"/>
              <a:t>for shared libraries</a:t>
            </a:r>
          </a:p>
        </p:txBody>
      </p:sp>
      <p:sp>
        <p:nvSpPr>
          <p:cNvPr id="49" name="Rectangle 381"/>
          <p:cNvSpPr>
            <a:spLocks noChangeAspect="1" noChangeArrowheads="1"/>
          </p:cNvSpPr>
          <p:nvPr/>
        </p:nvSpPr>
        <p:spPr bwMode="auto">
          <a:xfrm>
            <a:off x="3038476" y="3262313"/>
            <a:ext cx="2174875" cy="6889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0" name="Rectangle 382"/>
          <p:cNvSpPr>
            <a:spLocks noChangeAspect="1" noChangeArrowheads="1"/>
          </p:cNvSpPr>
          <p:nvPr/>
        </p:nvSpPr>
        <p:spPr bwMode="auto">
          <a:xfrm>
            <a:off x="3038476" y="3956051"/>
            <a:ext cx="2174875" cy="636587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Runtime heap (via </a:t>
            </a:r>
            <a:r>
              <a:rPr lang="en-US" sz="1400" dirty="0" err="1"/>
              <a:t>malloc</a:t>
            </a:r>
            <a:r>
              <a:rPr lang="en-US" sz="1400" dirty="0"/>
              <a:t>)</a:t>
            </a:r>
          </a:p>
        </p:txBody>
      </p:sp>
      <p:sp>
        <p:nvSpPr>
          <p:cNvPr id="51" name="Rectangle 383"/>
          <p:cNvSpPr>
            <a:spLocks noChangeAspect="1" noChangeArrowheads="1"/>
          </p:cNvSpPr>
          <p:nvPr/>
        </p:nvSpPr>
        <p:spPr bwMode="auto">
          <a:xfrm>
            <a:off x="3038476" y="1770062"/>
            <a:ext cx="2174875" cy="86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2" name="Rectangle 384"/>
          <p:cNvSpPr>
            <a:spLocks noChangeAspect="1" noChangeArrowheads="1"/>
          </p:cNvSpPr>
          <p:nvPr/>
        </p:nvSpPr>
        <p:spPr bwMode="auto">
          <a:xfrm>
            <a:off x="3038476" y="5305425"/>
            <a:ext cx="2174875" cy="37941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Program text (.text)</a:t>
            </a:r>
          </a:p>
        </p:txBody>
      </p:sp>
      <p:sp>
        <p:nvSpPr>
          <p:cNvPr id="53" name="Rectangle 385"/>
          <p:cNvSpPr>
            <a:spLocks noChangeAspect="1" noChangeArrowheads="1"/>
          </p:cNvSpPr>
          <p:nvPr/>
        </p:nvSpPr>
        <p:spPr bwMode="auto">
          <a:xfrm>
            <a:off x="3038476" y="4943476"/>
            <a:ext cx="2174875" cy="377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Initialized data (.data)</a:t>
            </a:r>
          </a:p>
        </p:txBody>
      </p:sp>
      <p:sp>
        <p:nvSpPr>
          <p:cNvPr id="54" name="Rectangle 386"/>
          <p:cNvSpPr>
            <a:spLocks noChangeAspect="1" noChangeArrowheads="1"/>
          </p:cNvSpPr>
          <p:nvPr/>
        </p:nvSpPr>
        <p:spPr bwMode="auto">
          <a:xfrm>
            <a:off x="3038476" y="4579937"/>
            <a:ext cx="2174875" cy="37623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Uninitialized data (.bss)</a:t>
            </a:r>
          </a:p>
        </p:txBody>
      </p:sp>
      <p:sp>
        <p:nvSpPr>
          <p:cNvPr id="55" name="Line 387"/>
          <p:cNvSpPr>
            <a:spLocks noChangeAspect="1" noChangeShapeType="1"/>
          </p:cNvSpPr>
          <p:nvPr/>
        </p:nvSpPr>
        <p:spPr bwMode="auto">
          <a:xfrm flipV="1">
            <a:off x="4064000" y="363378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" name="Rectangle 388"/>
          <p:cNvSpPr>
            <a:spLocks noChangeAspect="1" noChangeArrowheads="1"/>
          </p:cNvSpPr>
          <p:nvPr/>
        </p:nvSpPr>
        <p:spPr bwMode="auto">
          <a:xfrm>
            <a:off x="3038476" y="1452563"/>
            <a:ext cx="2174875" cy="3206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User stack</a:t>
            </a:r>
          </a:p>
        </p:txBody>
      </p:sp>
      <p:sp>
        <p:nvSpPr>
          <p:cNvPr id="57" name="Line 389"/>
          <p:cNvSpPr>
            <a:spLocks noChangeAspect="1" noChangeShapeType="1"/>
          </p:cNvSpPr>
          <p:nvPr/>
        </p:nvSpPr>
        <p:spPr bwMode="auto">
          <a:xfrm flipV="1">
            <a:off x="4075113" y="2297113"/>
            <a:ext cx="0" cy="334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8" name="Line 390"/>
          <p:cNvSpPr>
            <a:spLocks noChangeAspect="1" noChangeShapeType="1"/>
          </p:cNvSpPr>
          <p:nvPr/>
        </p:nvSpPr>
        <p:spPr bwMode="auto">
          <a:xfrm>
            <a:off x="4084638" y="177323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Rectangle 391"/>
          <p:cNvSpPr>
            <a:spLocks noChangeAspect="1" noChangeArrowheads="1"/>
          </p:cNvSpPr>
          <p:nvPr/>
        </p:nvSpPr>
        <p:spPr bwMode="auto">
          <a:xfrm>
            <a:off x="3038476" y="5668963"/>
            <a:ext cx="2174875" cy="3778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60" name="Text Box 392"/>
          <p:cNvSpPr txBox="1">
            <a:spLocks noChangeAspect="1" noChangeArrowheads="1"/>
          </p:cNvSpPr>
          <p:nvPr/>
        </p:nvSpPr>
        <p:spPr bwMode="auto">
          <a:xfrm>
            <a:off x="2831362" y="5867400"/>
            <a:ext cx="284053" cy="2862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61" name="AutoShape 411"/>
          <p:cNvSpPr>
            <a:spLocks/>
          </p:cNvSpPr>
          <p:nvPr/>
        </p:nvSpPr>
        <p:spPr bwMode="auto">
          <a:xfrm>
            <a:off x="5270500" y="1439862"/>
            <a:ext cx="76200" cy="304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2" name="AutoShape 412"/>
          <p:cNvSpPr>
            <a:spLocks/>
          </p:cNvSpPr>
          <p:nvPr/>
        </p:nvSpPr>
        <p:spPr bwMode="auto">
          <a:xfrm>
            <a:off x="5270500" y="2659062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AutoShape 415"/>
          <p:cNvSpPr>
            <a:spLocks/>
          </p:cNvSpPr>
          <p:nvPr/>
        </p:nvSpPr>
        <p:spPr bwMode="auto">
          <a:xfrm>
            <a:off x="5270501" y="3967162"/>
            <a:ext cx="74613" cy="584200"/>
          </a:xfrm>
          <a:prstGeom prst="rightBrace">
            <a:avLst>
              <a:gd name="adj1" fmla="val 6524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4" name="AutoShape 416"/>
          <p:cNvSpPr>
            <a:spLocks/>
          </p:cNvSpPr>
          <p:nvPr/>
        </p:nvSpPr>
        <p:spPr bwMode="auto">
          <a:xfrm>
            <a:off x="5270500" y="4576762"/>
            <a:ext cx="76200" cy="355600"/>
          </a:xfrm>
          <a:prstGeom prst="rightBrace">
            <a:avLst>
              <a:gd name="adj1" fmla="val 38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5" name="AutoShape 417"/>
          <p:cNvSpPr>
            <a:spLocks/>
          </p:cNvSpPr>
          <p:nvPr/>
        </p:nvSpPr>
        <p:spPr bwMode="auto">
          <a:xfrm>
            <a:off x="5270500" y="4983162"/>
            <a:ext cx="76200" cy="647700"/>
          </a:xfrm>
          <a:prstGeom prst="rightBrace">
            <a:avLst>
              <a:gd name="adj1" fmla="val 7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6" name="Text Box 420"/>
          <p:cNvSpPr txBox="1">
            <a:spLocks noChangeArrowheads="1"/>
          </p:cNvSpPr>
          <p:nvPr/>
        </p:nvSpPr>
        <p:spPr bwMode="auto">
          <a:xfrm>
            <a:off x="5346701" y="1449146"/>
            <a:ext cx="199605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67" name="Text Box 423"/>
          <p:cNvSpPr txBox="1">
            <a:spLocks noChangeArrowheads="1"/>
          </p:cNvSpPr>
          <p:nvPr/>
        </p:nvSpPr>
        <p:spPr bwMode="auto">
          <a:xfrm>
            <a:off x="1685481" y="2430463"/>
            <a:ext cx="748602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libc.so</a:t>
            </a:r>
          </a:p>
        </p:txBody>
      </p:sp>
      <p:sp>
        <p:nvSpPr>
          <p:cNvPr id="68" name="Rectangle 424"/>
          <p:cNvSpPr>
            <a:spLocks noChangeArrowheads="1"/>
          </p:cNvSpPr>
          <p:nvPr/>
        </p:nvSpPr>
        <p:spPr bwMode="auto">
          <a:xfrm>
            <a:off x="1612900" y="27352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69" name="Rectangle 425"/>
          <p:cNvSpPr>
            <a:spLocks noChangeArrowheads="1"/>
          </p:cNvSpPr>
          <p:nvPr/>
        </p:nvSpPr>
        <p:spPr bwMode="auto">
          <a:xfrm>
            <a:off x="1612900" y="29638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0" name="Line 428"/>
          <p:cNvSpPr>
            <a:spLocks noChangeShapeType="1"/>
          </p:cNvSpPr>
          <p:nvPr/>
        </p:nvSpPr>
        <p:spPr bwMode="auto">
          <a:xfrm>
            <a:off x="2527300" y="2811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" name="Line 429"/>
          <p:cNvSpPr>
            <a:spLocks noChangeShapeType="1"/>
          </p:cNvSpPr>
          <p:nvPr/>
        </p:nvSpPr>
        <p:spPr bwMode="auto">
          <a:xfrm>
            <a:off x="2527300" y="31162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" name="Text Box 430"/>
          <p:cNvSpPr txBox="1">
            <a:spLocks noChangeArrowheads="1"/>
          </p:cNvSpPr>
          <p:nvPr/>
        </p:nvSpPr>
        <p:spPr bwMode="auto">
          <a:xfrm>
            <a:off x="5346700" y="2820746"/>
            <a:ext cx="1824538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Shared, file-backed</a:t>
            </a:r>
          </a:p>
        </p:txBody>
      </p:sp>
      <p:sp>
        <p:nvSpPr>
          <p:cNvPr id="73" name="Text Box 431"/>
          <p:cNvSpPr txBox="1">
            <a:spLocks noChangeArrowheads="1"/>
          </p:cNvSpPr>
          <p:nvPr/>
        </p:nvSpPr>
        <p:spPr bwMode="auto">
          <a:xfrm>
            <a:off x="5346701" y="4116146"/>
            <a:ext cx="199605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4" name="Text Box 432"/>
          <p:cNvSpPr txBox="1">
            <a:spLocks noChangeArrowheads="1"/>
          </p:cNvSpPr>
          <p:nvPr/>
        </p:nvSpPr>
        <p:spPr bwMode="auto">
          <a:xfrm>
            <a:off x="5346701" y="4573346"/>
            <a:ext cx="1996059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5" name="Text Box 434"/>
          <p:cNvSpPr txBox="1">
            <a:spLocks noChangeArrowheads="1"/>
          </p:cNvSpPr>
          <p:nvPr/>
        </p:nvSpPr>
        <p:spPr bwMode="auto">
          <a:xfrm>
            <a:off x="5346700" y="5182946"/>
            <a:ext cx="1814920" cy="2862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file-backed</a:t>
            </a:r>
          </a:p>
        </p:txBody>
      </p:sp>
      <p:sp>
        <p:nvSpPr>
          <p:cNvPr id="76" name="Text Box 435"/>
          <p:cNvSpPr txBox="1">
            <a:spLocks noChangeArrowheads="1"/>
          </p:cNvSpPr>
          <p:nvPr/>
        </p:nvSpPr>
        <p:spPr bwMode="auto">
          <a:xfrm>
            <a:off x="1762355" y="4792663"/>
            <a:ext cx="609140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a.out</a:t>
            </a:r>
          </a:p>
        </p:txBody>
      </p:sp>
      <p:sp>
        <p:nvSpPr>
          <p:cNvPr id="77" name="Rectangle 436"/>
          <p:cNvSpPr>
            <a:spLocks noChangeArrowheads="1"/>
          </p:cNvSpPr>
          <p:nvPr/>
        </p:nvSpPr>
        <p:spPr bwMode="auto">
          <a:xfrm>
            <a:off x="1612900" y="5097462"/>
            <a:ext cx="914400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78" name="Rectangle 437"/>
          <p:cNvSpPr>
            <a:spLocks noChangeArrowheads="1"/>
          </p:cNvSpPr>
          <p:nvPr/>
        </p:nvSpPr>
        <p:spPr bwMode="auto">
          <a:xfrm>
            <a:off x="1612900" y="5326062"/>
            <a:ext cx="914400" cy="228600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9" name="Line 438"/>
          <p:cNvSpPr>
            <a:spLocks noChangeShapeType="1"/>
          </p:cNvSpPr>
          <p:nvPr/>
        </p:nvSpPr>
        <p:spPr bwMode="auto">
          <a:xfrm>
            <a:off x="2527300" y="51736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" name="Line 439"/>
          <p:cNvSpPr>
            <a:spLocks noChangeShapeType="1"/>
          </p:cNvSpPr>
          <p:nvPr/>
        </p:nvSpPr>
        <p:spPr bwMode="auto">
          <a:xfrm>
            <a:off x="2527300" y="5478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70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</a:t>
            </a:r>
            <a:r>
              <a:rPr lang="en-GB" b="1" dirty="0" err="1">
                <a:latin typeface="Courier New" pitchFamily="49" charset="0"/>
              </a:rPr>
              <a:t>len</a:t>
            </a:r>
            <a:r>
              <a:rPr lang="en-GB" dirty="0"/>
              <a:t> bytes starting at offset </a:t>
            </a:r>
            <a:r>
              <a:rPr lang="en-GB" b="1" dirty="0" err="1">
                <a:latin typeface="Courier New" pitchFamily="49" charset="0"/>
              </a:rPr>
              <a:t>offset</a:t>
            </a:r>
            <a:r>
              <a:rPr lang="en-GB" dirty="0"/>
              <a:t> of the file specified by file descriptor </a:t>
            </a:r>
            <a:r>
              <a:rPr lang="en-GB" b="1" dirty="0" err="1">
                <a:latin typeface="Courier New" pitchFamily="49" charset="0"/>
              </a:rPr>
              <a:t>fd</a:t>
            </a:r>
            <a:r>
              <a:rPr lang="en-GB" dirty="0"/>
              <a:t>, preferably at address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 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>
                <a:latin typeface="Courier New" pitchFamily="49" charset="0"/>
              </a:rPr>
              <a:t>:</a:t>
            </a:r>
            <a:r>
              <a:rPr lang="en-GB" dirty="0"/>
              <a:t> may be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GB" dirty="0"/>
              <a:t> for “pick an address”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prot</a:t>
            </a:r>
            <a:r>
              <a:rPr lang="en-GB" dirty="0"/>
              <a:t>: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PROT_READ</a:t>
            </a:r>
            <a:r>
              <a:rPr lang="en-GB" dirty="0"/>
              <a:t>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PROT_WRITE</a:t>
            </a:r>
            <a:r>
              <a:rPr lang="en-GB" dirty="0"/>
              <a:t>, ...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flags</a:t>
            </a:r>
            <a:r>
              <a:rPr lang="en-GB" dirty="0"/>
              <a:t>: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MAP_ANON</a:t>
            </a:r>
            <a:r>
              <a:rPr lang="en-GB" dirty="0"/>
              <a:t>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MAP_PRIVATE</a:t>
            </a:r>
            <a:r>
              <a:rPr lang="en-GB" dirty="0"/>
              <a:t>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MAP_SHARED</a:t>
            </a:r>
            <a:r>
              <a:rPr lang="en-GB" dirty="0"/>
              <a:t>, ...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Returns pointer to start of mapped area (might not be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9D366E9-880B-4AD2-831B-96ED59C77FDB}"/>
                  </a:ext>
                </a:extLst>
              </p14:cNvPr>
              <p14:cNvContentPartPr/>
              <p14:nvPr/>
            </p14:nvContentPartPr>
            <p14:xfrm>
              <a:off x="4756320" y="1282680"/>
              <a:ext cx="1111320" cy="787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9D366E9-880B-4AD2-831B-96ED59C77FD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46960" y="1273320"/>
                <a:ext cx="1130040" cy="80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8009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6612" y="1220788"/>
            <a:ext cx="8307388" cy="8366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581400" y="2362200"/>
            <a:ext cx="9906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3733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162800" y="1981200"/>
            <a:ext cx="990600" cy="403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162800" y="2590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4572000" y="2590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4572000" y="3733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AutoShape 51"/>
          <p:cNvSpPr>
            <a:spLocks/>
          </p:cNvSpPr>
          <p:nvPr/>
        </p:nvSpPr>
        <p:spPr bwMode="auto">
          <a:xfrm>
            <a:off x="8229600" y="2590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411714" y="2963337"/>
            <a:ext cx="1470275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8153400" y="3733800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8763001" y="3536890"/>
            <a:ext cx="954107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start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305800" y="3857937"/>
            <a:ext cx="1863522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(or address </a:t>
            </a:r>
          </a:p>
          <a:p>
            <a:pPr algn="ctr"/>
            <a:r>
              <a:rPr lang="en-US" dirty="0">
                <a:latin typeface="Calibri" pitchFamily="34" charset="0"/>
              </a:rPr>
              <a:t>chosen by kernel)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58468" y="6031468"/>
            <a:ext cx="267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virtual 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95753" y="6019801"/>
            <a:ext cx="2387448" cy="654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Disk file specified by </a:t>
            </a:r>
          </a:p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file descriptor </a:t>
            </a:r>
            <a:r>
              <a:rPr lang="en-US" sz="2000" dirty="0" err="1">
                <a:latin typeface="Courier New" pitchFamily="49" charset="0"/>
              </a:rPr>
              <a:t>fd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0" name="AutoShape 51"/>
          <p:cNvSpPr>
            <a:spLocks/>
          </p:cNvSpPr>
          <p:nvPr/>
        </p:nvSpPr>
        <p:spPr bwMode="auto">
          <a:xfrm flipH="1">
            <a:off x="3276600" y="3733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835880" y="4104158"/>
            <a:ext cx="1470275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4676746"/>
            <a:ext cx="1107996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offset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 bwMode="auto">
          <a:xfrm>
            <a:off x="2784396" y="4864714"/>
            <a:ext cx="797004" cy="1367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786468" y="5003799"/>
            <a:ext cx="84542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(bytes)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14172" y="5819001"/>
            <a:ext cx="292068" cy="291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75710" y="5791200"/>
            <a:ext cx="292068" cy="291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19692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n-lt"/>
              </a:rPr>
              <a:t>Example: Using </a:t>
            </a:r>
            <a:r>
              <a:rPr lang="en-GB" dirty="0" err="1">
                <a:latin typeface="Courier New"/>
                <a:cs typeface="Courier New"/>
              </a:rPr>
              <a:t>mmap</a:t>
            </a:r>
            <a:r>
              <a:rPr lang="en-GB" dirty="0">
                <a:latin typeface="+mn-lt"/>
              </a:rPr>
              <a:t> to </a:t>
            </a:r>
            <a:r>
              <a:rPr lang="en-GB" dirty="0" err="1">
                <a:latin typeface="+mn-lt"/>
              </a:rPr>
              <a:t>Implemnt</a:t>
            </a:r>
            <a:r>
              <a:rPr lang="en-GB" dirty="0">
                <a:latin typeface="+mn-lt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fgrep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943600" y="2436812"/>
            <a:ext cx="4572000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pPr algn="l"/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driver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/* Check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for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required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cmd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line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arg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!= 3) {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(stderr,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"usage: %s &lt;pattern&gt; &lt;filename&gt;\n"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[0]);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Open file and find size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fd = Open(argv[2], O_RDONLY, 0);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Fstat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&amp;stat);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mmapfgrep(fd, argv[1], stat.st_size);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  <a:endParaRPr lang="en-GB" sz="1400" dirty="0">
              <a:latin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20876" y="1362076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endParaRPr lang="en-GB" sz="2400" kern="0" dirty="0">
              <a:latin typeface="Calibri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20876" y="1362076"/>
            <a:ext cx="85947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GB" kern="0" dirty="0">
                <a:latin typeface="Calibri" pitchFamily="34" charset="0"/>
              </a:rPr>
              <a:t>Copying a file to </a:t>
            </a:r>
            <a:r>
              <a:rPr lang="en-GB" kern="0" dirty="0" err="1">
                <a:latin typeface="Courier New"/>
                <a:cs typeface="Courier New"/>
              </a:rPr>
              <a:t>stdout</a:t>
            </a:r>
            <a:r>
              <a:rPr lang="en-GB" kern="0" dirty="0">
                <a:latin typeface="Calibri" pitchFamily="34" charset="0"/>
              </a:rPr>
              <a:t> without transferring data to user space .</a:t>
            </a:r>
            <a:endParaRPr lang="en-GB" sz="2400" kern="0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47318" y="2436812"/>
            <a:ext cx="3991482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pPr algn="l"/>
            <a:r>
              <a:rPr lang="en-US" sz="14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Menlo-Regular"/>
              </a:rPr>
              <a:t>mmapfgrep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char 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*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pattern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Ptr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to memory mapped area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400" dirty="0">
                <a:solidFill>
                  <a:srgbClr val="C1651C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da-DK" sz="1400" dirty="0">
                <a:solidFill>
                  <a:srgbClr val="2D961E"/>
                </a:solidFill>
                <a:latin typeface="Menlo-Regular"/>
              </a:rPr>
              <a:t>    int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400" dirty="0">
                <a:solidFill>
                  <a:srgbClr val="C1651C"/>
                </a:solidFill>
                <a:latin typeface="Menlo-Regular"/>
              </a:rPr>
              <a:t>i, patlen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da-DK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Mmap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        PROT_READ,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MAP_PRIVATE, 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fd, 0);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patlen = strlen(pattern);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for (i = 0; i &lt; size – patlen; i++) {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if (strcmp(bufp[i], pattern) == 0) {</a:t>
            </a:r>
          </a:p>
          <a:p>
            <a:pPr algn="l"/>
            <a:r>
              <a:rPr lang="nl-NL" sz="1400" dirty="0">
                <a:solidFill>
                  <a:srgbClr val="CB2418"/>
                </a:solidFill>
                <a:latin typeface="Menlo-Regular"/>
              </a:rPr>
              <a:t>            /* Print line containing pattern */</a:t>
            </a:r>
          </a:p>
          <a:p>
            <a:pPr algn="l"/>
            <a:r>
              <a:rPr lang="nl-NL" sz="1400" dirty="0">
                <a:solidFill>
                  <a:srgbClr val="CB2418"/>
                </a:solidFill>
                <a:latin typeface="Menlo-Regular"/>
              </a:rPr>
              <a:t>        }</a:t>
            </a:r>
          </a:p>
          <a:p>
            <a:pPr algn="l"/>
            <a:r>
              <a:rPr lang="nl-NL" sz="1400" dirty="0">
                <a:solidFill>
                  <a:srgbClr val="CB2418"/>
                </a:solidFill>
                <a:latin typeface="Menlo-Regular"/>
              </a:rPr>
              <a:t>    }</a:t>
            </a:r>
            <a:endParaRPr lang="de-DE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is-I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4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is-I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71498" y="6172200"/>
            <a:ext cx="144917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mmapfgrep.c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85924" y="6183868"/>
            <a:ext cx="144917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mmapfgrep.c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81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2. 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342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421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2484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342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9421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2484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6342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9421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2484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6342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9421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2484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6342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9421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2484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76342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69421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62484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6342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9421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62484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6342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69421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62484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7634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6942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6248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248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6248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248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6248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248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248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248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248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6942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7634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6248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8334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6248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6248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481488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412273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342900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481488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412273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342900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481488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412273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342900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481488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412273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342900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481488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412273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342900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481488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412273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342900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481488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412273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342900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481488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412273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42900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4814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4122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3429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3429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3429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3429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3429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3429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3429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3429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3429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4113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4814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3429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3429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3429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5513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67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3. 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326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532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22689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2268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210052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1005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69741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69741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18477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18477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67214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67214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159504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15950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46867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64686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34230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13423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621592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62159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8108954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810895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859631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859631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6965" y="3478213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81365" y="3478213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080383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151034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35326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53990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7799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1592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3536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9162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22971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6764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3990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799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41592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536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9162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2971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6764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53990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47799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41592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536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9162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22971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6764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53990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47799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41592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3536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9162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22971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6764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53990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47799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41592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536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9162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22971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6764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53990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47799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41592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3536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9162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22971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6764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53990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47799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41592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3536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9162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22971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6764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53990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47799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41592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3536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9162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22971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6764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990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4779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4159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3536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9162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2297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676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676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676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676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676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676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676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676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676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2297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916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3536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4159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4779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5399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676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676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676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6011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98948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92757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86550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8032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4120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67929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61722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98948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92757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86550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8032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74120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67929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61722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98948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92757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86550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8032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74120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67929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61722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98948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92757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86550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8032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74120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67929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61722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98948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92757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86550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8032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74120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67929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61722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98948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92757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86550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8032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74120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67929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61722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98948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92757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86550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8032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74120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67929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61722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98948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92757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86550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8032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74120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67929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61722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98948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9275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8655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8032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74120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6792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6172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6190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6190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6190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6190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6190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6190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6190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6190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6792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7412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8032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8655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9275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9894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6190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10515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6190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6172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		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2" name="Text Box 128">
            <a:extLst>
              <a:ext uri="{FF2B5EF4-FFF2-40B4-BE49-F238E27FC236}">
                <a16:creationId xmlns:a16="http://schemas.microsoft.com/office/drawing/2014/main" id="{79A74399-1D50-4620-AB98-9D72D37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811" y="3437965"/>
            <a:ext cx="489878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103" name="Text Box 129">
            <a:extLst>
              <a:ext uri="{FF2B5EF4-FFF2-40B4-BE49-F238E27FC236}">
                <a16:creationId xmlns:a16="http://schemas.microsoft.com/office/drawing/2014/main" id="{F941B7A7-13B2-42AD-9096-493C370C5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2683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04" name="Text Box 130">
            <a:extLst>
              <a:ext uri="{FF2B5EF4-FFF2-40B4-BE49-F238E27FC236}">
                <a16:creationId xmlns:a16="http://schemas.microsoft.com/office/drawing/2014/main" id="{3B2E240D-1F4B-4B5C-BD86-1090A012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802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C335F95-3984-45EF-95B1-F73218443BFC}"/>
                  </a:ext>
                </a:extLst>
              </p14:cNvPr>
              <p14:cNvContentPartPr/>
              <p14:nvPr/>
            </p14:nvContentPartPr>
            <p14:xfrm>
              <a:off x="6870600" y="5715000"/>
              <a:ext cx="1137240" cy="9212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C335F95-3984-45EF-95B1-F73218443BF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61240" y="5705640"/>
                <a:ext cx="1155960" cy="93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9523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01" grpId="0"/>
      <p:bldP spid="38002" grpId="0"/>
      <p:bldP spid="38003" grpId="0"/>
      <p:bldP spid="38004" grpId="0"/>
      <p:bldP spid="38005" grpId="0"/>
      <p:bldP spid="38006" grpId="0"/>
      <p:bldP spid="38007" grpId="0"/>
      <p:bldP spid="38008" grpId="0"/>
      <p:bldP spid="38009" grpId="0"/>
      <p:bldP spid="38010" grpId="0"/>
      <p:bldP spid="38011" grpId="0"/>
      <p:bldP spid="38012" grpId="0"/>
      <p:bldP spid="38013" grpId="0"/>
      <p:bldP spid="38014" grpId="0"/>
      <p:bldP spid="102" grpId="0"/>
      <p:bldP spid="103" grpId="0"/>
      <p:bldP spid="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1. 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EB5AA026-F8BA-4C25-9C1B-E091605CC4C2}"/>
              </a:ext>
            </a:extLst>
          </p:cNvPr>
          <p:cNvSpPr/>
          <p:nvPr/>
        </p:nvSpPr>
        <p:spPr bwMode="auto">
          <a:xfrm>
            <a:off x="4738468" y="6017064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7E20982E-675E-4678-87DD-952A9BF071F7}"/>
              </a:ext>
            </a:extLst>
          </p:cNvPr>
          <p:cNvSpPr/>
          <p:nvPr/>
        </p:nvSpPr>
        <p:spPr bwMode="auto">
          <a:xfrm>
            <a:off x="6005732" y="6019800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EEDC70DC-B36D-4CDF-AB0A-F956CA0BC399}"/>
              </a:ext>
            </a:extLst>
          </p:cNvPr>
          <p:cNvSpPr/>
          <p:nvPr/>
        </p:nvSpPr>
        <p:spPr bwMode="auto">
          <a:xfrm>
            <a:off x="5359400" y="6022536"/>
            <a:ext cx="279400" cy="279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654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  <p:bldP spid="1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93714"/>
            <a:ext cx="899980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1" y="1371601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/>
              <a:t>VPN ____	TLBI ___	TLBT ____	          TLB Hit? __	Page Fault? __        PPN: ____</a:t>
            </a:r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</a:t>
            </a:r>
            <a:r>
              <a:rPr lang="en-GB" sz="1400" dirty="0"/>
              <a:t>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11292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		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5364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6627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8050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9314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763669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27789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9053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30475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81739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331619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845844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6666970" y="5173134"/>
            <a:ext cx="2649538" cy="339725"/>
            <a:chOff x="3188" y="3030"/>
            <a:chExt cx="1669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02" name="Text Box 128">
            <a:extLst>
              <a:ext uri="{FF2B5EF4-FFF2-40B4-BE49-F238E27FC236}">
                <a16:creationId xmlns:a16="http://schemas.microsoft.com/office/drawing/2014/main" id="{79A74399-1D50-4620-AB98-9D72D37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68" y="3437965"/>
            <a:ext cx="489878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103" name="Text Box 129">
            <a:extLst>
              <a:ext uri="{FF2B5EF4-FFF2-40B4-BE49-F238E27FC236}">
                <a16:creationId xmlns:a16="http://schemas.microsoft.com/office/drawing/2014/main" id="{F941B7A7-13B2-42AD-9096-493C370C5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1040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04" name="Text Box 130">
            <a:extLst>
              <a:ext uri="{FF2B5EF4-FFF2-40B4-BE49-F238E27FC236}">
                <a16:creationId xmlns:a16="http://schemas.microsoft.com/office/drawing/2014/main" id="{3B2E240D-1F4B-4B5C-BD86-1090A012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9159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105" name="Text Box 131">
            <a:extLst>
              <a:ext uri="{FF2B5EF4-FFF2-40B4-BE49-F238E27FC236}">
                <a16:creationId xmlns:a16="http://schemas.microsoft.com/office/drawing/2014/main" id="{80B96D15-693B-4572-8B13-0A1980A10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3830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06" name="Text Box 133">
            <a:extLst>
              <a:ext uri="{FF2B5EF4-FFF2-40B4-BE49-F238E27FC236}">
                <a16:creationId xmlns:a16="http://schemas.microsoft.com/office/drawing/2014/main" id="{EF1194E9-7FB2-48F0-BBDD-A8C9ABF18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3159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107" name="Text Box 134">
            <a:extLst>
              <a:ext uri="{FF2B5EF4-FFF2-40B4-BE49-F238E27FC236}">
                <a16:creationId xmlns:a16="http://schemas.microsoft.com/office/drawing/2014/main" id="{EB174B77-5371-43D2-B3B6-FA3625711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933" y="3437965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08" name="Text Box 149">
            <a:extLst>
              <a:ext uri="{FF2B5EF4-FFF2-40B4-BE49-F238E27FC236}">
                <a16:creationId xmlns:a16="http://schemas.microsoft.com/office/drawing/2014/main" id="{5E296945-5151-4C3C-BEA8-B265ABF42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1" y="6033868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09" name="Text Box 150">
            <a:extLst>
              <a:ext uri="{FF2B5EF4-FFF2-40B4-BE49-F238E27FC236}">
                <a16:creationId xmlns:a16="http://schemas.microsoft.com/office/drawing/2014/main" id="{BA74E64C-5A74-42C4-A6F3-347A5DD0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3849" y="6033868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110" name="Text Box 151">
            <a:extLst>
              <a:ext uri="{FF2B5EF4-FFF2-40B4-BE49-F238E27FC236}">
                <a16:creationId xmlns:a16="http://schemas.microsoft.com/office/drawing/2014/main" id="{27751A88-54EB-49D2-B4E4-AE540BC26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520" y="6033868"/>
            <a:ext cx="52514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113" name="Text Box 139">
            <a:extLst>
              <a:ext uri="{FF2B5EF4-FFF2-40B4-BE49-F238E27FC236}">
                <a16:creationId xmlns:a16="http://schemas.microsoft.com/office/drawing/2014/main" id="{B158D7E9-AAB8-4800-B0D1-BA8B6016B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118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4" name="Text Box 140">
            <a:extLst>
              <a:ext uri="{FF2B5EF4-FFF2-40B4-BE49-F238E27FC236}">
                <a16:creationId xmlns:a16="http://schemas.microsoft.com/office/drawing/2014/main" id="{1E70DF4C-2B30-422C-B09A-A54FDAF49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0658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5" name="Text Box 141">
            <a:extLst>
              <a:ext uri="{FF2B5EF4-FFF2-40B4-BE49-F238E27FC236}">
                <a16:creationId xmlns:a16="http://schemas.microsoft.com/office/drawing/2014/main" id="{21CA8863-433B-45E9-AB12-E507CF88B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1806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6" name="Text Box 142">
            <a:extLst>
              <a:ext uri="{FF2B5EF4-FFF2-40B4-BE49-F238E27FC236}">
                <a16:creationId xmlns:a16="http://schemas.microsoft.com/office/drawing/2014/main" id="{FB681C9E-AD7D-47E3-95B9-C01D8D269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983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7" name="Text Box 146">
            <a:extLst>
              <a:ext uri="{FF2B5EF4-FFF2-40B4-BE49-F238E27FC236}">
                <a16:creationId xmlns:a16="http://schemas.microsoft.com/office/drawing/2014/main" id="{49BF68A3-F1D6-4888-9864-65F6FAB6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2758" y="5173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8" name="Text Box 147">
            <a:extLst>
              <a:ext uri="{FF2B5EF4-FFF2-40B4-BE49-F238E27FC236}">
                <a16:creationId xmlns:a16="http://schemas.microsoft.com/office/drawing/2014/main" id="{2558D553-C5FD-4466-BE98-73E34AFF4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9718" y="5173134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114551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07" grpId="0"/>
      <p:bldP spid="105" grpId="0"/>
      <p:bldP spid="106" grpId="0"/>
      <p:bldP spid="107" grpId="0"/>
      <p:bldP spid="108" grpId="0"/>
      <p:bldP spid="109" grpId="0"/>
      <p:bldP spid="110" grpId="0"/>
      <p:bldP spid="113" grpId="0"/>
      <p:bldP spid="114" grpId="0"/>
      <p:bldP spid="115" grpId="0"/>
      <p:bldP spid="116" grpId="0"/>
      <p:bldP spid="117" grpId="0"/>
      <p:bldP spid="118" grpId="0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49481</TotalTime>
  <Pages>35</Pages>
  <Words>4840</Words>
  <Application>Microsoft Office PowerPoint</Application>
  <PresentationFormat>Widescreen</PresentationFormat>
  <Paragraphs>2504</Paragraphs>
  <Slides>45</Slides>
  <Notes>45</Notes>
  <HiddenSlides>2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  <vt:variant>
        <vt:lpstr>Custom Shows</vt:lpstr>
      </vt:variant>
      <vt:variant>
        <vt:i4>2</vt:i4>
      </vt:variant>
    </vt:vector>
  </HeadingPairs>
  <TitlesOfParts>
    <vt:vector size="55" baseType="lpstr">
      <vt:lpstr>Calibri</vt:lpstr>
      <vt:lpstr>Century Gothic</vt:lpstr>
      <vt:lpstr>Courier New</vt:lpstr>
      <vt:lpstr>Helvetica</vt:lpstr>
      <vt:lpstr>Menlo-Regular</vt:lpstr>
      <vt:lpstr>Wingdings</vt:lpstr>
      <vt:lpstr>Wingdings 2</vt:lpstr>
      <vt:lpstr>class02</vt:lpstr>
      <vt:lpstr>Virtual Memory: Systems</vt:lpstr>
      <vt:lpstr>Review of Symbols</vt:lpstr>
      <vt:lpstr>Simple Memory System Example</vt:lpstr>
      <vt:lpstr>1. Simple Memory System TLB</vt:lpstr>
      <vt:lpstr>2. Simple Memory System Page Table</vt:lpstr>
      <vt:lpstr>3. Simple Memory System Cache</vt:lpstr>
      <vt:lpstr>Address Translation Example #1</vt:lpstr>
      <vt:lpstr>1. Simple Memory System TLB</vt:lpstr>
      <vt:lpstr>Address Translation Example #1</vt:lpstr>
      <vt:lpstr>3. Simple Memory System Cache</vt:lpstr>
      <vt:lpstr>Address Translation Example #1</vt:lpstr>
      <vt:lpstr>Address Translation Example #1</vt:lpstr>
      <vt:lpstr>Address Translation Example #2</vt:lpstr>
      <vt:lpstr>1. Simple Memory System TLB</vt:lpstr>
      <vt:lpstr>Address Translation Example #2</vt:lpstr>
      <vt:lpstr>2. Simple Memory System Page Table</vt:lpstr>
      <vt:lpstr>Address Translation Example #2</vt:lpstr>
      <vt:lpstr>3. Simple Memory System Cache</vt:lpstr>
      <vt:lpstr>Address Translation Example #2</vt:lpstr>
      <vt:lpstr>Address Translation Example #2</vt:lpstr>
      <vt:lpstr>Address Translation Example #3</vt:lpstr>
      <vt:lpstr>1. Simple Memory System TLB</vt:lpstr>
      <vt:lpstr>Address Translation Example #3</vt:lpstr>
      <vt:lpstr>2. Simple Memory System Page Table</vt:lpstr>
      <vt:lpstr>Address Translation Example #3</vt:lpstr>
      <vt:lpstr>Address Translation Example #3</vt:lpstr>
      <vt:lpstr>Intel Core i7 Memory System</vt:lpstr>
      <vt:lpstr>End-to-End Core i7 Address Translation</vt:lpstr>
      <vt:lpstr>Core i7 Level 1-3 Page Table Entries</vt:lpstr>
      <vt:lpstr>Core i7 Level 4 Page Table Entries</vt:lpstr>
      <vt:lpstr>Core i7 Page Table Translation</vt:lpstr>
      <vt:lpstr>Cute Trick for Speeding Up L1 Access</vt:lpstr>
      <vt:lpstr>Virtual Address Space of a Linux Process</vt:lpstr>
      <vt:lpstr>Linux Organizes VM As Collection of “Areas” </vt:lpstr>
      <vt:lpstr>Linux Page-Fault Handling </vt:lpstr>
      <vt:lpstr>Memory Mapping</vt:lpstr>
      <vt:lpstr>Sharing Revisited: Shared Objects</vt:lpstr>
      <vt:lpstr>Sharing Revisited: Shared Objects</vt:lpstr>
      <vt:lpstr>Sharing Revisited:  Private Copy-on-Write (COW) Objects</vt:lpstr>
      <vt:lpstr>Sharing Revisited:  Private Copy-on-write (COW) Objects</vt:lpstr>
      <vt:lpstr>The fork Function Revisited</vt:lpstr>
      <vt:lpstr>The execve Function Revisited</vt:lpstr>
      <vt:lpstr>User-Level Memory Mapping</vt:lpstr>
      <vt:lpstr>User-Level Memory Mapping</vt:lpstr>
      <vt:lpstr>Example: Using mmap to Implemnt fgrep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P6/Linux Memory System</dc:title>
  <dc:subject/>
  <dc:creator>Randal E. Bryant &amp; David R. O'Hallaron</dc:creator>
  <cp:keywords/>
  <dc:description/>
  <cp:lastModifiedBy>Geoffrey Kuenning</cp:lastModifiedBy>
  <cp:revision>197</cp:revision>
  <cp:lastPrinted>2022-04-12T23:05:31Z</cp:lastPrinted>
  <dcterms:created xsi:type="dcterms:W3CDTF">1998-08-11T09:19:24Z</dcterms:created>
  <dcterms:modified xsi:type="dcterms:W3CDTF">2022-08-29T23:35:50Z</dcterms:modified>
</cp:coreProperties>
</file>