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1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ink/ink2.xml" ContentType="application/inkml+xml"/>
  <Override PartName="/ppt/notesSlides/notesSlide39.xml" ContentType="application/vnd.openxmlformats-officedocument.presentationml.notesSlide+xml"/>
  <Override PartName="/ppt/ink/ink3.xml" ContentType="application/inkml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ink/ink4.xml" ContentType="application/inkml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ink/ink5.xml" ContentType="application/inkml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ink/ink6.xml" ContentType="application/inkml+xml"/>
  <Override PartName="/ppt/notesSlides/notesSlide57.xml" ContentType="application/vnd.openxmlformats-officedocument.presentationml.notesSlide+xml"/>
  <Override PartName="/ppt/ink/ink7.xml" ContentType="application/inkml+xml"/>
  <Override PartName="/ppt/notesSlides/notesSlide58.xml" ContentType="application/vnd.openxmlformats-officedocument.presentationml.notesSlide+xml"/>
  <Override PartName="/ppt/ink/ink8.xml" ContentType="application/inkml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ink/ink9.xml" ContentType="application/inkml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ink/ink10.xml" ContentType="application/inkml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ink/ink11.xml" ContentType="application/inkml+xml"/>
  <Override PartName="/ppt/notesSlides/notesSlide68.xml" ContentType="application/vnd.openxmlformats-officedocument.presentationml.notesSlide+xml"/>
  <Override PartName="/ppt/ink/ink12.xml" ContentType="application/inkml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ink/ink13.xml" ContentType="application/inkml+xml"/>
  <Override PartName="/ppt/notesSlides/notesSlide71.xml" ContentType="application/vnd.openxmlformats-officedocument.presentationml.notesSlide+xml"/>
  <Override PartName="/ppt/ink/ink14.xml" ContentType="application/inkml+xml"/>
  <Override PartName="/ppt/notesSlides/notesSlide72.xml" ContentType="application/vnd.openxmlformats-officedocument.presentationml.notesSlide+xml"/>
  <Override PartName="/ppt/ink/ink15.xml" ContentType="application/inkml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6"/>
  </p:notesMasterIdLst>
  <p:handoutMasterIdLst>
    <p:handoutMasterId r:id="rId77"/>
  </p:handoutMasterIdLst>
  <p:sldIdLst>
    <p:sldId id="343" r:id="rId2"/>
    <p:sldId id="373" r:id="rId3"/>
    <p:sldId id="374" r:id="rId4"/>
    <p:sldId id="346" r:id="rId5"/>
    <p:sldId id="347" r:id="rId6"/>
    <p:sldId id="348" r:id="rId7"/>
    <p:sldId id="349" r:id="rId8"/>
    <p:sldId id="350" r:id="rId9"/>
    <p:sldId id="352" r:id="rId10"/>
    <p:sldId id="353" r:id="rId11"/>
    <p:sldId id="354" r:id="rId12"/>
    <p:sldId id="362" r:id="rId13"/>
    <p:sldId id="351" r:id="rId14"/>
    <p:sldId id="376" r:id="rId15"/>
    <p:sldId id="363" r:id="rId16"/>
    <p:sldId id="364" r:id="rId17"/>
    <p:sldId id="365" r:id="rId18"/>
    <p:sldId id="366" r:id="rId19"/>
    <p:sldId id="367" r:id="rId20"/>
    <p:sldId id="368" r:id="rId21"/>
    <p:sldId id="375" r:id="rId22"/>
    <p:sldId id="369" r:id="rId23"/>
    <p:sldId id="377" r:id="rId24"/>
    <p:sldId id="370" r:id="rId25"/>
    <p:sldId id="380" r:id="rId26"/>
    <p:sldId id="404" r:id="rId27"/>
    <p:sldId id="383" r:id="rId28"/>
    <p:sldId id="384" r:id="rId29"/>
    <p:sldId id="405" r:id="rId30"/>
    <p:sldId id="406" r:id="rId31"/>
    <p:sldId id="407" r:id="rId32"/>
    <p:sldId id="408" r:id="rId33"/>
    <p:sldId id="409" r:id="rId34"/>
    <p:sldId id="410" r:id="rId35"/>
    <p:sldId id="385" r:id="rId36"/>
    <p:sldId id="422" r:id="rId37"/>
    <p:sldId id="423" r:id="rId38"/>
    <p:sldId id="424" r:id="rId39"/>
    <p:sldId id="432" r:id="rId40"/>
    <p:sldId id="433" r:id="rId41"/>
    <p:sldId id="425" r:id="rId42"/>
    <p:sldId id="426" r:id="rId43"/>
    <p:sldId id="411" r:id="rId44"/>
    <p:sldId id="416" r:id="rId45"/>
    <p:sldId id="412" r:id="rId46"/>
    <p:sldId id="417" r:id="rId47"/>
    <p:sldId id="413" r:id="rId48"/>
    <p:sldId id="418" r:id="rId49"/>
    <p:sldId id="414" r:id="rId50"/>
    <p:sldId id="419" r:id="rId51"/>
    <p:sldId id="420" r:id="rId52"/>
    <p:sldId id="421" r:id="rId53"/>
    <p:sldId id="415" r:id="rId54"/>
    <p:sldId id="389" r:id="rId55"/>
    <p:sldId id="390" r:id="rId56"/>
    <p:sldId id="391" r:id="rId57"/>
    <p:sldId id="392" r:id="rId58"/>
    <p:sldId id="393" r:id="rId59"/>
    <p:sldId id="394" r:id="rId60"/>
    <p:sldId id="395" r:id="rId61"/>
    <p:sldId id="396" r:id="rId62"/>
    <p:sldId id="397" r:id="rId63"/>
    <p:sldId id="398" r:id="rId64"/>
    <p:sldId id="399" r:id="rId65"/>
    <p:sldId id="400" r:id="rId66"/>
    <p:sldId id="427" r:id="rId67"/>
    <p:sldId id="401" r:id="rId68"/>
    <p:sldId id="402" r:id="rId69"/>
    <p:sldId id="428" r:id="rId70"/>
    <p:sldId id="429" r:id="rId71"/>
    <p:sldId id="430" r:id="rId72"/>
    <p:sldId id="431" r:id="rId73"/>
    <p:sldId id="388" r:id="rId74"/>
    <p:sldId id="379" r:id="rId75"/>
  </p:sldIdLst>
  <p:sldSz cx="12192000" cy="6858000"/>
  <p:notesSz cx="6667500" cy="8686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FF"/>
    <a:srgbClr val="FF99FF"/>
    <a:srgbClr val="CCFFFF"/>
    <a:srgbClr val="CCFFCC"/>
    <a:srgbClr val="FF5050"/>
    <a:srgbClr val="FF0000"/>
    <a:srgbClr val="00FFFF"/>
    <a:srgbClr val="99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0" autoAdjust="0"/>
  </p:normalViewPr>
  <p:slideViewPr>
    <p:cSldViewPr>
      <p:cViewPr varScale="1">
        <p:scale>
          <a:sx n="60" d="100"/>
          <a:sy n="60" d="100"/>
        </p:scale>
        <p:origin x="96" y="204"/>
      </p:cViewPr>
      <p:guideLst>
        <p:guide orient="horz" pos="624"/>
        <p:guide pos="3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969433" y="8272204"/>
            <a:ext cx="730918" cy="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7" tIns="42244" rIns="82977" bIns="42244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100" b="0">
                <a:latin typeface="Helvetica" pitchFamily="34" charset="0"/>
              </a:rPr>
              <a:t>Page </a:t>
            </a:r>
            <a:fld id="{90E45BE2-2D82-4698-A5D9-05BE676D8058}" type="slidenum">
              <a:rPr lang="en-US" altLang="en-US" sz="1100" b="0"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1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20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4T22:00:20.4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24800 14605 0,'0'0'0,"-17"0"63,-1 0-48,-17-18 1,-1 1-16,-69-1 15,34-17 1,-141-36 0,159 71-1,-88-17 1,71 17 0,-1 17-16,-17 1 0,0 0 15,-18-1-15,18 1 16,-18-1-16,18 1 15,0-18 17,17 18-32,-70 88 15,17-1 1,107-69-16,-18-1 16,-1 0-16,1 18 15,17 35 1,1-17-16,17-1 15,0-34-15,0-1 16,0 71-16,35 35 16,0-53-16,18-17 15,18-1-15,-1 1 16,36 17-16,0 0 16,17-35-1,-34 0 1,16-35-16,19-1 15,-1-34-15,1 17 16,17-18-16,-35 18 16,0 0-16,0-18 15,-18-35-15,0 1 16,-18-19 0,-34 36-16,-1-1 15,-17 19-15,-18-18 0,0-71 16,0 18-16,-18 17 15,-35-53 1,0-52-16,18 70 16,0 36-16,-36-89 31,18 18-31,0 35 16,18 18-16,-18 35 15,0 0-15</inkml:trace>
  <inkml:trace contextRef="#ctx0" brushRef="#br0" timeOffset="5745.03">27605 11695 0,'0'0'0,"-18"0"219,1 0-188,-1 0-16,0 0-15,-17 0 16,0 0-16,-18 0 16,0 0-16,-18 0 15,1 0 1,-1 0-16,1 0 16,-1 0-16,1 0 0,-19 0 15,1 0-15,0 0 16,0 17-1,-18-17-15,0 18 16,0-18-16,-88 0 31,106 0-31,-18-18 0,18 18 0,-18 0 16,18 0 0,17 0-16,-17 0 15,-70 0 1,87 0-16,0 0 15,-17 0 1,0 0 0,0 0-16,0 0 15,-1 0-15,-16 0 16,-1 0-16,0 0 16,-70 0-1,105 0 1,18 0-16,-53 0 15,71 0-15,-18 18 16,18 0-16,0-1 16,-18 36-1,17-18-15,1 1 16,17-19-16,18 1 16</inkml:trace>
  <inkml:trace contextRef="#ctx0" brushRef="#br0" timeOffset="6866.67">25682 11695 0,'0'0'0,"-17"0"109,17-18-62,0 0-31,-18-17-16,18-18 16,0 18-16,0 0 15,-18-1-15,1 1 16,17-53-16,-18-18 15,18 35-15,-18 19 16,1-1-16,17 17 16,-18-34-1,18-18-15,-18-18 0,18 35 16,-17 1-16,-1 34 16,18-17-16,0 1 15,0-37 1,0 1-16,0-18 15,0 53-15,0 18 16,0-18 0,0 36-16,0-19 15,0 19-15,0-1 16,-17 0 0,17 1-16,-18-1 15,18 0-15,0 1 16,-18-1-16,18 1 15,-17 17 1,17-18 0,-18 18-16,0 0 15,1 0-15,-19 35 16,-16 18-16,-1-18 16,0 1-1,0-1 1,18 0-1,-36 18-15,18 35 16,-18-17-16,19-1 0,-1-17 16,17 0-1,1-35-15,0 17 16,17-17-16,1-1 16,-1 1-16</inkml:trace>
  <inkml:trace contextRef="#ctx0" brushRef="#br0" timeOffset="7550.57">25523 9737 0,'0'0'0,"-17"0"47,-1 0-47,18 17 93,18 19-93,-1 17 16,1-1-16,17-16 16,1 17-16,34 70 15,36 18-15,-18-53 16,18 1-16,18 34 15</inkml:trace>
  <inkml:trace contextRef="#ctx0" brushRef="#br0" timeOffset="140430.76">16457 14182 0,'0'0'0,"0"17"16,0 1-16,0 0 16,-18 17-16,1 0 15,17-17-15,-18 17 16,1-17-1,-19 52 1,19-17 0,-1 88 15,0-88-31,18 0 0,0-35 16,0 17-16,0 18 15,0 70 1,18-17-16,-18 35 15,0-35 1,18 141 0,-18-70-1,0 87 1,0-193-16,17-1 16,-17 1-16,18 35 15,-18 17-15,18-35 16,-1-17-16,-17-18 15,0-18 17,0 18-32,0-35 0,0-1 31,0 1-31,0 0 16,0-1-1,0 1-15,0-1 31,0-34 1,-17-18-32,-1 17 15,18-17-15,-18 17 16,18 0-16,-17 1 16,-19-36-16,-17-71 15,18 54-15,-18-1 16,36 36-16,-19 0 15,1-18-15,-18 0 16,18 18 0,0-1-1,-18 1-15,35 0 16,-17 17-16,17-17 16,-17-1-16,17 1 15,1 0 1,-1 0-16,0 17 15</inkml:trace>
  <inkml:trace contextRef="#ctx0" brushRef="#br0" timeOffset="140862.24">16404 16545 0,'0'0'0,"0"-17"94,18-1-94,17-17 16,-17-18-1,-1 0-15,36 18 16,0-1-16,18-34 31,35-36-31,-1-18 0,19 36 16,17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4T22:50:28.5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18433 5856 0,'0'0'0,"-18"0"110,0 0-95,1 0 1,-1 0-16,0 0 16,1 18-1,-1-1 1,1 1-1,-1 0 1,0-1 15,1 1-15,-1 0-16,18-1 16,-18 1-1,18 0-15,-17-1 16,-1 1-16,18-1 15,0 19-15,0-19 16,0 1 0,0 0-1,18-1 1,-1-17-16,1 0 31,17 18-15,-17-18-1,0 18-15,-1-1 16,1-17-16,-1 0 16,1 18-16,0-18 15,-1 0 1,1 0-16,17 0 16,-17 0-16,0 0 15,-1 0-15,1 0 0,-1 0 16,1 0-1,17 0-15,-17 0 16,17 17-16,-17-17 16,17 18-16,-17-18 15,0 0-15,17 0 16,-18 0-16,1 18 16,17-18-16,1 0 15,-1 0-15,0 0 16,0 0-16,1 0 15,-1 0 1,18 0-16,-18 0 16,0 0-1,18 0-15,-17 0 16,-1 0-16,0 0 16,1 0-1,16 0-15,-16 0 16,-1 0-16,0 0 15,1 0-15,16 0 16,-16 0-16,-1 0 0,0 0 16,1 0-1,16 0-15,-16 0 16,-1 0-16,18 0 16,-18 0-16,18 0 15,-18 0-15,18 0 31,0 0-31,-17 0 16,16 0-16,-16 0 16,17 0-16,0 0 15,-18 0-15,0 0 16,18 0 0,-18 0-16,1 0 15,17 0-15,-18 0 0,18 0 16,17 17-16,1-17 15,-18 0 1,17 0-16,1 0 16,17 0-16,-17 0 15,-1 0-15,-17 0 16,18 0-16,-18 0 16,17 0-16,-35 0 15,18 0-15,18 0 16,-1 0-16,19 0 15,-19 0-15,1 0 16,-1-17 0,18-1-1,18 0-15,-18-17 16,1 0-16,-1 0 16,-18-1-16,1-17 15,17 36 1,-17-18-16,-1-1 15,1 19-15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4T22:52:00.49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7673 8784 0,'0'0'0,"-18"0"110,1 0-95,-1 0 1,0 0-16,1 0 15,-19 0-15,19 0 16,-1 0-16,1 0 0,-1 0 16,0 0-1,-17 0-15,17 0 16,-17 0-16,0 0 16,-18 0-16,18 0 15,-18 0-15,0 0 16,0 0-16,0 0 15,0 0-15,18 0 16,-18 0-16,0 0 16,0 0-16,-18 0 15,19 0 1,-1 0-16,0-17 16,-18 17-1,1-36-15,-1 19 16,0-1-1,1 0-15,-1 18 16,18-17-16,-17 17 16,17 0-16,0 0 15,0 0-15,0-18 16,0 18-16,0-18 16,18 1-16,-18 17 15,0 0-15,0 0 16,-17-18-16,17 18 15,18 0 1,-18 0-16,0 18 16,0-18-1,18 17-15,-18 1 16,17-18-16,1 18 16,0-18-1,0 17-15,-1-17 16,19 18-16,-1 0 15,-17-18-15,17 0 16,-17 17-16,17-17 16,-17 0-16,17 0 15,1 0-15,-1 0 16,-17 0-16,17 18 16,-17 0-16,17-1 15,0 18 1,1 1-16,-1 17 0,1-18 15,17 0-15,0-17 16,0-1-16,0 1 16,0 0-1,0-1-15,0 1 16,0 0 0,17-1-1,-17 19-15,18-1 16,-1 18-1,1 0-15,0-18 16,-1 0-16,1 1 16,0-1-16,17-18 15,-17 1-15,-1 17 16,19-17-16,-19 0 16,36-1-16,-35 1 15,35 0-15,-18-1 16,0 1-16,18-18 15,0 17 1,0-17-16,0 18 16,0-18-1,0 18-15,-18-1 16,0-17 0,18 0-16,0 0 15,0 18-15,18-18 16,-19 18-16,1-18 15,18 17-15,-18 1 16,17 0-16,1 17 16,0-17-16,-19-1 15,19 1-15,-18-1 16,0-17-16,0 0 16,0 0-1,0-17-15,-1-1 16,19 1-16,-18 17 0,18-18 15,-19 18-15,19-18 16,-18 1 0,0 17-16,0-18 15,0 18-15,17-18 16,-35 1-16,18-19 16,18-17-1,-18 1 1,0 16-16,-18 1 15,0 0-15,1 17 16,-1 0-16,-17 1 16,17-18-16,-18 17 15,1-35 1,0 18-16,-18-53 0,0 52 16,-18-17-16,0 36 15,18-54 1,-17-35-16,-18 0 15,17 18-15,18 35 16,-18 18-16,18 0 16,-17 0-1,-1-1-15,0 19 16</inkml:trace>
  <inkml:trace contextRef="#ctx0" brushRef="#br0" timeOffset="6452.4">28487 8308 0,'0'0'0,"-18"0"125,1 0-125,-1 0 16,0 0 0,1 0-16,-1 0 15,0 0 1,1 0-16,-19 0 15,19 0-15,-36 0 16,0 0-16,18 18 16,-18-18-1,17 0-15,1 0 16,-18 0 0,18 0-16,-18 0 15,0 0-15,0 0 16,-17 0-16,17 0 15,-18 0-15,18 0 16,-17 0-16,-18 0 16,-1 0-16,19 0 15,-18 0-15,17 0 16,1 0-16,-19 0 16,19 0-1,-18 0-15,-18 0 16,18-18-1,-18 18-15,0 0 16,0 0-16,0 0 16,18 0-1,-18-18-15,18 1 16,-18 17-16,-17 0 16,17-18-16,0 0 15,-17 18-15,17 0 16,18-17-16,-36-1 15,18 18-15,0 0 16,-17-18-16,-18 18 16,35 0-16,-18 0 15,19 0-15,-1 0 16,0 0-16,-17 0 16,-1-17-16,1 17 15,17 0-15,-18 0 16,18 0-16,18 0 15,-18 0 1,-17 0-16,-1 0 16,-17-18-1,18 18-15,-18 0 16,17 0-16,1 0 16,-1 0-1,-17 0-15,18-17 16,17 17-16,0-18 15,0 0-15,18 1 16,-18-1-16,0 0 16,1-17-16,-1 17 15,0 1-15,0-1 16,-17 1-16,17-1 16,0 0-16,18 1 15,0-1 1,-18 18-1,18-18-15,-18 18 16,17-17-16,-16 17 16,-1 0-16,0 0 15,18 0-15,0 0 16,-1 0 0,-16 0-16,-19 0 15,18 0-15,0 0 0,1 0 16,-19 0-16,36-18 15,-18 18 1,18 0-16,0 0 16,-18 0-16,0 0 15,18 0-15,-36 0 16,19 0-16,-1 0 16,-18 0-16,18 0 15,18 18-15,-35-1 16,17-17-16,18 18 15,0 0 1,-18 17-16,0 0 16,-18 18-1,19 0-15,-1 0 16,0-35-16,0 17 16,18-18-1,0 1-15,-1 0 16,1-1-16,0-17 15,0 18-15,0 0 16,-1 17-16,-16 0 16,16 18-16,1-18 15,18 1-15,-18 17 16,17-18-16,0 0 16,1-17-16,-1 17 15,1-17 1,-1-1-1,1-17-15,-1 18 16,-17 0-16,17-18 16,-17 17-16,18-17 15,17 18 1,0 0-16,17-18 16,-16 17-16,16-17 15,1 18-15,17-18 0,-17 17 16,0 1-1,0 0-15,17-1 16,-17 1-16,17 17 16,0-17-16,-17 17 15,17-17-15,18-1 16,-17 1-16,-1 0 16,18-1-16,-18-17 15,18 18-15,0 0 16,0-1-1,0 1 1,0 0 15,0-1-31,18 1 16,0 0 15,-1-18-31,1 17 16,0 1-16,17-18 15,0 17-15,1-17 16,16 18-16,1 0 16,0-18-16,0 17 15,18-17-15,-18 0 16,0 0-16,-1 18 16,1-18-16,0 0 15,0 0 1,0 0-1,18 0-15,17 0 16,-18 0-16,1 18 16,0-1-1,-1 1-15,1 0 16,-1 17-16,18-18 16,-35 19-16,18-1 15,-1-17-15,1-1 16,0 1-16,-1 0 15,1 17-15,35-18 16,-1 1-16,1-18 16,0 18-16,-18-1 15,-17-17 1,17 18-16,-17-18 0,17 18 16,0-18-16,0 17 15,0 1-15,-17-18 16,35 18-1,-18 17-15,18-17 16,17-1-16,-17 1 16,0-1-1,-18 1-15,0 0 16,0-18 0,18 17-16,-18 1 15,18-18-15,18 0 16,-1 0-16,-35 0 15,18 0-15,-18 0 16,18 0-16,-18 0 16,18 0-16,-17 0 15,16 0-15,-16 0 16,34 0-16,-17 0 16,-18 0-1,0-18-15,0 1 16,1 17-1,16 0-15,1 0 16,0-18-16,18 18 16,-19 0-1,1 0-15,-18 0 16,1 0-16,-1 0 16,0 18-16,-17-18 15,17 17-15,0 1 16,0 0-16,0 17 15,1-17-15,-1-1 16,18 1-16,-18-1 16,18 1-16,-36 0 15,18-18-15,18 0 16,0 17-16,0 1 31,0-18-31,0 0 16,-1-18-16,1 18 15,-18 0-15,-17 0 0,17-17 32,0 17-32,18 0 15,-18 0-15,1 0 0,16 0 16,1 0-16,-18 0 16,-17 0-1,17 0-15,0 0 16,-17-18-16,35 18 15,-18 0-15,18 0 16,-18-18-16,18 1 16,0 17-16,-1 0 15,-16 0-15,-1 0 16,0 0-16,18 17 16,0 1-16,0-18 15,-1 18 1,-16-18-1,16 17-15,-16 1 16,-1-18-16,0 18 16,0-18-16,0 17 15,1-17 1,-1 0-16,18 18 16,-1-18-16,1 0 15,0 0-15,-18 0 16,1 0-16,-1 0 15,0 0-15,0 0 16,0 0-16,18 0 16,-18 0-16,36-18 15,-18 18-15,-18 0 32,18 0-32,-18-17 15,0-1-15,18-17 16,-18 17-16,18-17 15,0 17-15,0-17 16,-18 0 0,0 17-16,-17-17 15,17-1-15,-18 19 0,1-1 16,-1 1-16,1-1 16,-1 18-1,1-18-15,0 1 16,-1 17-16,-17-18 15,0 18-15,0 0 16,0-18-16,-18 1 16,0 17-16,18-18 15,-35 0-15,17-17 16,0 17-16,-17-17 16,0 0-16,-1 17 15,1 1 1,0-1-1,-1 0-15,-17-17 16,0 17 0,0 1-1,-17 17-15,-1-35 16,0 17 0,-17-35-16,0 0 15,-18-17-15,18-1 0,-1 36 16,1-18-16,0 35 15,0-17 1,-1 17-16,1-17 16,-18 17-16,18 1 15,0-19-15,-18-34 32,0-1-32,0 1 15,0 17-15,0 18 16,18-1-16,-1 1 15,-17 0-15,1-1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4T22:52:58.6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14570 7426 0,'0'0'0,"-18"0"141,0 0-125,1 0-1,-1-18-15,1 18 16,-1-17-16,0 17 16,1 0-1,-1 0-15,-17-18 16,17 18-16,0-18 15,1 1-15,-1 17 16,1-18-16,-1 18 16,-17-17-1,-1 17-15,1-18 16,0 0-16,-1 18 16,-16-17-16,16 17 15,1 0-15,-18 0 16,18 0-1,0 0-15,-18 0 16,17 0-16,1 0 16,0 0-16,0 0 15,-18 17-15,17-17 16,-17 18-16,0-18 16,1 0-1,16 0-15,-17 0 16,-17 0-16,17 0 15,0 0-15,0 0 16,0 0-16,18 0 16,-18 0-1,18 0-15,-18 0 16,17 0-16,-16 0 16,16 0-1,-34 0-15,17 0 0,-18 18 16,18-18-1,-17 0-15,17 0 16,0 0-16,18 0 16,-18 0-16,0 0 15,0 0-15,18 0 16,-18 0 0,17 0-16,-16 0 15,16 17-15,-17-17 16,0 0-16,18 0 15,-18 0-15,0 0 0,0 0 16,18 0-16,-18 0 16,0 18-1,0-18-15,0 17 16,1 1-16,-1 0 16,0-1-16,0 19 15,0-19 1,18 19-1,-18-1-15,17-18 16,1 19-16,0-19 16,0 1-16,-1 0 15,19-1-15,-19-17 16,19 18 0,-1-18-16,-17 18 0,35-1 15,-18-17-15,18 18 16,-17-18-16,17 17 31,0 1-15,0 0-16,0-1 15,0 1 1,0 35-16,17-18 0,-17 1 16,18-1-16,-1 0 15,1-17 1,0-1-16,-1 1 15,19 0-15,-1 17 16,0-17 0,0-1-16,1 1 15,17-1-15,0-17 16,-18 18-16,18-18 16,0 18-16,0-1 15,0-17 1,17 18-16,1-18 15,-1 0-15,1 0 0,-18 0 16,17 0-16,1 0 16,-1 0-1,1 0-15,-1 0 16,19 0-16,-19 0 16,-17 0-16,18 0 31,-1 18-31,1-18 15,-1 17-15,1-17 16,-1 0-16,1 18 16,0-18-16,17 18 15,-18-18 1,1 0-16,-1 0 16,1 0-16,0 0 0,-19 0 15,19 0-15,0 0 16,-1 0-1,18 0-15,-35 0 16,0-18-16,18 18 16,-18 0-16,17 0 15,1 0-15,-18 0 16,17 0-16,-17 0 16,18 0-16,-18 0 15,0 0-15,-1-18 16,1 1-16,0-1 15,-17 0 1,16-17 0,-34 0-16,17-18 15,-17 18-15,0 17 16,17-17-16,-17-1 16,-1-34-1,36-36-15,-35 35 16,17 36-16,-17-18 15,-18 18-15,17 0 0,-34-36 16,-1 18 0,-17-17-16,-1-1 15,-16 18-15,-1 36 16,-36-19-16</inkml:trace>
  <inkml:trace contextRef="#ctx0" brushRef="#br0" timeOffset="68771.48">26176 12171 0,'0'0'0,"-18"0"297,18-18-297,-17 18 16,-1-17-16,1-1 15,-1 18-15,0 0 16,1 0-16,-1-18 31,-17 18-31,17 0 16,-17-17-16,17 17 15,-17-18-15,0 0 16,17 18-16,-17-17 16,-1 17-1,1-18-15,0 0 16,0 18-16,-18 0 0,0-17 16,-18 17-16,18-18 15,-17 18 1,34 0-16,-34 0 15,17 0-15,-18 0 16,19 18-16,-19-18 16,18 17-16,-18-17 15,1 36 1,-1-19-16,18 1 0,-17 0 16,-1-1-16,1-17 15,17 0-15,-18 0 16,1 18-1,17-18 1,0 0-16,0 0 16,0 0-16,18 0 15,-18 0-15,0 0 16,0 0 0,-17 0-16,17 18 15,-18-18-15,18 0 16,-17 0-16,-1 0 0,18 0 15,-17 0 1,17 0-16,0 0 16,0 0-16,18 0 15,-18 0-15,0 0 16,17 0-16,-17 0 31,18 0-31,-18 0 16,0 0-16,0 0 15,18 0-15,-18 0 16,0 0-16,-17 17 16,17-17-1,-18 0-15,18 0 16,0 0-16,1 0 0,-1 0 16,0 0-16,17 0 15,1 0-15,-18 0 16,0 0-1,0 0-15,18 0 16,-18 0-16,18 0 16,-18 0-16,0 0 0,0 0 15,18 0 1,0 0-16,-18 0 16,0 0-16,18 0 15,-1 0-15,-17 0 16,36 0-16,-36 0 31,35 0-31,-17 0 16,17 0-16,1 0 15,-19 0-15,19 0 16,-1 0 0,0 0-16,1 0 15,-1 0-15,-17 0 16,17 0-16,1 0 0,-19 0 31,19 0-15,-1 0-16,0 18 15,1-1-15,-1 1 16,-17 17-16,17-17 31,1 17-31,-19 1 16,19-1-16,-1-17 15,0 17-15,1-18 16,-1 1-16,0 0 16,1-1-1,17 1 1,0 0 0,0-1-1,0 1 48,17-18-63,1 18 15,0-18 1,-1 0 0,1 0-1,0 17-15,-1-17 16,1 18-16,0-1 31,-1-17-31,18 18 16,1-18-16,17 18 15,-18-18-15,18 0 16,0 0-16,17 0 16,1 0-1,-1 0-15,1 0 16,0 0-16,-1 0 0,-17 17 15,18-17 1,-19 18-16,19 0 16,0-1-16,-1 1 15,1 17-15,-18 0 16,17-17-16,1 17 16,-18 1-1,17-1 1,-17-17-16,18-1 15,-18 19-15,0-19 16,-1-17-16,19 18 16,0-18-16,17 17 15,-18 1 1,1-18-16,-1 18 0,1-18 16,17 0-16,0 17 15,-17-17-15,-1 0 16,1 0-16,0 0 15,-1 0 1,18 0-16,-17 18 16,17-18-1,-17 0-15,17 0 16,0 0 0,18 0-16,-36 0 15,19 0-15,-19 0 16,18 0-16,-17 0 15,17 0-15,-17 0 16,17 0-16,0 0 16,-17 0-16,-1 0 15,1 0-15,-1 0 16,-17 0-16,0 0 16,0 0-16,0 0 15,-18 0-15,18 0 16,0 0-16,-18 0 15,1 0-15,-1 0 16,0 0-16,0 0 16,1-18-1,-1 18-15,0-17 16,1-1-16,-1-17 16,0 0-1,0-1-15,1 1 16,-19 0-1,1 17-15,0 0 16,-1 1-16,1-1 16,-1 18-16,-17-18 15,18 18-15,-18-17 16,18-18-16,-18-1 16,17-17-16,1-35 15,-18 53-15,0-18 16,0 35-16,0-17 15,-18 17 1,1 1-16,-1-1 16,-17-17-1,0 0-15,-18-54 16,0 1-16,0 18 16,18 17-1</inkml:trace>
  <inkml:trace contextRef="#ctx0" brushRef="#br0" timeOffset="100908.81">3757 13247 0,'0'0'0,"-18"0"63,1 0-48,-1 0 1,1 0-16,-1 0 16,-17 0-1,17 0 1,0 0 0,1 0-16,-1 0 15,18 17 16,0 1-15,0 0-16,0-1 16,0 1-16,0 0 15,0-1-15,0 1 16,0 0 0,0-1-1,18-17-15,-18 18 16,17-18-1,1 17-15,0 1 16,17-18 0,-17 18-16,17-18 15,0 17-15,0-17 16,1 18 0,17 0-16,-1-18 15,1 17-15,18-17 16,0 18-16,-19-18 15,1 0-15,0 0 16,0 0-16,0 0 16,0 0-16,-18 0 15,36 0-15,-18 0 16,17 0-16,-17 0 16,0 0-1,0 0 1,0 0-16,18 0 15,-19 0-15,1 0 16,0 0-16,18 0 16,-18 0-1,0 0-15,0 0 16,0 0-16,-1 0 16,19 0-16,0 18 0,-1-18 15,1 0 1,-1 0-16,1 0 15,-1 0-15,1 0 16,-1 0-16,19 0 16,-36 0-16,-1 0 15,19 0-15,-18 0 16,17 0-16,1 0 16,-18 0-16,18 0 15,-19 0-15,19 0 16,-18 0-1,17 0-15,-17 0 16,0 0 0,0 0-16,0 0 15,-18 0 1,18 0-16,-17 0 16,-1 0-16,0 0 15,0 0-15,-17 0 16,17 0-16,-17 0 15,0 0-15,-1 0 16,1 0-16,0 0 16,17 0-16,-18 0 15,19 0-15,-19 0 16,1 0 0,0 0-16,-1 0 15,1 0 1,0-18-1,-1 0 17,-17 1-32,0-19 15,0 19-15,0-1 16,0-17-16,0 17 16,-17 1-16,17-1 15,-18 0-15,0 1 16,1-19-16,-19 19 15,1-1-15,-18 0 16,0 1-16,-35-1 16,18 18-1,-1-17-15,-17 17 0,17-18 16,1 0-16,-1 18 16,1 0-16,-1 0 15</inkml:trace>
  <inkml:trace contextRef="#ctx0" brushRef="#br0" timeOffset="101562.82">7743 13212 0,'0'0'0,"0"17"32,-17-17-17,17 35-15,-35 1 16,17 17-1,-35-36-15,18 19 16,-18-1 0,0 0-16,-18 36 15,1-1 1,-1 1-16,1-1 16,17-17-16,17-17 15,1 16-15,-18 37 16,0 16-16,0-34 15,36 0-15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4T22:56:49.2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10231 11236 0,'0'0'0,"-18"0"32,0 0-17,1 0-15,-1 0 16,-35 0-16,0 0 16,0 0-1,-17 0-15,-1 0 16,1 0-1,-36 0-15,18 35 16,-36 18-16,18 18 16,0-18-16,18-18 15,18 0-15,-1 36 16,1-1-16,17 36 16,17-53-16,1-18 15,17 1-15,-17 17 16,18 70-16,17-17 15,0-36 1,0 72-16,35 34 16,0-88-16,0 0 0,18 18 15,0 0-15,18-18 16,-18 0 0,17-35-16,18 0 15,-17-35-15,0-18 16,17 0-16,18-18 15,17 1 1,-17-1 0,35-70-16,-35 0 15,17 17-15,1-53 16,-18-17-16,-18 36 16,-18-19-16,19-70 15,-37 106 1,-16 17-16,-19-35 0,-17-35 15,-17 18-15,-19 52 16,-16 1-16,-19-1 16,-35 18-1,-70 0-15,35 18 16</inkml:trace>
  <inkml:trace contextRef="#ctx0" brushRef="#br0" timeOffset="1623.29">15311 11659 0,'0'0'0,"-18"0"47,0 0-16,1 0-31,-36 0 16,17-17-16,-34 17 16,-1-18-16,-17 18 15,18-18-15,-36 18 16,18 0-1,-18 0-15,0 0 16,0 18-16,-17-18 0,-1 0 16,36 0-16,-18 0 15,0 0 1,0 0-16,1 0 16,-19 0-16,18 0 15,-17 0-15,17 0 16,-17 0-16,17 0 15,0 18-15,-18-18 16,1 0-16,-1 17 16,1-17-16,-1 0 15,36 0-15,-18 0 16,1 18 0,-1 0-1,0-1-15,0 19 16,-17 34-16,17-17 15,18 0-15,-18-18 16,35 0 0,18 1-16,-17-1 15,17 18-15,-18 0 16,18 17-16,18-17 0,0-17 16,17 17-1,1-18-15,17-18 16,-18 1-16,18 0 15,0-1 1,18 1-16,-18 35 31,17-18-31,36 53 16,-18-17-16,36-18 16,-1 0-16,19 0 15,-1-18-15,18 0 16,35 1-1,18-19-15,17 1 16,0 17-16,1-17 0,17-18 16,0 17-16,17-17 15,1 0 1,0 18-16,-1-18 16,1 0-16,17 0 15,-35 0-15,0 0 16,18 0-16,-35-18 15,17 1-15,-18-36 16,-35-18-16,0 1 16,-17 17-16,-36 17 15,0 1 1,-17 18-16,-1-54 16,-17-17-1,-35 35-15,-1 0 16,-34-18-16,-1-52 15,-35-1 1,-35 36-16,-18-18 16,-53-35-16,1-17 15,17 52-15,17 18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4T22:57:08.2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14270 2946 0,'0'0'0,"0"-18"94,0 0-79,0 1-15,-18 17 110,1 0-95,-1 0 1,0 0 0,1 0-16,-1-18 15,-17 18 1,-1-17-16,19 17 0,-18-18 15,-1 0 1,1 18-16,-18-17 16,18 17-16,0 0 15,-18 0-15,17 0 16,1 0-16,-18 0 16,18 0-16,0 0 15,-1 17-15,1-17 16,-18 18-16,18 0 15,0-18-15,-1 17 16,-17-17-16,18 18 16,0-18-1,-18 17 1,0 1-16,0-18 16,0 0-16,0 0 15,18 0-15,-18 18 16,18-18-1,-1 17-15,-16 1 16,16 0-16,1-1 16,0 1-16,-1 17 0,1-17 15,18-1 1,-1 1-16,0 0 16,-17 17-16,17 0 15,1-17-15,-19 0 16,19-1-16,17 1 31,-18-18-31,1 17 16,-1 1-1,18 0-15,0-1 47,0 19-31,0-19-16,0 1 0,0 17 15,18 1 1,-18-1-16,17-18 16,1 19-16,-1-19 15,19 19-15,-19-1 16,1-17-16,17 17 16,1-18-16,16 1 15,1 0-15,0-1 16,18-17-16,-18 18 15,17-18-15,1 18 16,-18-18 0,17 17-16,1 1 15,-18-18 1,17 18-16,1-18 16,-1 0-16,1 0 15,0 0 1,-1 0-16,18 0 15,-17 0-15,-18 0 16,17-18-16,-17 0 16,18-17-16,-18-18 15,0 18-15,-18 0 16,0 17-16,1 0 16,-19-52-16,18-18 15,-17-1-15,0 36 16,-18 0-1,-18-52 1,18-36-16,-18 35 16,1 35-16,-1-35 15,-17-17-15</inkml:trace>
  <inkml:trace contextRef="#ctx0" brushRef="#br0" timeOffset="7863.7">13653 6879 0,'0'0'0,"-18"0"125,0 0-109,1 0 0,-1 0-1,0 0 1,1 0-16,-19 0 15,1 0-15,0 0 16,-18 0-16,0 0 16,0 0-16,18 0 15,-18 0-15,-18-17 16,18 17-16,1 0 16,-1 0-16,17 0 15,-17 0 1,0 0-1,1 0-15,16 0 16,1 0-16,-36 0 16,19 0-16,16 0 15,-17 0 1,0 17-16,1-17 16,16 35-16,-34-17 15,17 35-15,-18-18 16,18 1-16,0-1 15,18 0-15,0-17 16,-18 17-16,18-17 16,-1-1-16,1 36 15,0 0 1,0 0 0,-1-18-16,19 18 15,-1-35-15,0 17 16,1-17-16,-1-1 15,0 19 1,1-19 0,17 1-1,0 0-15,0-1 16,0 1 0,17 0-1,-17-1 1,36 1-16,-19-1 15,36 19-15,-17-1 16,16 0-16,19 1 16,-18-1-16,17 0 15,19 0-15,-1 18 16,-18-17-16,19-1 16,-1-17-1,-18 17-15,19-18 16,-1 1-1,0-18-15,0 0 16,0 0-16,-17 0 16,-1-18-1,1 1-15,-18-18 16,17-18-16,-17 17 16,18 1-16,-18 17 15,0-17-15,0 18 16,0-1-16,-18 0 15,0-17-15,0 17 16,-17 1-16,17-1 16,-35-17-16,18-1 15,-18 1 1,-18 0 0,18 0-16,-35-1 15,17-17-15,-17-88 16,0 53-1,17 18-15,1 17 16,-19-18-16,1 1 16,0 17-16,-18 0 15</inkml:trace>
  <inkml:trace contextRef="#ctx0" brushRef="#br0" timeOffset="57366.17">6668 12912 0,'0'0'0,"17"0"219,1 0-188,-1 17-15,19 1 0,-1 0-16,0-1 15,18 1-15,-18 0 16,18-1-16,0-17 16,0 18-16,18-18 15,-1 17-15,1 1 16,-1-18-16,1 18 15,35-18-15,-18 17 16,18-17-16,17 0 16,-17 0-1,0 0-15,17-17 0,1-1 16,-1-17-16,36 0 16,0-36-16,-18 18 15,18 0 1,-18 18-16,18 0 15,35 17-15,-18-17 16,18 17 0,0-53-1,0 1-15,18-36 16,17 36-16,-35 17 16,0 17-16,0 1 15,18 17-15,17 1 16,-35-19-16,-17 19 15,34 17-15,-17-18 16,18 18-16,-36 0 16,18 0-16,-53 0 15</inkml:trace>
  <inkml:trace contextRef="#ctx0" brushRef="#br0" timeOffset="58368.45">6862 12665 0,'0'0'0,"-18"0"109,0 0-93,1 0 0,-1 0-16,36 0 140,17 0-124,35-18-16,54-70 15,-1 17-15,19 1 16,16-36-16,1-35 16,-18 53-16,-17-1 15</inkml:trace>
  <inkml:trace contextRef="#ctx0" brushRef="#br0" timeOffset="59100.67">6791 12647 0,'0'0'0,"18"35"94,-1 1-78,1 17-16,17-1 15,0-16-15,18 34 16,53 54-16,-18-1 15,18-35 1,-35-35-16,35 53 16</inkml:trace>
  <inkml:trace contextRef="#ctx0" brushRef="#br0" timeOffset="60201.75">14464 11695 0,'0'0'0,"-18"0"93,1 0-77,-1 0 0,-17 0-16,-1 0 15,1 0-15,0 0 16,-36 0-16,18 0 16,-17 0-16,17 17 15,-18 54-15,18-1 16,1-34-16,-1-1 15,35 0-15,0-17 16,-17 17-16,35 0 16,0 18-1,0-35 1,35 35-16,-17-36 16,35 19-16,-18-1 15,18-17 1,0-1-16,0-17 15,0-17-15,17-1 16</inkml:trace>
  <inkml:trace contextRef="#ctx0" brushRef="#br0" timeOffset="61287.07">15011 11642 0,'0'0'0,"-18"35"63,0 18-48,1 17-15,-1-34 16,1 34-16,-19 18 16,36 18-16,-17-18 15,17-17-15,0-36 16,0 1-16,17-1 16,-17-17-16</inkml:trace>
  <inkml:trace contextRef="#ctx0" brushRef="#br0" timeOffset="61725.46">14482 11271 0,'0'0'0,"17"18"63,18 0-47,1-18-16,52 17 15,-18-17-15,19-17 16,-1 17-16,0 0 15,-17 0 1,-1 0-16,1 0 16,-1 0-16,1 0 0</inkml:trace>
  <inkml:trace contextRef="#ctx0" brushRef="#br0" timeOffset="62760.5">16087 11377 0,'0'0'0,"-18"0"62,18 18-46,-18-18-16,1 35 16,-1-17-1,0-1-15,1 1 16,-1 0-16,-17 52 15,0 18-15,17 1 16,-17-19-16,17 54 16,-17 34-16,35-70 15,-18-17-15,18-18 16,-17-18-16,17 1 16,-18-19-16,0 1 15,18-1-15,-17 1 16,17 0-1,-18-1 1,0-17-16,18-17 16,-17-1-1,17 0 1,0-17-16,0-53 16,17-18-16,-17 18 15,36 35-15,-1-35 16,18-36-16,0 1 15,17 35-15,1 17 16,-18 18-16,0 18 16,-18 17-16,0 1 15,-17 17-15,0 0 16,-1 0 0,-17 17-16,18-17 0,-18 18 15,0 0-15,-18-18 16,18 17-1,-35-17-15,17 18 16,1-1-16,-19 19 16,1 17-16,0 17 15,-1-17 1,19 0 0,-1-18-16,18 1 15,18-1-15,17 18 16,-17 17-16,35 1 15,-18-1-15,0-17 16,18 18-16,-35-36 16,17 1-16,-17-1 15,-1-18-15,19 1 16</inkml:trace>
  <inkml:trace contextRef="#ctx0" brushRef="#br0" timeOffset="63290.65">16916 11518 0,'0'0'0,"0"18"62,0-1-62,-18-17 16,0 18-16,18 0 16,-35 35-16,0 35 15,0-35 1,-1 0 0,19 0-16,-1-18 15,0 18-15,1 0 16,17-18-16,0 0 15,0 18-15,0-18 16,17 1 0,1-1-16,0 0 0,17 1 15,0-1-15,-17 0 16,35 0-16,0-17 16,0 0-16</inkml:trace>
  <inkml:trace contextRef="#ctx0" brushRef="#br0" timeOffset="63743.99">17233 11906 0,'0'0'0,"18"0"47,-1 18-47,19-18 16,-19 35-16,36-17 15,0-1-15,0 19 16,18-19-16,-18 1 16,17 0-16,1-1 15</inkml:trace>
  <inkml:trace contextRef="#ctx0" brushRef="#br0" timeOffset="65075.8">18080 11677 0,'0'0'0,"18"0"125,17 0-109,-18 0 0,1 0-16,17 0 15,18 0-15,-17 0 16,-1 0-16,0 0 0,0 0 15,-17 0 1,17 0-16,-17 0 16,0 0-16,-1 0 15,1 0-15,-1 0 16,1 0 0,0 0-1,-1 0 1,1 0-16,0 0 15,-1 0 1,1 0 0,0 18-1,-18-1 1,17 1-16,1 35 0,-18-18 16,0 0-16,0 1 15,0-19-15,0 19 16,0-1-1,0 35-15,0 36 16,-18-35-16,1-18 16,17-18-16,0 0 15,0 1-15,0-1 0,0 0 16,0 0 0,0 1-16,0 17 15,0-18-15,0 0 16,0 18-1,0-18 1,0 1-16,0-1 16,0 0-16,17-17 15,1-1-15,-18 1 16,0 0-16,0-1 16,0 1-1,0 0 1,0-1-16,0 1 15,0 0 17,-18-18-17,1 17 1,-1-17-16,0 18 16,-35-18-1,-17 0 1,-18 0-16,-1 0 15,-16-18-15,-1 18 16,0-17-16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4T22:58:59.5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7814 9260 0,'0'0'0,"18"0"234,-1 0-218,1 0-1,0 0 1,-1 0 15,1 0-31,0 0 31,17 0-31,-18 0 16,1 0-16,0 0 16,17 0-16,-17 0 15,35 0-15,-18 0 16,-18 0-16,19 0 16,-1 0-16,18 0 15,-18 0-15,0 0 16,18 0-1,-17 0-15,17 0 16,0 0-16,-1 0 16,1 0-16,0 0 0,0 0 15,18 0 1,-18 0-16,17 0 16,1 0-16,-18 0 15,17 0-15,-17 0 16,0 0-16,0 0 31,0 0-31,0 0 16,0 0-16,17 0 15,-17 0-15,18 0 16,-18 0-16,17 0 16,-17 0-1,18 0-15,-18 0 16,17 0-16,-17 0 0,0 0 15,-18 0-15,18 0 16,0 0 0,0 0-16,-18 0 0,36 0 15,-18 0 1,17 0-16,1 0 16,-1 0-1,1 0 1,0 0-16,17 0 15,-18 0-15,1 0 16,-1 0-16,-17 0 16,18 0-16,-1 0 15,1 0 1,0 0-16,-1 0 0,1 0 16,-1 0-16,1 0 15,-1 0-15,19 0 16,-19 0-1,1 0-15,-1 0 16,1 0-16,-18 0 16,17 0-16,1 0 15,-1 0-15,1 0 16,-1 0-16,1 0 16,0 0-16,17 0 15,-18 0 1,1 0-16,-1 0 0,1 0 31,-18 0-31,17 0 16,1 0-16,0 0 15,17 0-15,0 0 16,-17 0-16,-1 0 16,1 0-16,-1 0 15,18 0 1,-17 0-16,-18 0 0,17 0 15,-17 0 1,18 0-16,-1 0 16,1 0-16,17 0 15,0 0-15,1 0 16,16 0-16,1 0 31,0 0-31,-18 0 16,0 0-16,18 0 15,0 0-15</inkml:trace>
  <inkml:trace contextRef="#ctx0" brushRef="#br0" timeOffset="22982.99">24906 4145 0,'0'0'0,"-18"0"47,18 18-31,-17-18-16,-1 17 16,18 1-16,-17-18 15,17 18-15,-18-18 16,18 17-16,282-122 78,-264 105-62,-1 0-1,1-18-15,17 0 16,1 18-16,-1 0 15,-17 0 1,17 0-16,0 18 16,-17 0-1,17-1-15,0 1 16,1-1-16,-19 1 16,1 0-1,-1 17-15,1-35 16,0 18-16,-1-1 15,1-17 1,-18 18-16,18 0 16,-18-1-16,0 18 15,0 1-15,0 17 16,0 0-16,0-18 16,0 0-16,0-17 15,0-1 1,0 36-1,0 0-15,17 35 16,1 1-16,-18-19 16,18-17-16,-18 0 15,17 53 1,1 0-16,0 0 16,-18-36-16,17 71 15,1 18-15,17-53 0,-35-36 16,18 36-16,-1 35 15,1-17 1,-18-54-16,18 1 16,-18-18-16,17 35 15,-17 0-15,36 0 16,-36-17-16,17-1 16,1-34-16,-1 17 15,1-18-15,-18-17 16,18-1-16,-18 1 15,17-1 1,1-17-16,-18-17 78,0-1-62,-18 18-16,1-17 15,-1-1 1,-17 18-16,0 0 0,-36 0 16,-17 18-1,-36-1-15,-17 36 16,0-18-16,0 1 16,0-19-16,0-17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4T22:16:42.7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11271 7779 0,'0'0'0,"0"-36"78,0 19-63,-17-18-15,17-1 16,-18 19-16,0-19 16,1 19-1,-1-1-15,-17 0 16,17 1-16,-17-1 16,17 1-16,-17 17 15,0 17-15,-18 1 16,0 17-16,-18 0 15,18 1-15,18-19 16,-18 1-16,0 52 16,-17 36-16,34-35 15,1-18-15,18 35 16,-36 53-16,35-35 16,0-36-16,1 19 15,17-1-15,0 0 16,17-17-1,-17-1-15,36-17 16,-19-35 0,1-1-16,17-17 15,18 0 1,18-17-16,17 17 16,18-36-16,-1-34 15,1-18-15,0 17 16,-35 1-16,17-72 15,-18 19-15,-34 52 16,-19 19-16,-17-19 16,0 0-16,-35-34 15,-53-1-15,-18 18 16,-35-1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4T22:17:12.6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15293 8308 0,'0'0'0,"-18"0"47,1 0-31,-1 0-1,0 0-15,1 0 16,-19 0-16,1 0 16,18 0-16,-19 0 15,1 0-15,0 0 16,-1 0-16,-16 0 16,16 0-16,1 0 15,-18 0-15,18-18 16,-18 1-16,0-1 15,-18 0 1,-17-35-16,0 1 16,17 16-1,-17 1-15,-18-18 16,18 18-16,0 0 16,17 17-1,1 18-15,-36-18 16,18 18-16,0-17 15,-1-1-15,-16 18 16,16-18-16,-16 18 16,16-17-16,19 17 15,-1 0-15,1 0 16,-18 0-16,17 0 16,0 0-16,1 0 15,-18 17 1,0-17-16,-18 18 0,0 17 15,18 1-15,-18-1 16,18 0 0,-1 0-16,1 1 15,18-1-15,-19 0 16,1-17-16,18-1 16,-1 1-1,1 17 1,-1-17-16,1 17 15,17 18-15,-18 0 16,18 0-16,18 0 16,0-35-16,-1 17 15,19-17-15,-1 17 16,0 0-16,1 0 16,-1 1-16,18 17 15,0-18-15,0 0 16,0 0-1,0 1-15,18-19 16,17 19-16,0-1 16,1 0-1,-1-17-15,18 17 16,0-17 0,0-1-16,17 1 15,1 17-15,17-17 16,18 0-16,17-18 15,1 35-15,-1-35 16,1 17-16,-1-17 16,-17 18-16,17-18 15,19 0-15,-19 18 16,36-18-16,-18 0 16,0 0-1,0 0-15,35 0 16,1 0-16,-1 0 0,-17 17 15,0 19-15,-18-1 16,0-17 0,18-18-16,-18 0 15,-18-18-15,-17 0 16,0 1-16,-18-1 16,0-17-1,1-53 1,-19 17-16,-17 18 15,-18 18-15,1-1 16,-19-16-16,1-19 16,-18-17-16,-18 17 15,1 1 1,-36-1-16,0-70 0,17 18 16,-16 34-16,-1 36 15</inkml:trace>
  <inkml:trace contextRef="#ctx0" brushRef="#br0" timeOffset="2873.62">7796 14146 0,'0'0'0,"-17"0"78,-1 0-63,0 0-15,1 0 16,-18 0 15,-1 0-31,1 0 16,0 0-16,-18 0 16,0 0-16,0-35 15,0 17-15,-17 1 16,34-1-1,-17 1-15,0-1 16,0-17-16,1 17 0,16 0 16,-17 1-16,0-1 15,1 0 1,-19 1-16,0-1 16,1-17-16,-1 17 15,18-17-15,-17 17 16,17 1-1,-18-1 1,18 0-16,-17 18 16,-1-17-16,18 17 15,1 0-15,-1 0 16,-18 0-16,18 17 16,-17 1-1,-19 35-15,19 0 0,-18-18 16,17 0-16,18 1 15,-17-19 1,-1 19-16,0 17 16,1 17-16,-18 1 15,35-1-15,0-17 16,0-18-16,0 1 16,0-1-16,18-17 15,0 35-15,-18-1 16,17 19-16,1-18 15,0 0-15,0-18 16,17 0-16,0 1 31,18-19-31,-17 1 16,17 17-16,0-17 16,0 0 15,0-1-31,17 1 15,19-1 1,-19 19-16,18-1 16,1 36-1,-1-19-15,0 1 16,18 0-16,0-17 16,0-1-16,0-18 15,-18 1-15,36 17 31,-18-17-31,17 0 16,1-1-16,-18 1 16,17-18-16,-17 18 15,18-18-15,-1 17 16,1 1-16,-1 0 16,1-1-16,0 18 15,-1 1-15,1-1 16,-1 0-16,1-17 15,-18 0 1,17-18-16,1 17 16,-1-17-16,-17 0 15,18 0-15,-18 0 16,17 0-16,1 0 16,-1 18-16,1-1 15,0 1-15,-1 0 16,-17 17-16,35-35 15,-35 18-15,0-18 16,0 17 0,0-17-1,0 0-15,-18 0 16,18 0-16,0-17 16,-18 17-16,0-18 15,18 0-15,0-17 16,-17 17-1,16-17-15,-16 18 16,-1-1-16,18-17 0,-18 17 16,18-35-1,0-17-15,0-1 16,-18 18-16,1 18 16,-1-1-16,-18 1 15,1-35-15,0-19 31,-18 1-31,-18 18 16,18 17-16,-18 0 16,1 35-16,-36-35 15,0-35-15,0-35 16,-17 34 0,17 37-16,0-19 15,-18-35-15,-17-17 0</inkml:trace>
  <inkml:trace contextRef="#ctx0" brushRef="#br0" timeOffset="34266.22">10672 10354 0,'0'0'0,"-18"0"93,0 0-77,1 0 15,-19 0-31,19 0 16,-1-18 0,-17 18-16,0-17 0,-1 17 15,-17 0-15,18 0 16,0 17-1,-36-17-15,18 18 0,18 0 16,-18-18-16,0 17 16,0-17-1,18-17-15,0 17 16,-18-18-16,18 0 16,-1 18-16,1-17 15,-18 17-15,18-18 16,-1 18-16,-16-18 15,-1 18-15,0 0 16,0 0-16,0 0 16,0 18-16,-18-18 15,1 18 1,17-18 0,-18 17-16,18 1 15,-17 0-15,17-1 16,0 1-16,0 0 15,0-1 1,0-17-16,-17 18 16,17-18-16,-18 18 15,18-18-15,-17 0 0,-1 0 16,18 0 0,0 17-16,1-17 15,-1 18-15,0-1 16,0 19-16,0-19 15,0-17-15,0 18 16,-18 0-16,19-1 16,-19-17-16,18 18 15,-17-18-15,-1 18 16,18-1 0,-17-17-16,17 0 15,-18 0-15,18 0 16,0 0-1,-17 0-15,17 0 16,0 0-16,0 0 16,0 0-1,0 0-15,0 0 16,18 0-16,-18 0 16,0 0-16,18 0 15,-18 0-15,18 0 16,-1 0-16,-17 0 15,18 0-15,0 0 16,-18 0-16,18 0 16,-18 0-16,17 0 15,1 0 1,-18 0 0,18 0-16,0 0 15,-18 0-15,17 18 16,1-18-16,0 17 15,0-17 1,17 0-16,0 0 16,1 0-16,-1 0 15,0 0 1,1 0-16,-1 18 31,18 0-31,0-1 16,0 1-1,0 0 1,0-1 0,18-17-16,-18 18 15,17-18-15,1 18 16,0-18-16,-1 17 16,1 1-1,17-18-15,18 17 16,0-17-16,-18 18 15,54 0-15,-19-18 0,1 0 16,-1 0 0,1 0-16,-1 0 15,1 0-15,-1 17 16,-17-17-16,18 18 16,17 0-16,-17-1 15,-1 1-15,18 0 16,-17 17-16,17-17 15,-17-18-15,-1 17 16,1-17-16,-1 18 16,1-1-16,17-17 15,0 18 1,-17-18 0,17 0-16,0 18 15,-17-18-15,17 0 16,-17 0-16,-1 17 15,-17 1 1,18-18-16,-1 18 16,-17-18-16,35 0 15,-17 0-15,-1 0 16,1 17-16,0 1 16,-1-18-16,1 18 15,-1-18-15,1 17 16,-1 1-16,1-1 15,-1 1 1,-17-18 0,18 18-16,-18-1 15,0 1-15,0 0 16,0-1-16,-1-17 16,1 18-1,0 0-15,0-18 16,0 0-16,0 0 15,0 0-15,0 0 0,0-18 16,0 0 0,0 18-16,0-17 15,-18-1-15,0-17 16,18 17-16,-35 18 16,17-18-16,0 18 15,1-17-15,-19-1 16,18 18-16,1-17 15,-19 17-15,19-18 16,-1-17-16,-17 17 16,-1-35-1,18 0-15,-17 18 16,0-18 0,-1 35-16,-17-17 15,0 17-15,0 1 16,0-19-1,0-34-15,0-18 16,0 0-16,-17 35 16,17 17-16,-18 1 15,18 0-15,-35 17 16,17-17-16,1 17 16,-36 1-16,0-1 15,0 0-15,-18 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4T22:20:55.8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20373 6350 0,'0'0'0,"-18"35"172,18-17-172,-17 35 15,-1 0-15,0-36 16,1 19-16,17-19 16,-18 1-16,18 0 15,0-1-15,0 1 16,0 0 15,0-1-15,0 1-1,18-1-15,-1 1 16,1-18 0,0 0-1,-1 0 1,19-18-16,16-17 0,-16 0 16,17-18-16,17 35 15,-17-17 1,18 0-16,17 17 15,0 0-15,0 18 16,18 36-16,-35-1 16,-1 18-16,-17-35 15,-18 17-15</inkml:trace>
  <inkml:trace contextRef="#ctx0" brushRef="#br0" timeOffset="968.6">20302 6403 0,'0'0'0,"18"0"125,0-18-109,17 18 15,0-35-31,0 17 16,1 1-16,-1-1 15,18-17-15,-18 17 16,1-35-16,16 18 16,1 0-16,0-1 15,18 1 1,-18 0-16,17 17 0,18-17 15,1 17-15,-1 1 16,18-1-16,-18 0 16,0 1-1,0 17-15,18-18 16,0 18-16,0 0 16,17 0-1,1 0-15,-18 0 16,-1 0-1,37 0-15,-1 0 16,17 0-16,-17 0 16,18 0-16,-18 0 15,0 0-15,-17 0 16,17 0-16,18 0 16,-36 0-16,18 0 15,-35 0-15,0 0 16,-18 0-16,-17 0 15,-1 0 1,-17 0-16,-17 0 16</inkml:trace>
  <inkml:trace contextRef="#ctx0" brushRef="#br0" timeOffset="1984.93">25770 5821 0,'0'0'0,"0"-18"125,0 1-110,0-1 1,-17 0 0,-1 1-1</inkml:trace>
  <inkml:trace contextRef="#ctx0" brushRef="#br0" timeOffset="2800.87">25823 5398 0,'0'0'0,"-17"0"78,-1 0-63,-17 0-15,0 0 16,-18 0-16,-18 0 16,0 0-1,1 0 1,-1 0-16,18 0 16,1 0-16,34 17 15,-17 1-15,17-1 16,-17 1-16,17 0 31,18-1-31,0 1 16,18 0-16,-18-1 15,35 1-15,-17 0 16,-1-1 0,1 18-16,0-17 15,-18 0-15,17 35 16,-17 17-16,-17 36 0,-1-53 15,-17 0 1,17-18-16,-17 0 16,-1 1-16,1-1 15,-18-17-15,36-1 16,-19 1-16,1 0 31,17-18-31,1 0 16</inkml:trace>
  <inkml:trace contextRef="#ctx0" brushRef="#br0" timeOffset="3432.61">26070 5803 0,'0'0'0,"-17"-17"46,-1-1-30,0 0-16,1 18 16,-19 0-16,1 0 15,0 18-15,0 0 16,-18-18-16,17 17 16,1-17-1,18 18-15,-19 35 16,19 0-16,-1 0 0,18-18 15,0 0 1,0-17-16,18-1 16,-18 19-16,17-19 15,-17 1-15,36-18 16,-19 0-16,1 0 31,17-35-31,0-1 16,1 19-16,-19-54 15,36-17-15,-35 0 16,17 17-16,-35 36 16,18 0-1,-18 17-15,0 0 16,-18-17-16,18 18 0,-35 17 16,17 0-16,1 0 15,-19 0 1</inkml:trace>
  <inkml:trace contextRef="#ctx0" brushRef="#br0" timeOffset="3971.67">26864 5680 0,'0'0'0,"-18"0"47,1 0-47,-1 0 16,-35 17 0,0 1-1,-17 0-15,-1-1 16,1 19-16,-1-19 15,18 1-15,18-1 16,0 19 0,35-1-16,0 18 15,0-18-15,17 18 16,19-18-16,-1 1 0,18-19 16,-18 1-1,0 17-15,18-17 16,0 0-16,0-1 15,0 1-15,0-18 16</inkml:trace>
  <inkml:trace contextRef="#ctx0" brushRef="#br0" timeOffset="4387.81">27605 4904 0,'0'0'0,"0"17"16,-18 1 0,18 35-1,-17-18-15,-1 18 16,18-18-16,-18 53 16,1 1-1,-19-1-15,19-18 16,-1-17-1,0 18-15,-17 35 16,0 0-16,17-36 16,1 1-16,-19-36 15,36 0-15,-17-17 16</inkml:trace>
  <inkml:trace contextRef="#ctx0" brushRef="#br0" timeOffset="4972.46">28240 5380 0,'0'0'0,"-18"0"31,1 0-15,-1 0-16,0 0 15,-35 0 1,36 0-16,-36 0 0,35 0 31,-35 0-31,36 0 16,-19 0-16,1 0 15,0 0 1,17 0-16,1 0 16,-1 0-16,0 0 15,-17 18-15,17-18 0,1 17 16,17 18-1,-18 1-15,0-1 16,18 0-16,-17 1 16,17-19-16,-18 1 15,18-1-15,0 1 16,0 17-16,0 1 16,0 17-16,18 17 15,-1 1-15,1-18 16,0-18-16,17 18 15,0-36 1,1 19-16,-1-1 16</inkml:trace>
  <inkml:trace contextRef="#ctx0" brushRef="#br0" timeOffset="5673.16">28046 6279 0,'0'0'0,"0"-17"32,17-1-17,19-17 1,-1 0-16,0-1 15,18 19-15,-17-19 16,-1 19-16,18-1 0,-18-17 16,0 17-1,1 18-15,16-17 16,1 17-16,0 0 16,-17 0-16,34 0 15</inkml:trace>
  <inkml:trace contextRef="#ctx0" brushRef="#br0" timeOffset="6389.62">29051 5080 0,'0'0'0,"0"18"32,0-1-17,0 1-15,0 0 0,-17-1 16,-1 36-16,0 53 15,-17-18 1,17 18-16,18 88 16,-17-88-16,17 0 15,0-18-15,-18-35 16</inkml:trace>
  <inkml:trace contextRef="#ctx0" brushRef="#br0" timeOffset="7005.7">28893 4904 0,'0'0'0,"17"0"62,1 0-46,-1 0 0,1 17-16,0-17 15,-1 18-15,1 17 16,17 0-16,1 18 15,-19-17-15,1-1 16,-1 18-16,1 35 16,0 18-16,-1-36 15,-17-34-15,0 17 16,-17-36-16,-1 19 16,0 16-16,1-16 15,-18 17-15,17 0 16,-17-18-16,-1 0 15,1 0 1,17-17-16,-17 0 16,0-18-1,17 17-15,-17-17 16</inkml:trace>
  <inkml:trace contextRef="#ctx0" brushRef="#br0" timeOffset="8307.45">30074 5380 0,'0'0'0,"-17"0"156,17-18-140,-18 1-16,0 17 15,-17-18-15,17 0 16,-17 1-16,0 17 15,-18 0-15,-18 17 16,1 1-16,-1-18 16,1 18-16,17-1 15,-18 19 1,18 16 0,-17 1-16,35 0 15,-1-17-15,19-1 16,-1-18-16,0 19 15,18-1 1,-17 0-16,17 1 16,17-1-16,-17 0 15,18-17-15,17 17 0,-17-35 16,0 0 0,17 0-16,0 0 15,0 0-15,18 0 16,-17 0-16,-1-18 15,-17 18-15,-1-17 16,18 17-16,-17-18 16,-18 0-16,18 1 15,-18-18-15,0 17 16,0 0-16,0 1 16,-18-1-1,18 0-15,-18 1 16,18-1-1,0 0 1,18 18 15,0 0-15,-1 0 0,19 0-16,-1 0 15,18 18-15,17 0 16,-17-1-16</inkml:trace>
  <inkml:trace contextRef="#ctx0" brushRef="#br0" timeOffset="9525.25">30445 5274 0,'0'0'0,"0"18"78,-18 52-78,0 1 15,1-18 1,-1-18-16,1 53 16,-19 36-16,1-1 15,17-52-15,1-18 16,17-18 0,-18 0-16,18 0 15,-18-17 1,18 0-16,-17-1 15,-1 1-15,1-36 32,17 1-17,0-1-15,0 0 16,17-52-16,18-36 16,-17 18-16,0 35 15,17 0-15,0 18 16,1-1-1,-19-16-15,18-19 16,1 18-16,-1 0 0,-17 18 31,-1 0-31,1 17 16,0 0-16,-1 18 16,1 0 15,-1 0-31,1 0 15,-36 18 48,-17 0-47,18-18-1,-1 17-15,0 1 16,1-18-16,-1 0 15,0 18-15,1-18 16,17 17-16,0 18 16,0 1-1,17-1-15,1 0 16,0 1 0,-1-19-16,1 1 15,0-1-15,17 36 16,0 0-1,-17 18-15,17-18 16,-17 17-16,17-17 16,-17-17-16,-1-1 15,-17-18-15,18 19 16,0-19-16,-18 1 16</inkml:trace>
  <inkml:trace contextRef="#ctx0" brushRef="#br0" timeOffset="10511.19">31080 6033 0,'0'0'0,"0"17"47,0 1-31,0-36 46,0 1-62,0-1 16,17 0 0,1 1-16,0-19 15,35-52 1,-18 18-16,0 17 16,-17 0-16,35-18 15,0-52-15,0 17 0,-18 18 16,0 52-1,0-17-15,1 36 16,-19-18-16,1 17 16,0 0-16,-1-17 15,1 35-15,-18 18 32,17-1-17,1 1-15,-18 35 16,0 35-16,0 18 15,0-36-15,18 72 16,-18 16-16,0-52 16,17-35-1,-17-18-15,0 17 0,0 1 16</inkml:trace>
  <inkml:trace contextRef="#ctx0" brushRef="#br0" timeOffset="10843.16">31256 5609 0,'0'0'0,"0"18"32,18-1-17,-1 1 1,1 0-16,17-1 16,1 1-16,-19 0 15,19-18-15,-1 17 0,0-17 16,0 18-1,1 0-15,-1-18 16</inkml:trace>
  <inkml:trace contextRef="#ctx0" brushRef="#br0" timeOffset="11397.03">32314 5327 0,'0'0'0,"-17"0"63,17 18-48,-35 35-15,-1-1 0,19 19 16,-19-18-16,-17 70 15,18 1-15,0-36 16,17-17 0,1-36-16,-1 0 15,0 0-15,18-17 16,-17 0 0</inkml:trace>
  <inkml:trace contextRef="#ctx0" brushRef="#br0" timeOffset="11959.41">32420 4939 0,'0'0'0,"0"18"63,0 17-48,-17 0-15,17 0 16,0 1-16,0-19 15,0 1-15,0 0 16,0 17-16,0-18 16,0 1-16,0 0 15,0-1-15,17 1 16,-17 0-16,18-18 16,-18 17-1,35 1-15,-17-18 0,17 0 16,0 18-16,1-18 15,17 0-15,-36 0 16,19 0 0,-19 0-16,1 0 15,-1 53-15,19-1 16,-36 19 0,0 88-1,0-36-15,0-17 16,0 18-16,-18-19 15,18-34-15,0-18 16</inkml:trace>
  <inkml:trace contextRef="#ctx0" brushRef="#br0" timeOffset="12946.99">30304 5309 0,'0'0'0,"17"-17"63,1 17-63,-18-18 16,18 18-16,-18-18 15,17-17-15,-17 17 16,35 1-16,-17-1 15,0 1-15,-1-1 16,19 0-16,-19-17 16,19 35-16,-19-18 15,18 18-15,-17 0 16,0 0 0,17 0-16,-17 0 15,17 18 1,-17 17-16,-1 1 15,1-19-15,0 1 16,-18-1-16,17-17 16,-17 18-1,0 17 1,-17 1-16,17-1 16,-36 18-16,19-35 0,-1-1 15,-17-17 1,17 0-1,0 0-15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4T22:36:43.9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14623 6826 0,'0'0'0,"-18"0"78,36 0 110,-1 0-173,1 0 1,0 0-16,-1 0 16,1 0-16,17 0 15,-17 0-15,35 0 16,-18 0-16,18 0 15,0 0 1,0 0 0,17 0-16,-17 0 15,18 0-15,-1 0 16,1 0-16,-1 0 16,1 0-1,17 0-15,18 0 16,-18 0-16,0 0 15,-17 0-15,-1 0 0,1 0 16,0 0 0,-18 0-16,-1 0 15,1 0-15,36 0 16,-1 0-16,-18 0 16,1 0-16,-1 0 15,19 0-15,-1 0 16,-18 0-16,19 0 15,-1 0-15,-18 0 16,18 0-16,1 0 16,-1 0-1,-18 0-15,19 0 16,-1 0 0,18 0-16,-1 0 15,1 0-15,-17 0 16,34 0-1,-17 0-15,-18 0 16,18 0-16,0 0 16,0 0-16,-1 0 15,1 0-15,0 0 16,0 0-16,0 0 16,0 0-16,-18 0 15,18-17-15,17 17 16,-17-18-16,17 18 15,-17-18 1,18 1 0,-1-1-16,-35 18 15,18-18-15,0 18 16,-18-17-16,18-1 16,0 18-1,17-17-15,-17 17 16,0-18-16,0 18 15,0 0-15,-18 0 0,0 0 16,18 18 0,0-18-16,0 17 15,-1-17-15,1 18 16,0-1-16,0 1 16,-18 0-16,18-1 15,0-17 1,0 18-1,-1-18-15,1 18 16,18-18-16,-18 17 16,-1 1-16,1 0 15,0-1-15,0 18 16,17 1 0,36-1-16,-35-17 0,-1-1 15,18 19-15,-17-19 16,-1-17-16,18 18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4T22:43:39.3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11518 14605 0,'0'0'0,"18"0"63,-1 0-48,1 0 1,0 0-16,-1 0 15,19 0-15,-19 0 32,1 0-32,0 0 15,-1 0 1,1 0 0,0 0-1,-1 0 1,1 0-16,-1 0 15,1 0 1,0 0 0,-1 0-16,1 0 15,17 0-15,-17 0 16,0 0-16,17 0 16,-18 0-16,19 0 15,17 0-15,-18 0 16,0 0-16,0 0 15,18 0-15,-17 0 16,-1 0-16,0 0 16,1 0-1,16 0-15,1 0 16,0 0-16,-17 0 16,34 0-16,-17 0 0,18 0 15,-1 0 1,1 0-16,-1 0 15,1 0-15,-1 0 16,-17 0-16,18 0 16,-18 0-16,17 0 31,-17 0-31,0 0 16,35 0-16,-17 0 15,-1 0-15,1 0 16,0 0-16,17 0 15,-18 0 1,1 0-16,-1 0 16,1 0-16,-18 18 0,17-1 15,-17 19-15</inkml:trace>
  <inkml:trace contextRef="#ctx0" brushRef="#br0" timeOffset="3758.4">2011 11201 0,'0'0'0,"-18"0"125,1 0-110,-1 0-15,0 0 16,1 0 31,17 17-47,0 1 31,0 0-15,0-1-1,0 1 1,0 0 0,0-1-1,17 18 1,-17-17-16,18-18 16,-18 18-16,35-18 15,-17 17-15,-1 1 16,19-18-16,-1 0 15,0 0 1,18 0-16,-17 0 16,-1 18-1,0-18-15,18 17 16,-18-17-16,1 18 16,16 0-1,-16-18-15,-1 17 16,18-17-16,0 18 15,0-1-15,17-17 16,1 18-16,-1-18 16,1 0-16,0 18 15,-1-18-15,1 17 16,-18 1-16,-1-18 16,1 0-16,0 0 15,0 0 1,0 0-16,18 18 0,-18-18 15,17 0-15,18 0 16,-35 0-16,0 0 16,18 0-1,-18 0-15,0 0 16,17 0-16,-17 0 16,0 0-1,-18-18-15,18 18 16,0-18-1,0 1-15,-18 17 16,18-18-16,0 0 16,0 18-16,-18-17 15,1-1-15,17 18 16,-18 0-16,0 0 16,-17 0-16,17 0 15,-17 0-15,-1 0 16,19 0-16,-1 0 15,0 0 1,-17-17-16,17 17 16,0-18-1,1 0-15,-19 1 16,1-1 0,17-17-16,-17 35 15,-1-18-15,1 18 16,-18-18-16,18 18 15,-18-17-15,17-1 16,1 1 31,0 17-47,-18-18 16,0 0-16,17 1 15,-17-19-15,0 1 16,-17 0-16,-1 0 15,-17-1-15,-1 1 16,-34 0-16,17-1 16,-18 19-1,-17-1-15,-18 0 16,1 1-16</inkml:trace>
  <inkml:trace contextRef="#ctx0" brushRef="#br0" timeOffset="4521.04">5468 11095 0,'0'0'0,"-18"0"62,1 0-62,-1 18 16,1-18-1,-19 17-15,1-17 16,0 18-16,-18-1 16,-18 54-1,1 0 1,-1-19-16,-35 125 16,18-36-16,0-35 15</inkml:trace>
  <inkml:trace contextRef="#ctx0" brushRef="#br0" timeOffset="96110.57">19614 14605 0,'0'0'0,"0"-18"172,0 1-172,18 17 62,0 0-46,-1 0-1,1 0 1,0 0 0,-1 0-1,1 0-15,0 0 16,-1 0-16,18 0 15,-17 0 1,17 0-16,-17 0 16,17 0-16,1 0 15,17 0-15,-18 0 32,18 0-32,0 0 15,0 0-15,-1 0 16,1 0-16,0 0 15,0 0-15,-18 0 16,1 0-16,17 0 16,-18 0-16,0 0 15,1 0-15,-19 0 16,36 0-16,-18 0 16,1 0-16,17 0 15,-18 0-15,0 0 16,18 0-1,-18 0-15,1 0 16,-1 0-16,0 0 0,0 0 31,1 0-31,-1 0 16,0 0-16,-17 0 16,35 0-1,-18 0-15,0 0 16,18 0-16,-17 0 15,-1 0-15,18 0 16,17 0-16,1 0 16,-1 0-16,19 0 15,-19 0-15,18 0 16,1 0-16,-1 0 16,0 0-1,-18 0-15,1 0 0,-18 0 16,18 0-16,-19 0 15,1 0-15,18 0 16,-18 0 0,0 0-16,17 0 15,-17 0-15,18 0 16,-18 0 0,0 0-16,0 0 15,-1 0 1,1 0-16,-17 0 15,-1 0-15,18 0 16,-18 0-16,0 0 16,18 0-16,-17 0 15,-1 17-15,18 1 16,-18-18-16,18 18 16,-18-18-16,18 17 15,0-17-15,0 18 16,0 0-1,0-18-15,0 17 16,17-17-16,-17 0 0,0 0 16,18 0-16,-18 0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4T22:46:12.5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8890 12841 0,'0'0'0,"0"-18"63,-18 1-32,18-1-31,-17 18 16,-1-17-16,0 17 31,1 0-15,-1 0-1,36-18 188,-1 18-203,1-18 16,17 1-16,-17 17 31,0 0-31,35 0 16,-18 0-16,0-18 16,18 18-16,0 0 15,0 0-15,17 0 16,-17 0-16,0 0 15,18 0-15,-1 0 16,1 0 0,-1 0-16,1 0 0,0 0 15,-1 0-15,1 0 16,-1 0 0,1 0-16,-1 0 15,-17 0-15,0 0 16,18 0-16,-18 0 15,17 0 1,1 0 0,-1 0-16,19 0 15,-19 0-15,1 0 16,-1 0-16,1 0 16,-1 0-16,-17 0 15,18 0 1,-18 0-16,0 0 0,-18 0 15,53 0-15,-35 0 16,18 0-16,-1 0 16,1 0-1,-1-18-15,1 18 16,17 18-16,-17-18 16,-19 18-16,19 17 0,-18-17 15,17 17 1,-17 0-16,18-17 15,-18-1-15,17 1 16,1 0-16,0 17 16,-1-17-16,1-1 31,17-17-31,-18 18 16,1 0-16,0-1 15,-1 1-15,-17-18 16,18 17-16,-1 1 15,1-18 1,-1 18-16,18-18 16,-17 0-16,17 0 0,18 0 15,-18 17-15,18-17 16,0 0 0,0 0-16,0 0 15,-18 0-15,18 0 16,-1 0-16,1 0 31,-18 0-31,1 0 16,16 0-16,-34 0 15,17 0-15,0-17 16,18-1-16,0-17 16,0 17-16,17-35 15,1 18 1,-18 0-16,-1-18 0,-16 35 15,-19-17-15,1 17 16,52 1 0,-17-1-16,-18 0 15,18 1-15,-18 17 16,18-18-16,0 18 16,0-18-16,-18 18 15,0 0-15,0 0 16,18 0-16,-35 0 15,17 0-15,0 0 16,0 0-16,18 0 16,-18 0-1,18 0 1,0-17-16,0-1 16,-18 18-16,18 0 15,-18 0-15,0-18 16,18 18-1,0 0-15,0 0 16,-18 0-16,35 0 16,-34 0-16,17 18 0,-18-18 15,18 0 1,-1 0-16,1 0 16,18 0-16,-18 0 15,17 0-15,-17 0 16,0 0-16,17 0 31,-17 0-31,35 0 16,-17 0-16,-1 0 15,18 0-15,0 0 16,-17 0-16,17 0 16,18 0-16,-1 0 15,-17 0 1,18 0-16,0 0 0,0 0 15,-1 0-15,1 0 16,18 0-16,-19 0 16,1 0-1,0 0-15,35 0 16,-18 0-16,18 0 16,0 0-16,-17 0 15,17 0-15,17 0 16,-17 0-16,0 0 15,0 0-15,0 0 16,1 0-16,-1 0 16,-18 0-16,-17 0 31,35 0-31,-18 0 16,-17 0-16,17 0 15,-35 18-15,0 17 16</inkml:trace>
  <inkml:trace contextRef="#ctx0" brushRef="#br0" timeOffset="1918.01">3316 13617 0,'0'0'0,"0"-17"63,-18-1-47,18 0-1,0 1 1,0-19-1,0 19 1,0-1 0,0 0-1,0 1-15,0-1 16,18 18 0,0 0 15,-1 0-31,1 18 0,0-18 15,-1 17-15,1 1 16,17-18 0,1 18-16,-19-18 15,18 17-15,18-17 16,0 18-16,18 0 16,-1-18-1,1 17 1,17-17-16,-17 18 15,35-18-15,-18 0 16,-18 0-16,18 0 16,1 0-16,16 0 15,-16 0 1,17 0-16,-1 0 0,1-18 16,18 18-16,-19-17 15,1-19-15,18 1 16,35-18-1,-18 18-15,0 0 16,0-1-16,0 1 16,-18 17-16,19 1 0,-1-1 15,-18 18 1,-17-17-16,35 17 16,-35 0-16,17 0 15,-17 0-15,0 17 16,35-17-16,0 18 31,0 17-31,-17-17 16,-1-1-16,1 1 15,-1 17-15,18-17 16,-17 17-16,17-17 16,-18 17-1,19-17-15,-19-1 16,-17 19-16,35-19 0,-18-17 15,19 18-15,-1-18 16,0 35 0,-18 1-16,18 16 15,0 1-15,18 0 16,18 0-16,-1-18 31,-17 18-31,-18-35 16,18 17-16,-18-17 15,17 0-15,1-1 16,-18 1-16,0-18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4T22:46:37.0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11007 13811 0,'0'0'0,"-18"18"47,0-18-47,18 18 15,-17-18-15,17 17 16,-18 1 15,18-1 0,0 1-15,0 0 0,0-1-16,0 1 15,0 0 79,18-1-63,-18 1-31,17-18 16,-17 18-16,36-18 16,-19 0-16,1 0 0,0 0 15,17 0 1,0 0-16,-17 0 15,17 17-15,0-17 16,1 18-16,-19-18 16,36 0-16,-18-18 31,1 1-31,17 17 16,-18-18-16,0 18 15,0-18-15,1 1 16,17 17-16,-18 0 15,0 0 1,1 0-16,-1 17 16,0 1-16,0-18 0,18 18 15,-17-18-15,-1 0 16,18 0 0,-18 0-16,18 0 15,-18 17-15,0 1 16,18-18-16,-17 0 15,-1 0-15,18 0 32,-18 0-32,0 0 15,18 0-15,-17 0 16,-1 0-16,18 0 16,0 0-16,0 0 0,0 0 31,-1 0-31,1 0 0,0 0 15,0 17-15,0-17 16,0 0 0,0 0-16,0 0 15,0 0-15,-18 0 16,36 0-16,-18 0 16,17 0-16,-17 0 15,18 0-15,-1 0 16,1 0-16,-18 0 15,17 0-15,1 0 16,-18 0-16,17 0 16,-17 0-1,18 0 1,-18 0-16,17 0 16,-17 0-16,18 0 15,-1 0-15,1 0 16,17 0-1,-18 0-15,1 0 16,0 0-16,-1 0 16,1 0-16,-18 0 0,17 0 15,-17 0 1,18 0-16,-18 0 16,17 0-16,1 0 15,-18 0-15,17 0 16,36 0-16,-18 0 15,-17 0-15,-1 0 32,-17 0-32,18 0 15,-18 0-15,17 0 0,-17 0 32,0 0-32,-18 0 15,71 0-15,-35 0 16,-1 0-16,1 0 0,-1 0 15,19 0 1,-19 0-16,1 0 16,17 0-16,-18 0 15,19 0-15,-19 0 16,1 0-16,-1 0 16,1 0-16,-1 0 15,1 0-15,-18 0 16,17 0-16,1 0 15,17 0-15,-17 0 16,-1 0 0,1 0-16,-1 0 15,1 0 1,17 0-16,-17 0 16,-1 0-16,1 0 15,-1 0 1,1 0-16,0 0 15,-19 0-15,19 0 16,0 0-16,-1 0 16,1 0-16,17 0 15,-18 0-15,1 0 16,0 0-16,-19 0 16,19 0-16,-18 0 15,17 0-15,1 0 16,0 0-1,17 0-15,0 0 0,-17 0 32,17 0-32,-18 0 15,36 0-15,-35 0 0,17 0 32,-18 0-32,19 0 15,-19 0-15,18 0 16,1 0-16,-1 0 0,18 0 15,-36 0 1,36 0-16,-18 0 16,0 0-16,1 0 15,-1 0-15,0 0 16,0 0-16,0 0 16,18 0-16,-18 0 15,-17 0-15,35 0 16,-18 0-16,18 0 15,-18 0-15,0 0 16,18 0-16,0 0 16,-18 0-1,18 0 1,0 0-16,0 0 16,-18 0-16,0 0 15,18 0-15,-18 0 16,18 0-1,-18 0-15,18 0 16,0 0-16,-1 0 16,1 0-16,0 0 0,0 0 15,-18 0 1,18 0-16,0 0 16,0 0-16,17 0 15,-17 0-15,35 0 16,-17 0-16,-1 0 31,0 0-31,19 0 16,-1 0-16,-18 0 15,18 0-15,-17 0 16,-1 0-16,1 0 16,-18 0-16,-1 0 15,19 0 1,-1 0-16,18 0 0,-35 0 15,0 0-15,0 0 16,0 0 0,-18 0-16,0 0 0,0 0 15,18 0 1,0 0-16,0 0 16,-18 0-16,0-17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4T22:48:06.0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27287 11730 0,'0'0'0,"-17"0"47,-1 0-31,0 0 15,1 0-31,-1 0 16,-17 0-16,0 0 15,-1 0 1,19 0-16,-19-18 16,1 18-1,-18 0-15,18 0 16,0 0-16,-18 0 16,0 0-16,0-17 15,0 17-15,0-18 16,0 0-16,-17 18 15,-1-17-15,1-1 16,17-17-16,-18 17 16,0-17-16,-17 0 15,18-1-15,-1 19 16,1-19-16,-19 19 16,1-1-16,0 0 15,0-17-15,0 18 16,-18 17-16,18-18 15,-1 18 1,-16-18-16,16 1 16,1 17-16,0 0 15,0 0 1,0 0-16,17 0 16,-17 0-1,17 0-15,-17 0 16,18 0-16,-1 0 15,0 0-15,1 0 16,-1 0-16,-17 17 16,18 1-16,-1-18 15,0 18-15,-17-18 16,18 17-16,-1-17 16,18 35-1,-17-17-15,17 0 16,0-1-16,0 19 15,0-19 1,0 19-16,0-1 16,-17-18-16,17 1 15,0 35 1,0-18-16,0 18 16,18 0-16,-18 0 15,35-18-15,-17 1 16,35-1-16,-18-17 15,18-1-15,0 1 16,0-1 0,0 1-16,0 17 15,18 36-15,-18-1 16,35 1 0,-17-18-16,-1-18 0,1 1 15,0-1-15,-1-18 16,19 36-16,-1 0 15,18 35 1,17-17-16,-17 0 16,18-19-16,-18-16 15,17 17 1,1-18-16,-1-17 16,1 17-1,0 0-15,17-17 16,18-1-16,-1 1 15,19 0-15,-1-1 16,1 1-16,17 0 16,-18-1-16,-17 1 15,35 0-15,0-1 16,1 1-16,-1-1 16,17 1-16,-34-18 15,-18 0 1,17 0-16,18-18 15,-17 1 1,17-1-16,0 1 16,0 17-16,-17-18 15,17 0 1,-18 18-16,1-17 16,17-19-16,-18-34 15,1-1-15,-54 36 16,1-18-16,-1 18 0,-34 17 15,-1 0 1,18-17-16,-18-53 16,0 17-16,-17 1 15,0 35-15,-18-1 16,0-69-16,-36-19 16,19 36-16,-1 17 31,-17 1-31,-36-54 0,-17-17 0,0 18 15</inkml:trace>
  <inkml:trace contextRef="#ctx0" brushRef="#br0" timeOffset="16404.18">15893 14111 0,'0'0'0,"-18"0"62,0 0-46,1 0-1,-1 0 1,0 0 0,1 0-1,-1 0 1,1 0 0,-1 0-1,0-18-15,1-34 16,-1 16-16,0 1 15,1 0-15,-1-1 16,-17 19 0,17-1-16,1 1 15,-1-1 1,0 0-16,-17 1 16,0-1-16,-18 0 15,17 1 1,-16-1-16,-19 18 15,18 0-15,-17 0 16,-1 0-16,0 0 16,1 0-16,17 18 15,-18-1-15,18-17 16,-17 18-16,17-18 16,0 35-16,-17-17 15,17 0-15,0 17 16,0 0-1,0 0-15,-18-17 0,18 0 16,0-1-16,-17 1 16,17-18-1,0 18-15,0 17 16,18 0-16,-18 36 16,0-18-16,35 0 15,-17-36 1,18 18-1,-1 18-15,0 36 16,1 16-16,-1-34 16,18-18-16,0 0 15,0 17-15,0 36 16,0-18 0,18-17-16,17-1 0,-17-17 15,34 0-15,-16-17 16,17 52-16,17 0 15,18 0 1,-17-17-16,-1-1 16,1-17-16,0-18 15,17 1 1,18 17 0,-1-36-16,-16 1 15,34-36-15,-17-17 16,17-18-16,-34 0 15,16 18-15,-16 0 16,16 17-16,-16-35 16,17-35-16,-36 17 15,1 1-15,-1 17 16,-17 0-16,0-71 16,-35 19-16,-1 52 15,-17-71 1,0-52-16,0 88 15,-17 17-15,-36-52 0,0-54 16,-18 54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947635" y="8272204"/>
            <a:ext cx="772232" cy="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7" tIns="42244" rIns="82977" bIns="42244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100" b="0">
                <a:latin typeface="Century Gothic" pitchFamily="34" charset="0"/>
              </a:rPr>
              <a:t>Page </a:t>
            </a:r>
            <a:fld id="{03C45B4F-DEDB-4792-BC2E-258037E011B0}" type="slidenum">
              <a:rPr lang="en-US" altLang="en-US" sz="1100" b="0" smtClean="0">
                <a:latin typeface="Century Gothic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1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BBC7F02-BFA9-4BB6-8E2F-54B73BDAFB9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CF86FF-0D2B-4559-8C03-61E1DBF14D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9625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589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09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8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46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81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933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380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2966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794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59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160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864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771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086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754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602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Animations show the four steps</a:t>
            </a:r>
          </a:p>
        </p:txBody>
      </p:sp>
    </p:spTree>
    <p:extLst>
      <p:ext uri="{BB962C8B-B14F-4D97-AF65-F5344CB8AC3E}">
        <p14:creationId xmlns:p14="http://schemas.microsoft.com/office/powerpoint/2010/main" val="8629501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58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954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715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9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281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892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768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032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This is an overview of the complexity; details follow.</a:t>
            </a:r>
          </a:p>
        </p:txBody>
      </p:sp>
    </p:spTree>
    <p:extLst>
      <p:ext uri="{BB962C8B-B14F-4D97-AF65-F5344CB8AC3E}">
        <p14:creationId xmlns:p14="http://schemas.microsoft.com/office/powerpoint/2010/main" val="142040930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0928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1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2722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8696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300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0091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2075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7180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4558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5630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9347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8331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21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1224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3296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Two animations show steps 2 &amp; 3</a:t>
            </a: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Note that it’s not necessary for client to write first, nor do reads and writes have to alternate.  There are many models.</a:t>
            </a:r>
          </a:p>
        </p:txBody>
      </p:sp>
    </p:spTree>
    <p:extLst>
      <p:ext uri="{BB962C8B-B14F-4D97-AF65-F5344CB8AC3E}">
        <p14:creationId xmlns:p14="http://schemas.microsoft.com/office/powerpoint/2010/main" val="422500508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8901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Animation brings up </a:t>
            </a:r>
            <a:r>
              <a:rPr lang="en-US" dirty="0" err="1"/>
              <a:t>freeaddrinfo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851845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5250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3959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5109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2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3285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3109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1195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06107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8546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1579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80702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48889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SA comment is a popup.</a:t>
            </a:r>
          </a:p>
        </p:txBody>
      </p:sp>
    </p:spTree>
    <p:extLst>
      <p:ext uri="{BB962C8B-B14F-4D97-AF65-F5344CB8AC3E}">
        <p14:creationId xmlns:p14="http://schemas.microsoft.com/office/powerpoint/2010/main" val="3653576171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718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29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2786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77183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089981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79283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7422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06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84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655638"/>
            <a:ext cx="5772150" cy="32464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48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005838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17087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774476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97695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90359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12157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319842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0021567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32990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761492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020992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sz="1400" b="0">
                <a:solidFill>
                  <a:schemeClr val="hlink"/>
                </a:solidFill>
                <a:latin typeface="Helvetica" pitchFamily="34" charset="0"/>
              </a:rPr>
              <a:t>– </a:t>
            </a:r>
            <a:fld id="{4F85DBE8-13EE-4BA4-886D-F0C2D7F319DC}" type="slidenum">
              <a:rPr lang="en-US" sz="1400" b="0" smtClean="0">
                <a:solidFill>
                  <a:schemeClr val="hlink"/>
                </a:solidFill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  <a:latin typeface="Helvetica" pitchFamily="34" charset="0"/>
              </a:rPr>
              <a:t> –</a:t>
            </a:r>
            <a:endParaRPr lang="en-US" sz="1400" b="0">
              <a:latin typeface="Helvetica" pitchFamily="34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 userDrawn="1"/>
        </p:nvSpPr>
        <p:spPr bwMode="auto">
          <a:xfrm>
            <a:off x="10160000" y="6477001"/>
            <a:ext cx="152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defRPr/>
            </a:pPr>
            <a:r>
              <a:rPr lang="en-US" altLang="en-US" sz="1600"/>
              <a:t>CS 105</a:t>
            </a:r>
          </a:p>
          <a:p>
            <a:pPr>
              <a:defRPr/>
            </a:pPr>
            <a:endParaRPr lang="en-US" altLang="en-US" sz="1600"/>
          </a:p>
        </p:txBody>
      </p:sp>
      <p:pic>
        <p:nvPicPr>
          <p:cNvPr id="1030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Networking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0"/>
            <a:ext cx="6175375" cy="25146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Network model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Client-server programming model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Sockets interface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Writing clients and servers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44839" y="762001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 eaLnBrk="1" hangingPunct="1">
              <a:lnSpc>
                <a:spcPct val="87000"/>
              </a:lnSpc>
            </a:pPr>
            <a:r>
              <a:rPr lang="en-US" altLang="en-US" sz="3800">
                <a:latin typeface="Helvetica" pitchFamily="-124" charset="0"/>
              </a:rPr>
              <a:t>CS 105</a:t>
            </a:r>
            <a:br>
              <a:rPr lang="en-US" altLang="en-US" sz="3800">
                <a:latin typeface="Helvetica" pitchFamily="-124" charset="0"/>
              </a:rPr>
            </a:br>
            <a:r>
              <a:rPr lang="en-US" altLang="en-US" sz="2500" i="1">
                <a:latin typeface="Helvetica" pitchFamily="-124" charset="0"/>
              </a:rPr>
              <a:t>“Tour of the Black Holes of Computing”</a:t>
            </a:r>
            <a:endParaRPr lang="en-US" altLang="en-US" sz="3800">
              <a:latin typeface="Helvetica" pitchFamily="-12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Global IP Internet</a:t>
            </a:r>
          </a:p>
        </p:txBody>
      </p:sp>
      <p:sp>
        <p:nvSpPr>
          <p:cNvPr id="68710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Most famous example of an internet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Based on TCP/IP protocol family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IP (Internet protocol) : 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Provides basic naming scheme and unreliable delivery capability of packets (datagrams) from host to host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/>
              <a:t>UDP</a:t>
            </a:r>
            <a:r>
              <a:rPr lang="en-US" dirty="0"/>
              <a:t> (Unreliable Datagram Protocol)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Uses IP to provide unreliable datagram delivery from process to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TCP (Transmission Control Protocol)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Uses IP to provide reliable byte streams from process to process over connections</a:t>
            </a:r>
          </a:p>
          <a:p>
            <a:pPr lvl="1" eaLnBrk="1" hangingPunct="1">
              <a:lnSpc>
                <a:spcPct val="97000"/>
              </a:lnSpc>
              <a:defRPr/>
            </a:pPr>
            <a:r>
              <a:rPr lang="en-US" dirty="0"/>
              <a:t>…and several more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Accessed via mix of Unix file I/O and functions from the </a:t>
            </a:r>
            <a:r>
              <a:rPr lang="en-US" i="1" dirty="0">
                <a:solidFill>
                  <a:srgbClr val="FF0000"/>
                </a:solidFill>
              </a:rPr>
              <a:t>sockets interface</a:t>
            </a: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Hardware and Software Organization</a:t>
            </a:r>
            <a:br>
              <a:rPr lang="en-US" altLang="en-US" dirty="0"/>
            </a:br>
            <a:r>
              <a:rPr lang="en-US" altLang="en-US" dirty="0"/>
              <a:t>of an Internet Application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338639" y="33147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TCP/IP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4986338" y="29337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986338" y="39243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338639" y="2324100"/>
            <a:ext cx="1284287" cy="609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338639" y="43053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Network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4986338" y="4914900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4224338" y="5346700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Global IP Internet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8224839" y="33147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TCP/IP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8910639" y="29337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8910639" y="39243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224839" y="2324100"/>
            <a:ext cx="1284287" cy="609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224839" y="43053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Network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8910638" y="49149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958015" y="1903998"/>
            <a:ext cx="20233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Internet client host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809704" y="1903998"/>
            <a:ext cx="21018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Internet server host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152650" y="2811464"/>
            <a:ext cx="18669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Sockets interface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(system calls)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1966914" y="3800476"/>
            <a:ext cx="20145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Hardware interface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(interrupts)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5656263" y="2446338"/>
            <a:ext cx="1166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User code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5640389" y="3435350"/>
            <a:ext cx="1347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Kernel code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5704588" y="4301839"/>
            <a:ext cx="14638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Hardware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and firmware</a:t>
            </a: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4033838" y="30988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249738" y="2247900"/>
            <a:ext cx="14478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8148638" y="2247900"/>
            <a:ext cx="14478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4021138" y="41021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Programmer’s View of Internet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1. Hosts (computers, phones, etc.) are mapped to a set of 32-bit </a:t>
            </a:r>
            <a:r>
              <a:rPr lang="en-US" i="1" dirty="0">
                <a:solidFill>
                  <a:srgbClr val="FF0000"/>
                </a:solidFill>
              </a:rPr>
              <a:t>IP(v4) addresses </a:t>
            </a:r>
            <a:r>
              <a:rPr lang="en-US" dirty="0">
                <a:solidFill>
                  <a:schemeClr val="tx1"/>
                </a:solidFill>
              </a:rPr>
              <a:t>or 128-bit </a:t>
            </a:r>
            <a:r>
              <a:rPr lang="en-US" i="1" dirty="0">
                <a:solidFill>
                  <a:srgbClr val="FF0000"/>
                </a:solidFill>
              </a:rPr>
              <a:t>IP(v6) addresses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134.173.42.100 is Knuth (IPv6: 2620:102:2001:902:f069:3ff:fe3e:8a5c or 2620:102:2001:902::100)</a:t>
            </a:r>
          </a:p>
          <a:p>
            <a:pPr eaLnBrk="1" hangingPunct="1">
              <a:defRPr/>
            </a:pPr>
            <a:r>
              <a:rPr lang="en-US" dirty="0"/>
              <a:t>2. IP addresses are mapped to set of identifiers called Internet </a:t>
            </a:r>
            <a:r>
              <a:rPr lang="en-US" i="1" dirty="0">
                <a:solidFill>
                  <a:srgbClr val="FF0000"/>
                </a:solidFill>
              </a:rPr>
              <a:t>domain names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134.173.42.2 is mapped to www.cs.hmc.edu</a:t>
            </a:r>
          </a:p>
          <a:p>
            <a:pPr lvl="1" eaLnBrk="1" hangingPunct="1">
              <a:defRPr/>
            </a:pPr>
            <a:r>
              <a:rPr lang="en-US" dirty="0"/>
              <a:t>128.2.203.164 is mapped to www.cs.</a:t>
            </a:r>
            <a:r>
              <a:rPr lang="en-US" dirty="0">
                <a:solidFill>
                  <a:srgbClr val="FF0000"/>
                </a:solidFill>
              </a:rPr>
              <a:t>cmu</a:t>
            </a:r>
            <a:r>
              <a:rPr lang="en-US" dirty="0"/>
              <a:t>.edu</a:t>
            </a:r>
          </a:p>
          <a:p>
            <a:pPr lvl="1" eaLnBrk="1" hangingPunct="1">
              <a:defRPr/>
            </a:pPr>
            <a:r>
              <a:rPr lang="en-US" dirty="0"/>
              <a:t>Mapping is many-to-many</a:t>
            </a:r>
          </a:p>
          <a:p>
            <a:pPr eaLnBrk="1" hangingPunct="1">
              <a:defRPr/>
            </a:pPr>
            <a:r>
              <a:rPr lang="en-US" dirty="0"/>
              <a:t>3. Process on one Internet host can communicate with process on another via a </a:t>
            </a:r>
            <a:r>
              <a:rPr lang="en-US" i="1" dirty="0">
                <a:solidFill>
                  <a:srgbClr val="FF0000"/>
                </a:solidFill>
              </a:rPr>
              <a:t>connection</a:t>
            </a:r>
            <a:r>
              <a:rPr lang="en-US" i="1" dirty="0"/>
              <a:t>—</a:t>
            </a:r>
            <a:r>
              <a:rPr lang="en-US" dirty="0"/>
              <a:t>identified by </a:t>
            </a:r>
            <a:r>
              <a:rPr lang="en-US" i="1" dirty="0"/>
              <a:t>IP Address, Port  Number</a:t>
            </a:r>
            <a:r>
              <a:rPr lang="en-US" dirty="0"/>
              <a:t> pair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Transferring Data via a Network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900488" y="25273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900488" y="13716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900488" y="36449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3322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852863" y="10033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 A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557463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149475" y="2130425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894138" y="53340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656138" y="53340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113338" y="5334000"/>
            <a:ext cx="4572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FH1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149475" y="32131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2911475" y="32131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7075488" y="54102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7837488" y="54102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8294688" y="5410200"/>
            <a:ext cx="457200" cy="2286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FH2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2546351" y="4860925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7227888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9650414" y="4876800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79136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8675688" y="21463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4332288" y="4724400"/>
            <a:ext cx="990600" cy="127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7227888" y="4724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2149475" y="44196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2911475" y="44196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91" name="Rectangle 28"/>
          <p:cNvSpPr>
            <a:spLocks noChangeArrowheads="1"/>
          </p:cNvSpPr>
          <p:nvPr/>
        </p:nvSpPr>
        <p:spPr bwMode="auto">
          <a:xfrm>
            <a:off x="8675688" y="44196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92" name="Rectangle 29"/>
          <p:cNvSpPr>
            <a:spLocks noChangeArrowheads="1"/>
          </p:cNvSpPr>
          <p:nvPr/>
        </p:nvSpPr>
        <p:spPr bwMode="auto">
          <a:xfrm>
            <a:off x="9437688" y="44196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93" name="Rectangle 30"/>
          <p:cNvSpPr>
            <a:spLocks noChangeArrowheads="1"/>
          </p:cNvSpPr>
          <p:nvPr/>
        </p:nvSpPr>
        <p:spPr bwMode="auto">
          <a:xfrm>
            <a:off x="9894888" y="4419600"/>
            <a:ext cx="457200" cy="2286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FH2</a:t>
            </a:r>
          </a:p>
        </p:txBody>
      </p:sp>
      <p:sp>
        <p:nvSpPr>
          <p:cNvPr id="11294" name="Text Box 31"/>
          <p:cNvSpPr txBox="1">
            <a:spLocks noChangeArrowheads="1"/>
          </p:cNvSpPr>
          <p:nvPr/>
        </p:nvSpPr>
        <p:spPr bwMode="auto">
          <a:xfrm>
            <a:off x="1752600" y="2070100"/>
            <a:ext cx="401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(1)</a:t>
            </a:r>
          </a:p>
        </p:txBody>
      </p:sp>
      <p:sp>
        <p:nvSpPr>
          <p:cNvPr id="11295" name="Text Box 32"/>
          <p:cNvSpPr txBox="1">
            <a:spLocks noChangeArrowheads="1"/>
          </p:cNvSpPr>
          <p:nvPr/>
        </p:nvSpPr>
        <p:spPr bwMode="auto">
          <a:xfrm>
            <a:off x="1752600" y="3136900"/>
            <a:ext cx="401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(2)</a:t>
            </a:r>
          </a:p>
        </p:txBody>
      </p:sp>
      <p:sp>
        <p:nvSpPr>
          <p:cNvPr id="11296" name="Text Box 33"/>
          <p:cNvSpPr txBox="1">
            <a:spLocks noChangeArrowheads="1"/>
          </p:cNvSpPr>
          <p:nvPr/>
        </p:nvSpPr>
        <p:spPr bwMode="auto">
          <a:xfrm>
            <a:off x="1754189" y="43434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(3)</a:t>
            </a:r>
          </a:p>
        </p:txBody>
      </p:sp>
      <p:sp>
        <p:nvSpPr>
          <p:cNvPr id="11297" name="Text Box 34"/>
          <p:cNvSpPr txBox="1">
            <a:spLocks noChangeArrowheads="1"/>
          </p:cNvSpPr>
          <p:nvPr/>
        </p:nvSpPr>
        <p:spPr bwMode="auto">
          <a:xfrm>
            <a:off x="3494089" y="52578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(4)</a:t>
            </a:r>
          </a:p>
        </p:txBody>
      </p:sp>
      <p:sp>
        <p:nvSpPr>
          <p:cNvPr id="11298" name="Text Box 35"/>
          <p:cNvSpPr txBox="1">
            <a:spLocks noChangeArrowheads="1"/>
          </p:cNvSpPr>
          <p:nvPr/>
        </p:nvSpPr>
        <p:spPr bwMode="auto">
          <a:xfrm>
            <a:off x="8751889" y="53340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(5)</a:t>
            </a:r>
          </a:p>
        </p:txBody>
      </p:sp>
      <p:sp>
        <p:nvSpPr>
          <p:cNvPr id="11299" name="Text Box 36"/>
          <p:cNvSpPr txBox="1">
            <a:spLocks noChangeArrowheads="1"/>
          </p:cNvSpPr>
          <p:nvPr/>
        </p:nvSpPr>
        <p:spPr bwMode="auto">
          <a:xfrm>
            <a:off x="8275639" y="43434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(6)</a:t>
            </a:r>
          </a:p>
        </p:txBody>
      </p:sp>
      <p:sp>
        <p:nvSpPr>
          <p:cNvPr id="11300" name="Text Box 37"/>
          <p:cNvSpPr txBox="1">
            <a:spLocks noChangeArrowheads="1"/>
          </p:cNvSpPr>
          <p:nvPr/>
        </p:nvSpPr>
        <p:spPr bwMode="auto">
          <a:xfrm>
            <a:off x="8294689" y="31369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(7)</a:t>
            </a:r>
          </a:p>
        </p:txBody>
      </p:sp>
      <p:sp>
        <p:nvSpPr>
          <p:cNvPr id="11301" name="Text Box 38"/>
          <p:cNvSpPr txBox="1">
            <a:spLocks noChangeArrowheads="1"/>
          </p:cNvSpPr>
          <p:nvPr/>
        </p:nvSpPr>
        <p:spPr bwMode="auto">
          <a:xfrm>
            <a:off x="8294689" y="20701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(8)</a:t>
            </a:r>
          </a:p>
        </p:txBody>
      </p:sp>
      <p:sp>
        <p:nvSpPr>
          <p:cNvPr id="11302" name="AutoShape 39"/>
          <p:cNvSpPr>
            <a:spLocks/>
          </p:cNvSpPr>
          <p:nvPr/>
        </p:nvSpPr>
        <p:spPr bwMode="auto">
          <a:xfrm rot="5400000">
            <a:off x="2720975" y="2489200"/>
            <a:ext cx="76200" cy="12192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03" name="Text Box 40"/>
          <p:cNvSpPr txBox="1">
            <a:spLocks noChangeArrowheads="1"/>
          </p:cNvSpPr>
          <p:nvPr/>
        </p:nvSpPr>
        <p:spPr bwMode="auto">
          <a:xfrm>
            <a:off x="2041525" y="2794000"/>
            <a:ext cx="1449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i="1">
                <a:latin typeface="Helvetica" pitchFamily="-124" charset="0"/>
              </a:rPr>
              <a:t>internet packet</a:t>
            </a:r>
          </a:p>
        </p:txBody>
      </p:sp>
      <p:sp>
        <p:nvSpPr>
          <p:cNvPr id="11304" name="AutoShape 41"/>
          <p:cNvSpPr>
            <a:spLocks/>
          </p:cNvSpPr>
          <p:nvPr/>
        </p:nvSpPr>
        <p:spPr bwMode="auto">
          <a:xfrm rot="5400000">
            <a:off x="7907338" y="4476750"/>
            <a:ext cx="114300" cy="1625600"/>
          </a:xfrm>
          <a:prstGeom prst="leftBrace">
            <a:avLst>
              <a:gd name="adj1" fmla="val 11851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05" name="Text Box 42"/>
          <p:cNvSpPr txBox="1">
            <a:spLocks noChangeArrowheads="1"/>
          </p:cNvSpPr>
          <p:nvPr/>
        </p:nvSpPr>
        <p:spPr bwMode="auto">
          <a:xfrm>
            <a:off x="7372350" y="4965700"/>
            <a:ext cx="1182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i="1">
                <a:latin typeface="Helvetica" pitchFamily="-124" charset="0"/>
              </a:rPr>
              <a:t>LAN2 frame</a:t>
            </a:r>
          </a:p>
        </p:txBody>
      </p:sp>
      <p:sp>
        <p:nvSpPr>
          <p:cNvPr id="11306" name="Rectangle 43"/>
          <p:cNvSpPr>
            <a:spLocks noChangeArrowheads="1"/>
          </p:cNvSpPr>
          <p:nvPr/>
        </p:nvSpPr>
        <p:spPr bwMode="auto">
          <a:xfrm>
            <a:off x="5322888" y="5943600"/>
            <a:ext cx="19050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307" name="Rectangle 44"/>
          <p:cNvSpPr>
            <a:spLocks noChangeArrowheads="1"/>
          </p:cNvSpPr>
          <p:nvPr/>
        </p:nvSpPr>
        <p:spPr bwMode="auto">
          <a:xfrm>
            <a:off x="5322888" y="44958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08" name="Rectangle 45"/>
          <p:cNvSpPr>
            <a:spLocks noChangeArrowheads="1"/>
          </p:cNvSpPr>
          <p:nvPr/>
        </p:nvSpPr>
        <p:spPr bwMode="auto">
          <a:xfrm>
            <a:off x="6415088" y="44958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09" name="Line 46"/>
          <p:cNvSpPr>
            <a:spLocks noChangeShapeType="1"/>
          </p:cNvSpPr>
          <p:nvPr/>
        </p:nvSpPr>
        <p:spPr bwMode="auto">
          <a:xfrm>
            <a:off x="57800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Line 47"/>
          <p:cNvSpPr>
            <a:spLocks noChangeShapeType="1"/>
          </p:cNvSpPr>
          <p:nvPr/>
        </p:nvSpPr>
        <p:spPr bwMode="auto">
          <a:xfrm>
            <a:off x="68468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Text Box 48"/>
          <p:cNvSpPr txBox="1">
            <a:spLocks noChangeArrowheads="1"/>
          </p:cNvSpPr>
          <p:nvPr/>
        </p:nvSpPr>
        <p:spPr bwMode="auto">
          <a:xfrm>
            <a:off x="5773705" y="4037598"/>
            <a:ext cx="95891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>
                <a:latin typeface="Helvetica" pitchFamily="-124" charset="0"/>
              </a:rPr>
              <a:t>Routers</a:t>
            </a:r>
          </a:p>
        </p:txBody>
      </p:sp>
      <p:sp>
        <p:nvSpPr>
          <p:cNvPr id="11312" name="Rectangle 49"/>
          <p:cNvSpPr>
            <a:spLocks noChangeArrowheads="1"/>
          </p:cNvSpPr>
          <p:nvPr/>
        </p:nvSpPr>
        <p:spPr bwMode="auto">
          <a:xfrm>
            <a:off x="3365500" y="4419600"/>
            <a:ext cx="4572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FH1</a:t>
            </a:r>
          </a:p>
        </p:txBody>
      </p:sp>
      <p:sp>
        <p:nvSpPr>
          <p:cNvPr id="11313" name="Line 50"/>
          <p:cNvSpPr>
            <a:spLocks noChangeShapeType="1"/>
          </p:cNvSpPr>
          <p:nvPr/>
        </p:nvSpPr>
        <p:spPr bwMode="auto">
          <a:xfrm flipH="1">
            <a:off x="4332288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Line 51"/>
          <p:cNvSpPr>
            <a:spLocks noChangeShapeType="1"/>
          </p:cNvSpPr>
          <p:nvPr/>
        </p:nvSpPr>
        <p:spPr bwMode="auto">
          <a:xfrm flipH="1">
            <a:off x="4332288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Rectangle 54"/>
          <p:cNvSpPr>
            <a:spLocks noChangeArrowheads="1"/>
          </p:cNvSpPr>
          <p:nvPr/>
        </p:nvSpPr>
        <p:spPr bwMode="auto">
          <a:xfrm>
            <a:off x="8675688" y="32258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316" name="Rectangle 55"/>
          <p:cNvSpPr>
            <a:spLocks noChangeArrowheads="1"/>
          </p:cNvSpPr>
          <p:nvPr/>
        </p:nvSpPr>
        <p:spPr bwMode="auto">
          <a:xfrm>
            <a:off x="9437688" y="32258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317" name="Rectangle 57"/>
          <p:cNvSpPr>
            <a:spLocks noChangeArrowheads="1"/>
          </p:cNvSpPr>
          <p:nvPr/>
        </p:nvSpPr>
        <p:spPr bwMode="auto">
          <a:xfrm>
            <a:off x="7504113" y="25273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318" name="Rectangle 58"/>
          <p:cNvSpPr>
            <a:spLocks noChangeArrowheads="1"/>
          </p:cNvSpPr>
          <p:nvPr/>
        </p:nvSpPr>
        <p:spPr bwMode="auto">
          <a:xfrm>
            <a:off x="7504113" y="13716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</p:txBody>
      </p:sp>
      <p:sp>
        <p:nvSpPr>
          <p:cNvPr id="11319" name="Rectangle 59"/>
          <p:cNvSpPr>
            <a:spLocks noChangeArrowheads="1"/>
          </p:cNvSpPr>
          <p:nvPr/>
        </p:nvSpPr>
        <p:spPr bwMode="auto">
          <a:xfrm>
            <a:off x="7504113" y="36449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20" name="Text Box 60"/>
          <p:cNvSpPr txBox="1">
            <a:spLocks noChangeArrowheads="1"/>
          </p:cNvSpPr>
          <p:nvPr/>
        </p:nvSpPr>
        <p:spPr bwMode="auto">
          <a:xfrm>
            <a:off x="7456488" y="10033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 B</a:t>
            </a:r>
          </a:p>
        </p:txBody>
      </p:sp>
      <p:sp>
        <p:nvSpPr>
          <p:cNvPr id="11321" name="Line 61"/>
          <p:cNvSpPr>
            <a:spLocks noChangeShapeType="1"/>
          </p:cNvSpPr>
          <p:nvPr/>
        </p:nvSpPr>
        <p:spPr bwMode="auto">
          <a:xfrm flipH="1">
            <a:off x="7935913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Line 62"/>
          <p:cNvSpPr>
            <a:spLocks noChangeShapeType="1"/>
          </p:cNvSpPr>
          <p:nvPr/>
        </p:nvSpPr>
        <p:spPr bwMode="auto">
          <a:xfrm flipH="1">
            <a:off x="7935913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Rectangle 63"/>
          <p:cNvSpPr>
            <a:spLocks noChangeArrowheads="1"/>
          </p:cNvSpPr>
          <p:nvPr/>
        </p:nvSpPr>
        <p:spPr bwMode="auto">
          <a:xfrm>
            <a:off x="5105400" y="4343400"/>
            <a:ext cx="2286000" cy="2362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24" name="Rectangle 64"/>
          <p:cNvSpPr>
            <a:spLocks noChangeArrowheads="1"/>
          </p:cNvSpPr>
          <p:nvPr/>
        </p:nvSpPr>
        <p:spPr bwMode="auto">
          <a:xfrm>
            <a:off x="2695576" y="3976688"/>
            <a:ext cx="80182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Frame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F45A13-9380-499D-B8CA-67CD57669791}"/>
                  </a:ext>
                </a:extLst>
              </p14:cNvPr>
              <p14:cNvContentPartPr/>
              <p14:nvPr/>
            </p14:nvContentPartPr>
            <p14:xfrm>
              <a:off x="5657760" y="3505320"/>
              <a:ext cx="4280400" cy="2571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F45A13-9380-499D-B8CA-67CD5766979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48400" y="3495960"/>
                <a:ext cx="4299120" cy="2590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IPv4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original Internet Protocol, with its 32-bit addresses, is known as </a:t>
            </a:r>
            <a:r>
              <a:rPr lang="en-US" i="1" dirty="0"/>
              <a:t>Internet Protocol Version 4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IPv4</a:t>
            </a:r>
            <a:r>
              <a:rPr lang="en-US" dirty="0"/>
              <a:t>)</a:t>
            </a:r>
          </a:p>
          <a:p>
            <a:r>
              <a:rPr lang="en-US" dirty="0"/>
              <a:t>1996: Internet Engineering Task Force (IETF) introduced </a:t>
            </a:r>
            <a:r>
              <a:rPr lang="en-US" i="1" dirty="0"/>
              <a:t>Internet Protocol Version 6 </a:t>
            </a:r>
            <a:r>
              <a:rPr lang="en-US" dirty="0">
                <a:solidFill>
                  <a:srgbClr val="FF0000"/>
                </a:solidFill>
              </a:rPr>
              <a:t>(IPv6</a:t>
            </a:r>
            <a:r>
              <a:rPr lang="en-US" dirty="0"/>
              <a:t>) with 128-bit addresses</a:t>
            </a:r>
          </a:p>
          <a:p>
            <a:pPr lvl="1"/>
            <a:r>
              <a:rPr lang="en-US" dirty="0"/>
              <a:t>Intended as the successor to IPv4</a:t>
            </a:r>
          </a:p>
          <a:p>
            <a:r>
              <a:rPr lang="en-US" dirty="0"/>
              <a:t>As of 2020, vast majority of Internet traffic still carried by IPv4	</a:t>
            </a:r>
          </a:p>
          <a:p>
            <a:pPr lvl="1"/>
            <a:r>
              <a:rPr lang="en-US" dirty="0"/>
              <a:t>Only 30% of users access Google services using IPv6</a:t>
            </a:r>
          </a:p>
          <a:p>
            <a:pPr lvl="1"/>
            <a:r>
              <a:rPr lang="en-US" dirty="0"/>
              <a:t>Growth appears linear since 2015</a:t>
            </a:r>
          </a:p>
          <a:p>
            <a:r>
              <a:rPr lang="en-US" dirty="0"/>
              <a:t>We will focus on IPv4, but will show you how to write networking code that is protocol-independent.</a:t>
            </a:r>
          </a:p>
        </p:txBody>
      </p:sp>
    </p:spTree>
    <p:extLst>
      <p:ext uri="{BB962C8B-B14F-4D97-AF65-F5344CB8AC3E}">
        <p14:creationId xmlns:p14="http://schemas.microsoft.com/office/powerpoint/2010/main" val="197877612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 IP (v4) Addresses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32-bit IP addresses are stored in </a:t>
            </a:r>
            <a:r>
              <a:rPr lang="en-US" i="1" dirty="0">
                <a:solidFill>
                  <a:srgbClr val="FF0000"/>
                </a:solidFill>
              </a:rPr>
              <a:t>IP address </a:t>
            </a:r>
            <a:r>
              <a:rPr lang="en-US" i="1" dirty="0" err="1">
                <a:solidFill>
                  <a:srgbClr val="FF0000"/>
                </a:solidFill>
              </a:rPr>
              <a:t>struct</a:t>
            </a:r>
            <a:endParaRPr lang="en-US" i="1" dirty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en-US" dirty="0"/>
              <a:t>Always stored in memory in </a:t>
            </a:r>
            <a:r>
              <a:rPr lang="en-US" i="1" dirty="0"/>
              <a:t>network byte order</a:t>
            </a:r>
            <a:r>
              <a:rPr lang="en-US" dirty="0"/>
              <a:t> (big-endian)</a:t>
            </a:r>
          </a:p>
          <a:p>
            <a:pPr lvl="1" eaLnBrk="1" hangingPunct="1">
              <a:defRPr/>
            </a:pPr>
            <a:r>
              <a:rPr lang="en-US" dirty="0"/>
              <a:t>True in general for any integer transferred in packet header from one machine to another.</a:t>
            </a:r>
          </a:p>
          <a:p>
            <a:pPr lvl="2" eaLnBrk="1" hangingPunct="1">
              <a:defRPr/>
            </a:pPr>
            <a:r>
              <a:rPr lang="en-US" dirty="0"/>
              <a:t>E.g., port number used to identify Internet connection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752600" y="3541713"/>
            <a:ext cx="7837402" cy="107721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/* Internet address structure */</a:t>
            </a:r>
          </a:p>
          <a:p>
            <a:r>
              <a:rPr lang="en-US" altLang="en-US"/>
              <a:t>struct in_addr {</a:t>
            </a:r>
          </a:p>
          <a:p>
            <a:r>
              <a:rPr lang="en-US" altLang="en-US"/>
              <a:t>    unsigned int s_addr; /* network byte order (big-endian) */</a:t>
            </a:r>
          </a:p>
          <a:p>
            <a:r>
              <a:rPr lang="en-US" altLang="en-US"/>
              <a:t>};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05000" y="4859338"/>
            <a:ext cx="79248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 dirty="0">
                <a:latin typeface="Helvetica" pitchFamily="-124" charset="0"/>
              </a:rPr>
              <a:t>Handy network byte-order conversion functions (no-ops on some machines):</a:t>
            </a:r>
          </a:p>
          <a:p>
            <a:pPr lvl="1"/>
            <a:r>
              <a:rPr lang="en-US" altLang="en-US" sz="1800" dirty="0" err="1"/>
              <a:t>htonl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host to network byte order</a:t>
            </a:r>
          </a:p>
          <a:p>
            <a:pPr lvl="1"/>
            <a:r>
              <a:rPr lang="en-US" altLang="en-US" sz="1800" dirty="0" err="1"/>
              <a:t>htons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/>
              <a:t>short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host to network byte order</a:t>
            </a:r>
            <a:endParaRPr lang="en-US" altLang="en-US" sz="1800" dirty="0"/>
          </a:p>
          <a:p>
            <a:pPr lvl="1"/>
            <a:r>
              <a:rPr lang="en-US" altLang="en-US" sz="1800" dirty="0" err="1"/>
              <a:t>ntohl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network to host byte order</a:t>
            </a:r>
          </a:p>
          <a:p>
            <a:pPr lvl="1"/>
            <a:r>
              <a:rPr lang="en-US" altLang="en-US" sz="1800" dirty="0" err="1"/>
              <a:t>ntohs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/>
              <a:t>short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network to host byte order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Dotted-Decimal Notation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By convention, each byte in 32-bit IP address is represented by its decimal value and separated by period</a:t>
            </a:r>
          </a:p>
          <a:p>
            <a:pPr lvl="2" eaLnBrk="1" hangingPunct="1">
              <a:defRPr/>
            </a:pPr>
            <a:r>
              <a:rPr lang="en-US"/>
              <a:t>IP address</a:t>
            </a:r>
            <a:r>
              <a:rPr lang="en-US">
                <a:latin typeface="Courier New" pitchFamily="49" charset="0"/>
              </a:rPr>
              <a:t> 0x8002C2F2 = 128.2.194.242</a:t>
            </a:r>
          </a:p>
          <a:p>
            <a:pPr lvl="2" eaLnBrk="1" hangingPunct="1">
              <a:defRPr/>
            </a:pPr>
            <a:r>
              <a:rPr lang="en-US"/>
              <a:t>IPv6 addresses uglier: </a:t>
            </a:r>
            <a:r>
              <a:rPr lang="en-US" sz="1600">
                <a:latin typeface="Courier New" pitchFamily="49" charset="0"/>
              </a:rPr>
              <a:t>2001:1878:301:902:218:8bff:fef9:a407</a:t>
            </a:r>
          </a:p>
          <a:p>
            <a:pPr eaLnBrk="1" hangingPunct="1">
              <a:defRPr/>
            </a:pPr>
            <a:r>
              <a:rPr lang="en-US"/>
              <a:t>Functions for converting between binary IP addresses and dotted decimal strings:</a:t>
            </a:r>
          </a:p>
          <a:p>
            <a:pPr lvl="1" eaLnBrk="1" hangingPunct="1">
              <a:defRPr/>
            </a:pPr>
            <a:r>
              <a:rPr lang="en-US">
                <a:latin typeface="Courier New" pitchFamily="49" charset="0"/>
              </a:rPr>
              <a:t>inet_pton</a:t>
            </a:r>
            <a:r>
              <a:rPr lang="en-US"/>
              <a:t>:  converts dotted-decimal string to IP address in network byte order</a:t>
            </a:r>
          </a:p>
          <a:p>
            <a:pPr lvl="1" eaLnBrk="1" hangingPunct="1">
              <a:defRPr/>
            </a:pPr>
            <a:r>
              <a:rPr lang="en-US">
                <a:latin typeface="Courier New" pitchFamily="49" charset="0"/>
              </a:rPr>
              <a:t>inet_ntop</a:t>
            </a:r>
            <a:r>
              <a:rPr lang="en-US"/>
              <a:t>:  converts IP address in network byte order to its corresponding dotted-decimal string</a:t>
            </a:r>
          </a:p>
          <a:p>
            <a:pPr lvl="1" eaLnBrk="1" hangingPunct="1">
              <a:defRPr/>
            </a:pPr>
            <a:r>
              <a:rPr lang="en-US"/>
              <a:t>“n” denotes network representation; “p” denotes printable representation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2. Internet Domain Names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880417" y="2054815"/>
            <a:ext cx="482804" cy="338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mil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3125789" y="1463675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816350" y="2055813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edu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783138" y="2055813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gov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718176" y="2055813"/>
            <a:ext cx="601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com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4191001" y="1463675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 flipV="1">
            <a:off x="4602163" y="1463675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4602163" y="1463675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778251" y="2984500"/>
            <a:ext cx="601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hmc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4630738" y="2984500"/>
            <a:ext cx="1009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berkeley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980375" y="2983502"/>
            <a:ext cx="494026" cy="338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mit</a:t>
            </a: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4114800" y="2392364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3140076" y="391318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cs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4567239" y="3913188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math</a:t>
            </a:r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4114800" y="3321050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H="1">
            <a:off x="2682876" y="4249739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 flipV="1">
            <a:off x="3424239" y="2365376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>
            <a:off x="4117976" y="2365376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 flipV="1">
            <a:off x="3424238" y="3321050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1819279" y="4717768"/>
            <a:ext cx="1609716" cy="584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>
                <a:latin typeface="Helvetica" pitchFamily="-124" charset="0"/>
              </a:rPr>
              <a:t>wilkes</a:t>
            </a:r>
            <a:endParaRPr lang="en-US" altLang="en-US" dirty="0">
              <a:latin typeface="Helvetica" pitchFamily="-124" charset="0"/>
            </a:endParaRPr>
          </a:p>
          <a:p>
            <a:pPr algn="ctr"/>
            <a:r>
              <a:rPr lang="en-US" altLang="en-US" dirty="0">
                <a:latin typeface="Helvetica" pitchFamily="-124" charset="0"/>
              </a:rPr>
              <a:t>134.173.42.167</a:t>
            </a:r>
          </a:p>
        </p:txBody>
      </p:sp>
      <p:sp>
        <p:nvSpPr>
          <p:cNvPr id="18455" name="Text Box 25"/>
          <p:cNvSpPr txBox="1">
            <a:spLocks noChangeArrowheads="1"/>
          </p:cNvSpPr>
          <p:nvPr/>
        </p:nvSpPr>
        <p:spPr bwMode="auto">
          <a:xfrm>
            <a:off x="3863975" y="1130300"/>
            <a:ext cx="1538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unnamed root</a:t>
            </a:r>
          </a:p>
        </p:txBody>
      </p:sp>
      <p:sp>
        <p:nvSpPr>
          <p:cNvPr id="18456" name="Line 26"/>
          <p:cNvSpPr>
            <a:spLocks noChangeShapeType="1"/>
          </p:cNvSpPr>
          <p:nvPr/>
        </p:nvSpPr>
        <p:spPr bwMode="auto">
          <a:xfrm>
            <a:off x="3417889" y="4249739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18457" name="Text Box 27"/>
          <p:cNvSpPr txBox="1">
            <a:spLocks noChangeArrowheads="1"/>
          </p:cNvSpPr>
          <p:nvPr/>
        </p:nvSpPr>
        <p:spPr bwMode="auto">
          <a:xfrm>
            <a:off x="3332164" y="4719639"/>
            <a:ext cx="1595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Knuth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134.173.42.100</a:t>
            </a:r>
          </a:p>
        </p:txBody>
      </p:sp>
      <p:sp>
        <p:nvSpPr>
          <p:cNvPr id="18458" name="Text Box 29"/>
          <p:cNvSpPr txBox="1">
            <a:spLocks noChangeArrowheads="1"/>
          </p:cNvSpPr>
          <p:nvPr/>
        </p:nvSpPr>
        <p:spPr bwMode="auto">
          <a:xfrm>
            <a:off x="4051301" y="5897563"/>
            <a:ext cx="2333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 </a:t>
            </a:r>
            <a:endParaRPr lang="en-US" altLang="en-US">
              <a:latin typeface="Helvetica" pitchFamily="-124" charset="0"/>
            </a:endParaRPr>
          </a:p>
        </p:txBody>
      </p:sp>
      <p:sp>
        <p:nvSpPr>
          <p:cNvPr id="18459" name="Text Box 30"/>
          <p:cNvSpPr txBox="1">
            <a:spLocks noChangeArrowheads="1"/>
          </p:cNvSpPr>
          <p:nvPr/>
        </p:nvSpPr>
        <p:spPr bwMode="auto">
          <a:xfrm>
            <a:off x="6086475" y="2997200"/>
            <a:ext cx="941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amazon</a:t>
            </a:r>
          </a:p>
        </p:txBody>
      </p:sp>
      <p:sp>
        <p:nvSpPr>
          <p:cNvPr id="18460" name="Line 31"/>
          <p:cNvSpPr>
            <a:spLocks noChangeShapeType="1"/>
          </p:cNvSpPr>
          <p:nvPr/>
        </p:nvSpPr>
        <p:spPr bwMode="auto">
          <a:xfrm>
            <a:off x="6108700" y="2366964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61" name="Line 32"/>
          <p:cNvSpPr>
            <a:spLocks noChangeShapeType="1"/>
          </p:cNvSpPr>
          <p:nvPr/>
        </p:nvSpPr>
        <p:spPr bwMode="auto">
          <a:xfrm>
            <a:off x="6578600" y="3357564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62" name="Text Box 33"/>
          <p:cNvSpPr txBox="1">
            <a:spLocks noChangeArrowheads="1"/>
          </p:cNvSpPr>
          <p:nvPr/>
        </p:nvSpPr>
        <p:spPr bwMode="auto">
          <a:xfrm>
            <a:off x="5865813" y="3921126"/>
            <a:ext cx="14208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www</a:t>
            </a:r>
          </a:p>
          <a:p>
            <a:pPr algn="ctr"/>
            <a:r>
              <a:rPr lang="en-US" altLang="en-US" sz="1400">
                <a:latin typeface="Helvetica" pitchFamily="-124" charset="0"/>
              </a:rPr>
              <a:t>208.216.181.15</a:t>
            </a:r>
          </a:p>
        </p:txBody>
      </p:sp>
      <p:sp>
        <p:nvSpPr>
          <p:cNvPr id="18463" name="Text Box 34"/>
          <p:cNvSpPr txBox="1">
            <a:spLocks noChangeArrowheads="1"/>
          </p:cNvSpPr>
          <p:nvPr/>
        </p:nvSpPr>
        <p:spPr bwMode="auto">
          <a:xfrm>
            <a:off x="7542214" y="2055814"/>
            <a:ext cx="257333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Top-level domain names</a:t>
            </a:r>
          </a:p>
        </p:txBody>
      </p:sp>
      <p:sp>
        <p:nvSpPr>
          <p:cNvPr id="18464" name="Text Box 35"/>
          <p:cNvSpPr txBox="1">
            <a:spLocks noChangeArrowheads="1"/>
          </p:cNvSpPr>
          <p:nvPr/>
        </p:nvSpPr>
        <p:spPr bwMode="auto">
          <a:xfrm>
            <a:off x="7534275" y="2974975"/>
            <a:ext cx="2916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Second-level domain names</a:t>
            </a:r>
          </a:p>
        </p:txBody>
      </p:sp>
      <p:sp>
        <p:nvSpPr>
          <p:cNvPr id="18465" name="Text Box 36"/>
          <p:cNvSpPr txBox="1">
            <a:spLocks noChangeArrowheads="1"/>
          </p:cNvSpPr>
          <p:nvPr/>
        </p:nvSpPr>
        <p:spPr bwMode="auto">
          <a:xfrm>
            <a:off x="7503515" y="3888373"/>
            <a:ext cx="27174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Third-level domain names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Domain Naming System (DNS)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defRPr/>
            </a:pPr>
            <a:r>
              <a:rPr lang="en-US" dirty="0"/>
              <a:t>Internet tracks mapping between IP addresses and domain names in worldwide many-to-many distributed database called </a:t>
            </a:r>
            <a:r>
              <a:rPr lang="en-US" i="1" dirty="0"/>
              <a:t>DNS</a:t>
            </a:r>
            <a:r>
              <a:rPr lang="en-US" dirty="0"/>
              <a:t>.</a:t>
            </a:r>
          </a:p>
          <a:p>
            <a:pPr marL="560388" lvl="1" indent="-222250" defTabSz="895350" eaLnBrk="1" hangingPunct="1">
              <a:defRPr/>
            </a:pPr>
            <a:r>
              <a:rPr lang="en-US" dirty="0"/>
              <a:t>Conceptually, programmers can view DNS database as collection of millions of </a:t>
            </a:r>
            <a:r>
              <a:rPr lang="en-US" i="1" dirty="0"/>
              <a:t>address information structures</a:t>
            </a:r>
            <a:r>
              <a:rPr lang="en-US" dirty="0"/>
              <a:t>:</a:t>
            </a:r>
          </a:p>
          <a:p>
            <a:pPr marL="223838" indent="-223838" defTabSz="895350" eaLnBrk="1" hangingPunct="1">
              <a:defRPr/>
            </a:pPr>
            <a:endParaRPr lang="en-US" sz="1600" dirty="0">
              <a:latin typeface="Courier New" pitchFamily="49" charset="0"/>
            </a:endParaRPr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r>
              <a:rPr lang="en-US" dirty="0"/>
              <a:t>Functions for retrieving host entries from DNS:</a:t>
            </a:r>
          </a:p>
          <a:p>
            <a:pPr marL="560388" lvl="1" indent="-222250" defTabSz="895350" eaLnBrk="1" hangingPunct="1">
              <a:defRPr/>
            </a:pPr>
            <a:r>
              <a:rPr lang="en-US" dirty="0" err="1">
                <a:latin typeface="Courier New" pitchFamily="49" charset="0"/>
              </a:rPr>
              <a:t>getaddrinfo</a:t>
            </a:r>
            <a:r>
              <a:rPr lang="en-US" dirty="0"/>
              <a:t>: query key is DNS domain name</a:t>
            </a:r>
          </a:p>
          <a:p>
            <a:pPr marL="560388" lvl="1" indent="-222250" defTabSz="895350" eaLnBrk="1" hangingPunct="1">
              <a:defRPr/>
            </a:pPr>
            <a:r>
              <a:rPr lang="en-US" dirty="0" err="1">
                <a:latin typeface="Courier New" pitchFamily="49" charset="0"/>
              </a:rPr>
              <a:t>getnameinfo</a:t>
            </a:r>
            <a:r>
              <a:rPr lang="en-US" dirty="0">
                <a:latin typeface="Courier New" pitchFamily="49" charset="0"/>
              </a:rPr>
              <a:t>:</a:t>
            </a:r>
            <a:r>
              <a:rPr lang="en-US" dirty="0"/>
              <a:t> query key is IP address (V4 or V6)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1752600" y="2743200"/>
            <a:ext cx="8915400" cy="24447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Address information structure (DNS only has + entries) */ </a:t>
            </a:r>
          </a:p>
          <a:p>
            <a:r>
              <a:rPr lang="en-US" altLang="en-US" sz="1400" dirty="0"/>
              <a:t>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{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ai_flags</a:t>
            </a:r>
            <a:r>
              <a:rPr lang="en-US" altLang="en-US" sz="1400" dirty="0"/>
              <a:t>;	/*   Various options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;	/* + AF_INET or AF_INET6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;	/*   Preferred socket type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;	/*   Preferred protocol */</a:t>
            </a:r>
          </a:p>
          <a:p>
            <a:r>
              <a:rPr lang="en-US" altLang="en-US" sz="1400" dirty="0"/>
              <a:t>	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          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;	/*   Length of address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;		/* + Encoded IP address */</a:t>
            </a:r>
          </a:p>
          <a:p>
            <a:r>
              <a:rPr lang="en-US" altLang="en-US" sz="1400" dirty="0"/>
              <a:t>	char            *</a:t>
            </a:r>
            <a:r>
              <a:rPr lang="en-US" altLang="en-US" sz="1400" dirty="0" err="1"/>
              <a:t>ai_canonname</a:t>
            </a:r>
            <a:r>
              <a:rPr lang="en-US" altLang="en-US" sz="1400" dirty="0"/>
              <a:t>;	/* + Canonical host name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ai_next</a:t>
            </a:r>
            <a:r>
              <a:rPr lang="en-US" altLang="en-US" sz="1400" dirty="0"/>
              <a:t>;		/*   Link to next answer */</a:t>
            </a:r>
          </a:p>
          <a:p>
            <a:r>
              <a:rPr lang="en-US" altLang="en-US" sz="1400" dirty="0"/>
              <a:t>}; 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Properties of DNS Host Entries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Each host entry is equivalence class of domain names and IP addresses</a:t>
            </a:r>
          </a:p>
          <a:p>
            <a:pPr eaLnBrk="1" hangingPunct="1">
              <a:defRPr/>
            </a:pPr>
            <a:r>
              <a:rPr lang="en-US"/>
              <a:t>Each host has a locally defined domain name </a:t>
            </a:r>
            <a:r>
              <a:rPr lang="en-US">
                <a:latin typeface="Courier New" pitchFamily="49" charset="0"/>
              </a:rPr>
              <a:t>localhost</a:t>
            </a:r>
            <a:r>
              <a:rPr lang="en-US"/>
              <a:t>, which always maps to </a:t>
            </a:r>
            <a:r>
              <a:rPr lang="en-US" i="1">
                <a:solidFill>
                  <a:srgbClr val="FF0000"/>
                </a:solidFill>
              </a:rPr>
              <a:t>loopback address</a:t>
            </a:r>
            <a:r>
              <a:rPr lang="en-US"/>
              <a:t> </a:t>
            </a:r>
            <a:r>
              <a:rPr lang="en-US">
                <a:latin typeface="Courier New" pitchFamily="49" charset="0"/>
              </a:rPr>
              <a:t>127.0.0.1</a:t>
            </a:r>
            <a:endParaRPr lang="en-US"/>
          </a:p>
          <a:p>
            <a:pPr eaLnBrk="1" hangingPunct="1">
              <a:defRPr/>
            </a:pPr>
            <a:r>
              <a:rPr lang="en-US"/>
              <a:t>Different kinds of mappings are possible:</a:t>
            </a:r>
          </a:p>
          <a:p>
            <a:pPr lvl="1" eaLnBrk="1" hangingPunct="1">
              <a:defRPr/>
            </a:pPr>
            <a:r>
              <a:rPr lang="en-US"/>
              <a:t>Simple case: 1-1 mapping between domain name and IP addr:</a:t>
            </a:r>
          </a:p>
          <a:p>
            <a:pPr marL="1096963" lvl="2" eaLnBrk="1" hangingPunct="1">
              <a:defRPr/>
            </a:pPr>
            <a:r>
              <a:rPr lang="en-US" sz="1600">
                <a:latin typeface="Courier New" pitchFamily="49" charset="0"/>
              </a:rPr>
              <a:t>www.cs.hmc.edu </a:t>
            </a:r>
            <a:r>
              <a:rPr lang="en-US" sz="1600"/>
              <a:t>maps to 134.173.42.2</a:t>
            </a:r>
          </a:p>
          <a:p>
            <a:pPr lvl="1" eaLnBrk="1" hangingPunct="1">
              <a:defRPr/>
            </a:pPr>
            <a:r>
              <a:rPr lang="en-US"/>
              <a:t>Multiple domain names mapped to the same IP address:</a:t>
            </a:r>
          </a:p>
          <a:p>
            <a:pPr marL="1096963" lvl="2" eaLnBrk="1" hangingPunct="1">
              <a:defRPr/>
            </a:pPr>
            <a:r>
              <a:rPr lang="en-US">
                <a:latin typeface="Courier New" pitchFamily="49" charset="0"/>
              </a:rPr>
              <a:t>cs.hmc.edu </a:t>
            </a:r>
            <a:r>
              <a:rPr lang="en-US"/>
              <a:t>and</a:t>
            </a:r>
            <a:r>
              <a:rPr lang="en-US">
                <a:latin typeface="Courier New" pitchFamily="49" charset="0"/>
              </a:rPr>
              <a:t> knuth.cs.hmc.edu </a:t>
            </a:r>
            <a:r>
              <a:rPr lang="en-US">
                <a:latin typeface="Arial" charset="0"/>
              </a:rPr>
              <a:t>both map to</a:t>
            </a:r>
            <a:r>
              <a:rPr lang="en-US">
                <a:latin typeface="Courier New" pitchFamily="49" charset="0"/>
              </a:rPr>
              <a:t> 134.173.42.100</a:t>
            </a:r>
          </a:p>
          <a:p>
            <a:pPr lvl="1" eaLnBrk="1" hangingPunct="1">
              <a:defRPr/>
            </a:pPr>
            <a:r>
              <a:rPr lang="en-US"/>
              <a:t>Multiple domain names mapped to multiple IP addresses:</a:t>
            </a:r>
          </a:p>
          <a:p>
            <a:pPr marL="1096963" lvl="2" eaLnBrk="1" hangingPunct="1">
              <a:defRPr/>
            </a:pPr>
            <a:r>
              <a:rPr lang="en-US">
                <a:latin typeface="Courier New" pitchFamily="49" charset="0"/>
              </a:rPr>
              <a:t>aol.com </a:t>
            </a:r>
            <a:r>
              <a:rPr lang="en-US"/>
              <a:t>and</a:t>
            </a:r>
            <a:r>
              <a:rPr lang="en-US">
                <a:latin typeface="Courier New" pitchFamily="49" charset="0"/>
              </a:rPr>
              <a:t> www.aol.com </a:t>
            </a:r>
            <a:r>
              <a:rPr lang="en-US"/>
              <a:t>map to multiple IP addresses</a:t>
            </a:r>
          </a:p>
          <a:p>
            <a:pPr lvl="1" eaLnBrk="1" hangingPunct="1">
              <a:defRPr/>
            </a:pPr>
            <a:r>
              <a:rPr lang="en-US"/>
              <a:t>Some valid domain names don’t map to any IP address:</a:t>
            </a:r>
          </a:p>
          <a:p>
            <a:pPr marL="1096963" lvl="2" eaLnBrk="1" hangingPunct="1">
              <a:defRPr/>
            </a:pPr>
            <a:r>
              <a:rPr lang="en-US"/>
              <a:t>For example: </a:t>
            </a:r>
            <a:r>
              <a:rPr lang="en-US">
                <a:latin typeface="Courier New" pitchFamily="49" charset="0"/>
              </a:rPr>
              <a:t>research.cs.hmc.edu</a:t>
            </a:r>
          </a:p>
          <a:p>
            <a:pPr marL="1096963" lvl="2"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17514"/>
            <a:ext cx="6421438" cy="573087"/>
          </a:xfrm>
        </p:spPr>
        <p:txBody>
          <a:bodyPr/>
          <a:lstStyle/>
          <a:p>
            <a:pPr eaLnBrk="1" hangingPunct="1"/>
            <a:r>
              <a:rPr lang="en-US" altLang="en-US"/>
              <a:t>Computer Networks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network is a hierarchical system of boxes and “wires” organized by geographical proximity</a:t>
            </a:r>
          </a:p>
          <a:p>
            <a:pPr lvl="1" eaLnBrk="1" hangingPunct="1">
              <a:defRPr/>
            </a:pPr>
            <a:r>
              <a:rPr lang="en-US" dirty="0"/>
              <a:t>LAN (local area network) spans building or campus</a:t>
            </a:r>
          </a:p>
          <a:p>
            <a:pPr lvl="2" eaLnBrk="1" hangingPunct="1">
              <a:defRPr/>
            </a:pPr>
            <a:r>
              <a:rPr lang="en-US" dirty="0"/>
              <a:t>Ethernet</a:t>
            </a:r>
          </a:p>
          <a:p>
            <a:pPr lvl="2" eaLnBrk="1" hangingPunct="1">
              <a:defRPr/>
            </a:pPr>
            <a:r>
              <a:rPr lang="en-US" dirty="0"/>
              <a:t>802.11 (wireless)</a:t>
            </a:r>
          </a:p>
          <a:p>
            <a:pPr lvl="1" eaLnBrk="1" hangingPunct="1">
              <a:defRPr/>
            </a:pPr>
            <a:r>
              <a:rPr lang="en-US" dirty="0"/>
              <a:t>WAN (wide-area network) spans country or world</a:t>
            </a:r>
          </a:p>
          <a:p>
            <a:pPr lvl="2" eaLnBrk="1" hangingPunct="1">
              <a:defRPr/>
            </a:pPr>
            <a:r>
              <a:rPr lang="en-US" dirty="0"/>
              <a:t>Different, usually faster technology</a:t>
            </a:r>
          </a:p>
          <a:p>
            <a:pPr eaLnBrk="1" hangingPunct="1">
              <a:defRPr/>
            </a:pPr>
            <a:r>
              <a:rPr lang="en-US" dirty="0"/>
              <a:t>An </a:t>
            </a:r>
            <a:r>
              <a:rPr lang="en-US" i="1" dirty="0">
                <a:solidFill>
                  <a:srgbClr val="FF0000"/>
                </a:solidFill>
              </a:rPr>
              <a:t>internetwork</a:t>
            </a:r>
            <a:r>
              <a:rPr lang="en-US" i="1" dirty="0"/>
              <a:t> (</a:t>
            </a:r>
            <a:r>
              <a:rPr lang="en-US" i="1" dirty="0">
                <a:solidFill>
                  <a:srgbClr val="FF0000"/>
                </a:solidFill>
              </a:rPr>
              <a:t>internet</a:t>
            </a:r>
            <a:r>
              <a:rPr lang="en-US" i="1" dirty="0"/>
              <a:t>) </a:t>
            </a:r>
            <a:r>
              <a:rPr lang="en-US" dirty="0"/>
              <a:t>is an interconnected set of networks</a:t>
            </a:r>
          </a:p>
          <a:p>
            <a:pPr lvl="1" eaLnBrk="1" hangingPunct="1">
              <a:defRPr/>
            </a:pPr>
            <a:r>
              <a:rPr lang="en-US" dirty="0"/>
              <a:t>Global IP Internet (uppercase “I”) is most famous example of an internet (lowercase “</a:t>
            </a:r>
            <a:r>
              <a:rPr lang="en-US" dirty="0" err="1"/>
              <a:t>i</a:t>
            </a:r>
            <a:r>
              <a:rPr lang="en-US" dirty="0"/>
              <a:t>”)</a:t>
            </a:r>
          </a:p>
          <a:p>
            <a:pPr lvl="1"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Program That Queries DNS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752600" y="1143001"/>
            <a:ext cx="8760732" cy="526297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 err="1"/>
              <a:t>int</a:t>
            </a:r>
            <a:r>
              <a:rPr lang="en-US" altLang="en-US" dirty="0"/>
              <a:t> main(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argc</a:t>
            </a:r>
            <a:r>
              <a:rPr lang="en-US" altLang="en-US" dirty="0"/>
              <a:t>, char **</a:t>
            </a:r>
            <a:r>
              <a:rPr lang="en-US" altLang="en-US" dirty="0" err="1"/>
              <a:t>argv</a:t>
            </a:r>
            <a:r>
              <a:rPr lang="en-US" altLang="en-US" dirty="0"/>
              <a:t>) { /* </a:t>
            </a:r>
            <a:r>
              <a:rPr lang="en-US" altLang="en-US" dirty="0" err="1"/>
              <a:t>argv</a:t>
            </a:r>
            <a:r>
              <a:rPr lang="en-US" altLang="en-US" dirty="0"/>
              <a:t>[1] is a domain name */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addrinfo</a:t>
            </a:r>
            <a:r>
              <a:rPr lang="en-US" altLang="en-US" dirty="0"/>
              <a:t> hints, *host, *</a:t>
            </a:r>
            <a:r>
              <a:rPr lang="en-US" altLang="en-US" dirty="0" err="1"/>
              <a:t>firsthost</a:t>
            </a:r>
            <a:r>
              <a:rPr lang="en-US" altLang="en-US" dirty="0"/>
              <a:t> = NULL;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sockaddr_in</a:t>
            </a:r>
            <a:r>
              <a:rPr lang="en-US" altLang="en-US" dirty="0"/>
              <a:t> *</a:t>
            </a:r>
            <a:r>
              <a:rPr lang="en-US" altLang="en-US" dirty="0" err="1"/>
              <a:t>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char </a:t>
            </a:r>
            <a:r>
              <a:rPr lang="en-US" altLang="en-US" dirty="0" err="1"/>
              <a:t>buf</a:t>
            </a:r>
            <a:r>
              <a:rPr lang="en-US" altLang="en-US" dirty="0"/>
              <a:t>[80];</a:t>
            </a:r>
          </a:p>
          <a:p>
            <a:endParaRPr lang="en-US" altLang="en-US" dirty="0"/>
          </a:p>
          <a:p>
            <a:r>
              <a:rPr lang="en-US" altLang="en-US" dirty="0"/>
              <a:t>    </a:t>
            </a:r>
            <a:r>
              <a:rPr lang="en-US" altLang="en-US" dirty="0" err="1"/>
              <a:t>memset</a:t>
            </a:r>
            <a:r>
              <a:rPr lang="en-US" altLang="en-US" dirty="0"/>
              <a:t>(&amp;hints, 0, </a:t>
            </a:r>
            <a:r>
              <a:rPr lang="en-US" altLang="en-US" dirty="0" err="1"/>
              <a:t>sizeof</a:t>
            </a:r>
            <a:r>
              <a:rPr lang="en-US" altLang="en-US" dirty="0"/>
              <a:t> hints);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hints.ai_flags</a:t>
            </a:r>
            <a:r>
              <a:rPr lang="en-US" altLang="en-US" dirty="0"/>
              <a:t> = </a:t>
            </a:r>
            <a:r>
              <a:rPr lang="en-US" altLang="en-US" dirty="0" err="1"/>
              <a:t>AI_CANONNAME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hints.ai_family</a:t>
            </a:r>
            <a:r>
              <a:rPr lang="en-US" altLang="en-US" dirty="0"/>
              <a:t> = </a:t>
            </a:r>
            <a:r>
              <a:rPr lang="en-US" altLang="en-US" dirty="0" err="1"/>
              <a:t>AF_INET</a:t>
            </a:r>
            <a:r>
              <a:rPr lang="en-US" altLang="en-US" dirty="0"/>
              <a:t>;  /* Or AF_INET6 or </a:t>
            </a:r>
            <a:r>
              <a:rPr lang="en-US" altLang="en-US" dirty="0" err="1"/>
              <a:t>AF_UNSPEC</a:t>
            </a:r>
            <a:r>
              <a:rPr lang="en-US" altLang="en-US" dirty="0"/>
              <a:t> */</a:t>
            </a:r>
          </a:p>
          <a:p>
            <a:r>
              <a:rPr lang="en-US" altLang="en-US" dirty="0"/>
              <a:t>    if (</a:t>
            </a:r>
            <a:r>
              <a:rPr lang="en-US" altLang="en-US" dirty="0" err="1"/>
              <a:t>getaddrinfo</a:t>
            </a:r>
            <a:r>
              <a:rPr lang="en-US" altLang="en-US" dirty="0"/>
              <a:t>(</a:t>
            </a:r>
            <a:r>
              <a:rPr lang="en-US" altLang="en-US" dirty="0" err="1"/>
              <a:t>argv</a:t>
            </a:r>
            <a:r>
              <a:rPr lang="en-US" altLang="en-US" dirty="0"/>
              <a:t>[1], NULL, &amp;hints, &amp;</a:t>
            </a:r>
            <a:r>
              <a:rPr lang="en-US" altLang="en-US" dirty="0" err="1"/>
              <a:t>firsthost</a:t>
            </a:r>
            <a:r>
              <a:rPr lang="en-US" altLang="en-US" dirty="0"/>
              <a:t>) != 0)</a:t>
            </a:r>
          </a:p>
          <a:p>
            <a:r>
              <a:rPr lang="en-US" altLang="en-US" dirty="0"/>
              <a:t>	exit(1);</a:t>
            </a:r>
          </a:p>
          <a:p>
            <a:endParaRPr lang="en-US" altLang="en-US" dirty="0"/>
          </a:p>
          <a:p>
            <a:r>
              <a:rPr lang="en-US" altLang="en-US" dirty="0"/>
              <a:t>    </a:t>
            </a:r>
            <a:r>
              <a:rPr lang="en-US" altLang="en-US" dirty="0" err="1"/>
              <a:t>printf</a:t>
            </a:r>
            <a:r>
              <a:rPr lang="en-US" altLang="en-US" dirty="0"/>
              <a:t>("official hostname: %s\n", </a:t>
            </a:r>
            <a:r>
              <a:rPr lang="en-US" altLang="en-US" dirty="0" err="1"/>
              <a:t>firsthost</a:t>
            </a:r>
            <a:r>
              <a:rPr lang="en-US" altLang="en-US" dirty="0"/>
              <a:t>-&gt;</a:t>
            </a:r>
            <a:r>
              <a:rPr lang="en-US" altLang="en-US" dirty="0" err="1"/>
              <a:t>ai_canonname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/* CHANGES NEEDED BELOW FOR AF_INET6 or </a:t>
            </a:r>
            <a:r>
              <a:rPr lang="en-US" altLang="en-US" dirty="0" err="1"/>
              <a:t>AF_UNSPEC</a:t>
            </a:r>
            <a:r>
              <a:rPr lang="en-US" altLang="en-US" dirty="0"/>
              <a:t>: see handout */</a:t>
            </a:r>
          </a:p>
          <a:p>
            <a:r>
              <a:rPr lang="en-US" altLang="en-US" dirty="0"/>
              <a:t>    for (host = </a:t>
            </a:r>
            <a:r>
              <a:rPr lang="en-US" altLang="en-US" dirty="0" err="1"/>
              <a:t>firsthost</a:t>
            </a:r>
            <a:r>
              <a:rPr lang="en-US" altLang="en-US" dirty="0"/>
              <a:t>;  host != NULL;  host = host-&gt;</a:t>
            </a:r>
            <a:r>
              <a:rPr lang="en-US" altLang="en-US" dirty="0" err="1"/>
              <a:t>ai_next</a:t>
            </a:r>
            <a:r>
              <a:rPr lang="en-US" altLang="en-US" dirty="0"/>
              <a:t>) {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addr</a:t>
            </a:r>
            <a:r>
              <a:rPr lang="en-US" altLang="en-US" dirty="0"/>
              <a:t> = (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sockaddr_in</a:t>
            </a:r>
            <a:r>
              <a:rPr lang="en-US" altLang="en-US" dirty="0"/>
              <a:t> *)host-&gt;</a:t>
            </a:r>
            <a:r>
              <a:rPr lang="en-US" altLang="en-US" dirty="0" err="1"/>
              <a:t>ai_addr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inet_ntop</a:t>
            </a:r>
            <a:r>
              <a:rPr lang="en-US" altLang="en-US" dirty="0"/>
              <a:t>(</a:t>
            </a:r>
            <a:r>
              <a:rPr lang="en-US" altLang="en-US" dirty="0" err="1"/>
              <a:t>addr</a:t>
            </a:r>
            <a:r>
              <a:rPr lang="en-US" altLang="en-US" dirty="0"/>
              <a:t>-&gt;</a:t>
            </a:r>
            <a:r>
              <a:rPr lang="en-US" altLang="en-US" dirty="0" err="1"/>
              <a:t>sin_family</a:t>
            </a:r>
            <a:r>
              <a:rPr lang="en-US" altLang="en-US" dirty="0"/>
              <a:t>, &amp;</a:t>
            </a:r>
            <a:r>
              <a:rPr lang="en-US" altLang="en-US" dirty="0" err="1"/>
              <a:t>addr</a:t>
            </a:r>
            <a:r>
              <a:rPr lang="en-US" altLang="en-US" dirty="0"/>
              <a:t>-&gt;</a:t>
            </a:r>
            <a:r>
              <a:rPr lang="en-US" altLang="en-US" dirty="0" err="1"/>
              <a:t>sin_addr</a:t>
            </a:r>
            <a:r>
              <a:rPr lang="en-US" altLang="en-US" dirty="0"/>
              <a:t>, </a:t>
            </a:r>
            <a:r>
              <a:rPr lang="en-US" altLang="en-US" dirty="0" err="1"/>
              <a:t>buf</a:t>
            </a:r>
            <a:r>
              <a:rPr lang="en-US" altLang="en-US" dirty="0"/>
              <a:t>, </a:t>
            </a:r>
            <a:r>
              <a:rPr lang="en-US" altLang="en-US" dirty="0" err="1"/>
              <a:t>sizeof</a:t>
            </a:r>
            <a:r>
              <a:rPr lang="en-US" altLang="en-US" dirty="0"/>
              <a:t> </a:t>
            </a:r>
            <a:r>
              <a:rPr lang="en-US" altLang="en-US" dirty="0" err="1"/>
              <a:t>buf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printf</a:t>
            </a:r>
            <a:r>
              <a:rPr lang="en-US" altLang="en-US" dirty="0"/>
              <a:t>("address: %s\n", </a:t>
            </a:r>
            <a:r>
              <a:rPr lang="en-US" altLang="en-US" dirty="0" err="1"/>
              <a:t>buf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}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firsthost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exit(0);</a:t>
            </a:r>
          </a:p>
          <a:p>
            <a:r>
              <a:rPr lang="en-US" altLang="en-US" dirty="0"/>
              <a:t>}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Querying DNS from the Command Line</a:t>
            </a:r>
            <a:endParaRPr lang="en-US" altLang="en-US">
              <a:latin typeface="Courier New" pitchFamily="49" charset="0"/>
            </a:endParaRPr>
          </a:p>
        </p:txBody>
      </p:sp>
      <p:sp>
        <p:nvSpPr>
          <p:cNvPr id="70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Domain Information Groper (</a:t>
            </a:r>
            <a:r>
              <a:rPr lang="en-US">
                <a:latin typeface="Courier New" pitchFamily="49" charset="0"/>
              </a:rPr>
              <a:t>dig</a:t>
            </a:r>
            <a:r>
              <a:rPr lang="en-US"/>
              <a:t>) provides scriptable  command line interface to DNS.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14538" y="2660650"/>
            <a:ext cx="4627562" cy="37861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  <a:p>
            <a:r>
              <a:rPr lang="en-US" altLang="en-US"/>
              <a:t>linux&gt; dig +short knuth.cs.hmc.edu </a:t>
            </a:r>
          </a:p>
          <a:p>
            <a:r>
              <a:rPr lang="en-US" altLang="en-US"/>
              <a:t>134.173.42.100 </a:t>
            </a:r>
          </a:p>
          <a:p>
            <a:r>
              <a:rPr lang="en-US" altLang="en-US"/>
              <a:t>linux&gt; dig +short -x 134.173.42.100 </a:t>
            </a:r>
          </a:p>
          <a:p>
            <a:r>
              <a:rPr lang="en-US" altLang="en-US"/>
              <a:t>Knuth.cs.hmc.edu. </a:t>
            </a:r>
          </a:p>
          <a:p>
            <a:r>
              <a:rPr lang="en-US" altLang="en-US"/>
              <a:t>linux&gt; dig +short aol.com </a:t>
            </a:r>
          </a:p>
          <a:p>
            <a:r>
              <a:rPr lang="en-US" altLang="en-US"/>
              <a:t>64.12.79.57</a:t>
            </a:r>
          </a:p>
          <a:p>
            <a:r>
              <a:rPr lang="en-US" altLang="en-US"/>
              <a:t>64.12.89.186</a:t>
            </a:r>
          </a:p>
          <a:p>
            <a:r>
              <a:rPr lang="en-US" altLang="en-US"/>
              <a:t>205.188.100.58</a:t>
            </a:r>
          </a:p>
          <a:p>
            <a:r>
              <a:rPr lang="en-US" altLang="en-US"/>
              <a:t>205.188.101.58</a:t>
            </a:r>
          </a:p>
          <a:p>
            <a:r>
              <a:rPr lang="en-US" altLang="en-US"/>
              <a:t>207.200.74.38</a:t>
            </a:r>
          </a:p>
          <a:p>
            <a:r>
              <a:rPr lang="en-US" altLang="en-US"/>
              <a:t>linux&gt; dig +short -x 64.12.79.57 </a:t>
            </a:r>
          </a:p>
          <a:p>
            <a:r>
              <a:rPr lang="en-US" altLang="en-US"/>
              <a:t>5minmedia.com.</a:t>
            </a:r>
          </a:p>
          <a:p>
            <a:r>
              <a:rPr lang="en-US" altLang="en-US"/>
              <a:t>mightyaol.com.</a:t>
            </a:r>
          </a:p>
          <a:p>
            <a:r>
              <a:rPr lang="en-US" altLang="en-US"/>
              <a:t>…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3. Internet Connections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Clients and servers communicate by sending streams of bytes over </a:t>
            </a:r>
            <a:r>
              <a:rPr lang="en-US" i="1" dirty="0">
                <a:solidFill>
                  <a:srgbClr val="FF0000"/>
                </a:solidFill>
              </a:rPr>
              <a:t>connections</a:t>
            </a:r>
            <a:r>
              <a:rPr lang="en-US" dirty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Point-to-point, full-duplex (2-way communication), and reliable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i="1" dirty="0">
                <a:solidFill>
                  <a:srgbClr val="FF0000"/>
                </a:solidFill>
              </a:rPr>
              <a:t>Socket</a:t>
            </a:r>
            <a:r>
              <a:rPr lang="en-US" dirty="0"/>
              <a:t> is application endpoint of connection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Socket address is </a:t>
            </a:r>
            <a:r>
              <a:rPr lang="en-US" dirty="0" err="1">
                <a:latin typeface="Courier New" pitchFamily="49" charset="0"/>
              </a:rPr>
              <a:t>IPaddress:port</a:t>
            </a:r>
            <a:r>
              <a:rPr lang="en-US" dirty="0"/>
              <a:t> pair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i="1" dirty="0">
                <a:solidFill>
                  <a:srgbClr val="FF0000"/>
                </a:solidFill>
              </a:rPr>
              <a:t>Port</a:t>
            </a:r>
            <a:r>
              <a:rPr lang="en-US" dirty="0"/>
              <a:t> is 16-bit integer that identifies a process: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i="1" dirty="0">
                <a:solidFill>
                  <a:srgbClr val="FF0000"/>
                </a:solidFill>
              </a:rPr>
              <a:t>Ephemeral port</a:t>
            </a:r>
            <a:r>
              <a:rPr lang="en-US" dirty="0"/>
              <a:t>: Assigned automatically on client when client makes connection request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Well-known port</a:t>
            </a:r>
            <a:r>
              <a:rPr lang="en-US" dirty="0"/>
              <a:t>: Associated with some service provided by a server (e.g., port 80 is associated with Web servers)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Connection is uniquely identified by socket addresses of its endpoints (</a:t>
            </a:r>
            <a:r>
              <a:rPr lang="en-US" i="1" dirty="0">
                <a:solidFill>
                  <a:srgbClr val="FF0000"/>
                </a:solidFill>
              </a:rPr>
              <a:t>socket pair</a:t>
            </a:r>
            <a:r>
              <a:rPr lang="en-US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clientaddr:clientport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serveraddr:serverport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Well-known Ports and Service 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Popular services have permanently assigned </a:t>
            </a:r>
            <a:r>
              <a:rPr lang="en-US" i="1" dirty="0">
                <a:solidFill>
                  <a:srgbClr val="FF0000"/>
                </a:solidFill>
              </a:rPr>
              <a:t>well-known ports </a:t>
            </a:r>
            <a:r>
              <a:rPr lang="en-US" i="1" dirty="0"/>
              <a:t>and </a:t>
            </a:r>
            <a:r>
              <a:rPr lang="en-US" dirty="0"/>
              <a:t>corresponding </a:t>
            </a:r>
            <a:r>
              <a:rPr lang="en-US" i="1" dirty="0">
                <a:solidFill>
                  <a:srgbClr val="FF0000"/>
                </a:solidFill>
              </a:rPr>
              <a:t>well-known service names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echo server: 7/echo</a:t>
            </a:r>
          </a:p>
          <a:p>
            <a:pPr lvl="1"/>
            <a:r>
              <a:rPr lang="en-US" dirty="0" err="1"/>
              <a:t>ssh</a:t>
            </a:r>
            <a:r>
              <a:rPr lang="en-US" dirty="0"/>
              <a:t> servers: 22/</a:t>
            </a:r>
            <a:r>
              <a:rPr lang="en-US" dirty="0" err="1"/>
              <a:t>ssh</a:t>
            </a:r>
            <a:endParaRPr lang="en-US" dirty="0"/>
          </a:p>
          <a:p>
            <a:pPr lvl="1"/>
            <a:r>
              <a:rPr lang="en-US" dirty="0"/>
              <a:t>email server: 25/</a:t>
            </a:r>
            <a:r>
              <a:rPr lang="en-US" dirty="0" err="1"/>
              <a:t>smtp</a:t>
            </a:r>
            <a:endParaRPr lang="en-US" dirty="0"/>
          </a:p>
          <a:p>
            <a:pPr lvl="1"/>
            <a:r>
              <a:rPr lang="en-US" dirty="0"/>
              <a:t>Web servers: 80/http</a:t>
            </a:r>
          </a:p>
          <a:p>
            <a:pPr lvl="1"/>
            <a:endParaRPr lang="en-US" dirty="0"/>
          </a:p>
          <a:p>
            <a:r>
              <a:rPr lang="en-US" dirty="0"/>
              <a:t>Mappings between well-known ports and service names is contained in the file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etc</a:t>
            </a:r>
            <a:r>
              <a:rPr lang="en-US" dirty="0">
                <a:latin typeface="Courier New"/>
                <a:cs typeface="Courier New"/>
              </a:rPr>
              <a:t>/services </a:t>
            </a:r>
            <a:r>
              <a:rPr lang="en-US" dirty="0"/>
              <a:t>on each Linux machine.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577684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5"/>
          <p:cNvSpPr>
            <a:spLocks noChangeArrowheads="1"/>
          </p:cNvSpPr>
          <p:nvPr/>
        </p:nvSpPr>
        <p:spPr bwMode="auto">
          <a:xfrm>
            <a:off x="8264526" y="30003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16"/>
          <p:cNvSpPr>
            <a:spLocks noChangeArrowheads="1"/>
          </p:cNvSpPr>
          <p:nvPr/>
        </p:nvSpPr>
        <p:spPr bwMode="auto">
          <a:xfrm>
            <a:off x="2320926" y="30003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Putting it all Together: </a:t>
            </a:r>
            <a:br>
              <a:rPr lang="en-US" altLang="en-US"/>
            </a:br>
            <a:r>
              <a:rPr lang="en-US" altLang="en-US"/>
              <a:t>Anatomy of an Internet Connection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027489" y="3479801"/>
            <a:ext cx="4073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 socket pair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</a:t>
            </a:r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>
                <a:latin typeface="Helvetica" pitchFamily="-124" charset="0"/>
              </a:rPr>
              <a:t>, </a:t>
            </a:r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>
                <a:latin typeface="Helvetica" pitchFamily="-124" charset="0"/>
              </a:rPr>
              <a:t>)</a:t>
            </a:r>
          </a:p>
        </p:txBody>
      </p:sp>
      <p:sp>
        <p:nvSpPr>
          <p:cNvPr id="24582" name="Oval 4"/>
          <p:cNvSpPr>
            <a:spLocks noChangeArrowheads="1"/>
          </p:cNvSpPr>
          <p:nvPr/>
        </p:nvSpPr>
        <p:spPr bwMode="auto">
          <a:xfrm>
            <a:off x="8312151" y="31083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24583" name="Oval 5"/>
          <p:cNvSpPr>
            <a:spLocks noChangeArrowheads="1"/>
          </p:cNvSpPr>
          <p:nvPr/>
        </p:nvSpPr>
        <p:spPr bwMode="auto">
          <a:xfrm>
            <a:off x="2457451" y="31083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>
            <a:off x="3802063" y="351155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Oval 7"/>
          <p:cNvSpPr>
            <a:spLocks noChangeAspect="1" noChangeArrowheads="1"/>
          </p:cNvSpPr>
          <p:nvPr/>
        </p:nvSpPr>
        <p:spPr bwMode="auto">
          <a:xfrm>
            <a:off x="3673475" y="3446464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Oval 8"/>
          <p:cNvSpPr>
            <a:spLocks noChangeAspect="1" noChangeArrowheads="1"/>
          </p:cNvSpPr>
          <p:nvPr/>
        </p:nvSpPr>
        <p:spPr bwMode="auto">
          <a:xfrm>
            <a:off x="8253414" y="344646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7" name="Text Box 9"/>
          <p:cNvSpPr txBox="1">
            <a:spLocks noChangeArrowheads="1"/>
          </p:cNvSpPr>
          <p:nvPr/>
        </p:nvSpPr>
        <p:spPr bwMode="auto">
          <a:xfrm>
            <a:off x="2997201" y="2238376"/>
            <a:ext cx="2284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Client socket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</a:p>
        </p:txBody>
      </p:sp>
      <p:sp>
        <p:nvSpPr>
          <p:cNvPr id="24588" name="Text Box 10"/>
          <p:cNvSpPr txBox="1">
            <a:spLocks noChangeArrowheads="1"/>
          </p:cNvSpPr>
          <p:nvPr/>
        </p:nvSpPr>
        <p:spPr bwMode="auto">
          <a:xfrm>
            <a:off x="6681788" y="2238376"/>
            <a:ext cx="2589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Server socket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</a:p>
        </p:txBody>
      </p:sp>
      <p:sp>
        <p:nvSpPr>
          <p:cNvPr id="24589" name="Line 11"/>
          <p:cNvSpPr>
            <a:spLocks noChangeShapeType="1"/>
          </p:cNvSpPr>
          <p:nvPr/>
        </p:nvSpPr>
        <p:spPr bwMode="auto">
          <a:xfrm flipH="1">
            <a:off x="3802063" y="2819401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2"/>
          <p:cNvSpPr>
            <a:spLocks noChangeShapeType="1"/>
          </p:cNvSpPr>
          <p:nvPr/>
        </p:nvSpPr>
        <p:spPr bwMode="auto">
          <a:xfrm>
            <a:off x="7969251" y="2819401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13"/>
          <p:cNvSpPr txBox="1">
            <a:spLocks noChangeArrowheads="1"/>
          </p:cNvSpPr>
          <p:nvPr/>
        </p:nvSpPr>
        <p:spPr bwMode="auto">
          <a:xfrm>
            <a:off x="2117725" y="4143376"/>
            <a:ext cx="20701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 host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 </a:t>
            </a:r>
            <a:endParaRPr lang="en-US" altLang="en-US" sz="2400">
              <a:latin typeface="Times" pitchFamily="18" charset="0"/>
            </a:endParaRPr>
          </a:p>
        </p:txBody>
      </p:sp>
      <p:sp>
        <p:nvSpPr>
          <p:cNvPr id="24592" name="Text Box 14"/>
          <p:cNvSpPr txBox="1">
            <a:spLocks noChangeArrowheads="1"/>
          </p:cNvSpPr>
          <p:nvPr/>
        </p:nvSpPr>
        <p:spPr bwMode="auto">
          <a:xfrm>
            <a:off x="7965809" y="4141501"/>
            <a:ext cx="2156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 host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Client-Server Transactions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(Almost) every network application is based on client-server model: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Server</a:t>
            </a:r>
            <a:r>
              <a:rPr lang="en-US" dirty="0"/>
              <a:t> process and one or more </a:t>
            </a:r>
            <a:r>
              <a:rPr lang="en-US" i="1" dirty="0">
                <a:solidFill>
                  <a:srgbClr val="FF0000"/>
                </a:solidFill>
              </a:rPr>
              <a:t>client</a:t>
            </a:r>
            <a:r>
              <a:rPr lang="en-US" i="1" dirty="0"/>
              <a:t> </a:t>
            </a:r>
            <a:r>
              <a:rPr lang="en-US" dirty="0"/>
              <a:t>processes</a:t>
            </a:r>
          </a:p>
          <a:p>
            <a:pPr lvl="1" eaLnBrk="1" hangingPunct="1">
              <a:defRPr/>
            </a:pPr>
            <a:r>
              <a:rPr lang="en-US" dirty="0"/>
              <a:t>Server manages some </a:t>
            </a:r>
            <a:r>
              <a:rPr lang="en-US" i="1" dirty="0">
                <a:solidFill>
                  <a:srgbClr val="FF0000"/>
                </a:solidFill>
              </a:rPr>
              <a:t>resource</a:t>
            </a:r>
            <a:r>
              <a:rPr lang="en-US" dirty="0"/>
              <a:t>.</a:t>
            </a:r>
          </a:p>
          <a:p>
            <a:pPr lvl="1" eaLnBrk="1" hangingPunct="1">
              <a:defRPr/>
            </a:pPr>
            <a:r>
              <a:rPr lang="en-US" dirty="0"/>
              <a:t>Server provides</a:t>
            </a:r>
            <a:r>
              <a:rPr lang="en-US" i="1" dirty="0"/>
              <a:t> </a:t>
            </a:r>
            <a:r>
              <a:rPr lang="en-US" i="1" dirty="0">
                <a:solidFill>
                  <a:srgbClr val="FF0000"/>
                </a:solidFill>
              </a:rPr>
              <a:t>service</a:t>
            </a:r>
            <a:r>
              <a:rPr lang="en-US" dirty="0"/>
              <a:t> by manipulating resource for clients (or just sending it to them)</a:t>
            </a: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3124201" y="3840164"/>
            <a:ext cx="1203325" cy="7969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process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H="1">
            <a:off x="4221164" y="4025900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6705601" y="3840164"/>
            <a:ext cx="1203325" cy="7969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process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180669" y="3670886"/>
            <a:ext cx="24320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 dirty="0">
                <a:latin typeface="Helvetica" pitchFamily="-124" charset="0"/>
              </a:rPr>
              <a:t>1. Client sends request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746240" y="4429553"/>
            <a:ext cx="11095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2. Server 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handles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request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H="1">
            <a:off x="4233864" y="4470400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186238" y="4483100"/>
            <a:ext cx="26463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3. Server sends response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293939" y="4422775"/>
            <a:ext cx="10874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4. Client 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handles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response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7912101" y="4244975"/>
            <a:ext cx="836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8748714" y="3941763"/>
            <a:ext cx="1089025" cy="569912"/>
          </a:xfrm>
          <a:prstGeom prst="flowChartMagneticDisk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Resource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803525" y="5562600"/>
            <a:ext cx="6497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 i="1">
                <a:latin typeface="Helvetica" pitchFamily="-124" charset="0"/>
              </a:rPr>
              <a:t>Note: clients and servers are processes running on hosts </a:t>
            </a:r>
          </a:p>
          <a:p>
            <a:r>
              <a:rPr lang="en-US" altLang="en-US" sz="1800" i="1">
                <a:latin typeface="Helvetica" pitchFamily="-124" charset="0"/>
              </a:rPr>
              <a:t>(can be the same or different hosts)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2" grpId="0"/>
      <p:bldP spid="4103" grpId="0"/>
      <p:bldP spid="4104" grpId="0" animBg="1"/>
      <p:bldP spid="4105" grpId="0"/>
      <p:bldP spid="4106" grpId="0"/>
      <p:bldP spid="410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 IP Addresses</a:t>
            </a:r>
          </a:p>
        </p:txBody>
      </p:sp>
      <p:sp>
        <p:nvSpPr>
          <p:cNvPr id="812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Computers are identified by </a:t>
            </a:r>
            <a:r>
              <a:rPr lang="en-US" i="1">
                <a:solidFill>
                  <a:srgbClr val="FF0000"/>
                </a:solidFill>
              </a:rPr>
              <a:t>IP addresses</a:t>
            </a:r>
          </a:p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</a:rPr>
              <a:t>Two flavors: IPv4 (old) and IPv6 (new)</a:t>
            </a:r>
          </a:p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</a:rPr>
              <a:t>Both are stored in an </a:t>
            </a:r>
            <a:r>
              <a:rPr lang="en-US" i="1">
                <a:solidFill>
                  <a:srgbClr val="FF0000"/>
                </a:solidFill>
              </a:rPr>
              <a:t>IP address struct </a:t>
            </a:r>
            <a:r>
              <a:rPr lang="en-US"/>
              <a:t>of appropriate type</a:t>
            </a:r>
          </a:p>
          <a:p>
            <a:pPr lvl="1" eaLnBrk="1" hangingPunct="1">
              <a:defRPr/>
            </a:pPr>
            <a:r>
              <a:rPr lang="en-US"/>
              <a:t>in_addr for IPv4</a:t>
            </a:r>
          </a:p>
          <a:p>
            <a:pPr lvl="1" eaLnBrk="1" hangingPunct="1">
              <a:defRPr/>
            </a:pPr>
            <a:r>
              <a:rPr lang="en-US"/>
              <a:t>in6_addr for IPv6</a:t>
            </a:r>
          </a:p>
          <a:p>
            <a:pPr eaLnBrk="1" hangingPunct="1">
              <a:defRPr/>
            </a:pPr>
            <a:r>
              <a:rPr lang="en-US"/>
              <a:t>Details don’t matter; library functions usually hide them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2. Domain Naming System (DNS)</a:t>
            </a:r>
          </a:p>
        </p:txBody>
      </p:sp>
      <p:sp>
        <p:nvSpPr>
          <p:cNvPr id="74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defRPr/>
            </a:pPr>
            <a:r>
              <a:rPr lang="en-US"/>
              <a:t>Internet maintains mapping between IP addresses and domain names in huge worldwide distributed database called </a:t>
            </a:r>
            <a:r>
              <a:rPr lang="en-US" i="1"/>
              <a:t>DNS</a:t>
            </a:r>
            <a:endParaRPr lang="en-US"/>
          </a:p>
          <a:p>
            <a:pPr marL="560388" lvl="1" indent="-222250" defTabSz="895350" eaLnBrk="1" hangingPunct="1">
              <a:defRPr/>
            </a:pPr>
            <a:r>
              <a:rPr lang="en-US"/>
              <a:t>Conceptually, programmers can view DNS database as collection of millions of </a:t>
            </a:r>
            <a:r>
              <a:rPr lang="en-US" i="1"/>
              <a:t>host entry structures</a:t>
            </a:r>
            <a:r>
              <a:rPr lang="en-US"/>
              <a:t>:</a:t>
            </a:r>
          </a:p>
          <a:p>
            <a:pPr marL="223838" indent="-223838" defTabSz="895350" eaLnBrk="1" hangingPunct="1">
              <a:defRPr/>
            </a:pPr>
            <a:endParaRPr lang="en-US" sz="1600">
              <a:latin typeface="Courier New" pitchFamily="49" charset="0"/>
            </a:endParaRPr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r>
              <a:rPr lang="en-US"/>
              <a:t>Functions for retrieving host entries from DNS:</a:t>
            </a:r>
          </a:p>
          <a:p>
            <a:pPr marL="560388" lvl="1" indent="-222250" defTabSz="895350" eaLnBrk="1" hangingPunct="1">
              <a:defRPr/>
            </a:pPr>
            <a:r>
              <a:rPr lang="en-US">
                <a:latin typeface="Courier New" pitchFamily="49" charset="0"/>
              </a:rPr>
              <a:t>getaddrinfo</a:t>
            </a:r>
            <a:r>
              <a:rPr lang="en-US"/>
              <a:t>: query key is a DNS domain name</a:t>
            </a:r>
          </a:p>
          <a:p>
            <a:pPr marL="560388" lvl="1" indent="-222250" defTabSz="895350" eaLnBrk="1" hangingPunct="1">
              <a:defRPr/>
            </a:pPr>
            <a:r>
              <a:rPr lang="en-US">
                <a:latin typeface="Courier New" pitchFamily="49" charset="0"/>
              </a:rPr>
              <a:t>getnameinfo:</a:t>
            </a:r>
            <a:r>
              <a:rPr lang="en-US"/>
              <a:t> query key is an IP address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676400" y="2743200"/>
            <a:ext cx="8915400" cy="24447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Address information structure (DNS only has + entries) */ </a:t>
            </a:r>
          </a:p>
          <a:p>
            <a:r>
              <a:rPr lang="en-US" altLang="en-US" sz="1400" dirty="0"/>
              <a:t>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{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ai_flags</a:t>
            </a:r>
            <a:r>
              <a:rPr lang="en-US" altLang="en-US" sz="1400" dirty="0"/>
              <a:t>;	/*   Various options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;	/* + AF_INET or AF_INET6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;	/*   Preferred socket type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;	/*   Preferred protocol */</a:t>
            </a:r>
          </a:p>
          <a:p>
            <a:r>
              <a:rPr lang="en-US" altLang="en-US" sz="1400" dirty="0"/>
              <a:t>	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          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;	/*   Length of address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;		/* + Encoded IP address */</a:t>
            </a:r>
          </a:p>
          <a:p>
            <a:r>
              <a:rPr lang="en-US" altLang="en-US" sz="1400" dirty="0"/>
              <a:t>	char            *</a:t>
            </a:r>
            <a:r>
              <a:rPr lang="en-US" altLang="en-US" sz="1400" dirty="0" err="1"/>
              <a:t>ai_canonname</a:t>
            </a:r>
            <a:r>
              <a:rPr lang="en-US" altLang="en-US" sz="1400" dirty="0"/>
              <a:t>;	/* + Canonical host name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ai_next</a:t>
            </a:r>
            <a:r>
              <a:rPr lang="en-US" altLang="en-US" sz="1400" dirty="0"/>
              <a:t>;		/*   Link to next answer */</a:t>
            </a:r>
          </a:p>
          <a:p>
            <a:r>
              <a:rPr lang="en-US" altLang="en-US" sz="1400" dirty="0"/>
              <a:t>}; 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8264526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320926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3. Internet Connections</a:t>
            </a:r>
          </a:p>
        </p:txBody>
      </p:sp>
      <p:sp>
        <p:nvSpPr>
          <p:cNvPr id="750612" name="Rectangle 20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/>
              <a:t>Clients and servers communicate by sending streams of bytes over </a:t>
            </a:r>
            <a:r>
              <a:rPr lang="en-US" i="1">
                <a:solidFill>
                  <a:srgbClr val="FF0000"/>
                </a:solidFill>
              </a:rPr>
              <a:t>connections</a:t>
            </a:r>
            <a:endParaRPr lang="en-US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Connections are point-to-point, full-duplex (2-way communication), and reliable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144963" y="4470401"/>
            <a:ext cx="38465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 socket pair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</a:t>
            </a:r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>
                <a:latin typeface="Helvetica" pitchFamily="-124" charset="0"/>
              </a:rPr>
              <a:t>, </a:t>
            </a:r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>
                <a:latin typeface="Helvetica" pitchFamily="-124" charset="0"/>
              </a:rPr>
              <a:t>)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8312151" y="40989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2457451" y="40989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802063" y="450215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Oval 9"/>
          <p:cNvSpPr>
            <a:spLocks noChangeAspect="1" noChangeArrowheads="1"/>
          </p:cNvSpPr>
          <p:nvPr/>
        </p:nvSpPr>
        <p:spPr bwMode="auto">
          <a:xfrm>
            <a:off x="3673475" y="4437064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Oval 10"/>
          <p:cNvSpPr>
            <a:spLocks noChangeAspect="1" noChangeArrowheads="1"/>
          </p:cNvSpPr>
          <p:nvPr/>
        </p:nvSpPr>
        <p:spPr bwMode="auto">
          <a:xfrm>
            <a:off x="8253414" y="443706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997201" y="3228976"/>
            <a:ext cx="2284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Client socket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681788" y="3228976"/>
            <a:ext cx="2589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Server socket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3802063" y="3810001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7969251" y="3810001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117725" y="5133976"/>
            <a:ext cx="20701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 host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 </a:t>
            </a:r>
            <a:endParaRPr lang="en-US" altLang="en-US" sz="2400">
              <a:latin typeface="Times" pitchFamily="18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7975601" y="5133976"/>
            <a:ext cx="21383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 host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</a:p>
        </p:txBody>
      </p:sp>
      <p:sp>
        <p:nvSpPr>
          <p:cNvPr id="7186" name="Text Box 21"/>
          <p:cNvSpPr txBox="1">
            <a:spLocks noChangeArrowheads="1"/>
          </p:cNvSpPr>
          <p:nvPr/>
        </p:nvSpPr>
        <p:spPr bwMode="auto">
          <a:xfrm>
            <a:off x="1944443" y="5951538"/>
            <a:ext cx="2808782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i="1" dirty="0">
                <a:latin typeface="Helvetica" pitchFamily="-124" charset="0"/>
              </a:rPr>
              <a:t>Note: </a:t>
            </a:r>
            <a:r>
              <a:rPr lang="en-US" altLang="en-US" i="1" dirty="0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 i="1" dirty="0">
                <a:latin typeface="Helvetica" pitchFamily="-124" charset="0"/>
              </a:rPr>
              <a:t> is an</a:t>
            </a:r>
          </a:p>
          <a:p>
            <a:pPr algn="ctr">
              <a:lnSpc>
                <a:spcPct val="90000"/>
              </a:lnSpc>
            </a:pPr>
            <a:r>
              <a:rPr lang="en-US" altLang="en-US" b="0" i="1" dirty="0">
                <a:latin typeface="Helvetica" pitchFamily="-124" charset="0"/>
              </a:rPr>
              <a:t>ephemeral </a:t>
            </a:r>
            <a:r>
              <a:rPr lang="en-US" altLang="en-US" i="1" dirty="0">
                <a:latin typeface="Helvetica" pitchFamily="-124" charset="0"/>
              </a:rPr>
              <a:t>(temporary) port</a:t>
            </a:r>
          </a:p>
          <a:p>
            <a:pPr algn="ctr">
              <a:lnSpc>
                <a:spcPct val="90000"/>
              </a:lnSpc>
            </a:pPr>
            <a:r>
              <a:rPr lang="en-US" altLang="en-US" i="1" dirty="0">
                <a:latin typeface="Helvetica" pitchFamily="-124" charset="0"/>
              </a:rPr>
              <a:t>allocated by the OS kernel </a:t>
            </a:r>
          </a:p>
        </p:txBody>
      </p:sp>
      <p:sp>
        <p:nvSpPr>
          <p:cNvPr id="7187" name="Text Box 23"/>
          <p:cNvSpPr txBox="1">
            <a:spLocks noChangeArrowheads="1"/>
          </p:cNvSpPr>
          <p:nvPr/>
        </p:nvSpPr>
        <p:spPr bwMode="auto">
          <a:xfrm>
            <a:off x="7502525" y="5943600"/>
            <a:ext cx="29845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i="1">
                <a:latin typeface="Helvetica" pitchFamily="-124" charset="0"/>
              </a:rPr>
              <a:t>Note: </a:t>
            </a:r>
            <a:r>
              <a:rPr lang="en-US" altLang="en-US" i="1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 i="1">
                <a:latin typeface="Helvetica" pitchFamily="-124" charset="0"/>
              </a:rPr>
              <a:t> is a </a:t>
            </a:r>
            <a:r>
              <a:rPr lang="en-US" altLang="en-US" b="0" i="1">
                <a:latin typeface="Helvetica" pitchFamily="-124" charset="0"/>
              </a:rPr>
              <a:t>well-known</a:t>
            </a:r>
            <a:r>
              <a:rPr lang="en-US" altLang="en-US" i="1">
                <a:latin typeface="Helvetica" pitchFamily="-124" charset="0"/>
              </a:rPr>
              <a:t> port</a:t>
            </a:r>
          </a:p>
          <a:p>
            <a:pPr algn="ctr">
              <a:lnSpc>
                <a:spcPct val="90000"/>
              </a:lnSpc>
            </a:pPr>
            <a:r>
              <a:rPr lang="en-US" altLang="en-US" i="1">
                <a:latin typeface="Helvetica" pitchFamily="-124" charset="0"/>
              </a:rPr>
              <a:t>associated with Web servers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Clients</a:t>
            </a:r>
          </a:p>
        </p:txBody>
      </p:sp>
      <p:sp>
        <p:nvSpPr>
          <p:cNvPr id="71271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Examples of client programs</a:t>
            </a:r>
          </a:p>
          <a:p>
            <a:pPr lvl="1" eaLnBrk="1" hangingPunct="1">
              <a:defRPr/>
            </a:pPr>
            <a:r>
              <a:rPr lang="en-US" dirty="0"/>
              <a:t>Web browsers, </a:t>
            </a:r>
            <a:r>
              <a:rPr lang="en-US" dirty="0">
                <a:latin typeface="Courier New" pitchFamily="49" charset="0"/>
              </a:rPr>
              <a:t>telnet</a:t>
            </a:r>
            <a:r>
              <a:rPr lang="en-US" dirty="0"/>
              <a:t>, </a:t>
            </a:r>
            <a:r>
              <a:rPr lang="en-US" dirty="0" err="1">
                <a:latin typeface="Courier New" pitchFamily="49" charset="0"/>
              </a:rPr>
              <a:t>ssh</a:t>
            </a:r>
            <a:r>
              <a:rPr lang="en-US" dirty="0"/>
              <a:t>, games, WhatsApp, …</a:t>
            </a:r>
          </a:p>
          <a:p>
            <a:pPr eaLnBrk="1" hangingPunct="1">
              <a:defRPr/>
            </a:pPr>
            <a:r>
              <a:rPr lang="en-US" dirty="0"/>
              <a:t>How does a client find the server?</a:t>
            </a:r>
          </a:p>
          <a:p>
            <a:pPr lvl="1" eaLnBrk="1" hangingPunct="1">
              <a:defRPr/>
            </a:pPr>
            <a:r>
              <a:rPr lang="en-US" dirty="0"/>
              <a:t>IP address in server socket address identifies host</a:t>
            </a:r>
            <a:r>
              <a:rPr lang="en-US" i="1" dirty="0"/>
              <a:t>  (more precisely, an adapter on the host)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(Well-known) port in server socket address identifies service, and thus implicitly identifies server process that provides it</a:t>
            </a:r>
          </a:p>
          <a:p>
            <a:pPr lvl="1" eaLnBrk="1" hangingPunct="1">
              <a:defRPr/>
            </a:pPr>
            <a:r>
              <a:rPr lang="en-US" dirty="0"/>
              <a:t>Examples of well-known ports</a:t>
            </a:r>
          </a:p>
          <a:p>
            <a:pPr lvl="2" eaLnBrk="1" hangingPunct="1">
              <a:defRPr/>
            </a:pPr>
            <a:r>
              <a:rPr lang="en-US" dirty="0"/>
              <a:t>Port 7: Echo server</a:t>
            </a:r>
          </a:p>
          <a:p>
            <a:pPr lvl="2" eaLnBrk="1" hangingPunct="1">
              <a:defRPr/>
            </a:pPr>
            <a:r>
              <a:rPr lang="en-US" dirty="0"/>
              <a:t>Port 22: </a:t>
            </a:r>
            <a:r>
              <a:rPr lang="en-US" dirty="0" err="1"/>
              <a:t>ssh</a:t>
            </a:r>
            <a:r>
              <a:rPr lang="en-US" dirty="0"/>
              <a:t> server</a:t>
            </a:r>
          </a:p>
          <a:p>
            <a:pPr lvl="2" eaLnBrk="1" hangingPunct="1">
              <a:defRPr/>
            </a:pPr>
            <a:r>
              <a:rPr lang="en-US" dirty="0"/>
              <a:t>Port 25: Mail server</a:t>
            </a:r>
          </a:p>
          <a:p>
            <a:pPr lvl="2" eaLnBrk="1" hangingPunct="1">
              <a:defRPr/>
            </a:pPr>
            <a:r>
              <a:rPr lang="en-US" dirty="0"/>
              <a:t>Port 80: Web server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Lowest Level: Ethernet Segment</a:t>
            </a:r>
          </a:p>
        </p:txBody>
      </p:sp>
      <p:sp>
        <p:nvSpPr>
          <p:cNvPr id="70861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Ethernet segment consists of collection of </a:t>
            </a:r>
            <a:r>
              <a:rPr lang="en-US" sz="2000" i="1" dirty="0">
                <a:solidFill>
                  <a:srgbClr val="FF0000"/>
                </a:solidFill>
              </a:rPr>
              <a:t>hosts</a:t>
            </a:r>
            <a:r>
              <a:rPr lang="en-US" sz="2000" dirty="0"/>
              <a:t> connected by wires (twisted pairs) to a </a:t>
            </a:r>
            <a:r>
              <a:rPr lang="en-US" sz="2000" i="1" dirty="0">
                <a:solidFill>
                  <a:srgbClr val="FF0000"/>
                </a:solidFill>
              </a:rPr>
              <a:t>switch</a:t>
            </a: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All or part of a building</a:t>
            </a: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Operation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Each Ethernet adapter has unique 48-bit address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Hosts send bits to any other host in chunks called </a:t>
            </a:r>
            <a:r>
              <a:rPr lang="en-US" sz="1800" i="1" dirty="0">
                <a:solidFill>
                  <a:srgbClr val="FF0000"/>
                </a:solidFill>
              </a:rPr>
              <a:t>frames</a:t>
            </a:r>
            <a:endParaRPr lang="en-US" sz="1800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Switch copies bits to proper destination port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Dynamically learns which port has which host address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sz="1600" i="1" dirty="0"/>
          </a:p>
        </p:txBody>
      </p:sp>
      <p:grpSp>
        <p:nvGrpSpPr>
          <p:cNvPr id="5124" name="Group 1041"/>
          <p:cNvGrpSpPr>
            <a:grpSpLocks/>
          </p:cNvGrpSpPr>
          <p:nvPr/>
        </p:nvGrpSpPr>
        <p:grpSpPr bwMode="auto">
          <a:xfrm>
            <a:off x="4114800" y="2286001"/>
            <a:ext cx="3429000" cy="1787525"/>
            <a:chOff x="1632" y="1610"/>
            <a:chExt cx="2160" cy="1126"/>
          </a:xfrm>
        </p:grpSpPr>
        <p:sp>
          <p:nvSpPr>
            <p:cNvPr id="5125" name="Line 1028"/>
            <p:cNvSpPr>
              <a:spLocks noChangeShapeType="1"/>
            </p:cNvSpPr>
            <p:nvPr/>
          </p:nvSpPr>
          <p:spPr bwMode="auto">
            <a:xfrm>
              <a:off x="2082" y="1811"/>
              <a:ext cx="52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" name="Line 1029"/>
            <p:cNvSpPr>
              <a:spLocks noChangeShapeType="1"/>
            </p:cNvSpPr>
            <p:nvPr/>
          </p:nvSpPr>
          <p:spPr bwMode="auto">
            <a:xfrm>
              <a:off x="2706" y="1811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Line 1030"/>
            <p:cNvSpPr>
              <a:spLocks noChangeShapeType="1"/>
            </p:cNvSpPr>
            <p:nvPr/>
          </p:nvSpPr>
          <p:spPr bwMode="auto">
            <a:xfrm flipH="1">
              <a:off x="2850" y="1811"/>
              <a:ext cx="432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8" name="Rectangle 1031"/>
            <p:cNvSpPr>
              <a:spLocks noChangeArrowheads="1"/>
            </p:cNvSpPr>
            <p:nvPr/>
          </p:nvSpPr>
          <p:spPr bwMode="auto">
            <a:xfrm>
              <a:off x="1871" y="1622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29" name="Rectangle 1032"/>
            <p:cNvSpPr>
              <a:spLocks noChangeArrowheads="1"/>
            </p:cNvSpPr>
            <p:nvPr/>
          </p:nvSpPr>
          <p:spPr bwMode="auto">
            <a:xfrm>
              <a:off x="2489" y="1610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30" name="Rectangle 1033"/>
            <p:cNvSpPr>
              <a:spLocks noChangeArrowheads="1"/>
            </p:cNvSpPr>
            <p:nvPr/>
          </p:nvSpPr>
          <p:spPr bwMode="auto">
            <a:xfrm>
              <a:off x="3107" y="1610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31" name="AutoShape 1034"/>
            <p:cNvSpPr>
              <a:spLocks noChangeArrowheads="1"/>
            </p:cNvSpPr>
            <p:nvPr/>
          </p:nvSpPr>
          <p:spPr bwMode="auto">
            <a:xfrm>
              <a:off x="2448" y="1995"/>
              <a:ext cx="576" cy="25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hub</a:t>
              </a:r>
            </a:p>
          </p:txBody>
        </p:sp>
        <p:sp>
          <p:nvSpPr>
            <p:cNvPr id="5132" name="Text Box 1035"/>
            <p:cNvSpPr txBox="1">
              <a:spLocks noChangeArrowheads="1"/>
            </p:cNvSpPr>
            <p:nvPr/>
          </p:nvSpPr>
          <p:spPr bwMode="auto">
            <a:xfrm>
              <a:off x="3068" y="1868"/>
              <a:ext cx="7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100 Mb/s</a:t>
              </a:r>
            </a:p>
          </p:txBody>
        </p:sp>
        <p:sp>
          <p:nvSpPr>
            <p:cNvPr id="5133" name="Text Box 1036"/>
            <p:cNvSpPr txBox="1">
              <a:spLocks noChangeArrowheads="1"/>
            </p:cNvSpPr>
            <p:nvPr/>
          </p:nvSpPr>
          <p:spPr bwMode="auto">
            <a:xfrm>
              <a:off x="1632" y="1868"/>
              <a:ext cx="7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100 Mb/s</a:t>
              </a:r>
            </a:p>
          </p:txBody>
        </p:sp>
        <p:sp>
          <p:nvSpPr>
            <p:cNvPr id="5134" name="Text Box 1037"/>
            <p:cNvSpPr txBox="1">
              <a:spLocks noChangeArrowheads="1"/>
            </p:cNvSpPr>
            <p:nvPr/>
          </p:nvSpPr>
          <p:spPr bwMode="auto">
            <a:xfrm>
              <a:off x="3302" y="2505"/>
              <a:ext cx="4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r>
                <a:rPr lang="en-US" altLang="en-US" sz="1800" i="1">
                  <a:latin typeface="Helvetica" pitchFamily="-124" charset="0"/>
                </a:rPr>
                <a:t>ports</a:t>
              </a:r>
            </a:p>
          </p:txBody>
        </p:sp>
        <p:sp>
          <p:nvSpPr>
            <p:cNvPr id="5135" name="Line 1038"/>
            <p:cNvSpPr>
              <a:spLocks noChangeShapeType="1"/>
            </p:cNvSpPr>
            <p:nvPr/>
          </p:nvSpPr>
          <p:spPr bwMode="auto">
            <a:xfrm flipH="1" flipV="1">
              <a:off x="2928" y="2003"/>
              <a:ext cx="43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6" name="Line 1039"/>
            <p:cNvSpPr>
              <a:spLocks noChangeShapeType="1"/>
            </p:cNvSpPr>
            <p:nvPr/>
          </p:nvSpPr>
          <p:spPr bwMode="auto">
            <a:xfrm flipH="1" flipV="1">
              <a:off x="2688" y="2003"/>
              <a:ext cx="67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Line 1040"/>
            <p:cNvSpPr>
              <a:spLocks noChangeShapeType="1"/>
            </p:cNvSpPr>
            <p:nvPr/>
          </p:nvSpPr>
          <p:spPr bwMode="auto">
            <a:xfrm flipH="1" flipV="1">
              <a:off x="2496" y="2003"/>
              <a:ext cx="86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1905000" y="1968500"/>
            <a:ext cx="1295400" cy="1143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6324600" y="1492250"/>
            <a:ext cx="3505200" cy="1981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16"/>
          <p:cNvSpPr>
            <a:spLocks noChangeArrowheads="1"/>
          </p:cNvSpPr>
          <p:nvPr/>
        </p:nvSpPr>
        <p:spPr bwMode="auto">
          <a:xfrm>
            <a:off x="1905000" y="4895850"/>
            <a:ext cx="1295400" cy="1143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17"/>
          <p:cNvSpPr>
            <a:spLocks noChangeArrowheads="1"/>
          </p:cNvSpPr>
          <p:nvPr/>
        </p:nvSpPr>
        <p:spPr bwMode="auto">
          <a:xfrm>
            <a:off x="6324600" y="4419600"/>
            <a:ext cx="3505200" cy="1981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2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Ports to Identify Services</a:t>
            </a:r>
          </a:p>
        </p:txBody>
      </p:sp>
      <p:sp>
        <p:nvSpPr>
          <p:cNvPr id="9223" name="Oval 4"/>
          <p:cNvSpPr>
            <a:spLocks noChangeArrowheads="1"/>
          </p:cNvSpPr>
          <p:nvPr/>
        </p:nvSpPr>
        <p:spPr bwMode="auto">
          <a:xfrm>
            <a:off x="7834313" y="1611314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Web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1889125" y="1600200"/>
            <a:ext cx="12458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Client host</a:t>
            </a:r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6553201" y="1143000"/>
            <a:ext cx="2544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Server host 134.173.42.2</a:t>
            </a:r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 flipV="1">
            <a:off x="3048000" y="248285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7848600" y="2559051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Echo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7)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505200" y="1657350"/>
            <a:ext cx="26543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Service request for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134.173.42.2:80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(i.e., Web server)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7467600" y="217805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Oval 15"/>
          <p:cNvSpPr>
            <a:spLocks noChangeArrowheads="1"/>
          </p:cNvSpPr>
          <p:nvPr/>
        </p:nvSpPr>
        <p:spPr bwMode="auto">
          <a:xfrm>
            <a:off x="7834313" y="4538664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Web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9231" name="Line 18"/>
          <p:cNvSpPr>
            <a:spLocks noChangeShapeType="1"/>
          </p:cNvSpPr>
          <p:nvPr/>
        </p:nvSpPr>
        <p:spPr bwMode="auto">
          <a:xfrm flipV="1">
            <a:off x="3048000" y="54102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Oval 20"/>
          <p:cNvSpPr>
            <a:spLocks noChangeArrowheads="1"/>
          </p:cNvSpPr>
          <p:nvPr/>
        </p:nvSpPr>
        <p:spPr bwMode="auto">
          <a:xfrm>
            <a:off x="7848600" y="5486401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Echo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7)</a:t>
            </a:r>
          </a:p>
        </p:txBody>
      </p:sp>
      <p:sp>
        <p:nvSpPr>
          <p:cNvPr id="9233" name="Text Box 21"/>
          <p:cNvSpPr txBox="1">
            <a:spLocks noChangeArrowheads="1"/>
          </p:cNvSpPr>
          <p:nvPr/>
        </p:nvSpPr>
        <p:spPr bwMode="auto">
          <a:xfrm>
            <a:off x="3767413" y="4603751"/>
            <a:ext cx="20441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Service request for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134.173.42.2:7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(i.e., echo server)</a:t>
            </a:r>
          </a:p>
        </p:txBody>
      </p:sp>
      <p:sp>
        <p:nvSpPr>
          <p:cNvPr id="9234" name="Line 22"/>
          <p:cNvSpPr>
            <a:spLocks noChangeShapeType="1"/>
          </p:cNvSpPr>
          <p:nvPr/>
        </p:nvSpPr>
        <p:spPr bwMode="auto">
          <a:xfrm>
            <a:off x="7467600" y="54864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AutoShape 25"/>
          <p:cNvSpPr>
            <a:spLocks noChangeArrowheads="1"/>
          </p:cNvSpPr>
          <p:nvPr/>
        </p:nvSpPr>
        <p:spPr bwMode="auto">
          <a:xfrm>
            <a:off x="4419600" y="3398877"/>
            <a:ext cx="366960" cy="426958"/>
          </a:xfrm>
          <a:prstGeom prst="downArrow">
            <a:avLst>
              <a:gd name="adj1" fmla="val 50000"/>
              <a:gd name="adj2" fmla="val 5024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36" name="Oval 10"/>
          <p:cNvSpPr>
            <a:spLocks noChangeArrowheads="1"/>
          </p:cNvSpPr>
          <p:nvPr/>
        </p:nvSpPr>
        <p:spPr bwMode="auto">
          <a:xfrm>
            <a:off x="6477000" y="2254250"/>
            <a:ext cx="10668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Kernel</a:t>
            </a:r>
          </a:p>
        </p:txBody>
      </p:sp>
      <p:sp>
        <p:nvSpPr>
          <p:cNvPr id="9237" name="Oval 19"/>
          <p:cNvSpPr>
            <a:spLocks noChangeArrowheads="1"/>
          </p:cNvSpPr>
          <p:nvPr/>
        </p:nvSpPr>
        <p:spPr bwMode="auto">
          <a:xfrm>
            <a:off x="6477000" y="5181600"/>
            <a:ext cx="10668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Kernel</a:t>
            </a:r>
          </a:p>
        </p:txBody>
      </p:sp>
      <p:sp>
        <p:nvSpPr>
          <p:cNvPr id="9238" name="Oval 3"/>
          <p:cNvSpPr>
            <a:spLocks noChangeArrowheads="1"/>
          </p:cNvSpPr>
          <p:nvPr/>
        </p:nvSpPr>
        <p:spPr bwMode="auto">
          <a:xfrm>
            <a:off x="2047042" y="2281333"/>
            <a:ext cx="1062116" cy="47606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9239" name="Oval 14"/>
          <p:cNvSpPr>
            <a:spLocks noChangeArrowheads="1"/>
          </p:cNvSpPr>
          <p:nvPr/>
        </p:nvSpPr>
        <p:spPr bwMode="auto">
          <a:xfrm>
            <a:off x="2047042" y="5208683"/>
            <a:ext cx="1062116" cy="47606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Servers</a:t>
            </a:r>
          </a:p>
        </p:txBody>
      </p:sp>
      <p:sp>
        <p:nvSpPr>
          <p:cNvPr id="71475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Servers are long-running processes (daemons).</a:t>
            </a:r>
          </a:p>
          <a:p>
            <a:pPr lvl="1" eaLnBrk="1" hangingPunct="1">
              <a:defRPr/>
            </a:pPr>
            <a:r>
              <a:rPr lang="en-US"/>
              <a:t>Created at boot time (typically) by </a:t>
            </a:r>
            <a:r>
              <a:rPr lang="en-US">
                <a:latin typeface="Courier New" pitchFamily="49" charset="0"/>
              </a:rPr>
              <a:t>init</a:t>
            </a:r>
            <a:r>
              <a:rPr lang="en-US"/>
              <a:t> process (process 1)</a:t>
            </a:r>
          </a:p>
          <a:p>
            <a:pPr lvl="1" eaLnBrk="1" hangingPunct="1">
              <a:defRPr/>
            </a:pPr>
            <a:r>
              <a:rPr lang="en-US"/>
              <a:t>Run continuously until machine is turned off</a:t>
            </a:r>
          </a:p>
          <a:p>
            <a:pPr lvl="1" eaLnBrk="1" hangingPunct="1">
              <a:defRPr/>
            </a:pPr>
            <a:r>
              <a:rPr lang="en-US"/>
              <a:t>Or spawned by </a:t>
            </a:r>
            <a:r>
              <a:rPr lang="en-US">
                <a:latin typeface="Courier New" pitchFamily="49" charset="0"/>
              </a:rPr>
              <a:t>inetd</a:t>
            </a:r>
            <a:r>
              <a:rPr lang="en-US"/>
              <a:t> in response to connection to port</a:t>
            </a:r>
          </a:p>
          <a:p>
            <a:pPr eaLnBrk="1" hangingPunct="1">
              <a:defRPr/>
            </a:pPr>
            <a:r>
              <a:rPr lang="en-US"/>
              <a:t>Each server waits for requests to arrive on well-known port associated with that particular service</a:t>
            </a:r>
          </a:p>
          <a:p>
            <a:pPr lvl="1" eaLnBrk="1" hangingPunct="1">
              <a:defRPr/>
            </a:pPr>
            <a:r>
              <a:rPr lang="en-US"/>
              <a:t>Port 7: echo server</a:t>
            </a:r>
          </a:p>
          <a:p>
            <a:pPr lvl="1" eaLnBrk="1" hangingPunct="1">
              <a:defRPr/>
            </a:pPr>
            <a:r>
              <a:rPr lang="en-US"/>
              <a:t>Port 22: ssh server</a:t>
            </a:r>
          </a:p>
          <a:p>
            <a:pPr lvl="1" eaLnBrk="1" hangingPunct="1">
              <a:defRPr/>
            </a:pPr>
            <a:r>
              <a:rPr lang="en-US"/>
              <a:t>Port 25: mail server</a:t>
            </a:r>
          </a:p>
          <a:p>
            <a:pPr lvl="1" eaLnBrk="1" hangingPunct="1">
              <a:defRPr/>
            </a:pPr>
            <a:r>
              <a:rPr lang="en-US"/>
              <a:t>Port 80: HTTP server</a:t>
            </a:r>
          </a:p>
          <a:p>
            <a:pPr eaLnBrk="1" hangingPunct="1">
              <a:defRPr/>
            </a:pPr>
            <a:r>
              <a:rPr lang="en-US"/>
              <a:t>Machine that runs a server process is also often referred to as a “server”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Server Examples</a:t>
            </a:r>
          </a:p>
        </p:txBody>
      </p:sp>
      <p:sp>
        <p:nvSpPr>
          <p:cNvPr id="71578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/>
              <a:t>Web server (port 80)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files/compute cycles (CGI programs)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retrieves files and runs CGI programs on behalf of the client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/>
              <a:t>FTP server (20, 21)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files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stores and retrieve files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/>
              <a:t>ssh server (22)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terminal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proxies a terminal on the server machine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/>
              <a:t>Mail server (25)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email “spool”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stores mail messages in spool file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239000" y="2911476"/>
            <a:ext cx="3124200" cy="14779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>
                <a:latin typeface="Helvetica" pitchFamily="-124" charset="0"/>
              </a:rPr>
              <a:t>See </a:t>
            </a:r>
            <a:r>
              <a:rPr lang="en-US" altLang="en-US" sz="1800"/>
              <a:t>/etc/services</a:t>
            </a:r>
            <a:r>
              <a:rPr lang="en-US" altLang="en-US" sz="1800">
                <a:latin typeface="Helvetica" pitchFamily="-124" charset="0"/>
              </a:rPr>
              <a:t> for a comprehensive list of the services (potentially) available on a Linux machine.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</a:t>
            </a:r>
          </a:p>
        </p:txBody>
      </p:sp>
      <p:sp>
        <p:nvSpPr>
          <p:cNvPr id="71987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of system-level functions used in conjunction with Unix I/O to build network applications. </a:t>
            </a:r>
          </a:p>
          <a:p>
            <a:endParaRPr lang="en-US" dirty="0"/>
          </a:p>
          <a:p>
            <a:r>
              <a:rPr lang="en-US" dirty="0"/>
              <a:t>Created in the early 80’s as part of the original Berkeley distribution of Unix that contained an early version of the Internet protocols.</a:t>
            </a:r>
          </a:p>
          <a:p>
            <a:endParaRPr lang="en-US" dirty="0"/>
          </a:p>
          <a:p>
            <a:r>
              <a:rPr lang="en-US" dirty="0"/>
              <a:t>Available on all modern systems	</a:t>
            </a:r>
          </a:p>
          <a:p>
            <a:pPr lvl="1"/>
            <a:r>
              <a:rPr lang="en-US" dirty="0"/>
              <a:t>Unix variants, Windows, OS X, IOS, Android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2953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90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socket?</a:t>
            </a:r>
          </a:p>
          <a:p>
            <a:pPr lvl="1"/>
            <a:r>
              <a:rPr lang="en-US" dirty="0"/>
              <a:t>To the kernel, a socket is an endpoint of communication</a:t>
            </a:r>
          </a:p>
          <a:p>
            <a:pPr lvl="1"/>
            <a:r>
              <a:rPr lang="en-US" dirty="0"/>
              <a:t>To an application, a socket is a </a:t>
            </a:r>
            <a:r>
              <a:rPr lang="en-US" i="1" dirty="0"/>
              <a:t>file descriptor</a:t>
            </a:r>
            <a:r>
              <a:rPr lang="en-US" dirty="0"/>
              <a:t> that lets the application read from or write to the network</a:t>
            </a:r>
          </a:p>
          <a:p>
            <a:pPr lvl="2"/>
            <a:r>
              <a:rPr lang="en-US" b="1" i="1" dirty="0">
                <a:solidFill>
                  <a:srgbClr val="C00000"/>
                </a:solidFill>
              </a:rPr>
              <a:t>Remember:</a:t>
            </a:r>
            <a:r>
              <a:rPr lang="en-US" dirty="0"/>
              <a:t> All Unix I/O devices, including networks, are modeled as files</a:t>
            </a:r>
          </a:p>
          <a:p>
            <a:r>
              <a:rPr lang="en-US" dirty="0"/>
              <a:t>Clients and servers communicate with each other by reading from and writing to socket descriptors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r>
              <a:rPr lang="en-US" dirty="0"/>
              <a:t>Main distinction between regular file I/O and socket I/O is how the application “opens” the socket descriptors</a:t>
            </a:r>
          </a:p>
        </p:txBody>
      </p:sp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3775442" y="4144546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6538998" y="4144546"/>
            <a:ext cx="1028163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4216401" y="4677946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 err="1"/>
              <a:t>clientfd</a:t>
            </a:r>
            <a:endParaRPr lang="en-US" dirty="0"/>
          </a:p>
        </p:txBody>
      </p:sp>
      <p:sp>
        <p:nvSpPr>
          <p:cNvPr id="8" name="Oval 26"/>
          <p:cNvSpPr>
            <a:spLocks noChangeAspect="1" noChangeArrowheads="1"/>
          </p:cNvSpPr>
          <p:nvPr/>
        </p:nvSpPr>
        <p:spPr bwMode="auto">
          <a:xfrm>
            <a:off x="6477000" y="429694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6143084" y="469064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 err="1"/>
              <a:t>serverfd</a:t>
            </a:r>
            <a:endParaRPr lang="en-US" dirty="0"/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4800600" y="4382576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Oval 20"/>
          <p:cNvSpPr>
            <a:spLocks noChangeAspect="1" noChangeArrowheads="1"/>
          </p:cNvSpPr>
          <p:nvPr/>
        </p:nvSpPr>
        <p:spPr bwMode="auto">
          <a:xfrm>
            <a:off x="4648200" y="429694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43813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Overview of 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599" y="990600"/>
            <a:ext cx="152401" cy="30480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28446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3552" y="990600"/>
            <a:ext cx="155448" cy="30480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3172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2553101904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</a:rPr>
              <a:t>accept</a:t>
            </a:r>
            <a:r>
              <a:rPr lang="en-US" b="1" dirty="0"/>
              <a:t>…and thus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Intended to be generic and future-proof</a:t>
            </a:r>
          </a:p>
          <a:p>
            <a:pPr lvl="2"/>
            <a:r>
              <a:rPr lang="en-US" dirty="0"/>
              <a:t>…but guessed wrong; too small for IPv6!  (Thus,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dirty="0"/>
              <a:t> needed; see later)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2370550" y="3352800"/>
            <a:ext cx="610936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</a:t>
            </a:r>
            <a:r>
              <a:rPr lang="en-US" dirty="0"/>
              <a:t> { </a:t>
            </a:r>
          </a:p>
          <a:p>
            <a:r>
              <a:rPr lang="en-US" dirty="0"/>
              <a:t>  uint16_t  </a:t>
            </a:r>
            <a:r>
              <a:rPr lang="en-US" dirty="0" err="1"/>
              <a:t>sa_family</a:t>
            </a:r>
            <a:r>
              <a:rPr lang="en-US" dirty="0"/>
              <a:t>;    </a:t>
            </a:r>
            <a:r>
              <a:rPr lang="en-US" dirty="0">
                <a:solidFill>
                  <a:srgbClr val="990000"/>
                </a:solidFill>
              </a:rPr>
              <a:t>/* Protocol family */ </a:t>
            </a:r>
          </a:p>
          <a:p>
            <a:r>
              <a:rPr lang="en-US" dirty="0"/>
              <a:t>  char      </a:t>
            </a:r>
            <a:r>
              <a:rPr lang="en-US" dirty="0" err="1"/>
              <a:t>sa_data</a:t>
            </a:r>
            <a:r>
              <a:rPr lang="en-US" dirty="0"/>
              <a:t>[14];  </a:t>
            </a:r>
            <a:r>
              <a:rPr lang="en-US" dirty="0">
                <a:solidFill>
                  <a:srgbClr val="990000"/>
                </a:solidFill>
              </a:rPr>
              <a:t>/* Address data.  */ </a:t>
            </a:r>
          </a:p>
          <a:p>
            <a:r>
              <a:rPr lang="en-US" dirty="0"/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828800" y="5224052"/>
            <a:ext cx="8534400" cy="338138"/>
            <a:chOff x="960" y="2821"/>
            <a:chExt cx="5376" cy="213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821"/>
              <a:ext cx="336" cy="21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821"/>
              <a:ext cx="336" cy="21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718792" y="482875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38446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Family-specific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93507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48770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IPv4-specific socket address: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18288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23622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28956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34290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39624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44958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50292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55626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60960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66294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71628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76962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82296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87630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92964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98298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611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sa_family</a:t>
            </a:r>
            <a:endParaRPr lang="en-US" dirty="0"/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24198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Family-specific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752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struct sockaddr_in  { </a:t>
            </a:r>
          </a:p>
          <a:p>
            <a:r>
              <a:rPr lang="en-US" dirty="0"/>
              <a:t>  uint16_t        </a:t>
            </a:r>
            <a:r>
              <a:rPr lang="en-US" dirty="0" err="1"/>
              <a:t>sin_family</a:t>
            </a:r>
            <a:r>
              <a:rPr lang="en-US" dirty="0"/>
              <a:t>;  </a:t>
            </a:r>
            <a:r>
              <a:rPr lang="en-US" dirty="0">
                <a:solidFill>
                  <a:srgbClr val="990000"/>
                </a:solidFill>
              </a:rPr>
              <a:t>/* Protocol family (always AF_INET) */ </a:t>
            </a:r>
          </a:p>
          <a:p>
            <a:r>
              <a:rPr lang="en-US" dirty="0"/>
              <a:t>  uint16_t        </a:t>
            </a:r>
            <a:r>
              <a:rPr lang="en-US" dirty="0" err="1"/>
              <a:t>sin_port</a:t>
            </a:r>
            <a:r>
              <a:rPr lang="en-US" dirty="0"/>
              <a:t>;    </a:t>
            </a:r>
            <a:r>
              <a:rPr lang="en-US" dirty="0">
                <a:solidFill>
                  <a:srgbClr val="990000"/>
                </a:solidFill>
              </a:rPr>
              <a:t>/* Port </a:t>
            </a:r>
            <a:r>
              <a:rPr lang="en-US" dirty="0" err="1">
                <a:solidFill>
                  <a:srgbClr val="990000"/>
                </a:solidFill>
              </a:rPr>
              <a:t>num</a:t>
            </a:r>
            <a:r>
              <a:rPr lang="en-US" dirty="0">
                <a:solidFill>
                  <a:srgbClr val="990000"/>
                </a:solidFill>
              </a:rPr>
              <a:t> in network byte order */ </a:t>
            </a:r>
          </a:p>
          <a:p>
            <a:r>
              <a:rPr lang="en-US" dirty="0" err="1"/>
              <a:t>  struct in_addr  sin_addr;    </a:t>
            </a:r>
            <a:r>
              <a:rPr lang="en-US" dirty="0" err="1">
                <a:solidFill>
                  <a:srgbClr val="990000"/>
                </a:solidFill>
              </a:rPr>
              <a:t>/* IP addr in network byte order */ </a:t>
            </a:r>
          </a:p>
          <a:p>
            <a:r>
              <a:rPr lang="en-US" dirty="0"/>
              <a:t>  unsigned char   </a:t>
            </a:r>
            <a:r>
              <a:rPr lang="en-US" dirty="0" err="1"/>
              <a:t>sin_zero</a:t>
            </a:r>
            <a:r>
              <a:rPr lang="en-US" dirty="0"/>
              <a:t>[8]; </a:t>
            </a:r>
            <a:r>
              <a:rPr lang="en-US" dirty="0">
                <a:solidFill>
                  <a:srgbClr val="990000"/>
                </a:solidFill>
              </a:rPr>
              <a:t>/* Pad to </a:t>
            </a:r>
            <a:r>
              <a:rPr lang="en-US" dirty="0" err="1">
                <a:solidFill>
                  <a:srgbClr val="990000"/>
                </a:solidFill>
              </a:rPr>
              <a:t>sizeof</a:t>
            </a:r>
            <a:r>
              <a:rPr lang="en-US" dirty="0">
                <a:solidFill>
                  <a:srgbClr val="990000"/>
                </a:solidFill>
              </a:rPr>
              <a:t>(</a:t>
            </a:r>
            <a:r>
              <a:rPr lang="en-US" dirty="0" err="1">
                <a:solidFill>
                  <a:srgbClr val="990000"/>
                </a:solidFill>
              </a:rPr>
              <a:t>struct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 err="1">
                <a:solidFill>
                  <a:srgbClr val="990000"/>
                </a:solidFill>
              </a:rPr>
              <a:t>sockaddr</a:t>
            </a:r>
            <a:r>
              <a:rPr lang="en-US" dirty="0">
                <a:solidFill>
                  <a:srgbClr val="990000"/>
                </a:solidFill>
              </a:rPr>
              <a:t>) */ </a:t>
            </a:r>
          </a:p>
          <a:p>
            <a:r>
              <a:rPr lang="en-US" dirty="0" err="1"/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2854372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sin_port</a:t>
            </a:r>
            <a:endParaRPr lang="en-US" dirty="0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1837858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AF_INET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442460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sin_addr</a:t>
            </a:r>
            <a:endParaRPr lang="en-US" dirty="0"/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1600201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sin_family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AB0E912-39D2-43C5-8FFB-081902E9D24F}"/>
                  </a:ext>
                </a:extLst>
              </p14:cNvPr>
              <p14:cNvContentPartPr/>
              <p14:nvPr/>
            </p14:nvContentPartPr>
            <p14:xfrm>
              <a:off x="3733920" y="2698920"/>
              <a:ext cx="374760" cy="495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AB0E912-39D2-43C5-8FFB-081902E9D2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24560" y="2689560"/>
                <a:ext cx="393480" cy="51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05061891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IPv6-specific socket address: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18288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23622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28956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34290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39624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44958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50292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55626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6096000" y="5210383"/>
            <a:ext cx="533400" cy="33855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6629400" y="5210383"/>
            <a:ext cx="533400" cy="33855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7162800" y="5225772"/>
            <a:ext cx="533400" cy="30777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sz="1400" dirty="0">
                <a:cs typeface="Courier New" pitchFamily="49" charset="0"/>
              </a:rPr>
              <a:t>...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7696200" y="5210383"/>
            <a:ext cx="533400" cy="33855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82296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87630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92964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98298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611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sa_family</a:t>
            </a:r>
            <a:endParaRPr lang="en-US" dirty="0"/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24198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Family-specific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752600" y="2819400"/>
            <a:ext cx="9195146" cy="1815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struct sockaddr_in6  { </a:t>
            </a:r>
          </a:p>
          <a:p>
            <a:r>
              <a:rPr lang="en-US" dirty="0"/>
              <a:t>  uint16_t        sin6_family;   </a:t>
            </a:r>
            <a:r>
              <a:rPr lang="en-US" dirty="0">
                <a:solidFill>
                  <a:srgbClr val="990000"/>
                </a:solidFill>
              </a:rPr>
              <a:t>/* Protocol family (always AF_INET6) */ </a:t>
            </a:r>
          </a:p>
          <a:p>
            <a:r>
              <a:rPr lang="en-US" dirty="0"/>
              <a:t>  uint16_t        sin6_port;     </a:t>
            </a:r>
            <a:r>
              <a:rPr lang="en-US" dirty="0">
                <a:solidFill>
                  <a:srgbClr val="990000"/>
                </a:solidFill>
              </a:rPr>
              <a:t>/* Port num in network byte order */</a:t>
            </a:r>
          </a:p>
          <a:p>
            <a:r>
              <a:rPr lang="en-US" dirty="0">
                <a:solidFill>
                  <a:srgbClr val="990000"/>
                </a:solidFill>
              </a:rPr>
              <a:t>  </a:t>
            </a:r>
            <a:r>
              <a:rPr lang="en-US" dirty="0"/>
              <a:t>uint32_t        sin6_flowinfo; </a:t>
            </a:r>
            <a:r>
              <a:rPr lang="en-US" dirty="0">
                <a:solidFill>
                  <a:srgbClr val="990000"/>
                </a:solidFill>
              </a:rPr>
              <a:t>/* IPv6 flow information */ </a:t>
            </a:r>
          </a:p>
          <a:p>
            <a:r>
              <a:rPr lang="en-US" dirty="0"/>
              <a:t>  struct in6_addr sin6_addr;     </a:t>
            </a:r>
            <a:r>
              <a:rPr lang="en-US" dirty="0">
                <a:solidFill>
                  <a:srgbClr val="990000"/>
                </a:solidFill>
              </a:rPr>
              <a:t>/* IP </a:t>
            </a:r>
            <a:r>
              <a:rPr lang="en-US" dirty="0" err="1">
                <a:solidFill>
                  <a:srgbClr val="990000"/>
                </a:solidFill>
              </a:rPr>
              <a:t>addr</a:t>
            </a:r>
            <a:r>
              <a:rPr lang="en-US" dirty="0">
                <a:solidFill>
                  <a:srgbClr val="990000"/>
                </a:solidFill>
              </a:rPr>
              <a:t> in network byte order */</a:t>
            </a:r>
          </a:p>
          <a:p>
            <a:r>
              <a:rPr lang="en-US" dirty="0">
                <a:solidFill>
                  <a:srgbClr val="990000"/>
                </a:solidFill>
              </a:rPr>
              <a:t>  </a:t>
            </a:r>
            <a:r>
              <a:rPr lang="en-US" dirty="0"/>
              <a:t>uint32_t        sin6_scope_id;</a:t>
            </a:r>
            <a:r>
              <a:rPr lang="en-US" dirty="0">
                <a:solidFill>
                  <a:srgbClr val="990000"/>
                </a:solidFill>
              </a:rPr>
              <a:t> /* scope id (new in RFC2553) */ </a:t>
            </a:r>
          </a:p>
          <a:p>
            <a:r>
              <a:rPr lang="en-US" dirty="0"/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2854372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sin_port</a:t>
            </a:r>
            <a:endParaRPr lang="en-US" dirty="0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1776142" y="5215202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AF_INET6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133884" y="4812506"/>
            <a:ext cx="178927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sin6_flowinfo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1538486" y="5957510"/>
            <a:ext cx="154241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sin6_family</a:t>
            </a:r>
          </a:p>
        </p:txBody>
      </p:sp>
      <p:sp>
        <p:nvSpPr>
          <p:cNvPr id="31" name="Text Box 26">
            <a:extLst>
              <a:ext uri="{FF2B5EF4-FFF2-40B4-BE49-F238E27FC236}">
                <a16:creationId xmlns:a16="http://schemas.microsoft.com/office/drawing/2014/main" id="{2290080A-63CC-4B60-8704-C57C99BC8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306" y="4800600"/>
            <a:ext cx="12955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sin6_addr</a:t>
            </a:r>
          </a:p>
        </p:txBody>
      </p:sp>
      <p:sp>
        <p:nvSpPr>
          <p:cNvPr id="32" name="Text Box 26">
            <a:extLst>
              <a:ext uri="{FF2B5EF4-FFF2-40B4-BE49-F238E27FC236}">
                <a16:creationId xmlns:a16="http://schemas.microsoft.com/office/drawing/2014/main" id="{BB2F1014-F8A1-4732-9372-62FF31859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005" y="4788694"/>
            <a:ext cx="178927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sin6_scope_id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9A6DCC6-B702-4547-9FA9-2119AF3629DB}"/>
                  </a:ext>
                </a:extLst>
              </p14:cNvPr>
              <p14:cNvContentPartPr/>
              <p14:nvPr/>
            </p14:nvContentPartPr>
            <p14:xfrm>
              <a:off x="1606680" y="2819520"/>
              <a:ext cx="3918240" cy="2908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9A6DCC6-B702-4547-9FA9-2119AF3629D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97320" y="2810160"/>
                <a:ext cx="3936960" cy="292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468281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Level: Bridged Ethernet Segment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Spans building or campus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Bridges cleverly learn which hosts are reachable from which ports and then selectively copy frames from port to port. How?  Frames have source and destination addresses….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276600" y="3365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267200" y="3365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>
            <a:off x="4495800" y="3365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968626" y="30797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949701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930776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8001000" y="3365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8229600" y="3365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7683501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8664576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4543425" y="38989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6524625" y="38989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3865563" y="367506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7599363" y="367506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5734050" y="3670301"/>
            <a:ext cx="846138" cy="377825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bridge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635500" y="3883025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6619875" y="389890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H="1">
            <a:off x="3305175" y="54991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H="1">
            <a:off x="4295775" y="54991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2997201" y="58229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3978276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4572000" y="53911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6553200" y="53911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AutoShape 27"/>
          <p:cNvSpPr>
            <a:spLocks noChangeArrowheads="1"/>
          </p:cNvSpPr>
          <p:nvPr/>
        </p:nvSpPr>
        <p:spPr bwMode="auto">
          <a:xfrm>
            <a:off x="3894138" y="516731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4664075" y="508635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6648450" y="508635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6219825" y="40513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182399" y="4431298"/>
            <a:ext cx="8130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 Gb/s</a:t>
            </a: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 flipH="1">
            <a:off x="7058025" y="54991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H="1">
            <a:off x="8048625" y="54991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8277225" y="54991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6731001" y="58229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7712076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8693151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2" name="AutoShape 38"/>
          <p:cNvSpPr>
            <a:spLocks noChangeArrowheads="1"/>
          </p:cNvSpPr>
          <p:nvPr/>
        </p:nvSpPr>
        <p:spPr bwMode="auto">
          <a:xfrm>
            <a:off x="5762625" y="5162551"/>
            <a:ext cx="846138" cy="377825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bridge</a:t>
            </a:r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 flipH="1">
            <a:off x="8229600" y="4889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4" name="Rectangle 40"/>
          <p:cNvSpPr>
            <a:spLocks noChangeArrowheads="1"/>
          </p:cNvSpPr>
          <p:nvPr/>
        </p:nvSpPr>
        <p:spPr bwMode="auto">
          <a:xfrm>
            <a:off x="8664576" y="4584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5" name="Line 41"/>
          <p:cNvSpPr>
            <a:spLocks noChangeShapeType="1"/>
          </p:cNvSpPr>
          <p:nvPr/>
        </p:nvSpPr>
        <p:spPr bwMode="auto">
          <a:xfrm>
            <a:off x="8039100" y="4889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7721601" y="4584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7" name="AutoShape 43"/>
          <p:cNvSpPr>
            <a:spLocks noChangeArrowheads="1"/>
          </p:cNvSpPr>
          <p:nvPr/>
        </p:nvSpPr>
        <p:spPr bwMode="auto">
          <a:xfrm>
            <a:off x="7627938" y="516731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3113088" y="2743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A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5100638" y="2743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8839200" y="614045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6013450" y="339725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X</a:t>
            </a:r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6019800" y="54864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Y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Truly Generic Socket Address Structure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Union that can handle IPv4 or IPv6</a:t>
            </a:r>
          </a:p>
          <a:p>
            <a:pPr lvl="1"/>
            <a:r>
              <a:rPr lang="en-US" dirty="0"/>
              <a:t>For casting convenience, we adopt the Stevens convention: SA is declared as a generic type that can hold IPv4 or IPV6 socket address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Must cast (</a:t>
            </a:r>
            <a:r>
              <a:rPr lang="en-US" dirty="0">
                <a:latin typeface="Courier New"/>
                <a:cs typeface="Courier New"/>
              </a:rPr>
              <a:t>struct </a:t>
            </a:r>
            <a:r>
              <a:rPr lang="en-US" dirty="0" err="1">
                <a:latin typeface="Courier New" pitchFamily="49" charset="0"/>
              </a:rPr>
              <a:t>sockaddr_in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or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sockaddr_in6 *</a:t>
            </a:r>
            <a:r>
              <a:rPr lang="en-US" dirty="0"/>
              <a:t>) to and from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latin typeface="Courier New" pitchFamily="49" charset="0"/>
              </a:rPr>
              <a:t>SA *</a:t>
            </a:r>
            <a:r>
              <a:rPr lang="en-US" dirty="0"/>
              <a:t>) for functions that take socket-address arguments. 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752600" y="3429000"/>
            <a:ext cx="413446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/>
              <a:t>typedef union {</a:t>
            </a:r>
          </a:p>
          <a:p>
            <a:r>
              <a:rPr lang="en-US" altLang="en-US" dirty="0"/>
              <a:t>    struct </a:t>
            </a:r>
            <a:r>
              <a:rPr lang="en-US" altLang="en-US" dirty="0" err="1"/>
              <a:t>sockaddr_in</a:t>
            </a:r>
            <a:r>
              <a:rPr lang="en-US" altLang="en-US" dirty="0"/>
              <a:t> client4;</a:t>
            </a:r>
          </a:p>
          <a:p>
            <a:r>
              <a:rPr lang="en-US" altLang="en-US" dirty="0"/>
              <a:t>    struct sockaddr_in6 client6;</a:t>
            </a:r>
          </a:p>
          <a:p>
            <a:r>
              <a:rPr lang="en-US" altLang="en-US" dirty="0"/>
              <a:t>} SA;</a:t>
            </a:r>
          </a:p>
        </p:txBody>
      </p:sp>
    </p:spTree>
    <p:extLst>
      <p:ext uri="{BB962C8B-B14F-4D97-AF65-F5344CB8AC3E}">
        <p14:creationId xmlns:p14="http://schemas.microsoft.com/office/powerpoint/2010/main" val="46192451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987552"/>
            <a:ext cx="152400" cy="3044952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3172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3268637263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Clients and servers use the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 to create a </a:t>
            </a:r>
            <a:r>
              <a:rPr lang="en-US" i="1" dirty="0"/>
              <a:t>socket descriptor</a:t>
            </a:r>
            <a:r>
              <a:rPr lang="en-US" dirty="0"/>
              <a:t>: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Protocol-specific! 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to generate parameters automatically, so that code is protocol-independent (see example code later).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1752600"/>
            <a:ext cx="584867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socket(</a:t>
            </a:r>
            <a:r>
              <a:rPr lang="en-US" dirty="0" err="1"/>
              <a:t>int</a:t>
            </a:r>
            <a:r>
              <a:rPr lang="en-US" dirty="0"/>
              <a:t> domain, </a:t>
            </a:r>
            <a:r>
              <a:rPr lang="en-US" dirty="0" err="1"/>
              <a:t>int</a:t>
            </a:r>
            <a:r>
              <a:rPr lang="en-US" dirty="0"/>
              <a:t> type, </a:t>
            </a:r>
            <a:r>
              <a:rPr lang="en-US" dirty="0" err="1"/>
              <a:t>int</a:t>
            </a:r>
            <a:r>
              <a:rPr lang="en-US" dirty="0"/>
              <a:t> protocol)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52324" y="2514600"/>
            <a:ext cx="6109365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int </a:t>
            </a:r>
            <a:r>
              <a:rPr lang="en-US" dirty="0" err="1"/>
              <a:t>clientfd</a:t>
            </a:r>
            <a:r>
              <a:rPr lang="en-US" dirty="0"/>
              <a:t> = Socket(AF_INET6, SOCK_STREAM, 0);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4602" y="3276601"/>
            <a:ext cx="281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we are using IPV6 addresses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3924302" y="2853154"/>
            <a:ext cx="1282705" cy="423447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248401" y="3276600"/>
            <a:ext cx="28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the socket will be the end point of a reliable connection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 bwMode="auto">
          <a:xfrm flipH="1" flipV="1">
            <a:off x="6781800" y="2853154"/>
            <a:ext cx="876300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35E6817-A533-4C8F-A9D6-9CA14DF29969}"/>
                  </a:ext>
                </a:extLst>
              </p14:cNvPr>
              <p14:cNvContentPartPr/>
              <p14:nvPr/>
            </p14:nvContentPartPr>
            <p14:xfrm>
              <a:off x="7296120" y="1765440"/>
              <a:ext cx="4509000" cy="6606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35E6817-A533-4C8F-A9D6-9CA14DF2996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86760" y="1756080"/>
                <a:ext cx="4527720" cy="679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25448031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7985126" y="990600"/>
            <a:ext cx="168274" cy="23622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197534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open_listenfd</a:t>
            </a:r>
            <a:endParaRPr lang="en-US" altLang="en-US" dirty="0"/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84762" y="990600"/>
            <a:ext cx="144238" cy="30480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6220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1771711372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client establishes a connection with a server by calling connect: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Attempts to establish a connection with server at socket address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+mn-lt"/>
                <a:cs typeface="Courier New"/>
              </a:rPr>
              <a:t>If successful, then </a:t>
            </a:r>
            <a:r>
              <a:rPr lang="en-US" dirty="0" err="1">
                <a:latin typeface="Courier New"/>
                <a:cs typeface="Courier New"/>
              </a:rPr>
              <a:t>clientfd</a:t>
            </a:r>
            <a:r>
              <a:rPr lang="en-US" dirty="0">
                <a:latin typeface="+mn-lt"/>
                <a:cs typeface="Courier New"/>
              </a:rPr>
              <a:t> is now ready for reading and writing. 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Resulting connection is characterized on client by </a:t>
            </a:r>
            <a:r>
              <a:rPr lang="en-US" i="1" dirty="0">
                <a:latin typeface="+mn-lt"/>
                <a:cs typeface="Courier New"/>
              </a:rPr>
              <a:t>socket pair</a:t>
            </a:r>
          </a:p>
          <a:p>
            <a:pPr marL="457200" lvl="1" indent="0">
              <a:buNone/>
            </a:pPr>
            <a:r>
              <a:rPr lang="en-US" dirty="0">
                <a:latin typeface="+mn-lt"/>
                <a:cs typeface="Courier New"/>
              </a:rPr>
              <a:t>	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x:y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addr.sin_addr:addr.sin_port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is client IP address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y</a:t>
            </a:r>
            <a:r>
              <a:rPr lang="en-US" dirty="0">
                <a:latin typeface="+mn-lt"/>
                <a:cs typeface="Courier New"/>
              </a:rPr>
              <a:t> is </a:t>
            </a:r>
            <a:r>
              <a:rPr lang="en-US" i="1" dirty="0">
                <a:latin typeface="+mn-lt"/>
                <a:cs typeface="Courier New"/>
              </a:rPr>
              <a:t>ephemeral</a:t>
            </a:r>
            <a:r>
              <a:rPr lang="en-US" dirty="0">
                <a:latin typeface="+mn-lt"/>
                <a:cs typeface="Courier New"/>
              </a:rPr>
              <a:t> (temporary) port that uniquely identifies client process on client host</a:t>
            </a:r>
          </a:p>
          <a:p>
            <a:pPr lvl="2"/>
            <a:r>
              <a:rPr lang="en-US" dirty="0">
                <a:latin typeface="+mn-lt"/>
                <a:cs typeface="Courier New"/>
              </a:rPr>
              <a:t>Server has similar (IP, port) socket pair but port is permanent &amp; well-known to client</a:t>
            </a:r>
          </a:p>
          <a:p>
            <a:pPr marL="0" indent="0"/>
            <a:r>
              <a:rPr lang="en-US" dirty="0">
                <a:latin typeface="+mn-lt"/>
                <a:cs typeface="Courier New"/>
              </a:rPr>
              <a:t>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3" y="1704536"/>
            <a:ext cx="6956852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connect(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clientfd</a:t>
            </a:r>
            <a:r>
              <a:rPr lang="en-US" dirty="0"/>
              <a:t>, SA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socklen_t</a:t>
            </a:r>
            <a:r>
              <a:rPr lang="en-US" dirty="0"/>
              <a:t> </a:t>
            </a:r>
            <a:r>
              <a:rPr lang="en-US" dirty="0" err="1"/>
              <a:t>addrlen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237804427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987552"/>
            <a:ext cx="152400" cy="3044952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3172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2461926116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bind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 uses 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to ask kernel to associate a socket descriptor (</a:t>
            </a:r>
            <a:r>
              <a:rPr lang="en-US" dirty="0" err="1"/>
              <a:t>fd</a:t>
            </a:r>
            <a:r>
              <a:rPr lang="en-US" dirty="0"/>
              <a:t> returned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socket</a:t>
            </a:r>
            <a:r>
              <a:rPr lang="en-US" dirty="0"/>
              <a:t>) with the server’s socket address:</a:t>
            </a:r>
          </a:p>
          <a:p>
            <a:endParaRPr lang="en-US" dirty="0"/>
          </a:p>
          <a:p>
            <a:r>
              <a:rPr lang="en-US" dirty="0"/>
              <a:t>Reading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sockfd</a:t>
            </a:r>
            <a:r>
              <a:rPr lang="en-US" dirty="0"/>
              <a:t> will return bytes that arrive on the connection whose endpoint (at this end)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.</a:t>
            </a:r>
            <a:endParaRPr lang="en-US" dirty="0"/>
          </a:p>
          <a:p>
            <a:r>
              <a:rPr lang="en-US" dirty="0"/>
              <a:t>Similarly,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/>
              <a:t>s to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are transferred along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.</a:t>
            </a:r>
          </a:p>
          <a:p>
            <a:endParaRPr lang="en-US" dirty="0"/>
          </a:p>
          <a:p>
            <a:pPr marL="0" indent="0"/>
            <a:r>
              <a:rPr lang="en-US" dirty="0">
                <a:latin typeface="+mn-lt"/>
                <a:cs typeface="Courier New"/>
              </a:rPr>
              <a:t>Again, 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2099846"/>
            <a:ext cx="634119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bind(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sockfd</a:t>
            </a:r>
            <a:r>
              <a:rPr lang="en-US" dirty="0"/>
              <a:t>, SA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socklen_t</a:t>
            </a:r>
            <a:r>
              <a:rPr lang="en-US" dirty="0"/>
              <a:t> </a:t>
            </a:r>
            <a:r>
              <a:rPr lang="en-US" dirty="0" err="1"/>
              <a:t>addrlen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443041593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987552"/>
            <a:ext cx="152400" cy="3044952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3172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1975309022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listen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kernel assumes that descriptor from socket function is an </a:t>
            </a:r>
            <a:r>
              <a:rPr lang="en-US" i="1" dirty="0">
                <a:solidFill>
                  <a:srgbClr val="FF0000"/>
                </a:solidFill>
              </a:rPr>
              <a:t>active socket </a:t>
            </a:r>
            <a:r>
              <a:rPr lang="en-US" dirty="0"/>
              <a:t>that will be on the client end of a connection</a:t>
            </a:r>
          </a:p>
          <a:p>
            <a:r>
              <a:rPr lang="en-US" dirty="0"/>
              <a:t>A server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lang="en-US" dirty="0"/>
              <a:t> to tell kernel that a descriptor will be used by a server rather than a client:</a:t>
            </a:r>
          </a:p>
          <a:p>
            <a:endParaRPr lang="en-US" dirty="0"/>
          </a:p>
          <a:p>
            <a:r>
              <a:rPr lang="en-US" dirty="0"/>
              <a:t>Converts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from an active socket to a </a:t>
            </a:r>
            <a:r>
              <a:rPr lang="en-US" i="1" dirty="0">
                <a:solidFill>
                  <a:srgbClr val="FF0000"/>
                </a:solidFill>
              </a:rPr>
              <a:t>listening socket</a:t>
            </a:r>
            <a:r>
              <a:rPr lang="en-US" dirty="0"/>
              <a:t> that can accept connection requests from clients</a:t>
            </a:r>
          </a:p>
          <a:p>
            <a:r>
              <a:rPr lang="en-US" dirty="0">
                <a:latin typeface="Courier New"/>
                <a:cs typeface="Courier New"/>
              </a:rPr>
              <a:t>backlog</a:t>
            </a:r>
            <a:r>
              <a:rPr lang="en-US" dirty="0">
                <a:latin typeface="+mn-lt"/>
                <a:cs typeface="Courier New"/>
              </a:rPr>
              <a:t> is a hint about </a:t>
            </a:r>
            <a:r>
              <a:rPr lang="en-US" dirty="0">
                <a:cs typeface="Courier New"/>
              </a:rPr>
              <a:t>how many</a:t>
            </a:r>
            <a:r>
              <a:rPr lang="en-US" dirty="0">
                <a:latin typeface="+mn-lt"/>
                <a:cs typeface="Courier New"/>
              </a:rPr>
              <a:t> outstanding connection requests the kernel should queue up before starting to refuse requests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3" y="3048000"/>
            <a:ext cx="4617370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listen(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sockfd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backlog);</a:t>
            </a:r>
          </a:p>
        </p:txBody>
      </p:sp>
    </p:spTree>
    <p:extLst>
      <p:ext uri="{BB962C8B-B14F-4D97-AF65-F5344CB8AC3E}">
        <p14:creationId xmlns:p14="http://schemas.microsoft.com/office/powerpoint/2010/main" val="1265427017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4180323"/>
            <a:ext cx="6400800" cy="1371600"/>
            <a:chOff x="457200" y="4180323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80323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55150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55150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48787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987552"/>
            <a:ext cx="152400" cy="3044952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3172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23875705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Conceptual View of LANs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For simplicity, switches, bridges, and wires are often shown as collection of hosts attached to a single wire: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495800" y="34290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8006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57150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67818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492626" y="28384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387976" y="28194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6454776" y="28194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019800" y="274320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819275" y="4346576"/>
            <a:ext cx="8307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n-US" sz="2000" kern="0" dirty="0"/>
              <a:t>Key: any host can easily talk to any other host on the “wire”</a:t>
            </a:r>
          </a:p>
        </p:txBody>
      </p:sp>
    </p:spTree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accept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 waits for connection requests from clients by calling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: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r>
              <a:rPr lang="en-US" dirty="0"/>
              <a:t>Waits for connection request to arrive on connection bound to </a:t>
            </a:r>
            <a:r>
              <a:rPr lang="en-US" dirty="0" err="1">
                <a:latin typeface="Courier New"/>
                <a:cs typeface="Courier New"/>
              </a:rPr>
              <a:t>listenfd</a:t>
            </a:r>
            <a:r>
              <a:rPr lang="en-US" dirty="0"/>
              <a:t>, then fills in client’s socket address in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and size of socket address in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endParaRPr lang="en-US" dirty="0"/>
          </a:p>
          <a:p>
            <a:r>
              <a:rPr lang="en-US" dirty="0"/>
              <a:t>Returns a (different) </a:t>
            </a:r>
            <a:r>
              <a:rPr lang="en-US" i="1" dirty="0">
                <a:solidFill>
                  <a:srgbClr val="FF0000"/>
                </a:solidFill>
              </a:rPr>
              <a:t>connected descriptor </a:t>
            </a:r>
            <a:r>
              <a:rPr lang="en-US" dirty="0"/>
              <a:t>that can be used to communicate with client via Unix I/O routines. 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1981200"/>
            <a:ext cx="6973384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int accept(int </a:t>
            </a:r>
            <a:r>
              <a:rPr lang="en-US" dirty="0" err="1"/>
              <a:t>listenfd</a:t>
            </a:r>
            <a:r>
              <a:rPr lang="en-US" dirty="0"/>
              <a:t>, SA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socklen_t</a:t>
            </a:r>
            <a:r>
              <a:rPr lang="en-US" dirty="0"/>
              <a:t> *</a:t>
            </a:r>
            <a:r>
              <a:rPr lang="en-US" dirty="0" err="1"/>
              <a:t>addrlen</a:t>
            </a:r>
            <a:r>
              <a:rPr lang="en-US" dirty="0"/>
              <a:t>);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566D911-2E53-47DF-B25D-25F9CAF6406E}"/>
                  </a:ext>
                </a:extLst>
              </p14:cNvPr>
              <p14:cNvContentPartPr/>
              <p14:nvPr/>
            </p14:nvContentPartPr>
            <p14:xfrm>
              <a:off x="5257800" y="2394000"/>
              <a:ext cx="3619800" cy="159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566D911-2E53-47DF-B25D-25F9CAF640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48440" y="2384640"/>
                <a:ext cx="3638520" cy="177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1333113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4491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1993901" y="1576389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6535738" y="1456921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/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/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2527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4973638" y="1576389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4491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1993901" y="3444876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2527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4973638" y="3444876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 flipV="1">
            <a:off x="3052764" y="3575050"/>
            <a:ext cx="1760536" cy="323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6572250" y="3308351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/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2882514" y="2990851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4478338" y="4938713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1981201" y="5275264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2514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4960938" y="5275264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6581776" y="5137242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/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/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/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/>
              <a:t>clientfd</a:t>
            </a:r>
            <a:r>
              <a:rPr lang="en-US" sz="1800" i="1" dirty="0">
                <a:latin typeface="Calibri" pitchFamily="34" charset="0"/>
              </a:rPr>
              <a:t> and </a:t>
            </a:r>
            <a:r>
              <a:rPr lang="en-US" sz="1800" i="1" dirty="0" err="1"/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4912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4591050" y="581818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connfd(4)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3175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2983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2983285" y="3821114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2983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4912806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4912806" y="350361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4912806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215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requests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Only allows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accept</a:t>
            </a:r>
            <a:r>
              <a:rPr lang="en-US" dirty="0"/>
              <a:t> calls</a:t>
            </a:r>
          </a:p>
          <a:p>
            <a:pPr>
              <a:lnSpc>
                <a:spcPct val="85000"/>
              </a:lnSpc>
            </a:pPr>
            <a:r>
              <a:rPr lang="en-US" dirty="0"/>
              <a:t>Connected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connection between client and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client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client</a:t>
            </a:r>
          </a:p>
          <a:p>
            <a:pPr>
              <a:lnSpc>
                <a:spcPct val="85000"/>
              </a:lnSpc>
            </a:pPr>
            <a:r>
              <a:rPr lang="en-US" dirty="0"/>
              <a:t>Why 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concurrent servers that can communicate over many client connections simultaneously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or spawn a thread to handle the request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50063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4180323"/>
            <a:ext cx="6400800" cy="1371600"/>
            <a:chOff x="457200" y="4180323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80323"/>
              <a:ext cx="5410200" cy="13716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55150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55150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48787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987552"/>
            <a:ext cx="152400" cy="3044952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3172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1445384013"/>
      </p:ext>
    </p:extLst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 Main Routine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362200" y="1016001"/>
            <a:ext cx="6948488" cy="5635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#include lots of stuff */</a:t>
            </a:r>
          </a:p>
          <a:p>
            <a:endParaRPr lang="en-US" altLang="en-US" sz="1400" dirty="0"/>
          </a:p>
          <a:p>
            <a:r>
              <a:rPr lang="en-US" altLang="en-US" sz="1400" dirty="0"/>
              <a:t>/* usage: ./</a:t>
            </a:r>
            <a:r>
              <a:rPr lang="en-US" altLang="en-US" sz="1400" dirty="0" err="1"/>
              <a:t>echoclient</a:t>
            </a:r>
            <a:r>
              <a:rPr lang="en-US" altLang="en-US" sz="1400" dirty="0"/>
              <a:t> host port */</a:t>
            </a:r>
          </a:p>
          <a:p>
            <a:r>
              <a:rPr lang="en-US" altLang="en-US" sz="1400" dirty="0" err="1"/>
              <a:t>int</a:t>
            </a:r>
            <a:r>
              <a:rPr lang="en-US" altLang="en-US" sz="1400" dirty="0"/>
              <a:t> main(</a:t>
            </a:r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argc</a:t>
            </a:r>
            <a:r>
              <a:rPr lang="en-US" altLang="en-US" sz="1400" dirty="0"/>
              <a:t>, char **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)</a:t>
            </a:r>
          </a:p>
          <a:p>
            <a:r>
              <a:rPr lang="en-US" altLang="en-US" sz="1400" dirty="0"/>
              <a:t>{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n;</a:t>
            </a:r>
          </a:p>
          <a:p>
            <a:r>
              <a:rPr lang="en-US" altLang="en-US" sz="1400" dirty="0"/>
              <a:t>    char *host, *port,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[</a:t>
            </a:r>
            <a:r>
              <a:rPr lang="en-US" altLang="en-US" sz="1400" dirty="0" err="1"/>
              <a:t>MAXLINE</a:t>
            </a:r>
            <a:r>
              <a:rPr lang="en-US" altLang="en-US" sz="1400" dirty="0"/>
              <a:t>];</a:t>
            </a:r>
          </a:p>
          <a:p>
            <a:r>
              <a:rPr lang="en-US" altLang="en-US" sz="1400" dirty="0"/>
              <a:t> </a:t>
            </a:r>
          </a:p>
          <a:p>
            <a:r>
              <a:rPr lang="en-US" altLang="en-US" sz="1400" dirty="0"/>
              <a:t>    host = 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[1];</a:t>
            </a:r>
          </a:p>
          <a:p>
            <a:r>
              <a:rPr lang="en-US" altLang="en-US" sz="1400" dirty="0"/>
              <a:t>    port = 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[2];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  if ((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open_clientfd</a:t>
            </a:r>
            <a:r>
              <a:rPr lang="en-US" altLang="en-US" sz="1400" dirty="0"/>
              <a:t>(host, port)) == -1)</a:t>
            </a:r>
          </a:p>
          <a:p>
            <a:r>
              <a:rPr lang="en-US" altLang="en-US" sz="1400" dirty="0"/>
              <a:t>        exit(1);</a:t>
            </a:r>
          </a:p>
          <a:p>
            <a:r>
              <a:rPr lang="en-US" altLang="en-US" sz="1400" dirty="0"/>
              <a:t>    while (</a:t>
            </a:r>
            <a:r>
              <a:rPr lang="en-US" altLang="en-US" sz="1400" dirty="0" err="1"/>
              <a:t>fgets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 - 1, </a:t>
            </a:r>
            <a:r>
              <a:rPr lang="en-US" altLang="en-US" sz="1400" dirty="0" err="1"/>
              <a:t>stdin</a:t>
            </a:r>
            <a:r>
              <a:rPr lang="en-US" altLang="en-US" sz="1400" dirty="0"/>
              <a:t>) != NULL) {</a:t>
            </a:r>
          </a:p>
          <a:p>
            <a:r>
              <a:rPr lang="en-US" altLang="en-US" sz="1400" dirty="0"/>
              <a:t>        write(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strlen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));</a:t>
            </a:r>
          </a:p>
          <a:p>
            <a:r>
              <a:rPr lang="en-US" altLang="en-US" sz="1400" dirty="0"/>
              <a:t>        n = read(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 - 1);</a:t>
            </a:r>
          </a:p>
          <a:p>
            <a:r>
              <a:rPr lang="en-US" altLang="en-US" sz="1400" dirty="0"/>
              <a:t>        if (n != -1) {</a:t>
            </a:r>
          </a:p>
          <a:p>
            <a:r>
              <a:rPr lang="en-US" altLang="en-US" sz="1400" dirty="0"/>
              <a:t>           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[n] = '\0';</a:t>
            </a:r>
          </a:p>
          <a:p>
            <a:r>
              <a:rPr lang="en-US" altLang="en-US" sz="1400" dirty="0"/>
              <a:t>            </a:t>
            </a:r>
            <a:r>
              <a:rPr lang="en-US" altLang="en-US" sz="1400" dirty="0" err="1"/>
              <a:t>fputs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stdout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}</a:t>
            </a:r>
          </a:p>
          <a:p>
            <a:r>
              <a:rPr lang="en-US" altLang="en-US" sz="1400" dirty="0"/>
              <a:t>    }</a:t>
            </a:r>
          </a:p>
          <a:p>
            <a:r>
              <a:rPr lang="en-US" altLang="en-US" sz="1400" dirty="0"/>
              <a:t>    close(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exit(0);</a:t>
            </a:r>
          </a:p>
          <a:p>
            <a:r>
              <a:rPr lang="en-US" altLang="en-US" sz="1400" dirty="0"/>
              <a:t>}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DE1E4F-514F-420C-96CE-3013F6DB8645}"/>
              </a:ext>
            </a:extLst>
          </p:cNvPr>
          <p:cNvSpPr/>
          <p:nvPr/>
        </p:nvSpPr>
        <p:spPr bwMode="auto">
          <a:xfrm rot="1864642">
            <a:off x="9525000" y="1985665"/>
            <a:ext cx="2473754" cy="461665"/>
          </a:xfrm>
          <a:prstGeom prst="rect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Details follow…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Client: </a:t>
            </a:r>
            <a:r>
              <a:rPr lang="en-US" altLang="en-US">
                <a:latin typeface="Courier New" pitchFamily="49" charset="0"/>
              </a:rPr>
              <a:t>open_clientfd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9752" y="1016000"/>
            <a:ext cx="10509248" cy="5461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open_clientfd</a:t>
            </a:r>
            <a:r>
              <a:rPr lang="en-US" altLang="en-US" sz="1400" dirty="0"/>
              <a:t>(char *hostname, char *port)</a:t>
            </a:r>
          </a:p>
          <a:p>
            <a:r>
              <a:rPr lang="en-US" altLang="en-US" sz="1400" dirty="0"/>
              <a:t>{</a:t>
            </a:r>
          </a:p>
          <a:p>
            <a:r>
              <a:rPr lang="en-US" altLang="en-US" sz="1400" dirty="0"/>
              <a:t>  int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struct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hints, *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 = NULL;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/* Find out the server's IP address and port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memset</a:t>
            </a:r>
            <a:r>
              <a:rPr lang="en-US" altLang="en-US" sz="1400" dirty="0"/>
              <a:t>(&amp;hints, 0,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hints);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hints.ai_flags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AI_ADDRCONFIG</a:t>
            </a:r>
            <a:r>
              <a:rPr lang="en-US" altLang="en-US" sz="1400" dirty="0"/>
              <a:t> | AI_V4MAPPED;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hints.ai_family</a:t>
            </a:r>
            <a:r>
              <a:rPr lang="en-US" altLang="en-US" sz="1400" dirty="0"/>
              <a:t> = AF_INET6;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hints.ai_socktype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SOCK_STREAM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if (</a:t>
            </a:r>
            <a:r>
              <a:rPr lang="en-US" altLang="en-US" sz="1400" dirty="0" err="1"/>
              <a:t>getaddrinfo</a:t>
            </a:r>
            <a:r>
              <a:rPr lang="en-US" altLang="en-US" sz="1400" dirty="0"/>
              <a:t>(hostname, port, &amp;hints, &amp;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) != 0)</a:t>
            </a:r>
          </a:p>
          <a:p>
            <a:r>
              <a:rPr lang="en-US" altLang="en-US" sz="1400" dirty="0"/>
              <a:t>    return -1;				/* Caller must generate error message */</a:t>
            </a:r>
          </a:p>
          <a:p>
            <a:r>
              <a:rPr lang="en-US" altLang="en-US" sz="1400" dirty="0"/>
              <a:t>  }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/* We take advantage of the fact that AF_* and PF_* are identical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 socket(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,</a:t>
            </a:r>
          </a:p>
          <a:p>
            <a:r>
              <a:rPr lang="en-US" altLang="en-US" sz="1400" dirty="0"/>
              <a:t>                   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if 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== -1)</a:t>
            </a:r>
          </a:p>
          <a:p>
            <a:r>
              <a:rPr lang="en-US" altLang="en-US" sz="1400" dirty="0"/>
              <a:t>    return -1; 				/* check </a:t>
            </a:r>
            <a:r>
              <a:rPr lang="en-US" altLang="en-US" sz="1400" dirty="0" err="1"/>
              <a:t>errno</a:t>
            </a:r>
            <a:r>
              <a:rPr lang="en-US" altLang="en-US" sz="1400" dirty="0"/>
              <a:t> for cause of error */</a:t>
            </a:r>
          </a:p>
          <a:p>
            <a:r>
              <a:rPr lang="en-US" altLang="en-US" sz="1400" dirty="0"/>
              <a:t>  /* Establish a connection with the server */</a:t>
            </a:r>
          </a:p>
          <a:p>
            <a:r>
              <a:rPr lang="en-US" altLang="en-US" sz="1400" dirty="0"/>
              <a:t>  if (connect(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) == -1)</a:t>
            </a:r>
          </a:p>
          <a:p>
            <a:r>
              <a:rPr lang="en-US" altLang="en-US" sz="1400" dirty="0"/>
              <a:t>    return -1;				/* Caller must generate error message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freeaddrinfo</a:t>
            </a:r>
            <a:r>
              <a:rPr lang="en-US" altLang="en-US" sz="1400" dirty="0"/>
              <a:t>(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return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}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239000" y="1295401"/>
            <a:ext cx="2895600" cy="10826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This function opens a connection from client to server at</a:t>
            </a:r>
            <a:r>
              <a:rPr lang="en-US" altLang="en-US" dirty="0"/>
              <a:t> </a:t>
            </a:r>
            <a:r>
              <a:rPr lang="en-US" altLang="en-US" dirty="0" err="1"/>
              <a:t>hostname:port</a:t>
            </a:r>
            <a:endParaRPr lang="en-US" altLang="en-US" dirty="0"/>
          </a:p>
          <a:p>
            <a:r>
              <a:rPr lang="en-US" altLang="en-US" dirty="0">
                <a:latin typeface="Helvetica" pitchFamily="-124" charset="0"/>
              </a:rPr>
              <a:t>More details follow</a:t>
            </a:r>
            <a:r>
              <a:rPr lang="en-US" altLang="en-US" dirty="0"/>
              <a:t>….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0913C1-3DE2-4443-B31E-137831111CFF}"/>
              </a:ext>
            </a:extLst>
          </p:cNvPr>
          <p:cNvSpPr/>
          <p:nvPr/>
        </p:nvSpPr>
        <p:spPr bwMode="auto">
          <a:xfrm>
            <a:off x="5181600" y="5943600"/>
            <a:ext cx="5690982" cy="338554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f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reeaddrinfo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 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needed </a:t>
            </a:r>
            <a:r>
              <a:rPr lang="en-US" dirty="0">
                <a:latin typeface="+mn-lt"/>
              </a:rPr>
              <a:t>h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ere too (lack of space on slide)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70B4EE4-5B2C-420D-AE10-F4C8DEC90CFC}"/>
              </a:ext>
            </a:extLst>
          </p:cNvPr>
          <p:cNvCxnSpPr/>
          <p:nvPr/>
        </p:nvCxnSpPr>
        <p:spPr bwMode="auto">
          <a:xfrm flipH="1" flipV="1">
            <a:off x="2208628" y="4994031"/>
            <a:ext cx="2972972" cy="1101969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E62A0C3-69BA-4AC5-AE9B-1B8417554FE9}"/>
              </a:ext>
            </a:extLst>
          </p:cNvPr>
          <p:cNvCxnSpPr>
            <a:stCxn id="2" idx="1"/>
          </p:cNvCxnSpPr>
          <p:nvPr/>
        </p:nvCxnSpPr>
        <p:spPr bwMode="auto">
          <a:xfrm flipH="1" flipV="1">
            <a:off x="2152980" y="5638801"/>
            <a:ext cx="3028620" cy="474076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Client: </a:t>
            </a:r>
            <a:r>
              <a:rPr lang="en-US" altLang="en-US">
                <a:latin typeface="Courier New" pitchFamily="49" charset="0"/>
              </a:rPr>
              <a:t>open_clientfd</a:t>
            </a:r>
            <a:r>
              <a:rPr lang="en-US" altLang="en-US"/>
              <a:t> </a:t>
            </a:r>
            <a:r>
              <a:rPr lang="en-US" altLang="en-US">
                <a:latin typeface="Courier New" pitchFamily="49" charset="0"/>
              </a:rPr>
              <a:t>(getaddrinfo)</a:t>
            </a:r>
            <a:endParaRPr lang="en-US" altLang="en-US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905000" y="3962401"/>
            <a:ext cx="8305800" cy="181588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</a:t>
            </a:r>
            <a:r>
              <a:rPr lang="en-US" altLang="en-US" dirty="0" err="1"/>
              <a:t>memset</a:t>
            </a:r>
            <a:r>
              <a:rPr lang="en-US" altLang="en-US" dirty="0"/>
              <a:t>(&amp;hints, 0, </a:t>
            </a:r>
            <a:r>
              <a:rPr lang="en-US" altLang="en-US" dirty="0" err="1"/>
              <a:t>sizeof</a:t>
            </a:r>
            <a:r>
              <a:rPr lang="en-US" altLang="en-US" dirty="0"/>
              <a:t> hints);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hints.ai_flags</a:t>
            </a:r>
            <a:r>
              <a:rPr lang="en-US" altLang="en-US" dirty="0"/>
              <a:t> = AI_ADDRCONFIG | AI_V4MAPPED;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hints.ai_family</a:t>
            </a:r>
            <a:r>
              <a:rPr lang="en-US" altLang="en-US" dirty="0"/>
              <a:t> = AF_INET6;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hints.ai_socktype</a:t>
            </a:r>
            <a:r>
              <a:rPr lang="en-US" altLang="en-US" dirty="0"/>
              <a:t> = SOCK_STREAM;</a:t>
            </a:r>
          </a:p>
          <a:p>
            <a:r>
              <a:rPr lang="en-US" altLang="en-US" dirty="0"/>
              <a:t>  if (</a:t>
            </a:r>
            <a:r>
              <a:rPr lang="en-US" altLang="en-US" dirty="0" err="1"/>
              <a:t>getaddrinfo</a:t>
            </a:r>
            <a:r>
              <a:rPr lang="en-US" altLang="en-US" dirty="0"/>
              <a:t>(hostname, port, &amp;hints, &amp;</a:t>
            </a:r>
            <a:r>
              <a:rPr lang="en-US" altLang="en-US" dirty="0" err="1"/>
              <a:t>hostaddresses</a:t>
            </a:r>
            <a:r>
              <a:rPr lang="en-US" altLang="en-US" dirty="0"/>
              <a:t>) != 0)</a:t>
            </a:r>
          </a:p>
          <a:p>
            <a:endParaRPr lang="en-US" altLang="en-US" dirty="0"/>
          </a:p>
          <a:p>
            <a:r>
              <a:rPr lang="en-US" altLang="en-US" dirty="0"/>
              <a:t>... (more)</a:t>
            </a:r>
          </a:p>
        </p:txBody>
      </p:sp>
      <p:sp>
        <p:nvSpPr>
          <p:cNvPr id="796676" name="Rectangle 4"/>
          <p:cNvSpPr>
            <a:spLocks noChangeArrowheads="1"/>
          </p:cNvSpPr>
          <p:nvPr/>
        </p:nvSpPr>
        <p:spPr bwMode="auto">
          <a:xfrm>
            <a:off x="535741" y="1813086"/>
            <a:ext cx="8763000" cy="145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getaddrinfo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finds out about an Internet host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AI_ADDRCONFIG</a:t>
            </a:r>
            <a:r>
              <a:rPr lang="en-US" sz="2000" dirty="0">
                <a:latin typeface="Helvetica" pitchFamily="34" charset="0"/>
              </a:rPr>
              <a:t>: only give IPv6 address if our machine can talk IPv6; likewise for IPv4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AI_V4MAPPED</a:t>
            </a:r>
            <a:r>
              <a:rPr lang="en-US" sz="2000" dirty="0">
                <a:latin typeface="Helvetica" pitchFamily="34" charset="0"/>
              </a:rPr>
              <a:t>: translate IPv6 to IPv4 when needed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AF_INET6:</a:t>
            </a:r>
            <a:r>
              <a:rPr lang="en-US" sz="2000" dirty="0">
                <a:latin typeface="Helvetica" pitchFamily="34" charset="0"/>
              </a:rPr>
              <a:t> prefer IPv6 to IPv4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SOCK_STREAM</a:t>
            </a:r>
            <a:r>
              <a:rPr lang="en-US" sz="2000" dirty="0">
                <a:latin typeface="Helvetica" pitchFamily="34" charset="0"/>
              </a:rPr>
              <a:t>: selects a reliable byte-stream connection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685DF07-B48C-4B65-BC6E-3284C16F2DFA}"/>
                  </a:ext>
                </a:extLst>
              </p14:cNvPr>
              <p14:cNvContentPartPr/>
              <p14:nvPr/>
            </p14:nvContentPartPr>
            <p14:xfrm>
              <a:off x="692280" y="3924360"/>
              <a:ext cx="8090280" cy="1365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685DF07-B48C-4B65-BC6E-3284C16F2DF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2920" y="3915000"/>
                <a:ext cx="8109000" cy="1384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Client: </a:t>
            </a:r>
            <a:r>
              <a:rPr lang="en-US" altLang="en-US">
                <a:latin typeface="Courier New" pitchFamily="49" charset="0"/>
              </a:rPr>
              <a:t>open_clientfd</a:t>
            </a:r>
            <a:r>
              <a:rPr lang="en-US" altLang="en-US"/>
              <a:t> </a:t>
            </a:r>
            <a:r>
              <a:rPr lang="en-US" altLang="en-US">
                <a:latin typeface="Courier New" pitchFamily="49" charset="0"/>
              </a:rPr>
              <a:t>(socket)</a:t>
            </a:r>
            <a:endParaRPr lang="en-US" alt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539752" y="3810001"/>
            <a:ext cx="10509248" cy="1571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int </a:t>
            </a:r>
            <a:r>
              <a:rPr lang="en-US" altLang="en-US" dirty="0" err="1"/>
              <a:t>clientfd</a:t>
            </a:r>
            <a:r>
              <a:rPr lang="en-US" altLang="en-US" dirty="0"/>
              <a:t>;  /* socket descriptor */</a:t>
            </a:r>
          </a:p>
          <a:p>
            <a:endParaRPr lang="en-US" altLang="en-US" dirty="0"/>
          </a:p>
          <a:p>
            <a:r>
              <a:rPr lang="en-US" altLang="en-US" dirty="0"/>
              <a:t>  </a:t>
            </a:r>
            <a:r>
              <a:rPr lang="en-US" altLang="en-US" dirty="0" err="1"/>
              <a:t>clientfd</a:t>
            </a:r>
            <a:r>
              <a:rPr lang="en-US" altLang="en-US" dirty="0"/>
              <a:t> = socket(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ai_family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ai_socktype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ai_protocol</a:t>
            </a:r>
            <a:r>
              <a:rPr lang="en-US" altLang="en-US" dirty="0"/>
              <a:t>);</a:t>
            </a:r>
          </a:p>
          <a:p>
            <a:endParaRPr lang="en-US" altLang="en-US" dirty="0"/>
          </a:p>
          <a:p>
            <a:r>
              <a:rPr lang="en-US" altLang="en-US" dirty="0"/>
              <a:t>... (more)</a:t>
            </a:r>
          </a:p>
        </p:txBody>
      </p:sp>
      <p:sp>
        <p:nvSpPr>
          <p:cNvPr id="797700" name="Rectangle 4"/>
          <p:cNvSpPr>
            <a:spLocks noChangeArrowheads="1"/>
          </p:cNvSpPr>
          <p:nvPr/>
        </p:nvSpPr>
        <p:spPr bwMode="auto">
          <a:xfrm>
            <a:off x="539752" y="1672432"/>
            <a:ext cx="10128248" cy="145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socket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creates socket descriptor on client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All details provided by </a:t>
            </a:r>
            <a:r>
              <a:rPr lang="en-US" sz="2000" dirty="0" err="1"/>
              <a:t>getaddrinfo</a:t>
            </a:r>
            <a:endParaRPr lang="en-US" sz="2000" dirty="0">
              <a:latin typeface="Helvetica" pitchFamily="34" charset="0"/>
            </a:endParaRP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Possibility of multiple addresses &amp; address types for host (serious code must loop &amp; try </a:t>
            </a:r>
            <a:r>
              <a:rPr lang="en-US" sz="2000" dirty="0">
                <a:cs typeface="Courier New" panose="02070309020205020404" pitchFamily="49" charset="0"/>
              </a:rPr>
              <a:t>socket/connect</a:t>
            </a:r>
            <a:r>
              <a:rPr lang="en-US" sz="2000" dirty="0">
                <a:latin typeface="Helvetica" pitchFamily="34" charset="0"/>
              </a:rPr>
              <a:t> sequence for all)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1B8C42-6BA1-4F5E-8F55-172CCEA20F97}"/>
                  </a:ext>
                </a:extLst>
              </p14:cNvPr>
              <p14:cNvContentPartPr/>
              <p14:nvPr/>
            </p14:nvContentPartPr>
            <p14:xfrm>
              <a:off x="1187280" y="4546440"/>
              <a:ext cx="8617320" cy="521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1B8C42-6BA1-4F5E-8F55-172CCEA20F9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77920" y="4537080"/>
                <a:ext cx="8636040" cy="540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Echo Client: </a:t>
            </a:r>
            <a:r>
              <a:rPr lang="en-US" altLang="en-US" dirty="0" err="1">
                <a:latin typeface="Courier New" pitchFamily="49" charset="0"/>
              </a:rPr>
              <a:t>open_clientfd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(connect)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7773" y="1524000"/>
            <a:ext cx="89154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Finally, client creates connection with server</a:t>
            </a:r>
          </a:p>
          <a:p>
            <a:pPr lvl="1" eaLnBrk="1" hangingPunct="1">
              <a:defRPr/>
            </a:pPr>
            <a:r>
              <a:rPr lang="en-US" dirty="0"/>
              <a:t>Client process suspends (blocks) until connection is created</a:t>
            </a:r>
          </a:p>
          <a:p>
            <a:pPr lvl="1" eaLnBrk="1" hangingPunct="1">
              <a:defRPr/>
            </a:pPr>
            <a:r>
              <a:rPr lang="en-US" dirty="0"/>
              <a:t>After resuming, client is ready to begin exchanging messages with server via Unix I/O calls on descriptor </a:t>
            </a:r>
            <a:r>
              <a:rPr lang="en-US" dirty="0" err="1">
                <a:latin typeface="Courier New" pitchFamily="49" charset="0"/>
              </a:rPr>
              <a:t>sockfd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hostaddresses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is linked list, must be freed</a:t>
            </a:r>
          </a:p>
          <a:p>
            <a:pPr lvl="2" eaLnBrk="1" hangingPunct="1">
              <a:defRPr/>
            </a:pPr>
            <a:r>
              <a:rPr lang="en-US" dirty="0"/>
              <a:t>Including on error returns (not shown, for brevity)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14400" y="4038601"/>
            <a:ext cx="10363200" cy="206210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int </a:t>
            </a:r>
            <a:r>
              <a:rPr lang="en-US" altLang="en-US" dirty="0" err="1"/>
              <a:t>clientfd</a:t>
            </a:r>
            <a:r>
              <a:rPr lang="en-US" altLang="en-US" dirty="0"/>
              <a:t>;                    /* socket descriptor */</a:t>
            </a:r>
          </a:p>
          <a:p>
            <a:r>
              <a:rPr lang="en-US" altLang="en-US" dirty="0"/>
              <a:t>  ...</a:t>
            </a:r>
          </a:p>
          <a:p>
            <a:r>
              <a:rPr lang="en-US" altLang="en-US" dirty="0"/>
              <a:t>  /* Establish a connection with the server */ </a:t>
            </a:r>
          </a:p>
          <a:p>
            <a:r>
              <a:rPr lang="en-US" altLang="en-US" dirty="0"/>
              <a:t>  if (connect(</a:t>
            </a:r>
            <a:r>
              <a:rPr lang="en-US" altLang="en-US" dirty="0" err="1"/>
              <a:t>clientfd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ai_addrlen</a:t>
            </a:r>
            <a:r>
              <a:rPr lang="en-US" altLang="en-US" dirty="0"/>
              <a:t>) == -1) {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return -1;</a:t>
            </a:r>
          </a:p>
          <a:p>
            <a:r>
              <a:rPr lang="en-US" altLang="en-US" dirty="0"/>
              <a:t>  }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4559EE1-9390-49FC-9AFE-56FD767A33AD}"/>
                  </a:ext>
                </a:extLst>
              </p14:cNvPr>
              <p14:cNvContentPartPr/>
              <p14:nvPr/>
            </p14:nvContentPartPr>
            <p14:xfrm>
              <a:off x="3936960" y="4971960"/>
              <a:ext cx="6223320" cy="101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4559EE1-9390-49FC-9AFE-56FD767A33A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27600" y="4962600"/>
                <a:ext cx="6242040" cy="120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Main Routine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39752" y="1016000"/>
            <a:ext cx="10814047" cy="5693866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int main(int </a:t>
            </a:r>
            <a:r>
              <a:rPr lang="en-US" altLang="en-US" sz="1400" dirty="0" err="1"/>
              <a:t>argc</a:t>
            </a:r>
            <a:r>
              <a:rPr lang="en-US" altLang="en-US" sz="1400" dirty="0"/>
              <a:t>, char **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) {</a:t>
            </a:r>
          </a:p>
          <a:p>
            <a:r>
              <a:rPr lang="en-US" altLang="en-US" sz="1400" dirty="0"/>
              <a:t>    int 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, error;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socklen_t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char * port;</a:t>
            </a:r>
          </a:p>
          <a:p>
            <a:r>
              <a:rPr lang="en-US" altLang="en-US" sz="1400" dirty="0"/>
              <a:t>    SA 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char hostname[NI_MAXHOST],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[NI_MAXHOST];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open_listenfd</a:t>
            </a:r>
            <a:r>
              <a:rPr lang="en-US" altLang="en-US" sz="1400" dirty="0"/>
              <a:t>(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[1]);</a:t>
            </a:r>
          </a:p>
          <a:p>
            <a:r>
              <a:rPr lang="en-US" altLang="en-US" sz="1400" dirty="0"/>
              <a:t>    if (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 &lt; 0)</a:t>
            </a:r>
          </a:p>
          <a:p>
            <a:r>
              <a:rPr lang="en-US" altLang="en-US" sz="1400" dirty="0"/>
              <a:t>        exit(1);</a:t>
            </a:r>
          </a:p>
          <a:p>
            <a:r>
              <a:rPr lang="en-US" altLang="en-US" sz="1400" dirty="0"/>
              <a:t>    while (1) {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 = accept(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, (struct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 *)&amp;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, &amp;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if (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 == -1)</a:t>
            </a:r>
          </a:p>
          <a:p>
            <a:r>
              <a:rPr lang="en-US" altLang="en-US" sz="1400" dirty="0"/>
              <a:t>            continue;				/* Needs error message (omitted for space) */</a:t>
            </a:r>
          </a:p>
          <a:p>
            <a:r>
              <a:rPr lang="en-US" altLang="en-US" sz="1400" dirty="0"/>
              <a:t>        error = </a:t>
            </a:r>
            <a:r>
              <a:rPr lang="en-US" altLang="en-US" sz="1400" dirty="0" err="1"/>
              <a:t>getnameinfo</a:t>
            </a:r>
            <a:r>
              <a:rPr lang="en-US" altLang="en-US" sz="1400" dirty="0"/>
              <a:t>((struct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*)&amp;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, hostname,</a:t>
            </a:r>
          </a:p>
          <a:p>
            <a:r>
              <a:rPr lang="en-US" altLang="en-US" sz="1400" dirty="0"/>
              <a:t>                           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hostname, NULL, 0, 0);</a:t>
            </a:r>
          </a:p>
          <a:p>
            <a:r>
              <a:rPr lang="en-US" altLang="en-US" sz="1400" dirty="0"/>
              <a:t>        if (error != 0)</a:t>
            </a:r>
          </a:p>
          <a:p>
            <a:r>
              <a:rPr lang="en-US" altLang="en-US" sz="1400" dirty="0"/>
              <a:t>          continue;				/* Needs error message (omitted for space) */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getnameinfo</a:t>
            </a:r>
            <a:r>
              <a:rPr lang="en-US" altLang="en-US" sz="1400" dirty="0"/>
              <a:t>((struct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*)&amp;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,</a:t>
            </a:r>
          </a:p>
          <a:p>
            <a:r>
              <a:rPr lang="en-US" altLang="en-US" sz="1400" dirty="0"/>
              <a:t>                    NULL, 0, NI_NUMERICHOST);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printf</a:t>
            </a:r>
            <a:r>
              <a:rPr lang="en-US" altLang="en-US" sz="1400" dirty="0"/>
              <a:t>("server connected to %s (%s)\n", hostname,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echo(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close(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}</a:t>
            </a:r>
          </a:p>
          <a:p>
            <a:r>
              <a:rPr lang="en-US" altLang="en-US" sz="1400" dirty="0"/>
              <a:t>}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366125" y="1143000"/>
            <a:ext cx="2835275" cy="13271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This program repeatedly waits for connections, then calls echo().  Details will follow after we look at </a:t>
            </a:r>
            <a:r>
              <a:rPr lang="en-US" altLang="en-US" dirty="0" err="1"/>
              <a:t>open_listenfd</a:t>
            </a:r>
            <a:r>
              <a:rPr lang="en-US" altLang="en-US" dirty="0">
                <a:latin typeface="Helvetica" pitchFamily="-124" charset="0"/>
              </a:rPr>
              <a:t>()…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Next Level: internets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Multiple incompatible LANs can be physically connected by specialized computers called </a:t>
            </a:r>
            <a:r>
              <a:rPr lang="en-US" sz="2000" i="1">
                <a:solidFill>
                  <a:srgbClr val="FF0000"/>
                </a:solidFill>
              </a:rPr>
              <a:t>routers</a:t>
            </a:r>
            <a:endParaRPr lang="en-US" sz="2000" i="1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The connected networks are called an </a:t>
            </a:r>
            <a:r>
              <a:rPr lang="en-US" sz="2000" i="1">
                <a:solidFill>
                  <a:srgbClr val="FF0000"/>
                </a:solidFill>
              </a:rPr>
              <a:t>internet</a:t>
            </a:r>
            <a:endParaRPr lang="en-US" sz="200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2667000" y="36258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9718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38862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9530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663826" y="30353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5591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6259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495550" y="3625850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 1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191000" y="294005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7315200" y="36258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76200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85344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96012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7312026" y="30353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82073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92741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9309100" y="3625850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 2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8839200" y="294005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8214" name="AutoShape 22"/>
          <p:cNvSpPr>
            <a:spLocks noChangeArrowheads="1"/>
          </p:cNvSpPr>
          <p:nvPr/>
        </p:nvSpPr>
        <p:spPr bwMode="auto">
          <a:xfrm>
            <a:off x="41910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5" name="AutoShape 23"/>
          <p:cNvSpPr>
            <a:spLocks noChangeArrowheads="1"/>
          </p:cNvSpPr>
          <p:nvPr/>
        </p:nvSpPr>
        <p:spPr bwMode="auto">
          <a:xfrm>
            <a:off x="60198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4495800" y="36258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AutoShape 25"/>
          <p:cNvSpPr>
            <a:spLocks noChangeArrowheads="1"/>
          </p:cNvSpPr>
          <p:nvPr/>
        </p:nvSpPr>
        <p:spPr bwMode="auto">
          <a:xfrm>
            <a:off x="78486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8153400" y="36258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4800600" y="40830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6629400" y="40830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5078414" y="4083050"/>
            <a:ext cx="668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WAN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6905625" y="408305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WAN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276601" y="5181600"/>
            <a:ext cx="5730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>
                <a:latin typeface="Helvetica" pitchFamily="-124" charset="0"/>
              </a:rPr>
              <a:t>LAN 1 and LAN 2 might be completely different, totally incompatible LANs (e.g., Ethernet and ATM)</a:t>
            </a:r>
          </a:p>
        </p:txBody>
      </p:sp>
    </p:spTree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539751" y="990600"/>
            <a:ext cx="10814049" cy="546734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200" dirty="0" err="1"/>
              <a:t>int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open_listenfd</a:t>
            </a:r>
            <a:r>
              <a:rPr lang="en-US" altLang="en-US" sz="1200" dirty="0"/>
              <a:t>(char *port)</a:t>
            </a:r>
          </a:p>
          <a:p>
            <a:r>
              <a:rPr lang="en-US" altLang="en-US" sz="1200" dirty="0"/>
              <a:t>{</a:t>
            </a:r>
          </a:p>
          <a:p>
            <a:r>
              <a:rPr lang="en-US" altLang="en-US" sz="1200" dirty="0"/>
              <a:t>    int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 = 1, error;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struct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addrinfo</a:t>
            </a:r>
            <a:r>
              <a:rPr lang="en-US" altLang="en-US" sz="1200" dirty="0"/>
              <a:t> hints;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struct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addrinfo</a:t>
            </a:r>
            <a:r>
              <a:rPr lang="en-US" altLang="en-US" sz="1200" dirty="0"/>
              <a:t> *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 = NULL;</a:t>
            </a:r>
          </a:p>
          <a:p>
            <a:endParaRPr lang="en-US" altLang="en-US" sz="1200" dirty="0"/>
          </a:p>
          <a:p>
            <a:r>
              <a:rPr lang="en-US" altLang="en-US" sz="1200" dirty="0"/>
              <a:t>    /* Find out the server's IP address and port */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memset</a:t>
            </a:r>
            <a:r>
              <a:rPr lang="en-US" altLang="en-US" sz="1200" dirty="0"/>
              <a:t>(&amp;hints, 0, </a:t>
            </a:r>
            <a:r>
              <a:rPr lang="en-US" altLang="en-US" sz="1200" dirty="0" err="1"/>
              <a:t>sizeof</a:t>
            </a:r>
            <a:r>
              <a:rPr lang="en-US" altLang="en-US" sz="1200" dirty="0"/>
              <a:t> hints);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hints.ai_flags</a:t>
            </a:r>
            <a:r>
              <a:rPr lang="en-US" altLang="en-US" sz="1200" dirty="0"/>
              <a:t> = </a:t>
            </a:r>
            <a:r>
              <a:rPr lang="en-US" altLang="en-US" sz="1200" dirty="0" err="1"/>
              <a:t>AI_ADDRCONFIG</a:t>
            </a:r>
            <a:r>
              <a:rPr lang="en-US" altLang="en-US" sz="1200" dirty="0"/>
              <a:t> | AI_V4MAPPED | </a:t>
            </a:r>
            <a:r>
              <a:rPr lang="en-US" altLang="en-US" sz="1200" dirty="0" err="1"/>
              <a:t>AI_PASSIVE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hints.ai_family</a:t>
            </a:r>
            <a:r>
              <a:rPr lang="en-US" altLang="en-US" sz="1200" dirty="0"/>
              <a:t> = AF_INET6;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hints.ai_socktype</a:t>
            </a:r>
            <a:r>
              <a:rPr lang="en-US" altLang="en-US" sz="1200" dirty="0"/>
              <a:t> = </a:t>
            </a:r>
            <a:r>
              <a:rPr lang="en-US" altLang="en-US" sz="1200" dirty="0" err="1"/>
              <a:t>SOCK_STREAM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    error = </a:t>
            </a:r>
            <a:r>
              <a:rPr lang="en-US" altLang="en-US" sz="1200" dirty="0" err="1"/>
              <a:t>getaddrinfo</a:t>
            </a:r>
            <a:r>
              <a:rPr lang="en-US" altLang="en-US" sz="1200" dirty="0"/>
              <a:t>(NULL, port, &amp;hints, &amp;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    if (error != 0)</a:t>
            </a:r>
          </a:p>
          <a:p>
            <a:r>
              <a:rPr lang="en-US" altLang="en-US" sz="1200" dirty="0"/>
              <a:t>        return -1;</a:t>
            </a:r>
          </a:p>
          <a:p>
            <a:r>
              <a:rPr lang="en-US" altLang="en-US" sz="1200" dirty="0"/>
              <a:t>    if ((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 = socket(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ai_family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ai_socktype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ai_protocol</a:t>
            </a:r>
            <a:r>
              <a:rPr lang="en-US" altLang="en-US" sz="1200" dirty="0"/>
              <a:t>)) == -1)</a:t>
            </a:r>
          </a:p>
          <a:p>
            <a:r>
              <a:rPr lang="en-US" altLang="en-US" sz="1200" dirty="0"/>
              <a:t>        return -1;	/* Also needs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 but that won’t fit on this slide */</a:t>
            </a:r>
          </a:p>
          <a:p>
            <a:r>
              <a:rPr lang="en-US" altLang="en-US" sz="1200" dirty="0"/>
              <a:t>    /* Eliminates "Address already in use" error from bind. */</a:t>
            </a:r>
          </a:p>
          <a:p>
            <a:r>
              <a:rPr lang="en-US" altLang="en-US" sz="1200" dirty="0"/>
              <a:t>    if (</a:t>
            </a:r>
            <a:r>
              <a:rPr lang="en-US" altLang="en-US" sz="1200" dirty="0" err="1"/>
              <a:t>setsockopt</a:t>
            </a:r>
            <a:r>
              <a:rPr lang="en-US" altLang="en-US" sz="1200" dirty="0"/>
              <a:t>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SOL_SOCKET, SO_REUSEADDR, (const void *)&amp;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 , </a:t>
            </a:r>
            <a:r>
              <a:rPr lang="en-US" altLang="en-US" sz="1200" dirty="0" err="1"/>
              <a:t>sizeof</a:t>
            </a:r>
            <a:r>
              <a:rPr lang="en-US" altLang="en-US" sz="1200" dirty="0"/>
              <a:t> 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) == -1) {</a:t>
            </a:r>
          </a:p>
          <a:p>
            <a:r>
              <a:rPr lang="en-US" altLang="en-US" sz="1200" dirty="0"/>
              <a:t>       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(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        return -1;</a:t>
            </a:r>
          </a:p>
          <a:p>
            <a:r>
              <a:rPr lang="en-US" altLang="en-US" sz="1200" dirty="0"/>
              <a:t>    }</a:t>
            </a:r>
          </a:p>
          <a:p>
            <a:r>
              <a:rPr lang="en-US" altLang="en-US" sz="1200" dirty="0"/>
              <a:t>    /*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 will be an endpoint for all requests to port */</a:t>
            </a:r>
          </a:p>
          <a:p>
            <a:r>
              <a:rPr lang="en-US" altLang="en-US" sz="1200" dirty="0"/>
              <a:t>    if (bind(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ai_addr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ai_addrlen</a:t>
            </a:r>
            <a:r>
              <a:rPr lang="en-US" altLang="en-US" sz="1200" dirty="0"/>
              <a:t>) == -1)</a:t>
            </a:r>
          </a:p>
          <a:p>
            <a:r>
              <a:rPr lang="en-US" altLang="en-US" sz="1200" dirty="0"/>
              <a:t>        return -1; /* Also needs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 but that won’t fit on this slide */</a:t>
            </a:r>
          </a:p>
          <a:p>
            <a:r>
              <a:rPr lang="en-US" altLang="en-US" sz="1200" dirty="0"/>
              <a:t>    /* Make it a listening socket ready to accept connection requests */</a:t>
            </a:r>
          </a:p>
          <a:p>
            <a:r>
              <a:rPr lang="en-US" altLang="en-US" sz="1200" dirty="0"/>
              <a:t>    if (listen(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LISTEN_MAX) == -1)</a:t>
            </a:r>
          </a:p>
          <a:p>
            <a:r>
              <a:rPr lang="en-US" altLang="en-US" sz="1200" dirty="0"/>
              <a:t>        return -1; /* Also needs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 but that won’t fit on this slide */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(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    return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} 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open_listenfd</a:t>
            </a:r>
            <a:endParaRPr lang="en-US" altLang="en-US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093242" y="1143000"/>
            <a:ext cx="3140075" cy="10826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This function opens a file descriptor on which server can </a:t>
            </a:r>
            <a:r>
              <a:rPr lang="en-US" altLang="en-US" i="1">
                <a:latin typeface="Helvetica" pitchFamily="-124" charset="0"/>
              </a:rPr>
              <a:t>listen</a:t>
            </a:r>
            <a:r>
              <a:rPr lang="en-US" altLang="en-US">
                <a:latin typeface="Helvetica" pitchFamily="-124" charset="0"/>
              </a:rPr>
              <a:t> for incoming connections.  Details follow…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2" y="247650"/>
            <a:ext cx="10204448" cy="742950"/>
          </a:xfrm>
        </p:spPr>
        <p:txBody>
          <a:bodyPr/>
          <a:lstStyle/>
          <a:p>
            <a:pPr eaLnBrk="1" hangingPunct="1"/>
            <a:r>
              <a:rPr lang="en-US" altLang="en-US" dirty="0"/>
              <a:t>Echo Server: </a:t>
            </a:r>
            <a:r>
              <a:rPr lang="en-US" altLang="en-US" dirty="0" err="1">
                <a:latin typeface="Courier New" pitchFamily="49" charset="0"/>
              </a:rPr>
              <a:t>open_listenfd</a:t>
            </a:r>
            <a:r>
              <a:rPr lang="en-US" altLang="en-US" dirty="0">
                <a:latin typeface="Courier New" pitchFamily="49" charset="0"/>
              </a:rPr>
              <a:t> (</a:t>
            </a:r>
            <a:r>
              <a:rPr lang="en-US" altLang="en-US" dirty="0" err="1">
                <a:latin typeface="Courier New" pitchFamily="49" charset="0"/>
              </a:rPr>
              <a:t>getaddrinfo</a:t>
            </a:r>
            <a:r>
              <a:rPr lang="en-US" altLang="en-US" dirty="0">
                <a:latin typeface="Courier New" pitchFamily="49" charset="0"/>
              </a:rPr>
              <a:t>)</a:t>
            </a:r>
          </a:p>
        </p:txBody>
      </p:sp>
      <p:sp>
        <p:nvSpPr>
          <p:cNvPr id="802818" name="Rectangle 2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Here, </a:t>
            </a:r>
            <a:r>
              <a:rPr lang="en-US" dirty="0" err="1">
                <a:latin typeface="Courier New" pitchFamily="49" charset="0"/>
              </a:rPr>
              <a:t>getaddrinfo</a:t>
            </a:r>
            <a:r>
              <a:rPr lang="en-US" dirty="0"/>
              <a:t> sets up to create generic “port”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Most options same as for </a:t>
            </a:r>
            <a:r>
              <a:rPr lang="en-US" dirty="0" err="1">
                <a:latin typeface="Courier New" pitchFamily="49" charset="0"/>
              </a:rPr>
              <a:t>open_clientfd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>
                <a:latin typeface="Courier New" pitchFamily="49" charset="0"/>
              </a:rPr>
              <a:t>AI_PASSIVE</a:t>
            </a:r>
            <a:r>
              <a:rPr lang="en-US" dirty="0"/>
              <a:t>: allow any host to connect to us (because we’re a server)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First argument to </a:t>
            </a:r>
            <a:r>
              <a:rPr lang="en-US" dirty="0" err="1">
                <a:latin typeface="Courier New" pitchFamily="49" charset="0"/>
              </a:rPr>
              <a:t>getaddrinfo</a:t>
            </a:r>
            <a:r>
              <a:rPr lang="en-US" dirty="0"/>
              <a:t> is </a:t>
            </a:r>
            <a:r>
              <a:rPr lang="en-US" dirty="0">
                <a:latin typeface="Courier New" pitchFamily="49" charset="0"/>
              </a:rPr>
              <a:t>NULL</a:t>
            </a:r>
            <a:r>
              <a:rPr lang="en-US" dirty="0"/>
              <a:t> because we won’t be connecting to a specific host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046288" y="4022726"/>
            <a:ext cx="8164512" cy="132343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  </a:t>
            </a:r>
            <a:r>
              <a:rPr lang="en-US" altLang="en-US" dirty="0" err="1"/>
              <a:t>memset</a:t>
            </a:r>
            <a:r>
              <a:rPr lang="en-US" altLang="en-US" dirty="0"/>
              <a:t>(&amp;hints, 0, </a:t>
            </a:r>
            <a:r>
              <a:rPr lang="en-US" altLang="en-US" dirty="0" err="1"/>
              <a:t>sizeof</a:t>
            </a:r>
            <a:r>
              <a:rPr lang="en-US" altLang="en-US" dirty="0"/>
              <a:t> hints);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hints.ai_flags</a:t>
            </a:r>
            <a:r>
              <a:rPr lang="en-US" altLang="en-US" dirty="0"/>
              <a:t> = AI_ADDRCONFIG | AI_V4MAPPED | AI_PASSIVE;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hints.ai_family</a:t>
            </a:r>
            <a:r>
              <a:rPr lang="en-US" altLang="en-US" dirty="0"/>
              <a:t> = AF_INET6;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hints.ai_socktype</a:t>
            </a:r>
            <a:r>
              <a:rPr lang="en-US" altLang="en-US" dirty="0"/>
              <a:t> = SOCK_STREAM;</a:t>
            </a:r>
          </a:p>
          <a:p>
            <a:r>
              <a:rPr lang="en-US" altLang="en-US" dirty="0"/>
              <a:t>    error = </a:t>
            </a:r>
            <a:r>
              <a:rPr lang="en-US" altLang="en-US" dirty="0" err="1"/>
              <a:t>getaddrinfo</a:t>
            </a:r>
            <a:r>
              <a:rPr lang="en-US" altLang="en-US" dirty="0"/>
              <a:t>(NULL, port, &amp;hints, &amp;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BD52E4D-DD65-47D5-B9FE-9174CA1FE344}"/>
                  </a:ext>
                </a:extLst>
              </p14:cNvPr>
              <p14:cNvContentPartPr/>
              <p14:nvPr/>
            </p14:nvContentPartPr>
            <p14:xfrm>
              <a:off x="4889520" y="4051440"/>
              <a:ext cx="5016960" cy="1683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BD52E4D-DD65-47D5-B9FE-9174CA1FE3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80160" y="4042080"/>
                <a:ext cx="5035680" cy="1701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Echo Server: </a:t>
            </a:r>
            <a:r>
              <a:rPr lang="en-US" altLang="en-US" dirty="0" err="1">
                <a:latin typeface="Courier New" pitchFamily="49" charset="0"/>
              </a:rPr>
              <a:t>open_listenfd</a:t>
            </a:r>
            <a:br>
              <a:rPr lang="en-US" altLang="en-US" dirty="0"/>
            </a:br>
            <a:r>
              <a:rPr lang="en-US" altLang="en-US" dirty="0">
                <a:latin typeface="Courier New" pitchFamily="49" charset="0"/>
              </a:rPr>
              <a:t>(socket)</a:t>
            </a:r>
          </a:p>
        </p:txBody>
      </p:sp>
      <p:sp>
        <p:nvSpPr>
          <p:cNvPr id="803842" name="Rectangle 2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latin typeface="Courier New" pitchFamily="49" charset="0"/>
              </a:rPr>
              <a:t>socket</a:t>
            </a:r>
            <a:r>
              <a:rPr lang="en-US" dirty="0"/>
              <a:t> creates socket descriptor on the server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All important parameters provided by </a:t>
            </a:r>
            <a:r>
              <a:rPr lang="en-US" dirty="0" err="1">
                <a:latin typeface="Courier New" pitchFamily="49" charset="0"/>
              </a:rPr>
              <a:t>getaddrinfo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Saves us from worrying about IPv4 vs. IPv6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39752" y="3263900"/>
            <a:ext cx="10356848" cy="181588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listenfd</a:t>
            </a:r>
            <a:r>
              <a:rPr lang="en-US" altLang="en-US" dirty="0"/>
              <a:t>; /* listening socket descriptor */</a:t>
            </a:r>
          </a:p>
          <a:p>
            <a:r>
              <a:rPr lang="en-US" altLang="en-US" dirty="0"/>
              <a:t> </a:t>
            </a:r>
          </a:p>
          <a:p>
            <a:r>
              <a:rPr lang="en-US" altLang="en-US" dirty="0"/>
              <a:t>/* Create a socket descriptor */ </a:t>
            </a:r>
          </a:p>
          <a:p>
            <a:r>
              <a:rPr lang="en-US" altLang="en-US" dirty="0" err="1"/>
              <a:t>listenfd</a:t>
            </a:r>
            <a:r>
              <a:rPr lang="en-US" altLang="en-US" dirty="0"/>
              <a:t> = socket(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ai_family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             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ai_socktype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ai_protocol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if (</a:t>
            </a:r>
            <a:r>
              <a:rPr lang="en-US" altLang="en-US" dirty="0" err="1"/>
              <a:t>listenfd</a:t>
            </a:r>
            <a:r>
              <a:rPr lang="en-US" altLang="en-US" dirty="0"/>
              <a:t> == -1)</a:t>
            </a:r>
          </a:p>
          <a:p>
            <a:r>
              <a:rPr lang="en-US" altLang="en-US" dirty="0"/>
              <a:t>    return -1;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open_listenfd</a:t>
            </a:r>
            <a:br>
              <a:rPr lang="en-US" altLang="en-US"/>
            </a:br>
            <a:r>
              <a:rPr lang="en-US" altLang="en-US">
                <a:latin typeface="Courier New" pitchFamily="49" charset="0"/>
              </a:rPr>
              <a:t>(setsockopt)</a:t>
            </a:r>
          </a:p>
        </p:txBody>
      </p:sp>
      <p:sp>
        <p:nvSpPr>
          <p:cNvPr id="80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socket can be given some attributes: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Handy trick that allows us to rerun the server immediately after we kill it</a:t>
            </a:r>
          </a:p>
          <a:p>
            <a:pPr lvl="1" eaLnBrk="1" hangingPunct="1">
              <a:defRPr/>
            </a:pPr>
            <a:r>
              <a:rPr lang="en-US" dirty="0"/>
              <a:t>Otherwise we would have to wait about 15 seconds</a:t>
            </a:r>
          </a:p>
          <a:p>
            <a:pPr lvl="1" eaLnBrk="1" hangingPunct="1">
              <a:defRPr/>
            </a:pPr>
            <a:r>
              <a:rPr lang="en-US" dirty="0"/>
              <a:t>Eliminates “Address already in use” error from </a:t>
            </a:r>
            <a:r>
              <a:rPr lang="en-US" dirty="0">
                <a:latin typeface="Courier New" pitchFamily="49" charset="0"/>
              </a:rPr>
              <a:t>bind()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Strongly suggest you do this for all your servers to simplify debugging</a:t>
            </a:r>
          </a:p>
          <a:p>
            <a:pPr eaLnBrk="1" hangingPunct="1">
              <a:defRPr/>
            </a:pPr>
            <a:r>
              <a:rPr lang="en-US" dirty="0"/>
              <a:t>In general,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optval</a:t>
            </a:r>
            <a:r>
              <a:rPr lang="en-US" dirty="0"/>
              <a:t> is value to set option to (several choices available)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981200" y="1676400"/>
            <a:ext cx="8153400" cy="156966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/* Eliminates "Address already in use" error from bind(). */ </a:t>
            </a:r>
          </a:p>
          <a:p>
            <a:r>
              <a:rPr lang="en-US" altLang="en-US" dirty="0"/>
              <a:t>if (</a:t>
            </a:r>
            <a:r>
              <a:rPr lang="en-US" altLang="en-US" dirty="0" err="1"/>
              <a:t>setsockopt</a:t>
            </a:r>
            <a:r>
              <a:rPr lang="en-US" altLang="en-US" dirty="0"/>
              <a:t>(</a:t>
            </a:r>
            <a:r>
              <a:rPr lang="en-US" altLang="en-US" dirty="0" err="1"/>
              <a:t>listenfd</a:t>
            </a:r>
            <a:r>
              <a:rPr lang="en-US" altLang="en-US" dirty="0"/>
              <a:t>, </a:t>
            </a:r>
            <a:r>
              <a:rPr lang="en-US" altLang="en-US" dirty="0" err="1"/>
              <a:t>SOL_SOCKET</a:t>
            </a:r>
            <a:r>
              <a:rPr lang="en-US" altLang="en-US" dirty="0"/>
              <a:t>, </a:t>
            </a:r>
            <a:r>
              <a:rPr lang="en-US" altLang="en-US" dirty="0" err="1"/>
              <a:t>SO_REUSEADDR</a:t>
            </a:r>
            <a:r>
              <a:rPr lang="en-US" altLang="en-US" dirty="0"/>
              <a:t>,  </a:t>
            </a:r>
          </a:p>
          <a:p>
            <a:r>
              <a:rPr lang="en-US" altLang="en-US" dirty="0"/>
              <a:t>               (const void *)&amp;</a:t>
            </a:r>
            <a:r>
              <a:rPr lang="en-US" altLang="en-US" dirty="0" err="1"/>
              <a:t>optval</a:t>
            </a:r>
            <a:r>
              <a:rPr lang="en-US" altLang="en-US" dirty="0"/>
              <a:t>, </a:t>
            </a:r>
            <a:r>
              <a:rPr lang="en-US" altLang="en-US" dirty="0" err="1"/>
              <a:t>sizeof</a:t>
            </a:r>
            <a:r>
              <a:rPr lang="en-US" altLang="en-US" dirty="0"/>
              <a:t> </a:t>
            </a:r>
            <a:r>
              <a:rPr lang="en-US" altLang="en-US" dirty="0" err="1"/>
              <a:t>optval</a:t>
            </a:r>
            <a:r>
              <a:rPr lang="en-US" altLang="en-US" dirty="0"/>
              <a:t>) == -1) {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 </a:t>
            </a:r>
          </a:p>
          <a:p>
            <a:r>
              <a:rPr lang="en-US" altLang="en-US" dirty="0"/>
              <a:t>    return -1;</a:t>
            </a:r>
          </a:p>
          <a:p>
            <a:r>
              <a:rPr lang="en-US" altLang="en-US" dirty="0"/>
              <a:t>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560C34E-12B0-494E-988E-8F5D4DC8BC09}"/>
                  </a:ext>
                </a:extLst>
              </p14:cNvPr>
              <p14:cNvContentPartPr/>
              <p14:nvPr/>
            </p14:nvContentPartPr>
            <p14:xfrm>
              <a:off x="6540480" y="2108160"/>
              <a:ext cx="1727640" cy="171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560C34E-12B0-494E-988E-8F5D4DC8BC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31120" y="2098800"/>
                <a:ext cx="1746360" cy="190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Echo Server: </a:t>
            </a:r>
            <a:r>
              <a:rPr lang="en-US" altLang="en-US" dirty="0" err="1">
                <a:latin typeface="Courier New" pitchFamily="49" charset="0"/>
              </a:rPr>
              <a:t>open_listenfd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(bind)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Courier New" pitchFamily="49" charset="0"/>
              </a:rPr>
              <a:t>bind </a:t>
            </a:r>
            <a:r>
              <a:rPr lang="en-US"/>
              <a:t>associates socket with socket address we just created</a:t>
            </a:r>
          </a:p>
          <a:p>
            <a:pPr eaLnBrk="1" hangingPunct="1">
              <a:defRPr/>
            </a:pPr>
            <a:r>
              <a:rPr lang="en-US"/>
              <a:t>Again, important parameters come from </a:t>
            </a:r>
            <a:r>
              <a:rPr lang="en-US">
                <a:latin typeface="Courier New" pitchFamily="49" charset="0"/>
              </a:rPr>
              <a:t>getaddrinfo</a:t>
            </a:r>
            <a:endParaRPr 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9752" y="3502026"/>
            <a:ext cx="10509248" cy="230832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int </a:t>
            </a:r>
            <a:r>
              <a:rPr lang="en-US" altLang="en-US" dirty="0" err="1"/>
              <a:t>listenfd</a:t>
            </a:r>
            <a:r>
              <a:rPr lang="en-US" altLang="en-US" dirty="0"/>
              <a:t>;                  /* listening socket */</a:t>
            </a:r>
          </a:p>
          <a:p>
            <a:endParaRPr lang="en-US" altLang="en-US" dirty="0"/>
          </a:p>
          <a:p>
            <a:r>
              <a:rPr lang="en-US" altLang="en-US" dirty="0"/>
              <a:t>...</a:t>
            </a:r>
          </a:p>
          <a:p>
            <a:r>
              <a:rPr lang="en-US" altLang="en-US" dirty="0"/>
              <a:t>    /* </a:t>
            </a:r>
            <a:r>
              <a:rPr lang="en-US" altLang="en-US" dirty="0" err="1"/>
              <a:t>listenfd</a:t>
            </a:r>
            <a:r>
              <a:rPr lang="en-US" altLang="en-US" dirty="0"/>
              <a:t> will be an endpoint for all requests to port</a:t>
            </a:r>
          </a:p>
          <a:p>
            <a:r>
              <a:rPr lang="en-US" altLang="en-US" dirty="0"/>
              <a:t>       on any IP address for this host */</a:t>
            </a:r>
          </a:p>
          <a:p>
            <a:r>
              <a:rPr lang="en-US" altLang="en-US" dirty="0"/>
              <a:t>    if (bind(</a:t>
            </a:r>
            <a:r>
              <a:rPr lang="en-US" altLang="en-US" dirty="0" err="1"/>
              <a:t>listenfd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ai_addrlen</a:t>
            </a:r>
            <a:r>
              <a:rPr lang="en-US" altLang="en-US" dirty="0"/>
              <a:t>) == -1) {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    return -1;</a:t>
            </a:r>
          </a:p>
          <a:p>
            <a:r>
              <a:rPr lang="en-US" altLang="en-US" dirty="0"/>
              <a:t>    }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open_listenfd</a:t>
            </a:r>
            <a:r>
              <a:rPr lang="en-US" altLang="en-US"/>
              <a:t> </a:t>
            </a:r>
            <a:br>
              <a:rPr lang="en-US" altLang="en-US"/>
            </a:br>
            <a:r>
              <a:rPr lang="en-US" altLang="en-US">
                <a:latin typeface="Courier New" pitchFamily="49" charset="0"/>
              </a:rPr>
              <a:t>(listen)</a:t>
            </a:r>
          </a:p>
        </p:txBody>
      </p:sp>
      <p:sp>
        <p:nvSpPr>
          <p:cNvPr id="80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Courier New" pitchFamily="49" charset="0"/>
              </a:rPr>
              <a:t>listen</a:t>
            </a:r>
            <a:r>
              <a:rPr lang="en-US" dirty="0"/>
              <a:t> indicates that this socket will accept connection (</a:t>
            </a:r>
            <a:r>
              <a:rPr lang="en-US" dirty="0">
                <a:latin typeface="Courier New" pitchFamily="49" charset="0"/>
              </a:rPr>
              <a:t>connect</a:t>
            </a:r>
            <a:r>
              <a:rPr lang="en-US" dirty="0"/>
              <a:t>) requests from clients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We’re finally ready to enter main server loop that accepts and processes client connection requests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752601" y="2286000"/>
            <a:ext cx="8824852" cy="280076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int </a:t>
            </a:r>
            <a:r>
              <a:rPr lang="en-US" altLang="en-US" dirty="0" err="1"/>
              <a:t>listenfd</a:t>
            </a:r>
            <a:r>
              <a:rPr lang="en-US" altLang="en-US" dirty="0"/>
              <a:t>; /* listening socket */</a:t>
            </a:r>
          </a:p>
          <a:p>
            <a:endParaRPr lang="en-US" altLang="en-US" dirty="0"/>
          </a:p>
          <a:p>
            <a:r>
              <a:rPr lang="en-US" altLang="en-US" dirty="0"/>
              <a:t>...</a:t>
            </a:r>
          </a:p>
          <a:p>
            <a:r>
              <a:rPr lang="en-US" altLang="en-US" dirty="0"/>
              <a:t> /* Make it a listening socket ready to accept connection requests */ </a:t>
            </a:r>
          </a:p>
          <a:p>
            <a:r>
              <a:rPr lang="en-US" altLang="en-US" dirty="0"/>
              <a:t>    if (listen(</a:t>
            </a:r>
            <a:r>
              <a:rPr lang="en-US" altLang="en-US" dirty="0" err="1"/>
              <a:t>listenfd</a:t>
            </a:r>
            <a:r>
              <a:rPr lang="en-US" altLang="en-US" dirty="0"/>
              <a:t>, LISTEN_MAX) == -1) {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    return -1;</a:t>
            </a:r>
          </a:p>
          <a:p>
            <a:r>
              <a:rPr lang="en-US" altLang="en-US" dirty="0"/>
              <a:t>    }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return </a:t>
            </a:r>
            <a:r>
              <a:rPr lang="en-US" altLang="en-US" dirty="0" err="1"/>
              <a:t>listenfd</a:t>
            </a:r>
            <a:r>
              <a:rPr lang="en-US" altLang="en-US" dirty="0"/>
              <a:t>; </a:t>
            </a:r>
          </a:p>
          <a:p>
            <a:r>
              <a:rPr lang="en-US" altLang="en-US" dirty="0"/>
              <a:t>} 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Main Loop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Server loops endlessly, waiting for connection requests, then reading input from client and echoing it back to client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981200" y="2667001"/>
            <a:ext cx="8207696" cy="255454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main() {</a:t>
            </a:r>
          </a:p>
          <a:p>
            <a:endParaRPr lang="en-US" altLang="en-US"/>
          </a:p>
          <a:p>
            <a:r>
              <a:rPr lang="en-US" altLang="en-US"/>
              <a:t>   /* create and configure the listening socket */</a:t>
            </a:r>
          </a:p>
          <a:p>
            <a:endParaRPr lang="en-US" altLang="en-US"/>
          </a:p>
          <a:p>
            <a:r>
              <a:rPr lang="en-US" altLang="en-US"/>
              <a:t>   while(1) {</a:t>
            </a:r>
          </a:p>
          <a:p>
            <a:r>
              <a:rPr lang="en-US" altLang="en-US"/>
              <a:t>      /* accept(): wait for a connection request */</a:t>
            </a:r>
          </a:p>
          <a:p>
            <a:r>
              <a:rPr lang="en-US" altLang="en-US"/>
              <a:t>      /* echo(): read and echo input lines from client til EOF */</a:t>
            </a:r>
          </a:p>
          <a:p>
            <a:r>
              <a:rPr lang="en-US" altLang="en-US"/>
              <a:t>      /* close(): close the connection */ </a:t>
            </a:r>
          </a:p>
          <a:p>
            <a:r>
              <a:rPr lang="en-US" altLang="en-US"/>
              <a:t>   }</a:t>
            </a:r>
          </a:p>
          <a:p>
            <a:r>
              <a:rPr lang="en-US" altLang="en-US"/>
              <a:t>}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ChangeArrowheads="1"/>
          </p:cNvSpPr>
          <p:nvPr/>
        </p:nvSpPr>
        <p:spPr bwMode="auto">
          <a:xfrm>
            <a:off x="539752" y="990600"/>
            <a:ext cx="10433048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accept()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blocks waiting for connection request</a:t>
            </a: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returns </a:t>
            </a:r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connected descriptor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(</a:t>
            </a: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connfd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) with same properties as </a:t>
            </a:r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listening descriptor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(</a:t>
            </a: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listenfd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Returns when connection between client and server is created and ready for I/O transfers</a:t>
            </a:r>
            <a:endParaRPr lang="en-US" sz="2000" dirty="0"/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All I/O with client will be done via connected socket</a:t>
            </a: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also fills in client’s IP address (</a:t>
            </a: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ourier New" panose="02070309020205020404" pitchFamily="49" charset="0"/>
              </a:rPr>
              <a:t>clientaddr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and </a:t>
            </a: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ourier New" panose="02070309020205020404" pitchFamily="49" charset="0"/>
              </a:rPr>
              <a:t>clientlen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accept</a:t>
            </a:r>
            <a:endParaRPr lang="en-US" alt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219200" y="1654076"/>
            <a:ext cx="9753600" cy="181588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  int </a:t>
            </a:r>
            <a:r>
              <a:rPr lang="en-US" altLang="en-US" dirty="0" err="1"/>
              <a:t>listenfd</a:t>
            </a:r>
            <a:r>
              <a:rPr lang="en-US" altLang="en-US" dirty="0"/>
              <a:t>; /* listening descriptor */</a:t>
            </a:r>
          </a:p>
          <a:p>
            <a:r>
              <a:rPr lang="en-US" altLang="en-US" dirty="0"/>
              <a:t>    int </a:t>
            </a:r>
            <a:r>
              <a:rPr lang="en-US" altLang="en-US" dirty="0" err="1"/>
              <a:t>connfd</a:t>
            </a:r>
            <a:r>
              <a:rPr lang="en-US" altLang="en-US" dirty="0"/>
              <a:t>;   /* connected descriptor */ </a:t>
            </a:r>
          </a:p>
          <a:p>
            <a:r>
              <a:rPr lang="en-US" altLang="en-US" dirty="0"/>
              <a:t>    SA </a:t>
            </a:r>
            <a:r>
              <a:rPr lang="en-US" altLang="en-US" dirty="0" err="1"/>
              <a:t>clientaddr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socklen_t</a:t>
            </a:r>
            <a:r>
              <a:rPr lang="en-US" altLang="en-US" dirty="0"/>
              <a:t> </a:t>
            </a:r>
            <a:r>
              <a:rPr lang="en-US" altLang="en-US" dirty="0" err="1"/>
              <a:t>clientlen</a:t>
            </a:r>
            <a:r>
              <a:rPr lang="en-US" altLang="en-US" dirty="0"/>
              <a:t>;    </a:t>
            </a:r>
          </a:p>
          <a:p>
            <a:r>
              <a:rPr lang="en-US" altLang="en-US" dirty="0"/>
              <a:t> 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clientlen</a:t>
            </a:r>
            <a:r>
              <a:rPr lang="en-US" altLang="en-US" dirty="0"/>
              <a:t> = </a:t>
            </a:r>
            <a:r>
              <a:rPr lang="en-US" altLang="en-US" dirty="0" err="1"/>
              <a:t>sizeof</a:t>
            </a:r>
            <a:r>
              <a:rPr lang="en-US" altLang="en-US" dirty="0"/>
              <a:t>(</a:t>
            </a:r>
            <a:r>
              <a:rPr lang="en-US" altLang="en-US" dirty="0" err="1"/>
              <a:t>clientaddr</a:t>
            </a:r>
            <a:r>
              <a:rPr lang="en-US" altLang="en-US" dirty="0"/>
              <a:t>); 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connfd</a:t>
            </a:r>
            <a:r>
              <a:rPr lang="en-US" altLang="en-US" dirty="0"/>
              <a:t> = accept(</a:t>
            </a:r>
            <a:r>
              <a:rPr lang="en-US" altLang="en-US" dirty="0" err="1"/>
              <a:t>listenfd</a:t>
            </a:r>
            <a:r>
              <a:rPr lang="en-US" altLang="en-US" dirty="0"/>
              <a:t>, (struct </a:t>
            </a:r>
            <a:r>
              <a:rPr lang="en-US" altLang="en-US" dirty="0" err="1"/>
              <a:t>sockaddr</a:t>
            </a:r>
            <a:r>
              <a:rPr lang="en-US" altLang="en-US" dirty="0"/>
              <a:t> *)&amp;</a:t>
            </a:r>
            <a:r>
              <a:rPr lang="en-US" altLang="en-US" dirty="0" err="1"/>
              <a:t>clientaddr</a:t>
            </a:r>
            <a:r>
              <a:rPr lang="en-US" altLang="en-US" dirty="0"/>
              <a:t>, &amp;</a:t>
            </a:r>
            <a:r>
              <a:rPr lang="en-US" altLang="en-US" dirty="0" err="1"/>
              <a:t>clientlen</a:t>
            </a:r>
            <a:r>
              <a:rPr lang="en-US" altLang="en-US" dirty="0"/>
              <a:t>);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BC6004-5988-474D-91CB-CBA28177D6D8}"/>
              </a:ext>
            </a:extLst>
          </p:cNvPr>
          <p:cNvSpPr/>
          <p:nvPr/>
        </p:nvSpPr>
        <p:spPr bwMode="auto">
          <a:xfrm>
            <a:off x="7405688" y="2362200"/>
            <a:ext cx="4760021" cy="338554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SA is union big enough to hold IPv6 addresses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2271B0F-C469-4298-AD82-78CC44EE13B1}"/>
              </a:ext>
            </a:extLst>
          </p:cNvPr>
          <p:cNvCxnSpPr/>
          <p:nvPr/>
        </p:nvCxnSpPr>
        <p:spPr bwMode="auto">
          <a:xfrm flipH="1" flipV="1">
            <a:off x="3581400" y="2362200"/>
            <a:ext cx="3824288" cy="152400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8ED9BC6-BBEF-4C05-A072-8D2AE06C9F9D}"/>
                  </a:ext>
                </a:extLst>
              </p14:cNvPr>
              <p14:cNvContentPartPr/>
              <p14:nvPr/>
            </p14:nvContentPartPr>
            <p14:xfrm>
              <a:off x="1625760" y="2813040"/>
              <a:ext cx="8972640" cy="864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8ED9BC6-BBEF-4C05-A072-8D2AE06C9F9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16400" y="2803680"/>
                <a:ext cx="8991360" cy="882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Identifying Client</a:t>
            </a:r>
          </a:p>
        </p:txBody>
      </p:sp>
      <p:sp>
        <p:nvSpPr>
          <p:cNvPr id="809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Server can determine domain name and IP address of client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828800" y="2193925"/>
            <a:ext cx="8631238" cy="2794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  char hostname[NI_MAXHOST], </a:t>
            </a:r>
            <a:r>
              <a:rPr lang="en-US" altLang="en-US" dirty="0" err="1"/>
              <a:t>hostaddr</a:t>
            </a:r>
            <a:r>
              <a:rPr lang="en-US" altLang="en-US" dirty="0"/>
              <a:t>[NI_MAXHOST];</a:t>
            </a:r>
          </a:p>
          <a:p>
            <a:r>
              <a:rPr lang="en-US" altLang="en-US" dirty="0"/>
              <a:t>    ...</a:t>
            </a:r>
          </a:p>
          <a:p>
            <a:r>
              <a:rPr lang="en-US" altLang="en-US" dirty="0"/>
              <a:t>        error = </a:t>
            </a:r>
            <a:r>
              <a:rPr lang="en-US" altLang="en-US" dirty="0" err="1"/>
              <a:t>getnameinfo</a:t>
            </a:r>
            <a:r>
              <a:rPr lang="en-US" altLang="en-US" dirty="0"/>
              <a:t>((struct </a:t>
            </a:r>
            <a:r>
              <a:rPr lang="en-US" altLang="en-US" dirty="0" err="1"/>
              <a:t>sockaddr</a:t>
            </a:r>
            <a:r>
              <a:rPr lang="en-US" altLang="en-US" dirty="0"/>
              <a:t>*)&amp;</a:t>
            </a:r>
            <a:r>
              <a:rPr lang="en-US" altLang="en-US" dirty="0" err="1"/>
              <a:t>clientaddr</a:t>
            </a:r>
            <a:r>
              <a:rPr lang="en-US" altLang="en-US" dirty="0"/>
              <a:t>, </a:t>
            </a:r>
            <a:r>
              <a:rPr lang="en-US" altLang="en-US" dirty="0" err="1"/>
              <a:t>clientlen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      hostname, </a:t>
            </a:r>
            <a:r>
              <a:rPr lang="en-US" altLang="en-US" dirty="0" err="1"/>
              <a:t>sizeof</a:t>
            </a:r>
            <a:r>
              <a:rPr lang="en-US" altLang="en-US" dirty="0"/>
              <a:t> hostname, NULL, 0, 0);</a:t>
            </a:r>
          </a:p>
          <a:p>
            <a:r>
              <a:rPr lang="en-US" altLang="en-US" dirty="0"/>
              <a:t>        if (error != 0) {</a:t>
            </a:r>
          </a:p>
          <a:p>
            <a:r>
              <a:rPr lang="en-US" altLang="en-US" dirty="0"/>
              <a:t>          close(</a:t>
            </a:r>
            <a:r>
              <a:rPr lang="en-US" altLang="en-US" dirty="0" err="1"/>
              <a:t>connfd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      continue;</a:t>
            </a:r>
          </a:p>
          <a:p>
            <a:r>
              <a:rPr lang="en-US" altLang="en-US" dirty="0"/>
              <a:t>        }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getnameinfo</a:t>
            </a:r>
            <a:r>
              <a:rPr lang="en-US" altLang="en-US" dirty="0"/>
              <a:t>((struct </a:t>
            </a:r>
            <a:r>
              <a:rPr lang="en-US" altLang="en-US" dirty="0" err="1"/>
              <a:t>sockaddr</a:t>
            </a:r>
            <a:r>
              <a:rPr lang="en-US" altLang="en-US" dirty="0"/>
              <a:t>*)&amp;</a:t>
            </a:r>
            <a:r>
              <a:rPr lang="en-US" altLang="en-US" dirty="0" err="1"/>
              <a:t>clientaddr</a:t>
            </a:r>
            <a:r>
              <a:rPr lang="en-US" altLang="en-US" dirty="0"/>
              <a:t>, </a:t>
            </a:r>
            <a:r>
              <a:rPr lang="en-US" altLang="en-US" dirty="0" err="1"/>
              <a:t>clientlen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      </a:t>
            </a:r>
            <a:r>
              <a:rPr lang="en-US" altLang="en-US" dirty="0" err="1"/>
              <a:t>hostaddr</a:t>
            </a:r>
            <a:r>
              <a:rPr lang="en-US" altLang="en-US" dirty="0"/>
              <a:t>, </a:t>
            </a:r>
            <a:r>
              <a:rPr lang="en-US" altLang="en-US" dirty="0" err="1"/>
              <a:t>sizeof</a:t>
            </a:r>
            <a:r>
              <a:rPr lang="en-US" altLang="en-US" dirty="0"/>
              <a:t> </a:t>
            </a:r>
            <a:r>
              <a:rPr lang="en-US" altLang="en-US" dirty="0" err="1"/>
              <a:t>hostaddr</a:t>
            </a:r>
            <a:r>
              <a:rPr lang="en-US" altLang="en-US" dirty="0"/>
              <a:t>, NULL, 0, NI_NUMERICHOST);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printf</a:t>
            </a:r>
            <a:r>
              <a:rPr lang="en-US" altLang="en-US" dirty="0"/>
              <a:t>("server connected to %s (%s)\n", hostname, </a:t>
            </a:r>
            <a:r>
              <a:rPr lang="en-US" altLang="en-US" dirty="0" err="1"/>
              <a:t>hostaddr</a:t>
            </a:r>
            <a:r>
              <a:rPr lang="en-US" altLang="en-US" dirty="0"/>
              <a:t>);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8A35D1-C7E0-4319-8F39-1B5A08C68CFD}"/>
                  </a:ext>
                </a:extLst>
              </p14:cNvPr>
              <p14:cNvContentPartPr/>
              <p14:nvPr/>
            </p14:nvContentPartPr>
            <p14:xfrm>
              <a:off x="1282680" y="2597040"/>
              <a:ext cx="8160120" cy="2527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8A35D1-C7E0-4319-8F39-1B5A08C68CF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73320" y="2587680"/>
                <a:ext cx="8178840" cy="2546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echo</a:t>
            </a:r>
            <a:endParaRPr lang="en-US" altLang="en-US"/>
          </a:p>
        </p:txBody>
      </p:sp>
      <p:sp>
        <p:nvSpPr>
          <p:cNvPr id="742404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Server uses Unix I/O to read and echo text lines until EOF (end-of-file) is encountered</a:t>
            </a:r>
          </a:p>
          <a:p>
            <a:pPr lvl="1" eaLnBrk="1" hangingPunct="1">
              <a:defRPr/>
            </a:pPr>
            <a:r>
              <a:rPr lang="en-US"/>
              <a:t>EOF notification caused by client calling </a:t>
            </a:r>
            <a:r>
              <a:rPr lang="en-US">
                <a:latin typeface="Courier New" pitchFamily="49" charset="0"/>
              </a:rPr>
              <a:t>close(clientfd)</a:t>
            </a:r>
          </a:p>
          <a:p>
            <a:pPr lvl="1" eaLnBrk="1" hangingPunct="1">
              <a:defRPr/>
            </a:pPr>
            <a:r>
              <a:rPr lang="en-US"/>
              <a:t>IMPORTANT: EOF is a condition, not a particular data byte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981200" y="3305175"/>
            <a:ext cx="7772400" cy="2794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void echo(int connfd)</a:t>
            </a:r>
          </a:p>
          <a:p>
            <a:r>
              <a:rPr lang="en-US" altLang="en-US"/>
              <a:t>{</a:t>
            </a:r>
          </a:p>
          <a:p>
            <a:r>
              <a:rPr lang="en-US" altLang="en-US"/>
              <a:t>    size_t n;</a:t>
            </a:r>
          </a:p>
          <a:p>
            <a:r>
              <a:rPr lang="en-US" altLang="en-US"/>
              <a:t>    char buf[MAXLINE];</a:t>
            </a:r>
          </a:p>
          <a:p>
            <a:endParaRPr lang="en-US" altLang="en-US"/>
          </a:p>
          <a:p>
            <a:r>
              <a:rPr lang="en-US" altLang="en-US"/>
              <a:t>    while((n = read(connfd, buf, sizeof buf)) &gt; 0) {</a:t>
            </a:r>
          </a:p>
          <a:p>
            <a:r>
              <a:rPr lang="en-US" altLang="en-US"/>
              <a:t>        printf("server received %d bytes\n", n);</a:t>
            </a:r>
          </a:p>
          <a:p>
            <a:r>
              <a:rPr lang="en-US" altLang="en-US"/>
              <a:t>        write(connfd, buf, n);</a:t>
            </a:r>
          </a:p>
          <a:p>
            <a:r>
              <a:rPr lang="en-US" altLang="en-US"/>
              <a:t>    }</a:t>
            </a:r>
          </a:p>
          <a:p>
            <a:r>
              <a:rPr lang="en-US" altLang="en-US"/>
              <a:t>}</a:t>
            </a:r>
          </a:p>
          <a:p>
            <a:endParaRPr lang="en-US" altLang="en-US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Notion of an internet Protocol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/>
              <a:t>How is it possible to send bits across incompatible LANs and WANs?</a:t>
            </a:r>
          </a:p>
          <a:p>
            <a:pPr eaLnBrk="1" hangingPunct="1">
              <a:buFontTx/>
              <a:buNone/>
              <a:defRPr/>
            </a:pPr>
            <a:endParaRPr lang="en-US"/>
          </a:p>
          <a:p>
            <a:pPr eaLnBrk="1" hangingPunct="1">
              <a:buFontTx/>
              <a:buNone/>
              <a:defRPr/>
            </a:pPr>
            <a:r>
              <a:rPr lang="en-US"/>
              <a:t>Solution: </a:t>
            </a:r>
            <a:r>
              <a:rPr lang="en-US" i="1">
                <a:solidFill>
                  <a:srgbClr val="FF0000"/>
                </a:solidFill>
              </a:rPr>
              <a:t>protocol software</a:t>
            </a:r>
            <a:r>
              <a:rPr lang="en-US"/>
              <a:t> running on each host and router smooths out differences between different networks</a:t>
            </a:r>
          </a:p>
          <a:p>
            <a:pPr eaLnBrk="1" hangingPunct="1">
              <a:buFontTx/>
              <a:buNone/>
              <a:defRPr/>
            </a:pPr>
            <a:endParaRPr lang="en-US"/>
          </a:p>
          <a:p>
            <a:pPr eaLnBrk="1" hangingPunct="1">
              <a:buFontTx/>
              <a:buNone/>
              <a:defRPr/>
            </a:pPr>
            <a:r>
              <a:rPr lang="en-US"/>
              <a:t>Implements an </a:t>
            </a:r>
            <a:r>
              <a:rPr lang="en-US" i="1">
                <a:solidFill>
                  <a:srgbClr val="FF0000"/>
                </a:solidFill>
              </a:rPr>
              <a:t>internet protocol</a:t>
            </a:r>
            <a:r>
              <a:rPr lang="en-US"/>
              <a:t> (i.e., set of rules) that governs how hosts and routers should cooperate when they transfer data from network to network</a:t>
            </a:r>
          </a:p>
          <a:p>
            <a:pPr lvl="1" eaLnBrk="1" hangingPunct="1">
              <a:buFontTx/>
              <a:buChar char="•"/>
              <a:defRPr/>
            </a:pPr>
            <a:r>
              <a:rPr lang="en-US"/>
              <a:t>TCP/IP is protocol (family) for global IP Internet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Testing Servers Using </a:t>
            </a:r>
            <a:r>
              <a:rPr lang="en-US" altLang="en-US">
                <a:latin typeface="Courier New" pitchFamily="49" charset="0"/>
              </a:rPr>
              <a:t>telnet</a:t>
            </a:r>
            <a:endParaRPr lang="en-US" altLang="en-US"/>
          </a:p>
        </p:txBody>
      </p:sp>
      <p:sp>
        <p:nvSpPr>
          <p:cNvPr id="74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telnet </a:t>
            </a:r>
            <a:r>
              <a:rPr lang="en-US" dirty="0"/>
              <a:t>program is invaluable for testing servers that transmit ASCII strings over Internet connections</a:t>
            </a:r>
          </a:p>
          <a:p>
            <a:pPr lvl="1" eaLnBrk="1" hangingPunct="1">
              <a:defRPr/>
            </a:pPr>
            <a:r>
              <a:rPr lang="en-US" dirty="0"/>
              <a:t>Our simple echo server</a:t>
            </a:r>
          </a:p>
          <a:p>
            <a:pPr lvl="1" eaLnBrk="1" hangingPunct="1">
              <a:defRPr/>
            </a:pPr>
            <a:r>
              <a:rPr lang="en-US" dirty="0"/>
              <a:t>Web servers</a:t>
            </a:r>
          </a:p>
          <a:p>
            <a:pPr lvl="1" eaLnBrk="1" hangingPunct="1">
              <a:defRPr/>
            </a:pPr>
            <a:r>
              <a:rPr lang="en-US" dirty="0"/>
              <a:t>Mail servers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Usage: 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telnet</a:t>
            </a:r>
            <a:r>
              <a:rPr lang="en-US" i="1" dirty="0">
                <a:latin typeface="Courier New" pitchFamily="49" charset="0"/>
              </a:rPr>
              <a:t> host </a:t>
            </a:r>
            <a:r>
              <a:rPr lang="en-US" i="1" dirty="0" err="1">
                <a:latin typeface="Courier New" pitchFamily="49" charset="0"/>
              </a:rPr>
              <a:t>portnumber</a:t>
            </a:r>
            <a:endParaRPr lang="en-US" i="1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Creates connection with server running on </a:t>
            </a:r>
            <a:r>
              <a:rPr lang="en-US" i="1" dirty="0">
                <a:latin typeface="Courier New" pitchFamily="49" charset="0"/>
              </a:rPr>
              <a:t>host</a:t>
            </a:r>
            <a:r>
              <a:rPr lang="en-US" dirty="0"/>
              <a:t> and  listening on port </a:t>
            </a:r>
            <a:r>
              <a:rPr lang="en-US" i="1" dirty="0" err="1">
                <a:latin typeface="Courier New" pitchFamily="49" charset="0"/>
              </a:rPr>
              <a:t>portnumber</a:t>
            </a: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53FA779-1AAA-44EF-A3A1-AF3840110DDD}"/>
                  </a:ext>
                </a:extLst>
              </p14:cNvPr>
              <p14:cNvContentPartPr/>
              <p14:nvPr/>
            </p14:nvContentPartPr>
            <p14:xfrm>
              <a:off x="3156120" y="4044960"/>
              <a:ext cx="2482920" cy="724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53FA779-1AAA-44EF-A3A1-AF3840110DD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46760" y="4035600"/>
                <a:ext cx="2501640" cy="743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Testing Echo Server With </a:t>
            </a:r>
            <a:r>
              <a:rPr lang="en-US" altLang="en-US">
                <a:latin typeface="Courier New" pitchFamily="49" charset="0"/>
              </a:rPr>
              <a:t>telnet</a:t>
            </a:r>
            <a:endParaRPr lang="en-US" altLang="en-US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905000" y="1085851"/>
            <a:ext cx="7408863" cy="452431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mallet&gt; ./</a:t>
            </a:r>
            <a:r>
              <a:rPr lang="en-US" altLang="en-US" i="1" dirty="0" err="1"/>
              <a:t>echoserver</a:t>
            </a:r>
            <a:r>
              <a:rPr lang="en-US" altLang="en-US" i="1" dirty="0"/>
              <a:t> 5000</a:t>
            </a:r>
          </a:p>
          <a:p>
            <a:r>
              <a:rPr lang="en-US" altLang="en-US" dirty="0"/>
              <a:t>server connected to bow.cs.hmc.edu (::ffff:134.173.42.60)</a:t>
            </a:r>
          </a:p>
          <a:p>
            <a:r>
              <a:rPr lang="en-US" altLang="en-US" dirty="0"/>
              <a:t>server received 5 bytes</a:t>
            </a:r>
          </a:p>
          <a:p>
            <a:r>
              <a:rPr lang="en-US" altLang="en-US" dirty="0"/>
              <a:t>server received 8 bytes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bow&gt; </a:t>
            </a:r>
            <a:r>
              <a:rPr lang="en-US" altLang="en-US" i="1" dirty="0"/>
              <a:t>telnet mallet 5000</a:t>
            </a:r>
            <a:endParaRPr lang="en-US" altLang="en-US" dirty="0"/>
          </a:p>
          <a:p>
            <a:r>
              <a:rPr lang="en-US" altLang="en-US" dirty="0"/>
              <a:t>Trying 134.173.42.59...</a:t>
            </a:r>
          </a:p>
          <a:p>
            <a:r>
              <a:rPr lang="en-US" altLang="en-US" dirty="0"/>
              <a:t>Connected to mallet.</a:t>
            </a:r>
          </a:p>
          <a:p>
            <a:r>
              <a:rPr lang="en-US" altLang="en-US" dirty="0"/>
              <a:t>Escape character is '^]'.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^]</a:t>
            </a:r>
          </a:p>
          <a:p>
            <a:r>
              <a:rPr lang="en-US" altLang="en-US" dirty="0"/>
              <a:t>telnet&gt; quit</a:t>
            </a:r>
          </a:p>
          <a:p>
            <a:r>
              <a:rPr lang="en-US" altLang="en-US" dirty="0"/>
              <a:t>Connection closed.</a:t>
            </a:r>
          </a:p>
          <a:p>
            <a:r>
              <a:rPr lang="en-US" altLang="en-US" dirty="0"/>
              <a:t>bow&gt;</a:t>
            </a:r>
          </a:p>
        </p:txBody>
      </p:sp>
      <p:cxnSp>
        <p:nvCxnSpPr>
          <p:cNvPr id="35844" name="Straight Connector 2"/>
          <p:cNvCxnSpPr>
            <a:cxnSpLocks noChangeShapeType="1"/>
          </p:cNvCxnSpPr>
          <p:nvPr/>
        </p:nvCxnSpPr>
        <p:spPr bwMode="auto">
          <a:xfrm>
            <a:off x="1905001" y="2438400"/>
            <a:ext cx="7408863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513E274-FEBF-44D3-AEC3-23A1EB82CF5E}"/>
                  </a:ext>
                </a:extLst>
              </p14:cNvPr>
              <p14:cNvContentPartPr/>
              <p14:nvPr/>
            </p14:nvContentPartPr>
            <p14:xfrm>
              <a:off x="2400480" y="952560"/>
              <a:ext cx="4337280" cy="3880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513E274-FEBF-44D3-AEC3-23A1EB82CF5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91120" y="943200"/>
                <a:ext cx="4356000" cy="3898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Running Echo Client and Server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055814" y="1371600"/>
            <a:ext cx="8078787" cy="4031873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mallet&gt; </a:t>
            </a:r>
            <a:r>
              <a:rPr lang="en-US" altLang="en-US" i="1" dirty="0" err="1"/>
              <a:t>echoserver</a:t>
            </a:r>
            <a:r>
              <a:rPr lang="en-US" altLang="en-US" i="1" dirty="0"/>
              <a:t> 5000</a:t>
            </a:r>
            <a:endParaRPr lang="en-US" altLang="en-US" dirty="0"/>
          </a:p>
          <a:p>
            <a:r>
              <a:rPr lang="en-US" altLang="en-US" dirty="0"/>
              <a:t>server connected to bow.cs.hmc.edu (::ffff:134.173.42.60)</a:t>
            </a:r>
          </a:p>
          <a:p>
            <a:r>
              <a:rPr lang="en-US" altLang="en-US" dirty="0"/>
              <a:t>server received 4 bytes</a:t>
            </a:r>
          </a:p>
          <a:p>
            <a:r>
              <a:rPr lang="en-US" altLang="en-US" dirty="0"/>
              <a:t>server connected to bow.cs.hmc.edu (::ffff:134.173.42.60)</a:t>
            </a:r>
          </a:p>
          <a:p>
            <a:r>
              <a:rPr lang="en-US" altLang="en-US" dirty="0"/>
              <a:t>server received 7 bytes</a:t>
            </a:r>
          </a:p>
          <a:p>
            <a:r>
              <a:rPr lang="en-US" altLang="en-US" dirty="0"/>
              <a:t>...</a:t>
            </a:r>
          </a:p>
          <a:p>
            <a:endParaRPr lang="en-US" altLang="en-US" dirty="0"/>
          </a:p>
          <a:p>
            <a:r>
              <a:rPr lang="en-US" altLang="en-US" dirty="0"/>
              <a:t>bow&gt; </a:t>
            </a:r>
            <a:r>
              <a:rPr lang="en-US" altLang="en-US" i="1" dirty="0" err="1"/>
              <a:t>echoclient</a:t>
            </a:r>
            <a:r>
              <a:rPr lang="en-US" altLang="en-US" i="1" dirty="0"/>
              <a:t> mallet 5000</a:t>
            </a:r>
            <a:endParaRPr lang="en-US" altLang="en-US" dirty="0"/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bow&gt; </a:t>
            </a:r>
            <a:r>
              <a:rPr lang="en-US" altLang="en-US" dirty="0" err="1"/>
              <a:t>echoclient</a:t>
            </a:r>
            <a:r>
              <a:rPr lang="en-US" altLang="en-US" dirty="0"/>
              <a:t> mallet 5000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bow&gt;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cxnSp>
        <p:nvCxnSpPr>
          <p:cNvPr id="36868" name="Straight Connector 3"/>
          <p:cNvCxnSpPr>
            <a:cxnSpLocks noChangeShapeType="1"/>
          </p:cNvCxnSpPr>
          <p:nvPr/>
        </p:nvCxnSpPr>
        <p:spPr bwMode="auto">
          <a:xfrm>
            <a:off x="2057400" y="2971800"/>
            <a:ext cx="807720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A6B9255-C808-4D8E-BD92-AB4701B017ED}"/>
                  </a:ext>
                </a:extLst>
              </p14:cNvPr>
              <p14:cNvContentPartPr/>
              <p14:nvPr/>
            </p14:nvContentPartPr>
            <p14:xfrm>
              <a:off x="2813040" y="1473120"/>
              <a:ext cx="6559920" cy="1860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A6B9255-C808-4D8E-BD92-AB4701B017E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03680" y="1463760"/>
                <a:ext cx="6578640" cy="1879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One More Important Function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Real servers often want to handle multiple clients</a:t>
            </a:r>
          </a:p>
          <a:p>
            <a:pPr eaLnBrk="1" hangingPunct="1">
              <a:defRPr/>
            </a:pPr>
            <a:r>
              <a:rPr lang="en-US" dirty="0"/>
              <a:t>Problem: you have 3 clients.  Only B wants service.  You can’t really write </a:t>
            </a:r>
            <a:r>
              <a:rPr lang="en-US" dirty="0">
                <a:latin typeface="Courier New" pitchFamily="49" charset="0"/>
              </a:rPr>
              <a:t>serve(A); serve(B); serve(C) </a:t>
            </a:r>
            <a:r>
              <a:rPr lang="en-US" dirty="0"/>
              <a:t>because B must wait for A to ask for service</a:t>
            </a:r>
          </a:p>
          <a:p>
            <a:pPr eaLnBrk="1" hangingPunct="1">
              <a:defRPr/>
            </a:pPr>
            <a:r>
              <a:rPr lang="en-US" dirty="0"/>
              <a:t>Solution A: One thread or subprocess per client</a:t>
            </a:r>
          </a:p>
          <a:p>
            <a:pPr eaLnBrk="1" hangingPunct="1">
              <a:defRPr/>
            </a:pPr>
            <a:r>
              <a:rPr lang="en-US" dirty="0"/>
              <a:t>Solution B: </a:t>
            </a:r>
            <a:r>
              <a:rPr lang="en-US" dirty="0">
                <a:latin typeface="Courier New" pitchFamily="49" charset="0"/>
              </a:rPr>
              <a:t>select</a:t>
            </a:r>
            <a:r>
              <a:rPr lang="en-US" dirty="0"/>
              <a:t> system call</a:t>
            </a:r>
          </a:p>
          <a:p>
            <a:pPr lvl="1" eaLnBrk="1" hangingPunct="1">
              <a:defRPr/>
            </a:pPr>
            <a:r>
              <a:rPr lang="en-US" dirty="0"/>
              <a:t>Accepts set of file descriptors you’re interested in</a:t>
            </a:r>
          </a:p>
          <a:p>
            <a:pPr lvl="1" eaLnBrk="1" hangingPunct="1">
              <a:defRPr/>
            </a:pPr>
            <a:r>
              <a:rPr lang="en-US" dirty="0"/>
              <a:t>Tells you which ones have input waiting or are ready for output</a:t>
            </a:r>
          </a:p>
          <a:p>
            <a:pPr lvl="1" eaLnBrk="1" hangingPunct="1">
              <a:defRPr/>
            </a:pPr>
            <a:r>
              <a:rPr lang="en-US" dirty="0"/>
              <a:t>Then you can read from or write to only the active ones</a:t>
            </a:r>
          </a:p>
          <a:p>
            <a:pPr lvl="1" eaLnBrk="1" hangingPunct="1">
              <a:defRPr/>
            </a:pPr>
            <a:r>
              <a:rPr lang="en-US" dirty="0"/>
              <a:t>For more info, see </a:t>
            </a:r>
            <a:r>
              <a:rPr lang="en-US" dirty="0">
                <a:latin typeface="Courier New" pitchFamily="49" charset="0"/>
              </a:rPr>
              <a:t>man 2 select</a:t>
            </a:r>
            <a:r>
              <a:rPr lang="en-US" dirty="0"/>
              <a:t> and Section 12.2 in text</a:t>
            </a:r>
          </a:p>
        </p:txBody>
      </p:sp>
    </p:spTree>
  </p:cSld>
  <p:clrMapOvr>
    <a:masterClrMapping/>
  </p:clrMapOvr>
  <p:transition spd="med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More Information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W. Richard Stevens, “Unix Network Programming: Networking APIs: Sockets and XTI”, Volume 1, Second Edition, Prentice Hall, 1998</a:t>
            </a:r>
          </a:p>
          <a:p>
            <a:pPr lvl="1" eaLnBrk="1" hangingPunct="1">
              <a:defRPr/>
            </a:pPr>
            <a:r>
              <a:rPr lang="en-US" dirty="0"/>
              <a:t>THE network programming bible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Complete versions of the echo client and server (for IPv4 only) are developed in the text</a:t>
            </a:r>
          </a:p>
          <a:p>
            <a:pPr lvl="1" eaLnBrk="1" hangingPunct="1">
              <a:defRPr/>
            </a:pPr>
            <a:r>
              <a:rPr lang="en-US" dirty="0"/>
              <a:t>Fully general IPv4/IPv6 versions (from these slides) are available from class web page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Does an internet Protocol Do?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1. Provides naming scheme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Defines uniform format for </a:t>
            </a:r>
            <a:r>
              <a:rPr lang="en-US" dirty="0">
                <a:solidFill>
                  <a:srgbClr val="FF0000"/>
                </a:solidFill>
              </a:rPr>
              <a:t>host addresses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Each host (and router) is assigned at least one internet address that uniquely identifies it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2. Provides delivery mechanism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An internet protocol defines a standard transfer unit (</a:t>
            </a:r>
            <a:r>
              <a:rPr lang="en-US" i="1" dirty="0">
                <a:solidFill>
                  <a:srgbClr val="FF0000"/>
                </a:solidFill>
              </a:rPr>
              <a:t>packet</a:t>
            </a:r>
            <a:r>
              <a:rPr lang="en-US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Packet consists of </a:t>
            </a:r>
            <a:r>
              <a:rPr lang="en-US" i="1" dirty="0">
                <a:solidFill>
                  <a:srgbClr val="FF0000"/>
                </a:solidFill>
              </a:rPr>
              <a:t>header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>
                <a:solidFill>
                  <a:srgbClr val="FF0000"/>
                </a:solidFill>
              </a:rPr>
              <a:t>payload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Header: contains info such as packet size, source and destination addresses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Payload: contains data bits sent from source host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i="1" dirty="0"/>
              <a:t>Encapsulation—key to network messages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Other Issues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We are glossing over several important questions:</a:t>
            </a:r>
          </a:p>
          <a:p>
            <a:pPr lvl="1" eaLnBrk="1" hangingPunct="1">
              <a:defRPr/>
            </a:pPr>
            <a:r>
              <a:rPr lang="en-US"/>
              <a:t>What if different networks have different maximum frame sizes? (segmentation)</a:t>
            </a:r>
          </a:p>
          <a:p>
            <a:pPr lvl="1" eaLnBrk="1" hangingPunct="1">
              <a:defRPr/>
            </a:pPr>
            <a:r>
              <a:rPr lang="en-US"/>
              <a:t>How do routers know where to forward frames?</a:t>
            </a:r>
          </a:p>
          <a:p>
            <a:pPr lvl="1" eaLnBrk="1" hangingPunct="1">
              <a:defRPr/>
            </a:pPr>
            <a:r>
              <a:rPr lang="en-US"/>
              <a:t>How do routers learn when the network topology changes?</a:t>
            </a:r>
          </a:p>
          <a:p>
            <a:pPr lvl="1" eaLnBrk="1" hangingPunct="1">
              <a:defRPr/>
            </a:pPr>
            <a:r>
              <a:rPr lang="en-US"/>
              <a:t>What if packets get lost?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/>
              <a:t>These (and other) questions are addressed by the area of  systems known as </a:t>
            </a:r>
            <a:r>
              <a:rPr lang="en-US" i="1"/>
              <a:t>computer networking: CS 125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48675</TotalTime>
  <Pages>35</Pages>
  <Words>7190</Words>
  <Application>Microsoft Office PowerPoint</Application>
  <PresentationFormat>Widescreen</PresentationFormat>
  <Paragraphs>1256</Paragraphs>
  <Slides>74</Slides>
  <Notes>74</Notes>
  <HiddenSlides>27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2" baseType="lpstr">
      <vt:lpstr>Arial</vt:lpstr>
      <vt:lpstr>Calibri</vt:lpstr>
      <vt:lpstr>Century Gothic</vt:lpstr>
      <vt:lpstr>Courier New</vt:lpstr>
      <vt:lpstr>Helvetica</vt:lpstr>
      <vt:lpstr>Times</vt:lpstr>
      <vt:lpstr>Wingdings</vt:lpstr>
      <vt:lpstr>class02</vt:lpstr>
      <vt:lpstr>Networking </vt:lpstr>
      <vt:lpstr>Computer Networks</vt:lpstr>
      <vt:lpstr>Lowest Level: Ethernet Segment</vt:lpstr>
      <vt:lpstr>Next Level: Bridged Ethernet Segment</vt:lpstr>
      <vt:lpstr>Conceptual View of LANs</vt:lpstr>
      <vt:lpstr>Next Level: internets</vt:lpstr>
      <vt:lpstr> Notion of an internet Protocol</vt:lpstr>
      <vt:lpstr>What Does an internet Protocol Do?</vt:lpstr>
      <vt:lpstr>Other Issues</vt:lpstr>
      <vt:lpstr>Global IP Internet</vt:lpstr>
      <vt:lpstr>Hardware and Software Organization of an Internet Application</vt:lpstr>
      <vt:lpstr>Programmer’s View of Internet</vt:lpstr>
      <vt:lpstr>Transferring Data via a Network</vt:lpstr>
      <vt:lpstr>Aside: IPv4 and IPv6</vt:lpstr>
      <vt:lpstr>1. IP (v4) Addresses</vt:lpstr>
      <vt:lpstr>Dotted-Decimal Notation</vt:lpstr>
      <vt:lpstr>2. Internet Domain Names</vt:lpstr>
      <vt:lpstr>Domain Naming System (DNS)</vt:lpstr>
      <vt:lpstr>Properties of DNS Host Entries</vt:lpstr>
      <vt:lpstr>A Program That Queries DNS</vt:lpstr>
      <vt:lpstr>Querying DNS from the Command Line</vt:lpstr>
      <vt:lpstr>3. Internet Connections</vt:lpstr>
      <vt:lpstr>Well-known Ports and Service Names </vt:lpstr>
      <vt:lpstr>Putting it all Together:  Anatomy of an Internet Connection</vt:lpstr>
      <vt:lpstr>Client-Server Transactions</vt:lpstr>
      <vt:lpstr>1. IP Addresses</vt:lpstr>
      <vt:lpstr>2. Domain Naming System (DNS)</vt:lpstr>
      <vt:lpstr>3. Internet Connections</vt:lpstr>
      <vt:lpstr>Clients</vt:lpstr>
      <vt:lpstr>Using Ports to Identify Services</vt:lpstr>
      <vt:lpstr>Servers</vt:lpstr>
      <vt:lpstr>Server Examples</vt:lpstr>
      <vt:lpstr>Sockets Interface</vt:lpstr>
      <vt:lpstr>Sockets</vt:lpstr>
      <vt:lpstr>Overview of Sockets Interface</vt:lpstr>
      <vt:lpstr>Sockets Interface</vt:lpstr>
      <vt:lpstr>Socket Address Structures</vt:lpstr>
      <vt:lpstr>Socket Address Structures</vt:lpstr>
      <vt:lpstr>Socket Address Structures</vt:lpstr>
      <vt:lpstr>Truly Generic Socket Address Structure</vt:lpstr>
      <vt:lpstr>Sockets Interface</vt:lpstr>
      <vt:lpstr>Sockets Interface: socket</vt:lpstr>
      <vt:lpstr>Sockets Interface</vt:lpstr>
      <vt:lpstr>Sockets Interface: connect</vt:lpstr>
      <vt:lpstr>Sockets Interface</vt:lpstr>
      <vt:lpstr>Sockets Interface: bind</vt:lpstr>
      <vt:lpstr>Sockets Interface</vt:lpstr>
      <vt:lpstr>Sockets Interface: listen</vt:lpstr>
      <vt:lpstr>Sockets Interface</vt:lpstr>
      <vt:lpstr>Sockets Interface: accept</vt:lpstr>
      <vt:lpstr>accept Illustrated</vt:lpstr>
      <vt:lpstr>Connected vs. Listening Descriptors</vt:lpstr>
      <vt:lpstr>Sockets Interface</vt:lpstr>
      <vt:lpstr>Echo Client Main Routine</vt:lpstr>
      <vt:lpstr>Echo Client: open_clientfd</vt:lpstr>
      <vt:lpstr>Echo Client: open_clientfd (getaddrinfo)</vt:lpstr>
      <vt:lpstr>Echo Client: open_clientfd (socket)</vt:lpstr>
      <vt:lpstr>Echo Client: open_clientfd (connect)</vt:lpstr>
      <vt:lpstr>Echo Server: Main Routine</vt:lpstr>
      <vt:lpstr>Echo Server: open_listenfd</vt:lpstr>
      <vt:lpstr>Echo Server: open_listenfd (getaddrinfo)</vt:lpstr>
      <vt:lpstr>Echo Server: open_listenfd (socket)</vt:lpstr>
      <vt:lpstr>Echo Server: open_listenfd (setsockopt)</vt:lpstr>
      <vt:lpstr>Echo Server: open_listenfd (bind)</vt:lpstr>
      <vt:lpstr>Echo Server: open_listenfd  (listen)</vt:lpstr>
      <vt:lpstr>Echo Server: Main Loop</vt:lpstr>
      <vt:lpstr>Echo Server: accept</vt:lpstr>
      <vt:lpstr>Echo Server: Identifying Client</vt:lpstr>
      <vt:lpstr>Echo Server: echo</vt:lpstr>
      <vt:lpstr>Testing Servers Using telnet</vt:lpstr>
      <vt:lpstr>Testing Echo Server With telnet</vt:lpstr>
      <vt:lpstr>Running Echo Client and Server</vt:lpstr>
      <vt:lpstr>One More Important Function</vt:lpstr>
      <vt:lpstr>For 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Internetworking</dc:title>
  <dc:subject/>
  <dc:creator>Randal E. Bryant and David R. O'Hallaron</dc:creator>
  <cp:keywords/>
  <dc:description/>
  <cp:lastModifiedBy>Geoffrey Kuenning</cp:lastModifiedBy>
  <cp:revision>454</cp:revision>
  <cp:lastPrinted>2022-04-14T23:01:16Z</cp:lastPrinted>
  <dcterms:created xsi:type="dcterms:W3CDTF">1998-08-11T09:19:24Z</dcterms:created>
  <dcterms:modified xsi:type="dcterms:W3CDTF">2022-08-29T22:30:16Z</dcterms:modified>
</cp:coreProperties>
</file>