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3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4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5.xml" ContentType="application/inkml+xml"/>
  <Override PartName="/ppt/notesSlides/notesSlide14.xml" ContentType="application/vnd.openxmlformats-officedocument.presentationml.notesSlide+xml"/>
  <Override PartName="/ppt/ink/ink6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7.xml" ContentType="application/inkml+xml"/>
  <Override PartName="/ppt/notesSlides/notesSlide17.xml" ContentType="application/vnd.openxmlformats-officedocument.presentationml.notesSlide+xml"/>
  <Override PartName="/ppt/ink/ink8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9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ink/ink10.xml" ContentType="application/inkml+xml"/>
  <Override PartName="/ppt/notesSlides/notesSlide30.xml" ContentType="application/vnd.openxmlformats-officedocument.presentationml.notesSlide+xml"/>
  <Override PartName="/ppt/ink/ink11.xml" ContentType="application/inkml+xml"/>
  <Override PartName="/ppt/notesSlides/notesSlide31.xml" ContentType="application/vnd.openxmlformats-officedocument.presentationml.notesSlide+xml"/>
  <Override PartName="/ppt/ink/ink12.xml" ContentType="application/inkml+xml"/>
  <Override PartName="/ppt/notesSlides/notesSlide32.xml" ContentType="application/vnd.openxmlformats-officedocument.presentationml.notesSlide+xml"/>
  <Override PartName="/ppt/ink/ink13.xml" ContentType="application/inkml+xml"/>
  <Override PartName="/ppt/notesSlides/notesSlide33.xml" ContentType="application/vnd.openxmlformats-officedocument.presentationml.notesSlide+xml"/>
  <Override PartName="/ppt/ink/ink14.xml" ContentType="application/inkml+xml"/>
  <Override PartName="/ppt/notesSlides/notesSlide34.xml" ContentType="application/vnd.openxmlformats-officedocument.presentationml.notesSlide+xml"/>
  <Override PartName="/ppt/ink/ink15.xml" ContentType="application/inkml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40"/>
  </p:notesMasterIdLst>
  <p:handoutMasterIdLst>
    <p:handoutMasterId r:id="rId41"/>
  </p:handoutMasterIdLst>
  <p:sldIdLst>
    <p:sldId id="343" r:id="rId2"/>
    <p:sldId id="446" r:id="rId3"/>
    <p:sldId id="449" r:id="rId4"/>
    <p:sldId id="448" r:id="rId5"/>
    <p:sldId id="447" r:id="rId6"/>
    <p:sldId id="450" r:id="rId7"/>
    <p:sldId id="451" r:id="rId8"/>
    <p:sldId id="452" r:id="rId9"/>
    <p:sldId id="453" r:id="rId10"/>
    <p:sldId id="454" r:id="rId11"/>
    <p:sldId id="455" r:id="rId12"/>
    <p:sldId id="456" r:id="rId13"/>
    <p:sldId id="457" r:id="rId14"/>
    <p:sldId id="458" r:id="rId15"/>
    <p:sldId id="459" r:id="rId16"/>
    <p:sldId id="460" r:id="rId17"/>
    <p:sldId id="461" r:id="rId18"/>
    <p:sldId id="462" r:id="rId19"/>
    <p:sldId id="463" r:id="rId20"/>
    <p:sldId id="464" r:id="rId21"/>
    <p:sldId id="465" r:id="rId22"/>
    <p:sldId id="466" r:id="rId23"/>
    <p:sldId id="467" r:id="rId24"/>
    <p:sldId id="468" r:id="rId25"/>
    <p:sldId id="469" r:id="rId26"/>
    <p:sldId id="470" r:id="rId27"/>
    <p:sldId id="471" r:id="rId28"/>
    <p:sldId id="472" r:id="rId29"/>
    <p:sldId id="394" r:id="rId30"/>
    <p:sldId id="474" r:id="rId31"/>
    <p:sldId id="397" r:id="rId32"/>
    <p:sldId id="398" r:id="rId33"/>
    <p:sldId id="407" r:id="rId34"/>
    <p:sldId id="408" r:id="rId35"/>
    <p:sldId id="473" r:id="rId36"/>
    <p:sldId id="475" r:id="rId37"/>
    <p:sldId id="476" r:id="rId38"/>
    <p:sldId id="477" r:id="rId39"/>
  </p:sldIdLst>
  <p:sldSz cx="12192000" cy="6858000"/>
  <p:notesSz cx="6667500" cy="86868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" userDrawn="1">
          <p15:clr>
            <a:srgbClr val="A4A3A4"/>
          </p15:clr>
        </p15:guide>
        <p15:guide id="2" pos="74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6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1C7C7"/>
    <a:srgbClr val="E7E7E9"/>
    <a:srgbClr val="FFCC00"/>
    <a:srgbClr val="FF0000"/>
    <a:srgbClr val="FFCCCC"/>
    <a:srgbClr val="CCCCFF"/>
    <a:srgbClr val="CCECFF"/>
    <a:srgbClr val="9999FF"/>
    <a:srgbClr val="A50021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11" autoAdjust="0"/>
    <p:restoredTop sz="94568" autoAdjust="0"/>
  </p:normalViewPr>
  <p:slideViewPr>
    <p:cSldViewPr>
      <p:cViewPr varScale="1">
        <p:scale>
          <a:sx n="66" d="100"/>
          <a:sy n="66" d="100"/>
        </p:scale>
        <p:origin x="516" y="72"/>
      </p:cViewPr>
      <p:guideLst>
        <p:guide orient="horz" pos="96"/>
        <p:guide pos="74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550" y="90"/>
      </p:cViewPr>
      <p:guideLst>
        <p:guide orient="horz" pos="2736"/>
        <p:guide pos="21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2952029" y="8272204"/>
            <a:ext cx="765724" cy="25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853" tIns="44726" rIns="87853" bIns="44726">
            <a:spAutoFit/>
          </a:bodyPr>
          <a:lstStyle>
            <a:lvl1pPr defTabSz="868363"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defTabSz="868363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defTabSz="868363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defTabSz="868363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defTabSz="868363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defRPr/>
            </a:pPr>
            <a:r>
              <a:rPr lang="en-US" altLang="en-US" sz="1200" b="0"/>
              <a:t>Page </a:t>
            </a:r>
            <a:fld id="{092AB43E-49AA-4C43-8D3E-081B8562BFA1}" type="slidenum">
              <a:rPr lang="en-US" altLang="en-US" sz="1200" b="0"/>
              <a:pPr>
                <a:defRPr/>
              </a:pPr>
              <a:t>‹#›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1317868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9528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4-21T21:49:21.2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17163 14093 0,'0'0'0,"-18"0"157,0 0-95,-35 0-62,36 0 94,-71 195-78,-36 210-16,89-317 140,35-52-140</inkml:trace>
  <inkml:trace contextRef="#ctx0" brushRef="#br0" timeOffset="521.41">16916 14111 0,'0'0'0,"17"0"141,89 0-79,53 0-62,-89-18 0,-17 18 141,53 0-126</inkml:trace>
  <inkml:trace contextRef="#ctx0" brushRef="#br0" timeOffset="883.83">16863 14482 0,'0'0'0,"0"-18"62,17 0-30,1 1-32,0 17 0,-1-18 15,19 18 1,-19 0-16,36 0 15,-18 0-15,36 18 16,-18-1 0,88 36 46,159 0-62</inkml:trace>
  <inkml:trace contextRef="#ctx0" brushRef="#br0" timeOffset="1898.97">17921 14111 0,'0'0'0,"-18"0"78,1 0-31,-36 194 16,53-70-63,-18 87 62,-70 301-62,70-477 0,18 0 16,0-52 31,0-71 15,18-248-62,0 125 16,70-283 31,-70 441-32,-1 53-15,1 0 16,17 18-1,0-18-15,-17 17 16,17 1-16,1-18 16,-19 0-1,1 0 1,0 17-16,34 72 31,-34-36-31,-18-18 0,-18 0 16,1 18-1,-18 18-15,-1-1 16,-70 18 15,-35-70-31,88-18 16,-17-35 46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9528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4-21T22:47:54.0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23548 3228 0,'0'0'0,"0"-18"62,0 1-46,-18-19 31,-17 19-32,17-1 1,-123-52 31,106 52-47,-18 18 15,0-18-15,0 18 16,-17-17-16,-1 17 16,1 0-16,-19 0 31,-387 0 0,423 0-31,0 0 16,-158 0 31,158 17-47,0 19 0,0-1 15,0 0-15,0 0 16,18 1-1,-1-19-15,19 1 16,-1 0 0,1-1-16,-1 1 15,18 35 1,0 17 0,0 1-16,18-18 15,-18-18-15,17 0 16,-17 1-16,18-1 15,-18-17-15,35 17 16,-17 0-16,35 18 16,0-18-1,0 1-15,17 16 16,18-16 0,-17-1-16,-1-17 15,19 17-15,-1-17 16,-18-18-1,36 0-15,0-18 16,0-17-16,17 17 16,-17 0-16,0 18 15,0-35-15,-18 0 16,18-18-16,-36-18 16,-17 36-16,-17 0 15,-1 0-15,-18 17 16,1 0-16,-18-17 15,-18-18 1,-17-35-16,-35 0 0,-19-1 16,-34-87-16,0 17 15,17-17-15,0-36 16,-176-370-16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9528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4-21T22:49:46.7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10813 9296 0,'0'0'0,"-18"0"110,0 0-110,-17 0 31,-194 0 16,158 0-47,1-18 31,-195-35-15,195 53-16,-1 0 15,-17 0-15,17 18 16,-17-18 0,-53 17-16,53 1 15,-142 141 1,178-124 0,-1 0-16,0 18 15,-18 18-15,18 17 16,18 0-1,17-35 1,1-18-16,17 1 0,0-1 0,0 0 16,35 18-16,-17 53 15,34-18 1,1-17-16,-17-1 16,34-17-16,1-17 15,-1-1-15,19 0 16,16 0-1,1-17 1,18 17-16,-1-35 16,1 0-16,-1-35 15,1-36-15,-1 19 16,-35 16-16,18-17 16,-35 36-1,17-36-15,-18-18 0,1-17 16,-18 17-16,-18 19 15,-17-1-15,17-71 16,-17 18 0,-18 36-16,-18-54 15,-17-52-15,-18 52 16,-18 54 0,-17-18-16,-71 17 15,-52 36 1,-424-106-16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9528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4-21T22:50:44.1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13952 7832 0,'0'0'0,"-17"17"32,-1-17-17,0 36 1,1-19-16,-1-17 16,1 0-1,-1 0 1,0 0-1,1 0 1,-54 0 31,18 0-47,18 0 0,-18-17 16,-18-1-1,18 18-15,-70-18 31,52 1-31,1-1 0,17 18 16,-18 0-16,1 0 16,-71 0-1,70 18-15,1-1 16,-1-17 0,1 18-16,-1-18 15,0 0-15,1 18 16,-1-1-16,1-17 0,-1 18 15,1 17-15,-19 0 16,19 18 0,17-17-16,0-1 15,0-17-15,0-1 16,0 1-16,18-1 16,0 1-1,-1 17-15,1 1 16,-18 34-1,18-17-15,0 0 16,17-18-16,0 1 16,1 17-16,-1 17 15,18 18-15,0 0 16,0-35-16,0 0 16,18-35-16,-1 17 15,1 0-15,17 1 16,1-19-1,17 19-15,17-1 16,18 0-16,18-17 16,0 35-1,17-18-15,1 0 16,-1 1 0,19-19-16,-1-17 15,0 0-15,17-17 16,-16-1-16,-19 18 15,1-18-15,17 18 16,-18-35-16,1-18 16,-19-17-16,19-1 15,-54 18-15,1 18 16,-18 0-16,0 17 16,-36 0-16,19 1 15,-19-1 1,1-17-1,0-1-15,-36-52 16,0 35-16,-17 0 16,-35 1-1,-1-19-15,-52-35 16,17-17-16,-18 17 16,-17 18-16,18 35 15,-18 0-15,-18 18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9528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4-21T22:52:05.4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12788 7320 0,'0'0'0,"18"0"203,-1 0-187,1 0 0,0 0-1,17 0 1,-17 0-1,35 0 1,35 0 0,-53 0-16,53 0 15,-35 0-15,0 0 16,18 0 15,-1 0-15,142 18-1,-142-18-15,1 0 16,0 0-16,-1 0 16,1 0-16,17 17 15,-35 1-15,0-18 16,17 18-16,1-18 16,17 17-16,0-17 15,0 18-15,1-18 16,16 0-16,-16 0 15,-1 0-15,0 0 16,-17 0 0,-1-18-16,18 18 15,-17-17 1,17 17-16,-17 0 16,-1-18-16,1 18 15,35 0 1,-18-18-16,-18 18 15,1 0-15,-1 0 16,-17 0-16,0 0 16,0 0-16,0 0 15,-18 0-15,1 0 16,34 0-16,1 0 16,-18 0-16,-18 0 15,0 0-15,18 18 16,-18-18-1,1 0-15,17 0 0,-18 0 16,18 0-16,0 0 16</inkml:trace>
  <inkml:trace contextRef="#ctx0" brushRef="#br0" timeOffset="13656.09">23654 6844 0,'0'0'0,"-18"0"109,0 0-109,1 0 32,-1 0-32,1 0 15,-1 0 1,0 0-16,1 0 16,-1 0-16,0 0 15,-17 0-15,0 0 16,-106 0 15,88 0-31,0 0 31,0 0-31,0 0 0,18 0 16,-1 0-16,1 0 16,-18 0-1,18 0-15,0 0 16,-18 0-16,18 0 15,-1 0-15,-17 0 16,0 0-16,-17 0 16,17 0-16,-18 0 15,1 0-15,-1 0 16,1 0-16,17 0 16,0 0-16,0 0 15,-18 0-15,36 0 16,-18 0-16,18 0 15,0 18-15,-18-1 16,0 36-16,0 0 16,18 0-16,-1-18 15,1 0 1,17-17-16,1 0 16,-1-1-1,1 1-15,17 0 16,-18-1-16,0 19 15,18 17 1,0-1-16,18 1 16,0-17-16,-18-1 15,17 0-15,1 0 16,17 1-16,-17-19 16,35 19-16,0 17 15,-18-1-15,18 1 16,17 0-16,1 18 15,-1-18-15,19-18 16,-1-17 0,0-1-1,0 1-15,0-18 16,18 0-16,-18 0 16,18-18-16,18-17 15,-18 0 1,-1 0-16,1 17 15,-18 0-15,-17 1 16,0-1-16,17 0 0,-35 18 16,0-35-1,-1 0-15,1-18 16,0 0-16,-17 18 16,-19-1-16,1-17 15,0-17-15,-18-36 16,0 18-16,0 17 15,-18 36-15,-35-18 16,0 18-16,-70-18 16,-19 18-16,-16-18 15,-19 35 1</inkml:trace>
  <inkml:trace contextRef="#ctx0" brushRef="#br0" timeOffset="14925.8">20020 7179 0,'0'0'0,"0"-18"31,0 1-15,0-1 15,-17 0-15,17 1-16,-36-1 15,19 1-15,-1-1 16,0-17 0,1 35-16,-1-18 15,0 18-15,-17-18 16,17 1-16,1 17 0,-18-18 16,17 18-1,-17-18-15,-1 18 16,-17-17-16,18-1 15,-18 18-15,0 0 16,0 0-16,1 0 31,-1 0-31,0 0 16,17 0-16,-17 0 16,1 0-16,-19-17 15,18 17-15,-17 0 16,-1 0-16,0 17 15,1 18 1,-18 1-16,17 17 0,18 0 16,0-18-16,18 0 15,17-17-15,-17-1 16,35 1 0,-18 0-16,18-1 15,-17 36-15,17 0 16,0 0-16,0-18 15,0 18-15,17-35 32,1 17-32,0 0 15,17 1-15,0-19 16,1 19-16,34-1 16,-17 0-16,18 18 15,17 0-15,-18 0 16,19 18-1,16-19-15,-16-16 16,-1-19-16,0-17 16,-17-17-1,369-248 17,-351 177-32,-1 35 0,0-35 15,0-18 1,-17 0-16,-18 18 31,17-36-15,-70 89-1,0 18-15,-17-1 16,-36 0-16,-18-17 16,-17 0-16,-53-1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9528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4-21T22:53:26.7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18133 6350 0,'0'0'0,"-18"0"47,1 0-47,-1 0 15,0 0-15,-35-18 16,-141-193 15,141 175-31,-17-34 16,17 52 0,0 1-1,0-19-15,-17 19 16,-195-36 15,159 53-15,0-18-1,-211 71 1,176 35-16,17-17 16,-211 299 15,212-123-31,34-88 0,19-53 15,17 70 1,0 36-16,35-106 16,36 70-1,0-53-15,17-17 16,18 18-16,17 52 16,19-35-1,-19-53-15,1-17 16,17 35-1,35 17-15,1 1 16,-1-36-16,1-17 16,17-1-16,0-35 15,18 1-15,-36-72 16,18-17-16,-17 18 16,-1-53-16,18-53 15,-17 53-15,17-142 16,-53 72-16,18-72 15,-35 72-15,-1-107 16,-35 89 0,-17-54-16,-18 19 0,-53 87 31,-17-17-31,-36 0 16,-18 53-16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9528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4-21T22:54:30.6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28310 4886 0,'0'0'0,"-17"0"78,-18 0-47,17 0-15,0 0-16,-35 0 15,-158 0 17,158 0-17,-141 0 1,-124 0 31,230 0-32,0 0-15,0 0 16,17 0-16,-211 0 31,194 0-31,-18 0 16,18 0-16,-1 0 15,-16 0 1,-1 0-16,18 0 0,-36 0 16,18 0-16,-17 0 15,-1 0 1,1 0-16,-18 0 16,35 0-16,-18 0 15,1 0-15,-1 0 16,-17 0-1,18 0 1,-1 0-16,1 0 16,-1 0-16,36 0 15,-18 0-15,1 0 16,-1 0-16,0 0 16,18 0-16,-18 0 15,-18 0-15,36 0 16,-18 0-16,1 0 15,-1 0-15,0 0 16,-18 0-16,36-18 16,-35 18-1,17-17-15,0 17 16,0-18-16,0 0 0,-17 18 16,17 18-16,-17-18 15,-1 0 1,-17 0-16,35 0 15,-17 18-15,35-18 16,-36 0-16,18 0 16,-17 17-1,17-17 1,0 0-16,-17 0 16,17 0-16,0 0 15,0 0-15,0 0 16,1 0-16,-19 0 15,1 0 1,17 0-16,0 0 0,-18 0 16,19 0-16,16 0 15,-16 0-15,16 0 16,-16 0-16,16 0 16,-16 0-1,16 0-15,-17 0 16,18 0-1,0 0-15,0 0 16,17 0 0,-17 0-16,0-17 15,0 17-15,17-36 16,-17 19-16,0-1 16,0 1-16,17-1 15,1 0-15,-1-17 16,18 17-16,-18 1 15,19 17-15,-1-18 16,-18 0-16,1 1 16,17-1-16,-18 0 15,18 1 1,0-1-16,18 18 0,0-17 16,-18 17-16,17-18 15,1 0 1,-18 18-16,-17-17 15,-1 17-15,1 17 16,-1-17-16,1 36 16,17-36-1,0 17-15,0-17 16,17 18 0,1-18-16,0 17 15,0 1-15,-1-18 16,1 18-16,-18-1 15,18 19-15,0-19 16,-18 1-16,0 17 16,0-17-16,0 0 15,0-1-15,0 1 16,0-18-16,18 17 16,0-17-1,-1 18-15,1 0 16,17-18-1,-17 0-15,0 0 16,0 17 0,-1-17-16,1 18 15,0 17-15,0-17 16,-1 0-16,1 17 16,0 0-16,17 18 15,-17-18-15,17-17 16,0 0-16,18 17 15,-17-18-15,-1-17 16,18 18-16,-17-18 16,17 18-16,-18-1 15,18 1 1,0 0-16,0-1 16,0 1-16,0 0 15,18-18 32,-1 0-16,1 0-31,-1 0 16,1 0 0,0 17-16,17 1 15,18-18-15,-18 0 16,18 0-16,0 0 15,0 18-15,0-18 16,17 17-16,-17-17 16,0 18-16,18-1 15,-18 1-15,17 0 16,19 17-16,-19 0 16,-17 1-1,53-19-15,-18 18 16,-17 1-1,-1-19-15,1 1 16,-1-18 0,1 18-16,-18-1 15,53-17-15,-1 18 16,-16 0-16,16-18 16,1 0-16,-18 0 15,36 0-15,-18-18 16,0 0-16,-1 1 15,1-1-15,0-17 16,0 17-16,-18 18 16,18-18-16,0 18 15,-18 18 1,18-18 0,-18 18-16,18-18 15,-18 17-15,-17 1 16,-1-18-16,18 18 15,-17-18 1,17 17-16,-17-17 16,17 18-16,0-18 15,-17 18-15,34-18 0,-34 17 16,0-17 0,140 0-1,-140 0 1,-1 18-16,1-18 15,-1 0 1,1 0-16,0 0 0,-1 0 16,18 0-16,0 0 15,-17 0-15,0 0 16,-1 0-16,1 0 16,-1 0-1,1 17-15,17-17 16,-17 0-1,-1 0-15,1 0 16,-1 0-16,1 18 16,-1-18-1,1 0-15,17 0 16,-17 0-16,17 0 16,-18 0-16,19 0 15,-1 0-15,0 0 16,0 0-16,-17 0 15,17 0-15,-18 0 16,19 0-16,-19 0 16,1 0-16,-1 0 15,-17 0-15,18 0 32,-1 0-32,1 0 15,-1 0-15,1 0 16,17 0-16,-17 0 15,-1 0-15,-17 0 16,18 0 0,-1 0-16,1 0 15,-18 0-15,17 0 0,-17 0 16,0 0-16,18 0 16,-18 0-1,17 0-15,1 0 16,-1 0-16,1 0 15,17 0-15,0 0 16,-17 0-16,-1 0 16,19 0-16,-19 0 15,18 0-15,-17 18 16,17-18-16,0 0 16,0 17-16,18 1 15,0 0-15,0-18 31,-18 0-31,18 17 16,-18-17-16,36 0 16,-18-17-16,35 17 15,0-18-15,-18 18 16,1-18 0,17 18-16,0-17 15,0 17-15,18 0 0,-18 0 16,18 0-1,-18 0-15,0 0 16,18 0-16,-1 0 16,-17 0-16,18 0 15,-18 0-15,0 0 32,1 0-32,-19-18 15,-17 18-15,17-18 16,-17 1-16,-18 17 15,1-35-15,-19-1 16,-17 1-16,0 0 16,0-1-1,-36 1-15,19 18 0,-19-1 16,1 0-16,0 1 16,-1-1-16,-17-35 15,18 0 1,-18-17-16,-18 17 15,1 0-15,-1 17 16,-17 1-16,-18 0 0,0 0 16,-18-1-1,-17 1-15,-35 17 16,-18 1-16,-53-18 16,-18 35-16,18 0 15,-18 17-15,1-17 31,-1-17-31,35-1 16,-458-35-16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9528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4-21T21:56:55.1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14552 8449 0,'0'0'0,"0"-18"31,-18 18-31,18-17 16,-17-1-1,-1 18-15,1-18 0,-19 1 16,-70-1 15,71 1-31,0 17 16,-18 0-16,0 0 15,0 0-15,-17 0 32,-19 17 30,-158 213-62,106 405 78,212-441-62,-36-142 0,18 19-16,18 17 15,34 18 1,-34-35-1,17 17-15,71 18 16,17-36 15,-87-35-31,-1-17 16,35-53-16,-52-18 16,17 18-16,-17-18 0,-1 0 15,-17-53-15,-18 18 16,1 35 93,-142-370-93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9528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4-21T22:10:39.8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25453 13194 0,'0'0'0,"-18"18"47,1-18-47,-1 0 16,-17 0-1,17 0 1,-35 0 0,-70-36-1,-1 36 16,36-17-31,17 17 16,-34-36-16,16 1 16,1 0-16,-18 0 15,-141-54 17,177 89-17,-89 36 95,-176 122-110,-71 424 0,406-529 0,0 36 93,530 493-93,-389-547 0,35 0 16,-17-17-16,17-1 16,18 1-16,-17-18 15,-1-35-15,230-177 31,-353 195-15,35-125 0,-53 72-1,-35-1-15,0 36 0,-53-36 16,-35 1 0,-71-36-16,-17 36 0,-106-36 15,-389-177 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9528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4-21T22:15:25.1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16563 7320 0,'0'0'0,"0"-17"63,-18-19-47,1-17-16,-1 18 0,0 0 15,-17-1 1,-53-16-1,17 16-15,1 1 16,-71 0 0,-106-1 15,176 19-15,-35-1-16,18 18 15,0-17-15,-18 17 16,0 0-16,0 0 15,1 0-15,-19 70 16,1 1 0,17-1-16,0-17 0,0 35 15,18 18-15,17-18 16,19-35-16,-1 35 16,0 36-16,35-18 15,18-36 1,0-17-16,18-17 15,35 16-15,0-16 0,35 17 16,35 35 0,36-18-16,17 1 15,-17-36-15,17 0 16,18-35-16,71-17 16,-89-1-16,-17 1 31,-18 17-31,36-71 15,-19-17-15,-34 0 16,-18 35-16,0-71 16,-18 1-16,-53 52 15,-17 1 1,-18-89-16,-53 18 16,0 70-16,-35-17 0,-71 17 15,-53 1-15,-35 17 16,-441-88-1</inkml:trace>
  <inkml:trace contextRef="#ctx0" brushRef="#br0" timeOffset="52990.37">19050 10830 0,'0'0'0,"0"18"31,-18 0-31,18-1 16,-17 1 0,-1-18-1,18 17 1,-18-17 0,-34-17-1,34-18-15,-17 35 16,17-18-16,0 18 15,-52-35 17,-36-1-17,88 36-15,-35 0 16,18-17-16,0 17 16,-36 0-16,-52 0 31,-1 53-31,71 0 31,1-1-31,16-16 16,-17-1-16,0 71 15,0-18 1,18 0-16,0-35 16,17 18-16,-17 35 15,17 17-15,18-35 0,0-35 16,0 0-1,18-18-15,0 1 16,-1-1-16,19 0 16,16 0-16,1 1 15,18-19-15,35 1 16,35 0-16,18-1 16,17-17-16,18-70 15,-18-1-15,-52 18 16,-36 0-16,0 18 15,1-71 1,-19 18-16,-52 35 16,17-88-1,-35 0-15,-18 35 16,-52-53-16,-36-35 16,-18 53-1,1 35-15,-71 18 16,-406-194-16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9528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4-21T22:18:45.5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25841 7320 0,'0'0'0,"-18"0"203,1 0-203,-19 0 16,1 0-16,0 0 15,-18 0-15,0 0 16,-18 0-1,1 0-15,-300 0 47,264 0-47,17 0 16,-16 0-16,-1 0 16,0 0-16,-17-17 15,-195-36 32,71 17-31,-264-52-1,405 70 1,-18 18-16,18-17 16,-123-1 15,-141-17-16,264 35-15,-18-18 16,1 1-16,-18-1 16,0 18-16,0-18 15,-18 1-15,35 17 16,-17 0-16,18 0 16,-1 0-1,-17 0 1,0 0-16,0 0 15,17 0-15,19 0 16,-19 17-16,36 1 16,-35-18-16,-1 0 15,1 0 1,17-18-16,0 1 0,0-1 16,18 0-16,-18 18 15,35-17-15,-34-1 16,-1 18-1,18 0-15,-1-17 16,-16 17-16,-1 0 16,18 0-16,-1 0 0,1 0 15,0 17-15,17 1 16,1-1 0,-1 1-16,-17 17 15,0 1-15,17-1 16,1 0-16,-1 0 15,1 1 1,17-1 0,-18-17-16,18-1 15,-17 1-15,17 0 16,0-1-16,18 36 16,-36 0-16,36-18 15,-36 18 1,36 0-16,0-35 0,-1 17 15,19-17-15,-1-1 16,18 19-16,0-19 16,0 1-1,0 0-15,0-1 16,0 1-16,0 17 16,18 0-1,-18-17-15,17 17 16,19 1-1,-19-1-15,36-17 16,-17 17-16,16 0 16,1-17-16,18-1 15,-1 1-15,19 0 16,-19 17-16,1-17 16,-1 17-16,1-18 15,35 1-15,-36-18 16,18 18-16,18-1 15,0-17 1,0 18-16,0-18 16,0 0-1,-1 18-15,1-18 16,0 17-16,18 1 16,-1 17-1,1 0-15,-1-17 0,1 17 16,-1-17-16,-17 0 15,17-1 1,18 19-16,-35-1 16,53 0-16,-36-17 15,-17 17-15,0-17 16,18-1-16,-1 1 16,1 0-16,17-18 15,0 0 1,-18 17-16,1-17 0,17 0 15,0 0-15,0 0 16,0 0-16,0 0 16,0 0-1,-17 0-15,-18 0 16,52 0-16,-16 18 16,16-18-1,-17 0-15,1 0 16,16 0-1,1-18-15,0 18 16,0-17-16,17-1 16,-17-17-16,-1 17 15,-16-17-15,-1 0 16,17-18-16,-17 17 16,1 1-16,-19 0 15,-17 17-15,0 0 16,17-17-16,1 35 15,-1-17 1,1-19-16,-1-17 16,1-35-1,-36 18-15,0 34 16,-17-17-16,-1 36 16,-17-18-1,18-18-15,-36-18 16,0 0-16,-17 36 15,-18-18-15,0 36 16,-18-36-16,-35 0 16,-17-71-16,-36 19 15,-18-1-15,18 35 16,-17 1-16,-71-72 16,0 1-16,0 36 15,-371-213-15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9528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4-21T22:21:07.3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6562 9525 0,'0'0'0,"-18"-18"32,-17 1-17,-1-1-15,19 0 16,-36 1-16,-141-54 31,141 36-15,0 17-1,0-35-15,18 1 0,0-1 16,-1 17 0,19-17-1,-19 18 1,19-18-1,17 36 1,0-1 0,0 0-1,0 1 1,17 17 46,19 35-62,-1 0 16,0 0 0,-17 1-16,17-19 0,0 54 15,18 17-15,0 0 16,0-35-16,-18 0 16,18 0-1,0 0-15,18 18 16,-1-1-16,1 1 15,35 35 1,0-36-16,-1-17 16,1 0-1,-18-18-15,18 18 16,18 35-16,-36 0 16,35 1-16,-34-36 15,-1 0-15,18 35 16,0 35-16,-18-35 15,0-17-15,-18-1 16,19 36-16,16 18 16,-16-18-16,-1-36 15,0 18-15,36 53 16,-1 1 0,-35-54-1,0 0-15,1 18 16,16 53-1,-16-54-15,-19-34 16,18 0-16,18 34 16,0 36-16,0-35 15,-18-18-15,18-35 16,0 36-16,0-1 16,17 35-16,-35-35 15,18-35-15,0 0 16,0 18-16,17 52 15,1-17 1,-36-18-16,0-35 16,-17 0-16,17 18 0,18 17 15,-1 35-15,1-34 16,0-19 0,-18-17-16,18-18 15,0 1-15,0-19 16,0 54-16,17 17 15,18 0 1,-35 0 0,0-35-16,0 0 15,0 35-15,17 18 16,-17-18-16,-18-17 16,18 0-16,17 52 15,1 18 1,-36-53-16,18-17 0,17 17 15,1 53-15,-36-17 16,18-36-16,-36-35 16,19 0-1,16 17-15,-16 18 16,16-17-16</inkml:trace>
  <inkml:trace contextRef="#ctx0" brushRef="#br0" timeOffset="1833.1">6826 7056 0,'0'0'0,"0"-18"46,18 0-30,-18 1-16,18 17 16,-1 0-16,1 0 15,-1 0 1,19 35 0,-19-17-1,1-1-15,0 18 16,17-17-1,0 0 1,-17-1-16,17 1 16,0 0-16,18-1 15,-17 1 1,-1 0-16,18-1 16,-18 36-16,18 0 15,0-18-15,17 18 16,-17 0-16,0-18 15,0 1-15,0-1 16,0-17-16,0 17 16,35 18-16,0 17 15,-17 1-15,-1 0 16,-17-19 0,0-16-1,0-1 1,0 0-16,71 106 15,-71-70 1,88 52 0,-18-34-1,36-1 1,-71-35-16,71 141 16,-18-71-1,-88-88 1,0 1-16,17 17 15,-17-18-15,18 36 16,17-1-16,0 1 16,-17-18-16,17-1 15,0 1-15,-17-17 16,-1-1-16,18 35 16,1 19-16,-1-1 15,-18-18 1,19-17-16,-1-17 15,-18 17 1,18-18-16,1 18 16,-1 35-16,0 0 15,-17-17 1,-1-18-16,1 0 16,-1 17-16,36 36 15,-18 0-15,-17-18 16,17-35-16,0 0 15,-17 0-15,35 0 16,-18 35-16,18 0 16,-18-17-16,18-1 15,-18-17-15,0-18 16,0 1 0,36 34-1,-18 18-15,-1 18 16,-34-35-16,0-18 15,17-18 1,-18 18-16,18 35 16,18 18-16,0 0 15,-18-53-15,-17 0 16,-1-1-16,19 37 16,16 16-16,-34 1 15,0-35-15,-1-18 16,1 0-16,17 17 15,0 54-15,-17-36 16,-1-18 0,1-17-16,17 0 0,-17 35 31,17 18-31,18 18 0,-36-54 0,1-17 16,-18 0 15,17-18-31,1 36 15,-1 0-15,1-1 16,-1 1-16,1-18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9528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4-21T22:22:29.1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16334 8784 0,'0'0'0,"-36"0"125,19 0-125,-19 0 16,1 0-16,-18 0 16,18 0-16,0 0 15,-89 0 17,1 0-17,70 0-15,-18 0 16,1 0-16,-1 0 15,-17 0-15,0 0 16,17 0-16,-17 0 16,-194 0 15,194 0-31,17 0 0,-35 0 16,36 0-16,-19 0 15,19 0 1,-18 0-1,-106 0 17,70 0-17,54 0-15,34 18 16,-17 17-16,-17 0 16,17 18-16,0 0 15,0 0-15,18-35 16,0-1-16,17 19 15,0-19-15,1 19 16,-1 17-16,0 17 16,18-17-16,18-18 15,-18 1-15,35 34 16,-17 18-16,35 18 16,17 0-16,1-18 15,0-35-15,34 0 16,-16 0-1,34 0-15,1 0 16,17 0-16,35 0 16,-17-1-16,17-16 15,-35-19 1,18-17 0,-36-17-16,-17-1 15,53 18-15,-35-18 16,-19-17-16,1-35 15,0-19-15,-35 19 16,17-18 0,-18-36-16,-34 36 0,-1 17 15,-17-87-15,-18 17 16,-18 35-16,-53 35 16,-17-35-1,-53-52-15,-18 17 16,1 17-16,-1 54 15,-18-1 1,-422-158-16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9528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4-21T22:22:59.6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9648 6844 0,'0'0'0,"-17"18"62,-1-18-62,18 17 16,-17-17-16,17 18 15,-18-1 1,18 1-16,-53 106 47,35-107-47,18 18 15,0-17 1,0 0 0,0 17-1,0-17 17,0-1-32,0 1 31,0 0-31,18-1 31,-18 19-15,18-1-16,17 18 15,-17-18-15,-1 0 16,1 18-16,-1-35 16,1 17-1,17 0-15,1 18 16,-1 35-16,0 1 15,18-19-15,-35-17 0,35 0 16,0 35 0,0 18-16,-18 0 15,0-36-15,18-17 16,-18-17-16,1 17 16,16-36-16,1 36 31,18 18-31,17-1 15,0 36-15,1-18 16,-19-35-16,1 0 16,-1 0-16,1 35 15,17 0 1,0-17-16,-17 0 16,-18-19-16,17-16 0,1-1 15,-1 18-15,18-35 16,18 34-1,18 1-15,-18 18 16,-1 0-16,1-1 16,-35-17-16,-1-18 15,1 1-15,0-19 16,-19 36-16,37 18 16,-1 17-16,0-18 15,-17 1-15,17-18 16,-18-18-1,1 0-15,-1 1 16,19-1 0,-1 53-16,18 18 15,-18-35-15,-18-19 16,1 1 0,0 18-16,34 17 15,-16 18-15,-19-35 16,1-1-16,17 54 15,0 17-15,-17-53 16,-1 0-16,1 0 16,17 53-16,0 0 15,-17-70-15,-1 0 16,36 34-16,-18 37 16,18-19-1,-35-52 1,-1-1-16,18 18 15,1 36-15,-1-18 16,-18-18 0,19-35-16,-19 0 15,18 17-15,36 54 16,-18-36-16,-18 0 16,-18-17-16,1-18 15,-18-18-15,53 53 16,17 35-16,-35-34 15,-17-19-15,35 18 16,17 54-16,1-1 16,-36-53-1,18 18-15,-18 52 0,-18-34 16</inkml:trace>
  <inkml:trace contextRef="#ctx0" brushRef="#br0" timeOffset="1432.01">6121 8290 0,'0'0'0,"-18"0"31,0 18-16,1 0 1,-1-1 0,1 1-1,-1-1-15,0 1 32,18 0-17,0-1-15,0 1 16,0 0-16,18 17 15,0-17-15,-1-1 16,1 19-16,17-19 16,0 1-16,1-1 15,-1 1-15,18 17 16,17 18 0,-17 18-16,18-1 15,-1 1 1,-17-18-16,36 0 15,-1 17-15,18 19 16,-1 16 0,1-16-16,-18-37 15,1 37-15,16 34 16,19 1 0,-36-54-1,212 212 1,-177-158-16,-34-36 0,16-17 15,1 34-15,18 54 16,-18-71-16,-1 1 16,19 34-1,193 212 1,-228-264 0,16-1-16,19 54 0,-18-18 15,17-18 1,-17 0-16,18-35 15,-1 17 17,265 248-17,-264-247-15,17 52 16,0 53-16,-18-87 16,1-1-16,17 18 15,0 35-15,-18-18 31,565 495-15,-547-424 0,106 17-1,-106-52-15,18 17 16,-18-70 0,-17-18-16,-1 18 15,36 35 1,-18-17-16,-17-36 15,-1-17 1,18-1-16,0 36 16,0 17-16,1-34 15,-19-19-15,0 1 16,36 52-16,0 1 16,-36-36-16,-17-18 15,18 19-15,17 52 16,-18-18-16,-34-35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9528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4-21T22:29:07.6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27305 5856 0,'0'0'0,"-18"0"47,1 0-16,-1 0-15,0 0-1,-17-35 1,0 17-1,-159-123 17,141 123-32,0 1 0,-18-1 15,1 1 1,-1-19-16,18 19 16,1-1-16,-19 0 15,18 1-15,0-1 16,0 18-16,0-18 15,18 18-15,-18-17 0,-17-1 32,17 18-17,-18 0-15,1 0 16,-19 0-16,1 0 16,0 0-16,0 0 15,0 0-15,-1 0 16,1 0-16,18 18 15,17-1-15,-18-17 16,18 18-16,0 0 16,0-1-16,0 19 15,18-19 1,0 19-16,-18-1 16,18-18-16,-1 1 0,19 0 15,-1 17-15,1-17 16,-1 17-1,-17 18-15,17 35 16,0-35-16,18-18 16,18 18-16,-18-35 15,18 17 1,17-17-16,-17-1 16,34 19-1,1-1-15,36 18 16,-1 17-16,35 1 15,1 17-15,-1-17 16,-17-18-16,35-18 16,0 0-16,18 0 15,0-17-15,-1-18 16,1-18-16,-18-17 16,18-18-16,-18 0 15,0 0 1,-17 36-16,-18-19 15,-36 19 1,1-1-16,-1 1 16,-17-19-16,0-17 15,-18 0 1,1 1-16,-19 16 16,-17 1-16,-17 0 15,-19-18-15,-34-53 16,-18-18-16,-36 36 15,-17 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929249" y="8272204"/>
            <a:ext cx="809005" cy="25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853" tIns="44726" rIns="87853" bIns="44726">
            <a:spAutoFit/>
          </a:bodyPr>
          <a:lstStyle>
            <a:lvl1pPr defTabSz="868363"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defTabSz="868363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defTabSz="868363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defTabSz="868363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defTabSz="868363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defRPr/>
            </a:pPr>
            <a:r>
              <a:rPr lang="en-US" altLang="en-US" sz="1200" b="0">
                <a:latin typeface="Century Gothic" pitchFamily="34" charset="0"/>
              </a:rPr>
              <a:t>Page </a:t>
            </a:r>
            <a:fld id="{4BACB09B-55F7-483C-8AC1-CFA501F494C6}" type="slidenum">
              <a:rPr lang="en-US" altLang="en-US" sz="1200" b="0" smtClean="0">
                <a:latin typeface="Century Gothic" pitchFamily="34" charset="0"/>
              </a:rPr>
              <a:pPr>
                <a:defRPr/>
              </a:pPr>
              <a:t>‹#›</a:t>
            </a:fld>
            <a:endParaRPr lang="en-US" altLang="en-US" sz="1200" b="0">
              <a:latin typeface="Century Gothic" pitchFamily="34" charset="0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1E736B-8314-4C9E-96EE-EECDF5F7D9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27075" y="1085850"/>
            <a:ext cx="5213350" cy="2932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8779D9-C1D1-4C50-9C85-4E48CB9AEC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750" y="4179888"/>
            <a:ext cx="5334000" cy="34210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7684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Print separate notes to see where animations are.</a:t>
            </a: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345D0BF6-5208-4AAE-8054-908575D529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animation pops up the “Yes…why?”</a:t>
            </a: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F08CA43B-0024-4F07-861D-3095D02169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 pops up the “nearly 2x” box on the left</a:t>
            </a: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76E19148-E6C8-4C29-A9DF-5458DF9F12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  <a:noFill/>
          <a:ln w="9525"/>
        </p:spPr>
        <p:txBody>
          <a:bodyPr/>
          <a:lstStyle/>
          <a:p>
            <a:r>
              <a:rPr lang="en-US" dirty="0"/>
              <a:t>The “What now?” is a popup.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109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circle around “Prediction OK?” is animated.</a:t>
            </a: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0E0580FF-DD17-41B8-8E90-BA96C760C8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  <a:noFill/>
          <a:ln w="9525"/>
        </p:spPr>
        <p:txBody>
          <a:bodyPr/>
          <a:lstStyle/>
          <a:p>
            <a:r>
              <a:rPr lang="en-US" dirty="0"/>
              <a:t>Last two bullets are individually animated.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18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023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789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728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494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316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note about the delayed </a:t>
            </a:r>
            <a:r>
              <a:rPr lang="en-US" dirty="0" err="1"/>
              <a:t>addl</a:t>
            </a:r>
            <a:r>
              <a:rPr lang="en-US" dirty="0"/>
              <a:t> is animated.</a:t>
            </a:r>
          </a:p>
        </p:txBody>
      </p:sp>
      <p:sp>
        <p:nvSpPr>
          <p:cNvPr id="5" name="Slide Image Placeholder 4">
            <a:extLst>
              <a:ext uri="{FF2B5EF4-FFF2-40B4-BE49-F238E27FC236}">
                <a16:creationId xmlns:a16="http://schemas.microsoft.com/office/drawing/2014/main" id="{49D4F69B-6B97-44C5-8482-D530E83C24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7529754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136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040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0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28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animates the two dependency arrows, one at a time.</a:t>
            </a:r>
          </a:p>
        </p:txBody>
      </p:sp>
      <p:sp>
        <p:nvSpPr>
          <p:cNvPr id="5" name="Slide Image Placeholder 4">
            <a:extLst>
              <a:ext uri="{FF2B5EF4-FFF2-40B4-BE49-F238E27FC236}">
                <a16:creationId xmlns:a16="http://schemas.microsoft.com/office/drawing/2014/main" id="{6A488430-4414-4930-B187-25DC7214C8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42689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  <a:noFill/>
          <a:ln w="9525"/>
        </p:spPr>
        <p:txBody>
          <a:bodyPr/>
          <a:lstStyle/>
          <a:p>
            <a:r>
              <a:rPr lang="en-US" dirty="0"/>
              <a:t>Note that FP divide is faster than integer divide!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2501900"/>
            <a:ext cx="85344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365125"/>
            <a:ext cx="10363200" cy="1143000"/>
          </a:xfrm>
          <a:effectLst>
            <a:outerShdw dist="71842" dir="2700000" algn="ctr" rotWithShape="0">
              <a:schemeClr val="bg2"/>
            </a:outerShdw>
          </a:effectLst>
        </p:spPr>
        <p:txBody>
          <a:bodyPr lIns="92066" tIns="46033" rIns="92066" bIns="46033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540444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5773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95267" y="247650"/>
            <a:ext cx="2768600" cy="6197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7351" y="247650"/>
            <a:ext cx="8104716" cy="6197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655173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352" y="247650"/>
            <a:ext cx="10280648" cy="7429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096853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816265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7351" y="1220788"/>
            <a:ext cx="5435600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26151" y="1220788"/>
            <a:ext cx="5437716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893976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430872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153237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60784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55165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067601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351" y="1220788"/>
            <a:ext cx="11076516" cy="522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9" tIns="44446" rIns="90479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9752" y="247650"/>
            <a:ext cx="9721849" cy="7429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96969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92139" y="6399772"/>
            <a:ext cx="608490" cy="28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15" tIns="45715" rIns="45715" bIns="45715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defRPr/>
            </a:pPr>
            <a:r>
              <a:rPr lang="en-US" altLang="en-US" sz="1400" b="0">
                <a:solidFill>
                  <a:schemeClr val="hlink"/>
                </a:solidFill>
              </a:rPr>
              <a:t>– </a:t>
            </a:r>
            <a:fld id="{8FC7B994-8E70-46B9-8F6B-C518DB39E7C1}" type="slidenum">
              <a:rPr lang="en-US" altLang="en-US" sz="1400" b="0" smtClean="0">
                <a:solidFill>
                  <a:schemeClr val="hlink"/>
                </a:solidFill>
              </a:rPr>
              <a:pPr>
                <a:defRPr/>
              </a:pPr>
              <a:t>‹#›</a:t>
            </a:fld>
            <a:r>
              <a:rPr lang="en-US" altLang="en-US" sz="1400" b="0">
                <a:solidFill>
                  <a:schemeClr val="hlink"/>
                </a:solidFill>
              </a:rPr>
              <a:t> –</a:t>
            </a:r>
            <a:endParaRPr lang="en-US" altLang="en-US" sz="1400" b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0461521" y="6390247"/>
            <a:ext cx="690243" cy="28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15" tIns="45715" rIns="45715" bIns="45715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defRPr/>
            </a:pPr>
            <a:r>
              <a:rPr lang="en-US" altLang="en-US" sz="1400" b="0">
                <a:solidFill>
                  <a:schemeClr val="hlink"/>
                </a:solidFill>
              </a:rPr>
              <a:t>CS 105</a:t>
            </a:r>
          </a:p>
        </p:txBody>
      </p:sp>
      <p:pic>
        <p:nvPicPr>
          <p:cNvPr id="1030" name="Picture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201" y="152400"/>
            <a:ext cx="777240" cy="99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/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5pPr>
      <a:lvl6pPr marL="4572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6pPr>
      <a:lvl7pPr marL="9144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7pPr>
      <a:lvl8pPr marL="13716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8pPr>
      <a:lvl9pPr marL="18288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9pPr>
    </p:titleStyle>
    <p:bodyStyle>
      <a:lvl1pPr marL="385763" indent="-385763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hlink"/>
        </a:buClr>
        <a:buFont typeface="Wingdings" pitchFamily="2" charset="2"/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4538" indent="-246063" algn="l" rtl="0" eaLnBrk="0" fontAlgn="base" hangingPunct="0">
        <a:spcBef>
          <a:spcPct val="25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146175" indent="-238125" algn="l" rtl="0" eaLnBrk="0" fontAlgn="base" hangingPunct="0">
        <a:lnSpc>
          <a:spcPct val="107000"/>
        </a:lnSpc>
        <a:spcBef>
          <a:spcPct val="10000"/>
        </a:spcBef>
        <a:spcAft>
          <a:spcPct val="0"/>
        </a:spcAft>
        <a:buClr>
          <a:srgbClr val="005400"/>
        </a:buClr>
        <a:buSzPct val="90000"/>
        <a:buFont typeface="Wingdings" pitchFamily="2" charset="2"/>
        <a:buChar char="l"/>
        <a:defRPr b="1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4pPr>
      <a:lvl5pPr marL="24511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9083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33655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8227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42799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ustomXml" Target="../ink/ink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customXml" Target="../ink/ink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514601"/>
            <a:ext cx="9144000" cy="1565275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en-US"/>
              <a:t>Machine-Dependent Optimization 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1" y="4648201"/>
            <a:ext cx="5718175" cy="709613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defRPr/>
            </a:pPr>
            <a:endParaRPr lang="en-US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3143250" y="762001"/>
            <a:ext cx="6142038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eaLnBrk="1" hangingPunct="1">
              <a:lnSpc>
                <a:spcPct val="87000"/>
              </a:lnSpc>
            </a:pPr>
            <a:r>
              <a:rPr lang="en-US" altLang="en-US" sz="3800" dirty="0"/>
              <a:t>CS 105</a:t>
            </a:r>
            <a:br>
              <a:rPr lang="en-US" altLang="en-US" sz="3800" dirty="0"/>
            </a:br>
            <a:r>
              <a:rPr lang="en-US" altLang="en-US" sz="2500" i="1" dirty="0"/>
              <a:t>“Tour of the Black Holes of Computing”</a:t>
            </a:r>
            <a:endParaRPr lang="en-US" altLang="en-US" sz="38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Loop Unrolling (2x1)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7351" y="5702298"/>
            <a:ext cx="11076516" cy="742951"/>
          </a:xfrm>
        </p:spPr>
        <p:txBody>
          <a:bodyPr/>
          <a:lstStyle/>
          <a:p>
            <a:r>
              <a:rPr lang="en-US" sz="2800" dirty="0"/>
              <a:t>Perform 2x more useful work per iteration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445222" y="1295401"/>
            <a:ext cx="5860578" cy="427552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 = IDENT;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+= 2)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	x = 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x OP 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)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OP d[i+1];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 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 = x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9340589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5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Effect of Loop Unrolling</a:t>
            </a:r>
          </a:p>
        </p:txBody>
      </p:sp>
      <p:sp>
        <p:nvSpPr>
          <p:cNvPr id="788526" name="Rectangle 46"/>
          <p:cNvSpPr>
            <a:spLocks noGrp="1" noChangeArrowheads="1"/>
          </p:cNvSpPr>
          <p:nvPr>
            <p:ph idx="1"/>
          </p:nvPr>
        </p:nvSpPr>
        <p:spPr>
          <a:xfrm>
            <a:off x="387351" y="4419600"/>
            <a:ext cx="11076516" cy="20256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Helps integer add by reducing number of overhead instructions</a:t>
            </a:r>
          </a:p>
          <a:p>
            <a:pPr lvl="1">
              <a:defRPr/>
            </a:pPr>
            <a:r>
              <a:rPr lang="en-US" dirty="0"/>
              <a:t>(Almost) achieves latency bound</a:t>
            </a:r>
          </a:p>
          <a:p>
            <a:pPr eaLnBrk="1" hangingPunct="1">
              <a:defRPr/>
            </a:pPr>
            <a:r>
              <a:rPr lang="en-US" dirty="0"/>
              <a:t>Others don’t improve. </a:t>
            </a:r>
            <a:r>
              <a:rPr lang="en-US" i="1" dirty="0">
                <a:solidFill>
                  <a:srgbClr val="990000"/>
                </a:solidFill>
              </a:rPr>
              <a:t>Why?</a:t>
            </a:r>
          </a:p>
          <a:p>
            <a:pPr lvl="1" eaLnBrk="1" hangingPunct="1">
              <a:defRPr/>
            </a:pPr>
            <a:r>
              <a:rPr lang="en-US" dirty="0"/>
              <a:t>Still sequential dependency</a:t>
            </a:r>
          </a:p>
        </p:txBody>
      </p:sp>
      <p:sp>
        <p:nvSpPr>
          <p:cNvPr id="22556" name="Rectangle 47"/>
          <p:cNvSpPr>
            <a:spLocks noChangeArrowheads="1"/>
          </p:cNvSpPr>
          <p:nvPr/>
        </p:nvSpPr>
        <p:spPr bwMode="auto">
          <a:xfrm>
            <a:off x="4212472" y="3900433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x = (x OP d[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]) OP d[i+1];</a:t>
            </a:r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620993"/>
              </p:ext>
            </p:extLst>
          </p:nvPr>
        </p:nvGraphicFramePr>
        <p:xfrm>
          <a:off x="3094038" y="1346328"/>
          <a:ext cx="6003925" cy="2165223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8B892FD-8BBB-4AE0-A2AC-723929C03E48}"/>
                  </a:ext>
                </a:extLst>
              </p14:cNvPr>
              <p14:cNvContentPartPr/>
              <p14:nvPr/>
            </p14:nvContentPartPr>
            <p14:xfrm>
              <a:off x="5099040" y="2463840"/>
              <a:ext cx="1918080" cy="1892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8B892FD-8BBB-4AE0-A2AC-723929C03E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89680" y="2454480"/>
                <a:ext cx="1936800" cy="191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218297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Loop Unrolling with Reassociation (2x1a)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142999" y="5562598"/>
            <a:ext cx="10320867" cy="882651"/>
          </a:xfrm>
        </p:spPr>
        <p:txBody>
          <a:bodyPr/>
          <a:lstStyle/>
          <a:p>
            <a:r>
              <a:rPr lang="en-US" sz="2800" dirty="0"/>
              <a:t>Can this change result of computation?</a:t>
            </a:r>
          </a:p>
          <a:p>
            <a:r>
              <a:rPr lang="en-US" sz="2800" dirty="0"/>
              <a:t>Yes, for multiply and for floating point. </a:t>
            </a:r>
            <a:r>
              <a:rPr lang="en-US" sz="2800" i="1" dirty="0">
                <a:solidFill>
                  <a:srgbClr val="C00000"/>
                </a:solidFill>
              </a:rPr>
              <a:t>Why?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438401" y="1295401"/>
            <a:ext cx="5984009" cy="427552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 = IDENT;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	x = x OP 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 OP d[i+1]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)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 = x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Rectangle 47"/>
          <p:cNvSpPr>
            <a:spLocks noChangeArrowheads="1"/>
          </p:cNvSpPr>
          <p:nvPr/>
        </p:nvSpPr>
        <p:spPr bwMode="auto">
          <a:xfrm>
            <a:off x="7238999" y="3456701"/>
            <a:ext cx="3767056" cy="366767"/>
          </a:xfrm>
          <a:prstGeom prst="rect">
            <a:avLst/>
          </a:prstGeom>
          <a:solidFill>
            <a:srgbClr val="F1C7C7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x = (x OP d[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]) OP d[i+1];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9000" y="3087368"/>
            <a:ext cx="1981953" cy="3416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Compare to before</a:t>
            </a:r>
          </a:p>
        </p:txBody>
      </p:sp>
    </p:spTree>
    <p:extLst>
      <p:ext uri="{BB962C8B-B14F-4D97-AF65-F5344CB8AC3E}">
        <p14:creationId xmlns:p14="http://schemas.microsoft.com/office/powerpoint/2010/main" val="3793020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26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Effect of Reassociation</a:t>
            </a:r>
          </a:p>
        </p:txBody>
      </p:sp>
      <p:sp>
        <p:nvSpPr>
          <p:cNvPr id="793627" name="Rectangle 27"/>
          <p:cNvSpPr>
            <a:spLocks noGrp="1" noChangeArrowheads="1"/>
          </p:cNvSpPr>
          <p:nvPr>
            <p:ph idx="1"/>
          </p:nvPr>
        </p:nvSpPr>
        <p:spPr>
          <a:xfrm>
            <a:off x="387351" y="4419600"/>
            <a:ext cx="11076516" cy="20256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Nearly 2x speedup for </a:t>
            </a:r>
            <a:r>
              <a:rPr lang="en-US" dirty="0" err="1"/>
              <a:t>Int</a:t>
            </a:r>
            <a:r>
              <a:rPr lang="en-US" dirty="0"/>
              <a:t> *, FP +, FP *</a:t>
            </a:r>
          </a:p>
          <a:p>
            <a:pPr lvl="1" eaLnBrk="1" hangingPunct="1">
              <a:defRPr/>
            </a:pPr>
            <a:r>
              <a:rPr lang="en-US" dirty="0"/>
              <a:t>Reason: Breaks sequential dependency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Why is that? (next slide)</a:t>
            </a:r>
          </a:p>
        </p:txBody>
      </p:sp>
      <p:sp>
        <p:nvSpPr>
          <p:cNvPr id="24610" name="Rectangle 28"/>
          <p:cNvSpPr>
            <a:spLocks noChangeArrowheads="1"/>
          </p:cNvSpPr>
          <p:nvPr/>
        </p:nvSpPr>
        <p:spPr bwMode="auto">
          <a:xfrm>
            <a:off x="1262144" y="5410200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x = x OP (d[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] OP d[i+1]);</a:t>
            </a:r>
          </a:p>
        </p:txBody>
      </p:sp>
      <p:graphicFrame>
        <p:nvGraphicFramePr>
          <p:cNvPr id="8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804370"/>
              </p:ext>
            </p:extLst>
          </p:nvPr>
        </p:nvGraphicFramePr>
        <p:xfrm>
          <a:off x="3094038" y="1066801"/>
          <a:ext cx="6003925" cy="3165221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Unroll 2x1a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 bwMode="auto">
          <a:xfrm flipH="1" flipV="1">
            <a:off x="8915400" y="4267200"/>
            <a:ext cx="381000" cy="60960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8257413" y="4782598"/>
            <a:ext cx="2630592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2 functional units for FP *</a:t>
            </a:r>
          </a:p>
          <a:p>
            <a:pPr algn="l"/>
            <a:r>
              <a:rPr lang="en-US" dirty="0">
                <a:latin typeface="Calibri" pitchFamily="34" charset="0"/>
              </a:rPr>
              <a:t>2 functional units for load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 bwMode="auto">
          <a:xfrm flipH="1" flipV="1">
            <a:off x="5791200" y="4267200"/>
            <a:ext cx="1695614" cy="1505637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7117702" y="5696635"/>
            <a:ext cx="2658933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Calibri" pitchFamily="34" charset="0"/>
              </a:rPr>
              <a:t>4 functional units for int +</a:t>
            </a:r>
          </a:p>
          <a:p>
            <a:pPr algn="l"/>
            <a:r>
              <a:rPr lang="en-US" dirty="0">
                <a:latin typeface="Calibri" pitchFamily="34" charset="0"/>
              </a:rPr>
              <a:t>2 functional units for load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FA7AAA8-F381-43B6-93C7-4CD69FB6560A}"/>
                  </a:ext>
                </a:extLst>
              </p14:cNvPr>
              <p14:cNvContentPartPr/>
              <p14:nvPr/>
            </p14:nvContentPartPr>
            <p14:xfrm>
              <a:off x="6064200" y="2286000"/>
              <a:ext cx="3524760" cy="864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FA7AAA8-F381-43B6-93C7-4CD69FB6560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54840" y="2276640"/>
                <a:ext cx="3543480" cy="88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42076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27" grpId="0" build="p"/>
      <p:bldP spid="246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7"/>
          <p:cNvSpPr>
            <a:spLocks noChangeShapeType="1"/>
          </p:cNvSpPr>
          <p:nvPr/>
        </p:nvSpPr>
        <p:spPr bwMode="auto">
          <a:xfrm>
            <a:off x="4648200" y="548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Reassociated Computation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idx="1"/>
          </p:nvPr>
        </p:nvSpPr>
        <p:spPr>
          <a:xfrm>
            <a:off x="5698963" y="1220788"/>
            <a:ext cx="5764904" cy="5224462"/>
          </a:xfrm>
        </p:spPr>
        <p:txBody>
          <a:bodyPr/>
          <a:lstStyle/>
          <a:p>
            <a:pPr marL="287338" indent="-287338" eaLnBrk="1" hangingPunct="1">
              <a:lnSpc>
                <a:spcPct val="85000"/>
              </a:lnSpc>
              <a:defRPr/>
            </a:pPr>
            <a:r>
              <a:rPr lang="en-US" dirty="0"/>
              <a:t>What changed:</a:t>
            </a:r>
          </a:p>
          <a:p>
            <a:pPr marL="628650" lvl="1" indent="-230188">
              <a:lnSpc>
                <a:spcPct val="85000"/>
              </a:lnSpc>
              <a:defRPr/>
            </a:pPr>
            <a:r>
              <a:rPr lang="en-US" sz="1800" dirty="0"/>
              <a:t>Operations in the next iteration can be started early (no dependency)</a:t>
            </a:r>
          </a:p>
          <a:p>
            <a:pPr marL="287338" indent="-287338" eaLnBrk="1" hangingPunct="1">
              <a:lnSpc>
                <a:spcPct val="85000"/>
              </a:lnSpc>
              <a:defRPr/>
            </a:pPr>
            <a:endParaRPr lang="en-US" dirty="0"/>
          </a:p>
          <a:p>
            <a:pPr marL="287338" indent="-287338" eaLnBrk="1" hangingPunct="1">
              <a:lnSpc>
                <a:spcPct val="85000"/>
              </a:lnSpc>
              <a:defRPr/>
            </a:pPr>
            <a:r>
              <a:rPr lang="en-US" dirty="0"/>
              <a:t>Overall Performance</a:t>
            </a:r>
          </a:p>
          <a:p>
            <a:pPr marL="627063" lvl="1" indent="-228600" eaLnBrk="1" hangingPunct="1">
              <a:lnSpc>
                <a:spcPct val="90000"/>
              </a:lnSpc>
              <a:defRPr/>
            </a:pPr>
            <a:r>
              <a:rPr lang="en-US" sz="1800" dirty="0"/>
              <a:t>N elements, D cycles latency/op</a:t>
            </a:r>
          </a:p>
          <a:p>
            <a:pPr marL="627063" lvl="1" indent="-228600" eaLnBrk="1" hangingPunct="1">
              <a:lnSpc>
                <a:spcPct val="90000"/>
              </a:lnSpc>
              <a:defRPr/>
            </a:pPr>
            <a:r>
              <a:rPr lang="en-US" sz="1800" dirty="0"/>
              <a:t>(N/2+1)*D cycles:</a:t>
            </a:r>
            <a:br>
              <a:rPr lang="en-US" sz="1800" dirty="0"/>
            </a:br>
            <a:r>
              <a:rPr lang="en-US" sz="1800" dirty="0">
                <a:solidFill>
                  <a:srgbClr val="C00000"/>
                </a:solidFill>
              </a:rPr>
              <a:t>CPE = D/2</a:t>
            </a:r>
          </a:p>
        </p:txBody>
      </p:sp>
      <p:sp>
        <p:nvSpPr>
          <p:cNvPr id="25607" name="AutoShape 6"/>
          <p:cNvSpPr>
            <a:spLocks noChangeArrowheads="1"/>
          </p:cNvSpPr>
          <p:nvPr/>
        </p:nvSpPr>
        <p:spPr bwMode="auto">
          <a:xfrm>
            <a:off x="2590800" y="36163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>
            <a:off x="2743200" y="3387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609" name="AutoShape 8"/>
          <p:cNvSpPr>
            <a:spLocks noChangeArrowheads="1"/>
          </p:cNvSpPr>
          <p:nvPr/>
        </p:nvSpPr>
        <p:spPr bwMode="auto">
          <a:xfrm>
            <a:off x="3200400" y="41497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5611" name="Freeform 10"/>
          <p:cNvSpPr>
            <a:spLocks/>
          </p:cNvSpPr>
          <p:nvPr/>
        </p:nvSpPr>
        <p:spPr bwMode="auto">
          <a:xfrm>
            <a:off x="2895600" y="3935253"/>
            <a:ext cx="304800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2539" name="Rectangle 11"/>
          <p:cNvSpPr>
            <a:spLocks noChangeArrowheads="1"/>
          </p:cNvSpPr>
          <p:nvPr/>
        </p:nvSpPr>
        <p:spPr bwMode="auto">
          <a:xfrm>
            <a:off x="2636838" y="3082926"/>
            <a:ext cx="230191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25613" name="AutoShape 12"/>
          <p:cNvSpPr>
            <a:spLocks noChangeArrowheads="1"/>
          </p:cNvSpPr>
          <p:nvPr/>
        </p:nvSpPr>
        <p:spPr bwMode="auto">
          <a:xfrm>
            <a:off x="3794125" y="46831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5615" name="Freeform 14"/>
          <p:cNvSpPr>
            <a:spLocks/>
          </p:cNvSpPr>
          <p:nvPr/>
        </p:nvSpPr>
        <p:spPr bwMode="auto">
          <a:xfrm>
            <a:off x="3489325" y="4468653"/>
            <a:ext cx="304800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616" name="AutoShape 15"/>
          <p:cNvSpPr>
            <a:spLocks noChangeArrowheads="1"/>
          </p:cNvSpPr>
          <p:nvPr/>
        </p:nvSpPr>
        <p:spPr bwMode="auto">
          <a:xfrm>
            <a:off x="4387850" y="52165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5618" name="Freeform 17"/>
          <p:cNvSpPr>
            <a:spLocks/>
          </p:cNvSpPr>
          <p:nvPr/>
        </p:nvSpPr>
        <p:spPr bwMode="auto">
          <a:xfrm>
            <a:off x="4083050" y="5002053"/>
            <a:ext cx="304800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661" name="AutoShape 25"/>
          <p:cNvSpPr>
            <a:spLocks noChangeArrowheads="1"/>
          </p:cNvSpPr>
          <p:nvPr/>
        </p:nvSpPr>
        <p:spPr bwMode="auto">
          <a:xfrm>
            <a:off x="2895600" y="29305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*</a:t>
            </a:r>
          </a:p>
        </p:txBody>
      </p:sp>
      <p:sp>
        <p:nvSpPr>
          <p:cNvPr id="662554" name="Rectangle 26"/>
          <p:cNvSpPr>
            <a:spLocks noChangeArrowheads="1"/>
          </p:cNvSpPr>
          <p:nvPr/>
        </p:nvSpPr>
        <p:spPr bwMode="auto">
          <a:xfrm>
            <a:off x="3200401" y="2438401"/>
            <a:ext cx="32067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5663" name="Line 27"/>
          <p:cNvSpPr>
            <a:spLocks noChangeShapeType="1"/>
          </p:cNvSpPr>
          <p:nvPr/>
        </p:nvSpPr>
        <p:spPr bwMode="auto">
          <a:xfrm>
            <a:off x="2971800" y="27019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2556" name="Rectangle 28"/>
          <p:cNvSpPr>
            <a:spLocks noChangeArrowheads="1"/>
          </p:cNvSpPr>
          <p:nvPr/>
        </p:nvSpPr>
        <p:spPr bwMode="auto">
          <a:xfrm>
            <a:off x="2819743" y="24384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25665" name="Freeform 29"/>
          <p:cNvSpPr>
            <a:spLocks/>
          </p:cNvSpPr>
          <p:nvPr/>
        </p:nvSpPr>
        <p:spPr bwMode="auto">
          <a:xfrm>
            <a:off x="2971639" y="3249453"/>
            <a:ext cx="92398" cy="341632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666" name="Line 30"/>
          <p:cNvSpPr>
            <a:spLocks noChangeShapeType="1"/>
          </p:cNvSpPr>
          <p:nvPr/>
        </p:nvSpPr>
        <p:spPr bwMode="auto">
          <a:xfrm>
            <a:off x="3352800" y="27019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655" name="AutoShape 32"/>
          <p:cNvSpPr>
            <a:spLocks noChangeArrowheads="1"/>
          </p:cNvSpPr>
          <p:nvPr/>
        </p:nvSpPr>
        <p:spPr bwMode="auto">
          <a:xfrm>
            <a:off x="3505200" y="34639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662561" name="Rectangle 33"/>
          <p:cNvSpPr>
            <a:spLocks noChangeArrowheads="1"/>
          </p:cNvSpPr>
          <p:nvPr/>
        </p:nvSpPr>
        <p:spPr bwMode="auto">
          <a:xfrm>
            <a:off x="3810001" y="2971801"/>
            <a:ext cx="32067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5657" name="Line 34"/>
          <p:cNvSpPr>
            <a:spLocks noChangeShapeType="1"/>
          </p:cNvSpPr>
          <p:nvPr/>
        </p:nvSpPr>
        <p:spPr bwMode="auto">
          <a:xfrm>
            <a:off x="3581400" y="32353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2563" name="Rectangle 35"/>
          <p:cNvSpPr>
            <a:spLocks noChangeArrowheads="1"/>
          </p:cNvSpPr>
          <p:nvPr/>
        </p:nvSpPr>
        <p:spPr bwMode="auto">
          <a:xfrm>
            <a:off x="3429343" y="29718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5659" name="Freeform 36"/>
          <p:cNvSpPr>
            <a:spLocks/>
          </p:cNvSpPr>
          <p:nvPr/>
        </p:nvSpPr>
        <p:spPr bwMode="auto">
          <a:xfrm>
            <a:off x="3581239" y="3782853"/>
            <a:ext cx="92398" cy="341632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660" name="Line 37"/>
          <p:cNvSpPr>
            <a:spLocks noChangeShapeType="1"/>
          </p:cNvSpPr>
          <p:nvPr/>
        </p:nvSpPr>
        <p:spPr bwMode="auto">
          <a:xfrm>
            <a:off x="3962400" y="32353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649" name="AutoShape 39"/>
          <p:cNvSpPr>
            <a:spLocks noChangeArrowheads="1"/>
          </p:cNvSpPr>
          <p:nvPr/>
        </p:nvSpPr>
        <p:spPr bwMode="auto">
          <a:xfrm>
            <a:off x="4114800" y="39973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662568" name="Rectangle 40"/>
          <p:cNvSpPr>
            <a:spLocks noChangeArrowheads="1"/>
          </p:cNvSpPr>
          <p:nvPr/>
        </p:nvSpPr>
        <p:spPr bwMode="auto">
          <a:xfrm>
            <a:off x="4419601" y="3505201"/>
            <a:ext cx="32067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5651" name="Line 41"/>
          <p:cNvSpPr>
            <a:spLocks noChangeShapeType="1"/>
          </p:cNvSpPr>
          <p:nvPr/>
        </p:nvSpPr>
        <p:spPr bwMode="auto">
          <a:xfrm>
            <a:off x="4191000" y="3768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2570" name="Rectangle 42"/>
          <p:cNvSpPr>
            <a:spLocks noChangeArrowheads="1"/>
          </p:cNvSpPr>
          <p:nvPr/>
        </p:nvSpPr>
        <p:spPr bwMode="auto">
          <a:xfrm>
            <a:off x="4038943" y="35052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5653" name="Freeform 43"/>
          <p:cNvSpPr>
            <a:spLocks/>
          </p:cNvSpPr>
          <p:nvPr/>
        </p:nvSpPr>
        <p:spPr bwMode="auto">
          <a:xfrm>
            <a:off x="4190839" y="4316253"/>
            <a:ext cx="92398" cy="341632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654" name="Line 44"/>
          <p:cNvSpPr>
            <a:spLocks noChangeShapeType="1"/>
          </p:cNvSpPr>
          <p:nvPr/>
        </p:nvSpPr>
        <p:spPr bwMode="auto">
          <a:xfrm>
            <a:off x="4572000" y="3768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643" name="AutoShape 46"/>
          <p:cNvSpPr>
            <a:spLocks noChangeArrowheads="1"/>
          </p:cNvSpPr>
          <p:nvPr/>
        </p:nvSpPr>
        <p:spPr bwMode="auto">
          <a:xfrm>
            <a:off x="4724400" y="45307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662575" name="Rectangle 47"/>
          <p:cNvSpPr>
            <a:spLocks noChangeArrowheads="1"/>
          </p:cNvSpPr>
          <p:nvPr/>
        </p:nvSpPr>
        <p:spPr bwMode="auto">
          <a:xfrm>
            <a:off x="5029201" y="4038601"/>
            <a:ext cx="32067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25645" name="Line 48"/>
          <p:cNvSpPr>
            <a:spLocks noChangeShapeType="1"/>
          </p:cNvSpPr>
          <p:nvPr/>
        </p:nvSpPr>
        <p:spPr bwMode="auto">
          <a:xfrm>
            <a:off x="4800600" y="43021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2577" name="Rectangle 49"/>
          <p:cNvSpPr>
            <a:spLocks noChangeArrowheads="1"/>
          </p:cNvSpPr>
          <p:nvPr/>
        </p:nvSpPr>
        <p:spPr bwMode="auto">
          <a:xfrm>
            <a:off x="4648543" y="40386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5647" name="Freeform 50"/>
          <p:cNvSpPr>
            <a:spLocks/>
          </p:cNvSpPr>
          <p:nvPr/>
        </p:nvSpPr>
        <p:spPr bwMode="auto">
          <a:xfrm>
            <a:off x="4800439" y="4849653"/>
            <a:ext cx="92398" cy="341632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648" name="Line 51"/>
          <p:cNvSpPr>
            <a:spLocks noChangeShapeType="1"/>
          </p:cNvSpPr>
          <p:nvPr/>
        </p:nvSpPr>
        <p:spPr bwMode="auto">
          <a:xfrm>
            <a:off x="5181600" y="43021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" name="Rectangle 28"/>
          <p:cNvSpPr>
            <a:spLocks noChangeArrowheads="1"/>
          </p:cNvSpPr>
          <p:nvPr/>
        </p:nvSpPr>
        <p:spPr bwMode="auto">
          <a:xfrm>
            <a:off x="1981200" y="1614434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x = x OP (d[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] OP d[i+1]);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F48C899-AD3C-4A66-9053-B39FE6E209C2}"/>
                  </a:ext>
                </a:extLst>
              </p14:cNvPr>
              <p14:cNvContentPartPr/>
              <p14:nvPr/>
            </p14:nvContentPartPr>
            <p14:xfrm>
              <a:off x="2114640" y="2521080"/>
              <a:ext cx="3549960" cy="3422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F48C899-AD3C-4A66-9053-B39FE6E209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05280" y="2511720"/>
                <a:ext cx="3568680" cy="344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324023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Loop Unrolling</a:t>
            </a:r>
            <a:br>
              <a:rPr lang="en-US" dirty="0"/>
            </a:br>
            <a:r>
              <a:rPr lang="en-US" dirty="0"/>
              <a:t>with Separate Accumulators (2x2)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066799" y="6096000"/>
            <a:ext cx="10397067" cy="349249"/>
          </a:xfrm>
        </p:spPr>
        <p:txBody>
          <a:bodyPr/>
          <a:lstStyle/>
          <a:p>
            <a:r>
              <a:rPr lang="en-US" sz="2800" dirty="0"/>
              <a:t>Different form of </a:t>
            </a:r>
            <a:r>
              <a:rPr lang="en-US" sz="2800" dirty="0" err="1"/>
              <a:t>reassociation</a:t>
            </a:r>
            <a:endParaRPr lang="en-US" sz="2800" dirty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657600" y="1323976"/>
            <a:ext cx="5860578" cy="4767972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unroll2b_combine(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x0 = IDENT;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x1 = IDENT;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   x0 = x0 OP 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   x1 = x1 OP d[i+1];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x0 = x0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x0 OP x1;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8276387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Effect of Separate Accumulators</a:t>
            </a:r>
          </a:p>
        </p:txBody>
      </p:sp>
      <p:sp>
        <p:nvSpPr>
          <p:cNvPr id="798753" name="Rectangle 33"/>
          <p:cNvSpPr>
            <a:spLocks noGrp="1" noChangeArrowheads="1"/>
          </p:cNvSpPr>
          <p:nvPr>
            <p:ph idx="1"/>
          </p:nvPr>
        </p:nvSpPr>
        <p:spPr>
          <a:xfrm>
            <a:off x="387351" y="4495800"/>
            <a:ext cx="11076516" cy="19494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Int</a:t>
            </a:r>
            <a:r>
              <a:rPr lang="en-US" dirty="0"/>
              <a:t> + makes use of two load units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lnSpc>
                <a:spcPct val="200000"/>
              </a:lnSpc>
              <a:defRPr/>
            </a:pPr>
            <a:r>
              <a:rPr lang="en-US" dirty="0"/>
              <a:t>2x speedup (over unroll2) for </a:t>
            </a:r>
            <a:r>
              <a:rPr lang="en-US" dirty="0" err="1"/>
              <a:t>Int</a:t>
            </a:r>
            <a:r>
              <a:rPr lang="en-US" dirty="0"/>
              <a:t> *, FP +, FP *</a:t>
            </a:r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27688" name="Rectangle 34"/>
          <p:cNvSpPr>
            <a:spLocks noChangeArrowheads="1"/>
          </p:cNvSpPr>
          <p:nvPr/>
        </p:nvSpPr>
        <p:spPr bwMode="auto">
          <a:xfrm>
            <a:off x="1219200" y="5029200"/>
            <a:ext cx="2802048" cy="6437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x0 = x0 OP d[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x1 = x1 OP d[i+1];</a:t>
            </a:r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215778"/>
              </p:ext>
            </p:extLst>
          </p:nvPr>
        </p:nvGraphicFramePr>
        <p:xfrm>
          <a:off x="1881017" y="1241426"/>
          <a:ext cx="7796385" cy="3101975"/>
        </p:xfrm>
        <a:graphic>
          <a:graphicData uri="http://schemas.openxmlformats.org/drawingml/2006/table">
            <a:tbl>
              <a:tblPr/>
              <a:tblGrid>
                <a:gridCol w="241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Unroll 2x1a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Unroll 2x2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0.81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DC31194-C846-4756-8898-1545DC24122A}"/>
                  </a:ext>
                </a:extLst>
              </p14:cNvPr>
              <p14:cNvContentPartPr/>
              <p14:nvPr/>
            </p14:nvContentPartPr>
            <p14:xfrm>
              <a:off x="4863960" y="2978280"/>
              <a:ext cx="1035720" cy="743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DC31194-C846-4756-8898-1545DC2412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54600" y="2968920"/>
                <a:ext cx="1054440" cy="76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083010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 138"/>
          <p:cNvSpPr>
            <a:spLocks noChangeShapeType="1"/>
          </p:cNvSpPr>
          <p:nvPr/>
        </p:nvSpPr>
        <p:spPr bwMode="auto">
          <a:xfrm>
            <a:off x="5029200" y="548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Separate Accumulators</a:t>
            </a:r>
          </a:p>
        </p:txBody>
      </p:sp>
      <p:sp>
        <p:nvSpPr>
          <p:cNvPr id="28717" name="AutoShape 101"/>
          <p:cNvSpPr>
            <a:spLocks noChangeArrowheads="1"/>
          </p:cNvSpPr>
          <p:nvPr/>
        </p:nvSpPr>
        <p:spPr bwMode="auto">
          <a:xfrm>
            <a:off x="3581400" y="3124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8718" name="Line 102"/>
          <p:cNvSpPr>
            <a:spLocks noChangeShapeType="1"/>
          </p:cNvSpPr>
          <p:nvPr/>
        </p:nvSpPr>
        <p:spPr bwMode="auto">
          <a:xfrm>
            <a:off x="37338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719" name="Line 103"/>
          <p:cNvSpPr>
            <a:spLocks noChangeShapeType="1"/>
          </p:cNvSpPr>
          <p:nvPr/>
        </p:nvSpPr>
        <p:spPr bwMode="auto">
          <a:xfrm>
            <a:off x="39624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720" name="AutoShape 104"/>
          <p:cNvSpPr>
            <a:spLocks noChangeArrowheads="1"/>
          </p:cNvSpPr>
          <p:nvPr/>
        </p:nvSpPr>
        <p:spPr bwMode="auto">
          <a:xfrm>
            <a:off x="4191000" y="3657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8722" name="Line 106"/>
          <p:cNvSpPr>
            <a:spLocks noChangeShapeType="1"/>
          </p:cNvSpPr>
          <p:nvPr/>
        </p:nvSpPr>
        <p:spPr bwMode="auto">
          <a:xfrm>
            <a:off x="4572000" y="3429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723" name="Freeform 107"/>
          <p:cNvSpPr>
            <a:spLocks/>
          </p:cNvSpPr>
          <p:nvPr/>
        </p:nvSpPr>
        <p:spPr bwMode="auto">
          <a:xfrm>
            <a:off x="3886200" y="3442850"/>
            <a:ext cx="304800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0876" name="Rectangle 108"/>
          <p:cNvSpPr>
            <a:spLocks noChangeArrowheads="1"/>
          </p:cNvSpPr>
          <p:nvPr/>
        </p:nvSpPr>
        <p:spPr bwMode="auto">
          <a:xfrm>
            <a:off x="3627439" y="2590801"/>
            <a:ext cx="230191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800877" name="Rectangle 109"/>
          <p:cNvSpPr>
            <a:spLocks noChangeArrowheads="1"/>
          </p:cNvSpPr>
          <p:nvPr/>
        </p:nvSpPr>
        <p:spPr bwMode="auto">
          <a:xfrm>
            <a:off x="3810001" y="25908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800878" name="Rectangle 110"/>
          <p:cNvSpPr>
            <a:spLocks noChangeArrowheads="1"/>
          </p:cNvSpPr>
          <p:nvPr/>
        </p:nvSpPr>
        <p:spPr bwMode="auto">
          <a:xfrm>
            <a:off x="4419601" y="31242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8727" name="AutoShape 111"/>
          <p:cNvSpPr>
            <a:spLocks noChangeArrowheads="1"/>
          </p:cNvSpPr>
          <p:nvPr/>
        </p:nvSpPr>
        <p:spPr bwMode="auto">
          <a:xfrm>
            <a:off x="4784725" y="4191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8729" name="Line 113"/>
          <p:cNvSpPr>
            <a:spLocks noChangeShapeType="1"/>
          </p:cNvSpPr>
          <p:nvPr/>
        </p:nvSpPr>
        <p:spPr bwMode="auto">
          <a:xfrm>
            <a:off x="5165725" y="3962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730" name="Freeform 114"/>
          <p:cNvSpPr>
            <a:spLocks/>
          </p:cNvSpPr>
          <p:nvPr/>
        </p:nvSpPr>
        <p:spPr bwMode="auto">
          <a:xfrm>
            <a:off x="4479925" y="3976250"/>
            <a:ext cx="304800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0883" name="Rectangle 115"/>
          <p:cNvSpPr>
            <a:spLocks noChangeArrowheads="1"/>
          </p:cNvSpPr>
          <p:nvPr/>
        </p:nvSpPr>
        <p:spPr bwMode="auto">
          <a:xfrm>
            <a:off x="5013326" y="36576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8732" name="AutoShape 116"/>
          <p:cNvSpPr>
            <a:spLocks noChangeArrowheads="1"/>
          </p:cNvSpPr>
          <p:nvPr/>
        </p:nvSpPr>
        <p:spPr bwMode="auto">
          <a:xfrm>
            <a:off x="5378450" y="4724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8734" name="Line 118"/>
          <p:cNvSpPr>
            <a:spLocks noChangeShapeType="1"/>
          </p:cNvSpPr>
          <p:nvPr/>
        </p:nvSpPr>
        <p:spPr bwMode="auto">
          <a:xfrm>
            <a:off x="5759450" y="4495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735" name="Freeform 119"/>
          <p:cNvSpPr>
            <a:spLocks/>
          </p:cNvSpPr>
          <p:nvPr/>
        </p:nvSpPr>
        <p:spPr bwMode="auto">
          <a:xfrm>
            <a:off x="5073650" y="4509650"/>
            <a:ext cx="304800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0888" name="Rectangle 120"/>
          <p:cNvSpPr>
            <a:spLocks noChangeArrowheads="1"/>
          </p:cNvSpPr>
          <p:nvPr/>
        </p:nvSpPr>
        <p:spPr bwMode="auto">
          <a:xfrm>
            <a:off x="5607051" y="41910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28740" name="Freeform 124"/>
          <p:cNvSpPr>
            <a:spLocks/>
          </p:cNvSpPr>
          <p:nvPr/>
        </p:nvSpPr>
        <p:spPr bwMode="auto">
          <a:xfrm flipH="1">
            <a:off x="5257801" y="5043050"/>
            <a:ext cx="409575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80" name="AutoShape 134"/>
          <p:cNvSpPr>
            <a:spLocks noChangeArrowheads="1"/>
          </p:cNvSpPr>
          <p:nvPr/>
        </p:nvSpPr>
        <p:spPr bwMode="auto">
          <a:xfrm>
            <a:off x="4724400" y="5246132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8683" name="AutoShape 137"/>
          <p:cNvSpPr>
            <a:spLocks noChangeArrowheads="1"/>
          </p:cNvSpPr>
          <p:nvPr/>
        </p:nvSpPr>
        <p:spPr bwMode="auto">
          <a:xfrm>
            <a:off x="2133600" y="3124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8684" name="Line 138"/>
          <p:cNvSpPr>
            <a:spLocks noChangeShapeType="1"/>
          </p:cNvSpPr>
          <p:nvPr/>
        </p:nvSpPr>
        <p:spPr bwMode="auto">
          <a:xfrm>
            <a:off x="22860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85" name="Line 139"/>
          <p:cNvSpPr>
            <a:spLocks noChangeShapeType="1"/>
          </p:cNvSpPr>
          <p:nvPr/>
        </p:nvSpPr>
        <p:spPr bwMode="auto">
          <a:xfrm>
            <a:off x="25146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86" name="AutoShape 140"/>
          <p:cNvSpPr>
            <a:spLocks noChangeArrowheads="1"/>
          </p:cNvSpPr>
          <p:nvPr/>
        </p:nvSpPr>
        <p:spPr bwMode="auto">
          <a:xfrm>
            <a:off x="2743200" y="3657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8688" name="Line 142"/>
          <p:cNvSpPr>
            <a:spLocks noChangeShapeType="1"/>
          </p:cNvSpPr>
          <p:nvPr/>
        </p:nvSpPr>
        <p:spPr bwMode="auto">
          <a:xfrm>
            <a:off x="3124200" y="3429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89" name="Freeform 143"/>
          <p:cNvSpPr>
            <a:spLocks/>
          </p:cNvSpPr>
          <p:nvPr/>
        </p:nvSpPr>
        <p:spPr bwMode="auto">
          <a:xfrm>
            <a:off x="2438400" y="3442850"/>
            <a:ext cx="304800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0912" name="Rectangle 144"/>
          <p:cNvSpPr>
            <a:spLocks noChangeArrowheads="1"/>
          </p:cNvSpPr>
          <p:nvPr/>
        </p:nvSpPr>
        <p:spPr bwMode="auto">
          <a:xfrm>
            <a:off x="2179639" y="2590801"/>
            <a:ext cx="230191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800913" name="Rectangle 145"/>
          <p:cNvSpPr>
            <a:spLocks noChangeArrowheads="1"/>
          </p:cNvSpPr>
          <p:nvPr/>
        </p:nvSpPr>
        <p:spPr bwMode="auto">
          <a:xfrm>
            <a:off x="2362201" y="25908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800914" name="Rectangle 146"/>
          <p:cNvSpPr>
            <a:spLocks noChangeArrowheads="1"/>
          </p:cNvSpPr>
          <p:nvPr/>
        </p:nvSpPr>
        <p:spPr bwMode="auto">
          <a:xfrm>
            <a:off x="2971801" y="31242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8693" name="AutoShape 147"/>
          <p:cNvSpPr>
            <a:spLocks noChangeArrowheads="1"/>
          </p:cNvSpPr>
          <p:nvPr/>
        </p:nvSpPr>
        <p:spPr bwMode="auto">
          <a:xfrm>
            <a:off x="3336925" y="4191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8695" name="Line 149"/>
          <p:cNvSpPr>
            <a:spLocks noChangeShapeType="1"/>
          </p:cNvSpPr>
          <p:nvPr/>
        </p:nvSpPr>
        <p:spPr bwMode="auto">
          <a:xfrm>
            <a:off x="3717925" y="3962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96" name="Freeform 150"/>
          <p:cNvSpPr>
            <a:spLocks/>
          </p:cNvSpPr>
          <p:nvPr/>
        </p:nvSpPr>
        <p:spPr bwMode="auto">
          <a:xfrm>
            <a:off x="3032125" y="3976250"/>
            <a:ext cx="304800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0919" name="Rectangle 151"/>
          <p:cNvSpPr>
            <a:spLocks noChangeArrowheads="1"/>
          </p:cNvSpPr>
          <p:nvPr/>
        </p:nvSpPr>
        <p:spPr bwMode="auto">
          <a:xfrm>
            <a:off x="3565526" y="36576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8698" name="AutoShape 152"/>
          <p:cNvSpPr>
            <a:spLocks noChangeArrowheads="1"/>
          </p:cNvSpPr>
          <p:nvPr/>
        </p:nvSpPr>
        <p:spPr bwMode="auto">
          <a:xfrm>
            <a:off x="3930650" y="4724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8700" name="Line 154"/>
          <p:cNvSpPr>
            <a:spLocks noChangeShapeType="1"/>
          </p:cNvSpPr>
          <p:nvPr/>
        </p:nvSpPr>
        <p:spPr bwMode="auto">
          <a:xfrm>
            <a:off x="4311650" y="4495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701" name="Freeform 155"/>
          <p:cNvSpPr>
            <a:spLocks/>
          </p:cNvSpPr>
          <p:nvPr/>
        </p:nvSpPr>
        <p:spPr bwMode="auto">
          <a:xfrm>
            <a:off x="3625850" y="4509650"/>
            <a:ext cx="304800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0924" name="Rectangle 156"/>
          <p:cNvSpPr>
            <a:spLocks noChangeArrowheads="1"/>
          </p:cNvSpPr>
          <p:nvPr/>
        </p:nvSpPr>
        <p:spPr bwMode="auto">
          <a:xfrm>
            <a:off x="4159251" y="41910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8706" name="Freeform 160"/>
          <p:cNvSpPr>
            <a:spLocks/>
          </p:cNvSpPr>
          <p:nvPr/>
        </p:nvSpPr>
        <p:spPr bwMode="auto">
          <a:xfrm>
            <a:off x="4219575" y="5043050"/>
            <a:ext cx="504825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" name="Rectangle 34"/>
          <p:cNvSpPr>
            <a:spLocks noChangeArrowheads="1"/>
          </p:cNvSpPr>
          <p:nvPr/>
        </p:nvSpPr>
        <p:spPr bwMode="auto">
          <a:xfrm>
            <a:off x="2133600" y="1642234"/>
            <a:ext cx="2802048" cy="6437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x0 = x0 OP d[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x1 = x1 OP d[i+1];</a:t>
            </a:r>
          </a:p>
        </p:txBody>
      </p:sp>
      <p:sp>
        <p:nvSpPr>
          <p:cNvPr id="76" name="Rectangle 3"/>
          <p:cNvSpPr txBox="1">
            <a:spLocks noChangeArrowheads="1"/>
          </p:cNvSpPr>
          <p:nvPr/>
        </p:nvSpPr>
        <p:spPr bwMode="auto">
          <a:xfrm>
            <a:off x="6232525" y="1600200"/>
            <a:ext cx="481647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7338" indent="-287338" algn="l" eaLnBrk="1" hangingPunct="1">
              <a:lnSpc>
                <a:spcPct val="85000"/>
              </a:lnSpc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US" sz="2400" kern="0" dirty="0">
                <a:latin typeface="Calibri" pitchFamily="34" charset="0"/>
              </a:rPr>
              <a:t>What changed:</a:t>
            </a:r>
          </a:p>
          <a:p>
            <a:pPr marL="628650" lvl="1" indent="-230188" algn="l" eaLnBrk="1" hangingPunct="1">
              <a:lnSpc>
                <a:spcPct val="85000"/>
              </a:lnSpc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  <a:defRPr/>
            </a:pPr>
            <a:r>
              <a:rPr lang="en-US" b="0" kern="0" dirty="0">
                <a:latin typeface="Calibri" pitchFamily="34" charset="0"/>
              </a:rPr>
              <a:t>Two independent “streams” of operations</a:t>
            </a:r>
          </a:p>
          <a:p>
            <a:pPr marL="287338" indent="-287338" algn="l" eaLnBrk="1" hangingPunct="1">
              <a:lnSpc>
                <a:spcPct val="85000"/>
              </a:lnSpc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endParaRPr lang="en-US" sz="2400" kern="0" dirty="0">
              <a:latin typeface="Calibri" pitchFamily="34" charset="0"/>
            </a:endParaRPr>
          </a:p>
          <a:p>
            <a:pPr marL="287338" indent="-287338" algn="l" eaLnBrk="1" hangingPunct="1">
              <a:lnSpc>
                <a:spcPct val="85000"/>
              </a:lnSpc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US" sz="2400" kern="0" dirty="0">
                <a:latin typeface="Calibri" pitchFamily="34" charset="0"/>
              </a:rPr>
              <a:t>Overall Performance</a:t>
            </a:r>
          </a:p>
          <a:p>
            <a:pPr marL="627063" lvl="1" indent="-228600" algn="l" eaLnBrk="1" hangingPunct="1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  <a:defRPr/>
            </a:pPr>
            <a:r>
              <a:rPr lang="en-US" b="0" kern="0" dirty="0">
                <a:latin typeface="Calibri" pitchFamily="34" charset="0"/>
              </a:rPr>
              <a:t>N elements, D cycles latency/operation</a:t>
            </a:r>
          </a:p>
          <a:p>
            <a:pPr marL="627063" lvl="1" indent="-228600" algn="l" eaLnBrk="1" hangingPunct="1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  <a:defRPr/>
            </a:pPr>
            <a:r>
              <a:rPr lang="en-US" b="0" kern="0" dirty="0">
                <a:latin typeface="Calibri" pitchFamily="34" charset="0"/>
              </a:rPr>
              <a:t>Should be (N/2+1)*D cycles:</a:t>
            </a:r>
            <a:br>
              <a:rPr lang="en-US" b="0" kern="0" dirty="0">
                <a:latin typeface="Calibri" pitchFamily="34" charset="0"/>
              </a:rPr>
            </a:br>
            <a:r>
              <a:rPr lang="en-US" kern="0" dirty="0">
                <a:solidFill>
                  <a:srgbClr val="C00000"/>
                </a:solidFill>
                <a:latin typeface="Calibri" pitchFamily="34" charset="0"/>
              </a:rPr>
              <a:t>CPE = D/2</a:t>
            </a:r>
          </a:p>
          <a:p>
            <a:pPr marL="627063" lvl="1" indent="-228600" algn="l" eaLnBrk="1" hangingPunct="1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  <a:defRPr/>
            </a:pPr>
            <a:r>
              <a:rPr lang="en-US" b="0" kern="0" dirty="0">
                <a:latin typeface="Calibri" pitchFamily="34" charset="0"/>
              </a:rPr>
              <a:t>CPE matches prediction!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121592" y="4953001"/>
            <a:ext cx="132337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What Now?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48B8565-D217-4A57-991A-632153262B46}"/>
                  </a:ext>
                </a:extLst>
              </p14:cNvPr>
              <p14:cNvContentPartPr/>
              <p14:nvPr/>
            </p14:nvContentPartPr>
            <p14:xfrm>
              <a:off x="2158920" y="2463840"/>
              <a:ext cx="4077000" cy="3543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48B8565-D217-4A57-991A-632153262B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49560" y="2454480"/>
                <a:ext cx="4095720" cy="356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0958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Unrolling &amp; Accumulating</a:t>
            </a:r>
          </a:p>
        </p:txBody>
      </p:sp>
      <p:sp>
        <p:nvSpPr>
          <p:cNvPr id="802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Idea</a:t>
            </a:r>
          </a:p>
          <a:p>
            <a:pPr lvl="1" eaLnBrk="1" hangingPunct="1">
              <a:defRPr/>
            </a:pPr>
            <a:r>
              <a:rPr lang="en-US" dirty="0"/>
              <a:t>Can unroll to any degree L</a:t>
            </a:r>
          </a:p>
          <a:p>
            <a:pPr lvl="1" eaLnBrk="1" hangingPunct="1">
              <a:defRPr/>
            </a:pPr>
            <a:r>
              <a:rPr lang="en-US" dirty="0"/>
              <a:t>Can accumulate K results in parallel</a:t>
            </a:r>
          </a:p>
          <a:p>
            <a:pPr lvl="1" eaLnBrk="1" hangingPunct="1">
              <a:defRPr/>
            </a:pPr>
            <a:r>
              <a:rPr lang="en-US" dirty="0"/>
              <a:t>L must be multiple of K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Limitations</a:t>
            </a:r>
          </a:p>
          <a:p>
            <a:pPr lvl="1" eaLnBrk="1" hangingPunct="1">
              <a:defRPr/>
            </a:pPr>
            <a:r>
              <a:rPr lang="en-US" dirty="0"/>
              <a:t>Diminishing returns</a:t>
            </a:r>
          </a:p>
          <a:p>
            <a:pPr lvl="2" eaLnBrk="1" hangingPunct="1">
              <a:defRPr/>
            </a:pPr>
            <a:r>
              <a:rPr lang="en-US" dirty="0"/>
              <a:t>Cannot go beyond throughput limitations of execution units</a:t>
            </a:r>
          </a:p>
          <a:p>
            <a:pPr lvl="1" eaLnBrk="1" hangingPunct="1">
              <a:defRPr/>
            </a:pPr>
            <a:r>
              <a:rPr lang="en-US" dirty="0"/>
              <a:t>May run out of registers for accumulators</a:t>
            </a:r>
          </a:p>
          <a:p>
            <a:pPr lvl="1" eaLnBrk="1" hangingPunct="1">
              <a:defRPr/>
            </a:pPr>
            <a:r>
              <a:rPr lang="en-US" dirty="0"/>
              <a:t>Large overhead for short lengths</a:t>
            </a:r>
          </a:p>
          <a:p>
            <a:pPr lvl="2" eaLnBrk="1" hangingPunct="1">
              <a:defRPr/>
            </a:pPr>
            <a:r>
              <a:rPr lang="en-US" dirty="0"/>
              <a:t>Finish off iterations sequentially</a:t>
            </a:r>
          </a:p>
        </p:txBody>
      </p:sp>
    </p:spTree>
    <p:extLst>
      <p:ext uri="{BB962C8B-B14F-4D97-AF65-F5344CB8AC3E}">
        <p14:creationId xmlns:p14="http://schemas.microsoft.com/office/powerpoint/2010/main" val="357163688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Unrolling &amp; Accumulating: Double *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Case</a:t>
            </a:r>
          </a:p>
          <a:p>
            <a:pPr lvl="1" eaLnBrk="1" hangingPunct="1">
              <a:defRPr/>
            </a:pPr>
            <a:r>
              <a:rPr lang="en-US" dirty="0"/>
              <a:t>Intel </a:t>
            </a:r>
            <a:r>
              <a:rPr lang="en-US" dirty="0" err="1"/>
              <a:t>Haswell</a:t>
            </a:r>
            <a:r>
              <a:rPr lang="en-US" dirty="0"/>
              <a:t> </a:t>
            </a:r>
          </a:p>
          <a:p>
            <a:pPr lvl="1" eaLnBrk="1" hangingPunct="1">
              <a:defRPr/>
            </a:pPr>
            <a:r>
              <a:rPr lang="en-US" dirty="0"/>
              <a:t>Double FP Multiplication</a:t>
            </a:r>
          </a:p>
          <a:p>
            <a:pPr lvl="1" eaLnBrk="1" hangingPunct="1">
              <a:defRPr/>
            </a:pPr>
            <a:r>
              <a:rPr lang="en-US" dirty="0"/>
              <a:t>Latency bound: 5.00.  Throughput bound: 0.50 </a:t>
            </a:r>
          </a:p>
        </p:txBody>
      </p:sp>
      <p:graphicFrame>
        <p:nvGraphicFramePr>
          <p:cNvPr id="803965" name="Group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790922"/>
              </p:ext>
            </p:extLst>
          </p:nvPr>
        </p:nvGraphicFramePr>
        <p:xfrm>
          <a:off x="2895600" y="2819400"/>
          <a:ext cx="6705600" cy="352044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FP *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Unrolling Factor 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1.67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4604320"/>
            <a:ext cx="1490857" cy="57727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Number of</a:t>
            </a:r>
          </a:p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Accumulators</a:t>
            </a:r>
          </a:p>
        </p:txBody>
      </p:sp>
    </p:spTree>
    <p:extLst>
      <p:ext uri="{BB962C8B-B14F-4D97-AF65-F5344CB8AC3E}">
        <p14:creationId xmlns:p14="http://schemas.microsoft.com/office/powerpoint/2010/main" val="379327296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Machine-Dependent Optimization</a:t>
            </a:r>
          </a:p>
        </p:txBody>
      </p:sp>
      <p:sp>
        <p:nvSpPr>
          <p:cNvPr id="49869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Need to understand the architecture</a:t>
            </a:r>
          </a:p>
          <a:p>
            <a:pPr eaLnBrk="1" hangingPunct="1">
              <a:defRPr/>
            </a:pPr>
            <a:r>
              <a:rPr lang="en-US" dirty="0"/>
              <a:t>Not portable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Not often needed</a:t>
            </a:r>
          </a:p>
          <a:p>
            <a:pPr eaLnBrk="1" hangingPunct="1">
              <a:defRPr/>
            </a:pPr>
            <a:r>
              <a:rPr lang="en-US" dirty="0">
                <a:sym typeface="Symbol" pitchFamily="18" charset="2"/>
              </a:rPr>
              <a:t>…but critically important when it is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Also helps in understanding modern machines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Unrolling &amp; Accumulating: </a:t>
            </a:r>
            <a:r>
              <a:rPr lang="en-US" dirty="0" err="1"/>
              <a:t>Int</a:t>
            </a:r>
            <a:r>
              <a:rPr lang="en-US" dirty="0"/>
              <a:t> +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Case</a:t>
            </a:r>
          </a:p>
          <a:p>
            <a:pPr lvl="1" eaLnBrk="1" hangingPunct="1">
              <a:defRPr/>
            </a:pPr>
            <a:r>
              <a:rPr lang="en-US" dirty="0"/>
              <a:t>Intel </a:t>
            </a:r>
            <a:r>
              <a:rPr lang="en-US" dirty="0" err="1"/>
              <a:t>Haswell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Integer addition</a:t>
            </a:r>
          </a:p>
          <a:p>
            <a:pPr lvl="1" eaLnBrk="1" hangingPunct="1">
              <a:defRPr/>
            </a:pPr>
            <a:r>
              <a:rPr lang="en-US" dirty="0"/>
              <a:t>Latency bound: 1.00.  Throughput bound: 1.00 </a:t>
            </a:r>
          </a:p>
        </p:txBody>
      </p:sp>
      <p:graphicFrame>
        <p:nvGraphicFramePr>
          <p:cNvPr id="803965" name="Group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026855"/>
              </p:ext>
            </p:extLst>
          </p:nvPr>
        </p:nvGraphicFramePr>
        <p:xfrm>
          <a:off x="2898648" y="2819400"/>
          <a:ext cx="6705600" cy="352044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FP *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Unrolling Factor 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0.74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AA80AE5-2414-4405-AE3C-8918980C77C0}"/>
              </a:ext>
            </a:extLst>
          </p:cNvPr>
          <p:cNvSpPr txBox="1"/>
          <p:nvPr/>
        </p:nvSpPr>
        <p:spPr>
          <a:xfrm>
            <a:off x="1143000" y="4604320"/>
            <a:ext cx="1490857" cy="57727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Number of</a:t>
            </a:r>
          </a:p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Accumulators</a:t>
            </a:r>
          </a:p>
        </p:txBody>
      </p:sp>
    </p:spTree>
    <p:extLst>
      <p:ext uri="{BB962C8B-B14F-4D97-AF65-F5344CB8AC3E}">
        <p14:creationId xmlns:p14="http://schemas.microsoft.com/office/powerpoint/2010/main" val="401414660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Achievable Performance</a:t>
            </a:r>
          </a:p>
        </p:txBody>
      </p:sp>
      <p:sp>
        <p:nvSpPr>
          <p:cNvPr id="798753" name="Rectangle 33"/>
          <p:cNvSpPr>
            <a:spLocks noGrp="1" noChangeArrowheads="1"/>
          </p:cNvSpPr>
          <p:nvPr>
            <p:ph idx="1"/>
          </p:nvPr>
        </p:nvSpPr>
        <p:spPr>
          <a:xfrm>
            <a:off x="387351" y="3581400"/>
            <a:ext cx="11076516" cy="28638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Limited only by throughput of functional units</a:t>
            </a:r>
          </a:p>
          <a:p>
            <a:pPr eaLnBrk="1" hangingPunct="1">
              <a:defRPr/>
            </a:pPr>
            <a:r>
              <a:rPr lang="en-US" dirty="0"/>
              <a:t>Up to 42X improvement over original, </a:t>
            </a:r>
            <a:r>
              <a:rPr lang="en-US" dirty="0" err="1"/>
              <a:t>unoptimized</a:t>
            </a:r>
            <a:r>
              <a:rPr lang="en-US" dirty="0"/>
              <a:t> code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454277"/>
              </p:ext>
            </p:extLst>
          </p:nvPr>
        </p:nvGraphicFramePr>
        <p:xfrm>
          <a:off x="1881017" y="1168528"/>
          <a:ext cx="7796385" cy="1939925"/>
        </p:xfrm>
        <a:graphic>
          <a:graphicData uri="http://schemas.openxmlformats.org/drawingml/2006/table">
            <a:tbl>
              <a:tblPr/>
              <a:tblGrid>
                <a:gridCol w="241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Best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272461C-9792-4AB0-80CE-D5A0E951A25D}"/>
                  </a:ext>
                </a:extLst>
              </p14:cNvPr>
              <p14:cNvContentPartPr/>
              <p14:nvPr/>
            </p14:nvContentPartPr>
            <p14:xfrm>
              <a:off x="8839080" y="1949400"/>
              <a:ext cx="1073520" cy="476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272461C-9792-4AB0-80CE-D5A0E951A2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29720" y="1940040"/>
                <a:ext cx="1092240" cy="49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974506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What About Branches?</a:t>
            </a:r>
          </a:p>
        </p:txBody>
      </p:sp>
      <p:sp>
        <p:nvSpPr>
          <p:cNvPr id="66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4163" indent="-284163" eaLnBrk="1" hangingPunct="1">
              <a:defRPr/>
            </a:pPr>
            <a:r>
              <a:rPr lang="en-US" dirty="0"/>
              <a:t>Challenge</a:t>
            </a:r>
          </a:p>
          <a:p>
            <a:pPr marL="457200" lvl="1" indent="-173038" eaLnBrk="1" hangingPunct="1">
              <a:defRPr/>
            </a:pPr>
            <a:r>
              <a:rPr lang="en-US" dirty="0">
                <a:solidFill>
                  <a:srgbClr val="990000"/>
                </a:solidFill>
              </a:rPr>
              <a:t>Instruction Control Unit </a:t>
            </a:r>
            <a:r>
              <a:rPr lang="en-US" dirty="0"/>
              <a:t>must work well ahead of </a:t>
            </a:r>
            <a:r>
              <a:rPr lang="en-US" dirty="0">
                <a:solidFill>
                  <a:srgbClr val="990000"/>
                </a:solidFill>
              </a:rPr>
              <a:t>Execution Unit</a:t>
            </a:r>
            <a:br>
              <a:rPr lang="en-US" dirty="0"/>
            </a:br>
            <a:r>
              <a:rPr lang="en-US" dirty="0"/>
              <a:t>to generate enough operations to keep EU busy</a:t>
            </a:r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457200" lvl="1" indent="-173038">
              <a:defRPr/>
            </a:pPr>
            <a:r>
              <a:rPr lang="en-US" dirty="0"/>
              <a:t>When encounters conditional branch, cannot reliably determine where to continue fetching!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667001" y="2506308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404663:  </a:t>
            </a:r>
            <a:r>
              <a:rPr lang="nl-NL" dirty="0" err="1">
                <a:latin typeface="Courier New" pitchFamily="49" charset="0"/>
              </a:rPr>
              <a:t>mov</a:t>
            </a:r>
            <a:r>
              <a:rPr lang="nl-NL" dirty="0">
                <a:latin typeface="Courier New" pitchFamily="49" charset="0"/>
              </a:rPr>
              <a:t>    $0x0,%eax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404668:  </a:t>
            </a:r>
            <a:r>
              <a:rPr lang="nl-NL" dirty="0" err="1">
                <a:latin typeface="Courier New" pitchFamily="49" charset="0"/>
              </a:rPr>
              <a:t>cmp</a:t>
            </a:r>
            <a:r>
              <a:rPr lang="nl-NL" dirty="0">
                <a:latin typeface="Courier New" pitchFamily="49" charset="0"/>
              </a:rPr>
              <a:t>    (%</a:t>
            </a:r>
            <a:r>
              <a:rPr lang="nl-NL" dirty="0" err="1">
                <a:latin typeface="Courier New" pitchFamily="49" charset="0"/>
              </a:rPr>
              <a:t>rdi</a:t>
            </a:r>
            <a:r>
              <a:rPr lang="nl-NL" dirty="0">
                <a:latin typeface="Courier New" pitchFamily="49" charset="0"/>
              </a:rPr>
              <a:t>),%</a:t>
            </a:r>
            <a:r>
              <a:rPr lang="nl-NL" dirty="0" err="1">
                <a:latin typeface="Courier New" pitchFamily="49" charset="0"/>
              </a:rPr>
              <a:t>rsi</a:t>
            </a:r>
            <a:endParaRPr lang="nl-NL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</a:t>
            </a:r>
            <a:r>
              <a:rPr lang="nl-NL" i="1" dirty="0">
                <a:latin typeface="Courier New" pitchFamily="49" charset="0"/>
              </a:rPr>
              <a:t>40466b:  </a:t>
            </a:r>
            <a:r>
              <a:rPr lang="nl-NL" i="1" dirty="0" err="1">
                <a:latin typeface="Courier New" pitchFamily="49" charset="0"/>
              </a:rPr>
              <a:t>jge</a:t>
            </a:r>
            <a:r>
              <a:rPr lang="nl-NL" i="1" dirty="0">
                <a:latin typeface="Courier New" pitchFamily="49" charset="0"/>
              </a:rPr>
              <a:t>    404685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40466d:  </a:t>
            </a:r>
            <a:r>
              <a:rPr lang="nl-NL" dirty="0" err="1">
                <a:latin typeface="Courier New" pitchFamily="49" charset="0"/>
              </a:rPr>
              <a:t>mov</a:t>
            </a:r>
            <a:r>
              <a:rPr lang="nl-NL" dirty="0">
                <a:latin typeface="Courier New" pitchFamily="49" charset="0"/>
              </a:rPr>
              <a:t>    0x8(%</a:t>
            </a:r>
            <a:r>
              <a:rPr lang="nl-NL" dirty="0" err="1">
                <a:latin typeface="Courier New" pitchFamily="49" charset="0"/>
              </a:rPr>
              <a:t>rdi</a:t>
            </a:r>
            <a:r>
              <a:rPr lang="nl-NL" dirty="0">
                <a:latin typeface="Courier New" pitchFamily="49" charset="0"/>
              </a:rPr>
              <a:t>),%</a:t>
            </a:r>
            <a:r>
              <a:rPr lang="nl-NL" dirty="0" err="1">
                <a:latin typeface="Courier New" pitchFamily="49" charset="0"/>
              </a:rPr>
              <a:t>rax</a:t>
            </a:r>
            <a:endParaRPr lang="nl-NL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 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 . . .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404685:  </a:t>
            </a:r>
            <a:r>
              <a:rPr lang="nl-NL" dirty="0" err="1">
                <a:latin typeface="Courier New" pitchFamily="49" charset="0"/>
              </a:rPr>
              <a:t>repz</a:t>
            </a:r>
            <a:r>
              <a:rPr lang="nl-NL" dirty="0">
                <a:latin typeface="Courier New" pitchFamily="49" charset="0"/>
              </a:rPr>
              <a:t> </a:t>
            </a:r>
            <a:r>
              <a:rPr lang="nl-NL" dirty="0" err="1">
                <a:latin typeface="Courier New" pitchFamily="49" charset="0"/>
              </a:rPr>
              <a:t>retq</a:t>
            </a:r>
            <a:endParaRPr lang="nl-NL" dirty="0">
              <a:latin typeface="Courier New" pitchFamily="49" charset="0"/>
            </a:endParaRPr>
          </a:p>
        </p:txBody>
      </p:sp>
      <p:sp>
        <p:nvSpPr>
          <p:cNvPr id="48133" name="AutoShape 5"/>
          <p:cNvSpPr>
            <a:spLocks/>
          </p:cNvSpPr>
          <p:nvPr/>
        </p:nvSpPr>
        <p:spPr bwMode="auto">
          <a:xfrm>
            <a:off x="7316916" y="2514600"/>
            <a:ext cx="304800" cy="509814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7852199" y="2562750"/>
            <a:ext cx="110087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Executing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8430375" y="3045768"/>
            <a:ext cx="18778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How to continue?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6781800" y="3276600"/>
            <a:ext cx="1295400" cy="0"/>
          </a:xfrm>
          <a:prstGeom prst="straightConnector1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5670417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Modern CPU Design</a:t>
            </a:r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3066041" y="3505200"/>
            <a:ext cx="6510337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b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Execution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581400" y="3900160"/>
            <a:ext cx="5706052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Functional</a:t>
            </a:r>
          </a:p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Units</a:t>
            </a:r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3066041" y="1219200"/>
            <a:ext cx="6510337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Instruction Control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740728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Branch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5283778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6056891" y="4038600"/>
            <a:ext cx="674687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6826828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Load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7598353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Store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7984116" y="1676400"/>
            <a:ext cx="1303337" cy="11430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6826827" y="5562600"/>
            <a:ext cx="1447800" cy="609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Data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5766377" y="16764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Fetch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Control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5766377" y="22860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Decode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6923665" y="194813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6923665" y="256288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6344227" y="28194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2" name="Freeform 18"/>
          <p:cNvSpPr>
            <a:spLocks/>
          </p:cNvSpPr>
          <p:nvPr/>
        </p:nvSpPr>
        <p:spPr bwMode="auto">
          <a:xfrm flipH="1">
            <a:off x="3837565" y="1752600"/>
            <a:ext cx="1928812" cy="22860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rot="5400000">
            <a:off x="648710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rot="16200000" flipV="1">
            <a:off x="6777615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rot="5400000">
            <a:off x="7258627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rot="5400000">
            <a:off x="754755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7038320" y="1673424"/>
            <a:ext cx="782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Address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6934200" y="2286001"/>
            <a:ext cx="1069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Instructions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6324601" y="2816424"/>
            <a:ext cx="10109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Operations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3810001" y="3166081"/>
            <a:ext cx="1291957" cy="30777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Prediction OK?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8039677" y="5240180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7259940" y="5257801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6608584" y="5011580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7377440" y="5011580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4067175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561181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638175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715486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79248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4067176" y="3810000"/>
            <a:ext cx="3857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4513840" y="4038600"/>
            <a:ext cx="673100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48387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>
            <a:off x="3259715" y="4876800"/>
            <a:ext cx="521469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4031241" y="4495800"/>
            <a:ext cx="3857625" cy="381000"/>
            <a:chOff x="768" y="2016"/>
            <a:chExt cx="1920" cy="144"/>
          </a:xfrm>
        </p:grpSpPr>
        <p:sp>
          <p:nvSpPr>
            <p:cNvPr id="11313" name="Line 41"/>
            <p:cNvSpPr>
              <a:spLocks noChangeShapeType="1"/>
            </p:cNvSpPr>
            <p:nvPr/>
          </p:nvSpPr>
          <p:spPr bwMode="auto">
            <a:xfrm>
              <a:off x="76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4" name="Line 42"/>
            <p:cNvSpPr>
              <a:spLocks noChangeShapeType="1"/>
            </p:cNvSpPr>
            <p:nvPr/>
          </p:nvSpPr>
          <p:spPr bwMode="auto">
            <a:xfrm>
              <a:off x="1536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5" name="Line 43"/>
            <p:cNvSpPr>
              <a:spLocks noChangeShapeType="1"/>
            </p:cNvSpPr>
            <p:nvPr/>
          </p:nvSpPr>
          <p:spPr bwMode="auto">
            <a:xfrm>
              <a:off x="1920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6" name="Line 44"/>
            <p:cNvSpPr>
              <a:spLocks noChangeShapeType="1"/>
            </p:cNvSpPr>
            <p:nvPr/>
          </p:nvSpPr>
          <p:spPr bwMode="auto">
            <a:xfrm>
              <a:off x="2304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7" name="Line 45"/>
            <p:cNvSpPr>
              <a:spLocks noChangeShapeType="1"/>
            </p:cNvSpPr>
            <p:nvPr/>
          </p:nvSpPr>
          <p:spPr bwMode="auto">
            <a:xfrm>
              <a:off x="268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8" name="Line 46"/>
            <p:cNvSpPr>
              <a:spLocks noChangeShapeType="1"/>
            </p:cNvSpPr>
            <p:nvPr/>
          </p:nvSpPr>
          <p:spPr bwMode="auto">
            <a:xfrm>
              <a:off x="1152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305" name="Rectangle 47"/>
          <p:cNvSpPr>
            <a:spLocks noChangeArrowheads="1"/>
          </p:cNvSpPr>
          <p:nvPr/>
        </p:nvSpPr>
        <p:spPr bwMode="auto">
          <a:xfrm>
            <a:off x="4320165" y="4829176"/>
            <a:ext cx="1514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 Results</a:t>
            </a:r>
          </a:p>
        </p:txBody>
      </p:sp>
      <p:sp>
        <p:nvSpPr>
          <p:cNvPr id="11306" name="Rectangle 48"/>
          <p:cNvSpPr>
            <a:spLocks noChangeArrowheads="1"/>
          </p:cNvSpPr>
          <p:nvPr/>
        </p:nvSpPr>
        <p:spPr bwMode="auto">
          <a:xfrm>
            <a:off x="4320166" y="1828800"/>
            <a:ext cx="1157287" cy="990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Retirement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Unit</a:t>
            </a:r>
          </a:p>
        </p:txBody>
      </p:sp>
      <p:sp>
        <p:nvSpPr>
          <p:cNvPr id="11307" name="Rectangle 49"/>
          <p:cNvSpPr>
            <a:spLocks noChangeArrowheads="1"/>
          </p:cNvSpPr>
          <p:nvPr/>
        </p:nvSpPr>
        <p:spPr bwMode="auto">
          <a:xfrm>
            <a:off x="4513841" y="2286000"/>
            <a:ext cx="769937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Register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File</a:t>
            </a:r>
          </a:p>
        </p:txBody>
      </p:sp>
      <p:sp>
        <p:nvSpPr>
          <p:cNvPr id="11308" name="Line 50"/>
          <p:cNvSpPr>
            <a:spLocks noChangeShapeType="1"/>
          </p:cNvSpPr>
          <p:nvPr/>
        </p:nvSpPr>
        <p:spPr bwMode="auto">
          <a:xfrm>
            <a:off x="3837565" y="22098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9" name="Freeform 51"/>
          <p:cNvSpPr>
            <a:spLocks/>
          </p:cNvSpPr>
          <p:nvPr/>
        </p:nvSpPr>
        <p:spPr bwMode="auto">
          <a:xfrm flipH="1">
            <a:off x="3428999" y="2667000"/>
            <a:ext cx="891166" cy="22098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0" name="Text Box 52"/>
          <p:cNvSpPr txBox="1">
            <a:spLocks noChangeArrowheads="1"/>
          </p:cNvSpPr>
          <p:nvPr/>
        </p:nvSpPr>
        <p:spPr bwMode="auto">
          <a:xfrm>
            <a:off x="1981201" y="3159101"/>
            <a:ext cx="14452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Register Updates</a:t>
            </a:r>
          </a:p>
        </p:txBody>
      </p:sp>
      <p:sp>
        <p:nvSpPr>
          <p:cNvPr id="11311" name="Line 53"/>
          <p:cNvSpPr>
            <a:spLocks noChangeShapeType="1"/>
          </p:cNvSpPr>
          <p:nvPr/>
        </p:nvSpPr>
        <p:spPr bwMode="auto">
          <a:xfrm>
            <a:off x="5283777" y="25146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2" name="Freeform 54"/>
          <p:cNvSpPr>
            <a:spLocks/>
          </p:cNvSpPr>
          <p:nvPr/>
        </p:nvSpPr>
        <p:spPr bwMode="auto">
          <a:xfrm>
            <a:off x="5380615" y="2819400"/>
            <a:ext cx="963612" cy="228600"/>
          </a:xfrm>
          <a:custGeom>
            <a:avLst/>
            <a:gdLst>
              <a:gd name="T0" fmla="*/ 480 w 480"/>
              <a:gd name="T1" fmla="*/ 144 h 144"/>
              <a:gd name="T2" fmla="*/ 0 w 480"/>
              <a:gd name="T3" fmla="*/ 144 h 144"/>
              <a:gd name="T4" fmla="*/ 0 w 480"/>
              <a:gd name="T5" fmla="*/ 0 h 144"/>
              <a:gd name="T6" fmla="*/ 0 60000 65536"/>
              <a:gd name="T7" fmla="*/ 0 60000 65536"/>
              <a:gd name="T8" fmla="*/ 0 60000 65536"/>
              <a:gd name="T9" fmla="*/ 0 w 480"/>
              <a:gd name="T10" fmla="*/ 0 h 144"/>
              <a:gd name="T11" fmla="*/ 480 w 48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44">
                <a:moveTo>
                  <a:pt x="480" y="144"/>
                </a:moveTo>
                <a:lnTo>
                  <a:pt x="0" y="14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4C1FB3E-35FC-485A-9896-1E43213CD687}"/>
              </a:ext>
            </a:extLst>
          </p:cNvPr>
          <p:cNvSpPr/>
          <p:nvPr/>
        </p:nvSpPr>
        <p:spPr bwMode="auto">
          <a:xfrm>
            <a:off x="3740728" y="3048000"/>
            <a:ext cx="1361230" cy="4711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3252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Branch Outcomes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5750" lvl="1" indent="-171450" eaLnBrk="1" hangingPunct="1"/>
            <a:r>
              <a:rPr lang="en-US" b="1" dirty="0"/>
              <a:t>When encounter conditional branch, cannot determine where to continue fetching</a:t>
            </a:r>
          </a:p>
          <a:p>
            <a:pPr marL="573088" lvl="2" indent="-173038" eaLnBrk="1" hangingPunct="1"/>
            <a:r>
              <a:rPr lang="en-US" dirty="0"/>
              <a:t>Branch Taken: Transfer control to branch target</a:t>
            </a:r>
          </a:p>
          <a:p>
            <a:pPr marL="573088" lvl="2" indent="-173038" eaLnBrk="1" hangingPunct="1"/>
            <a:r>
              <a:rPr lang="en-US" dirty="0"/>
              <a:t>Branch Not-Taken: Continue with next instruction in sequence</a:t>
            </a:r>
          </a:p>
          <a:p>
            <a:pPr marL="285750" lvl="1" indent="-171450" eaLnBrk="1" hangingPunct="1"/>
            <a:r>
              <a:rPr lang="en-US" b="1" dirty="0"/>
              <a:t>Cannot resolve for sure until outcome determined by branch/integer unit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6428495" y="4833478"/>
            <a:ext cx="145430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Branch Taken</a:t>
            </a:r>
          </a:p>
        </p:txBody>
      </p:sp>
      <p:sp>
        <p:nvSpPr>
          <p:cNvPr id="49159" name="Freeform 7"/>
          <p:cNvSpPr>
            <a:spLocks/>
          </p:cNvSpPr>
          <p:nvPr/>
        </p:nvSpPr>
        <p:spPr bwMode="auto">
          <a:xfrm>
            <a:off x="6172199" y="4255533"/>
            <a:ext cx="983451" cy="244732"/>
          </a:xfrm>
          <a:custGeom>
            <a:avLst/>
            <a:gdLst>
              <a:gd name="T0" fmla="*/ 0 w 248"/>
              <a:gd name="T1" fmla="*/ 0 h 144"/>
              <a:gd name="T2" fmla="*/ 240 w 248"/>
              <a:gd name="T3" fmla="*/ 48 h 144"/>
              <a:gd name="T4" fmla="*/ 48 w 248"/>
              <a:gd name="T5" fmla="*/ 144 h 144"/>
              <a:gd name="T6" fmla="*/ 0 60000 65536"/>
              <a:gd name="T7" fmla="*/ 0 60000 65536"/>
              <a:gd name="T8" fmla="*/ 0 60000 65536"/>
              <a:gd name="T9" fmla="*/ 0 w 248"/>
              <a:gd name="T10" fmla="*/ 0 h 144"/>
              <a:gd name="T11" fmla="*/ 248 w 2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8" h="144">
                <a:moveTo>
                  <a:pt x="0" y="0"/>
                </a:moveTo>
                <a:cubicBezTo>
                  <a:pt x="116" y="12"/>
                  <a:pt x="232" y="24"/>
                  <a:pt x="240" y="48"/>
                </a:cubicBezTo>
                <a:cubicBezTo>
                  <a:pt x="248" y="72"/>
                  <a:pt x="148" y="108"/>
                  <a:pt x="48" y="14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7216313" y="4163787"/>
            <a:ext cx="188070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Branch Not-Taken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752601" y="3457220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404663:  </a:t>
            </a:r>
            <a:r>
              <a:rPr lang="nl-NL" dirty="0" err="1">
                <a:latin typeface="Courier New" pitchFamily="49" charset="0"/>
              </a:rPr>
              <a:t>mov</a:t>
            </a:r>
            <a:r>
              <a:rPr lang="nl-NL" dirty="0">
                <a:latin typeface="Courier New" pitchFamily="49" charset="0"/>
              </a:rPr>
              <a:t>    $0x0,%eax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404668:  </a:t>
            </a:r>
            <a:r>
              <a:rPr lang="nl-NL" dirty="0" err="1">
                <a:latin typeface="Courier New" pitchFamily="49" charset="0"/>
              </a:rPr>
              <a:t>cmp</a:t>
            </a:r>
            <a:r>
              <a:rPr lang="nl-NL" dirty="0">
                <a:latin typeface="Courier New" pitchFamily="49" charset="0"/>
              </a:rPr>
              <a:t>    (%</a:t>
            </a:r>
            <a:r>
              <a:rPr lang="nl-NL" dirty="0" err="1">
                <a:latin typeface="Courier New" pitchFamily="49" charset="0"/>
              </a:rPr>
              <a:t>rdi</a:t>
            </a:r>
            <a:r>
              <a:rPr lang="nl-NL" dirty="0">
                <a:latin typeface="Courier New" pitchFamily="49" charset="0"/>
              </a:rPr>
              <a:t>),%</a:t>
            </a:r>
            <a:r>
              <a:rPr lang="nl-NL" dirty="0" err="1">
                <a:latin typeface="Courier New" pitchFamily="49" charset="0"/>
              </a:rPr>
              <a:t>rsi</a:t>
            </a:r>
            <a:endParaRPr lang="nl-NL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</a:t>
            </a:r>
            <a:r>
              <a:rPr lang="nl-NL" i="1" dirty="0">
                <a:latin typeface="Courier New" pitchFamily="49" charset="0"/>
              </a:rPr>
              <a:t>40466b:  </a:t>
            </a:r>
            <a:r>
              <a:rPr lang="nl-NL" i="1" dirty="0" err="1">
                <a:latin typeface="Courier New" pitchFamily="49" charset="0"/>
              </a:rPr>
              <a:t>jge</a:t>
            </a:r>
            <a:r>
              <a:rPr lang="nl-NL" i="1" dirty="0">
                <a:latin typeface="Courier New" pitchFamily="49" charset="0"/>
              </a:rPr>
              <a:t>    404685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40466d:  </a:t>
            </a:r>
            <a:r>
              <a:rPr lang="nl-NL" dirty="0" err="1">
                <a:latin typeface="Courier New" pitchFamily="49" charset="0"/>
              </a:rPr>
              <a:t>mov</a:t>
            </a:r>
            <a:r>
              <a:rPr lang="nl-NL" dirty="0">
                <a:latin typeface="Courier New" pitchFamily="49" charset="0"/>
              </a:rPr>
              <a:t>    0x8(%</a:t>
            </a:r>
            <a:r>
              <a:rPr lang="nl-NL" dirty="0" err="1">
                <a:latin typeface="Courier New" pitchFamily="49" charset="0"/>
              </a:rPr>
              <a:t>rdi</a:t>
            </a:r>
            <a:r>
              <a:rPr lang="nl-NL" dirty="0">
                <a:latin typeface="Courier New" pitchFamily="49" charset="0"/>
              </a:rPr>
              <a:t>),%</a:t>
            </a:r>
            <a:r>
              <a:rPr lang="nl-NL" dirty="0" err="1">
                <a:latin typeface="Courier New" pitchFamily="49" charset="0"/>
              </a:rPr>
              <a:t>rax</a:t>
            </a:r>
            <a:endParaRPr lang="nl-NL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 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 . . .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404685:  </a:t>
            </a:r>
            <a:r>
              <a:rPr lang="nl-NL" dirty="0" err="1">
                <a:latin typeface="Courier New" pitchFamily="49" charset="0"/>
              </a:rPr>
              <a:t>repz</a:t>
            </a:r>
            <a:r>
              <a:rPr lang="nl-NL" dirty="0">
                <a:latin typeface="Courier New" pitchFamily="49" charset="0"/>
              </a:rPr>
              <a:t> </a:t>
            </a:r>
            <a:r>
              <a:rPr lang="nl-NL" dirty="0" err="1">
                <a:latin typeface="Courier New" pitchFamily="49" charset="0"/>
              </a:rPr>
              <a:t>retq</a:t>
            </a:r>
            <a:endParaRPr lang="nl-NL" dirty="0">
              <a:latin typeface="Courier New" pitchFamily="49" charset="0"/>
            </a:endParaRPr>
          </a:p>
        </p:txBody>
      </p:sp>
      <p:sp>
        <p:nvSpPr>
          <p:cNvPr id="49161" name="Freeform 9"/>
          <p:cNvSpPr>
            <a:spLocks/>
          </p:cNvSpPr>
          <p:nvPr/>
        </p:nvSpPr>
        <p:spPr bwMode="auto">
          <a:xfrm rot="20125028" flipV="1">
            <a:off x="4565207" y="4284874"/>
            <a:ext cx="2505991" cy="952014"/>
          </a:xfrm>
          <a:custGeom>
            <a:avLst/>
            <a:gdLst>
              <a:gd name="T0" fmla="*/ 0 w 1379"/>
              <a:gd name="T1" fmla="*/ 0 h 664"/>
              <a:gd name="T2" fmla="*/ 1168 w 1379"/>
              <a:gd name="T3" fmla="*/ 216 h 664"/>
              <a:gd name="T4" fmla="*/ 1264 w 1379"/>
              <a:gd name="T5" fmla="*/ 400 h 664"/>
              <a:gd name="T6" fmla="*/ 832 w 1379"/>
              <a:gd name="T7" fmla="*/ 664 h 664"/>
              <a:gd name="T8" fmla="*/ 0 60000 65536"/>
              <a:gd name="T9" fmla="*/ 0 60000 65536"/>
              <a:gd name="T10" fmla="*/ 0 60000 65536"/>
              <a:gd name="T11" fmla="*/ 0 60000 65536"/>
              <a:gd name="T12" fmla="*/ 0 w 1379"/>
              <a:gd name="T13" fmla="*/ 0 h 664"/>
              <a:gd name="T14" fmla="*/ 1379 w 1379"/>
              <a:gd name="T15" fmla="*/ 664 h 6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9" h="664">
                <a:moveTo>
                  <a:pt x="0" y="0"/>
                </a:moveTo>
                <a:cubicBezTo>
                  <a:pt x="195" y="37"/>
                  <a:pt x="957" y="149"/>
                  <a:pt x="1168" y="216"/>
                </a:cubicBezTo>
                <a:cubicBezTo>
                  <a:pt x="1379" y="283"/>
                  <a:pt x="1320" y="325"/>
                  <a:pt x="1264" y="400"/>
                </a:cubicBezTo>
                <a:cubicBezTo>
                  <a:pt x="1208" y="475"/>
                  <a:pt x="922" y="609"/>
                  <a:pt x="832" y="664"/>
                </a:cubicBezTo>
              </a:path>
            </a:pathLst>
          </a:custGeom>
          <a:noFill/>
          <a:ln w="38100">
            <a:solidFill>
              <a:srgbClr val="990000"/>
            </a:solidFill>
            <a:round/>
            <a:headEnd type="triangle"/>
            <a:tailEnd type="none" w="med" len="med"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41050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Branch Prediction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Idea</a:t>
            </a:r>
          </a:p>
          <a:p>
            <a:pPr lvl="1" eaLnBrk="1" hangingPunct="1">
              <a:defRPr/>
            </a:pPr>
            <a:r>
              <a:rPr lang="en-US" dirty="0"/>
              <a:t>Guess which way branch will go</a:t>
            </a:r>
          </a:p>
          <a:p>
            <a:pPr lvl="1" eaLnBrk="1" hangingPunct="1">
              <a:defRPr/>
            </a:pPr>
            <a:r>
              <a:rPr lang="en-US" dirty="0"/>
              <a:t>Begin executing instructions at predicted position</a:t>
            </a:r>
          </a:p>
          <a:p>
            <a:pPr lvl="2" eaLnBrk="1" hangingPunct="1">
              <a:defRPr/>
            </a:pPr>
            <a:r>
              <a:rPr lang="en-US" dirty="0"/>
              <a:t>But don’t actually modify register or memory data</a:t>
            </a:r>
          </a:p>
          <a:p>
            <a:pPr eaLnBrk="1" hangingPunct="1">
              <a:defRPr/>
            </a:pPr>
            <a:endParaRPr lang="en-US" sz="2000" dirty="0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7498914" y="4021073"/>
            <a:ext cx="146482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Predict Taken</a:t>
            </a:r>
          </a:p>
        </p:txBody>
      </p:sp>
      <p:sp>
        <p:nvSpPr>
          <p:cNvPr id="50184" name="AutoShape 8"/>
          <p:cNvSpPr>
            <a:spLocks/>
          </p:cNvSpPr>
          <p:nvPr/>
        </p:nvSpPr>
        <p:spPr bwMode="auto">
          <a:xfrm>
            <a:off x="6553200" y="5334000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7057586" y="5232375"/>
            <a:ext cx="1115305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Begin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Execution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752601" y="3456432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404663:  </a:t>
            </a:r>
            <a:r>
              <a:rPr lang="nl-NL" dirty="0" err="1">
                <a:latin typeface="Courier New" pitchFamily="49" charset="0"/>
              </a:rPr>
              <a:t>mov</a:t>
            </a:r>
            <a:r>
              <a:rPr lang="nl-NL" dirty="0">
                <a:latin typeface="Courier New" pitchFamily="49" charset="0"/>
              </a:rPr>
              <a:t>    $0x0,%eax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404668:  </a:t>
            </a:r>
            <a:r>
              <a:rPr lang="nl-NL" dirty="0" err="1">
                <a:latin typeface="Courier New" pitchFamily="49" charset="0"/>
              </a:rPr>
              <a:t>cmp</a:t>
            </a:r>
            <a:r>
              <a:rPr lang="nl-NL" dirty="0">
                <a:latin typeface="Courier New" pitchFamily="49" charset="0"/>
              </a:rPr>
              <a:t>    (%</a:t>
            </a:r>
            <a:r>
              <a:rPr lang="nl-NL" dirty="0" err="1">
                <a:latin typeface="Courier New" pitchFamily="49" charset="0"/>
              </a:rPr>
              <a:t>rdi</a:t>
            </a:r>
            <a:r>
              <a:rPr lang="nl-NL" dirty="0">
                <a:latin typeface="Courier New" pitchFamily="49" charset="0"/>
              </a:rPr>
              <a:t>),%</a:t>
            </a:r>
            <a:r>
              <a:rPr lang="nl-NL" dirty="0" err="1">
                <a:latin typeface="Courier New" pitchFamily="49" charset="0"/>
              </a:rPr>
              <a:t>rsi</a:t>
            </a:r>
            <a:endParaRPr lang="nl-NL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</a:t>
            </a:r>
            <a:r>
              <a:rPr lang="nl-NL" i="1" dirty="0">
                <a:latin typeface="Courier New" pitchFamily="49" charset="0"/>
              </a:rPr>
              <a:t>40466b:  </a:t>
            </a:r>
            <a:r>
              <a:rPr lang="nl-NL" i="1" dirty="0" err="1">
                <a:latin typeface="Courier New" pitchFamily="49" charset="0"/>
              </a:rPr>
              <a:t>jge</a:t>
            </a:r>
            <a:r>
              <a:rPr lang="nl-NL" i="1" dirty="0">
                <a:latin typeface="Courier New" pitchFamily="49" charset="0"/>
              </a:rPr>
              <a:t>    404685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40466d:  </a:t>
            </a:r>
            <a:r>
              <a:rPr lang="nl-NL" dirty="0" err="1">
                <a:latin typeface="Courier New" pitchFamily="49" charset="0"/>
              </a:rPr>
              <a:t>mov</a:t>
            </a:r>
            <a:r>
              <a:rPr lang="nl-NL" dirty="0">
                <a:latin typeface="Courier New" pitchFamily="49" charset="0"/>
              </a:rPr>
              <a:t>    0x8(%</a:t>
            </a:r>
            <a:r>
              <a:rPr lang="nl-NL" dirty="0" err="1">
                <a:latin typeface="Courier New" pitchFamily="49" charset="0"/>
              </a:rPr>
              <a:t>rdi</a:t>
            </a:r>
            <a:r>
              <a:rPr lang="nl-NL" dirty="0">
                <a:latin typeface="Courier New" pitchFamily="49" charset="0"/>
              </a:rPr>
              <a:t>),%</a:t>
            </a:r>
            <a:r>
              <a:rPr lang="nl-NL" dirty="0" err="1">
                <a:latin typeface="Courier New" pitchFamily="49" charset="0"/>
              </a:rPr>
              <a:t>rax</a:t>
            </a:r>
            <a:endParaRPr lang="nl-NL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 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 . . .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404685:  </a:t>
            </a:r>
            <a:r>
              <a:rPr lang="nl-NL" dirty="0" err="1">
                <a:latin typeface="Courier New" pitchFamily="49" charset="0"/>
              </a:rPr>
              <a:t>repz</a:t>
            </a:r>
            <a:r>
              <a:rPr lang="nl-NL" dirty="0">
                <a:latin typeface="Courier New" pitchFamily="49" charset="0"/>
              </a:rPr>
              <a:t> </a:t>
            </a:r>
            <a:r>
              <a:rPr lang="nl-NL" dirty="0" err="1">
                <a:latin typeface="Courier New" pitchFamily="49" charset="0"/>
              </a:rPr>
              <a:t>retq</a:t>
            </a:r>
            <a:endParaRPr lang="nl-NL" dirty="0">
              <a:latin typeface="Courier New" pitchFamily="49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 rot="20125028" flipV="1">
            <a:off x="4562856" y="4288536"/>
            <a:ext cx="2505991" cy="952014"/>
          </a:xfrm>
          <a:custGeom>
            <a:avLst/>
            <a:gdLst>
              <a:gd name="T0" fmla="*/ 0 w 1379"/>
              <a:gd name="T1" fmla="*/ 0 h 664"/>
              <a:gd name="T2" fmla="*/ 1168 w 1379"/>
              <a:gd name="T3" fmla="*/ 216 h 664"/>
              <a:gd name="T4" fmla="*/ 1264 w 1379"/>
              <a:gd name="T5" fmla="*/ 400 h 664"/>
              <a:gd name="T6" fmla="*/ 832 w 1379"/>
              <a:gd name="T7" fmla="*/ 664 h 664"/>
              <a:gd name="T8" fmla="*/ 0 60000 65536"/>
              <a:gd name="T9" fmla="*/ 0 60000 65536"/>
              <a:gd name="T10" fmla="*/ 0 60000 65536"/>
              <a:gd name="T11" fmla="*/ 0 60000 65536"/>
              <a:gd name="T12" fmla="*/ 0 w 1379"/>
              <a:gd name="T13" fmla="*/ 0 h 664"/>
              <a:gd name="T14" fmla="*/ 1379 w 1379"/>
              <a:gd name="T15" fmla="*/ 664 h 6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9" h="664">
                <a:moveTo>
                  <a:pt x="0" y="0"/>
                </a:moveTo>
                <a:cubicBezTo>
                  <a:pt x="195" y="37"/>
                  <a:pt x="957" y="149"/>
                  <a:pt x="1168" y="216"/>
                </a:cubicBezTo>
                <a:cubicBezTo>
                  <a:pt x="1379" y="283"/>
                  <a:pt x="1320" y="325"/>
                  <a:pt x="1264" y="400"/>
                </a:cubicBezTo>
                <a:cubicBezTo>
                  <a:pt x="1208" y="475"/>
                  <a:pt x="922" y="609"/>
                  <a:pt x="832" y="664"/>
                </a:cubicBezTo>
              </a:path>
            </a:pathLst>
          </a:custGeom>
          <a:noFill/>
          <a:ln w="38100">
            <a:solidFill>
              <a:srgbClr val="990000"/>
            </a:solidFill>
            <a:round/>
            <a:headEnd type="triangle"/>
            <a:tailEnd type="none" w="med" len="med"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83444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2013956" y="248120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2013956" y="3878348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2013956" y="5326148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Branch Prediction Through Loop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2013956" y="1120563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51206" name="Freeform 6"/>
          <p:cNvSpPr>
            <a:spLocks/>
          </p:cNvSpPr>
          <p:nvPr/>
        </p:nvSpPr>
        <p:spPr bwMode="auto">
          <a:xfrm>
            <a:off x="5597525" y="2133600"/>
            <a:ext cx="1587500" cy="5143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07" name="Freeform 7"/>
          <p:cNvSpPr>
            <a:spLocks/>
          </p:cNvSpPr>
          <p:nvPr/>
        </p:nvSpPr>
        <p:spPr bwMode="auto">
          <a:xfrm>
            <a:off x="5597525" y="3555860"/>
            <a:ext cx="1587500" cy="438291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5722157" y="1733551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98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5722157" y="3105151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5741393" y="4552951"/>
            <a:ext cx="81304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100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7099339" y="2216628"/>
            <a:ext cx="214308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 (OK)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7072111" y="3409950"/>
            <a:ext cx="161089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(Oops)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5741393" y="5946776"/>
            <a:ext cx="81304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101</a:t>
            </a:r>
          </a:p>
        </p:txBody>
      </p:sp>
      <p:sp>
        <p:nvSpPr>
          <p:cNvPr id="51215" name="Freeform 15"/>
          <p:cNvSpPr>
            <a:spLocks/>
          </p:cNvSpPr>
          <p:nvPr/>
        </p:nvSpPr>
        <p:spPr bwMode="auto">
          <a:xfrm>
            <a:off x="5584825" y="4953000"/>
            <a:ext cx="1587500" cy="4381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7072112" y="1047750"/>
            <a:ext cx="221932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Assume </a:t>
            </a:r>
          </a:p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vector length = </a:t>
            </a:r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7072111" y="4248151"/>
            <a:ext cx="1295400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Read invalid location</a:t>
            </a:r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 flipH="1" flipV="1">
            <a:off x="6042025" y="4171950"/>
            <a:ext cx="1066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>
            <a:off x="9413875" y="5086350"/>
            <a:ext cx="0" cy="121920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>
            <a:off x="9413875" y="3867150"/>
            <a:ext cx="0" cy="121920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8951143" y="4220743"/>
            <a:ext cx="1048364" cy="369332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Executed</a:t>
            </a: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9014553" y="5425655"/>
            <a:ext cx="936474" cy="369332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Fetched</a:t>
            </a:r>
          </a:p>
        </p:txBody>
      </p:sp>
      <p:sp>
        <p:nvSpPr>
          <p:cNvPr id="51223" name="Line 23"/>
          <p:cNvSpPr>
            <a:spLocks noChangeShapeType="1"/>
          </p:cNvSpPr>
          <p:nvPr/>
        </p:nvSpPr>
        <p:spPr bwMode="auto">
          <a:xfrm flipV="1">
            <a:off x="9261475" y="38671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4" name="Line 24"/>
          <p:cNvSpPr>
            <a:spLocks noChangeShapeType="1"/>
          </p:cNvSpPr>
          <p:nvPr/>
        </p:nvSpPr>
        <p:spPr bwMode="auto">
          <a:xfrm flipV="1">
            <a:off x="9261475" y="50863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5" name="Line 25"/>
          <p:cNvSpPr>
            <a:spLocks noChangeShapeType="1"/>
          </p:cNvSpPr>
          <p:nvPr/>
        </p:nvSpPr>
        <p:spPr bwMode="auto">
          <a:xfrm flipV="1">
            <a:off x="9261475" y="63055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24537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2013956" y="248120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2013956" y="3878348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2013956" y="5326148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2013956" y="1120563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2" name="Freeform 6"/>
          <p:cNvSpPr>
            <a:spLocks/>
          </p:cNvSpPr>
          <p:nvPr/>
        </p:nvSpPr>
        <p:spPr bwMode="auto">
          <a:xfrm>
            <a:off x="5597525" y="2133600"/>
            <a:ext cx="1587500" cy="5143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" name="Freeform 7"/>
          <p:cNvSpPr>
            <a:spLocks/>
          </p:cNvSpPr>
          <p:nvPr/>
        </p:nvSpPr>
        <p:spPr bwMode="auto">
          <a:xfrm>
            <a:off x="5597525" y="3555860"/>
            <a:ext cx="1587500" cy="438291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5722157" y="1733551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98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5722157" y="3105151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5741393" y="4552951"/>
            <a:ext cx="81304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100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7099339" y="2216628"/>
            <a:ext cx="214308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 (OK)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7072111" y="3409950"/>
            <a:ext cx="161089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(Oops)</a:t>
            </a: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5741393" y="5946776"/>
            <a:ext cx="81304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101</a:t>
            </a:r>
          </a:p>
        </p:txBody>
      </p:sp>
      <p:sp>
        <p:nvSpPr>
          <p:cNvPr id="40" name="Freeform 15"/>
          <p:cNvSpPr>
            <a:spLocks/>
          </p:cNvSpPr>
          <p:nvPr/>
        </p:nvSpPr>
        <p:spPr bwMode="auto">
          <a:xfrm>
            <a:off x="5584825" y="4953000"/>
            <a:ext cx="1587500" cy="4381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7072112" y="1047750"/>
            <a:ext cx="221932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Assume </a:t>
            </a:r>
          </a:p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vector length = </a:t>
            </a:r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Branch Misprediction Invalidation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7627549" y="4928557"/>
            <a:ext cx="112524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Invalidate</a:t>
            </a:r>
          </a:p>
        </p:txBody>
      </p:sp>
      <p:sp>
        <p:nvSpPr>
          <p:cNvPr id="52242" name="Line 18"/>
          <p:cNvSpPr>
            <a:spLocks noChangeShapeType="1"/>
          </p:cNvSpPr>
          <p:nvPr/>
        </p:nvSpPr>
        <p:spPr bwMode="auto">
          <a:xfrm>
            <a:off x="2209800" y="4059382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 dirty="0">
              <a:latin typeface="Calibri" pitchFamily="34" charset="0"/>
            </a:endParaRPr>
          </a:p>
        </p:txBody>
      </p:sp>
      <p:sp>
        <p:nvSpPr>
          <p:cNvPr id="52243" name="Line 19"/>
          <p:cNvSpPr>
            <a:spLocks noChangeShapeType="1"/>
          </p:cNvSpPr>
          <p:nvPr/>
        </p:nvSpPr>
        <p:spPr bwMode="auto">
          <a:xfrm>
            <a:off x="2209800" y="4308896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4" name="Line 20"/>
          <p:cNvSpPr>
            <a:spLocks noChangeShapeType="1"/>
          </p:cNvSpPr>
          <p:nvPr/>
        </p:nvSpPr>
        <p:spPr bwMode="auto">
          <a:xfrm>
            <a:off x="2209800" y="4537496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5" name="Line 21"/>
          <p:cNvSpPr>
            <a:spLocks noChangeShapeType="1"/>
          </p:cNvSpPr>
          <p:nvPr/>
        </p:nvSpPr>
        <p:spPr bwMode="auto">
          <a:xfrm>
            <a:off x="2209800" y="48006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7" name="Line 23"/>
          <p:cNvSpPr>
            <a:spLocks noChangeShapeType="1"/>
          </p:cNvSpPr>
          <p:nvPr/>
        </p:nvSpPr>
        <p:spPr bwMode="auto">
          <a:xfrm>
            <a:off x="2209800" y="5510712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8" name="Line 24"/>
          <p:cNvSpPr>
            <a:spLocks noChangeShapeType="1"/>
          </p:cNvSpPr>
          <p:nvPr/>
        </p:nvSpPr>
        <p:spPr bwMode="auto">
          <a:xfrm>
            <a:off x="2209800" y="5749703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9" name="Line 25"/>
          <p:cNvSpPr>
            <a:spLocks noChangeShapeType="1"/>
          </p:cNvSpPr>
          <p:nvPr/>
        </p:nvSpPr>
        <p:spPr bwMode="auto">
          <a:xfrm>
            <a:off x="2209800" y="5985164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 dirty="0">
              <a:latin typeface="Calibri" pitchFamily="34" charset="0"/>
            </a:endParaRPr>
          </a:p>
        </p:txBody>
      </p:sp>
      <p:sp>
        <p:nvSpPr>
          <p:cNvPr id="52250" name="AutoShape 26"/>
          <p:cNvSpPr>
            <a:spLocks/>
          </p:cNvSpPr>
          <p:nvPr/>
        </p:nvSpPr>
        <p:spPr bwMode="auto">
          <a:xfrm>
            <a:off x="7086600" y="4070350"/>
            <a:ext cx="304800" cy="2178050"/>
          </a:xfrm>
          <a:prstGeom prst="rightBrace">
            <a:avLst>
              <a:gd name="adj1" fmla="val 56250"/>
              <a:gd name="adj2" fmla="val 50000"/>
            </a:avLst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6" name="Line 25"/>
          <p:cNvSpPr>
            <a:spLocks noChangeShapeType="1"/>
          </p:cNvSpPr>
          <p:nvPr/>
        </p:nvSpPr>
        <p:spPr bwMode="auto">
          <a:xfrm>
            <a:off x="2209800" y="6244937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5129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Branch Misprediction Recovery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idx="1"/>
          </p:nvPr>
        </p:nvSpPr>
        <p:spPr>
          <a:xfrm>
            <a:off x="387351" y="3646614"/>
            <a:ext cx="11076516" cy="279863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Performance Cost</a:t>
            </a:r>
          </a:p>
          <a:p>
            <a:pPr lvl="1" eaLnBrk="1" hangingPunct="1">
              <a:defRPr/>
            </a:pPr>
            <a:r>
              <a:rPr lang="en-US" dirty="0"/>
              <a:t>Multiple clock cycles on modern processor</a:t>
            </a:r>
          </a:p>
          <a:p>
            <a:pPr lvl="1" eaLnBrk="1" hangingPunct="1">
              <a:defRPr/>
            </a:pPr>
            <a:r>
              <a:rPr lang="en-US" dirty="0"/>
              <a:t>Can be major performance limiter</a:t>
            </a:r>
          </a:p>
          <a:p>
            <a:pPr lvl="1" eaLnBrk="1" hangingPunct="1">
              <a:defRPr/>
            </a:pPr>
            <a:r>
              <a:rPr lang="en-US" dirty="0"/>
              <a:t>Current CPUs (2019+) speculate </a:t>
            </a:r>
            <a:r>
              <a:rPr lang="en-US" i="1" dirty="0"/>
              <a:t>150 or more</a:t>
            </a:r>
            <a:r>
              <a:rPr lang="en-US" dirty="0"/>
              <a:t> instructions ahead!</a:t>
            </a:r>
          </a:p>
          <a:p>
            <a:pPr lvl="1" eaLnBrk="1" hangingPunct="1">
              <a:defRPr/>
            </a:pPr>
            <a:r>
              <a:rPr lang="en-US" dirty="0"/>
              <a:t>One of the motivations for introducing conditional move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cmov</a:t>
            </a:r>
            <a:r>
              <a:rPr lang="en-US" dirty="0"/>
              <a:t>) instructions</a:t>
            </a:r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2113862" y="1354029"/>
            <a:ext cx="5341039" cy="181331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401029:  </a:t>
            </a:r>
            <a:r>
              <a:rPr lang="cs-CZ" sz="1600" dirty="0" err="1">
                <a:latin typeface="Courier New" pitchFamily="49" charset="0"/>
              </a:rPr>
              <a:t>vmulsd</a:t>
            </a:r>
            <a:r>
              <a:rPr lang="cs-CZ" sz="1600" dirty="0">
                <a:latin typeface="Courier New" pitchFamily="49" charset="0"/>
              </a:rPr>
              <a:t> (%</a:t>
            </a:r>
            <a:r>
              <a:rPr lang="cs-CZ" sz="1600" dirty="0" err="1">
                <a:latin typeface="Courier New" pitchFamily="49" charset="0"/>
              </a:rPr>
              <a:t>rdx</a:t>
            </a:r>
            <a:r>
              <a:rPr lang="cs-CZ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40102d:  </a:t>
            </a:r>
            <a:r>
              <a:rPr lang="cs-CZ" sz="1600" dirty="0" err="1">
                <a:latin typeface="Courier New" pitchFamily="49" charset="0"/>
              </a:rPr>
              <a:t>add</a:t>
            </a:r>
            <a:r>
              <a:rPr lang="cs-CZ" sz="1600" dirty="0">
                <a:latin typeface="Courier New" pitchFamily="49" charset="0"/>
              </a:rPr>
              <a:t>    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401031:  </a:t>
            </a:r>
            <a:r>
              <a:rPr lang="cs-CZ" sz="1600" dirty="0" err="1">
                <a:latin typeface="Courier New" pitchFamily="49" charset="0"/>
              </a:rPr>
              <a:t>cmp</a:t>
            </a:r>
            <a:r>
              <a:rPr lang="cs-CZ" sz="1600" dirty="0">
                <a:latin typeface="Courier New" pitchFamily="49" charset="0"/>
              </a:rPr>
              <a:t>    %</a:t>
            </a:r>
            <a:r>
              <a:rPr lang="cs-CZ" sz="1600" dirty="0" err="1">
                <a:latin typeface="Courier New" pitchFamily="49" charset="0"/>
              </a:rPr>
              <a:t>rax</a:t>
            </a:r>
            <a:r>
              <a:rPr lang="cs-CZ" sz="1600" dirty="0">
                <a:latin typeface="Courier New" pitchFamily="49" charset="0"/>
              </a:rPr>
              <a:t>,%</a:t>
            </a:r>
            <a:r>
              <a:rPr lang="cs-CZ" sz="1600" dirty="0" err="1">
                <a:latin typeface="Courier New" pitchFamily="49" charset="0"/>
              </a:rPr>
              <a:t>rdx</a:t>
            </a:r>
            <a:endParaRPr lang="cs-CZ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401034:  </a:t>
            </a:r>
            <a:r>
              <a:rPr lang="cs-CZ" sz="1600" dirty="0" err="1">
                <a:latin typeface="Courier New" pitchFamily="49" charset="0"/>
              </a:rPr>
              <a:t>jne</a:t>
            </a:r>
            <a:r>
              <a:rPr lang="cs-CZ" sz="1600" dirty="0">
                <a:latin typeface="Courier New" pitchFamily="49" charset="0"/>
              </a:rPr>
              <a:t>    401029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401036:  </a:t>
            </a:r>
            <a:r>
              <a:rPr lang="cs-CZ" sz="1600" dirty="0" err="1">
                <a:latin typeface="Courier New" pitchFamily="49" charset="0"/>
              </a:rPr>
              <a:t>jmp</a:t>
            </a:r>
            <a:r>
              <a:rPr lang="cs-CZ" sz="1600" dirty="0">
                <a:latin typeface="Courier New" pitchFamily="49" charset="0"/>
              </a:rPr>
              <a:t>    401040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 . . .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401040:  </a:t>
            </a:r>
            <a:r>
              <a:rPr lang="cs-CZ" sz="1600" dirty="0" err="1">
                <a:latin typeface="Courier New" pitchFamily="49" charset="0"/>
              </a:rPr>
              <a:t>vmovsd</a:t>
            </a:r>
            <a:r>
              <a:rPr lang="cs-CZ" sz="1600" dirty="0">
                <a:latin typeface="Courier New" pitchFamily="49" charset="0"/>
              </a:rPr>
              <a:t> %xmm0,(%r12)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53253" name="Freeform 7"/>
          <p:cNvSpPr>
            <a:spLocks/>
          </p:cNvSpPr>
          <p:nvPr/>
        </p:nvSpPr>
        <p:spPr bwMode="auto">
          <a:xfrm>
            <a:off x="5317627" y="2260687"/>
            <a:ext cx="1968500" cy="22860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3254" name="Text Box 9"/>
          <p:cNvSpPr txBox="1">
            <a:spLocks noChangeArrowheads="1"/>
          </p:cNvSpPr>
          <p:nvPr/>
        </p:nvSpPr>
        <p:spPr bwMode="auto">
          <a:xfrm>
            <a:off x="6385234" y="1676401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53255" name="Text Box 11"/>
          <p:cNvSpPr txBox="1">
            <a:spLocks noChangeArrowheads="1"/>
          </p:cNvSpPr>
          <p:nvPr/>
        </p:nvSpPr>
        <p:spPr bwMode="auto">
          <a:xfrm>
            <a:off x="7808561" y="1796231"/>
            <a:ext cx="20792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Definitely not taken</a:t>
            </a:r>
          </a:p>
        </p:txBody>
      </p:sp>
      <p:sp>
        <p:nvSpPr>
          <p:cNvPr id="8" name="AutoShape 8"/>
          <p:cNvSpPr>
            <a:spLocks/>
          </p:cNvSpPr>
          <p:nvPr/>
        </p:nvSpPr>
        <p:spPr bwMode="auto">
          <a:xfrm>
            <a:off x="7482114" y="2471651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959402" y="2370026"/>
            <a:ext cx="954107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Reload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Pipeline</a:t>
            </a:r>
          </a:p>
        </p:txBody>
      </p:sp>
    </p:spTree>
    <p:extLst>
      <p:ext uri="{BB962C8B-B14F-4D97-AF65-F5344CB8AC3E}">
        <p14:creationId xmlns:p14="http://schemas.microsoft.com/office/powerpoint/2010/main" val="3418743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Visualizing Operations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57813" y="3032125"/>
            <a:ext cx="6072187" cy="27305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Operations</a:t>
            </a:r>
          </a:p>
          <a:p>
            <a:pPr lvl="1" eaLnBrk="1" hangingPunct="1">
              <a:defRPr/>
            </a:pPr>
            <a:r>
              <a:rPr lang="en-US" dirty="0"/>
              <a:t>Vertical position denotes time at which executed</a:t>
            </a:r>
          </a:p>
          <a:p>
            <a:pPr lvl="2" eaLnBrk="1" hangingPunct="1">
              <a:defRPr/>
            </a:pPr>
            <a:r>
              <a:rPr lang="en-US" dirty="0"/>
              <a:t>Cannot begin operation until operands available</a:t>
            </a:r>
          </a:p>
          <a:p>
            <a:pPr lvl="1" eaLnBrk="1" hangingPunct="1">
              <a:defRPr/>
            </a:pPr>
            <a:r>
              <a:rPr lang="en-US" dirty="0"/>
              <a:t>Height denotes latency</a:t>
            </a:r>
          </a:p>
          <a:p>
            <a:pPr eaLnBrk="1" hangingPunct="1">
              <a:defRPr/>
            </a:pPr>
            <a:r>
              <a:rPr lang="en-US" dirty="0"/>
              <a:t>Operands</a:t>
            </a:r>
          </a:p>
          <a:p>
            <a:pPr lvl="1" eaLnBrk="1" hangingPunct="1">
              <a:defRPr/>
            </a:pPr>
            <a:r>
              <a:rPr lang="en-US" dirty="0"/>
              <a:t>Arcs shown only for operands that are passed within execution unit</a:t>
            </a:r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2335213" y="990600"/>
            <a:ext cx="3022600" cy="3505200"/>
            <a:chOff x="511" y="624"/>
            <a:chExt cx="1904" cy="2208"/>
          </a:xfrm>
        </p:grpSpPr>
        <p:sp>
          <p:nvSpPr>
            <p:cNvPr id="14344" name="Text Box 5"/>
            <p:cNvSpPr txBox="1">
              <a:spLocks noChangeArrowheads="1"/>
            </p:cNvSpPr>
            <p:nvPr/>
          </p:nvSpPr>
          <p:spPr bwMode="auto">
            <a:xfrm>
              <a:off x="1699" y="1313"/>
              <a:ext cx="3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altLang="en-US" sz="1200">
                  <a:latin typeface="Courier New" pitchFamily="49" charset="0"/>
                </a:rPr>
                <a:t>cc.1</a:t>
              </a:r>
              <a:endParaRPr lang="en-US" altLang="en-US" sz="1200">
                <a:latin typeface="Times New Roman" pitchFamily="18" charset="0"/>
              </a:endParaRPr>
            </a:p>
          </p:txBody>
        </p:sp>
        <p:sp>
          <p:nvSpPr>
            <p:cNvPr id="14345" name="Text Box 6"/>
            <p:cNvSpPr txBox="1">
              <a:spLocks noChangeArrowheads="1"/>
            </p:cNvSpPr>
            <p:nvPr/>
          </p:nvSpPr>
          <p:spPr bwMode="auto">
            <a:xfrm>
              <a:off x="1183" y="1582"/>
              <a:ext cx="29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altLang="en-US" sz="1200">
                  <a:latin typeface="Courier New" pitchFamily="49" charset="0"/>
                </a:rPr>
                <a:t>t.1</a:t>
              </a:r>
              <a:endParaRPr lang="en-US" altLang="en-US" sz="1200">
                <a:latin typeface="Times New Roman" pitchFamily="18" charset="0"/>
              </a:endParaRPr>
            </a:p>
          </p:txBody>
        </p:sp>
        <p:sp>
          <p:nvSpPr>
            <p:cNvPr id="14346" name="AutoShape 7"/>
            <p:cNvSpPr>
              <a:spLocks noChangeArrowheads="1"/>
            </p:cNvSpPr>
            <p:nvPr/>
          </p:nvSpPr>
          <p:spPr bwMode="auto">
            <a:xfrm>
              <a:off x="943" y="864"/>
              <a:ext cx="476" cy="720"/>
            </a:xfrm>
            <a:prstGeom prst="roundRect">
              <a:avLst>
                <a:gd name="adj" fmla="val 18181"/>
              </a:avLst>
            </a:prstGeom>
            <a:solidFill>
              <a:srgbClr val="99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en-US" altLang="en-US" sz="1600">
                  <a:latin typeface="Courier New" pitchFamily="49" charset="0"/>
                </a:rPr>
                <a:t>load</a:t>
              </a:r>
            </a:p>
          </p:txBody>
        </p:sp>
        <p:sp>
          <p:nvSpPr>
            <p:cNvPr id="14347" name="Text Box 8"/>
            <p:cNvSpPr txBox="1">
              <a:spLocks noChangeArrowheads="1"/>
            </p:cNvSpPr>
            <p:nvPr/>
          </p:nvSpPr>
          <p:spPr bwMode="auto">
            <a:xfrm>
              <a:off x="1423" y="2640"/>
              <a:ext cx="4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altLang="en-US" sz="1200" dirty="0">
                  <a:latin typeface="Courier New" pitchFamily="49" charset="0"/>
                </a:rPr>
                <a:t>%ecx.1</a:t>
              </a:r>
              <a:endParaRPr lang="en-US" altLang="en-US" sz="1200" dirty="0">
                <a:latin typeface="Times New Roman" pitchFamily="18" charset="0"/>
              </a:endParaRPr>
            </a:p>
          </p:txBody>
        </p:sp>
        <p:sp>
          <p:nvSpPr>
            <p:cNvPr id="14348" name="Freeform 9"/>
            <p:cNvSpPr>
              <a:spLocks/>
            </p:cNvSpPr>
            <p:nvPr/>
          </p:nvSpPr>
          <p:spPr bwMode="auto">
            <a:xfrm>
              <a:off x="1183" y="2736"/>
              <a:ext cx="816" cy="48"/>
            </a:xfrm>
            <a:custGeom>
              <a:avLst/>
              <a:gdLst>
                <a:gd name="T0" fmla="*/ 0 w 1056"/>
                <a:gd name="T1" fmla="*/ 0 h 48"/>
                <a:gd name="T2" fmla="*/ 0 w 1056"/>
                <a:gd name="T3" fmla="*/ 48 h 48"/>
                <a:gd name="T4" fmla="*/ 377 w 1056"/>
                <a:gd name="T5" fmla="*/ 48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6" h="48">
                  <a:moveTo>
                    <a:pt x="0" y="0"/>
                  </a:moveTo>
                  <a:lnTo>
                    <a:pt x="0" y="48"/>
                  </a:lnTo>
                  <a:lnTo>
                    <a:pt x="1056" y="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Line 10"/>
            <p:cNvSpPr>
              <a:spLocks noChangeShapeType="1"/>
            </p:cNvSpPr>
            <p:nvPr/>
          </p:nvSpPr>
          <p:spPr bwMode="auto">
            <a:xfrm>
              <a:off x="1183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AutoShape 11"/>
            <p:cNvSpPr>
              <a:spLocks noChangeArrowheads="1"/>
            </p:cNvSpPr>
            <p:nvPr/>
          </p:nvSpPr>
          <p:spPr bwMode="auto">
            <a:xfrm>
              <a:off x="1471" y="864"/>
              <a:ext cx="480" cy="144"/>
            </a:xfrm>
            <a:prstGeom prst="roundRect">
              <a:avLst>
                <a:gd name="adj" fmla="val 50000"/>
              </a:avLst>
            </a:prstGeom>
            <a:solidFill>
              <a:srgbClr val="FF99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en-US" altLang="en-US" sz="1600">
                  <a:latin typeface="Courier New" pitchFamily="49" charset="0"/>
                </a:rPr>
                <a:t>incl</a:t>
              </a:r>
            </a:p>
          </p:txBody>
        </p:sp>
        <p:sp>
          <p:nvSpPr>
            <p:cNvPr id="14351" name="AutoShape 12"/>
            <p:cNvSpPr>
              <a:spLocks noChangeArrowheads="1"/>
            </p:cNvSpPr>
            <p:nvPr/>
          </p:nvSpPr>
          <p:spPr bwMode="auto">
            <a:xfrm>
              <a:off x="1471" y="1152"/>
              <a:ext cx="476" cy="144"/>
            </a:xfrm>
            <a:prstGeom prst="roundRect">
              <a:avLst>
                <a:gd name="adj" fmla="val 50000"/>
              </a:avLst>
            </a:prstGeom>
            <a:solidFill>
              <a:srgbClr val="FF99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en-US" altLang="en-US" sz="1600">
                  <a:latin typeface="Courier New" pitchFamily="49" charset="0"/>
                </a:rPr>
                <a:t>cmpl</a:t>
              </a:r>
            </a:p>
          </p:txBody>
        </p:sp>
        <p:sp>
          <p:nvSpPr>
            <p:cNvPr id="14352" name="AutoShape 13"/>
            <p:cNvSpPr>
              <a:spLocks noChangeArrowheads="1"/>
            </p:cNvSpPr>
            <p:nvPr/>
          </p:nvSpPr>
          <p:spPr bwMode="auto">
            <a:xfrm>
              <a:off x="1471" y="1440"/>
              <a:ext cx="476" cy="144"/>
            </a:xfrm>
            <a:prstGeom prst="roundRect">
              <a:avLst>
                <a:gd name="adj" fmla="val 50000"/>
              </a:avLst>
            </a:prstGeom>
            <a:solidFill>
              <a:srgbClr val="FF99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en-US" altLang="en-US" sz="1600" dirty="0" err="1">
                  <a:latin typeface="Courier New" pitchFamily="49" charset="0"/>
                </a:rPr>
                <a:t>jl</a:t>
              </a:r>
              <a:endParaRPr lang="en-US" altLang="en-US" sz="1600" dirty="0">
                <a:latin typeface="Courier New" pitchFamily="49" charset="0"/>
              </a:endParaRPr>
            </a:p>
          </p:txBody>
        </p:sp>
        <p:sp>
          <p:nvSpPr>
            <p:cNvPr id="14353" name="Line 14"/>
            <p:cNvSpPr>
              <a:spLocks noChangeShapeType="1"/>
            </p:cNvSpPr>
            <p:nvPr/>
          </p:nvSpPr>
          <p:spPr bwMode="auto">
            <a:xfrm>
              <a:off x="1711" y="10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Line 15"/>
            <p:cNvSpPr>
              <a:spLocks noChangeShapeType="1"/>
            </p:cNvSpPr>
            <p:nvPr/>
          </p:nvSpPr>
          <p:spPr bwMode="auto">
            <a:xfrm flipH="1">
              <a:off x="1711" y="12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Text Box 16"/>
            <p:cNvSpPr txBox="1">
              <a:spLocks noChangeArrowheads="1"/>
            </p:cNvSpPr>
            <p:nvPr/>
          </p:nvSpPr>
          <p:spPr bwMode="auto">
            <a:xfrm>
              <a:off x="864" y="624"/>
              <a:ext cx="4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</a:pPr>
              <a:r>
                <a:rPr lang="en-US" altLang="en-US" sz="1200" dirty="0">
                  <a:latin typeface="Courier New" pitchFamily="49" charset="0"/>
                </a:rPr>
                <a:t>%rdx.0</a:t>
              </a:r>
              <a:endParaRPr lang="en-US" altLang="en-US" sz="1200" i="1" dirty="0">
                <a:latin typeface="Times New Roman" pitchFamily="18" charset="0"/>
              </a:endParaRPr>
            </a:p>
          </p:txBody>
        </p:sp>
        <p:sp>
          <p:nvSpPr>
            <p:cNvPr id="14356" name="Text Box 17"/>
            <p:cNvSpPr txBox="1">
              <a:spLocks noChangeArrowheads="1"/>
            </p:cNvSpPr>
            <p:nvPr/>
          </p:nvSpPr>
          <p:spPr bwMode="auto">
            <a:xfrm>
              <a:off x="1951" y="883"/>
              <a:ext cx="4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altLang="en-US" sz="1200" dirty="0">
                  <a:latin typeface="Courier New" pitchFamily="49" charset="0"/>
                </a:rPr>
                <a:t>%rdx.1</a:t>
              </a:r>
              <a:endParaRPr lang="en-US" altLang="en-US" sz="1200" dirty="0">
                <a:latin typeface="Times New Roman" pitchFamily="18" charset="0"/>
              </a:endParaRPr>
            </a:p>
          </p:txBody>
        </p:sp>
        <p:sp>
          <p:nvSpPr>
            <p:cNvPr id="14357" name="Text Box 18"/>
            <p:cNvSpPr txBox="1">
              <a:spLocks noChangeArrowheads="1"/>
            </p:cNvSpPr>
            <p:nvPr/>
          </p:nvSpPr>
          <p:spPr bwMode="auto">
            <a:xfrm>
              <a:off x="511" y="1488"/>
              <a:ext cx="4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</a:pPr>
              <a:r>
                <a:rPr lang="en-US" altLang="en-US" sz="1200" dirty="0">
                  <a:latin typeface="Courier New" pitchFamily="49" charset="0"/>
                </a:rPr>
                <a:t>%ecx.0</a:t>
              </a:r>
              <a:endParaRPr lang="en-US" altLang="en-US" sz="1200" dirty="0">
                <a:latin typeface="Times New Roman" pitchFamily="18" charset="0"/>
              </a:endParaRPr>
            </a:p>
          </p:txBody>
        </p:sp>
        <p:sp>
          <p:nvSpPr>
            <p:cNvPr id="14358" name="Freeform 19"/>
            <p:cNvSpPr>
              <a:spLocks/>
            </p:cNvSpPr>
            <p:nvPr/>
          </p:nvSpPr>
          <p:spPr bwMode="auto">
            <a:xfrm>
              <a:off x="895" y="768"/>
              <a:ext cx="816" cy="96"/>
            </a:xfrm>
            <a:custGeom>
              <a:avLst/>
              <a:gdLst>
                <a:gd name="T0" fmla="*/ 0 w 1008"/>
                <a:gd name="T1" fmla="*/ 0 h 48"/>
                <a:gd name="T2" fmla="*/ 433 w 1008"/>
                <a:gd name="T3" fmla="*/ 0 h 48"/>
                <a:gd name="T4" fmla="*/ 433 w 1008"/>
                <a:gd name="T5" fmla="*/ 768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08" h="48">
                  <a:moveTo>
                    <a:pt x="0" y="0"/>
                  </a:moveTo>
                  <a:lnTo>
                    <a:pt x="1008" y="0"/>
                  </a:lnTo>
                  <a:lnTo>
                    <a:pt x="1008" y="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Line 20"/>
            <p:cNvSpPr>
              <a:spLocks noChangeShapeType="1"/>
            </p:cNvSpPr>
            <p:nvPr/>
          </p:nvSpPr>
          <p:spPr bwMode="auto">
            <a:xfrm>
              <a:off x="1183" y="76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Freeform 21"/>
            <p:cNvSpPr>
              <a:spLocks/>
            </p:cNvSpPr>
            <p:nvPr/>
          </p:nvSpPr>
          <p:spPr bwMode="auto">
            <a:xfrm>
              <a:off x="1711" y="1056"/>
              <a:ext cx="288" cy="48"/>
            </a:xfrm>
            <a:custGeom>
              <a:avLst/>
              <a:gdLst>
                <a:gd name="T0" fmla="*/ 0 w 348"/>
                <a:gd name="T1" fmla="*/ 0 h 1"/>
                <a:gd name="T2" fmla="*/ 163 w 34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Freeform 22"/>
            <p:cNvSpPr>
              <a:spLocks/>
            </p:cNvSpPr>
            <p:nvPr/>
          </p:nvSpPr>
          <p:spPr bwMode="auto">
            <a:xfrm>
              <a:off x="1999" y="1056"/>
              <a:ext cx="144" cy="48"/>
            </a:xfrm>
            <a:custGeom>
              <a:avLst/>
              <a:gdLst>
                <a:gd name="T0" fmla="*/ 0 w 348"/>
                <a:gd name="T1" fmla="*/ 0 h 1"/>
                <a:gd name="T2" fmla="*/ 10 w 34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Freeform 23"/>
            <p:cNvSpPr>
              <a:spLocks/>
            </p:cNvSpPr>
            <p:nvPr/>
          </p:nvSpPr>
          <p:spPr bwMode="auto">
            <a:xfrm>
              <a:off x="1999" y="2784"/>
              <a:ext cx="144" cy="48"/>
            </a:xfrm>
            <a:custGeom>
              <a:avLst/>
              <a:gdLst>
                <a:gd name="T0" fmla="*/ 0 w 348"/>
                <a:gd name="T1" fmla="*/ 0 h 1"/>
                <a:gd name="T2" fmla="*/ 10 w 34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Freeform 24"/>
            <p:cNvSpPr>
              <a:spLocks/>
            </p:cNvSpPr>
            <p:nvPr/>
          </p:nvSpPr>
          <p:spPr bwMode="auto">
            <a:xfrm>
              <a:off x="895" y="1632"/>
              <a:ext cx="144" cy="96"/>
            </a:xfrm>
            <a:custGeom>
              <a:avLst/>
              <a:gdLst>
                <a:gd name="T0" fmla="*/ 0 w 144"/>
                <a:gd name="T1" fmla="*/ 0 h 96"/>
                <a:gd name="T2" fmla="*/ 144 w 144"/>
                <a:gd name="T3" fmla="*/ 0 h 96"/>
                <a:gd name="T4" fmla="*/ 144 w 144"/>
                <a:gd name="T5" fmla="*/ 96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" h="96">
                  <a:moveTo>
                    <a:pt x="0" y="0"/>
                  </a:moveTo>
                  <a:lnTo>
                    <a:pt x="144" y="0"/>
                  </a:lnTo>
                  <a:lnTo>
                    <a:pt x="144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Line 25"/>
            <p:cNvSpPr>
              <a:spLocks noChangeShapeType="1"/>
            </p:cNvSpPr>
            <p:nvPr/>
          </p:nvSpPr>
          <p:spPr bwMode="auto">
            <a:xfrm flipH="1">
              <a:off x="751" y="163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5" name="AutoShape 26"/>
            <p:cNvSpPr>
              <a:spLocks noChangeArrowheads="1"/>
            </p:cNvSpPr>
            <p:nvPr/>
          </p:nvSpPr>
          <p:spPr bwMode="auto">
            <a:xfrm>
              <a:off x="943" y="1728"/>
              <a:ext cx="476" cy="1008"/>
            </a:xfrm>
            <a:prstGeom prst="roundRect">
              <a:avLst>
                <a:gd name="adj" fmla="val 18181"/>
              </a:avLst>
            </a:prstGeom>
            <a:solidFill>
              <a:srgbClr val="99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en-US" altLang="en-US" sz="1600">
                  <a:latin typeface="Courier New" pitchFamily="49" charset="0"/>
                </a:rPr>
                <a:t>imull</a:t>
              </a:r>
            </a:p>
          </p:txBody>
        </p:sp>
      </p:grpSp>
      <p:sp>
        <p:nvSpPr>
          <p:cNvPr id="14341" name="Rectangle 27"/>
          <p:cNvSpPr>
            <a:spLocks noChangeArrowheads="1"/>
          </p:cNvSpPr>
          <p:nvPr/>
        </p:nvSpPr>
        <p:spPr bwMode="auto">
          <a:xfrm>
            <a:off x="6096000" y="1143000"/>
            <a:ext cx="4191000" cy="1500188"/>
          </a:xfrm>
          <a:prstGeom prst="rect">
            <a:avLst/>
          </a:prstGeom>
          <a:solidFill>
            <a:srgbClr val="FFCCFF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en-US" dirty="0">
                <a:latin typeface="Courier New" pitchFamily="49" charset="0"/>
              </a:rPr>
              <a:t>load (%rax,%rdx.0,4)</a:t>
            </a:r>
            <a:r>
              <a:rPr lang="en-US" altLang="en-US" dirty="0">
                <a:latin typeface="Courier New" pitchFamily="49" charset="0"/>
                <a:sym typeface="Wingdings" pitchFamily="2" charset="2"/>
              </a:rPr>
              <a:t> t.1</a:t>
            </a:r>
          </a:p>
          <a:p>
            <a:pPr algn="l">
              <a:lnSpc>
                <a:spcPct val="100000"/>
              </a:lnSpc>
            </a:pPr>
            <a:r>
              <a:rPr lang="en-US" altLang="en-US" dirty="0" err="1">
                <a:latin typeface="Courier New" pitchFamily="49" charset="0"/>
                <a:sym typeface="Wingdings" pitchFamily="2" charset="2"/>
              </a:rPr>
              <a:t>imull</a:t>
            </a:r>
            <a:r>
              <a:rPr lang="en-US" altLang="en-US" dirty="0">
                <a:latin typeface="Courier New" pitchFamily="49" charset="0"/>
                <a:sym typeface="Wingdings" pitchFamily="2" charset="2"/>
              </a:rPr>
              <a:t> t.1, %ecx.0	  %ecx.1</a:t>
            </a:r>
          </a:p>
          <a:p>
            <a:pPr algn="l">
              <a:lnSpc>
                <a:spcPct val="100000"/>
              </a:lnSpc>
            </a:pPr>
            <a:r>
              <a:rPr lang="en-US" altLang="en-US" dirty="0" err="1">
                <a:latin typeface="Courier New" pitchFamily="49" charset="0"/>
                <a:sym typeface="Wingdings" pitchFamily="2" charset="2"/>
              </a:rPr>
              <a:t>incl</a:t>
            </a:r>
            <a:r>
              <a:rPr lang="en-US" altLang="en-US" dirty="0">
                <a:latin typeface="Courier New" pitchFamily="49" charset="0"/>
                <a:sym typeface="Wingdings" pitchFamily="2" charset="2"/>
              </a:rPr>
              <a:t> %rdx.0	  %rdx.1</a:t>
            </a:r>
          </a:p>
          <a:p>
            <a:pPr algn="l">
              <a:lnSpc>
                <a:spcPct val="100000"/>
              </a:lnSpc>
            </a:pPr>
            <a:r>
              <a:rPr lang="en-US" altLang="en-US" dirty="0" err="1">
                <a:latin typeface="Courier New" pitchFamily="49" charset="0"/>
                <a:sym typeface="Wingdings" pitchFamily="2" charset="2"/>
              </a:rPr>
              <a:t>cmpl</a:t>
            </a:r>
            <a:r>
              <a:rPr lang="en-US" altLang="en-US" dirty="0">
                <a:latin typeface="Courier New" pitchFamily="49" charset="0"/>
                <a:sym typeface="Wingdings" pitchFamily="2" charset="2"/>
              </a:rPr>
              <a:t> %</a:t>
            </a:r>
            <a:r>
              <a:rPr lang="en-US" altLang="en-US" dirty="0" err="1">
                <a:latin typeface="Courier New" pitchFamily="49" charset="0"/>
                <a:sym typeface="Wingdings" pitchFamily="2" charset="2"/>
              </a:rPr>
              <a:t>rsi</a:t>
            </a:r>
            <a:r>
              <a:rPr lang="en-US" altLang="en-US" dirty="0">
                <a:latin typeface="Courier New" pitchFamily="49" charset="0"/>
                <a:sym typeface="Wingdings" pitchFamily="2" charset="2"/>
              </a:rPr>
              <a:t>, %rdx.1	  cc.1</a:t>
            </a:r>
          </a:p>
          <a:p>
            <a:pPr algn="l">
              <a:lnSpc>
                <a:spcPct val="100000"/>
              </a:lnSpc>
            </a:pPr>
            <a:r>
              <a:rPr lang="en-US" altLang="en-US" dirty="0" err="1">
                <a:latin typeface="Courier New" pitchFamily="49" charset="0"/>
                <a:sym typeface="Wingdings" pitchFamily="2" charset="2"/>
              </a:rPr>
              <a:t>jl</a:t>
            </a:r>
            <a:r>
              <a:rPr lang="en-US" altLang="en-US" dirty="0">
                <a:latin typeface="Courier New" pitchFamily="49" charset="0"/>
                <a:sym typeface="Wingdings" pitchFamily="2" charset="2"/>
              </a:rPr>
              <a:t>-taken cc.1</a:t>
            </a:r>
          </a:p>
        </p:txBody>
      </p:sp>
      <p:sp>
        <p:nvSpPr>
          <p:cNvPr id="14342" name="Line 28"/>
          <p:cNvSpPr>
            <a:spLocks noChangeShapeType="1"/>
          </p:cNvSpPr>
          <p:nvPr/>
        </p:nvSpPr>
        <p:spPr bwMode="auto">
          <a:xfrm>
            <a:off x="2057400" y="1143000"/>
            <a:ext cx="0" cy="312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Text Box 29"/>
          <p:cNvSpPr txBox="1">
            <a:spLocks noChangeArrowheads="1"/>
          </p:cNvSpPr>
          <p:nvPr/>
        </p:nvSpPr>
        <p:spPr bwMode="auto">
          <a:xfrm>
            <a:off x="1660526" y="2932113"/>
            <a:ext cx="777875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/>
              <a:t>Time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84FE9DE-25DE-4036-8E25-E4B4F2AD4FD4}"/>
                  </a:ext>
                </a:extLst>
              </p14:cNvPr>
              <p14:cNvContentPartPr/>
              <p14:nvPr/>
            </p14:nvContentPartPr>
            <p14:xfrm>
              <a:off x="7791480" y="717480"/>
              <a:ext cx="717840" cy="749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84FE9DE-25DE-4036-8E25-E4B4F2AD4F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82120" y="708120"/>
                <a:ext cx="736560" cy="768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Superscalar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990000"/>
                </a:solidFill>
              </a:rPr>
              <a:t>Definition:</a:t>
            </a:r>
            <a:r>
              <a:rPr lang="en-US" dirty="0"/>
              <a:t> A superscalar processor can issue and execute </a:t>
            </a:r>
            <a:r>
              <a:rPr lang="en-US" i="1" dirty="0">
                <a:solidFill>
                  <a:srgbClr val="990000"/>
                </a:solidFill>
              </a:rPr>
              <a:t>multiple instructions in one cycle</a:t>
            </a:r>
            <a:r>
              <a:rPr lang="en-US" dirty="0"/>
              <a:t>. The instructions are retrieved from a sequential instruction stream and are usually scheduled dynamically.</a:t>
            </a:r>
          </a:p>
          <a:p>
            <a:endParaRPr lang="en-US" dirty="0"/>
          </a:p>
          <a:p>
            <a:r>
              <a:rPr lang="en-US" dirty="0"/>
              <a:t>Benefit: without programming effort, superscalar processor can take advantage of the </a:t>
            </a:r>
            <a:r>
              <a:rPr lang="en-US" i="1" dirty="0">
                <a:solidFill>
                  <a:srgbClr val="990000"/>
                </a:solidFill>
              </a:rPr>
              <a:t>instruction-level parallelism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/>
              <a:t>that most programs have</a:t>
            </a:r>
          </a:p>
          <a:p>
            <a:endParaRPr lang="en-US" dirty="0"/>
          </a:p>
          <a:p>
            <a:r>
              <a:rPr lang="en-US" dirty="0"/>
              <a:t>Most modern CPUs are superscalar.</a:t>
            </a:r>
          </a:p>
          <a:p>
            <a:r>
              <a:rPr lang="en-US" dirty="0"/>
              <a:t>Intel: since Pentium (1993)</a:t>
            </a:r>
          </a:p>
        </p:txBody>
      </p:sp>
    </p:spTree>
    <p:extLst>
      <p:ext uri="{BB962C8B-B14F-4D97-AF65-F5344CB8AC3E}">
        <p14:creationId xmlns:p14="http://schemas.microsoft.com/office/powerpoint/2010/main" val="513661521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702702" y="1322474"/>
            <a:ext cx="1272132" cy="238708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>
            <a:off x="4071902" y="1447800"/>
            <a:ext cx="1262098" cy="3581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 bwMode="auto">
          <a:xfrm>
            <a:off x="5405975" y="1828800"/>
            <a:ext cx="1353139" cy="4648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3 Iterations of Combining Product</a:t>
            </a:r>
          </a:p>
        </p:txBody>
      </p:sp>
      <p:sp>
        <p:nvSpPr>
          <p:cNvPr id="44339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7488382" y="990600"/>
            <a:ext cx="3797122" cy="52244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Unlimited-Resource Analysis</a:t>
            </a:r>
          </a:p>
          <a:p>
            <a:pPr lvl="1" eaLnBrk="1" hangingPunct="1">
              <a:defRPr/>
            </a:pPr>
            <a:r>
              <a:rPr lang="en-US" dirty="0"/>
              <a:t>Assume operation can start as soon as operands available</a:t>
            </a:r>
          </a:p>
          <a:p>
            <a:pPr lvl="1" eaLnBrk="1" hangingPunct="1">
              <a:defRPr/>
            </a:pPr>
            <a:r>
              <a:rPr lang="en-US" dirty="0"/>
              <a:t>Operations for multiple iterations overlap in time</a:t>
            </a:r>
          </a:p>
          <a:p>
            <a:pPr eaLnBrk="1" hangingPunct="1">
              <a:defRPr/>
            </a:pPr>
            <a:r>
              <a:rPr lang="en-US" dirty="0"/>
              <a:t>Performance</a:t>
            </a:r>
          </a:p>
          <a:p>
            <a:pPr lvl="1" eaLnBrk="1" hangingPunct="1">
              <a:defRPr/>
            </a:pPr>
            <a:r>
              <a:rPr lang="en-US" dirty="0"/>
              <a:t>Limiting factor becomes latency of integer multiplier</a:t>
            </a:r>
          </a:p>
          <a:p>
            <a:pPr lvl="1" eaLnBrk="1" hangingPunct="1">
              <a:defRPr/>
            </a:pPr>
            <a:r>
              <a:rPr lang="en-US" dirty="0"/>
              <a:t>Gives CPE of 4.0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2702702" y="1371600"/>
            <a:ext cx="614397" cy="8382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load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4129296" y="3709555"/>
            <a:ext cx="614397" cy="12192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imull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086777" y="1676400"/>
            <a:ext cx="614397" cy="8382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load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5486402" y="2081645"/>
            <a:ext cx="614397" cy="8382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load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5486401" y="5029200"/>
            <a:ext cx="614397" cy="12192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imull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355198" y="1371600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734098" y="1714500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6144224" y="2098964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352800" y="1714500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350402" y="2057400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jll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4734098" y="2057400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731700" y="2400300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jll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6146622" y="2421082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6156960" y="2743200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jll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1" y="1066800"/>
            <a:ext cx="646331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%rax.0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19189" y="1392382"/>
            <a:ext cx="646331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%rax.1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73470" y="1757759"/>
            <a:ext cx="646331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%rax.2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58479" y="2085956"/>
            <a:ext cx="646331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%rax.3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33751" y="3419456"/>
            <a:ext cx="646331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%rcx.1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04989" y="4745182"/>
            <a:ext cx="646331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%rcx.2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59270" y="6138411"/>
            <a:ext cx="646331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%rcx.3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71801" y="2172547"/>
            <a:ext cx="415499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t.1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71009" y="1863436"/>
            <a:ext cx="492444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cc.1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8902" y="2514600"/>
            <a:ext cx="415499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t.2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15001" y="2899911"/>
            <a:ext cx="415499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t.3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28147" y="2172547"/>
            <a:ext cx="492444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cc.2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65556" y="2543156"/>
            <a:ext cx="492444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cc.3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66256" y="3733800"/>
            <a:ext cx="867545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/>
              <a:t>Iteration 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37856" y="5075468"/>
            <a:ext cx="867545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/>
              <a:t>Iteration 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609456" y="6477000"/>
            <a:ext cx="867545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/>
              <a:t>Iteration 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480216" y="4440382"/>
            <a:ext cx="567784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/>
              <a:t>Cycle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52801" y="2438400"/>
            <a:ext cx="506869" cy="2916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=0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94768" y="4159345"/>
            <a:ext cx="506870" cy="2916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=1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19800" y="5486400"/>
            <a:ext cx="506870" cy="2916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=2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87940" y="1371189"/>
            <a:ext cx="399533" cy="5090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14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</a:p>
        </p:txBody>
      </p:sp>
      <p:sp>
        <p:nvSpPr>
          <p:cNvPr id="43" name="Rounded Rectangle 42"/>
          <p:cNvSpPr/>
          <p:nvPr/>
        </p:nvSpPr>
        <p:spPr bwMode="auto">
          <a:xfrm>
            <a:off x="2743201" y="2362200"/>
            <a:ext cx="614397" cy="12192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imull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6390" name="Straight Connector 16389"/>
          <p:cNvCxnSpPr/>
          <p:nvPr/>
        </p:nvCxnSpPr>
        <p:spPr bwMode="auto">
          <a:xfrm>
            <a:off x="2362201" y="1242810"/>
            <a:ext cx="1250373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 flipV="1">
            <a:off x="3606236" y="1600646"/>
            <a:ext cx="1367547" cy="10985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>
            <a:off x="4987636" y="1957590"/>
            <a:ext cx="1430908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16395" name="Straight Connector 16394"/>
          <p:cNvCxnSpPr/>
          <p:nvPr/>
        </p:nvCxnSpPr>
        <p:spPr bwMode="auto">
          <a:xfrm flipV="1">
            <a:off x="2487473" y="2240975"/>
            <a:ext cx="378783" cy="1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sp>
        <p:nvSpPr>
          <p:cNvPr id="58" name="TextBox 57"/>
          <p:cNvSpPr txBox="1"/>
          <p:nvPr/>
        </p:nvSpPr>
        <p:spPr>
          <a:xfrm>
            <a:off x="2096870" y="2209800"/>
            <a:ext cx="646331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%rcx.0</a:t>
            </a:r>
          </a:p>
        </p:txBody>
      </p:sp>
      <p:cxnSp>
        <p:nvCxnSpPr>
          <p:cNvPr id="59" name="Straight Connector 58"/>
          <p:cNvCxnSpPr/>
          <p:nvPr/>
        </p:nvCxnSpPr>
        <p:spPr bwMode="auto">
          <a:xfrm>
            <a:off x="3048001" y="3626427"/>
            <a:ext cx="1189855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/>
          <p:nvPr/>
        </p:nvCxnSpPr>
        <p:spPr bwMode="auto">
          <a:xfrm>
            <a:off x="4436493" y="4953000"/>
            <a:ext cx="1172962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/>
          <p:nvPr/>
        </p:nvCxnSpPr>
        <p:spPr bwMode="auto">
          <a:xfrm>
            <a:off x="5811982" y="6324600"/>
            <a:ext cx="1274618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16398" name="Straight Arrow Connector 16397"/>
          <p:cNvCxnSpPr>
            <a:stCxn id="10" idx="2"/>
            <a:endCxn id="13" idx="0"/>
          </p:cNvCxnSpPr>
          <p:nvPr/>
        </p:nvCxnSpPr>
        <p:spPr bwMode="auto">
          <a:xfrm flipH="1">
            <a:off x="3627120" y="1508760"/>
            <a:ext cx="2398" cy="20574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/>
          <p:nvPr/>
        </p:nvCxnSpPr>
        <p:spPr bwMode="auto">
          <a:xfrm>
            <a:off x="3612573" y="1866900"/>
            <a:ext cx="0" cy="19050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65" name="Straight Arrow Connector 64"/>
          <p:cNvCxnSpPr/>
          <p:nvPr/>
        </p:nvCxnSpPr>
        <p:spPr bwMode="auto">
          <a:xfrm>
            <a:off x="4973782" y="1866900"/>
            <a:ext cx="0" cy="19050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66" name="Straight Arrow Connector 65"/>
          <p:cNvCxnSpPr/>
          <p:nvPr/>
        </p:nvCxnSpPr>
        <p:spPr bwMode="auto">
          <a:xfrm>
            <a:off x="6421582" y="2209800"/>
            <a:ext cx="0" cy="19050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67" name="Straight Arrow Connector 66"/>
          <p:cNvCxnSpPr/>
          <p:nvPr/>
        </p:nvCxnSpPr>
        <p:spPr bwMode="auto">
          <a:xfrm>
            <a:off x="4977245" y="2192482"/>
            <a:ext cx="0" cy="19050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68" name="Straight Arrow Connector 67"/>
          <p:cNvCxnSpPr/>
          <p:nvPr/>
        </p:nvCxnSpPr>
        <p:spPr bwMode="auto">
          <a:xfrm>
            <a:off x="6425045" y="2559628"/>
            <a:ext cx="0" cy="19050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stCxn id="23" idx="2"/>
          </p:cNvCxnSpPr>
          <p:nvPr/>
        </p:nvCxnSpPr>
        <p:spPr bwMode="auto">
          <a:xfrm>
            <a:off x="4342354" y="1627062"/>
            <a:ext cx="1046" cy="49338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71" name="Straight Arrow Connector 70"/>
          <p:cNvCxnSpPr/>
          <p:nvPr/>
        </p:nvCxnSpPr>
        <p:spPr bwMode="auto">
          <a:xfrm>
            <a:off x="4973782" y="1600646"/>
            <a:ext cx="0" cy="94805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72" name="Straight Arrow Connector 71"/>
          <p:cNvCxnSpPr/>
          <p:nvPr/>
        </p:nvCxnSpPr>
        <p:spPr bwMode="auto">
          <a:xfrm>
            <a:off x="5794663" y="1962150"/>
            <a:ext cx="0" cy="9525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6425045" y="1962150"/>
            <a:ext cx="0" cy="9525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16401" name="Straight Arrow Connector 16400"/>
          <p:cNvCxnSpPr/>
          <p:nvPr/>
        </p:nvCxnSpPr>
        <p:spPr bwMode="auto">
          <a:xfrm>
            <a:off x="6431281" y="2287732"/>
            <a:ext cx="571145" cy="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76" name="Straight Arrow Connector 75"/>
          <p:cNvCxnSpPr/>
          <p:nvPr/>
        </p:nvCxnSpPr>
        <p:spPr bwMode="auto">
          <a:xfrm>
            <a:off x="2864427" y="2240976"/>
            <a:ext cx="0" cy="121225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77" name="Straight Arrow Connector 76"/>
          <p:cNvCxnSpPr/>
          <p:nvPr/>
        </p:nvCxnSpPr>
        <p:spPr bwMode="auto">
          <a:xfrm>
            <a:off x="3037609" y="2240973"/>
            <a:ext cx="0" cy="9525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78" name="Straight Arrow Connector 77"/>
          <p:cNvCxnSpPr/>
          <p:nvPr/>
        </p:nvCxnSpPr>
        <p:spPr bwMode="auto">
          <a:xfrm>
            <a:off x="4267200" y="3626427"/>
            <a:ext cx="0" cy="83128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79" name="Straight Arrow Connector 78"/>
          <p:cNvCxnSpPr/>
          <p:nvPr/>
        </p:nvCxnSpPr>
        <p:spPr bwMode="auto">
          <a:xfrm>
            <a:off x="5614555" y="4937413"/>
            <a:ext cx="0" cy="9525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16403" name="Straight Arrow Connector 16402"/>
          <p:cNvCxnSpPr>
            <a:stCxn id="7" idx="2"/>
          </p:cNvCxnSpPr>
          <p:nvPr/>
        </p:nvCxnSpPr>
        <p:spPr bwMode="auto">
          <a:xfrm>
            <a:off x="4393975" y="2514601"/>
            <a:ext cx="0" cy="1194955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82" name="Straight Arrow Connector 81"/>
          <p:cNvCxnSpPr>
            <a:endCxn id="9" idx="0"/>
          </p:cNvCxnSpPr>
          <p:nvPr/>
        </p:nvCxnSpPr>
        <p:spPr bwMode="auto">
          <a:xfrm>
            <a:off x="5770421" y="2926774"/>
            <a:ext cx="23179" cy="2102427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84" name="Straight Arrow Connector 83"/>
          <p:cNvCxnSpPr/>
          <p:nvPr/>
        </p:nvCxnSpPr>
        <p:spPr bwMode="auto">
          <a:xfrm>
            <a:off x="3606235" y="1242810"/>
            <a:ext cx="6338" cy="12879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16407" name="Straight Connector 16406"/>
          <p:cNvCxnSpPr>
            <a:stCxn id="43" idx="2"/>
          </p:cNvCxnSpPr>
          <p:nvPr/>
        </p:nvCxnSpPr>
        <p:spPr bwMode="auto">
          <a:xfrm flipH="1">
            <a:off x="3037609" y="3581401"/>
            <a:ext cx="12790" cy="45027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16409" name="Straight Connector 16408"/>
          <p:cNvCxnSpPr>
            <a:stCxn id="6" idx="2"/>
          </p:cNvCxnSpPr>
          <p:nvPr/>
        </p:nvCxnSpPr>
        <p:spPr bwMode="auto">
          <a:xfrm>
            <a:off x="4436494" y="4928756"/>
            <a:ext cx="0" cy="24245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16413" name="Straight Connector 16412"/>
          <p:cNvCxnSpPr/>
          <p:nvPr/>
        </p:nvCxnSpPr>
        <p:spPr bwMode="auto">
          <a:xfrm>
            <a:off x="5811982" y="6248400"/>
            <a:ext cx="0" cy="762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E348BE9-8E4D-4D90-966D-811902B16AC9}"/>
                  </a:ext>
                </a:extLst>
              </p14:cNvPr>
              <p14:cNvContentPartPr/>
              <p14:nvPr/>
            </p14:nvContentPartPr>
            <p14:xfrm>
              <a:off x="3206880" y="3187800"/>
              <a:ext cx="756000" cy="6415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E348BE9-8E4D-4D90-966D-811902B16A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97520" y="3178440"/>
                <a:ext cx="774720" cy="66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3214928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4 Iterations of Combining Sum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idx="1"/>
          </p:nvPr>
        </p:nvSpPr>
        <p:spPr>
          <a:xfrm>
            <a:off x="387351" y="4244976"/>
            <a:ext cx="11076516" cy="2200274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Unlimited-Resource Analysis</a:t>
            </a:r>
          </a:p>
          <a:p>
            <a:pPr eaLnBrk="1" hangingPunct="1">
              <a:defRPr/>
            </a:pPr>
            <a:r>
              <a:rPr lang="en-US" dirty="0"/>
              <a:t>Performance</a:t>
            </a:r>
          </a:p>
          <a:p>
            <a:pPr lvl="1" eaLnBrk="1" hangingPunct="1">
              <a:defRPr/>
            </a:pPr>
            <a:r>
              <a:rPr lang="en-US" dirty="0"/>
              <a:t>Can begin a new iteration on each clock cycle</a:t>
            </a:r>
          </a:p>
          <a:p>
            <a:pPr lvl="1" eaLnBrk="1" hangingPunct="1">
              <a:defRPr/>
            </a:pPr>
            <a:r>
              <a:rPr lang="en-US" dirty="0"/>
              <a:t>Should give </a:t>
            </a:r>
            <a:r>
              <a:rPr lang="en-US" dirty="0" err="1"/>
              <a:t>CPE</a:t>
            </a:r>
            <a:r>
              <a:rPr lang="en-US" dirty="0"/>
              <a:t> of 1.0</a:t>
            </a:r>
          </a:p>
          <a:p>
            <a:pPr lvl="1" eaLnBrk="1" hangingPunct="1">
              <a:defRPr/>
            </a:pPr>
            <a:r>
              <a:rPr lang="en-US" dirty="0"/>
              <a:t>Would require executing 4 integer operations in parallel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295401"/>
            <a:ext cx="6810375" cy="294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2743200" y="2540000"/>
            <a:ext cx="7620000" cy="304800"/>
          </a:xfrm>
          <a:prstGeom prst="roundRect">
            <a:avLst>
              <a:gd name="adj" fmla="val 16667"/>
            </a:avLst>
          </a:prstGeom>
          <a:solidFill>
            <a:schemeClr val="accent2">
              <a:alpha val="50195"/>
            </a:schemeClr>
          </a:solidFill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altLang="en-US"/>
              <a:t>4 integer ops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FD6559A-156C-49B9-874B-FC29378EE17B}"/>
                  </a:ext>
                </a:extLst>
              </p14:cNvPr>
              <p14:cNvContentPartPr/>
              <p14:nvPr/>
            </p14:nvContentPartPr>
            <p14:xfrm>
              <a:off x="4076640" y="2813040"/>
              <a:ext cx="1029240" cy="559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FD6559A-156C-49B9-874B-FC29378EE17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67280" y="2803680"/>
                <a:ext cx="1047960" cy="577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Combining Sum: Resource Constraints</a:t>
            </a: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12" y="1066800"/>
            <a:ext cx="7304088" cy="476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5447" name="Rectangle 7"/>
          <p:cNvSpPr>
            <a:spLocks noGrp="1" noChangeArrowheads="1"/>
          </p:cNvSpPr>
          <p:nvPr>
            <p:ph idx="1"/>
          </p:nvPr>
        </p:nvSpPr>
        <p:spPr>
          <a:xfrm>
            <a:off x="925512" y="4419600"/>
            <a:ext cx="7304088" cy="1949450"/>
          </a:xfrm>
          <a:solidFill>
            <a:schemeClr val="bg1"/>
          </a:solidFill>
        </p:spPr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Suppose only have two integer functional units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Some operations delayed even though operands available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Set priority based on program order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dirty="0"/>
              <a:t>Performance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Sustains CPE of 2.0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54A138F-37AC-4BF6-B039-6D0840A62F89}"/>
                  </a:ext>
                </a:extLst>
              </p14:cNvPr>
              <p14:cNvContentPartPr/>
              <p14:nvPr/>
            </p14:nvContentPartPr>
            <p14:xfrm>
              <a:off x="4603680" y="2463840"/>
              <a:ext cx="3969360" cy="438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54A138F-37AC-4BF6-B039-6D0840A62F8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94320" y="2454480"/>
                <a:ext cx="3988080" cy="457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Visualizing Unrolled Loop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87351" y="1220788"/>
            <a:ext cx="5556249" cy="5224462"/>
          </a:xfrm>
        </p:spPr>
        <p:txBody>
          <a:bodyPr/>
          <a:lstStyle/>
          <a:p>
            <a:pPr lvl="1" eaLnBrk="1" hangingPunct="1"/>
            <a:r>
              <a:rPr lang="en-US" altLang="en-US" dirty="0"/>
              <a:t>Two multiplies within loop no longer have data dependency</a:t>
            </a:r>
          </a:p>
          <a:p>
            <a:pPr lvl="1" eaLnBrk="1" hangingPunct="1"/>
            <a:r>
              <a:rPr lang="en-US" altLang="en-US" dirty="0"/>
              <a:t>Allows them to pipeline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905000" y="4191001"/>
            <a:ext cx="4572000" cy="2049463"/>
          </a:xfrm>
          <a:prstGeom prst="rect">
            <a:avLst/>
          </a:prstGeom>
          <a:solidFill>
            <a:srgbClr val="99FFCC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en-US">
                <a:latin typeface="Courier New" pitchFamily="49" charset="0"/>
              </a:rPr>
              <a:t>load (%eax,%edx.0,4)  </a:t>
            </a:r>
            <a:r>
              <a:rPr lang="en-US" altLang="en-US">
                <a:latin typeface="Courier New" pitchFamily="49" charset="0"/>
                <a:sym typeface="Wingdings" pitchFamily="2" charset="2"/>
              </a:rPr>
              <a:t> t.1a</a:t>
            </a:r>
          </a:p>
          <a:p>
            <a:pPr algn="l">
              <a:lnSpc>
                <a:spcPct val="100000"/>
              </a:lnSpc>
            </a:pPr>
            <a:r>
              <a:rPr lang="en-US" altLang="en-US">
                <a:latin typeface="Courier New" pitchFamily="49" charset="0"/>
                <a:sym typeface="Wingdings" pitchFamily="2" charset="2"/>
              </a:rPr>
              <a:t>imull t.1a, %ecx.0     %ecx.1</a:t>
            </a:r>
          </a:p>
          <a:p>
            <a:pPr algn="l">
              <a:lnSpc>
                <a:spcPct val="100000"/>
              </a:lnSpc>
            </a:pPr>
            <a:r>
              <a:rPr lang="en-US" altLang="en-US">
                <a:latin typeface="Courier New" pitchFamily="49" charset="0"/>
              </a:rPr>
              <a:t>load 4(%eax,%edx.0,4) </a:t>
            </a:r>
            <a:r>
              <a:rPr lang="en-US" altLang="en-US">
                <a:latin typeface="Courier New" pitchFamily="49" charset="0"/>
                <a:sym typeface="Wingdings" pitchFamily="2" charset="2"/>
              </a:rPr>
              <a:t> t.1b</a:t>
            </a:r>
          </a:p>
          <a:p>
            <a:pPr algn="l">
              <a:lnSpc>
                <a:spcPct val="100000"/>
              </a:lnSpc>
            </a:pPr>
            <a:r>
              <a:rPr lang="en-US" altLang="en-US">
                <a:latin typeface="Courier New" pitchFamily="49" charset="0"/>
                <a:sym typeface="Wingdings" pitchFamily="2" charset="2"/>
              </a:rPr>
              <a:t>imull t.1b, %ebx.0     %ebx.1</a:t>
            </a:r>
          </a:p>
          <a:p>
            <a:pPr algn="l">
              <a:lnSpc>
                <a:spcPct val="100000"/>
              </a:lnSpc>
            </a:pPr>
            <a:r>
              <a:rPr lang="en-US" altLang="en-US">
                <a:latin typeface="Courier New" pitchFamily="49" charset="0"/>
                <a:sym typeface="Wingdings" pitchFamily="2" charset="2"/>
              </a:rPr>
              <a:t>iaddl $2,%edx.0        %edx.1</a:t>
            </a:r>
          </a:p>
          <a:p>
            <a:pPr algn="l">
              <a:lnSpc>
                <a:spcPct val="100000"/>
              </a:lnSpc>
            </a:pPr>
            <a:r>
              <a:rPr lang="en-US" altLang="en-US">
                <a:latin typeface="Courier New" pitchFamily="49" charset="0"/>
                <a:sym typeface="Wingdings" pitchFamily="2" charset="2"/>
              </a:rPr>
              <a:t>cmpl %esi, %edx.1      cc.1</a:t>
            </a:r>
          </a:p>
          <a:p>
            <a:pPr algn="l">
              <a:lnSpc>
                <a:spcPct val="100000"/>
              </a:lnSpc>
            </a:pPr>
            <a:r>
              <a:rPr lang="en-US" altLang="en-US">
                <a:latin typeface="Courier New" pitchFamily="49" charset="0"/>
                <a:sym typeface="Wingdings" pitchFamily="2" charset="2"/>
              </a:rPr>
              <a:t>jl-taken cc.1</a:t>
            </a: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9829800" y="1447800"/>
            <a:ext cx="0" cy="312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9432926" y="3236913"/>
            <a:ext cx="777875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/>
              <a:t>Time</a:t>
            </a:r>
          </a:p>
        </p:txBody>
      </p:sp>
      <p:grpSp>
        <p:nvGrpSpPr>
          <p:cNvPr id="27655" name="Group 7"/>
          <p:cNvGrpSpPr>
            <a:grpSpLocks/>
          </p:cNvGrpSpPr>
          <p:nvPr/>
        </p:nvGrpSpPr>
        <p:grpSpPr bwMode="auto">
          <a:xfrm>
            <a:off x="5867400" y="914400"/>
            <a:ext cx="3860800" cy="3962400"/>
            <a:chOff x="2736" y="576"/>
            <a:chExt cx="2432" cy="2496"/>
          </a:xfrm>
        </p:grpSpPr>
        <p:sp>
          <p:nvSpPr>
            <p:cNvPr id="27656" name="Text Box 8"/>
            <p:cNvSpPr txBox="1">
              <a:spLocks noChangeArrowheads="1"/>
            </p:cNvSpPr>
            <p:nvPr/>
          </p:nvSpPr>
          <p:spPr bwMode="auto">
            <a:xfrm>
              <a:off x="4704" y="835"/>
              <a:ext cx="4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altLang="en-US" sz="1200">
                  <a:latin typeface="Courier New" pitchFamily="49" charset="0"/>
                </a:rPr>
                <a:t>%edx.1</a:t>
              </a:r>
              <a:endParaRPr lang="en-US" altLang="en-US" sz="1200">
                <a:latin typeface="Times New Roman" pitchFamily="18" charset="0"/>
              </a:endParaRPr>
            </a:p>
          </p:txBody>
        </p:sp>
        <p:sp>
          <p:nvSpPr>
            <p:cNvPr id="27657" name="Text Box 9"/>
            <p:cNvSpPr txBox="1">
              <a:spLocks noChangeArrowheads="1"/>
            </p:cNvSpPr>
            <p:nvPr/>
          </p:nvSpPr>
          <p:spPr bwMode="auto">
            <a:xfrm>
              <a:off x="2736" y="1440"/>
              <a:ext cx="4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</a:pPr>
              <a:r>
                <a:rPr lang="en-US" altLang="en-US" sz="1200">
                  <a:latin typeface="Courier New" pitchFamily="49" charset="0"/>
                </a:rPr>
                <a:t>%ecx.0</a:t>
              </a:r>
              <a:endParaRPr lang="en-US" altLang="en-US" sz="1200">
                <a:latin typeface="Times New Roman" pitchFamily="18" charset="0"/>
              </a:endParaRPr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auto">
            <a:xfrm>
              <a:off x="4752" y="1008"/>
              <a:ext cx="144" cy="48"/>
            </a:xfrm>
            <a:custGeom>
              <a:avLst/>
              <a:gdLst>
                <a:gd name="T0" fmla="*/ 0 w 348"/>
                <a:gd name="T1" fmla="*/ 0 h 1"/>
                <a:gd name="T2" fmla="*/ 10 w 34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Text Box 11"/>
            <p:cNvSpPr txBox="1">
              <a:spLocks noChangeArrowheads="1"/>
            </p:cNvSpPr>
            <p:nvPr/>
          </p:nvSpPr>
          <p:spPr bwMode="auto">
            <a:xfrm>
              <a:off x="2736" y="1728"/>
              <a:ext cx="4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</a:pPr>
              <a:r>
                <a:rPr lang="en-US" altLang="en-US" sz="1200">
                  <a:latin typeface="Courier New" pitchFamily="49" charset="0"/>
                </a:rPr>
                <a:t>%ebx.0</a:t>
              </a:r>
              <a:endParaRPr lang="en-US" altLang="en-US" sz="1200">
                <a:latin typeface="Times New Roman" pitchFamily="18" charset="0"/>
              </a:endParaRPr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auto">
            <a:xfrm>
              <a:off x="4752" y="3024"/>
              <a:ext cx="144" cy="48"/>
            </a:xfrm>
            <a:custGeom>
              <a:avLst/>
              <a:gdLst>
                <a:gd name="T0" fmla="*/ 0 w 348"/>
                <a:gd name="T1" fmla="*/ 0 h 1"/>
                <a:gd name="T2" fmla="*/ 10 w 34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Freeform 13"/>
            <p:cNvSpPr>
              <a:spLocks/>
            </p:cNvSpPr>
            <p:nvPr/>
          </p:nvSpPr>
          <p:spPr bwMode="auto">
            <a:xfrm>
              <a:off x="4752" y="2736"/>
              <a:ext cx="144" cy="48"/>
            </a:xfrm>
            <a:custGeom>
              <a:avLst/>
              <a:gdLst>
                <a:gd name="T0" fmla="*/ 0 w 348"/>
                <a:gd name="T1" fmla="*/ 0 h 1"/>
                <a:gd name="T2" fmla="*/ 10 w 34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62" name="Group 14"/>
            <p:cNvGrpSpPr>
              <a:grpSpLocks/>
            </p:cNvGrpSpPr>
            <p:nvPr/>
          </p:nvGrpSpPr>
          <p:grpSpPr bwMode="auto">
            <a:xfrm>
              <a:off x="2976" y="576"/>
              <a:ext cx="1824" cy="2477"/>
              <a:chOff x="2976" y="576"/>
              <a:chExt cx="1824" cy="2477"/>
            </a:xfrm>
          </p:grpSpPr>
          <p:sp>
            <p:nvSpPr>
              <p:cNvPr id="27663" name="Freeform 15"/>
              <p:cNvSpPr>
                <a:spLocks/>
              </p:cNvSpPr>
              <p:nvPr/>
            </p:nvSpPr>
            <p:spPr bwMode="auto">
              <a:xfrm>
                <a:off x="3120" y="1872"/>
                <a:ext cx="672" cy="96"/>
              </a:xfrm>
              <a:custGeom>
                <a:avLst/>
                <a:gdLst>
                  <a:gd name="T0" fmla="*/ 0 w 144"/>
                  <a:gd name="T1" fmla="*/ 0 h 96"/>
                  <a:gd name="T2" fmla="*/ 68297 w 144"/>
                  <a:gd name="T3" fmla="*/ 0 h 96"/>
                  <a:gd name="T4" fmla="*/ 68297 w 144"/>
                  <a:gd name="T5" fmla="*/ 96 h 9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96">
                    <a:moveTo>
                      <a:pt x="0" y="0"/>
                    </a:moveTo>
                    <a:lnTo>
                      <a:pt x="144" y="0"/>
                    </a:lnTo>
                    <a:lnTo>
                      <a:pt x="144" y="9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4" name="Text Box 16"/>
              <p:cNvSpPr txBox="1">
                <a:spLocks noChangeArrowheads="1"/>
              </p:cNvSpPr>
              <p:nvPr/>
            </p:nvSpPr>
            <p:spPr bwMode="auto">
              <a:xfrm>
                <a:off x="4452" y="1265"/>
                <a:ext cx="34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</a:pPr>
                <a:r>
                  <a:rPr lang="en-US" altLang="en-US" sz="1200">
                    <a:latin typeface="Courier New" pitchFamily="49" charset="0"/>
                  </a:rPr>
                  <a:t>cc.1</a:t>
                </a:r>
                <a:endParaRPr lang="en-US" altLang="en-US" sz="1200">
                  <a:latin typeface="Times New Roman" pitchFamily="18" charset="0"/>
                </a:endParaRPr>
              </a:p>
            </p:txBody>
          </p:sp>
          <p:sp>
            <p:nvSpPr>
              <p:cNvPr id="27665" name="Text Box 17"/>
              <p:cNvSpPr txBox="1">
                <a:spLocks noChangeArrowheads="1"/>
              </p:cNvSpPr>
              <p:nvPr/>
            </p:nvSpPr>
            <p:spPr bwMode="auto">
              <a:xfrm>
                <a:off x="3408" y="1534"/>
                <a:ext cx="34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</a:pPr>
                <a:r>
                  <a:rPr lang="en-US" altLang="en-US" sz="1200">
                    <a:latin typeface="Courier New" pitchFamily="49" charset="0"/>
                  </a:rPr>
                  <a:t>t.1a</a:t>
                </a:r>
                <a:endParaRPr lang="en-US" altLang="en-US" sz="1200">
                  <a:latin typeface="Times New Roman" pitchFamily="18" charset="0"/>
                </a:endParaRPr>
              </a:p>
            </p:txBody>
          </p:sp>
          <p:sp>
            <p:nvSpPr>
              <p:cNvPr id="27666" name="AutoShape 18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476" cy="1008"/>
              </a:xfrm>
              <a:prstGeom prst="roundRect">
                <a:avLst>
                  <a:gd name="adj" fmla="val 18181"/>
                </a:avLst>
              </a:prstGeom>
              <a:solidFill>
                <a:srgbClr val="66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altLang="en-US" sz="1600">
                    <a:latin typeface="Courier New" pitchFamily="49" charset="0"/>
                  </a:rPr>
                  <a:t>imull</a:t>
                </a:r>
              </a:p>
            </p:txBody>
          </p:sp>
          <p:sp>
            <p:nvSpPr>
              <p:cNvPr id="27667" name="Text Box 19"/>
              <p:cNvSpPr txBox="1">
                <a:spLocks noChangeArrowheads="1"/>
              </p:cNvSpPr>
              <p:nvPr/>
            </p:nvSpPr>
            <p:spPr bwMode="auto">
              <a:xfrm>
                <a:off x="4224" y="2592"/>
                <a:ext cx="46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</a:pPr>
                <a:r>
                  <a:rPr lang="en-US" altLang="en-US" sz="1200">
                    <a:latin typeface="Courier New" pitchFamily="49" charset="0"/>
                  </a:rPr>
                  <a:t>%ecx.1</a:t>
                </a:r>
                <a:endParaRPr lang="en-US" altLang="en-US" sz="1200">
                  <a:latin typeface="Times New Roman" pitchFamily="18" charset="0"/>
                </a:endParaRPr>
              </a:p>
            </p:txBody>
          </p:sp>
          <p:sp>
            <p:nvSpPr>
              <p:cNvPr id="27668" name="Freeform 20"/>
              <p:cNvSpPr>
                <a:spLocks/>
              </p:cNvSpPr>
              <p:nvPr/>
            </p:nvSpPr>
            <p:spPr bwMode="auto">
              <a:xfrm>
                <a:off x="3408" y="2688"/>
                <a:ext cx="1344" cy="48"/>
              </a:xfrm>
              <a:custGeom>
                <a:avLst/>
                <a:gdLst>
                  <a:gd name="T0" fmla="*/ 0 w 1056"/>
                  <a:gd name="T1" fmla="*/ 0 h 48"/>
                  <a:gd name="T2" fmla="*/ 0 w 1056"/>
                  <a:gd name="T3" fmla="*/ 48 h 48"/>
                  <a:gd name="T4" fmla="*/ 2772 w 1056"/>
                  <a:gd name="T5" fmla="*/ 48 h 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56" h="48">
                    <a:moveTo>
                      <a:pt x="0" y="0"/>
                    </a:moveTo>
                    <a:lnTo>
                      <a:pt x="0" y="48"/>
                    </a:lnTo>
                    <a:lnTo>
                      <a:pt x="1056" y="4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9" name="Line 21"/>
              <p:cNvSpPr>
                <a:spLocks noChangeShapeType="1"/>
              </p:cNvSpPr>
              <p:nvPr/>
            </p:nvSpPr>
            <p:spPr bwMode="auto">
              <a:xfrm>
                <a:off x="3408" y="153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0" name="AutoShape 22"/>
              <p:cNvSpPr>
                <a:spLocks noChangeArrowheads="1"/>
              </p:cNvSpPr>
              <p:nvPr/>
            </p:nvSpPr>
            <p:spPr bwMode="auto">
              <a:xfrm>
                <a:off x="4224" y="816"/>
                <a:ext cx="480" cy="144"/>
              </a:xfrm>
              <a:prstGeom prst="roundRect">
                <a:avLst>
                  <a:gd name="adj" fmla="val 50000"/>
                </a:avLst>
              </a:prstGeom>
              <a:solidFill>
                <a:srgbClr val="FF99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altLang="en-US" sz="1600">
                    <a:latin typeface="Courier New" pitchFamily="49" charset="0"/>
                  </a:rPr>
                  <a:t>addl</a:t>
                </a:r>
              </a:p>
            </p:txBody>
          </p:sp>
          <p:sp>
            <p:nvSpPr>
              <p:cNvPr id="27671" name="AutoShape 23"/>
              <p:cNvSpPr>
                <a:spLocks noChangeArrowheads="1"/>
              </p:cNvSpPr>
              <p:nvPr/>
            </p:nvSpPr>
            <p:spPr bwMode="auto">
              <a:xfrm>
                <a:off x="4224" y="1104"/>
                <a:ext cx="476" cy="144"/>
              </a:xfrm>
              <a:prstGeom prst="roundRect">
                <a:avLst>
                  <a:gd name="adj" fmla="val 50000"/>
                </a:avLst>
              </a:prstGeom>
              <a:solidFill>
                <a:srgbClr val="FF99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altLang="en-US" sz="1600">
                    <a:latin typeface="Courier New" pitchFamily="49" charset="0"/>
                  </a:rPr>
                  <a:t>cmpl</a:t>
                </a:r>
              </a:p>
            </p:txBody>
          </p:sp>
          <p:sp>
            <p:nvSpPr>
              <p:cNvPr id="27672" name="AutoShape 24"/>
              <p:cNvSpPr>
                <a:spLocks noChangeArrowheads="1"/>
              </p:cNvSpPr>
              <p:nvPr/>
            </p:nvSpPr>
            <p:spPr bwMode="auto">
              <a:xfrm>
                <a:off x="4224" y="1392"/>
                <a:ext cx="476" cy="144"/>
              </a:xfrm>
              <a:prstGeom prst="roundRect">
                <a:avLst>
                  <a:gd name="adj" fmla="val 50000"/>
                </a:avLst>
              </a:prstGeom>
              <a:solidFill>
                <a:srgbClr val="FF99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altLang="en-US" sz="1600">
                    <a:latin typeface="Courier New" pitchFamily="49" charset="0"/>
                  </a:rPr>
                  <a:t>jl</a:t>
                </a:r>
              </a:p>
            </p:txBody>
          </p:sp>
          <p:sp>
            <p:nvSpPr>
              <p:cNvPr id="27673" name="Line 25"/>
              <p:cNvSpPr>
                <a:spLocks noChangeShapeType="1"/>
              </p:cNvSpPr>
              <p:nvPr/>
            </p:nvSpPr>
            <p:spPr bwMode="auto">
              <a:xfrm>
                <a:off x="4464" y="96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4" name="Line 26"/>
              <p:cNvSpPr>
                <a:spLocks noChangeShapeType="1"/>
              </p:cNvSpPr>
              <p:nvPr/>
            </p:nvSpPr>
            <p:spPr bwMode="auto">
              <a:xfrm flipH="1">
                <a:off x="4464" y="124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5" name="Text Box 27"/>
              <p:cNvSpPr txBox="1">
                <a:spLocks noChangeArrowheads="1"/>
              </p:cNvSpPr>
              <p:nvPr/>
            </p:nvSpPr>
            <p:spPr bwMode="auto">
              <a:xfrm>
                <a:off x="3089" y="576"/>
                <a:ext cx="46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</a:pPr>
                <a:r>
                  <a:rPr lang="en-US" altLang="en-US" sz="1200">
                    <a:latin typeface="Courier New" pitchFamily="49" charset="0"/>
                  </a:rPr>
                  <a:t>%edx.0</a:t>
                </a:r>
                <a:endParaRPr lang="en-US" altLang="en-US" sz="1200" i="1">
                  <a:latin typeface="Times New Roman" pitchFamily="18" charset="0"/>
                </a:endParaRPr>
              </a:p>
            </p:txBody>
          </p:sp>
          <p:sp>
            <p:nvSpPr>
              <p:cNvPr id="27676" name="Freeform 28"/>
              <p:cNvSpPr>
                <a:spLocks/>
              </p:cNvSpPr>
              <p:nvPr/>
            </p:nvSpPr>
            <p:spPr bwMode="auto">
              <a:xfrm>
                <a:off x="3120" y="720"/>
                <a:ext cx="1344" cy="96"/>
              </a:xfrm>
              <a:custGeom>
                <a:avLst/>
                <a:gdLst>
                  <a:gd name="T0" fmla="*/ 0 w 1008"/>
                  <a:gd name="T1" fmla="*/ 0 h 48"/>
                  <a:gd name="T2" fmla="*/ 3185 w 1008"/>
                  <a:gd name="T3" fmla="*/ 0 h 48"/>
                  <a:gd name="T4" fmla="*/ 3185 w 1008"/>
                  <a:gd name="T5" fmla="*/ 768 h 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08" h="48">
                    <a:moveTo>
                      <a:pt x="0" y="0"/>
                    </a:moveTo>
                    <a:lnTo>
                      <a:pt x="1008" y="0"/>
                    </a:lnTo>
                    <a:lnTo>
                      <a:pt x="1008" y="4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7" name="Line 29"/>
              <p:cNvSpPr>
                <a:spLocks noChangeShapeType="1"/>
              </p:cNvSpPr>
              <p:nvPr/>
            </p:nvSpPr>
            <p:spPr bwMode="auto">
              <a:xfrm>
                <a:off x="3408" y="7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8" name="Freeform 30"/>
              <p:cNvSpPr>
                <a:spLocks/>
              </p:cNvSpPr>
              <p:nvPr/>
            </p:nvSpPr>
            <p:spPr bwMode="auto">
              <a:xfrm>
                <a:off x="4464" y="1008"/>
                <a:ext cx="288" cy="48"/>
              </a:xfrm>
              <a:custGeom>
                <a:avLst/>
                <a:gdLst>
                  <a:gd name="T0" fmla="*/ 0 w 348"/>
                  <a:gd name="T1" fmla="*/ 0 h 1"/>
                  <a:gd name="T2" fmla="*/ 163 w 348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48" h="1">
                    <a:moveTo>
                      <a:pt x="0" y="0"/>
                    </a:moveTo>
                    <a:lnTo>
                      <a:pt x="348" y="0"/>
                    </a:ln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9" name="Freeform 31"/>
              <p:cNvSpPr>
                <a:spLocks/>
              </p:cNvSpPr>
              <p:nvPr/>
            </p:nvSpPr>
            <p:spPr bwMode="auto">
              <a:xfrm>
                <a:off x="3120" y="1584"/>
                <a:ext cx="144" cy="96"/>
              </a:xfrm>
              <a:custGeom>
                <a:avLst/>
                <a:gdLst>
                  <a:gd name="T0" fmla="*/ 0 w 144"/>
                  <a:gd name="T1" fmla="*/ 0 h 96"/>
                  <a:gd name="T2" fmla="*/ 144 w 144"/>
                  <a:gd name="T3" fmla="*/ 0 h 96"/>
                  <a:gd name="T4" fmla="*/ 144 w 144"/>
                  <a:gd name="T5" fmla="*/ 96 h 9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96">
                    <a:moveTo>
                      <a:pt x="0" y="0"/>
                    </a:moveTo>
                    <a:lnTo>
                      <a:pt x="144" y="0"/>
                    </a:lnTo>
                    <a:lnTo>
                      <a:pt x="144" y="9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0" name="Line 32"/>
              <p:cNvSpPr>
                <a:spLocks noChangeShapeType="1"/>
              </p:cNvSpPr>
              <p:nvPr/>
            </p:nvSpPr>
            <p:spPr bwMode="auto">
              <a:xfrm flipH="1">
                <a:off x="2976" y="15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1" name="AutoShape 33"/>
              <p:cNvSpPr>
                <a:spLocks noChangeArrowheads="1"/>
              </p:cNvSpPr>
              <p:nvPr/>
            </p:nvSpPr>
            <p:spPr bwMode="auto">
              <a:xfrm>
                <a:off x="3696" y="1968"/>
                <a:ext cx="476" cy="1008"/>
              </a:xfrm>
              <a:prstGeom prst="roundRect">
                <a:avLst>
                  <a:gd name="adj" fmla="val 18181"/>
                </a:avLst>
              </a:prstGeom>
              <a:solidFill>
                <a:srgbClr val="66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altLang="en-US" sz="1600">
                    <a:latin typeface="Courier New" pitchFamily="49" charset="0"/>
                  </a:rPr>
                  <a:t>imull</a:t>
                </a:r>
              </a:p>
            </p:txBody>
          </p:sp>
          <p:sp>
            <p:nvSpPr>
              <p:cNvPr id="27682" name="Text Box 34"/>
              <p:cNvSpPr txBox="1">
                <a:spLocks noChangeArrowheads="1"/>
              </p:cNvSpPr>
              <p:nvPr/>
            </p:nvSpPr>
            <p:spPr bwMode="auto">
              <a:xfrm>
                <a:off x="4224" y="2880"/>
                <a:ext cx="46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</a:pPr>
                <a:r>
                  <a:rPr lang="en-US" altLang="en-US" sz="1200">
                    <a:latin typeface="Courier New" pitchFamily="49" charset="0"/>
                  </a:rPr>
                  <a:t>%ebx.1</a:t>
                </a:r>
                <a:endParaRPr lang="en-US" altLang="en-US" sz="1200">
                  <a:latin typeface="Times New Roman" pitchFamily="18" charset="0"/>
                </a:endParaRPr>
              </a:p>
            </p:txBody>
          </p:sp>
          <p:sp>
            <p:nvSpPr>
              <p:cNvPr id="27683" name="Freeform 35"/>
              <p:cNvSpPr>
                <a:spLocks/>
              </p:cNvSpPr>
              <p:nvPr/>
            </p:nvSpPr>
            <p:spPr bwMode="auto">
              <a:xfrm>
                <a:off x="3936" y="2976"/>
                <a:ext cx="816" cy="48"/>
              </a:xfrm>
              <a:custGeom>
                <a:avLst/>
                <a:gdLst>
                  <a:gd name="T0" fmla="*/ 0 w 1056"/>
                  <a:gd name="T1" fmla="*/ 0 h 48"/>
                  <a:gd name="T2" fmla="*/ 0 w 1056"/>
                  <a:gd name="T3" fmla="*/ 48 h 48"/>
                  <a:gd name="T4" fmla="*/ 377 w 1056"/>
                  <a:gd name="T5" fmla="*/ 48 h 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56" h="48">
                    <a:moveTo>
                      <a:pt x="0" y="0"/>
                    </a:moveTo>
                    <a:lnTo>
                      <a:pt x="0" y="48"/>
                    </a:lnTo>
                    <a:lnTo>
                      <a:pt x="1056" y="4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4" name="Line 36"/>
              <p:cNvSpPr>
                <a:spLocks noChangeShapeType="1"/>
              </p:cNvSpPr>
              <p:nvPr/>
            </p:nvSpPr>
            <p:spPr bwMode="auto">
              <a:xfrm>
                <a:off x="3936" y="182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5" name="Line 37"/>
              <p:cNvSpPr>
                <a:spLocks noChangeShapeType="1"/>
              </p:cNvSpPr>
              <p:nvPr/>
            </p:nvSpPr>
            <p:spPr bwMode="auto">
              <a:xfrm>
                <a:off x="3936" y="720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6" name="Line 38"/>
              <p:cNvSpPr>
                <a:spLocks noChangeShapeType="1"/>
              </p:cNvSpPr>
              <p:nvPr/>
            </p:nvSpPr>
            <p:spPr bwMode="auto">
              <a:xfrm flipH="1">
                <a:off x="3168" y="1872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7" name="Line 39"/>
              <p:cNvSpPr>
                <a:spLocks noChangeShapeType="1"/>
              </p:cNvSpPr>
              <p:nvPr/>
            </p:nvSpPr>
            <p:spPr bwMode="auto">
              <a:xfrm flipH="1">
                <a:off x="2976" y="187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8" name="Line 40"/>
              <p:cNvSpPr>
                <a:spLocks noChangeShapeType="1"/>
              </p:cNvSpPr>
              <p:nvPr/>
            </p:nvSpPr>
            <p:spPr bwMode="auto">
              <a:xfrm flipH="1">
                <a:off x="3696" y="273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9" name="Text Box 41"/>
              <p:cNvSpPr txBox="1">
                <a:spLocks noChangeArrowheads="1"/>
              </p:cNvSpPr>
              <p:nvPr/>
            </p:nvSpPr>
            <p:spPr bwMode="auto">
              <a:xfrm>
                <a:off x="3936" y="1822"/>
                <a:ext cx="34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</a:pPr>
                <a:r>
                  <a:rPr lang="en-US" altLang="en-US" sz="1200">
                    <a:latin typeface="Courier New" pitchFamily="49" charset="0"/>
                  </a:rPr>
                  <a:t>t.1b</a:t>
                </a:r>
                <a:endParaRPr lang="en-US" altLang="en-US" sz="1200">
                  <a:latin typeface="Times New Roman" pitchFamily="18" charset="0"/>
                </a:endParaRPr>
              </a:p>
            </p:txBody>
          </p:sp>
          <p:sp>
            <p:nvSpPr>
              <p:cNvPr id="27690" name="AutoShape 42"/>
              <p:cNvSpPr>
                <a:spLocks noChangeArrowheads="1"/>
              </p:cNvSpPr>
              <p:nvPr/>
            </p:nvSpPr>
            <p:spPr bwMode="auto">
              <a:xfrm>
                <a:off x="3168" y="816"/>
                <a:ext cx="476" cy="720"/>
              </a:xfrm>
              <a:prstGeom prst="roundRect">
                <a:avLst>
                  <a:gd name="adj" fmla="val 18181"/>
                </a:avLst>
              </a:prstGeom>
              <a:solidFill>
                <a:srgbClr val="66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altLang="en-US" sz="1600">
                    <a:latin typeface="Courier New" pitchFamily="49" charset="0"/>
                  </a:rPr>
                  <a:t>load</a:t>
                </a:r>
              </a:p>
            </p:txBody>
          </p:sp>
          <p:sp>
            <p:nvSpPr>
              <p:cNvPr id="27691" name="AutoShape 43"/>
              <p:cNvSpPr>
                <a:spLocks noChangeArrowheads="1"/>
              </p:cNvSpPr>
              <p:nvPr/>
            </p:nvSpPr>
            <p:spPr bwMode="auto">
              <a:xfrm>
                <a:off x="3700" y="1104"/>
                <a:ext cx="476" cy="720"/>
              </a:xfrm>
              <a:prstGeom prst="roundRect">
                <a:avLst>
                  <a:gd name="adj" fmla="val 18181"/>
                </a:avLst>
              </a:prstGeom>
              <a:solidFill>
                <a:srgbClr val="66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altLang="en-US" sz="1600">
                    <a:latin typeface="Courier New" pitchFamily="49" charset="0"/>
                  </a:rPr>
                  <a:t>load</a:t>
                </a:r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302E26A-F16A-43B6-8946-3449D9AE13BE}"/>
                  </a:ext>
                </a:extLst>
              </p14:cNvPr>
              <p14:cNvContentPartPr/>
              <p14:nvPr/>
            </p14:nvContentPartPr>
            <p14:xfrm>
              <a:off x="5638680" y="2108160"/>
              <a:ext cx="991080" cy="1168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302E26A-F16A-43B6-8946-3449D9AE13B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29320" y="2098800"/>
                <a:ext cx="1009800" cy="1187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Executing with Parallel Loop</a:t>
            </a:r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877888"/>
            <a:ext cx="7075488" cy="598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5689" name="Rectangle 9"/>
          <p:cNvSpPr>
            <a:spLocks noChangeArrowheads="1"/>
          </p:cNvSpPr>
          <p:nvPr/>
        </p:nvSpPr>
        <p:spPr bwMode="auto">
          <a:xfrm>
            <a:off x="9129932" y="3514400"/>
            <a:ext cx="1371600" cy="800100"/>
          </a:xfrm>
          <a:prstGeom prst="rect">
            <a:avLst/>
          </a:prstGeom>
          <a:solidFill>
            <a:schemeClr val="accent2"/>
          </a:solidFill>
          <a:ln w="19050">
            <a:solidFill>
              <a:srgbClr val="FF0000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/>
            <a:r>
              <a:rPr lang="en-US" altLang="en-US" sz="1200" b="0" dirty="0">
                <a:solidFill>
                  <a:schemeClr val="tx2"/>
                </a:solidFill>
              </a:rPr>
              <a:t>Note: actually delayed 1 clock from what diagram shows.  (Why?)</a:t>
            </a:r>
          </a:p>
        </p:txBody>
      </p:sp>
      <p:sp>
        <p:nvSpPr>
          <p:cNvPr id="455690" name="Line 10"/>
          <p:cNvSpPr>
            <a:spLocks noChangeShapeType="1"/>
          </p:cNvSpPr>
          <p:nvPr/>
        </p:nvSpPr>
        <p:spPr bwMode="auto">
          <a:xfrm flipH="1" flipV="1">
            <a:off x="10120532" y="2295200"/>
            <a:ext cx="152400" cy="1219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455691" name="AutoShape 11"/>
          <p:cNvSpPr>
            <a:spLocks/>
          </p:cNvSpPr>
          <p:nvPr/>
        </p:nvSpPr>
        <p:spPr bwMode="auto">
          <a:xfrm>
            <a:off x="9890550" y="1808872"/>
            <a:ext cx="228600" cy="987552"/>
          </a:xfrm>
          <a:prstGeom prst="rightBrace">
            <a:avLst>
              <a:gd name="adj1" fmla="val 36111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676" name="Rectangle 7"/>
          <p:cNvSpPr>
            <a:spLocks noGrp="1" noChangeArrowheads="1"/>
          </p:cNvSpPr>
          <p:nvPr>
            <p:ph idx="1"/>
          </p:nvPr>
        </p:nvSpPr>
        <p:spPr>
          <a:xfrm>
            <a:off x="387351" y="5295900"/>
            <a:ext cx="7385049" cy="1149350"/>
          </a:xfrm>
          <a:solidFill>
            <a:schemeClr val="bg1"/>
          </a:solidFill>
        </p:spPr>
        <p:txBody>
          <a:bodyPr/>
          <a:lstStyle/>
          <a:p>
            <a:pPr lvl="1" eaLnBrk="1" hangingPunct="1"/>
            <a:r>
              <a:rPr lang="en-US" altLang="en-US" sz="1800" dirty="0"/>
              <a:t>Predicted Performance</a:t>
            </a:r>
          </a:p>
          <a:p>
            <a:pPr lvl="2" eaLnBrk="1" hangingPunct="1"/>
            <a:r>
              <a:rPr lang="en-US" altLang="en-US" sz="1600" dirty="0"/>
              <a:t>Can keep 4-cycle multiplier busy performing two simultaneous multiplications</a:t>
            </a:r>
          </a:p>
          <a:p>
            <a:pPr lvl="2" eaLnBrk="1" hangingPunct="1"/>
            <a:r>
              <a:rPr lang="en-US" altLang="en-US" sz="1600" dirty="0"/>
              <a:t>Gives CPE of 2.0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2608883-36DF-4D81-A64B-A88B29FDEFE0}"/>
                  </a:ext>
                </a:extLst>
              </p14:cNvPr>
              <p14:cNvContentPartPr/>
              <p14:nvPr/>
            </p14:nvContentPartPr>
            <p14:xfrm>
              <a:off x="5276880" y="1606680"/>
              <a:ext cx="5328000" cy="533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2608883-36DF-4D81-A64B-A88B29FDEFE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67520" y="1597320"/>
                <a:ext cx="5346720" cy="552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9" grpId="0" animBg="1"/>
      <p:bldP spid="455690" grpId="0" animBg="1"/>
      <p:bldP spid="45569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Getting High Performance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Use a good compiler and appropriate flags</a:t>
            </a:r>
          </a:p>
          <a:p>
            <a:pPr eaLnBrk="1" hangingPunct="1">
              <a:defRPr/>
            </a:pPr>
            <a:r>
              <a:rPr lang="en-US" dirty="0"/>
              <a:t>Don’t do anything stupid</a:t>
            </a:r>
          </a:p>
          <a:p>
            <a:pPr lvl="1" eaLnBrk="1" hangingPunct="1">
              <a:defRPr/>
            </a:pPr>
            <a:r>
              <a:rPr lang="en-US" dirty="0"/>
              <a:t>Watch out for hidden algorithmic inefficiencies (big-O still matters!)</a:t>
            </a:r>
          </a:p>
          <a:p>
            <a:pPr lvl="1" eaLnBrk="1" hangingPunct="1">
              <a:defRPr/>
            </a:pPr>
            <a:r>
              <a:rPr lang="en-US" dirty="0"/>
              <a:t>Write compiler-friendly code</a:t>
            </a:r>
          </a:p>
          <a:p>
            <a:pPr lvl="2" eaLnBrk="1" hangingPunct="1">
              <a:defRPr/>
            </a:pPr>
            <a:r>
              <a:rPr lang="en-US" dirty="0"/>
              <a:t>Watch out for optimization blockers: procedure calls &amp; memory references</a:t>
            </a:r>
          </a:p>
          <a:p>
            <a:pPr lvl="1">
              <a:defRPr/>
            </a:pPr>
            <a:r>
              <a:rPr lang="en-US" dirty="0"/>
              <a:t>Look carefully at innermost loops (where most work is done)</a:t>
            </a:r>
          </a:p>
          <a:p>
            <a:pPr eaLnBrk="1" hangingPunct="1">
              <a:defRPr/>
            </a:pPr>
            <a:r>
              <a:rPr lang="en-US" dirty="0"/>
              <a:t>Tune code for machine</a:t>
            </a:r>
          </a:p>
          <a:p>
            <a:pPr lvl="1" eaLnBrk="1" hangingPunct="1">
              <a:defRPr/>
            </a:pPr>
            <a:r>
              <a:rPr lang="en-US" dirty="0"/>
              <a:t>Exploit instruction-level parallelism</a:t>
            </a:r>
          </a:p>
          <a:p>
            <a:pPr lvl="1" eaLnBrk="1" hangingPunct="1">
              <a:defRPr/>
            </a:pPr>
            <a:r>
              <a:rPr lang="en-US" dirty="0"/>
              <a:t>Avoid unpredictable branches</a:t>
            </a:r>
          </a:p>
          <a:p>
            <a:pPr lvl="1" eaLnBrk="1" hangingPunct="1">
              <a:defRPr/>
            </a:pPr>
            <a:r>
              <a:rPr lang="en-US" dirty="0"/>
              <a:t>Make code cache-friendly</a:t>
            </a:r>
          </a:p>
          <a:p>
            <a:pPr eaLnBrk="1" hangingPunct="1">
              <a:defRPr/>
            </a:pPr>
            <a:r>
              <a:rPr lang="en-US" dirty="0"/>
              <a:t>But DON’T OPTIMIZE UNTIL IT’S DEBUGGED!!!</a:t>
            </a:r>
          </a:p>
        </p:txBody>
      </p:sp>
    </p:spTree>
    <p:extLst>
      <p:ext uri="{BB962C8B-B14F-4D97-AF65-F5344CB8AC3E}">
        <p14:creationId xmlns:p14="http://schemas.microsoft.com/office/powerpoint/2010/main" val="411763784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Meltdown and </a:t>
            </a:r>
            <a:r>
              <a:rPr lang="en-US" dirty="0" err="1"/>
              <a:t>Spectre</a:t>
            </a:r>
            <a:r>
              <a:rPr lang="en-US" dirty="0"/>
              <a:t>: Background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Consider a few things</a:t>
            </a:r>
          </a:p>
          <a:p>
            <a:pPr lvl="1" eaLnBrk="1" hangingPunct="1">
              <a:defRPr/>
            </a:pPr>
            <a:r>
              <a:rPr lang="en-US" dirty="0"/>
              <a:t>Access to cached things is </a:t>
            </a:r>
            <a:r>
              <a:rPr lang="en-US" i="1" dirty="0"/>
              <a:t>much</a:t>
            </a:r>
            <a:r>
              <a:rPr lang="en-US" dirty="0"/>
              <a:t> faster than to non-cached ones</a:t>
            </a:r>
          </a:p>
          <a:p>
            <a:pPr lvl="1" eaLnBrk="1" hangingPunct="1">
              <a:defRPr/>
            </a:pPr>
            <a:r>
              <a:rPr lang="en-US" dirty="0"/>
              <a:t>Programs have access to detailed timing information</a:t>
            </a:r>
          </a:p>
          <a:p>
            <a:pPr lvl="2" eaLnBrk="1" hangingPunct="1">
              <a:defRPr/>
            </a:pPr>
            <a:r>
              <a:rPr lang="en-US" dirty="0"/>
              <a:t>Intel offers free-running cycle counter to all programs</a:t>
            </a:r>
          </a:p>
          <a:p>
            <a:pPr lvl="2" eaLnBrk="1" hangingPunct="1">
              <a:defRPr/>
            </a:pPr>
            <a:r>
              <a:rPr lang="en-US" dirty="0"/>
              <a:t>Thus, can tell whether something was cached</a:t>
            </a:r>
          </a:p>
          <a:p>
            <a:pPr lvl="1" eaLnBrk="1" hangingPunct="1">
              <a:defRPr/>
            </a:pPr>
            <a:r>
              <a:rPr lang="en-US" dirty="0"/>
              <a:t>OS has access to everything</a:t>
            </a:r>
          </a:p>
          <a:p>
            <a:pPr lvl="2" eaLnBrk="1" hangingPunct="1">
              <a:defRPr/>
            </a:pPr>
            <a:r>
              <a:rPr lang="en-US" dirty="0"/>
              <a:t>Carefully checks whether </a:t>
            </a:r>
            <a:r>
              <a:rPr lang="en-US" i="1" dirty="0"/>
              <a:t>you</a:t>
            </a:r>
            <a:r>
              <a:rPr lang="en-US" dirty="0"/>
              <a:t> have access before giving stuff to you</a:t>
            </a:r>
          </a:p>
          <a:p>
            <a:pPr lvl="1" eaLnBrk="1" hangingPunct="1">
              <a:defRPr/>
            </a:pPr>
            <a:r>
              <a:rPr lang="en-US" dirty="0"/>
              <a:t>CPU speculates many instructions ahead</a:t>
            </a:r>
          </a:p>
          <a:p>
            <a:pPr lvl="2" eaLnBrk="1" hangingPunct="1">
              <a:defRPr/>
            </a:pPr>
            <a:r>
              <a:rPr lang="en-US" dirty="0"/>
              <a:t>Must guess about branch directions</a:t>
            </a:r>
          </a:p>
          <a:p>
            <a:pPr lvl="1" eaLnBrk="1" hangingPunct="1">
              <a:defRPr/>
            </a:pPr>
            <a:r>
              <a:rPr lang="en-US" dirty="0"/>
              <a:t>User programs can either flush cache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clflush</a:t>
            </a:r>
            <a:r>
              <a:rPr lang="en-US" dirty="0"/>
              <a:t> instruction) or clobber with loop</a:t>
            </a:r>
          </a:p>
        </p:txBody>
      </p:sp>
    </p:spTree>
    <p:extLst>
      <p:ext uri="{BB962C8B-B14F-4D97-AF65-F5344CB8AC3E}">
        <p14:creationId xmlns:p14="http://schemas.microsoft.com/office/powerpoint/2010/main" val="135321000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Meltdown and </a:t>
            </a:r>
            <a:r>
              <a:rPr lang="en-US" dirty="0" err="1"/>
              <a:t>Spectre</a:t>
            </a:r>
            <a:endParaRPr lang="en-US" dirty="0"/>
          </a:p>
        </p:txBody>
      </p:sp>
      <p:sp>
        <p:nvSpPr>
          <p:cNvPr id="381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Trick OS into doing these steps:</a:t>
            </a:r>
          </a:p>
          <a:p>
            <a:pPr lvl="1" eaLnBrk="1" hangingPunct="1">
              <a:defRPr/>
            </a:pPr>
            <a:r>
              <a:rPr lang="en-US" dirty="0"/>
              <a:t>Check whether you have access to arbitrary location </a:t>
            </a:r>
            <a:r>
              <a:rPr lang="en-US" i="1" dirty="0"/>
              <a:t>x</a:t>
            </a:r>
            <a:r>
              <a:rPr lang="en-US" dirty="0"/>
              <a:t> (you don’t)</a:t>
            </a:r>
          </a:p>
          <a:p>
            <a:pPr lvl="1" eaLnBrk="1" hangingPunct="1">
              <a:defRPr/>
            </a:pPr>
            <a:r>
              <a:rPr lang="en-US" dirty="0" err="1"/>
              <a:t>Mispredict</a:t>
            </a:r>
            <a:r>
              <a:rPr lang="en-US" dirty="0"/>
              <a:t> that branch</a:t>
            </a:r>
          </a:p>
          <a:p>
            <a:pPr lvl="1" eaLnBrk="1" hangingPunct="1">
              <a:defRPr/>
            </a:pPr>
            <a:r>
              <a:rPr lang="en-US" dirty="0"/>
              <a:t>Read location </a:t>
            </a:r>
            <a:r>
              <a:rPr lang="en-US" i="1" dirty="0"/>
              <a:t>x</a:t>
            </a:r>
            <a:r>
              <a:rPr lang="en-US" dirty="0"/>
              <a:t> and use its contents as follows:</a:t>
            </a:r>
          </a:p>
          <a:p>
            <a:pPr lvl="2" eaLnBrk="1" hangingPunct="1">
              <a:defRPr/>
            </a:pPr>
            <a:r>
              <a:rPr lang="en-US" dirty="0"/>
              <a:t>Extract bit </a:t>
            </a:r>
            <a:r>
              <a:rPr lang="en-US" i="1" dirty="0"/>
              <a:t>b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Multiply (shift left) bit </a:t>
            </a:r>
            <a:r>
              <a:rPr lang="en-US" i="1" dirty="0"/>
              <a:t>b</a:t>
            </a:r>
            <a:r>
              <a:rPr lang="en-US" dirty="0"/>
              <a:t> by, e.g., 1024</a:t>
            </a:r>
          </a:p>
          <a:p>
            <a:pPr lvl="2" eaLnBrk="1" hangingPunct="1">
              <a:defRPr/>
            </a:pPr>
            <a:r>
              <a:rPr lang="en-US" dirty="0"/>
              <a:t>Access array </a:t>
            </a:r>
            <a:r>
              <a:rPr lang="en-US" i="1" dirty="0"/>
              <a:t>y[b*1024]</a:t>
            </a:r>
            <a:r>
              <a:rPr lang="en-US" dirty="0"/>
              <a:t> that you </a:t>
            </a:r>
            <a:r>
              <a:rPr lang="en-US" i="1" dirty="0"/>
              <a:t>do</a:t>
            </a:r>
            <a:r>
              <a:rPr lang="en-US" dirty="0"/>
              <a:t> have access to</a:t>
            </a:r>
          </a:p>
          <a:p>
            <a:pPr lvl="1" eaLnBrk="1" hangingPunct="1">
              <a:defRPr/>
            </a:pPr>
            <a:r>
              <a:rPr lang="en-US" dirty="0"/>
              <a:t>Hardware will eventually discover </a:t>
            </a:r>
            <a:r>
              <a:rPr lang="en-US" dirty="0" err="1"/>
              <a:t>mispredicted</a:t>
            </a:r>
            <a:r>
              <a:rPr lang="en-US" dirty="0"/>
              <a:t> branch and cancel all those instructions</a:t>
            </a:r>
          </a:p>
          <a:p>
            <a:pPr lvl="2" eaLnBrk="1" hangingPunct="1">
              <a:defRPr/>
            </a:pPr>
            <a:r>
              <a:rPr lang="en-US" dirty="0"/>
              <a:t>…but cache now contains </a:t>
            </a:r>
            <a:r>
              <a:rPr lang="en-US" i="1" dirty="0"/>
              <a:t>y[b*1024]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Scan cache to see whether </a:t>
            </a:r>
            <a:r>
              <a:rPr lang="en-US" i="1" dirty="0"/>
              <a:t>y[0]</a:t>
            </a:r>
            <a:r>
              <a:rPr lang="en-US" dirty="0"/>
              <a:t> or </a:t>
            </a:r>
            <a:r>
              <a:rPr lang="en-US" i="1" dirty="0"/>
              <a:t>y[1024] </a:t>
            </a:r>
            <a:r>
              <a:rPr lang="en-US" dirty="0"/>
              <a:t>is fast (i.e., in cache)</a:t>
            </a:r>
          </a:p>
          <a:p>
            <a:pPr lvl="1" eaLnBrk="1" hangingPunct="1">
              <a:defRPr/>
            </a:pPr>
            <a:r>
              <a:rPr lang="en-US" dirty="0"/>
              <a:t>You now know bit </a:t>
            </a:r>
            <a:r>
              <a:rPr lang="en-US" i="1" dirty="0"/>
              <a:t>b</a:t>
            </a:r>
            <a:r>
              <a:rPr lang="en-US" dirty="0"/>
              <a:t> of location </a:t>
            </a:r>
            <a:r>
              <a:rPr lang="en-US" i="1" dirty="0"/>
              <a:t>x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Lather, rinse, repeat until you know all bits of </a:t>
            </a:r>
            <a:r>
              <a:rPr lang="en-US" i="1" dirty="0"/>
              <a:t>x</a:t>
            </a:r>
          </a:p>
          <a:p>
            <a:pPr lvl="1" eaLnBrk="1" hangingPunct="1">
              <a:defRPr/>
            </a:pPr>
            <a:r>
              <a:rPr lang="en-US" dirty="0"/>
              <a:t>Lather, rinse, repeat for all locations you want to read</a:t>
            </a:r>
          </a:p>
        </p:txBody>
      </p:sp>
    </p:spTree>
    <p:extLst>
      <p:ext uri="{BB962C8B-B14F-4D97-AF65-F5344CB8AC3E}">
        <p14:creationId xmlns:p14="http://schemas.microsoft.com/office/powerpoint/2010/main" val="425062534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So What?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Can read arbitrary memory at about 2K bits/second</a:t>
            </a:r>
          </a:p>
          <a:p>
            <a:pPr lvl="1" eaLnBrk="1" hangingPunct="1">
              <a:defRPr/>
            </a:pPr>
            <a:r>
              <a:rPr lang="en-US" dirty="0"/>
              <a:t>No biggie on your laptop</a:t>
            </a:r>
          </a:p>
          <a:p>
            <a:pPr lvl="1" eaLnBrk="1" hangingPunct="1">
              <a:defRPr/>
            </a:pPr>
            <a:r>
              <a:rPr lang="en-US" dirty="0"/>
              <a:t>Huge issue in the cloud</a:t>
            </a:r>
          </a:p>
          <a:p>
            <a:pPr lvl="2" eaLnBrk="1" hangingPunct="1">
              <a:defRPr/>
            </a:pPr>
            <a:r>
              <a:rPr lang="en-US" dirty="0"/>
              <a:t>Physical machines often shared</a:t>
            </a:r>
          </a:p>
          <a:p>
            <a:pPr lvl="2" eaLnBrk="1" hangingPunct="1">
              <a:defRPr/>
            </a:pPr>
            <a:r>
              <a:rPr lang="en-US" dirty="0"/>
              <a:t>Supposedly isolated by virtual-machine technology</a:t>
            </a:r>
          </a:p>
          <a:p>
            <a:pPr lvl="1" eaLnBrk="1" hangingPunct="1">
              <a:defRPr/>
            </a:pPr>
            <a:r>
              <a:rPr lang="en-US" dirty="0"/>
              <a:t>Grab people’s encryption keys, passwords, all sorts of stuff</a:t>
            </a:r>
          </a:p>
          <a:p>
            <a:pPr lvl="1" eaLnBrk="1" hangingPunct="1">
              <a:defRPr/>
            </a:pPr>
            <a:r>
              <a:rPr lang="en-US" dirty="0"/>
              <a:t>Next stop: Putin</a:t>
            </a:r>
          </a:p>
          <a:p>
            <a:pPr eaLnBrk="1" hangingPunct="1">
              <a:defRPr/>
            </a:pPr>
            <a:r>
              <a:rPr lang="en-US" dirty="0"/>
              <a:t>What to do?</a:t>
            </a:r>
          </a:p>
          <a:p>
            <a:pPr lvl="1" eaLnBrk="1" hangingPunct="1">
              <a:defRPr/>
            </a:pPr>
            <a:r>
              <a:rPr lang="en-US" dirty="0"/>
              <a:t>Disabling speculation kills performance</a:t>
            </a:r>
          </a:p>
          <a:p>
            <a:pPr lvl="1" eaLnBrk="1" hangingPunct="1">
              <a:defRPr/>
            </a:pPr>
            <a:r>
              <a:rPr lang="en-US" dirty="0"/>
              <a:t>Only certain branches are vulnerable</a:t>
            </a:r>
          </a:p>
          <a:p>
            <a:pPr lvl="2" eaLnBrk="1" hangingPunct="1">
              <a:defRPr/>
            </a:pPr>
            <a:r>
              <a:rPr lang="en-US" dirty="0"/>
              <a:t>Can do special things for those branches</a:t>
            </a:r>
          </a:p>
          <a:p>
            <a:pPr lvl="2" eaLnBrk="1" hangingPunct="1">
              <a:defRPr/>
            </a:pPr>
            <a:r>
              <a:rPr lang="en-US" dirty="0"/>
              <a:t>But hard to find (millions of lines in kernel)</a:t>
            </a:r>
          </a:p>
          <a:p>
            <a:pPr lvl="1" eaLnBrk="1" hangingPunct="1">
              <a:defRPr/>
            </a:pPr>
            <a:r>
              <a:rPr lang="en-US" dirty="0"/>
              <a:t>Compiler can try to identify risky branches</a:t>
            </a:r>
          </a:p>
          <a:p>
            <a:pPr lvl="2" eaLnBrk="1" hangingPunct="1">
              <a:defRPr/>
            </a:pPr>
            <a:r>
              <a:rPr lang="en-US" dirty="0"/>
              <a:t>But will be conservative </a:t>
            </a:r>
            <a:r>
              <a:rPr lang="en-US" dirty="0">
                <a:sym typeface="Wingdings" panose="05000000000000000000" pitchFamily="2" charset="2"/>
              </a:rPr>
              <a:t> OS will slow 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91965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Modern CPU Design</a:t>
            </a:r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3066041" y="3505200"/>
            <a:ext cx="6510337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b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Execution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581400" y="3900160"/>
            <a:ext cx="5706052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Functional</a:t>
            </a:r>
          </a:p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Units</a:t>
            </a:r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3066041" y="1219200"/>
            <a:ext cx="6510337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Instruction Control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740728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Branch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5283778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6056891" y="4038600"/>
            <a:ext cx="674687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6826828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Load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7598353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Store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7984116" y="1676400"/>
            <a:ext cx="1303337" cy="11430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6826827" y="5562600"/>
            <a:ext cx="1447800" cy="609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Data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5766377" y="16764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Fetch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Control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5766377" y="22860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Decode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6923665" y="194813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6923665" y="256288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6344227" y="28194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2" name="Freeform 18"/>
          <p:cNvSpPr>
            <a:spLocks/>
          </p:cNvSpPr>
          <p:nvPr/>
        </p:nvSpPr>
        <p:spPr bwMode="auto">
          <a:xfrm flipH="1">
            <a:off x="3837565" y="1752600"/>
            <a:ext cx="1928812" cy="22860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rot="5400000">
            <a:off x="648710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rot="16200000" flipV="1">
            <a:off x="6777615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rot="5400000">
            <a:off x="7258627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rot="5400000">
            <a:off x="754755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7038320" y="1673424"/>
            <a:ext cx="782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Address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6934200" y="2286001"/>
            <a:ext cx="1069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Instructions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6324601" y="2816424"/>
            <a:ext cx="10109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Operations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3810001" y="3166081"/>
            <a:ext cx="1291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Prediction OK?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8039677" y="5240180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7259940" y="5257801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6608584" y="5011580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7377440" y="5011580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4067175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561181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638175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715486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79248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4067176" y="3810000"/>
            <a:ext cx="3857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4513840" y="4038600"/>
            <a:ext cx="673100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48387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>
            <a:off x="3259715" y="4876800"/>
            <a:ext cx="521469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4031241" y="4495800"/>
            <a:ext cx="3857625" cy="381000"/>
            <a:chOff x="768" y="2016"/>
            <a:chExt cx="1920" cy="144"/>
          </a:xfrm>
        </p:grpSpPr>
        <p:sp>
          <p:nvSpPr>
            <p:cNvPr id="11313" name="Line 41"/>
            <p:cNvSpPr>
              <a:spLocks noChangeShapeType="1"/>
            </p:cNvSpPr>
            <p:nvPr/>
          </p:nvSpPr>
          <p:spPr bwMode="auto">
            <a:xfrm>
              <a:off x="76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4" name="Line 42"/>
            <p:cNvSpPr>
              <a:spLocks noChangeShapeType="1"/>
            </p:cNvSpPr>
            <p:nvPr/>
          </p:nvSpPr>
          <p:spPr bwMode="auto">
            <a:xfrm>
              <a:off x="1536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5" name="Line 43"/>
            <p:cNvSpPr>
              <a:spLocks noChangeShapeType="1"/>
            </p:cNvSpPr>
            <p:nvPr/>
          </p:nvSpPr>
          <p:spPr bwMode="auto">
            <a:xfrm>
              <a:off x="1920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6" name="Line 44"/>
            <p:cNvSpPr>
              <a:spLocks noChangeShapeType="1"/>
            </p:cNvSpPr>
            <p:nvPr/>
          </p:nvSpPr>
          <p:spPr bwMode="auto">
            <a:xfrm>
              <a:off x="2304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7" name="Line 45"/>
            <p:cNvSpPr>
              <a:spLocks noChangeShapeType="1"/>
            </p:cNvSpPr>
            <p:nvPr/>
          </p:nvSpPr>
          <p:spPr bwMode="auto">
            <a:xfrm>
              <a:off x="268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8" name="Line 46"/>
            <p:cNvSpPr>
              <a:spLocks noChangeShapeType="1"/>
            </p:cNvSpPr>
            <p:nvPr/>
          </p:nvSpPr>
          <p:spPr bwMode="auto">
            <a:xfrm>
              <a:off x="1152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305" name="Rectangle 47"/>
          <p:cNvSpPr>
            <a:spLocks noChangeArrowheads="1"/>
          </p:cNvSpPr>
          <p:nvPr/>
        </p:nvSpPr>
        <p:spPr bwMode="auto">
          <a:xfrm>
            <a:off x="4320165" y="4829176"/>
            <a:ext cx="1514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 Results</a:t>
            </a:r>
          </a:p>
        </p:txBody>
      </p:sp>
      <p:sp>
        <p:nvSpPr>
          <p:cNvPr id="11306" name="Rectangle 48"/>
          <p:cNvSpPr>
            <a:spLocks noChangeArrowheads="1"/>
          </p:cNvSpPr>
          <p:nvPr/>
        </p:nvSpPr>
        <p:spPr bwMode="auto">
          <a:xfrm>
            <a:off x="4320166" y="1828800"/>
            <a:ext cx="1157287" cy="990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Retirement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Unit</a:t>
            </a:r>
          </a:p>
        </p:txBody>
      </p:sp>
      <p:sp>
        <p:nvSpPr>
          <p:cNvPr id="11307" name="Rectangle 49"/>
          <p:cNvSpPr>
            <a:spLocks noChangeArrowheads="1"/>
          </p:cNvSpPr>
          <p:nvPr/>
        </p:nvSpPr>
        <p:spPr bwMode="auto">
          <a:xfrm>
            <a:off x="4513841" y="2286000"/>
            <a:ext cx="769937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Register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File</a:t>
            </a:r>
          </a:p>
        </p:txBody>
      </p:sp>
      <p:sp>
        <p:nvSpPr>
          <p:cNvPr id="11308" name="Line 50"/>
          <p:cNvSpPr>
            <a:spLocks noChangeShapeType="1"/>
          </p:cNvSpPr>
          <p:nvPr/>
        </p:nvSpPr>
        <p:spPr bwMode="auto">
          <a:xfrm>
            <a:off x="3837565" y="22098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9" name="Freeform 51"/>
          <p:cNvSpPr>
            <a:spLocks/>
          </p:cNvSpPr>
          <p:nvPr/>
        </p:nvSpPr>
        <p:spPr bwMode="auto">
          <a:xfrm flipH="1">
            <a:off x="3428999" y="2667000"/>
            <a:ext cx="891166" cy="22098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0" name="Text Box 52"/>
          <p:cNvSpPr txBox="1">
            <a:spLocks noChangeArrowheads="1"/>
          </p:cNvSpPr>
          <p:nvPr/>
        </p:nvSpPr>
        <p:spPr bwMode="auto">
          <a:xfrm>
            <a:off x="1981201" y="3159101"/>
            <a:ext cx="14452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Register Updates</a:t>
            </a:r>
          </a:p>
        </p:txBody>
      </p:sp>
      <p:sp>
        <p:nvSpPr>
          <p:cNvPr id="11311" name="Line 53"/>
          <p:cNvSpPr>
            <a:spLocks noChangeShapeType="1"/>
          </p:cNvSpPr>
          <p:nvPr/>
        </p:nvSpPr>
        <p:spPr bwMode="auto">
          <a:xfrm>
            <a:off x="5283777" y="25146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2" name="Freeform 54"/>
          <p:cNvSpPr>
            <a:spLocks/>
          </p:cNvSpPr>
          <p:nvPr/>
        </p:nvSpPr>
        <p:spPr bwMode="auto">
          <a:xfrm>
            <a:off x="5380615" y="2819400"/>
            <a:ext cx="963612" cy="228600"/>
          </a:xfrm>
          <a:custGeom>
            <a:avLst/>
            <a:gdLst>
              <a:gd name="T0" fmla="*/ 480 w 480"/>
              <a:gd name="T1" fmla="*/ 144 h 144"/>
              <a:gd name="T2" fmla="*/ 0 w 480"/>
              <a:gd name="T3" fmla="*/ 144 h 144"/>
              <a:gd name="T4" fmla="*/ 0 w 480"/>
              <a:gd name="T5" fmla="*/ 0 h 144"/>
              <a:gd name="T6" fmla="*/ 0 60000 65536"/>
              <a:gd name="T7" fmla="*/ 0 60000 65536"/>
              <a:gd name="T8" fmla="*/ 0 60000 65536"/>
              <a:gd name="T9" fmla="*/ 0 w 480"/>
              <a:gd name="T10" fmla="*/ 0 h 144"/>
              <a:gd name="T11" fmla="*/ 480 w 48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44">
                <a:moveTo>
                  <a:pt x="480" y="144"/>
                </a:moveTo>
                <a:lnTo>
                  <a:pt x="0" y="14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42CE73D-BCF7-4316-B3E1-CCAE2DAD8C8C}"/>
                  </a:ext>
                </a:extLst>
              </p14:cNvPr>
              <p14:cNvContentPartPr/>
              <p14:nvPr/>
            </p14:nvContentPartPr>
            <p14:xfrm>
              <a:off x="6051600" y="5048280"/>
              <a:ext cx="489240" cy="432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42CE73D-BCF7-4316-B3E1-CCAE2DAD8C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42240" y="5038920"/>
                <a:ext cx="507960" cy="45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99441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a Pipeline?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690648" y="2286000"/>
            <a:ext cx="6748752" cy="45720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squar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61157" name="Oval 5"/>
          <p:cNvSpPr>
            <a:spLocks noChangeArrowheads="1"/>
          </p:cNvSpPr>
          <p:nvPr/>
        </p:nvSpPr>
        <p:spPr bwMode="auto">
          <a:xfrm>
            <a:off x="2589214" y="2274889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58" name="Oval 6"/>
          <p:cNvSpPr>
            <a:spLocks noChangeArrowheads="1"/>
          </p:cNvSpPr>
          <p:nvPr/>
        </p:nvSpPr>
        <p:spPr bwMode="auto">
          <a:xfrm>
            <a:off x="2590801" y="2278064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59" name="Oval 7"/>
          <p:cNvSpPr>
            <a:spLocks noChangeArrowheads="1"/>
          </p:cNvSpPr>
          <p:nvPr/>
        </p:nvSpPr>
        <p:spPr bwMode="auto">
          <a:xfrm>
            <a:off x="2590801" y="2278064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60" name="Oval 8"/>
          <p:cNvSpPr>
            <a:spLocks noChangeArrowheads="1"/>
          </p:cNvSpPr>
          <p:nvPr/>
        </p:nvSpPr>
        <p:spPr bwMode="auto">
          <a:xfrm>
            <a:off x="2590801" y="2278064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61" name="Oval 9"/>
          <p:cNvSpPr>
            <a:spLocks noChangeArrowheads="1"/>
          </p:cNvSpPr>
          <p:nvPr/>
        </p:nvSpPr>
        <p:spPr bwMode="auto">
          <a:xfrm>
            <a:off x="2590801" y="2278064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62" name="Oval 10"/>
          <p:cNvSpPr>
            <a:spLocks noChangeArrowheads="1"/>
          </p:cNvSpPr>
          <p:nvPr/>
        </p:nvSpPr>
        <p:spPr bwMode="auto">
          <a:xfrm>
            <a:off x="2590801" y="2278064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63" name="Oval 11"/>
          <p:cNvSpPr>
            <a:spLocks noChangeArrowheads="1"/>
          </p:cNvSpPr>
          <p:nvPr/>
        </p:nvSpPr>
        <p:spPr bwMode="auto">
          <a:xfrm>
            <a:off x="2590801" y="2278064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64" name="Oval 12"/>
          <p:cNvSpPr>
            <a:spLocks noChangeArrowheads="1"/>
          </p:cNvSpPr>
          <p:nvPr/>
        </p:nvSpPr>
        <p:spPr bwMode="auto">
          <a:xfrm>
            <a:off x="2590801" y="2278064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65" name="Oval 13"/>
          <p:cNvSpPr>
            <a:spLocks noChangeArrowheads="1"/>
          </p:cNvSpPr>
          <p:nvPr/>
        </p:nvSpPr>
        <p:spPr bwMode="auto">
          <a:xfrm>
            <a:off x="2590801" y="2278064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66" name="Oval 14"/>
          <p:cNvSpPr>
            <a:spLocks noChangeArrowheads="1"/>
          </p:cNvSpPr>
          <p:nvPr/>
        </p:nvSpPr>
        <p:spPr bwMode="auto">
          <a:xfrm>
            <a:off x="2590801" y="2278064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67" name="Oval 15"/>
          <p:cNvSpPr>
            <a:spLocks noChangeArrowheads="1"/>
          </p:cNvSpPr>
          <p:nvPr/>
        </p:nvSpPr>
        <p:spPr bwMode="auto">
          <a:xfrm>
            <a:off x="2590801" y="2278064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7183" name="AutoShape 16"/>
          <p:cNvSpPr>
            <a:spLocks noChangeArrowheads="1"/>
          </p:cNvSpPr>
          <p:nvPr/>
        </p:nvSpPr>
        <p:spPr bwMode="auto">
          <a:xfrm>
            <a:off x="10112216" y="4220339"/>
            <a:ext cx="1470184" cy="100812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 dirty="0"/>
              <a:t>Result</a:t>
            </a:r>
          </a:p>
          <a:p>
            <a:r>
              <a:rPr lang="en-US" altLang="en-US" dirty="0"/>
              <a:t>Bucket</a:t>
            </a:r>
          </a:p>
        </p:txBody>
      </p:sp>
      <p:sp>
        <p:nvSpPr>
          <p:cNvPr id="7184" name="Rectangle 17"/>
          <p:cNvSpPr>
            <a:spLocks noChangeArrowheads="1"/>
          </p:cNvSpPr>
          <p:nvPr/>
        </p:nvSpPr>
        <p:spPr bwMode="auto">
          <a:xfrm>
            <a:off x="3535200" y="2133600"/>
            <a:ext cx="155448" cy="758952"/>
          </a:xfrm>
          <a:prstGeom prst="rect">
            <a:avLst/>
          </a:prstGeom>
          <a:solidFill>
            <a:schemeClr val="bg2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85" name="Rectangle 18"/>
          <p:cNvSpPr>
            <a:spLocks noChangeArrowheads="1"/>
          </p:cNvSpPr>
          <p:nvPr/>
        </p:nvSpPr>
        <p:spPr bwMode="auto">
          <a:xfrm>
            <a:off x="10283952" y="2133600"/>
            <a:ext cx="155448" cy="758952"/>
          </a:xfrm>
          <a:prstGeom prst="rect">
            <a:avLst/>
          </a:prstGeom>
          <a:solidFill>
            <a:schemeClr val="bg2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6" dur="5000" fill="hold"/>
                                        <p:tgtEl>
                                          <p:spTgt spid="561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8" dur="5000" fill="hold"/>
                                        <p:tgtEl>
                                          <p:spTgt spid="561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10" dur="5000" fill="hold"/>
                                        <p:tgtEl>
                                          <p:spTgt spid="561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12" dur="5000" fill="hold"/>
                                        <p:tgtEl>
                                          <p:spTgt spid="561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14" dur="5000" fill="hold"/>
                                        <p:tgtEl>
                                          <p:spTgt spid="561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16" dur="5000" fill="hold"/>
                                        <p:tgtEl>
                                          <p:spTgt spid="561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18" dur="5000" fill="hold"/>
                                        <p:tgtEl>
                                          <p:spTgt spid="561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20" dur="5000" fill="hold"/>
                                        <p:tgtEl>
                                          <p:spTgt spid="561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22" dur="5000" fill="hold"/>
                                        <p:tgtEl>
                                          <p:spTgt spid="561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24" dur="5000" fill="hold"/>
                                        <p:tgtEl>
                                          <p:spTgt spid="561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26" dur="5000" fill="hold"/>
                                        <p:tgtEl>
                                          <p:spTgt spid="561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57" grpId="0" animBg="1"/>
      <p:bldP spid="561158" grpId="0" animBg="1"/>
      <p:bldP spid="561159" grpId="0" animBg="1"/>
      <p:bldP spid="561160" grpId="0" animBg="1"/>
      <p:bldP spid="561161" grpId="0" animBg="1"/>
      <p:bldP spid="561162" grpId="0" animBg="1"/>
      <p:bldP spid="561163" grpId="0" animBg="1"/>
      <p:bldP spid="561164" grpId="0" animBg="1"/>
      <p:bldP spid="561165" grpId="0" animBg="1"/>
      <p:bldP spid="561166" grpId="0" animBg="1"/>
      <p:bldP spid="5611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Pipelined Functional Units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387351" y="4728252"/>
            <a:ext cx="11076516" cy="1716997"/>
          </a:xfrm>
        </p:spPr>
        <p:txBody>
          <a:bodyPr/>
          <a:lstStyle/>
          <a:p>
            <a:pPr lvl="1"/>
            <a:r>
              <a:rPr lang="en-US" dirty="0"/>
              <a:t>Divide computation into stages (e.g., one per partial product in multiplication)</a:t>
            </a:r>
          </a:p>
          <a:p>
            <a:pPr lvl="1"/>
            <a:r>
              <a:rPr lang="en-US" dirty="0"/>
              <a:t>Pass partial computations from stage to stage</a:t>
            </a:r>
          </a:p>
          <a:p>
            <a:pPr lvl="1"/>
            <a:r>
              <a:rPr lang="en-US" dirty="0"/>
              <a:t>Stage </a:t>
            </a:r>
            <a:r>
              <a:rPr lang="en-US" dirty="0" err="1"/>
              <a:t>i</a:t>
            </a:r>
            <a:r>
              <a:rPr lang="en-US" dirty="0"/>
              <a:t> can start new computation once values passed to i+1</a:t>
            </a:r>
          </a:p>
          <a:p>
            <a:pPr lvl="1"/>
            <a:r>
              <a:rPr lang="en-US" dirty="0"/>
              <a:t>Here, we complete 3 multiplications in 7 cycles, even though each requires 3 cycles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951570" y="357186"/>
            <a:ext cx="1865530" cy="2057400"/>
            <a:chOff x="4553635" y="1828800"/>
            <a:chExt cx="1865530" cy="2057400"/>
          </a:xfrm>
        </p:grpSpPr>
        <p:sp>
          <p:nvSpPr>
            <p:cNvPr id="4" name="AutoShape 5"/>
            <p:cNvSpPr>
              <a:spLocks noChangeArrowheads="1"/>
            </p:cNvSpPr>
            <p:nvPr/>
          </p:nvSpPr>
          <p:spPr bwMode="auto">
            <a:xfrm>
              <a:off x="4571999" y="20574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b="0" dirty="0">
                  <a:latin typeface="Calibri"/>
                  <a:cs typeface="Calibri"/>
                </a:rPr>
                <a:t>Stage 1</a:t>
              </a:r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5029200" y="18288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5943600" y="18288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5486400" y="24384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>
              <a:off x="4572000" y="26670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b="0" dirty="0">
                  <a:latin typeface="Calibri"/>
                  <a:cs typeface="Calibri"/>
                </a:rPr>
                <a:t>Stage 2</a:t>
              </a: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5486401" y="30480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4553635" y="32766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b="0" dirty="0">
                  <a:latin typeface="Calibri"/>
                  <a:cs typeface="Calibri"/>
                </a:rPr>
                <a:t>Stage 3</a:t>
              </a: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5468036" y="36576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643773" y="1045252"/>
            <a:ext cx="4861706" cy="156709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long </a:t>
            </a:r>
            <a:r>
              <a:rPr lang="en-US" sz="1600" dirty="0" err="1">
                <a:latin typeface="Courier New" pitchFamily="49" charset="0"/>
              </a:rPr>
              <a:t>mult_eg</a:t>
            </a:r>
            <a:r>
              <a:rPr lang="en-US" sz="1600" dirty="0">
                <a:latin typeface="Courier New" pitchFamily="49" charset="0"/>
              </a:rPr>
              <a:t>(long a, long b, long c)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p1 = a*b;
    long p2 = a*c;
    long p3 = p1 * p2;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return p3;
}</a:t>
            </a:r>
          </a:p>
        </p:txBody>
      </p:sp>
      <p:graphicFrame>
        <p:nvGraphicFramePr>
          <p:cNvPr id="17" name="Content Placeholder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1127297"/>
              </p:ext>
            </p:extLst>
          </p:nvPr>
        </p:nvGraphicFramePr>
        <p:xfrm>
          <a:off x="2743200" y="2743200"/>
          <a:ext cx="6934202" cy="1854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Time</a:t>
                      </a:r>
                    </a:p>
                  </a:txBody>
                  <a:tcPr marL="124677" marR="12467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1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2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3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4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5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6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7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1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3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06F4F62-AB25-427C-80BF-7D418BBB2F3C}"/>
              </a:ext>
            </a:extLst>
          </p:cNvPr>
          <p:cNvCxnSpPr/>
          <p:nvPr/>
        </p:nvCxnSpPr>
        <p:spPr bwMode="auto">
          <a:xfrm flipV="1">
            <a:off x="6858000" y="3716104"/>
            <a:ext cx="609600" cy="648844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1062D6F-83E5-4607-AB69-68EC122EB00E}"/>
              </a:ext>
            </a:extLst>
          </p:cNvPr>
          <p:cNvCxnSpPr/>
          <p:nvPr/>
        </p:nvCxnSpPr>
        <p:spPr bwMode="auto">
          <a:xfrm flipV="1">
            <a:off x="6126480" y="3716104"/>
            <a:ext cx="1036320" cy="631148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407452D-BF44-4B1C-B06C-D358D72E4CBB}"/>
                  </a:ext>
                </a:extLst>
              </p14:cNvPr>
              <p14:cNvContentPartPr/>
              <p14:nvPr/>
            </p14:nvContentPartPr>
            <p14:xfrm>
              <a:off x="4883040" y="2997360"/>
              <a:ext cx="559440" cy="641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407452D-BF44-4B1C-B06C-D358D72E4C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73680" y="2988000"/>
                <a:ext cx="578160" cy="66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77265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Haswell</a:t>
            </a:r>
            <a:r>
              <a:rPr lang="en-US" dirty="0"/>
              <a:t> CPU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idx="1"/>
          </p:nvPr>
        </p:nvSpPr>
        <p:spPr>
          <a:xfrm>
            <a:off x="685799" y="1220788"/>
            <a:ext cx="10778067" cy="5224462"/>
          </a:xfrm>
        </p:spPr>
        <p:txBody>
          <a:bodyPr/>
          <a:lstStyle/>
          <a:p>
            <a:pPr marL="741363" lvl="1" indent="-341313" defTabSz="895350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11 functional units in total</a:t>
            </a:r>
          </a:p>
          <a:p>
            <a:pPr marL="341313" indent="-341313" defTabSz="895350" eaLnBrk="1" hangingPunct="1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Multiple instructions can execute in parallel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2 load, with address computation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store, with address computation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4 integer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2 FP multiply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FP add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FP divide</a:t>
            </a:r>
            <a:endParaRPr lang="en-US" dirty="0"/>
          </a:p>
          <a:p>
            <a:pPr marL="341313" indent="-341313" defTabSz="895350" eaLnBrk="1" hangingPunct="1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Some instructions take &gt; 1 cycle, but can be pipelined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i="1" dirty="0">
                <a:solidFill>
                  <a:srgbClr val="C00000"/>
                </a:solidFill>
              </a:rPr>
              <a:t>Instruction	Latency	Cycles/Issue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Load / Store	4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Integer Multiply	3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Integer/Long Divide	3-30	3-30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Single/Double FP Multiply	5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Single/Double FP Add	3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Single/Double FP Divide	3-15	3-15</a:t>
            </a:r>
          </a:p>
        </p:txBody>
      </p:sp>
    </p:spTree>
    <p:extLst>
      <p:ext uri="{BB962C8B-B14F-4D97-AF65-F5344CB8AC3E}">
        <p14:creationId xmlns:p14="http://schemas.microsoft.com/office/powerpoint/2010/main" val="229752295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x86-64 Compilation of Combine4</a:t>
            </a:r>
          </a:p>
        </p:txBody>
      </p:sp>
      <p:sp>
        <p:nvSpPr>
          <p:cNvPr id="777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7338" indent="-287338" eaLnBrk="1" hangingPunct="1">
              <a:defRPr/>
            </a:pPr>
            <a:r>
              <a:rPr lang="en-US" dirty="0"/>
              <a:t>Inner Loop (Case: Integer Multiply)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015875" y="2057400"/>
            <a:ext cx="5715000" cy="11669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.L519:		# Loop:</a:t>
            </a:r>
          </a:p>
          <a:p>
            <a:pPr algn="l"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imull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(%rax,%rdx,4),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ecx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# t = t * d[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]</a:t>
            </a:r>
          </a:p>
          <a:p>
            <a:pPr algn="l"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	$1,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	#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</a:t>
            </a:r>
          </a:p>
          <a:p>
            <a:pPr algn="l"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rbp</a:t>
            </a:r>
            <a:r>
              <a:rPr lang="en-US" sz="1400" dirty="0">
                <a:latin typeface="Courier New" pitchFamily="49" charset="0"/>
              </a:rPr>
              <a:t>	# Compare </a:t>
            </a:r>
            <a:r>
              <a:rPr lang="en-US" sz="1400" dirty="0" err="1">
                <a:latin typeface="Courier New" pitchFamily="49" charset="0"/>
              </a:rPr>
              <a:t>length:i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jg</a:t>
            </a:r>
            <a:r>
              <a:rPr lang="en-US" sz="1400" dirty="0">
                <a:latin typeface="Courier New" pitchFamily="49" charset="0"/>
              </a:rPr>
              <a:t>	.L519	# If &gt;, </a:t>
            </a:r>
            <a:r>
              <a:rPr lang="en-US" sz="1400" dirty="0" err="1">
                <a:latin typeface="Courier New" pitchFamily="49" charset="0"/>
              </a:rPr>
              <a:t>goto</a:t>
            </a:r>
            <a:r>
              <a:rPr lang="en-US" sz="1400" dirty="0">
                <a:latin typeface="Courier New" pitchFamily="49" charset="0"/>
              </a:rPr>
              <a:t> Loop</a:t>
            </a:r>
          </a:p>
        </p:txBody>
      </p:sp>
      <p:graphicFrame>
        <p:nvGraphicFramePr>
          <p:cNvPr id="9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86289"/>
              </p:ext>
            </p:extLst>
          </p:nvPr>
        </p:nvGraphicFramePr>
        <p:xfrm>
          <a:off x="3094038" y="4013328"/>
          <a:ext cx="6003925" cy="1777873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9484641-3996-4E6F-8F51-D569F48B3683}"/>
                  </a:ext>
                </a:extLst>
              </p14:cNvPr>
              <p14:cNvContentPartPr/>
              <p14:nvPr/>
            </p14:nvContentPartPr>
            <p14:xfrm>
              <a:off x="8381880" y="4654440"/>
              <a:ext cx="832320" cy="584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9484641-3996-4E6F-8F51-D569F48B36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72520" y="4645080"/>
                <a:ext cx="851040" cy="60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911890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Combine4 = Serial Computation (OP = *)</a:t>
            </a:r>
          </a:p>
        </p:txBody>
      </p:sp>
      <p:sp>
        <p:nvSpPr>
          <p:cNvPr id="783363" name="Rectangle 3"/>
          <p:cNvSpPr>
            <a:spLocks noGrp="1" noChangeArrowheads="1"/>
          </p:cNvSpPr>
          <p:nvPr>
            <p:ph idx="1"/>
          </p:nvPr>
        </p:nvSpPr>
        <p:spPr>
          <a:xfrm>
            <a:off x="3696501" y="1220788"/>
            <a:ext cx="7767366" cy="5224462"/>
          </a:xfrm>
        </p:spPr>
        <p:txBody>
          <a:bodyPr/>
          <a:lstStyle/>
          <a:p>
            <a:pPr marL="287338" indent="-287338" eaLnBrk="1" hangingPunct="1">
              <a:defRPr/>
            </a:pPr>
            <a:r>
              <a:rPr lang="en-US" dirty="0"/>
              <a:t>Computation (length=8)</a:t>
            </a:r>
          </a:p>
          <a:p>
            <a:pPr marL="285750" lvl="1" indent="-171450" eaLnBrk="1" hangingPunct="1">
              <a:buNone/>
              <a:defRPr/>
            </a:pPr>
            <a:r>
              <a:rPr lang="en-US" sz="1400" dirty="0"/>
              <a:t> </a:t>
            </a:r>
            <a:r>
              <a:rPr lang="en-US" sz="1600" dirty="0">
                <a:latin typeface="Courier New" pitchFamily="49" charset="0"/>
              </a:rPr>
              <a:t>((((((((1 * d[0]) * d[1]) * d[2]) * d[3]) </a:t>
            </a:r>
            <a:br>
              <a:rPr lang="en-US" sz="1600" dirty="0">
                <a:latin typeface="Courier New" pitchFamily="49" charset="0"/>
              </a:rPr>
            </a:br>
            <a:r>
              <a:rPr lang="en-US" sz="1600" dirty="0">
                <a:latin typeface="Courier New" pitchFamily="49" charset="0"/>
              </a:rPr>
              <a:t>* d[4]) * d[5]) * d[6]) * d[7])</a:t>
            </a:r>
          </a:p>
          <a:p>
            <a:pPr marL="287338" indent="-287338" eaLnBrk="1" hangingPunct="1">
              <a:defRPr/>
            </a:pPr>
            <a:r>
              <a:rPr lang="en-US" dirty="0"/>
              <a:t>Sequential dependence</a:t>
            </a:r>
          </a:p>
          <a:p>
            <a:pPr marL="687388" lvl="1" indent="-287338">
              <a:defRPr/>
            </a:pPr>
            <a:r>
              <a:rPr lang="en-US" dirty="0"/>
              <a:t>Performance: determined by latency of OP</a:t>
            </a:r>
          </a:p>
        </p:txBody>
      </p:sp>
      <p:sp>
        <p:nvSpPr>
          <p:cNvPr id="20503" name="AutoShape 5"/>
          <p:cNvSpPr>
            <a:spLocks noChangeArrowheads="1"/>
          </p:cNvSpPr>
          <p:nvPr/>
        </p:nvSpPr>
        <p:spPr bwMode="auto">
          <a:xfrm>
            <a:off x="2123701" y="1905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0504" name="Line 6"/>
          <p:cNvSpPr>
            <a:spLocks noChangeShapeType="1"/>
          </p:cNvSpPr>
          <p:nvPr/>
        </p:nvSpPr>
        <p:spPr bwMode="auto">
          <a:xfrm>
            <a:off x="2276101" y="167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05" name="Line 7"/>
          <p:cNvSpPr>
            <a:spLocks noChangeShapeType="1"/>
          </p:cNvSpPr>
          <p:nvPr/>
        </p:nvSpPr>
        <p:spPr bwMode="auto">
          <a:xfrm>
            <a:off x="2504701" y="167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06" name="AutoShape 8"/>
          <p:cNvSpPr>
            <a:spLocks noChangeArrowheads="1"/>
          </p:cNvSpPr>
          <p:nvPr/>
        </p:nvSpPr>
        <p:spPr bwMode="auto">
          <a:xfrm>
            <a:off x="2521261" y="2438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0507" name="Line 9"/>
          <p:cNvSpPr>
            <a:spLocks noChangeShapeType="1"/>
          </p:cNvSpPr>
          <p:nvPr/>
        </p:nvSpPr>
        <p:spPr bwMode="auto">
          <a:xfrm>
            <a:off x="2673661" y="2286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08" name="Line 10"/>
          <p:cNvSpPr>
            <a:spLocks noChangeShapeType="1"/>
          </p:cNvSpPr>
          <p:nvPr/>
        </p:nvSpPr>
        <p:spPr bwMode="auto">
          <a:xfrm>
            <a:off x="2902261" y="2209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09" name="Freeform 11"/>
          <p:cNvSpPr>
            <a:spLocks/>
          </p:cNvSpPr>
          <p:nvPr/>
        </p:nvSpPr>
        <p:spPr bwMode="auto">
          <a:xfrm>
            <a:off x="2428501" y="2223650"/>
            <a:ext cx="92398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83372" name="Rectangle 12"/>
          <p:cNvSpPr>
            <a:spLocks noChangeArrowheads="1"/>
          </p:cNvSpPr>
          <p:nvPr/>
        </p:nvSpPr>
        <p:spPr bwMode="auto">
          <a:xfrm>
            <a:off x="2169740" y="1371601"/>
            <a:ext cx="230191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783373" name="Rectangle 13"/>
          <p:cNvSpPr>
            <a:spLocks noChangeArrowheads="1"/>
          </p:cNvSpPr>
          <p:nvPr/>
        </p:nvSpPr>
        <p:spPr bwMode="auto">
          <a:xfrm>
            <a:off x="2352302" y="13716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783374" name="Rectangle 14"/>
          <p:cNvSpPr>
            <a:spLocks noChangeArrowheads="1"/>
          </p:cNvSpPr>
          <p:nvPr/>
        </p:nvSpPr>
        <p:spPr bwMode="auto">
          <a:xfrm>
            <a:off x="2749862" y="19050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0513" name="AutoShape 15"/>
          <p:cNvSpPr>
            <a:spLocks noChangeArrowheads="1"/>
          </p:cNvSpPr>
          <p:nvPr/>
        </p:nvSpPr>
        <p:spPr bwMode="auto">
          <a:xfrm>
            <a:off x="2909359" y="29718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0514" name="Line 16"/>
          <p:cNvSpPr>
            <a:spLocks noChangeShapeType="1"/>
          </p:cNvSpPr>
          <p:nvPr/>
        </p:nvSpPr>
        <p:spPr bwMode="auto">
          <a:xfrm>
            <a:off x="3061759" y="28194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15" name="Line 17"/>
          <p:cNvSpPr>
            <a:spLocks noChangeShapeType="1"/>
          </p:cNvSpPr>
          <p:nvPr/>
        </p:nvSpPr>
        <p:spPr bwMode="auto">
          <a:xfrm>
            <a:off x="3290359" y="2743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16" name="Freeform 18"/>
          <p:cNvSpPr>
            <a:spLocks/>
          </p:cNvSpPr>
          <p:nvPr/>
        </p:nvSpPr>
        <p:spPr bwMode="auto">
          <a:xfrm>
            <a:off x="2810186" y="2757050"/>
            <a:ext cx="92398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83379" name="Rectangle 19"/>
          <p:cNvSpPr>
            <a:spLocks noChangeArrowheads="1"/>
          </p:cNvSpPr>
          <p:nvPr/>
        </p:nvSpPr>
        <p:spPr bwMode="auto">
          <a:xfrm>
            <a:off x="3137960" y="24384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0518" name="AutoShape 20"/>
          <p:cNvSpPr>
            <a:spLocks noChangeArrowheads="1"/>
          </p:cNvSpPr>
          <p:nvPr/>
        </p:nvSpPr>
        <p:spPr bwMode="auto">
          <a:xfrm>
            <a:off x="3293534" y="3505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0519" name="Line 21"/>
          <p:cNvSpPr>
            <a:spLocks noChangeShapeType="1"/>
          </p:cNvSpPr>
          <p:nvPr/>
        </p:nvSpPr>
        <p:spPr bwMode="auto">
          <a:xfrm>
            <a:off x="3445934" y="3352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20" name="Line 22"/>
          <p:cNvSpPr>
            <a:spLocks noChangeShapeType="1"/>
          </p:cNvSpPr>
          <p:nvPr/>
        </p:nvSpPr>
        <p:spPr bwMode="auto">
          <a:xfrm>
            <a:off x="3674534" y="3276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21" name="Freeform 23"/>
          <p:cNvSpPr>
            <a:spLocks/>
          </p:cNvSpPr>
          <p:nvPr/>
        </p:nvSpPr>
        <p:spPr bwMode="auto">
          <a:xfrm>
            <a:off x="3198284" y="3290450"/>
            <a:ext cx="92398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83384" name="Rectangle 24"/>
          <p:cNvSpPr>
            <a:spLocks noChangeArrowheads="1"/>
          </p:cNvSpPr>
          <p:nvPr/>
        </p:nvSpPr>
        <p:spPr bwMode="auto">
          <a:xfrm>
            <a:off x="3522135" y="29718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0523" name="AutoShape 25"/>
          <p:cNvSpPr>
            <a:spLocks noChangeArrowheads="1"/>
          </p:cNvSpPr>
          <p:nvPr/>
        </p:nvSpPr>
        <p:spPr bwMode="auto">
          <a:xfrm>
            <a:off x="3692836" y="4038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0524" name="Line 26"/>
          <p:cNvSpPr>
            <a:spLocks noChangeShapeType="1"/>
          </p:cNvSpPr>
          <p:nvPr/>
        </p:nvSpPr>
        <p:spPr bwMode="auto">
          <a:xfrm>
            <a:off x="3845236" y="3886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25" name="Line 27"/>
          <p:cNvSpPr>
            <a:spLocks noChangeShapeType="1"/>
          </p:cNvSpPr>
          <p:nvPr/>
        </p:nvSpPr>
        <p:spPr bwMode="auto">
          <a:xfrm>
            <a:off x="4073836" y="3810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26" name="Freeform 28"/>
          <p:cNvSpPr>
            <a:spLocks/>
          </p:cNvSpPr>
          <p:nvPr/>
        </p:nvSpPr>
        <p:spPr bwMode="auto">
          <a:xfrm>
            <a:off x="3582459" y="3823850"/>
            <a:ext cx="92398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83389" name="Rectangle 29"/>
          <p:cNvSpPr>
            <a:spLocks noChangeArrowheads="1"/>
          </p:cNvSpPr>
          <p:nvPr/>
        </p:nvSpPr>
        <p:spPr bwMode="auto">
          <a:xfrm>
            <a:off x="3921437" y="35052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 dirty="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0528" name="AutoShape 30"/>
          <p:cNvSpPr>
            <a:spLocks noChangeArrowheads="1"/>
          </p:cNvSpPr>
          <p:nvPr/>
        </p:nvSpPr>
        <p:spPr bwMode="auto">
          <a:xfrm>
            <a:off x="4075141" y="4572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0529" name="Line 31"/>
          <p:cNvSpPr>
            <a:spLocks noChangeShapeType="1"/>
          </p:cNvSpPr>
          <p:nvPr/>
        </p:nvSpPr>
        <p:spPr bwMode="auto">
          <a:xfrm>
            <a:off x="4227541" y="44196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30" name="Line 32"/>
          <p:cNvSpPr>
            <a:spLocks noChangeShapeType="1"/>
          </p:cNvSpPr>
          <p:nvPr/>
        </p:nvSpPr>
        <p:spPr bwMode="auto">
          <a:xfrm>
            <a:off x="4456141" y="4343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31" name="Freeform 33"/>
          <p:cNvSpPr>
            <a:spLocks/>
          </p:cNvSpPr>
          <p:nvPr/>
        </p:nvSpPr>
        <p:spPr bwMode="auto">
          <a:xfrm>
            <a:off x="3981761" y="4357250"/>
            <a:ext cx="92398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83394" name="Rectangle 34"/>
          <p:cNvSpPr>
            <a:spLocks noChangeArrowheads="1"/>
          </p:cNvSpPr>
          <p:nvPr/>
        </p:nvSpPr>
        <p:spPr bwMode="auto">
          <a:xfrm>
            <a:off x="4303742" y="40386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0533" name="AutoShape 35"/>
          <p:cNvSpPr>
            <a:spLocks noChangeArrowheads="1"/>
          </p:cNvSpPr>
          <p:nvPr/>
        </p:nvSpPr>
        <p:spPr bwMode="auto">
          <a:xfrm>
            <a:off x="4463987" y="5105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0534" name="Line 36"/>
          <p:cNvSpPr>
            <a:spLocks noChangeShapeType="1"/>
          </p:cNvSpPr>
          <p:nvPr/>
        </p:nvSpPr>
        <p:spPr bwMode="auto">
          <a:xfrm>
            <a:off x="4616387" y="4953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35" name="Line 37"/>
          <p:cNvSpPr>
            <a:spLocks noChangeShapeType="1"/>
          </p:cNvSpPr>
          <p:nvPr/>
        </p:nvSpPr>
        <p:spPr bwMode="auto">
          <a:xfrm>
            <a:off x="4844987" y="4876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36" name="Freeform 38"/>
          <p:cNvSpPr>
            <a:spLocks/>
          </p:cNvSpPr>
          <p:nvPr/>
        </p:nvSpPr>
        <p:spPr bwMode="auto">
          <a:xfrm>
            <a:off x="4364066" y="4890650"/>
            <a:ext cx="92398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83399" name="Rectangle 39"/>
          <p:cNvSpPr>
            <a:spLocks noChangeArrowheads="1"/>
          </p:cNvSpPr>
          <p:nvPr/>
        </p:nvSpPr>
        <p:spPr bwMode="auto">
          <a:xfrm>
            <a:off x="4692588" y="45720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0538" name="AutoShape 40"/>
          <p:cNvSpPr>
            <a:spLocks noChangeArrowheads="1"/>
          </p:cNvSpPr>
          <p:nvPr/>
        </p:nvSpPr>
        <p:spPr bwMode="auto">
          <a:xfrm>
            <a:off x="4858435" y="56388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0539" name="Line 41"/>
          <p:cNvSpPr>
            <a:spLocks noChangeShapeType="1"/>
          </p:cNvSpPr>
          <p:nvPr/>
        </p:nvSpPr>
        <p:spPr bwMode="auto">
          <a:xfrm>
            <a:off x="5016811" y="54864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40" name="Line 42"/>
          <p:cNvSpPr>
            <a:spLocks noChangeShapeType="1"/>
          </p:cNvSpPr>
          <p:nvPr/>
        </p:nvSpPr>
        <p:spPr bwMode="auto">
          <a:xfrm>
            <a:off x="5239435" y="5410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41" name="Freeform 43"/>
          <p:cNvSpPr>
            <a:spLocks/>
          </p:cNvSpPr>
          <p:nvPr/>
        </p:nvSpPr>
        <p:spPr bwMode="auto">
          <a:xfrm>
            <a:off x="4752912" y="5424050"/>
            <a:ext cx="92398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83404" name="Rectangle 44"/>
          <p:cNvSpPr>
            <a:spLocks noChangeArrowheads="1"/>
          </p:cNvSpPr>
          <p:nvPr/>
        </p:nvSpPr>
        <p:spPr bwMode="auto">
          <a:xfrm>
            <a:off x="5087036" y="51054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9073270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class02">
  <a:themeElements>
    <a:clrScheme name="">
      <a:dk1>
        <a:srgbClr val="000066"/>
      </a:dk1>
      <a:lt1>
        <a:srgbClr val="FFFFFF"/>
      </a:lt1>
      <a:dk2>
        <a:srgbClr val="003300"/>
      </a:dk2>
      <a:lt2>
        <a:srgbClr val="00FF99"/>
      </a:lt2>
      <a:accent1>
        <a:srgbClr val="800000"/>
      </a:accent1>
      <a:accent2>
        <a:srgbClr val="33CCCC"/>
      </a:accent2>
      <a:accent3>
        <a:srgbClr val="FFFFFF"/>
      </a:accent3>
      <a:accent4>
        <a:srgbClr val="000056"/>
      </a:accent4>
      <a:accent5>
        <a:srgbClr val="C0AAAA"/>
      </a:accent5>
      <a:accent6>
        <a:srgbClr val="2DB9B9"/>
      </a:accent6>
      <a:hlink>
        <a:srgbClr val="660033"/>
      </a:hlink>
      <a:folHlink>
        <a:srgbClr val="000099"/>
      </a:folHlink>
    </a:clrScheme>
    <a:fontScheme name="class0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17961" dir="2700000" algn="ctr" rotWithShape="0">
                  <a:schemeClr val="tx2"/>
                </a:outerShdw>
              </a:effectLst>
            </a14:hiddenEffects>
          </a:ext>
        </a:extLst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17961" dir="2700000" algn="ctr" rotWithShape="0">
                  <a:schemeClr val="tx2"/>
                </a:outerShdw>
              </a:effectLst>
            </a14:hiddenEffects>
          </a:ext>
        </a:extLst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class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0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0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0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02 8">
        <a:dk1>
          <a:srgbClr val="000000"/>
        </a:dk1>
        <a:lt1>
          <a:srgbClr val="FFFFFF"/>
        </a:lt1>
        <a:dk2>
          <a:srgbClr val="002396"/>
        </a:dk2>
        <a:lt2>
          <a:srgbClr val="00FF64"/>
        </a:lt2>
        <a:accent1>
          <a:srgbClr val="DC0A00"/>
        </a:accent1>
        <a:accent2>
          <a:srgbClr val="00FFFF"/>
        </a:accent2>
        <a:accent3>
          <a:srgbClr val="AAACC9"/>
        </a:accent3>
        <a:accent4>
          <a:srgbClr val="DADADA"/>
        </a:accent4>
        <a:accent5>
          <a:srgbClr val="EBAAAA"/>
        </a:accent5>
        <a:accent6>
          <a:srgbClr val="00E7E7"/>
        </a:accent6>
        <a:hlink>
          <a:srgbClr val="E1E100"/>
        </a:hlink>
        <a:folHlink>
          <a:srgbClr val="FF963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C:\Shared Files\Classes\CS 213 F'02\Lectures\class02.ppt</Template>
  <TotalTime>46400</TotalTime>
  <Pages>35</Pages>
  <Words>3391</Words>
  <Application>Microsoft Office PowerPoint</Application>
  <PresentationFormat>Widescreen</PresentationFormat>
  <Paragraphs>879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Calibri</vt:lpstr>
      <vt:lpstr>Century Gothic</vt:lpstr>
      <vt:lpstr>Courier New</vt:lpstr>
      <vt:lpstr>Helvetica</vt:lpstr>
      <vt:lpstr>Times New Roman</vt:lpstr>
      <vt:lpstr>Wingdings</vt:lpstr>
      <vt:lpstr>Wingdings 2</vt:lpstr>
      <vt:lpstr>class02</vt:lpstr>
      <vt:lpstr>Machine-Dependent Optimization  </vt:lpstr>
      <vt:lpstr>Machine-Dependent Optimization</vt:lpstr>
      <vt:lpstr>Superscalar Processor</vt:lpstr>
      <vt:lpstr>Modern CPU Design</vt:lpstr>
      <vt:lpstr>What Is a Pipeline?</vt:lpstr>
      <vt:lpstr>Pipelined Functional Units</vt:lpstr>
      <vt:lpstr>Haswell CPU</vt:lpstr>
      <vt:lpstr>x86-64 Compilation of Combine4</vt:lpstr>
      <vt:lpstr>Combine4 = Serial Computation (OP = *)</vt:lpstr>
      <vt:lpstr>Loop Unrolling (2x1)</vt:lpstr>
      <vt:lpstr>Effect of Loop Unrolling</vt:lpstr>
      <vt:lpstr>Loop Unrolling with Reassociation (2x1a)</vt:lpstr>
      <vt:lpstr>Effect of Reassociation</vt:lpstr>
      <vt:lpstr>Reassociated Computation</vt:lpstr>
      <vt:lpstr>Loop Unrolling with Separate Accumulators (2x2)</vt:lpstr>
      <vt:lpstr>Effect of Separate Accumulators</vt:lpstr>
      <vt:lpstr>Separate Accumulators</vt:lpstr>
      <vt:lpstr>Unrolling &amp; Accumulating</vt:lpstr>
      <vt:lpstr>Unrolling &amp; Accumulating: Double *</vt:lpstr>
      <vt:lpstr>Unrolling &amp; Accumulating: Int +</vt:lpstr>
      <vt:lpstr>Achievable Performance</vt:lpstr>
      <vt:lpstr>What About Branches?</vt:lpstr>
      <vt:lpstr>Modern CPU Design</vt:lpstr>
      <vt:lpstr>Branch Outcomes</vt:lpstr>
      <vt:lpstr>Branch Prediction</vt:lpstr>
      <vt:lpstr>Branch Prediction Through Loop</vt:lpstr>
      <vt:lpstr>Branch Misprediction Invalidation</vt:lpstr>
      <vt:lpstr>Branch Misprediction Recovery</vt:lpstr>
      <vt:lpstr>Visualizing Operations</vt:lpstr>
      <vt:lpstr>3 Iterations of Combining Product</vt:lpstr>
      <vt:lpstr>4 Iterations of Combining Sum</vt:lpstr>
      <vt:lpstr>Combining Sum: Resource Constraints</vt:lpstr>
      <vt:lpstr>Visualizing Unrolled Loop</vt:lpstr>
      <vt:lpstr>Executing with Parallel Loop</vt:lpstr>
      <vt:lpstr>Getting High Performance</vt:lpstr>
      <vt:lpstr>Meltdown and Spectre: Background</vt:lpstr>
      <vt:lpstr>Meltdown and Spectre</vt:lpstr>
      <vt:lpstr>So What?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 Optimization I</dc:title>
  <dc:subject/>
  <dc:creator>Randal E. Bryant and David R. O'Hallaron</dc:creator>
  <cp:keywords/>
  <dc:description/>
  <cp:lastModifiedBy>Geoffrey Kuenning</cp:lastModifiedBy>
  <cp:revision>202</cp:revision>
  <cp:lastPrinted>2022-04-21T23:03:42Z</cp:lastPrinted>
  <dcterms:created xsi:type="dcterms:W3CDTF">1998-08-11T09:19:24Z</dcterms:created>
  <dcterms:modified xsi:type="dcterms:W3CDTF">2022-08-29T22:08:20Z</dcterms:modified>
  <cp:category/>
</cp:coreProperties>
</file>