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296" r:id="rId2"/>
    <p:sldId id="287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3" r:id="rId11"/>
    <p:sldId id="312" r:id="rId12"/>
    <p:sldId id="297" r:id="rId13"/>
    <p:sldId id="288" r:id="rId14"/>
    <p:sldId id="289" r:id="rId15"/>
    <p:sldId id="301" r:id="rId16"/>
    <p:sldId id="300" r:id="rId17"/>
    <p:sldId id="290" r:id="rId18"/>
    <p:sldId id="291" r:id="rId19"/>
    <p:sldId id="292" r:id="rId20"/>
    <p:sldId id="298" r:id="rId21"/>
    <p:sldId id="293" r:id="rId22"/>
    <p:sldId id="294" r:id="rId23"/>
    <p:sldId id="299" r:id="rId24"/>
    <p:sldId id="302" r:id="rId25"/>
    <p:sldId id="303" r:id="rId26"/>
    <p:sldId id="304" r:id="rId27"/>
    <p:sldId id="295" r:id="rId28"/>
    <p:sldId id="315" r:id="rId29"/>
    <p:sldId id="316" r:id="rId30"/>
  </p:sldIdLst>
  <p:sldSz cx="12192000" cy="6858000"/>
  <p:notesSz cx="6667500" cy="86868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Helvetica" pitchFamily="-12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37" autoAdjust="0"/>
  </p:normalViewPr>
  <p:slideViewPr>
    <p:cSldViewPr>
      <p:cViewPr varScale="1">
        <p:scale>
          <a:sx n="66" d="100"/>
          <a:sy n="66" d="100"/>
        </p:scale>
        <p:origin x="57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55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9631" cy="43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869" y="0"/>
            <a:ext cx="2889631" cy="43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t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252460"/>
            <a:ext cx="2889631" cy="43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l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869" y="8252460"/>
            <a:ext cx="2889631" cy="43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81" tIns="46440" rIns="92881" bIns="46440" numCol="1" anchor="b" anchorCtr="0" compatLnSpc="1">
            <a:prstTxWarp prst="textNoShape">
              <a:avLst/>
            </a:prstTxWarp>
          </a:bodyPr>
          <a:lstStyle>
            <a:lvl1pPr algn="r" defTabSz="928056">
              <a:lnSpc>
                <a:spcPct val="100000"/>
              </a:lnSpc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58662F9-831A-42F7-81F9-A921B8D6A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86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E9D780-6493-C9A0-302A-660780F3A9F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14CD25C-12DA-29CE-1B98-B338C360B8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5DC6B9-E98C-AA1C-468B-E5A0CA9379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76663" y="8251825"/>
            <a:ext cx="2889250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A102C-DF59-438E-AA20-CEC42059D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67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639984FD-8EE8-CB7C-E3FF-F96CB3D8ED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39F349C2-BC23-FBAE-F287-C8BA4B3D8D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369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2DCE0BC8-490C-775C-C204-654E4FE582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E9A678ED-0E5F-47CD-035F-93947996EA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035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D34D0243-7590-45E6-A009-2943B689A1AF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5AF88B27-3EFB-51BD-340D-7C9E64ADFD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24EAB119-F6F5-E51C-C241-077F87C0BC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1E219297-688F-B0D1-CC8C-D75EB90B4CC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9FF54EB3-AB5D-A2FE-6D2B-93DA9FFDEC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3507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074CE2BC-69FA-410B-8F28-1911CC35BFC5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C4677E15-03A5-E23E-13B2-A927AEEC3C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5895DCAC-C4B4-0DBD-C84C-C9BA0ACDF8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E5B34B72-0154-400A-9475-90D8AE7ECD01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BCAAB17B-9B8B-ACD5-04D0-7151BEA569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E06317AD-2403-1675-C132-7551AA818D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29E8B6CF-D454-4E8E-B83E-E4B8A87A4D09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47A75512-A6A6-6F5F-2805-6FCD7FD911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E015EEFB-CA1D-8B24-6B01-10940265BC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26DB097D-DC30-AD0C-7B57-0FE9448442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7167F820-2FD7-1C8F-7B5C-1A5F8DD0FD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371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41DCBA06-3B06-47D5-8746-AD168670FFDD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99543D1C-2E0E-0F4D-120C-BF664A5C31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5F2F29E6-9BFB-7D4E-D41C-F68608BE02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64FD2E3D-3824-4D0D-A047-3CA5D21FDC09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7900D665-8A9C-87D2-AE91-2397E9C858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0B57BF52-A2D9-2773-BF4D-6E89029987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66BD9BD2-1C95-4A65-9931-73DCF0522C6C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With 4K blocks and 8-byte pointers, triple indirect can address only 0.5 TB.  But 8K and 8-byte gives 8 TB.  Some new FSes have quad indirect blocks.</a:t>
            </a:r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EE7D8EA-2E4E-973B-AD5C-8CD6472671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D34D0243-7590-45E6-A009-2943B689A1A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7765F1FE-78B4-8219-798B-BC98C1F2E0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50112D6A-E6FF-741C-8F0C-F8A70644B1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8B42EF57-2459-BAFD-D467-5296A36380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3072875E-8B72-3D92-F7B7-5FB1BC1B6D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75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584C5526-2624-483B-8ED6-B09434F102C1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9E57C9E5-3A20-19A8-A2A4-DF96E45D60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8F075D00-DA69-2F28-6A88-430906F9DB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F801DB48-E22A-4E78-B450-72DF61475261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EA1345D7-948B-AC2B-1B33-BF0F6A373A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E08ABA5F-44B6-B7F7-AD65-3ABFB79600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7114EAC0-DA97-15B6-4F29-4B17920129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70EB4917-6BA4-4457-FA21-5A78AC12C6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7371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FDF9FF54-1436-0C75-A6FC-2D6B3CE1BF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5B9BCB0B-BD0D-0412-4F94-04A9E1EB75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9367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C88D8710-3CC0-80EE-54C3-7F2EA9D376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603578A3-0768-FDE3-3F56-C6D53FC31E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970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B218A0B5-71D9-8212-6737-E550E5FDB3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8FCFCB37-D299-D314-17F3-A9D837F1E8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72600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6125" indent="-287338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935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9725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70100" indent="-228600" defTabSz="9271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273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845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417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98900" indent="-228600" algn="ctr" defTabSz="927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fld id="{5E10FCCA-3A27-4B86-BD07-02003F88A263}" type="slidenum">
              <a:rPr lang="en-US" altLang="en-US" smtClean="0"/>
              <a:pPr/>
              <a:t>27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B4679470-F600-5C03-34CC-A3C95D28E3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76545BAE-1635-76D9-60FA-E4147F8A80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AC1361E5-954E-20D5-6EF8-4F25D78C38A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3313B80F-1E20-B2C5-46CF-8C5BEB4CF0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64350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D97BA635-4177-10C9-9926-61DCAA4C01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0F599147-6891-2D7C-9790-9EFDF1A785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877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BF98C3B9-8178-12EF-0739-79D8C65793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F5826EDB-923E-B3AD-3A9F-C15DE2FF65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262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93FBDA1B-1BB8-B134-E632-7BC52219696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B6C6798D-CE3F-911F-F622-8FDDBE704D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421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 moves the head back and forth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Slide Image Placeholder 6">
            <a:extLst>
              <a:ext uri="{FF2B5EF4-FFF2-40B4-BE49-F238E27FC236}">
                <a16:creationId xmlns:a16="http://schemas.microsoft.com/office/drawing/2014/main" id="{D361D490-20F2-5993-62C4-D688B7FB92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753092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829E4CC6-8A63-945F-BE7C-1D947AB876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86A457BB-8DB9-29B3-3F91-4A9C360BF3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424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44196136-CD3B-77CB-F7D5-004F205527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7C990A52-46FD-7489-0F3A-FA9E20D059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3826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0DA9DE79-7634-6740-AFA3-9E4ECDB840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C9531509-52BA-B645-3BF5-94AA9AFFEB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465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FE28BF-1B5D-4D5E-8F8D-C7FD3A7BF8B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154C39F1-17E9-79A9-DB9C-BA060B3E0D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52537354-C3D7-7B51-5562-9AED67CECB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003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355218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853029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28600"/>
            <a:ext cx="2768600" cy="6216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28600"/>
            <a:ext cx="8104716" cy="6216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644257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617343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945865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5157337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665276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6225238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790342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686401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22657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9956800" cy="8382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1E90F0C7-FCC0-4D3D-AE53-710EA43DB915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4695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34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 descr="new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200" y="76200"/>
            <a:ext cx="834390" cy="1070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File Systems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733801"/>
            <a:ext cx="6175375" cy="2233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Design criteria</a:t>
            </a:r>
          </a:p>
          <a:p>
            <a:pPr lvl="1" eaLnBrk="1" hangingPunct="1">
              <a:defRPr/>
            </a:pPr>
            <a:r>
              <a:rPr lang="en-US" dirty="0"/>
              <a:t>Berkeley Fast File System</a:t>
            </a:r>
          </a:p>
          <a:p>
            <a:pPr lvl="1" eaLnBrk="1" hangingPunct="1">
              <a:defRPr/>
            </a:pPr>
            <a:r>
              <a:rPr lang="en-US" dirty="0"/>
              <a:t>Effect of file systems on programs</a:t>
            </a:r>
          </a:p>
          <a:p>
            <a:pPr lvl="1" eaLnBrk="1" hangingPunct="1">
              <a:defRPr/>
            </a:pPr>
            <a:endParaRPr lang="en-US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51189" y="762001"/>
            <a:ext cx="6143625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Block Access</a:t>
            </a:r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Disks can only read and write complete sectors (blocks)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Not possible to work with individual bytes (or words or…)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File system data structures are usually smaller than a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OS must pack structures together to create a block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Disk treats all data as uninterpreted bytes (one block at a time)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OS must read block into (byte) buffer and then convert into meaningful data structures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Conversion process is called </a:t>
            </a:r>
            <a:r>
              <a:rPr lang="en-US" i="1" dirty="0"/>
              <a:t>serialization </a:t>
            </a:r>
            <a:r>
              <a:rPr lang="en-US" dirty="0"/>
              <a:t>(for write) and </a:t>
            </a:r>
            <a:r>
              <a:rPr lang="en-US" i="1" dirty="0"/>
              <a:t>deserialization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OS carefully arranges for this to happen by simple C type-casting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Requirement of working in units of blocks affects file system design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Writing (e.g.) a new file name inherently rewrites other data in same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But block writes are atomic </a:t>
            </a:r>
            <a:r>
              <a:rPr lang="en-US" dirty="0">
                <a:sym typeface="Wingdings" panose="05000000000000000000" pitchFamily="2" charset="2"/>
              </a:rPr>
              <a:t> can update multiple values at once</a:t>
            </a: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498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Aside: Solid-State Disks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They aren’t disks!  But for backwards compatibility they pretend to be…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SSDs</a:t>
            </a:r>
            <a:r>
              <a:rPr lang="en-US" dirty="0"/>
              <a:t> are divided into </a:t>
            </a:r>
            <a:r>
              <a:rPr lang="en-US" i="1" dirty="0"/>
              <a:t>erase blocks</a:t>
            </a:r>
            <a:r>
              <a:rPr lang="en-US" dirty="0"/>
              <a:t> made up of </a:t>
            </a:r>
            <a:r>
              <a:rPr lang="en-US" i="1" dirty="0"/>
              <a:t>pages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Typical page: 4K-8K bytes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Typical erase block: 128K-512K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Can only change bits from 1 to 0 when writing</a:t>
            </a:r>
            <a:endParaRPr lang="en-US" i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Erase sets entire block to all 1’s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Erase is slow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Can only erase 10</a:t>
            </a:r>
            <a:r>
              <a:rPr lang="en-US" baseline="30000" dirty="0"/>
              <a:t>4</a:t>
            </a:r>
            <a:r>
              <a:rPr lang="en-US" dirty="0"/>
              <a:t> to 10</a:t>
            </a:r>
            <a:r>
              <a:rPr lang="en-US" baseline="30000" dirty="0"/>
              <a:t>6</a:t>
            </a:r>
            <a:r>
              <a:rPr lang="en-US" dirty="0"/>
              <a:t> times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Must pre-plan erases and manage wear-out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Net result: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Reads are fast (and almost truly random-access)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Writes are 100X slower (and have weird side effects)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i="1" dirty="0"/>
              <a:t>Flash Translation Layer (FTL) </a:t>
            </a:r>
            <a:r>
              <a:rPr lang="en-US" dirty="0"/>
              <a:t>tries to hide all this from OS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6628607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Design Problems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So, disks have mechanical delays (and </a:t>
            </a:r>
            <a:r>
              <a:rPr lang="en-US" dirty="0" err="1"/>
              <a:t>SSDs</a:t>
            </a:r>
            <a:r>
              <a:rPr lang="en-US" dirty="0"/>
              <a:t> have their own strange behaviors)</a:t>
            </a:r>
          </a:p>
          <a:p>
            <a:pPr eaLnBrk="1" hangingPunct="1">
              <a:defRPr/>
            </a:pPr>
            <a:r>
              <a:rPr lang="en-US" dirty="0"/>
              <a:t>Fundamental problem in file-system design: how to hide (or at least minimize) these delays?</a:t>
            </a:r>
          </a:p>
          <a:p>
            <a:pPr eaLnBrk="1" hangingPunct="1">
              <a:defRPr/>
            </a:pPr>
            <a:r>
              <a:rPr lang="en-US" dirty="0"/>
              <a:t>Side problems also critical:</a:t>
            </a:r>
          </a:p>
          <a:p>
            <a:pPr lvl="1" eaLnBrk="1" hangingPunct="1">
              <a:defRPr/>
            </a:pPr>
            <a:r>
              <a:rPr lang="en-US" dirty="0"/>
              <a:t>Making things reliable (in face of software and hardware failures)</a:t>
            </a:r>
          </a:p>
          <a:p>
            <a:pPr lvl="2" eaLnBrk="1" hangingPunct="1">
              <a:defRPr/>
            </a:pPr>
            <a:r>
              <a:rPr lang="en-US" dirty="0"/>
              <a:t>People frown on losing data</a:t>
            </a:r>
          </a:p>
          <a:p>
            <a:pPr lvl="1" eaLnBrk="1" hangingPunct="1">
              <a:defRPr/>
            </a:pPr>
            <a:r>
              <a:rPr lang="en-US" dirty="0"/>
              <a:t>Organizing data (e.g., in directories or databases)</a:t>
            </a:r>
          </a:p>
          <a:p>
            <a:pPr lvl="2" eaLnBrk="1" hangingPunct="1">
              <a:defRPr/>
            </a:pPr>
            <a:r>
              <a:rPr lang="en-US" dirty="0"/>
              <a:t>Not finding stuff is almost as bad as losing it</a:t>
            </a:r>
          </a:p>
          <a:p>
            <a:pPr lvl="1" eaLnBrk="1" hangingPunct="1">
              <a:defRPr/>
            </a:pPr>
            <a:r>
              <a:rPr lang="en-US" dirty="0"/>
              <a:t>Enforcing security</a:t>
            </a:r>
          </a:p>
          <a:p>
            <a:pPr lvl="2" eaLnBrk="1" hangingPunct="1">
              <a:defRPr/>
            </a:pPr>
            <a:r>
              <a:rPr lang="en-US" dirty="0"/>
              <a:t>System should only share what you </a:t>
            </a:r>
            <a:r>
              <a:rPr lang="en-US" i="1" dirty="0"/>
              <a:t>want</a:t>
            </a:r>
            <a:r>
              <a:rPr lang="en-US" dirty="0"/>
              <a:t> to share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Important File Systems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FAT: old Windows and </a:t>
            </a:r>
            <a:r>
              <a:rPr lang="en-US" dirty="0" err="1"/>
              <a:t>MSDOS</a:t>
            </a:r>
            <a:r>
              <a:rPr lang="en-US" dirty="0"/>
              <a:t> standard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NTFS</a:t>
            </a:r>
            <a:r>
              <a:rPr lang="en-US" dirty="0"/>
              <a:t>: Windows current standard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FFS</a:t>
            </a:r>
            <a:r>
              <a:rPr lang="en-US" dirty="0"/>
              <a:t>: Unix standard since 80’s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AFS: distributed system developed at CMU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LFS</a:t>
            </a:r>
            <a:r>
              <a:rPr lang="en-US" dirty="0"/>
              <a:t>: Berkeley redesign for high performance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ZFS</a:t>
            </a:r>
            <a:r>
              <a:rPr lang="en-US" dirty="0"/>
              <a:t>: redesigned Unix system, recently released by Sun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ISO 9660: CD-ROM standard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EXT2/EXT3/EXT4: Linux standards, variants of </a:t>
            </a:r>
            <a:r>
              <a:rPr lang="en-US" dirty="0" err="1"/>
              <a:t>FFS</a:t>
            </a: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BtrFS</a:t>
            </a:r>
            <a:r>
              <a:rPr lang="en-US" dirty="0"/>
              <a:t>: new Linux kid on the block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(Other OS’s have own file organization:  VMS, MVS, </a:t>
            </a:r>
            <a:r>
              <a:rPr lang="en-US" dirty="0">
                <a:sym typeface="Symbol" pitchFamily="18" charset="2"/>
              </a:rPr>
              <a:t>)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Typical Similarities Among File Systems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(secondary) boot record</a:t>
            </a:r>
          </a:p>
          <a:p>
            <a:pPr eaLnBrk="1" hangingPunct="1">
              <a:defRPr/>
            </a:pPr>
            <a:r>
              <a:rPr lang="en-US" dirty="0"/>
              <a:t>A top-level directory</a:t>
            </a:r>
          </a:p>
          <a:p>
            <a:pPr eaLnBrk="1" hangingPunct="1">
              <a:defRPr/>
            </a:pPr>
            <a:r>
              <a:rPr lang="en-US" dirty="0"/>
              <a:t>Support for hierarchical directories</a:t>
            </a:r>
          </a:p>
          <a:p>
            <a:pPr eaLnBrk="1" hangingPunct="1">
              <a:defRPr/>
            </a:pPr>
            <a:r>
              <a:rPr lang="en-US" dirty="0"/>
              <a:t>Management of free and used space</a:t>
            </a:r>
          </a:p>
          <a:p>
            <a:pPr eaLnBrk="1" hangingPunct="1">
              <a:defRPr/>
            </a:pPr>
            <a:r>
              <a:rPr lang="en-US" dirty="0"/>
              <a:t>Metadata about files (e.g., name, size, date &amp; time last modified)</a:t>
            </a:r>
          </a:p>
          <a:p>
            <a:pPr eaLnBrk="1" hangingPunct="1">
              <a:defRPr/>
            </a:pPr>
            <a:r>
              <a:rPr lang="en-US" dirty="0"/>
              <a:t>Protection and security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Typical Differences Between File Systems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  <a:defRPr/>
            </a:pPr>
            <a:r>
              <a:rPr lang="en-US" dirty="0"/>
              <a:t>Naming conventions:  case, length, special symbols</a:t>
            </a:r>
          </a:p>
          <a:p>
            <a:pPr eaLnBrk="1" hangingPunct="1">
              <a:defRPr/>
            </a:pPr>
            <a:r>
              <a:rPr lang="en-US" dirty="0"/>
              <a:t>File size and placement</a:t>
            </a:r>
          </a:p>
          <a:p>
            <a:pPr eaLnBrk="1" hangingPunct="1">
              <a:defRPr/>
            </a:pPr>
            <a:r>
              <a:rPr lang="en-US" dirty="0"/>
              <a:t>Speed</a:t>
            </a:r>
          </a:p>
          <a:p>
            <a:pPr eaLnBrk="1" hangingPunct="1">
              <a:defRPr/>
            </a:pPr>
            <a:r>
              <a:rPr lang="en-US" dirty="0"/>
              <a:t>Error recovery</a:t>
            </a:r>
          </a:p>
          <a:p>
            <a:pPr eaLnBrk="1" hangingPunct="1">
              <a:defRPr/>
            </a:pPr>
            <a:r>
              <a:rPr lang="en-US" dirty="0"/>
              <a:t>Metadata details</a:t>
            </a:r>
          </a:p>
          <a:p>
            <a:pPr eaLnBrk="1" hangingPunct="1">
              <a:defRPr/>
            </a:pPr>
            <a:r>
              <a:rPr lang="en-US" dirty="0"/>
              <a:t>Support for “special” files and pseudo-files</a:t>
            </a:r>
          </a:p>
          <a:p>
            <a:pPr eaLnBrk="1" hangingPunct="1">
              <a:defRPr/>
            </a:pPr>
            <a:r>
              <a:rPr lang="en-US" dirty="0"/>
              <a:t>Snapshot support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Case Study: Berkeley Fast File System (FFS)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First public Unix (Unix V7) introduced many important concepts in Unix File System (UFS)</a:t>
            </a:r>
          </a:p>
          <a:p>
            <a:pPr lvl="1" eaLnBrk="1" hangingPunct="1">
              <a:defRPr/>
            </a:pPr>
            <a:r>
              <a:rPr lang="en-US"/>
              <a:t>I-nodes</a:t>
            </a:r>
          </a:p>
          <a:p>
            <a:pPr lvl="1" eaLnBrk="1" hangingPunct="1">
              <a:defRPr/>
            </a:pPr>
            <a:r>
              <a:rPr lang="en-US"/>
              <a:t>Indirect blocks</a:t>
            </a:r>
          </a:p>
          <a:p>
            <a:pPr lvl="1" eaLnBrk="1" hangingPunct="1">
              <a:defRPr/>
            </a:pPr>
            <a:r>
              <a:rPr lang="en-US"/>
              <a:t>Unix directory structure and permissions system</a:t>
            </a:r>
          </a:p>
          <a:p>
            <a:pPr eaLnBrk="1" hangingPunct="1">
              <a:defRPr/>
            </a:pPr>
            <a:r>
              <a:rPr lang="en-US"/>
              <a:t>UFS was simple, elegant, and slow</a:t>
            </a:r>
          </a:p>
          <a:p>
            <a:pPr eaLnBrk="1" hangingPunct="1">
              <a:defRPr/>
            </a:pPr>
            <a:r>
              <a:rPr lang="en-US"/>
              <a:t>Berkeley initiated project to solve the slowness</a:t>
            </a:r>
          </a:p>
          <a:p>
            <a:pPr eaLnBrk="1" hangingPunct="1">
              <a:defRPr/>
            </a:pPr>
            <a:r>
              <a:rPr lang="en-US"/>
              <a:t>Many modern file systems are direct or indirect descendants of FFS</a:t>
            </a:r>
          </a:p>
          <a:p>
            <a:pPr lvl="1" eaLnBrk="1" hangingPunct="1">
              <a:defRPr/>
            </a:pPr>
            <a:r>
              <a:rPr lang="en-US"/>
              <a:t>In particular, EXT2 through EXT4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FFS Headers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Boot block: first few sectors</a:t>
            </a:r>
          </a:p>
          <a:p>
            <a:pPr lvl="1" eaLnBrk="1" hangingPunct="1">
              <a:defRPr/>
            </a:pPr>
            <a:r>
              <a:rPr lang="en-US" dirty="0"/>
              <a:t>Typically all of cylinder 0 is reserved for boot blocks, partition tables, etc.</a:t>
            </a:r>
          </a:p>
          <a:p>
            <a:pPr eaLnBrk="1" hangingPunct="1">
              <a:defRPr/>
            </a:pPr>
            <a:r>
              <a:rPr lang="en-US" dirty="0"/>
              <a:t>Superblock: file system parameters, including</a:t>
            </a:r>
          </a:p>
          <a:p>
            <a:pPr lvl="1" eaLnBrk="1" hangingPunct="1">
              <a:defRPr/>
            </a:pPr>
            <a:r>
              <a:rPr lang="en-US" sz="1800" dirty="0"/>
              <a:t>Size of partition (note that this is dangerously redundant)</a:t>
            </a:r>
          </a:p>
          <a:p>
            <a:pPr lvl="1" eaLnBrk="1" hangingPunct="1">
              <a:defRPr/>
            </a:pPr>
            <a:r>
              <a:rPr lang="en-US" sz="1800" dirty="0"/>
              <a:t>Location of root directory</a:t>
            </a:r>
          </a:p>
          <a:p>
            <a:pPr lvl="1" eaLnBrk="1" hangingPunct="1">
              <a:defRPr/>
            </a:pPr>
            <a:r>
              <a:rPr lang="en-US" sz="1800" dirty="0"/>
              <a:t>Block size</a:t>
            </a:r>
          </a:p>
          <a:p>
            <a:pPr eaLnBrk="1" hangingPunct="1">
              <a:defRPr/>
            </a:pPr>
            <a:r>
              <a:rPr lang="en-US" dirty="0"/>
              <a:t>Cylinder groups, each including</a:t>
            </a:r>
          </a:p>
          <a:p>
            <a:pPr lvl="1" eaLnBrk="1" hangingPunct="1">
              <a:defRPr/>
            </a:pPr>
            <a:r>
              <a:rPr lang="en-US" sz="1800" dirty="0"/>
              <a:t>Data blocks</a:t>
            </a:r>
          </a:p>
          <a:p>
            <a:pPr lvl="1" eaLnBrk="1" hangingPunct="1">
              <a:defRPr/>
            </a:pPr>
            <a:r>
              <a:rPr lang="en-US" sz="1800" dirty="0"/>
              <a:t>List of </a:t>
            </a:r>
            <a:r>
              <a:rPr lang="en-US" sz="1800" i="1" dirty="0" err="1"/>
              <a:t>inodes</a:t>
            </a:r>
            <a:endParaRPr lang="en-US" sz="1800" i="1" dirty="0"/>
          </a:p>
          <a:p>
            <a:pPr lvl="1" eaLnBrk="1" hangingPunct="1">
              <a:defRPr/>
            </a:pPr>
            <a:r>
              <a:rPr lang="en-US" sz="1800" dirty="0"/>
              <a:t>Bitmap of used blocks and fragments in the group</a:t>
            </a:r>
          </a:p>
          <a:p>
            <a:pPr lvl="1" eaLnBrk="1" hangingPunct="1">
              <a:defRPr/>
            </a:pPr>
            <a:r>
              <a:rPr lang="en-US" sz="1800" dirty="0"/>
              <a:t>Replica of superblock (not always at start of group)</a:t>
            </a:r>
          </a:p>
          <a:p>
            <a:pPr eaLnBrk="1" hangingPunct="1">
              <a:defRPr/>
            </a:pPr>
            <a:endParaRPr lang="en-US" sz="2000" dirty="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FFS File Tracking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Directory:  file containing variable-length records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File name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 err="1"/>
              <a:t>Inode</a:t>
            </a:r>
            <a:r>
              <a:rPr lang="en-US" sz="1800" dirty="0"/>
              <a:t> number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Inode</a:t>
            </a:r>
            <a:r>
              <a:rPr lang="en-US" dirty="0"/>
              <a:t>: holds metadata for one file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Fixed size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Located by number, using information from superblock (basically, array)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Integral number of </a:t>
            </a:r>
            <a:r>
              <a:rPr lang="en-US" sz="1800" dirty="0" err="1"/>
              <a:t>inodes</a:t>
            </a:r>
            <a:r>
              <a:rPr lang="en-US" sz="1800" dirty="0"/>
              <a:t> in a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Includes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Owner and group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File type (regular, directory, pipe, symbolic link, …)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Access permissions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Time of last </a:t>
            </a:r>
            <a:r>
              <a:rPr lang="en-US" sz="1600" dirty="0" err="1"/>
              <a:t>i</a:t>
            </a:r>
            <a:r>
              <a:rPr lang="en-US" sz="1600" dirty="0"/>
              <a:t>-node change, last modification, last access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Number of links (reference count)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Size of file (for directories and regular files)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600" dirty="0"/>
              <a:t>Pointers to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Except for pointers, precisely what’s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</a:t>
            </a:r>
            <a:r>
              <a:rPr lang="en-US" dirty="0"/>
              <a:t> data structure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FFS Inodes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Inode</a:t>
            </a:r>
            <a:r>
              <a:rPr lang="en-US" dirty="0"/>
              <a:t> has 15 pointers to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12 point directly to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13</a:t>
            </a:r>
            <a:r>
              <a:rPr lang="en-US" sz="1800" baseline="30000" dirty="0"/>
              <a:t>th</a:t>
            </a:r>
            <a:r>
              <a:rPr lang="en-US" sz="1800" dirty="0"/>
              <a:t> points to an </a:t>
            </a:r>
            <a:r>
              <a:rPr lang="en-US" sz="1800" i="1" dirty="0"/>
              <a:t>indirect block</a:t>
            </a:r>
            <a:r>
              <a:rPr lang="en-US" sz="1800" dirty="0"/>
              <a:t>, containing pointers to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14</a:t>
            </a:r>
            <a:r>
              <a:rPr lang="en-US" sz="1800" baseline="30000" dirty="0"/>
              <a:t>th</a:t>
            </a:r>
            <a:r>
              <a:rPr lang="en-US" sz="1800" dirty="0"/>
              <a:t> points to a </a:t>
            </a:r>
            <a:r>
              <a:rPr lang="en-US" sz="1800" i="1" dirty="0"/>
              <a:t>double</a:t>
            </a:r>
            <a:r>
              <a:rPr lang="en-US" sz="1800" dirty="0"/>
              <a:t> indirect block (has pointers to single indirect blocks)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15</a:t>
            </a:r>
            <a:r>
              <a:rPr lang="en-US" sz="1800" baseline="30000" dirty="0"/>
              <a:t>th</a:t>
            </a:r>
            <a:r>
              <a:rPr lang="en-US" sz="1800" dirty="0"/>
              <a:t> points to a </a:t>
            </a:r>
            <a:r>
              <a:rPr lang="en-US" sz="1800" i="1" dirty="0"/>
              <a:t>triple</a:t>
            </a:r>
            <a:r>
              <a:rPr lang="en-US" sz="1800" dirty="0"/>
              <a:t> indirect block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With 4K blocks and 4-byte pointers, the triple indirect block can address 4 terabytes (2</a:t>
            </a:r>
            <a:r>
              <a:rPr lang="en-US" baseline="30000" dirty="0"/>
              <a:t>42</a:t>
            </a:r>
            <a:r>
              <a:rPr lang="en-US" dirty="0"/>
              <a:t> bytes) in one file</a:t>
            </a:r>
            <a:endParaRPr lang="en-US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Data blocks might not be contiguous on disk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But OS tries to </a:t>
            </a:r>
            <a:r>
              <a:rPr lang="en-US" i="1" dirty="0"/>
              <a:t>cluster</a:t>
            </a:r>
            <a:r>
              <a:rPr lang="en-US" dirty="0"/>
              <a:t> related items in cylinder group: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Directory entries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Corresponding </a:t>
            </a:r>
            <a:r>
              <a:rPr lang="en-US" dirty="0" err="1"/>
              <a:t>inodes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Their data blocks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File Systems:</a:t>
            </a:r>
            <a:r>
              <a:rPr lang="en-US" altLang="en-US"/>
              <a:t> Disk Organization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A disk is a sequence of 4096-byte </a:t>
            </a:r>
            <a:r>
              <a:rPr lang="en-US" i="1" dirty="0"/>
              <a:t>sectors</a:t>
            </a:r>
            <a:r>
              <a:rPr lang="en-US" dirty="0"/>
              <a:t> or </a:t>
            </a:r>
            <a:r>
              <a:rPr lang="en-US" i="1" dirty="0"/>
              <a:t>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Can only read or write in block-sized units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First comes </a:t>
            </a:r>
            <a:r>
              <a:rPr lang="en-US" i="1" dirty="0"/>
              <a:t>boot block</a:t>
            </a:r>
            <a:r>
              <a:rPr lang="en-US" dirty="0"/>
              <a:t> and </a:t>
            </a:r>
            <a:r>
              <a:rPr lang="en-US" i="1" dirty="0"/>
              <a:t>partition table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Partition table divides the rest of disk into partitions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May appear to operating system as logical “disks”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Useful for multiple </a:t>
            </a:r>
            <a:r>
              <a:rPr lang="en-US" dirty="0" err="1"/>
              <a:t>OSes</a:t>
            </a:r>
            <a:r>
              <a:rPr lang="en-US" dirty="0"/>
              <a:t>, etc.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Otherwise bad idea; hangover from earlier days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i="1" dirty="0"/>
              <a:t>File system</a:t>
            </a:r>
            <a:r>
              <a:rPr lang="en-US" dirty="0"/>
              <a:t>: partition structured to hold </a:t>
            </a:r>
            <a:r>
              <a:rPr lang="en-US" i="1" dirty="0"/>
              <a:t>files</a:t>
            </a:r>
            <a:r>
              <a:rPr lang="en-US" dirty="0"/>
              <a:t> (of data)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May aggregate blocks into </a:t>
            </a:r>
            <a:r>
              <a:rPr lang="en-US" i="1" dirty="0"/>
              <a:t>segments</a:t>
            </a:r>
            <a:r>
              <a:rPr lang="en-US" dirty="0"/>
              <a:t> or </a:t>
            </a:r>
            <a:r>
              <a:rPr lang="en-US" i="1" dirty="0"/>
              <a:t>clusters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Typical size: 8K–128M bytes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Increases efficiency by reducing overhead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But may waste space if files are small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FFS Free-Space Management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/>
              <a:t>Free space managed by bitmaps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One bit per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Makes it easy to find groups of contiguous blocks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Each cylinder group has own bitmap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Can find blocks that are physically nearby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Prevents long scans on full disks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/>
              <a:t>Prefer to allocate block in cylinder group of last previous block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If can’t, pick group that has most space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Heuristic tries to maximize number of blocks close to each other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FFS Fragmentation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Blocks are typically 4K or 8K</a:t>
            </a:r>
          </a:p>
          <a:p>
            <a:pPr lvl="1" eaLnBrk="1" hangingPunct="1">
              <a:defRPr/>
            </a:pPr>
            <a:r>
              <a:rPr lang="en-US" sz="1800" dirty="0"/>
              <a:t>Sector size was only 512</a:t>
            </a:r>
          </a:p>
          <a:p>
            <a:pPr lvl="1" eaLnBrk="1" hangingPunct="1">
              <a:defRPr/>
            </a:pPr>
            <a:r>
              <a:rPr lang="en-US" sz="1800" dirty="0"/>
              <a:t>Amortizes overhead of reading or writing block</a:t>
            </a:r>
          </a:p>
          <a:p>
            <a:pPr lvl="1" eaLnBrk="1" hangingPunct="1">
              <a:defRPr/>
            </a:pPr>
            <a:r>
              <a:rPr lang="en-US" sz="1800" dirty="0"/>
              <a:t>On average, wastes 1/2 block (total) per file</a:t>
            </a:r>
          </a:p>
          <a:p>
            <a:pPr eaLnBrk="1" hangingPunct="1">
              <a:defRPr/>
            </a:pPr>
            <a:r>
              <a:rPr lang="en-US" dirty="0" err="1"/>
              <a:t>FFS</a:t>
            </a:r>
            <a:r>
              <a:rPr lang="en-US" dirty="0"/>
              <a:t> divides blocks into 4-16 </a:t>
            </a:r>
            <a:r>
              <a:rPr lang="en-US" i="1" dirty="0"/>
              <a:t>fragments</a:t>
            </a:r>
          </a:p>
          <a:p>
            <a:pPr lvl="1" eaLnBrk="1" hangingPunct="1">
              <a:defRPr/>
            </a:pPr>
            <a:r>
              <a:rPr lang="en-US" sz="1800" dirty="0"/>
              <a:t>Free space bitmap manages fragments</a:t>
            </a:r>
          </a:p>
          <a:p>
            <a:pPr lvl="1" eaLnBrk="1" hangingPunct="1">
              <a:defRPr/>
            </a:pPr>
            <a:r>
              <a:rPr lang="en-US" sz="1800" dirty="0"/>
              <a:t>Small files, or tails of files, are placed in fragments</a:t>
            </a:r>
          </a:p>
          <a:p>
            <a:pPr lvl="1" eaLnBrk="1" hangingPunct="1">
              <a:defRPr/>
            </a:pPr>
            <a:r>
              <a:rPr lang="en-US" sz="1800" dirty="0"/>
              <a:t>This turned out to be bad idea</a:t>
            </a:r>
          </a:p>
          <a:p>
            <a:pPr lvl="2" eaLnBrk="1" hangingPunct="1">
              <a:defRPr/>
            </a:pPr>
            <a:r>
              <a:rPr lang="en-US" sz="1600" dirty="0"/>
              <a:t>Complicates OS code</a:t>
            </a:r>
          </a:p>
          <a:p>
            <a:pPr lvl="2" eaLnBrk="1" hangingPunct="1">
              <a:defRPr/>
            </a:pPr>
            <a:r>
              <a:rPr lang="en-US" sz="1600" dirty="0"/>
              <a:t>Didn’t foresee how big disks would get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Linux EXT2/3/4 uses smaller block size (typically 4K) instead of fragments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File Systems and Data Structures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/>
              <a:t>Almost every data structure you can think of is present in FFS: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Arrays (of blocks and i-nodes)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Variable-length records (in directories)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Heterogeneous records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Indirection (directories and inodes)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Reference counting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Lists (inodes in different cylinder groups)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Trees (indirect data blocks)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Bitmaps (free space management)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Caching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Effect of File Systems on Programs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Software can take advantage of </a:t>
            </a:r>
            <a:r>
              <a:rPr lang="en-US" dirty="0" err="1"/>
              <a:t>FFS</a:t>
            </a:r>
            <a:r>
              <a:rPr lang="en-US" dirty="0"/>
              <a:t> design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Small files are cheap: spread data across many files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Directories are cheap: use as key/value database where file name is the key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But only if value (data) is fairly large, since size increment is 4K units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Large files well supported: don’t worry about file-size limits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Random access adds little overhead: OK to store database inside large file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But don’t forget you’re still paying for disk latencies and indirect blocks!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/>
              <a:t>FFS</a:t>
            </a:r>
            <a:r>
              <a:rPr lang="en-US" dirty="0"/>
              <a:t> design also suggests optimizations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Put related files in single directory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Keep directories relatively small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Recognize that single large file will eat much remaining free space in cylinder group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Create small files before large ones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The Crash Problem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File system data structures are interrelated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Free map implies which blocks do/don’t have data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err="1"/>
              <a:t>Inodes</a:t>
            </a:r>
            <a:r>
              <a:rPr lang="en-US" dirty="0"/>
              <a:t> and indirect blocks list data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Directories imply which </a:t>
            </a:r>
            <a:r>
              <a:rPr lang="en-US" dirty="0" err="1"/>
              <a:t>inodes</a:t>
            </a:r>
            <a:r>
              <a:rPr lang="en-US" dirty="0"/>
              <a:t> are allocated or free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All live in different places on disk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Which to update first?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Crash in between updates means inconsistencies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Block listed as free but really allocated will get reused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Block listed as allocated but really free means space leak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Allocated </a:t>
            </a:r>
            <a:r>
              <a:rPr lang="en-US" dirty="0" err="1"/>
              <a:t>inode</a:t>
            </a:r>
            <a:r>
              <a:rPr lang="en-US" dirty="0"/>
              <a:t> without directory listing means lost file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File System Checking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Traditional solution: verify all structures after a crash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Look through files to find out what blocks are in use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Look through directories to find used </a:t>
            </a:r>
            <a:r>
              <a:rPr lang="en-US" dirty="0" err="1"/>
              <a:t>inodes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Fix all inconsistencies, put lost files in “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lost+found</a:t>
            </a:r>
            <a:r>
              <a:rPr lang="en-US" dirty="0"/>
              <a:t>”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Problem: takes a long time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Following directory tree means random access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Following indirect blocks is also random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Random == slow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Huge modern disks </a:t>
            </a:r>
            <a:r>
              <a:rPr lang="en-US" dirty="0">
                <a:sym typeface="Symbol"/>
              </a:rPr>
              <a:t> hours or even days to verify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>
                <a:sym typeface="Symbol"/>
              </a:rPr>
              <a:t>System can’t be used during check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Journaled File Systems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One (not only) solution to checking problem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Before making change, write intentions to journal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“I plan to allocate block 42, give it to </a:t>
            </a:r>
            <a:r>
              <a:rPr lang="en-US" dirty="0" err="1"/>
              <a:t>inode</a:t>
            </a:r>
            <a:r>
              <a:rPr lang="en-US" dirty="0"/>
              <a:t> 47, put that in directory entry foo”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Journal writes are carefully kept in single block </a:t>
            </a:r>
            <a:r>
              <a:rPr lang="en-US" dirty="0">
                <a:sym typeface="Symbol"/>
              </a:rPr>
              <a:t> atomic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After making changes, append “I’m done” to journal</a:t>
            </a:r>
            <a:endParaRPr lang="en-US" dirty="0"/>
          </a:p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Post-crash journal recovery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Journal is sequential and fairly small </a:t>
            </a:r>
            <a:r>
              <a:rPr lang="en-US" dirty="0">
                <a:sym typeface="Symbol"/>
              </a:rPr>
              <a:t> fast scanning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Search for last “I’m done” record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Re-apply any changes past that point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Atomicity means they can’t be partial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All changes are arranged to be idempotent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Write an “I’m done” in case of another crash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Summary:  Goals of Unix File Systems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Simple data model</a:t>
            </a:r>
          </a:p>
          <a:p>
            <a:pPr lvl="1" eaLnBrk="1" hangingPunct="1">
              <a:defRPr/>
            </a:pPr>
            <a:r>
              <a:rPr lang="en-US" dirty="0"/>
              <a:t>Hierarchical directory tree</a:t>
            </a:r>
          </a:p>
          <a:p>
            <a:pPr lvl="1" eaLnBrk="1" hangingPunct="1">
              <a:defRPr/>
            </a:pPr>
            <a:r>
              <a:rPr lang="en-US" dirty="0"/>
              <a:t>Uninterpreted  (by OS) sequences of bytes</a:t>
            </a:r>
          </a:p>
          <a:p>
            <a:pPr eaLnBrk="1" hangingPunct="1">
              <a:defRPr/>
            </a:pPr>
            <a:r>
              <a:rPr lang="en-US" dirty="0"/>
              <a:t>Multiuser protection model</a:t>
            </a:r>
          </a:p>
          <a:p>
            <a:pPr eaLnBrk="1" hangingPunct="1">
              <a:defRPr/>
            </a:pPr>
            <a:r>
              <a:rPr lang="en-US" dirty="0"/>
              <a:t>High speed</a:t>
            </a:r>
          </a:p>
          <a:p>
            <a:pPr lvl="1" eaLnBrk="1" hangingPunct="1">
              <a:defRPr/>
            </a:pPr>
            <a:r>
              <a:rPr lang="en-US" dirty="0"/>
              <a:t>Reduce disk latencies by careful layout</a:t>
            </a:r>
          </a:p>
          <a:p>
            <a:pPr lvl="1" eaLnBrk="1" hangingPunct="1">
              <a:defRPr/>
            </a:pPr>
            <a:r>
              <a:rPr lang="en-US" dirty="0"/>
              <a:t>Hide latencies with caching</a:t>
            </a:r>
          </a:p>
          <a:p>
            <a:pPr lvl="1" eaLnBrk="1" hangingPunct="1">
              <a:defRPr/>
            </a:pPr>
            <a:r>
              <a:rPr lang="en-US" dirty="0"/>
              <a:t>Amortize overhead with large transfers</a:t>
            </a:r>
          </a:p>
          <a:p>
            <a:pPr lvl="1" eaLnBrk="1" hangingPunct="1">
              <a:defRPr/>
            </a:pPr>
            <a:r>
              <a:rPr lang="en-US" dirty="0"/>
              <a:t>Sometimes trade off reliability for speed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Making Disks Bigger and Faster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Problem: Disks have limited size, but want to store </a:t>
            </a:r>
            <a:r>
              <a:rPr lang="en-US" i="1" dirty="0"/>
              <a:t>lots</a:t>
            </a:r>
            <a:r>
              <a:rPr lang="en-US" dirty="0"/>
              <a:t> of data</a:t>
            </a:r>
          </a:p>
          <a:p>
            <a:r>
              <a:rPr lang="en-US" dirty="0"/>
              <a:t>Problem: Want to be able to read all that data really fast</a:t>
            </a:r>
          </a:p>
          <a:p>
            <a:r>
              <a:rPr lang="en-US" dirty="0"/>
              <a:t>Solution: Just attach more than one disk to the computer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Amount of data scales with number of disks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Can read from multiple drives simultaneously, so bandwidth roughly scales too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Problem: Disks fail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Failure equates to lost data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For maximum bandwidth on one file, need to spread it across disks</a:t>
            </a:r>
          </a:p>
          <a:p>
            <a:pPr lvl="2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>
                <a:sym typeface="Symbol"/>
              </a:rPr>
              <a:t>Failure of one drive means parts of many files are lost</a:t>
            </a:r>
          </a:p>
        </p:txBody>
      </p:sp>
    </p:spTree>
    <p:extLst>
      <p:ext uri="{BB962C8B-B14F-4D97-AF65-F5344CB8AC3E}">
        <p14:creationId xmlns:p14="http://schemas.microsoft.com/office/powerpoint/2010/main" val="2624192500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RAID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Insight: Disks fail </a:t>
            </a:r>
            <a:r>
              <a:rPr lang="en-US" i="1" dirty="0"/>
              <a:t>completely</a:t>
            </a:r>
            <a:r>
              <a:rPr lang="en-US" dirty="0"/>
              <a:t> (e.g., motor dies or electronics emit smoke)</a:t>
            </a:r>
          </a:p>
          <a:p>
            <a:r>
              <a:rPr lang="en-US" dirty="0"/>
              <a:t>Idea: Keep a </a:t>
            </a:r>
            <a:r>
              <a:rPr lang="en-US" i="1" dirty="0"/>
              <a:t>parity drive</a:t>
            </a:r>
            <a:endParaRPr lang="en-US" dirty="0"/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Stores XOR of data on all other drives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If parity drive fails, obviously easy to reconstruct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Less obvious: if drive N fails, its contents are just XOR of all other drives with the </a:t>
            </a:r>
            <a:r>
              <a:rPr lang="en-US" dirty="0" err="1"/>
              <a:t>the</a:t>
            </a:r>
            <a:r>
              <a:rPr lang="en-US" dirty="0"/>
              <a:t> parity drive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Allows any failed drive to be reconstructed!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Making it work is a bit trickier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Read performance is good (if files spread across drives)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Write performance drops (must write true data and update parity drive)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Cost goes up (extra drive)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Reconstruction is slow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Can’t handle multiple failures</a:t>
            </a:r>
          </a:p>
        </p:txBody>
      </p:sp>
    </p:spTree>
    <p:extLst>
      <p:ext uri="{BB962C8B-B14F-4D97-AF65-F5344CB8AC3E}">
        <p14:creationId xmlns:p14="http://schemas.microsoft.com/office/powerpoint/2010/main" val="268467202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Disk Geometry</a:t>
            </a:r>
          </a:p>
        </p:txBody>
      </p:sp>
      <p:sp>
        <p:nvSpPr>
          <p:cNvPr id="93230" name="Rectangle 4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Disks consist of stacked </a:t>
            </a:r>
            <a:r>
              <a:rPr lang="en-US" dirty="0">
                <a:solidFill>
                  <a:srgbClr val="FF0000"/>
                </a:solidFill>
              </a:rPr>
              <a:t>platters</a:t>
            </a:r>
            <a:r>
              <a:rPr lang="en-US" dirty="0"/>
              <a:t>, each with two </a:t>
            </a:r>
            <a:r>
              <a:rPr lang="en-US" dirty="0">
                <a:solidFill>
                  <a:srgbClr val="FF0000"/>
                </a:solidFill>
              </a:rPr>
              <a:t>surfaces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Each surface consists of concentric rings called </a:t>
            </a:r>
            <a:r>
              <a:rPr lang="en-US" dirty="0">
                <a:solidFill>
                  <a:srgbClr val="FF0000"/>
                </a:solidFill>
              </a:rPr>
              <a:t>tracks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Each track consists of </a:t>
            </a:r>
            <a:r>
              <a:rPr lang="en-US" dirty="0">
                <a:solidFill>
                  <a:srgbClr val="FF0000"/>
                </a:solidFill>
              </a:rPr>
              <a:t>sectors</a:t>
            </a:r>
            <a:r>
              <a:rPr lang="en-US" dirty="0"/>
              <a:t> separated by </a:t>
            </a:r>
            <a:r>
              <a:rPr lang="en-US" dirty="0">
                <a:solidFill>
                  <a:srgbClr val="FF0000"/>
                </a:solidFill>
              </a:rPr>
              <a:t>gaps</a:t>
            </a:r>
            <a:endParaRPr lang="en-US" dirty="0"/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3560764" y="3702051"/>
            <a:ext cx="1851025" cy="18129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2590800" y="2752726"/>
            <a:ext cx="3790950" cy="3713163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2781300" y="2938463"/>
            <a:ext cx="340995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2971800" y="3124201"/>
            <a:ext cx="3030538" cy="29686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3162300" y="3311526"/>
            <a:ext cx="2649538" cy="25955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3351214" y="3497263"/>
            <a:ext cx="2270125" cy="22225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3732214" y="3870326"/>
            <a:ext cx="1508125" cy="14779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3932238" y="4035425"/>
            <a:ext cx="1128712" cy="110490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4059238" y="3079750"/>
            <a:ext cx="906462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surface</a:t>
            </a:r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2687638" y="3160714"/>
            <a:ext cx="990600" cy="676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>
            <a:off x="2960688" y="3160713"/>
            <a:ext cx="6731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2317750" y="2871788"/>
            <a:ext cx="7826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tracks</a:t>
            </a:r>
          </a:p>
        </p:txBody>
      </p:sp>
      <p:sp>
        <p:nvSpPr>
          <p:cNvPr id="5136" name="Oval 16"/>
          <p:cNvSpPr>
            <a:spLocks noChangeArrowheads="1"/>
          </p:cNvSpPr>
          <p:nvPr/>
        </p:nvSpPr>
        <p:spPr bwMode="auto">
          <a:xfrm>
            <a:off x="7199314" y="3730626"/>
            <a:ext cx="1851025" cy="1812925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7748589" y="3308350"/>
            <a:ext cx="839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track </a:t>
            </a:r>
            <a:r>
              <a:rPr lang="en-US" altLang="en-US" sz="1600" i="1"/>
              <a:t>k</a:t>
            </a:r>
          </a:p>
        </p:txBody>
      </p:sp>
      <p:grpSp>
        <p:nvGrpSpPr>
          <p:cNvPr id="5138" name="Group 18"/>
          <p:cNvGrpSpPr>
            <a:grpSpLocks/>
          </p:cNvGrpSpPr>
          <p:nvPr/>
        </p:nvGrpSpPr>
        <p:grpSpPr bwMode="auto">
          <a:xfrm>
            <a:off x="8135938" y="3675063"/>
            <a:ext cx="1066800" cy="990600"/>
            <a:chOff x="4320" y="690"/>
            <a:chExt cx="672" cy="624"/>
          </a:xfrm>
        </p:grpSpPr>
        <p:sp>
          <p:nvSpPr>
            <p:cNvPr id="5161" name="Line 19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62" name="Line 20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63" name="Line 21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64" name="Line 22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139" name="Group 23"/>
          <p:cNvGrpSpPr>
            <a:grpSpLocks/>
          </p:cNvGrpSpPr>
          <p:nvPr/>
        </p:nvGrpSpPr>
        <p:grpSpPr bwMode="auto">
          <a:xfrm flipV="1">
            <a:off x="8135938" y="4608513"/>
            <a:ext cx="1066800" cy="990600"/>
            <a:chOff x="4320" y="690"/>
            <a:chExt cx="672" cy="624"/>
          </a:xfrm>
        </p:grpSpPr>
        <p:sp>
          <p:nvSpPr>
            <p:cNvPr id="5157" name="Line 24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8" name="Line 25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9" name="Line 26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60" name="Line 27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140" name="Group 28"/>
          <p:cNvGrpSpPr>
            <a:grpSpLocks/>
          </p:cNvGrpSpPr>
          <p:nvPr/>
        </p:nvGrpSpPr>
        <p:grpSpPr bwMode="auto">
          <a:xfrm flipH="1" flipV="1">
            <a:off x="7069138" y="4608513"/>
            <a:ext cx="1066800" cy="990600"/>
            <a:chOff x="4320" y="690"/>
            <a:chExt cx="672" cy="624"/>
          </a:xfrm>
        </p:grpSpPr>
        <p:sp>
          <p:nvSpPr>
            <p:cNvPr id="5153" name="Line 29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4" name="Line 30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5" name="Line 31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6" name="Line 32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141" name="Group 33"/>
          <p:cNvGrpSpPr>
            <a:grpSpLocks/>
          </p:cNvGrpSpPr>
          <p:nvPr/>
        </p:nvGrpSpPr>
        <p:grpSpPr bwMode="auto">
          <a:xfrm flipH="1">
            <a:off x="7069138" y="3675063"/>
            <a:ext cx="1066800" cy="990600"/>
            <a:chOff x="4320" y="690"/>
            <a:chExt cx="672" cy="624"/>
          </a:xfrm>
        </p:grpSpPr>
        <p:sp>
          <p:nvSpPr>
            <p:cNvPr id="5149" name="Line 34"/>
            <p:cNvSpPr>
              <a:spLocks noChangeShapeType="1"/>
            </p:cNvSpPr>
            <p:nvPr/>
          </p:nvSpPr>
          <p:spPr bwMode="auto">
            <a:xfrm flipV="1">
              <a:off x="4320" y="690"/>
              <a:ext cx="0" cy="62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0" name="Line 35"/>
            <p:cNvSpPr>
              <a:spLocks noChangeShapeType="1"/>
            </p:cNvSpPr>
            <p:nvPr/>
          </p:nvSpPr>
          <p:spPr bwMode="auto">
            <a:xfrm flipV="1">
              <a:off x="4320" y="720"/>
              <a:ext cx="336" cy="5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1" name="Line 36"/>
            <p:cNvSpPr>
              <a:spLocks noChangeShapeType="1"/>
            </p:cNvSpPr>
            <p:nvPr/>
          </p:nvSpPr>
          <p:spPr bwMode="auto">
            <a:xfrm flipV="1">
              <a:off x="4320" y="1296"/>
              <a:ext cx="67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152" name="Line 37"/>
            <p:cNvSpPr>
              <a:spLocks noChangeShapeType="1"/>
            </p:cNvSpPr>
            <p:nvPr/>
          </p:nvSpPr>
          <p:spPr bwMode="auto">
            <a:xfrm flipV="1">
              <a:off x="4320" y="960"/>
              <a:ext cx="576" cy="33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5142" name="Text Box 38"/>
          <p:cNvSpPr txBox="1">
            <a:spLocks noChangeArrowheads="1"/>
          </p:cNvSpPr>
          <p:nvPr/>
        </p:nvSpPr>
        <p:spPr bwMode="auto">
          <a:xfrm>
            <a:off x="7673976" y="6008688"/>
            <a:ext cx="9064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sectors</a:t>
            </a:r>
          </a:p>
        </p:txBody>
      </p:sp>
      <p:sp>
        <p:nvSpPr>
          <p:cNvPr id="5143" name="Line 39"/>
          <p:cNvSpPr>
            <a:spLocks noChangeShapeType="1"/>
          </p:cNvSpPr>
          <p:nvPr/>
        </p:nvSpPr>
        <p:spPr bwMode="auto">
          <a:xfrm flipV="1">
            <a:off x="7907338" y="5551488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44" name="Line 40"/>
          <p:cNvSpPr>
            <a:spLocks noChangeShapeType="1"/>
          </p:cNvSpPr>
          <p:nvPr/>
        </p:nvSpPr>
        <p:spPr bwMode="auto">
          <a:xfrm flipV="1">
            <a:off x="8364538" y="5551488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45" name="AutoShape 41"/>
          <p:cNvSpPr>
            <a:spLocks noChangeArrowheads="1"/>
          </p:cNvSpPr>
          <p:nvPr/>
        </p:nvSpPr>
        <p:spPr bwMode="auto">
          <a:xfrm>
            <a:off x="5621338" y="4215233"/>
            <a:ext cx="1524000" cy="843713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5146" name="Text Box 42"/>
          <p:cNvSpPr txBox="1">
            <a:spLocks noChangeArrowheads="1"/>
          </p:cNvSpPr>
          <p:nvPr/>
        </p:nvSpPr>
        <p:spPr bwMode="auto">
          <a:xfrm>
            <a:off x="8810626" y="3313113"/>
            <a:ext cx="657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gaps</a:t>
            </a:r>
          </a:p>
        </p:txBody>
      </p:sp>
      <p:sp>
        <p:nvSpPr>
          <p:cNvPr id="5147" name="Line 43"/>
          <p:cNvSpPr>
            <a:spLocks noChangeShapeType="1"/>
          </p:cNvSpPr>
          <p:nvPr/>
        </p:nvSpPr>
        <p:spPr bwMode="auto">
          <a:xfrm flipH="1">
            <a:off x="8621713" y="3617914"/>
            <a:ext cx="247650" cy="219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48" name="Line 44"/>
          <p:cNvSpPr>
            <a:spLocks noChangeShapeType="1"/>
          </p:cNvSpPr>
          <p:nvPr/>
        </p:nvSpPr>
        <p:spPr bwMode="auto">
          <a:xfrm flipV="1">
            <a:off x="8945563" y="3665538"/>
            <a:ext cx="190500" cy="514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Disk Geometry</a:t>
            </a:r>
            <a:br>
              <a:rPr lang="en-US" altLang="en-US"/>
            </a:br>
            <a:r>
              <a:rPr lang="en-US" altLang="en-US"/>
              <a:t>(Muliple-Platter View)</a:t>
            </a:r>
          </a:p>
        </p:txBody>
      </p:sp>
      <p:sp>
        <p:nvSpPr>
          <p:cNvPr id="94243" name="Rectangle 3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 Aligned tracks form a </a:t>
            </a:r>
            <a:r>
              <a:rPr lang="en-US" dirty="0">
                <a:solidFill>
                  <a:srgbClr val="FF0000"/>
                </a:solidFill>
              </a:rPr>
              <a:t>cylinder </a:t>
            </a:r>
            <a:r>
              <a:rPr lang="en-US" dirty="0">
                <a:solidFill>
                  <a:schemeClr val="tx1"/>
                </a:solidFill>
              </a:rPr>
              <a:t>(this view is outdated but useful)</a:t>
            </a:r>
            <a:endParaRPr lang="en-US" dirty="0"/>
          </a:p>
        </p:txBody>
      </p:sp>
      <p:sp>
        <p:nvSpPr>
          <p:cNvPr id="64" name="Line 4">
            <a:extLst>
              <a:ext uri="{FF2B5EF4-FFF2-40B4-BE49-F238E27FC236}">
                <a16:creationId xmlns:a16="http://schemas.microsoft.com/office/drawing/2014/main" id="{42B85639-6362-42FF-B391-45FD3E6B69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86275" y="37306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5" name="Line 5">
            <a:extLst>
              <a:ext uri="{FF2B5EF4-FFF2-40B4-BE49-F238E27FC236}">
                <a16:creationId xmlns:a16="http://schemas.microsoft.com/office/drawing/2014/main" id="{AB5B501D-B648-4698-A31C-203A87AF9F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86275" y="43148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6" name="AutoShape 6">
            <a:extLst>
              <a:ext uri="{FF2B5EF4-FFF2-40B4-BE49-F238E27FC236}">
                <a16:creationId xmlns:a16="http://schemas.microsoft.com/office/drawing/2014/main" id="{69AC0C78-3BF3-423C-A6BE-61ADEB44C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175" y="42640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7" name="Oval 7">
            <a:extLst>
              <a:ext uri="{FF2B5EF4-FFF2-40B4-BE49-F238E27FC236}">
                <a16:creationId xmlns:a16="http://schemas.microsoft.com/office/drawing/2014/main" id="{6FBFA953-7EED-43EF-B241-66EDC1426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9475" y="407352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8" name="Line 8">
            <a:extLst>
              <a:ext uri="{FF2B5EF4-FFF2-40B4-BE49-F238E27FC236}">
                <a16:creationId xmlns:a16="http://schemas.microsoft.com/office/drawing/2014/main" id="{995B45A1-E194-4D1F-9E66-9D52E661CB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86275" y="31591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9" name="Text Box 9">
            <a:extLst>
              <a:ext uri="{FF2B5EF4-FFF2-40B4-BE49-F238E27FC236}">
                <a16:creationId xmlns:a16="http://schemas.microsoft.com/office/drawing/2014/main" id="{B9EDCA96-D332-491D-A8C9-303160BB3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2759075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0</a:t>
            </a:r>
          </a:p>
        </p:txBody>
      </p:sp>
      <p:sp>
        <p:nvSpPr>
          <p:cNvPr id="70" name="Text Box 10">
            <a:extLst>
              <a:ext uri="{FF2B5EF4-FFF2-40B4-BE49-F238E27FC236}">
                <a16:creationId xmlns:a16="http://schemas.microsoft.com/office/drawing/2014/main" id="{8D30BC83-0DEE-42B3-8D6D-45512CCF3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3105150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1</a:t>
            </a:r>
          </a:p>
        </p:txBody>
      </p:sp>
      <p:sp>
        <p:nvSpPr>
          <p:cNvPr id="71" name="Text Box 11">
            <a:extLst>
              <a:ext uri="{FF2B5EF4-FFF2-40B4-BE49-F238E27FC236}">
                <a16:creationId xmlns:a16="http://schemas.microsoft.com/office/drawing/2014/main" id="{91B17349-7325-4F2A-A1FA-B676516AF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3330575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2</a:t>
            </a:r>
          </a:p>
        </p:txBody>
      </p:sp>
      <p:sp>
        <p:nvSpPr>
          <p:cNvPr id="72" name="Text Box 12">
            <a:extLst>
              <a:ext uri="{FF2B5EF4-FFF2-40B4-BE49-F238E27FC236}">
                <a16:creationId xmlns:a16="http://schemas.microsoft.com/office/drawing/2014/main" id="{E5D3534E-AE91-440B-AAC5-CC58BE63CF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3676650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3</a:t>
            </a:r>
          </a:p>
        </p:txBody>
      </p:sp>
      <p:sp>
        <p:nvSpPr>
          <p:cNvPr id="73" name="Text Box 13">
            <a:extLst>
              <a:ext uri="{FF2B5EF4-FFF2-40B4-BE49-F238E27FC236}">
                <a16:creationId xmlns:a16="http://schemas.microsoft.com/office/drawing/2014/main" id="{C6F1EBB7-1316-4646-BC17-FBDE8741E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3914775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4</a:t>
            </a:r>
          </a:p>
        </p:txBody>
      </p:sp>
      <p:sp>
        <p:nvSpPr>
          <p:cNvPr id="74" name="Text Box 14">
            <a:extLst>
              <a:ext uri="{FF2B5EF4-FFF2-40B4-BE49-F238E27FC236}">
                <a16:creationId xmlns:a16="http://schemas.microsoft.com/office/drawing/2014/main" id="{9E636A4C-790C-49EB-9F87-7817E9A3E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4260850"/>
            <a:ext cx="1076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surface 5</a:t>
            </a:r>
          </a:p>
        </p:txBody>
      </p:sp>
      <p:sp>
        <p:nvSpPr>
          <p:cNvPr id="75" name="Line 15">
            <a:extLst>
              <a:ext uri="{FF2B5EF4-FFF2-40B4-BE49-F238E27FC236}">
                <a16:creationId xmlns:a16="http://schemas.microsoft.com/office/drawing/2014/main" id="{10661563-7176-459D-8B2A-686F6D3DD9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6275" y="40735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" name="Oval 16">
            <a:extLst>
              <a:ext uri="{FF2B5EF4-FFF2-40B4-BE49-F238E27FC236}">
                <a16:creationId xmlns:a16="http://schemas.microsoft.com/office/drawing/2014/main" id="{FD08F368-56C2-4629-82EE-B294B0E60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7175" y="4225925"/>
            <a:ext cx="1193800" cy="165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7" name="AutoShape 17">
            <a:extLst>
              <a:ext uri="{FF2B5EF4-FFF2-40B4-BE49-F238E27FC236}">
                <a16:creationId xmlns:a16="http://schemas.microsoft.com/office/drawing/2014/main" id="{05E1B1E3-C53F-4F5C-940F-8A08490FB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175" y="36925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8" name="Oval 18">
            <a:extLst>
              <a:ext uri="{FF2B5EF4-FFF2-40B4-BE49-F238E27FC236}">
                <a16:creationId xmlns:a16="http://schemas.microsoft.com/office/drawing/2014/main" id="{787D5B9B-7B0F-4DCA-9B74-DBF4558BA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75" y="346392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79" name="Oval 19">
            <a:extLst>
              <a:ext uri="{FF2B5EF4-FFF2-40B4-BE49-F238E27FC236}">
                <a16:creationId xmlns:a16="http://schemas.microsoft.com/office/drawing/2014/main" id="{D768CE47-7AD5-4AB4-B7F6-7FB9C7A85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4475" y="3654425"/>
            <a:ext cx="1193800" cy="165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0" name="AutoShape 20">
            <a:extLst>
              <a:ext uri="{FF2B5EF4-FFF2-40B4-BE49-F238E27FC236}">
                <a16:creationId xmlns:a16="http://schemas.microsoft.com/office/drawing/2014/main" id="{586697A1-702E-418F-9898-83256A0B0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175" y="31210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1" name="Oval 21">
            <a:extLst>
              <a:ext uri="{FF2B5EF4-FFF2-40B4-BE49-F238E27FC236}">
                <a16:creationId xmlns:a16="http://schemas.microsoft.com/office/drawing/2014/main" id="{FCFE955E-3CC0-481C-8FFA-B9D7B7AEF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6775" y="2917825"/>
            <a:ext cx="2387600" cy="4318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2" name="Oval 22">
            <a:extLst>
              <a:ext uri="{FF2B5EF4-FFF2-40B4-BE49-F238E27FC236}">
                <a16:creationId xmlns:a16="http://schemas.microsoft.com/office/drawing/2014/main" id="{A95969DD-C3CD-4B64-8335-187579802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4475" y="3044825"/>
            <a:ext cx="1193800" cy="165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3" name="AutoShape 23">
            <a:extLst>
              <a:ext uri="{FF2B5EF4-FFF2-40B4-BE49-F238E27FC236}">
                <a16:creationId xmlns:a16="http://schemas.microsoft.com/office/drawing/2014/main" id="{8A3A51AC-4C3B-4E84-82F2-258768239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175" y="2524125"/>
            <a:ext cx="381000" cy="635000"/>
          </a:xfrm>
          <a:prstGeom prst="can">
            <a:avLst>
              <a:gd name="adj" fmla="val 14244"/>
            </a:avLst>
          </a:prstGeom>
          <a:solidFill>
            <a:srgbClr val="00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84" name="Line 24">
            <a:extLst>
              <a:ext uri="{FF2B5EF4-FFF2-40B4-BE49-F238E27FC236}">
                <a16:creationId xmlns:a16="http://schemas.microsoft.com/office/drawing/2014/main" id="{268AC623-D9E3-4CC5-8FA7-3D38BE512222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6275" y="29178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5" name="Line 25">
            <a:extLst>
              <a:ext uri="{FF2B5EF4-FFF2-40B4-BE49-F238E27FC236}">
                <a16:creationId xmlns:a16="http://schemas.microsoft.com/office/drawing/2014/main" id="{C467A5CB-EBC6-4A0E-AE9A-67793D930C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6275" y="3489325"/>
            <a:ext cx="520700" cy="127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" name="Line 26">
            <a:extLst>
              <a:ext uri="{FF2B5EF4-FFF2-40B4-BE49-F238E27FC236}">
                <a16:creationId xmlns:a16="http://schemas.microsoft.com/office/drawing/2014/main" id="{959FEDB3-7439-4DA4-9744-72B39784F38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7175" y="3121025"/>
            <a:ext cx="0" cy="11938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7" name="Line 27">
            <a:extLst>
              <a:ext uri="{FF2B5EF4-FFF2-40B4-BE49-F238E27FC236}">
                <a16:creationId xmlns:a16="http://schemas.microsoft.com/office/drawing/2014/main" id="{4BDC0E21-848C-44AD-BDAD-6EA663289D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8275" y="3133725"/>
            <a:ext cx="0" cy="119380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8" name="Text Box 28">
            <a:extLst>
              <a:ext uri="{FF2B5EF4-FFF2-40B4-BE49-F238E27FC236}">
                <a16:creationId xmlns:a16="http://schemas.microsoft.com/office/drawing/2014/main" id="{F2730BF5-D73E-4180-976C-88012B248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7413" y="2127250"/>
            <a:ext cx="113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latin typeface="Arial" pitchFamily="34" charset="0"/>
              </a:rPr>
              <a:t>cylinder </a:t>
            </a:r>
            <a:r>
              <a:rPr lang="en-US" altLang="en-US" sz="1600" i="1">
                <a:latin typeface="Arial" pitchFamily="34" charset="0"/>
              </a:rPr>
              <a:t>k</a:t>
            </a:r>
            <a:endParaRPr lang="en-US" altLang="en-US" sz="1600">
              <a:latin typeface="Arial" pitchFamily="34" charset="0"/>
            </a:endParaRPr>
          </a:p>
        </p:txBody>
      </p:sp>
      <p:sp>
        <p:nvSpPr>
          <p:cNvPr id="89" name="Line 29">
            <a:extLst>
              <a:ext uri="{FF2B5EF4-FFF2-40B4-BE49-F238E27FC236}">
                <a16:creationId xmlns:a16="http://schemas.microsoft.com/office/drawing/2014/main" id="{70602BB9-33DB-475F-B118-DAC2E701FC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40475" y="2524125"/>
            <a:ext cx="17780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0" name="Text Box 30">
            <a:extLst>
              <a:ext uri="{FF2B5EF4-FFF2-40B4-BE49-F238E27FC236}">
                <a16:creationId xmlns:a16="http://schemas.microsoft.com/office/drawing/2014/main" id="{34D02A23-0452-49FC-B1D5-F8D06BCA3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6875" y="4845050"/>
            <a:ext cx="895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sp>
        <p:nvSpPr>
          <p:cNvPr id="91" name="Text Box 31">
            <a:extLst>
              <a:ext uri="{FF2B5EF4-FFF2-40B4-BE49-F238E27FC236}">
                <a16:creationId xmlns:a16="http://schemas.microsoft.com/office/drawing/2014/main" id="{435383B2-59B7-44F2-A67B-74486A95B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0888" y="2952750"/>
            <a:ext cx="976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platter 0</a:t>
            </a:r>
          </a:p>
        </p:txBody>
      </p:sp>
      <p:sp>
        <p:nvSpPr>
          <p:cNvPr id="92" name="Text Box 32">
            <a:extLst>
              <a:ext uri="{FF2B5EF4-FFF2-40B4-BE49-F238E27FC236}">
                <a16:creationId xmlns:a16="http://schemas.microsoft.com/office/drawing/2014/main" id="{8C51DB3A-30C9-4C91-8A85-4D2AECA32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0888" y="3511550"/>
            <a:ext cx="976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platter 1</a:t>
            </a:r>
          </a:p>
        </p:txBody>
      </p:sp>
      <p:sp>
        <p:nvSpPr>
          <p:cNvPr id="93" name="Text Box 33">
            <a:extLst>
              <a:ext uri="{FF2B5EF4-FFF2-40B4-BE49-F238E27FC236}">
                <a16:creationId xmlns:a16="http://schemas.microsoft.com/office/drawing/2014/main" id="{8CA19118-AA83-4257-87F6-ACD83B3F5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0888" y="4121150"/>
            <a:ext cx="9763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platter 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Disk Operation (Single-Platter View)</a:t>
            </a:r>
          </a:p>
        </p:txBody>
      </p:sp>
      <p:sp>
        <p:nvSpPr>
          <p:cNvPr id="95260" name="Rectangle 2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 </a:t>
            </a:r>
          </a:p>
        </p:txBody>
      </p:sp>
      <p:sp>
        <p:nvSpPr>
          <p:cNvPr id="60" name="Oval 4">
            <a:extLst>
              <a:ext uri="{FF2B5EF4-FFF2-40B4-BE49-F238E27FC236}">
                <a16:creationId xmlns:a16="http://schemas.microsoft.com/office/drawing/2014/main" id="{A68E935C-CB99-4F02-AE4F-2962CE6A4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3875" y="2722563"/>
            <a:ext cx="1851025" cy="18129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1" name="Oval 6">
            <a:extLst>
              <a:ext uri="{FF2B5EF4-FFF2-40B4-BE49-F238E27FC236}">
                <a16:creationId xmlns:a16="http://schemas.microsoft.com/office/drawing/2014/main" id="{B13B3EC8-522B-4F9E-8097-D7495EA5F1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3913" y="1773238"/>
            <a:ext cx="3790950" cy="37131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2" name="Oval 7">
            <a:extLst>
              <a:ext uri="{FF2B5EF4-FFF2-40B4-BE49-F238E27FC236}">
                <a16:creationId xmlns:a16="http://schemas.microsoft.com/office/drawing/2014/main" id="{64D5CAE1-AC4C-4D25-AA5C-400AE60A3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4413" y="1958975"/>
            <a:ext cx="3409950" cy="33401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3" name="Oval 8">
            <a:extLst>
              <a:ext uri="{FF2B5EF4-FFF2-40B4-BE49-F238E27FC236}">
                <a16:creationId xmlns:a16="http://schemas.microsoft.com/office/drawing/2014/main" id="{059020CF-36CE-4548-BA1E-FAE5979E2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4913" y="2144713"/>
            <a:ext cx="3030537" cy="29686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4" name="Oval 9">
            <a:extLst>
              <a:ext uri="{FF2B5EF4-FFF2-40B4-BE49-F238E27FC236}">
                <a16:creationId xmlns:a16="http://schemas.microsoft.com/office/drawing/2014/main" id="{E1221D02-0105-408C-9B46-494E7E4C8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5413" y="2332038"/>
            <a:ext cx="2649537" cy="25955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5" name="Oval 10">
            <a:extLst>
              <a:ext uri="{FF2B5EF4-FFF2-40B4-BE49-F238E27FC236}">
                <a16:creationId xmlns:a16="http://schemas.microsoft.com/office/drawing/2014/main" id="{F889EB6F-676C-4908-BB4E-D5E9E8A95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4325" y="2517775"/>
            <a:ext cx="2270125" cy="22225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6" name="Oval 11">
            <a:extLst>
              <a:ext uri="{FF2B5EF4-FFF2-40B4-BE49-F238E27FC236}">
                <a16:creationId xmlns:a16="http://schemas.microsoft.com/office/drawing/2014/main" id="{CE9F9F58-84E4-4138-BFFB-C9CF19EB0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5325" y="2890838"/>
            <a:ext cx="1508125" cy="1477962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7" name="Arc 13">
            <a:extLst>
              <a:ext uri="{FF2B5EF4-FFF2-40B4-BE49-F238E27FC236}">
                <a16:creationId xmlns:a16="http://schemas.microsoft.com/office/drawing/2014/main" id="{27A11943-8C66-44E6-97C7-F089448C41EE}"/>
              </a:ext>
            </a:extLst>
          </p:cNvPr>
          <p:cNvSpPr>
            <a:spLocks/>
          </p:cNvSpPr>
          <p:nvPr/>
        </p:nvSpPr>
        <p:spPr bwMode="auto">
          <a:xfrm rot="-1879939">
            <a:off x="3186113" y="2114550"/>
            <a:ext cx="1231900" cy="508000"/>
          </a:xfrm>
          <a:custGeom>
            <a:avLst/>
            <a:gdLst>
              <a:gd name="T0" fmla="*/ 0 w 19775"/>
              <a:gd name="T1" fmla="*/ 2147483647 h 21600"/>
              <a:gd name="T2" fmla="*/ 2147483647 w 19775"/>
              <a:gd name="T3" fmla="*/ 0 h 21600"/>
              <a:gd name="T4" fmla="*/ 2147483647 w 19775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775" h="21600" fill="none" extrusionOk="0">
                <a:moveTo>
                  <a:pt x="0" y="12910"/>
                </a:moveTo>
                <a:cubicBezTo>
                  <a:pt x="3443" y="5073"/>
                  <a:pt x="11190" y="9"/>
                  <a:pt x="19750" y="0"/>
                </a:cubicBezTo>
              </a:path>
              <a:path w="19775" h="21600" stroke="0" extrusionOk="0">
                <a:moveTo>
                  <a:pt x="0" y="12910"/>
                </a:moveTo>
                <a:cubicBezTo>
                  <a:pt x="3443" y="5073"/>
                  <a:pt x="11190" y="9"/>
                  <a:pt x="19750" y="0"/>
                </a:cubicBezTo>
                <a:lnTo>
                  <a:pt x="19775" y="21600"/>
                </a:lnTo>
                <a:lnTo>
                  <a:pt x="0" y="12910"/>
                </a:lnTo>
                <a:close/>
              </a:path>
            </a:pathLst>
          </a:custGeom>
          <a:noFill/>
          <a:ln w="28575">
            <a:solidFill>
              <a:srgbClr val="00FFFF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Rectangle 14">
            <a:extLst>
              <a:ext uri="{FF2B5EF4-FFF2-40B4-BE49-F238E27FC236}">
                <a16:creationId xmlns:a16="http://schemas.microsoft.com/office/drawing/2014/main" id="{88861306-97B4-4DA9-B5AC-5BA1FF4AD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647825"/>
            <a:ext cx="17351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/>
              <a:t>The disk surface 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spins at a fixed</a:t>
            </a:r>
          </a:p>
          <a:p>
            <a:pPr algn="l">
              <a:lnSpc>
                <a:spcPct val="100000"/>
              </a:lnSpc>
            </a:pPr>
            <a:r>
              <a:rPr lang="en-US" altLang="en-US" sz="1600"/>
              <a:t>rotational rate</a:t>
            </a:r>
          </a:p>
        </p:txBody>
      </p:sp>
      <p:sp>
        <p:nvSpPr>
          <p:cNvPr id="69" name="Oval 32">
            <a:extLst>
              <a:ext uri="{FF2B5EF4-FFF2-40B4-BE49-F238E27FC236}">
                <a16:creationId xmlns:a16="http://schemas.microsoft.com/office/drawing/2014/main" id="{A2CA42CE-028F-4CE3-BEA4-7F3F4EAA8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575" y="3078163"/>
            <a:ext cx="1128713" cy="110490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grpSp>
        <p:nvGrpSpPr>
          <p:cNvPr id="70" name="Group 98">
            <a:extLst>
              <a:ext uri="{FF2B5EF4-FFF2-40B4-BE49-F238E27FC236}">
                <a16:creationId xmlns:a16="http://schemas.microsoft.com/office/drawing/2014/main" id="{18537290-87FF-40AF-885A-561A88759604}"/>
              </a:ext>
            </a:extLst>
          </p:cNvPr>
          <p:cNvGrpSpPr>
            <a:grpSpLocks/>
          </p:cNvGrpSpPr>
          <p:nvPr/>
        </p:nvGrpSpPr>
        <p:grpSpPr bwMode="auto">
          <a:xfrm>
            <a:off x="5765800" y="1787525"/>
            <a:ext cx="4140200" cy="3629025"/>
            <a:chOff x="2768" y="1126"/>
            <a:chExt cx="2608" cy="2286"/>
          </a:xfrm>
        </p:grpSpPr>
        <p:grpSp>
          <p:nvGrpSpPr>
            <p:cNvPr id="71" name="Group 67">
              <a:extLst>
                <a:ext uri="{FF2B5EF4-FFF2-40B4-BE49-F238E27FC236}">
                  <a16:creationId xmlns:a16="http://schemas.microsoft.com/office/drawing/2014/main" id="{F3A95D6F-8137-4AD0-8682-A2153AE639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68" y="2607"/>
              <a:ext cx="2608" cy="805"/>
              <a:chOff x="2768" y="2607"/>
              <a:chExt cx="2608" cy="805"/>
            </a:xfrm>
          </p:grpSpPr>
          <p:sp>
            <p:nvSpPr>
              <p:cNvPr id="73" name="Rectangle 5">
                <a:extLst>
                  <a:ext uri="{FF2B5EF4-FFF2-40B4-BE49-F238E27FC236}">
                    <a16:creationId xmlns:a16="http://schemas.microsoft.com/office/drawing/2014/main" id="{A000F6F5-9845-49E2-892B-8A5C9BD6B4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0" y="2894"/>
                <a:ext cx="1856" cy="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7" tIns="44450" rIns="90487" bIns="44450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1600"/>
                  <a:t>By moving radially, arm can position read/write head over any track</a:t>
                </a:r>
              </a:p>
            </p:txBody>
          </p:sp>
          <p:sp>
            <p:nvSpPr>
              <p:cNvPr id="74" name="Arc 16">
                <a:extLst>
                  <a:ext uri="{FF2B5EF4-FFF2-40B4-BE49-F238E27FC236}">
                    <a16:creationId xmlns:a16="http://schemas.microsoft.com/office/drawing/2014/main" id="{56FAB2B0-E003-4D84-A0EE-09820F7CEA38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2822162" flipV="1">
                <a:off x="2493" y="2882"/>
                <a:ext cx="713" cy="163"/>
              </a:xfrm>
              <a:custGeom>
                <a:avLst/>
                <a:gdLst>
                  <a:gd name="T0" fmla="*/ 0 w 37393"/>
                  <a:gd name="T1" fmla="*/ 0 h 21600"/>
                  <a:gd name="T2" fmla="*/ 0 w 37393"/>
                  <a:gd name="T3" fmla="*/ 0 h 21600"/>
                  <a:gd name="T4" fmla="*/ 0 w 37393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393" h="21600" fill="none" extrusionOk="0">
                    <a:moveTo>
                      <a:pt x="-1" y="10886"/>
                    </a:moveTo>
                    <a:cubicBezTo>
                      <a:pt x="3845" y="4154"/>
                      <a:pt x="11003" y="-1"/>
                      <a:pt x="18756" y="0"/>
                    </a:cubicBezTo>
                    <a:cubicBezTo>
                      <a:pt x="26423" y="0"/>
                      <a:pt x="33516" y="4065"/>
                      <a:pt x="37392" y="10681"/>
                    </a:cubicBezTo>
                  </a:path>
                  <a:path w="37393" h="21600" stroke="0" extrusionOk="0">
                    <a:moveTo>
                      <a:pt x="-1" y="10886"/>
                    </a:moveTo>
                    <a:cubicBezTo>
                      <a:pt x="3845" y="4154"/>
                      <a:pt x="11003" y="-1"/>
                      <a:pt x="18756" y="0"/>
                    </a:cubicBezTo>
                    <a:cubicBezTo>
                      <a:pt x="26423" y="0"/>
                      <a:pt x="33516" y="4065"/>
                      <a:pt x="37392" y="10681"/>
                    </a:cubicBezTo>
                    <a:lnTo>
                      <a:pt x="18756" y="21600"/>
                    </a:lnTo>
                    <a:lnTo>
                      <a:pt x="-1" y="10886"/>
                    </a:lnTo>
                    <a:close/>
                  </a:path>
                </a:pathLst>
              </a:custGeom>
              <a:noFill/>
              <a:ln w="28575">
                <a:solidFill>
                  <a:srgbClr val="00FFFF"/>
                </a:solidFill>
                <a:prstDash val="dash"/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72" name="Rectangle 15">
              <a:extLst>
                <a:ext uri="{FF2B5EF4-FFF2-40B4-BE49-F238E27FC236}">
                  <a16:creationId xmlns:a16="http://schemas.microsoft.com/office/drawing/2014/main" id="{73770498-772E-4332-8389-853D17C33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4" y="1126"/>
              <a:ext cx="1594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600"/>
                <a:t>Read/write </a:t>
              </a:r>
              <a:r>
                <a:rPr lang="en-US" altLang="en-US" sz="1600" i="1"/>
                <a:t>head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600"/>
                <a:t>is attached to end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600"/>
                <a:t>of the </a:t>
              </a:r>
              <a:r>
                <a:rPr lang="en-US" altLang="en-US" sz="1600" i="1"/>
                <a:t>arm</a:t>
              </a:r>
              <a:r>
                <a:rPr lang="en-US" altLang="en-US" sz="1600"/>
                <a:t> and flies over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600"/>
                <a:t>disk surface on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600"/>
                <a:t>thin cushion of air</a:t>
              </a:r>
            </a:p>
          </p:txBody>
        </p:sp>
      </p:grpSp>
      <p:grpSp>
        <p:nvGrpSpPr>
          <p:cNvPr id="75" name="Group 46">
            <a:extLst>
              <a:ext uri="{FF2B5EF4-FFF2-40B4-BE49-F238E27FC236}">
                <a16:creationId xmlns:a16="http://schemas.microsoft.com/office/drawing/2014/main" id="{834456C0-3ED8-41D7-867B-30E1E1939D6F}"/>
              </a:ext>
            </a:extLst>
          </p:cNvPr>
          <p:cNvGrpSpPr>
            <a:grpSpLocks/>
          </p:cNvGrpSpPr>
          <p:nvPr/>
        </p:nvGrpSpPr>
        <p:grpSpPr bwMode="auto">
          <a:xfrm>
            <a:off x="5659438" y="3209925"/>
            <a:ext cx="2205037" cy="850900"/>
            <a:chOff x="2701" y="2022"/>
            <a:chExt cx="1389" cy="536"/>
          </a:xfrm>
        </p:grpSpPr>
        <p:grpSp>
          <p:nvGrpSpPr>
            <p:cNvPr id="76" name="Group 23">
              <a:extLst>
                <a:ext uri="{FF2B5EF4-FFF2-40B4-BE49-F238E27FC236}">
                  <a16:creationId xmlns:a16="http://schemas.microsoft.com/office/drawing/2014/main" id="{25B7F280-CFE4-464E-B326-CD50BD490F8E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78" name="Oval 24">
                <a:extLst>
                  <a:ext uri="{FF2B5EF4-FFF2-40B4-BE49-F238E27FC236}">
                    <a16:creationId xmlns:a16="http://schemas.microsoft.com/office/drawing/2014/main" id="{D3AA402F-B2CC-4C26-9F02-6BDDA70EED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79" name="Rectangle 25">
                <a:extLst>
                  <a:ext uri="{FF2B5EF4-FFF2-40B4-BE49-F238E27FC236}">
                    <a16:creationId xmlns:a16="http://schemas.microsoft.com/office/drawing/2014/main" id="{199EE767-F006-49AB-9F98-F21BFAE24E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77" name="Oval 26">
              <a:extLst>
                <a:ext uri="{FF2B5EF4-FFF2-40B4-BE49-F238E27FC236}">
                  <a16:creationId xmlns:a16="http://schemas.microsoft.com/office/drawing/2014/main" id="{F09CD5D9-2213-440F-84E0-A593682E759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80" name="Group 47">
            <a:extLst>
              <a:ext uri="{FF2B5EF4-FFF2-40B4-BE49-F238E27FC236}">
                <a16:creationId xmlns:a16="http://schemas.microsoft.com/office/drawing/2014/main" id="{85EAE07C-DCC8-430C-824E-506F7C061C4D}"/>
              </a:ext>
            </a:extLst>
          </p:cNvPr>
          <p:cNvGrpSpPr>
            <a:grpSpLocks/>
          </p:cNvGrpSpPr>
          <p:nvPr/>
        </p:nvGrpSpPr>
        <p:grpSpPr bwMode="auto">
          <a:xfrm rot="-809166">
            <a:off x="5754688" y="3343275"/>
            <a:ext cx="2205037" cy="850900"/>
            <a:chOff x="2701" y="2022"/>
            <a:chExt cx="1389" cy="536"/>
          </a:xfrm>
        </p:grpSpPr>
        <p:grpSp>
          <p:nvGrpSpPr>
            <p:cNvPr id="81" name="Group 48">
              <a:extLst>
                <a:ext uri="{FF2B5EF4-FFF2-40B4-BE49-F238E27FC236}">
                  <a16:creationId xmlns:a16="http://schemas.microsoft.com/office/drawing/2014/main" id="{79517310-FF26-491B-8E88-F8D2C17138DE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83" name="Oval 49">
                <a:extLst>
                  <a:ext uri="{FF2B5EF4-FFF2-40B4-BE49-F238E27FC236}">
                    <a16:creationId xmlns:a16="http://schemas.microsoft.com/office/drawing/2014/main" id="{95193137-6474-42B4-BB0A-D3871812E5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84" name="Rectangle 50">
                <a:extLst>
                  <a:ext uri="{FF2B5EF4-FFF2-40B4-BE49-F238E27FC236}">
                    <a16:creationId xmlns:a16="http://schemas.microsoft.com/office/drawing/2014/main" id="{7B43F519-E2D7-432A-91DA-97C325F6B4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82" name="Oval 51">
              <a:extLst>
                <a:ext uri="{FF2B5EF4-FFF2-40B4-BE49-F238E27FC236}">
                  <a16:creationId xmlns:a16="http://schemas.microsoft.com/office/drawing/2014/main" id="{20C08B3A-464D-42CE-9676-16C554FFA94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85" name="Group 62">
            <a:extLst>
              <a:ext uri="{FF2B5EF4-FFF2-40B4-BE49-F238E27FC236}">
                <a16:creationId xmlns:a16="http://schemas.microsoft.com/office/drawing/2014/main" id="{2F142FDE-892B-4BC6-8E8A-B50303ECC603}"/>
              </a:ext>
            </a:extLst>
          </p:cNvPr>
          <p:cNvGrpSpPr>
            <a:grpSpLocks/>
          </p:cNvGrpSpPr>
          <p:nvPr/>
        </p:nvGrpSpPr>
        <p:grpSpPr bwMode="auto">
          <a:xfrm rot="905387">
            <a:off x="5583238" y="2960688"/>
            <a:ext cx="2205037" cy="850900"/>
            <a:chOff x="2701" y="2022"/>
            <a:chExt cx="1389" cy="536"/>
          </a:xfrm>
        </p:grpSpPr>
        <p:grpSp>
          <p:nvGrpSpPr>
            <p:cNvPr id="86" name="Group 63">
              <a:extLst>
                <a:ext uri="{FF2B5EF4-FFF2-40B4-BE49-F238E27FC236}">
                  <a16:creationId xmlns:a16="http://schemas.microsoft.com/office/drawing/2014/main" id="{35FB32DC-81CA-4A42-B637-91F7A0E4DDF1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88" name="Oval 64">
                <a:extLst>
                  <a:ext uri="{FF2B5EF4-FFF2-40B4-BE49-F238E27FC236}">
                    <a16:creationId xmlns:a16="http://schemas.microsoft.com/office/drawing/2014/main" id="{E7A3567D-7A17-461F-8ADA-1C45A57A5B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89" name="Rectangle 65">
                <a:extLst>
                  <a:ext uri="{FF2B5EF4-FFF2-40B4-BE49-F238E27FC236}">
                    <a16:creationId xmlns:a16="http://schemas.microsoft.com/office/drawing/2014/main" id="{C926D523-2ACB-4E3A-AFE6-4A9486884A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87" name="Oval 66">
              <a:extLst>
                <a:ext uri="{FF2B5EF4-FFF2-40B4-BE49-F238E27FC236}">
                  <a16:creationId xmlns:a16="http://schemas.microsoft.com/office/drawing/2014/main" id="{6A4167EB-ADF9-4E3B-AD4E-D83E69DD4BA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90" name="Oval 29">
            <a:extLst>
              <a:ext uri="{FF2B5EF4-FFF2-40B4-BE49-F238E27FC236}">
                <a16:creationId xmlns:a16="http://schemas.microsoft.com/office/drawing/2014/main" id="{A518A371-C30A-4576-97EF-A5A1CBFBC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3068638"/>
            <a:ext cx="1128712" cy="112395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Helvetica" pitchFamily="-124" charset="0"/>
                <a:ea typeface="ＭＳ Ｐゴシック" charset="-128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spindle</a:t>
            </a:r>
          </a:p>
        </p:txBody>
      </p:sp>
      <p:grpSp>
        <p:nvGrpSpPr>
          <p:cNvPr id="91" name="Group 68">
            <a:extLst>
              <a:ext uri="{FF2B5EF4-FFF2-40B4-BE49-F238E27FC236}">
                <a16:creationId xmlns:a16="http://schemas.microsoft.com/office/drawing/2014/main" id="{17F2E84B-8B2A-41B3-847C-B895332BD088}"/>
              </a:ext>
            </a:extLst>
          </p:cNvPr>
          <p:cNvGrpSpPr>
            <a:grpSpLocks/>
          </p:cNvGrpSpPr>
          <p:nvPr/>
        </p:nvGrpSpPr>
        <p:grpSpPr bwMode="auto">
          <a:xfrm rot="905387">
            <a:off x="5573713" y="2960688"/>
            <a:ext cx="2205037" cy="850900"/>
            <a:chOff x="2701" y="2022"/>
            <a:chExt cx="1389" cy="536"/>
          </a:xfrm>
        </p:grpSpPr>
        <p:grpSp>
          <p:nvGrpSpPr>
            <p:cNvPr id="92" name="Group 69">
              <a:extLst>
                <a:ext uri="{FF2B5EF4-FFF2-40B4-BE49-F238E27FC236}">
                  <a16:creationId xmlns:a16="http://schemas.microsoft.com/office/drawing/2014/main" id="{A743FF43-6526-4B58-859E-039FA821EDD0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94" name="Oval 70">
                <a:extLst>
                  <a:ext uri="{FF2B5EF4-FFF2-40B4-BE49-F238E27FC236}">
                    <a16:creationId xmlns:a16="http://schemas.microsoft.com/office/drawing/2014/main" id="{C1D95F96-5FE6-4CFA-98AA-4BE70920B6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95" name="Rectangle 71">
                <a:extLst>
                  <a:ext uri="{FF2B5EF4-FFF2-40B4-BE49-F238E27FC236}">
                    <a16:creationId xmlns:a16="http://schemas.microsoft.com/office/drawing/2014/main" id="{A5BDFED1-669F-4947-8308-AAE99F671C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93" name="Oval 72">
              <a:extLst>
                <a:ext uri="{FF2B5EF4-FFF2-40B4-BE49-F238E27FC236}">
                  <a16:creationId xmlns:a16="http://schemas.microsoft.com/office/drawing/2014/main" id="{463F9E25-07CD-4D3C-8CB7-C973168969B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96" name="Group 73">
            <a:extLst>
              <a:ext uri="{FF2B5EF4-FFF2-40B4-BE49-F238E27FC236}">
                <a16:creationId xmlns:a16="http://schemas.microsoft.com/office/drawing/2014/main" id="{762530A1-6C88-48C9-92C8-CDD547992924}"/>
              </a:ext>
            </a:extLst>
          </p:cNvPr>
          <p:cNvGrpSpPr>
            <a:grpSpLocks/>
          </p:cNvGrpSpPr>
          <p:nvPr/>
        </p:nvGrpSpPr>
        <p:grpSpPr bwMode="auto">
          <a:xfrm rot="905387">
            <a:off x="5573713" y="2960688"/>
            <a:ext cx="2205037" cy="850900"/>
            <a:chOff x="2701" y="2022"/>
            <a:chExt cx="1389" cy="536"/>
          </a:xfrm>
        </p:grpSpPr>
        <p:grpSp>
          <p:nvGrpSpPr>
            <p:cNvPr id="97" name="Group 74">
              <a:extLst>
                <a:ext uri="{FF2B5EF4-FFF2-40B4-BE49-F238E27FC236}">
                  <a16:creationId xmlns:a16="http://schemas.microsoft.com/office/drawing/2014/main" id="{4E1C89FD-4E4E-42BE-AF37-AB62B2434ADB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99" name="Oval 75">
                <a:extLst>
                  <a:ext uri="{FF2B5EF4-FFF2-40B4-BE49-F238E27FC236}">
                    <a16:creationId xmlns:a16="http://schemas.microsoft.com/office/drawing/2014/main" id="{0E447456-8AC8-4956-B2A2-A9C2E9EC11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00" name="Rectangle 76">
                <a:extLst>
                  <a:ext uri="{FF2B5EF4-FFF2-40B4-BE49-F238E27FC236}">
                    <a16:creationId xmlns:a16="http://schemas.microsoft.com/office/drawing/2014/main" id="{CC9EBAB3-650B-4DFB-BF43-607106AFD1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98" name="Oval 77">
              <a:extLst>
                <a:ext uri="{FF2B5EF4-FFF2-40B4-BE49-F238E27FC236}">
                  <a16:creationId xmlns:a16="http://schemas.microsoft.com/office/drawing/2014/main" id="{5E5EB657-D481-46F7-9D33-4C47EDD6A37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01" name="Group 83">
            <a:extLst>
              <a:ext uri="{FF2B5EF4-FFF2-40B4-BE49-F238E27FC236}">
                <a16:creationId xmlns:a16="http://schemas.microsoft.com/office/drawing/2014/main" id="{B94B334B-E00E-4C49-B14A-80748B6F08C7}"/>
              </a:ext>
            </a:extLst>
          </p:cNvPr>
          <p:cNvGrpSpPr>
            <a:grpSpLocks/>
          </p:cNvGrpSpPr>
          <p:nvPr/>
        </p:nvGrpSpPr>
        <p:grpSpPr bwMode="auto">
          <a:xfrm rot="-809166">
            <a:off x="5756275" y="3341688"/>
            <a:ext cx="2205038" cy="850900"/>
            <a:chOff x="2701" y="2022"/>
            <a:chExt cx="1389" cy="536"/>
          </a:xfrm>
        </p:grpSpPr>
        <p:grpSp>
          <p:nvGrpSpPr>
            <p:cNvPr id="102" name="Group 84">
              <a:extLst>
                <a:ext uri="{FF2B5EF4-FFF2-40B4-BE49-F238E27FC236}">
                  <a16:creationId xmlns:a16="http://schemas.microsoft.com/office/drawing/2014/main" id="{30A83AEA-A770-436D-BA7D-6CD7654FABE6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104" name="Oval 85">
                <a:extLst>
                  <a:ext uri="{FF2B5EF4-FFF2-40B4-BE49-F238E27FC236}">
                    <a16:creationId xmlns:a16="http://schemas.microsoft.com/office/drawing/2014/main" id="{AE39C3B7-D110-47E5-A354-373C03F7EC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05" name="Rectangle 86">
                <a:extLst>
                  <a:ext uri="{FF2B5EF4-FFF2-40B4-BE49-F238E27FC236}">
                    <a16:creationId xmlns:a16="http://schemas.microsoft.com/office/drawing/2014/main" id="{0C2EA4B4-AB8D-485C-A0D6-9EB0AC3CC3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03" name="Oval 87">
              <a:extLst>
                <a:ext uri="{FF2B5EF4-FFF2-40B4-BE49-F238E27FC236}">
                  <a16:creationId xmlns:a16="http://schemas.microsoft.com/office/drawing/2014/main" id="{CB5DDE9F-B237-4DE6-9CA8-351A8E01E82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06" name="Group 88">
            <a:extLst>
              <a:ext uri="{FF2B5EF4-FFF2-40B4-BE49-F238E27FC236}">
                <a16:creationId xmlns:a16="http://schemas.microsoft.com/office/drawing/2014/main" id="{2FBDC3EB-E18A-4C7A-8918-887A7A6CD84C}"/>
              </a:ext>
            </a:extLst>
          </p:cNvPr>
          <p:cNvGrpSpPr>
            <a:grpSpLocks/>
          </p:cNvGrpSpPr>
          <p:nvPr/>
        </p:nvGrpSpPr>
        <p:grpSpPr bwMode="auto">
          <a:xfrm rot="-809166">
            <a:off x="5754688" y="3341688"/>
            <a:ext cx="2205037" cy="850900"/>
            <a:chOff x="2701" y="2022"/>
            <a:chExt cx="1389" cy="536"/>
          </a:xfrm>
        </p:grpSpPr>
        <p:grpSp>
          <p:nvGrpSpPr>
            <p:cNvPr id="107" name="Group 89">
              <a:extLst>
                <a:ext uri="{FF2B5EF4-FFF2-40B4-BE49-F238E27FC236}">
                  <a16:creationId xmlns:a16="http://schemas.microsoft.com/office/drawing/2014/main" id="{E047CD7D-0BCF-41DF-854B-F215CD6394CC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109" name="Oval 90">
                <a:extLst>
                  <a:ext uri="{FF2B5EF4-FFF2-40B4-BE49-F238E27FC236}">
                    <a16:creationId xmlns:a16="http://schemas.microsoft.com/office/drawing/2014/main" id="{40DF2B95-3BED-4BE4-9FA1-0BDFDAFC60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10" name="Rectangle 91">
                <a:extLst>
                  <a:ext uri="{FF2B5EF4-FFF2-40B4-BE49-F238E27FC236}">
                    <a16:creationId xmlns:a16="http://schemas.microsoft.com/office/drawing/2014/main" id="{9339DF8B-8362-43B9-AE55-467305CAFA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08" name="Oval 92">
              <a:extLst>
                <a:ext uri="{FF2B5EF4-FFF2-40B4-BE49-F238E27FC236}">
                  <a16:creationId xmlns:a16="http://schemas.microsoft.com/office/drawing/2014/main" id="{0907B881-65CD-42B5-9396-81B91A08845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11" name="Group 93">
            <a:extLst>
              <a:ext uri="{FF2B5EF4-FFF2-40B4-BE49-F238E27FC236}">
                <a16:creationId xmlns:a16="http://schemas.microsoft.com/office/drawing/2014/main" id="{471E5585-4402-485E-9B59-EFD1A8EED077}"/>
              </a:ext>
            </a:extLst>
          </p:cNvPr>
          <p:cNvGrpSpPr>
            <a:grpSpLocks/>
          </p:cNvGrpSpPr>
          <p:nvPr/>
        </p:nvGrpSpPr>
        <p:grpSpPr bwMode="auto">
          <a:xfrm rot="-809166">
            <a:off x="5754688" y="3341688"/>
            <a:ext cx="2205037" cy="850900"/>
            <a:chOff x="2701" y="2022"/>
            <a:chExt cx="1389" cy="536"/>
          </a:xfrm>
        </p:grpSpPr>
        <p:grpSp>
          <p:nvGrpSpPr>
            <p:cNvPr id="112" name="Group 94">
              <a:extLst>
                <a:ext uri="{FF2B5EF4-FFF2-40B4-BE49-F238E27FC236}">
                  <a16:creationId xmlns:a16="http://schemas.microsoft.com/office/drawing/2014/main" id="{653BF4D5-6F1D-4857-8732-D3418FB255CD}"/>
                </a:ext>
              </a:extLst>
            </p:cNvPr>
            <p:cNvGrpSpPr>
              <a:grpSpLocks/>
            </p:cNvGrpSpPr>
            <p:nvPr/>
          </p:nvGrpSpPr>
          <p:grpSpPr bwMode="auto">
            <a:xfrm rot="-2659851">
              <a:off x="2701" y="2430"/>
              <a:ext cx="1389" cy="128"/>
              <a:chOff x="2264" y="2992"/>
              <a:chExt cx="1389" cy="128"/>
            </a:xfrm>
          </p:grpSpPr>
          <p:sp>
            <p:nvSpPr>
              <p:cNvPr id="114" name="Oval 95">
                <a:extLst>
                  <a:ext uri="{FF2B5EF4-FFF2-40B4-BE49-F238E27FC236}">
                    <a16:creationId xmlns:a16="http://schemas.microsoft.com/office/drawing/2014/main" id="{23408372-F454-49A1-8EDB-E5E0042D04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4" y="2992"/>
                <a:ext cx="128" cy="128"/>
              </a:xfrm>
              <a:prstGeom prst="ellipse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15" name="Rectangle 96">
                <a:extLst>
                  <a:ext uri="{FF2B5EF4-FFF2-40B4-BE49-F238E27FC236}">
                    <a16:creationId xmlns:a16="http://schemas.microsoft.com/office/drawing/2014/main" id="{C5729475-5FEE-4F70-945D-56BE347D1F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71" y="3022"/>
                <a:ext cx="1282" cy="63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Helvetica" pitchFamily="-124" charset="0"/>
                    <a:ea typeface="ＭＳ Ｐゴシック" charset="-128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13" name="Oval 97">
              <a:extLst>
                <a:ext uri="{FF2B5EF4-FFF2-40B4-BE49-F238E27FC236}">
                  <a16:creationId xmlns:a16="http://schemas.microsoft.com/office/drawing/2014/main" id="{7EFC217A-5898-43AA-8EEB-C37B6EC4A9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59" y="2022"/>
              <a:ext cx="23" cy="23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Helvetica" pitchFamily="-124" charset="0"/>
                  <a:ea typeface="ＭＳ Ｐゴシック" charset="-128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Disk Operation (Multi-Platter View)</a:t>
            </a:r>
          </a:p>
        </p:txBody>
      </p:sp>
      <p:sp>
        <p:nvSpPr>
          <p:cNvPr id="96287" name="Rectangle 3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FFE3957-9F27-4D7B-9A7D-BFA267BC72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2887" y="1857375"/>
            <a:ext cx="4086225" cy="31432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Disk Access Time</a:t>
            </a:r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/>
              <a:t>Average time to access some target sector approximated by :</a:t>
            </a:r>
          </a:p>
          <a:p>
            <a:pPr lvl="1" eaLnBrk="1" hangingPunct="1">
              <a:defRPr/>
            </a:pPr>
            <a:r>
              <a:rPr lang="en-US" sz="1800" dirty="0" err="1"/>
              <a:t>T</a:t>
            </a:r>
            <a:r>
              <a:rPr lang="en-US" sz="1800" baseline="-25000" dirty="0" err="1"/>
              <a:t>access</a:t>
            </a:r>
            <a:r>
              <a:rPr lang="en-US" sz="1800" dirty="0"/>
              <a:t>  =  </a:t>
            </a: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seek</a:t>
            </a:r>
            <a:r>
              <a:rPr lang="en-US" sz="1800" dirty="0"/>
              <a:t> +  </a:t>
            </a: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rotation</a:t>
            </a:r>
            <a:r>
              <a:rPr lang="en-US" sz="1800" dirty="0"/>
              <a:t> + </a:t>
            </a: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transfer 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Seek time</a:t>
            </a:r>
            <a:r>
              <a:rPr lang="en-US" sz="2000" dirty="0"/>
              <a:t> (</a:t>
            </a:r>
            <a:r>
              <a:rPr lang="en-US" sz="2000" dirty="0" err="1"/>
              <a:t>T</a:t>
            </a:r>
            <a:r>
              <a:rPr lang="en-US" sz="2000" baseline="-25000" dirty="0" err="1"/>
              <a:t>avg</a:t>
            </a:r>
            <a:r>
              <a:rPr lang="en-US" sz="2000" baseline="-25000" dirty="0"/>
              <a:t> seek</a:t>
            </a:r>
            <a:r>
              <a:rPr lang="en-US" sz="2000" dirty="0"/>
              <a:t>)</a:t>
            </a:r>
          </a:p>
          <a:p>
            <a:pPr lvl="1" eaLnBrk="1" hangingPunct="1">
              <a:defRPr/>
            </a:pPr>
            <a:r>
              <a:rPr lang="en-US" sz="1800" dirty="0"/>
              <a:t>Time to position heads over cylinder containing target sector</a:t>
            </a:r>
          </a:p>
          <a:p>
            <a:pPr lvl="1" eaLnBrk="1" hangingPunct="1">
              <a:defRPr/>
            </a:pPr>
            <a:r>
              <a:rPr lang="en-US" sz="1800" dirty="0"/>
              <a:t>Typical  </a:t>
            </a: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seek</a:t>
            </a:r>
            <a:r>
              <a:rPr lang="en-US" sz="1800" dirty="0"/>
              <a:t> = 9 </a:t>
            </a:r>
            <a:r>
              <a:rPr lang="en-US" sz="1800" dirty="0" err="1"/>
              <a:t>ms</a:t>
            </a:r>
            <a:endParaRPr lang="en-US" sz="1800" dirty="0"/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Rotational latency</a:t>
            </a:r>
            <a:r>
              <a:rPr lang="en-US" sz="2000" dirty="0"/>
              <a:t> (</a:t>
            </a:r>
            <a:r>
              <a:rPr lang="en-US" sz="2000" dirty="0" err="1"/>
              <a:t>T</a:t>
            </a:r>
            <a:r>
              <a:rPr lang="en-US" sz="2000" baseline="-25000" dirty="0" err="1"/>
              <a:t>avg</a:t>
            </a:r>
            <a:r>
              <a:rPr lang="en-US" sz="2000" baseline="-25000" dirty="0"/>
              <a:t> rotation</a:t>
            </a:r>
            <a:r>
              <a:rPr lang="en-US" sz="2000" dirty="0"/>
              <a:t>)</a:t>
            </a:r>
          </a:p>
          <a:p>
            <a:pPr lvl="1" eaLnBrk="1" hangingPunct="1">
              <a:defRPr/>
            </a:pPr>
            <a:r>
              <a:rPr lang="en-US" sz="1800" dirty="0"/>
              <a:t>Time waiting for first bit of target sector to pass under read/write head</a:t>
            </a:r>
          </a:p>
          <a:p>
            <a:pPr lvl="1" eaLnBrk="1" hangingPunct="1">
              <a:defRPr/>
            </a:pP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rotation</a:t>
            </a:r>
            <a:r>
              <a:rPr lang="en-US" sz="1800" dirty="0"/>
              <a:t> = 1/2 x 1/</a:t>
            </a:r>
            <a:r>
              <a:rPr lang="en-US" sz="1800" dirty="0" err="1"/>
              <a:t>RPMs</a:t>
            </a:r>
            <a:r>
              <a:rPr lang="en-US" sz="1800" dirty="0"/>
              <a:t> x 60 sec/1 min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FF0000"/>
                </a:solidFill>
              </a:rPr>
              <a:t>Transfer time</a:t>
            </a:r>
            <a:r>
              <a:rPr lang="en-US" sz="2000" dirty="0"/>
              <a:t> (</a:t>
            </a:r>
            <a:r>
              <a:rPr lang="en-US" sz="2000" dirty="0" err="1"/>
              <a:t>T</a:t>
            </a:r>
            <a:r>
              <a:rPr lang="en-US" sz="2000" baseline="-25000" dirty="0" err="1"/>
              <a:t>avg</a:t>
            </a:r>
            <a:r>
              <a:rPr lang="en-US" sz="2000" baseline="-25000" dirty="0"/>
              <a:t> transfer</a:t>
            </a:r>
            <a:r>
              <a:rPr lang="en-US" sz="2000" dirty="0"/>
              <a:t>)	</a:t>
            </a:r>
          </a:p>
          <a:p>
            <a:pPr lvl="1" eaLnBrk="1" hangingPunct="1">
              <a:defRPr/>
            </a:pPr>
            <a:r>
              <a:rPr lang="en-US" sz="1800" dirty="0"/>
              <a:t>Time to read the bits in the target sector.</a:t>
            </a:r>
          </a:p>
          <a:p>
            <a:pPr lvl="1" eaLnBrk="1" hangingPunct="1">
              <a:defRPr/>
            </a:pP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transfer</a:t>
            </a:r>
            <a:r>
              <a:rPr lang="en-US" sz="1800" dirty="0"/>
              <a:t> = 1/RPM x 1/(</a:t>
            </a:r>
            <a:r>
              <a:rPr lang="en-US" sz="1800" dirty="0" err="1"/>
              <a:t>avg</a:t>
            </a:r>
            <a:r>
              <a:rPr lang="en-US" sz="1800" dirty="0"/>
              <a:t> # sectors/track) x 60 </a:t>
            </a:r>
            <a:r>
              <a:rPr lang="en-US" sz="1800" dirty="0" err="1"/>
              <a:t>secs</a:t>
            </a:r>
            <a:r>
              <a:rPr lang="en-US" sz="1800" dirty="0"/>
              <a:t>/1 min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Disk Access Time Example</a:t>
            </a:r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/>
              <a:t>Given:</a:t>
            </a:r>
          </a:p>
          <a:p>
            <a:pPr lvl="1" eaLnBrk="1" hangingPunct="1">
              <a:defRPr/>
            </a:pPr>
            <a:r>
              <a:rPr lang="en-US" sz="1800" dirty="0"/>
              <a:t>Rotational rate = 7200 RPM (typical desktop or server; laptops usually 5400)</a:t>
            </a:r>
          </a:p>
          <a:p>
            <a:pPr lvl="1" eaLnBrk="1" hangingPunct="1">
              <a:defRPr/>
            </a:pPr>
            <a:r>
              <a:rPr lang="en-US" sz="1800" dirty="0"/>
              <a:t>Average seek time = 9 </a:t>
            </a:r>
            <a:r>
              <a:rPr lang="en-US" sz="1800" dirty="0" err="1"/>
              <a:t>ms</a:t>
            </a:r>
            <a:r>
              <a:rPr lang="en-US" sz="1800" dirty="0"/>
              <a:t> (given by manufacturer)</a:t>
            </a:r>
          </a:p>
          <a:p>
            <a:pPr lvl="1" eaLnBrk="1" hangingPunct="1">
              <a:defRPr/>
            </a:pPr>
            <a:r>
              <a:rPr lang="en-US" sz="1800" dirty="0" err="1"/>
              <a:t>Avg</a:t>
            </a:r>
            <a:r>
              <a:rPr lang="en-US" sz="1800" dirty="0"/>
              <a:t> # sectors/track = 400</a:t>
            </a:r>
          </a:p>
          <a:p>
            <a:pPr eaLnBrk="1" hangingPunct="1">
              <a:defRPr/>
            </a:pPr>
            <a:r>
              <a:rPr lang="en-US" sz="2000" dirty="0"/>
              <a:t>Derived:</a:t>
            </a:r>
          </a:p>
          <a:p>
            <a:pPr lvl="1" eaLnBrk="1" hangingPunct="1">
              <a:defRPr/>
            </a:pP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rotation</a:t>
            </a:r>
            <a:r>
              <a:rPr lang="en-US" sz="1800" dirty="0"/>
              <a:t> = 1/2 x (60 </a:t>
            </a:r>
            <a:r>
              <a:rPr lang="en-US" sz="1800" dirty="0" err="1"/>
              <a:t>secs</a:t>
            </a:r>
            <a:r>
              <a:rPr lang="en-US" sz="1800" dirty="0"/>
              <a:t>/7200 RPM) x 1000 </a:t>
            </a:r>
            <a:r>
              <a:rPr lang="en-US" sz="1800" dirty="0" err="1"/>
              <a:t>ms</a:t>
            </a:r>
            <a:r>
              <a:rPr lang="en-US" sz="1800" dirty="0"/>
              <a:t>/sec = 4 </a:t>
            </a:r>
            <a:r>
              <a:rPr lang="en-US" sz="1800" dirty="0" err="1"/>
              <a:t>ms</a:t>
            </a:r>
            <a:endParaRPr lang="en-US" sz="1800" dirty="0"/>
          </a:p>
          <a:p>
            <a:pPr lvl="1" eaLnBrk="1" hangingPunct="1">
              <a:defRPr/>
            </a:pPr>
            <a:r>
              <a:rPr lang="en-US" sz="1800" dirty="0" err="1"/>
              <a:t>T</a:t>
            </a:r>
            <a:r>
              <a:rPr lang="en-US" sz="1800" baseline="-25000" dirty="0" err="1"/>
              <a:t>avg</a:t>
            </a:r>
            <a:r>
              <a:rPr lang="en-US" sz="1800" baseline="-25000" dirty="0"/>
              <a:t> transfer</a:t>
            </a:r>
            <a:r>
              <a:rPr lang="en-US" sz="1800" dirty="0"/>
              <a:t> = 60/7200 RPM x 1/400 </a:t>
            </a:r>
            <a:r>
              <a:rPr lang="en-US" sz="1800" dirty="0" err="1"/>
              <a:t>secs</a:t>
            </a:r>
            <a:r>
              <a:rPr lang="en-US" sz="1800" dirty="0"/>
              <a:t>/track x 1000 </a:t>
            </a:r>
            <a:r>
              <a:rPr lang="en-US" sz="1800" dirty="0" err="1"/>
              <a:t>ms</a:t>
            </a:r>
            <a:r>
              <a:rPr lang="en-US" sz="1800" dirty="0"/>
              <a:t>/sec = 0.02 </a:t>
            </a:r>
            <a:r>
              <a:rPr lang="en-US" sz="1800" dirty="0" err="1"/>
              <a:t>ms</a:t>
            </a:r>
            <a:endParaRPr lang="en-US" sz="1800" dirty="0"/>
          </a:p>
          <a:p>
            <a:pPr lvl="1" eaLnBrk="1" hangingPunct="1">
              <a:defRPr/>
            </a:pPr>
            <a:r>
              <a:rPr lang="en-US" sz="1800" dirty="0" err="1"/>
              <a:t>T</a:t>
            </a:r>
            <a:r>
              <a:rPr lang="en-US" sz="1800" baseline="-25000" dirty="0" err="1"/>
              <a:t>access</a:t>
            </a:r>
            <a:r>
              <a:rPr lang="en-US" sz="1800" dirty="0"/>
              <a:t>  = 9 </a:t>
            </a:r>
            <a:r>
              <a:rPr lang="en-US" sz="1800" dirty="0" err="1"/>
              <a:t>ms</a:t>
            </a:r>
            <a:r>
              <a:rPr lang="en-US" sz="1800" dirty="0"/>
              <a:t> + 4 </a:t>
            </a:r>
            <a:r>
              <a:rPr lang="en-US" sz="1800" dirty="0" err="1"/>
              <a:t>ms</a:t>
            </a:r>
            <a:r>
              <a:rPr lang="en-US" sz="1800" dirty="0"/>
              <a:t> + 0.02 </a:t>
            </a:r>
            <a:r>
              <a:rPr lang="en-US" sz="1800" dirty="0" err="1"/>
              <a:t>ms</a:t>
            </a:r>
            <a:endParaRPr lang="en-US" sz="1800" dirty="0"/>
          </a:p>
          <a:p>
            <a:pPr eaLnBrk="1" hangingPunct="1">
              <a:defRPr/>
            </a:pPr>
            <a:r>
              <a:rPr lang="en-US" sz="2000" dirty="0"/>
              <a:t>Important points:</a:t>
            </a:r>
          </a:p>
          <a:p>
            <a:pPr lvl="1" eaLnBrk="1" hangingPunct="1">
              <a:defRPr/>
            </a:pPr>
            <a:r>
              <a:rPr lang="en-US" sz="1800" dirty="0"/>
              <a:t>Access time dominated by seek time and rotational latency</a:t>
            </a:r>
          </a:p>
          <a:p>
            <a:pPr lvl="1" eaLnBrk="1" hangingPunct="1">
              <a:defRPr/>
            </a:pPr>
            <a:r>
              <a:rPr lang="en-US" sz="1800" dirty="0"/>
              <a:t>First bit in a sector is the most expensive, the rest are “free”</a:t>
            </a:r>
          </a:p>
          <a:p>
            <a:pPr lvl="1" eaLnBrk="1" hangingPunct="1">
              <a:defRPr/>
            </a:pPr>
            <a:r>
              <a:rPr lang="en-US" sz="1800" dirty="0"/>
              <a:t>SRAM access time is about  4 ns/</a:t>
            </a:r>
            <a:r>
              <a:rPr lang="en-US" sz="1800" dirty="0" err="1"/>
              <a:t>doubleword</a:t>
            </a:r>
            <a:r>
              <a:rPr lang="en-US" sz="1800" dirty="0"/>
              <a:t>, DRAM about 60 ns</a:t>
            </a:r>
          </a:p>
          <a:p>
            <a:pPr lvl="2" eaLnBrk="1" hangingPunct="1">
              <a:defRPr/>
            </a:pPr>
            <a:r>
              <a:rPr lang="en-US" sz="1600" dirty="0"/>
              <a:t>Disk is about 40,000 times slower than SRAM, and </a:t>
            </a:r>
          </a:p>
          <a:p>
            <a:pPr lvl="2" eaLnBrk="1" hangingPunct="1">
              <a:defRPr/>
            </a:pPr>
            <a:r>
              <a:rPr lang="en-US" sz="1600" dirty="0"/>
              <a:t>2,500 times slower than DRAM</a:t>
            </a:r>
          </a:p>
          <a:p>
            <a:pPr lvl="1" eaLnBrk="1" hangingPunct="1">
              <a:defRPr/>
            </a:pPr>
            <a:endParaRPr 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Logical Disk Blocks</a:t>
            </a:r>
          </a:p>
        </p:txBody>
      </p:sp>
      <p:sp>
        <p:nvSpPr>
          <p:cNvPr id="12800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Modern disks present a simpler abstract view of the complex sector geometry: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Set of available sectors is modeled as a sequence of b-sized </a:t>
            </a:r>
            <a:r>
              <a:rPr lang="en-US" dirty="0">
                <a:solidFill>
                  <a:srgbClr val="FF0000"/>
                </a:solidFill>
              </a:rPr>
              <a:t>logical blocks</a:t>
            </a:r>
            <a:r>
              <a:rPr lang="en-US" dirty="0"/>
              <a:t> (0, 1, 2, ...)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Mapping between logical blocks and actual (physical) sectors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Maintained by hardware/firmware device called </a:t>
            </a:r>
            <a:r>
              <a:rPr lang="en-US" i="1" dirty="0"/>
              <a:t>disk controller </a:t>
            </a:r>
            <a:r>
              <a:rPr lang="en-US" dirty="0"/>
              <a:t>(partly on motherboard, mostly in disk itself)</a:t>
            </a:r>
            <a:endParaRPr lang="en-US" i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Converts requests for logical blocks into (</a:t>
            </a:r>
            <a:r>
              <a:rPr lang="en-US" dirty="0" err="1"/>
              <a:t>surface,track,sector</a:t>
            </a:r>
            <a:r>
              <a:rPr lang="en-US" dirty="0"/>
              <a:t>) triples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Allows controller to set aside spare blocks &amp; cylinders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Automatically substituted for “bad” blocks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Accounts for (some of) the difference between “</a:t>
            </a:r>
            <a:r>
              <a:rPr lang="en-US" dirty="0">
                <a:solidFill>
                  <a:srgbClr val="FF0000"/>
                </a:solidFill>
              </a:rPr>
              <a:t>formatted capacity</a:t>
            </a:r>
            <a:r>
              <a:rPr lang="en-US" dirty="0"/>
              <a:t>” and “</a:t>
            </a:r>
            <a:r>
              <a:rPr lang="en-US" dirty="0">
                <a:solidFill>
                  <a:srgbClr val="FF0000"/>
                </a:solidFill>
              </a:rPr>
              <a:t>maximum capacity</a:t>
            </a:r>
            <a:r>
              <a:rPr lang="en-US" dirty="0"/>
              <a:t>”</a:t>
            </a:r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  <a:ea typeface="ＭＳ Ｐゴシック" charset="-128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class20_semaphores</Template>
  <TotalTime>7237</TotalTime>
  <Words>2427</Words>
  <Application>Microsoft Office PowerPoint</Application>
  <PresentationFormat>Widescreen</PresentationFormat>
  <Paragraphs>350</Paragraphs>
  <Slides>29</Slides>
  <Notes>29</Notes>
  <HiddenSlides>3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Courier New</vt:lpstr>
      <vt:lpstr>Helvetica</vt:lpstr>
      <vt:lpstr>Wingdings</vt:lpstr>
      <vt:lpstr>class02</vt:lpstr>
      <vt:lpstr>File Systems</vt:lpstr>
      <vt:lpstr>File Systems: Disk Organization</vt:lpstr>
      <vt:lpstr>Disk Geometry</vt:lpstr>
      <vt:lpstr>Disk Geometry (Muliple-Platter View)</vt:lpstr>
      <vt:lpstr>Disk Operation (Single-Platter View)</vt:lpstr>
      <vt:lpstr>Disk Operation (Multi-Platter View)</vt:lpstr>
      <vt:lpstr>Disk Access Time</vt:lpstr>
      <vt:lpstr>Disk Access Time Example</vt:lpstr>
      <vt:lpstr>Logical Disk Blocks</vt:lpstr>
      <vt:lpstr>Block Access</vt:lpstr>
      <vt:lpstr>Aside: Solid-State Disks</vt:lpstr>
      <vt:lpstr>Design Problems</vt:lpstr>
      <vt:lpstr>Important File Systems</vt:lpstr>
      <vt:lpstr>Typical Similarities Among File Systems</vt:lpstr>
      <vt:lpstr>Typical Differences Between File Systems</vt:lpstr>
      <vt:lpstr>Case Study: Berkeley Fast File System (FFS)</vt:lpstr>
      <vt:lpstr>FFS Headers</vt:lpstr>
      <vt:lpstr>FFS File Tracking</vt:lpstr>
      <vt:lpstr>FFS Inodes</vt:lpstr>
      <vt:lpstr>FFS Free-Space Management</vt:lpstr>
      <vt:lpstr>FFS Fragmentation</vt:lpstr>
      <vt:lpstr>File Systems and Data Structures</vt:lpstr>
      <vt:lpstr>Effect of File Systems on Programs</vt:lpstr>
      <vt:lpstr>The Crash Problem</vt:lpstr>
      <vt:lpstr>File System Checking</vt:lpstr>
      <vt:lpstr>Journaled File Systems</vt:lpstr>
      <vt:lpstr>Summary:  Goals of Unix File Systems</vt:lpstr>
      <vt:lpstr>Making Disks Bigger and Faster</vt:lpstr>
      <vt:lpstr>RAID</vt:lpstr>
    </vt:vector>
  </TitlesOfParts>
  <Company>Pomona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105 November 22, 2004</dc:title>
  <dc:creator>Everett Bull</dc:creator>
  <cp:lastModifiedBy>Geoffrey Kuenning</cp:lastModifiedBy>
  <cp:revision>53</cp:revision>
  <cp:lastPrinted>2022-04-25T00:29:12Z</cp:lastPrinted>
  <dcterms:created xsi:type="dcterms:W3CDTF">2004-11-21T22:29:03Z</dcterms:created>
  <dcterms:modified xsi:type="dcterms:W3CDTF">2022-08-29T21:59:09Z</dcterms:modified>
</cp:coreProperties>
</file>