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2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3.xml" ContentType="application/inkml+xml"/>
  <Override PartName="/ppt/notesSlides/notesSlide13.xml" ContentType="application/vnd.openxmlformats-officedocument.presentationml.notesSlide+xml"/>
  <Override PartName="/ppt/ink/ink4.xml" ContentType="application/inkml+xml"/>
  <Override PartName="/ppt/notesSlides/notesSlide14.xml" ContentType="application/vnd.openxmlformats-officedocument.presentationml.notesSlide+xml"/>
  <Override PartName="/ppt/ink/ink5.xml" ContentType="application/inkml+xml"/>
  <Override PartName="/ppt/notesSlides/notesSlide15.xml" ContentType="application/vnd.openxmlformats-officedocument.presentationml.notesSlide+xml"/>
  <Override PartName="/ppt/ink/ink6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7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ink/ink8.xml" ContentType="application/inkml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ink/ink9.xml" ContentType="application/inkml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ink/ink10.xml" ContentType="application/inkml+xml"/>
  <Override PartName="/ppt/notesSlides/notesSlide56.xml" ContentType="application/vnd.openxmlformats-officedocument.presentationml.notesSlide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8"/>
  </p:notesMasterIdLst>
  <p:handoutMasterIdLst>
    <p:handoutMasterId r:id="rId59"/>
  </p:handoutMasterIdLst>
  <p:sldIdLst>
    <p:sldId id="337" r:id="rId2"/>
    <p:sldId id="345" r:id="rId3"/>
    <p:sldId id="375" r:id="rId4"/>
    <p:sldId id="338" r:id="rId5"/>
    <p:sldId id="339" r:id="rId6"/>
    <p:sldId id="341" r:id="rId7"/>
    <p:sldId id="343" r:id="rId8"/>
    <p:sldId id="256" r:id="rId9"/>
    <p:sldId id="348" r:id="rId10"/>
    <p:sldId id="349" r:id="rId11"/>
    <p:sldId id="350" r:id="rId12"/>
    <p:sldId id="351" r:id="rId13"/>
    <p:sldId id="376" r:id="rId14"/>
    <p:sldId id="352" r:id="rId15"/>
    <p:sldId id="354" r:id="rId16"/>
    <p:sldId id="353" r:id="rId17"/>
    <p:sldId id="355" r:id="rId18"/>
    <p:sldId id="356" r:id="rId19"/>
    <p:sldId id="357" r:id="rId20"/>
    <p:sldId id="311" r:id="rId21"/>
    <p:sldId id="291" r:id="rId22"/>
    <p:sldId id="292" r:id="rId23"/>
    <p:sldId id="293" r:id="rId24"/>
    <p:sldId id="334" r:id="rId25"/>
    <p:sldId id="346" r:id="rId26"/>
    <p:sldId id="335" r:id="rId27"/>
    <p:sldId id="358" r:id="rId28"/>
    <p:sldId id="359" r:id="rId29"/>
    <p:sldId id="360" r:id="rId30"/>
    <p:sldId id="361" r:id="rId31"/>
    <p:sldId id="362" r:id="rId32"/>
    <p:sldId id="294" r:id="rId33"/>
    <p:sldId id="265" r:id="rId34"/>
    <p:sldId id="266" r:id="rId35"/>
    <p:sldId id="336" r:id="rId36"/>
    <p:sldId id="363" r:id="rId37"/>
    <p:sldId id="283" r:id="rId38"/>
    <p:sldId id="297" r:id="rId39"/>
    <p:sldId id="309" r:id="rId40"/>
    <p:sldId id="312" r:id="rId41"/>
    <p:sldId id="317" r:id="rId42"/>
    <p:sldId id="320" r:id="rId43"/>
    <p:sldId id="328" r:id="rId44"/>
    <p:sldId id="347" r:id="rId45"/>
    <p:sldId id="332" r:id="rId46"/>
    <p:sldId id="33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2" r:id="rId55"/>
    <p:sldId id="373" r:id="rId56"/>
    <p:sldId id="374" r:id="rId57"/>
  </p:sldIdLst>
  <p:sldSz cx="12192000" cy="6858000"/>
  <p:notesSz cx="6667500" cy="8686800"/>
  <p:custShowLst>
    <p:custShow name="For handouts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</p:sldLst>
    </p:custShow>
    <p:custShow name="For screen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704" autoAdjust="0"/>
  </p:normalViewPr>
  <p:slideViewPr>
    <p:cSldViewPr>
      <p:cViewPr varScale="1">
        <p:scale>
          <a:sx n="66" d="100"/>
          <a:sy n="66" d="100"/>
        </p:scale>
        <p:origin x="570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969827" y="8276152"/>
            <a:ext cx="728989" cy="239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32" tIns="41761" rIns="82032" bIns="41761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89FB0ECC-2D08-4768-B29D-83155EA6E48C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384188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02:06.8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5838 18062 0,'0'0'0,"-17"36"47,-1 16-31,-52 54 30,70-88-46,-18 0 0,0-18 16,18 17-16,-17 1 16,17-1-1,0 1 1,0 0 78,17-1-79,19-17-15,17 18 16,17 0-16,1-18 16,-1 17-1,1 1-15,-1-18 16,1 0-16,-1 0 15,19 0-15,-19 0 16,1 0-16,-18 0 16,17 0-1,18 0-15,-17 0 16,35 0-16,-18 0 16,18 0-16,-18 0 15,18 0-15,-18 0 16,0 0-1,0 0-15,18 0 16,-18 0-16,1 0 16,-1 0-16,0 0 15,-17 0-15,34 0 16,-34 0-16,17-18 16,0 1-1,1-19-15,16-17 16,-34 36-16,0-1 15,34 1-15,1-1 16,0 0 0,-18 18-16,18 0 15,0 0-15,0 36 16,17-1-16,-17-18 16,-18 1-16,18 17 15,106-17-15,-89 0 16,1-1-1,-1 1-15,-17-18 16,17 18-16,19-18 16,-37 0-16,37 0 15,-19 0-15,-17 0 16,35 0 0,-18 0-16,1 0 15,-1 0-15,1 0 16,-1 0-16,1 0 15,-18 0-15,35 0 16,17 0 0,1-18-16,35-17 15,-35 17-15,-18-17 16,18 17-16,-71 18 16,36 35-16,175 1 15,-122-19 1,-36 1-16,53-18 15,-35 18-15,17-18 16,0 0-16,-17 0 16,-18 0-16,36 0 15,17 0-15,35 0 16,-70 0 0,0 0-16,35 0 15,-18 0-15,18 0 16,18 0-16,-1 0 15,-17 17-15,177 18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24T23:30:10.7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18821 5168 0,'0'0'0,"0"18"125,0-1-109,0 1-1,0 0 1,0 70-16,0-17 15,-18-1 1,18 18-16,-18 53 0,1-17 16,17-36-1,0-17-15,0 17 16,17 18 0,-17-1-16,18-16 0,-18-36 15,18-1-15</inkml:trace>
  <inkml:trace contextRef="#ctx0" brushRef="#br0" timeOffset="953.3">19579 4939 0,'0'0'0,"0"18"62,18-1-46,-18 18-1,0 18-15,0-35 16,0 17-16,0 1 16,17 69-16,-17 1 15,0-18-15,18 71 16,17-18-16,-17-35 15,0 53 1,-1 17-16,1-70 16,0-18-16,-18-35 15,17 0-15,-17 0 16</inkml:trace>
  <inkml:trace contextRef="#ctx0" brushRef="#br0" timeOffset="1718.93">20443 5009 0,'0'0'0,"0"36"31,-17-1-15,-1 0-16,18-17 16,0 0-16,18 52 15,-1 36-15,1-18 16,0-17 0,17 87-16,-17-16 15,-18-54 1,0 71-16,-18 17 0,-17-53 15,-1-34-15,1 34 16,-18 18 0,36-35-16,-1-18 15,-17-35-15,35 0 16,-18-35-16,18 17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24T23:34:45.9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14482 10742 0,'0'0'0,"-18"0"78,0 0-78,1 0 16,-36 0-16,17 0 15,-16 0-15,-1 0 16,-18 0-16,0 0 16,1 0-1,-18 0-15,0 0 16,-1 0-16,-16 0 15,-1 0-15,0 0 16,18 0-16,-1 18 16,19-18-16,-1 17 15,18 19 1,1-1-16,-1 18 16,17 0-16,1-36 15,0 36-15,-1 36 16,19-1-1,-18-18-15,35 18 16,0 18-16,35 18 16,0-18-16,18-18 15,0-35-15,53 0 16,-18 0 0,35-36-16,19-17 15,-1-35-15,-18 0 16,36-1-16,-36 1 15,1-18-15,-18-53 16,-18 18-16,-18 35 16,-52 0-1,0 18-15,-1-36 16,-17-17-16,-35 0 16,-18 18-16,-17-1 15,-19 18-15,1 18 16,18-1-1,17 19-15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13:48.4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22348 11624 0,'0'0'0,"-17"0"125,-1 0-78,1 0-32,-1 0-15,0 0 31,1 0-15,-19 0-16,19 0 16,-1 0-16,-17 0 15,0 0 1,-1 0-16,19 0 16,-36 0-1,17 0-15,1 18 16,-18-18-16,18 0 15,0 0 1,-1 0-16,19 0 16,-19 0-16,1 0 31,18 0-31,-19 0 16,19 0-1,-1 0 1,0 0-1,18 17-15,-17 1 0,17 17 16,-18 1-16,18 16 16,-18-16-1,1-1-15,17 0 16,-18-17-16,18 0 16,-17 34-16,-1 37 15,0-1-15,18-18 16,-17-17-16,17-17 15,0-1 1,0 35 0,-18 54-16,0-18 0,18-36 15,0-17-15,0 0 16,0 53-16,0 0 16,0-18-1,0-17-15,0-19 16,0-16-16,0 70 15,18 35-15,-18-53 16,18 35 0,-18-34-1,0 52-15,0-36 16,17-34-16,-17-18 16,18-18-16,0 1 15,-18 16-15,17 19 16,1 17-16,17 0 15,-17-17 1,-1-18 0,1 17-1,0-34-15,-18-19 0,17 19 16,-17-1-16,18 0 16,-18-17-1,0-1-15,0 1 16,0 17-16,0-17 15,18 17-15,-18-17 16,0 17 0,0 0-16,0 1 15,0-1-15,0 0 16,0-17-16,0 0 16,0-1-16,0 1 15,0-1 1,0 1-1,0 0 1,0-1-16,0 1 16,0 0 62,17-1-63,1 1 1,35 35 0,35-18-1,18 18-15,17 0 16,1-35-16,-1 17 16</inkml:trace>
  <inkml:trace contextRef="#ctx0" brushRef="#br0" timeOffset="36626">27252 5398 0,'0'0'16,"-18"0"77,1 0-77,-1 0 0,36 0 93,-1 0-93,1 0-1,0 0 1,-1 0-16,1 0 15,17 0 1,-17 0-16,17 0 16,0 0-16,1 0 15,-19 0-15,19 17 16,-1-17 0,18 0-16,0 35 15,-18-35 1,0 18-16,-17-18 15,0 18-15,17-18 16,0 17-16,-17 1 16,-1-18-16,19 18 15,-19-18 1,1 17-16,0-17 16,-1 0-16,1 18 15,17 0 1,-17-18-16,-18 17 0,17-17 15,-17 18-15,18-1 16,0-17 0,-18 18-16,17-18 15,-17 18-15,0-1 16,0 1 15,18-18-31,0 18 16,-18-1 15,0 19 0,17-19-31,-17 36 16,0 0 0,0 18-16,0-36 15,0 18 1,0-36-1,0 19-15,0-19 0,0 19 16,18 17 0,-18 17-16,0 18 15,0-35-15,0-18 16,0 18-16,0-35 16,0 17-16,0-17 15,0 53 1,18 17-16,-1 0 15,-17-18-15,0-17 16,0-17 0,0 52-16,18-18 15,-18 19 1,18-19 0,-1 54-16,1-89 15,-18 0-15,0 18 16,17 35-16,-17 18 15,0-18-15,0-35 16,0-17 0,0 52-1,18-18 1,-18 18-16,0 18 0,0-35 16,0-18-16,0-18 15,0 0 1,18 89-1,-1-18-15,-17-18 16,0-35-16,0 0 16,0-18-16,0 53 15,0 106 1,0-123 0,0-18-16,0-18 15,0 18-15,0 35 16,0 18-16,-17 0 15,17-36-15,-18-17 16,0-18 0,18 18-1,0-35-15,0 0 16,0-1-16,0 1 16,0 0-16,0-1 15,0 1 16,0-1-15,0 1-16,0 0 16,0-1-1,0 1 1,0 0 0,0-1-1,0 1 32,0 0-47,0-1 31,0 1-31,0 17 16,-17-17 0,17-1-16,0 1 15,0 0-15,0-1 16,0 19-1,0-19 1,0 1 15,0 0-15,-18-1-16,1-17 0,17 18 31,-18-18-31,18 17 16,-18-17-16,-17 18 15,0 0 1,-1-1-16,-17 1 0,18-18 16,-35 18-1,17-1-15,-18-17 16,1 18-16,-1-36 16</inkml:trace>
  <inkml:trace contextRef="#ctx0" brushRef="#br0" timeOffset="72377.11">27534 12136 0,'0'0'0,"0"-18"157,0 0-142,0 1 1,0-1 0,0 0-16,0 1 15,-17 17 1,17-18-1,-18 0-15,0 18 16,18-17-16,-17 17 94,17 17-79,0-34 48,17-1-47,1 18 46,0-17-31,-18-1-31,17 18 16,-17-18-16,18 18 16,-18-17-16,18 17 15,-1-18-15,1 18 16,0 0-16,-1 0 15,18 0 1,-17 0 0,0 0-16,-1 18 31,1-1-31,-18 1 16,18 17-16,-1-17 15,1-1 1,-18 1-1,0 0 1,0-1 0,0 1 62,0 0-63,35 52 1,-35 1 0,18-18-16,-18-18 15,0 0-15,0 1 16,0 34-16,0 36 16,0-18-16,0-17 15,0-18 1,0-1-16,0 37 15,17 17-15,-17-1 16,18-34-16,0-18 16,-18-18-16,17 36 15,-17-1-15,36 36 16,-36-18 0,17-17-16,-17-18 15,0 35-15,0 18 16,0 0-16,0-1 15,0-52-15,0-17 16,0 34 0,0 36-16,18 17 15,-18-34-15,0-19 16,0-35-16,0 1 16,18 17-16,-1 17 15,-17 1-15,18 17 16,-18-17-1,0-19-15,0-16 16,0-1 0,0 0-16,0-17 15,0 0-15,0-1 16,0 1-16,0-1 16,0 1-1,0 0 1,0-1-16,0 1 15,0 0 142,-18-1-110,1 1-32,-1-18-15,0 18 16,1-18-1,-1 0-15,-17 17 0,-1 1 16,-16-18 0,-19 18-16,0-1 15,-17 18-15,-18 1 16,18 17-16</inkml:trace>
  <inkml:trace contextRef="#ctx0" brushRef="#br0" timeOffset="128693.04">27517 5133 0,'0'0'32,"-18"0"77,0 0-109,-17 18 16,-18-1-1,0 1-15,0-18 16,-17 17-16,-1-17 15,1 18-15,-1-18 16,1 0-16,-36 0 16,-18 0-1,18 0-15,1 0 16,-19 0-16,18 0 16,0 0-16,-17-18 15,-18 18-15,0 0 16,-18-17-1,18 17-15,0-35 16,0 17-16,-18 0 16,0-35-16,0 36 15,-17-19-15,17 19 16,1-1 0,-1 1-16,-18-1 15,1 18-15,0 0 16,17 0-16,35 0 15,1 0-15,-18 0 16,35 0-16,0-18 16,0 18-16,18 0 15,0 0 1,0 0-16,17 0 16,1 0-16,-1 0 15,1 18 1,-1 0-16,-17 34 0,0 1 15,-1 0 1,19-17-16,-1-1 16,18-18-16,18 1 15,0 17-15,0-35 16,17 18 0,0-18-16,1 18 15,-19 35-15,19 0 16,-1-1-16,18-16 15,-18-1-15,18 0 16,0-17-16,0 0 16,18-1-1,-18 36-15,35 0 16,1 35-16,17-17 16,-18-1-16,0 1 15,0-36-15,18 0 16,-17 1-1,16-1-15,1 0 16,18-17-16,0 0 16,17-1-16,-18 1 15,18-1-15,18-17 16,-35 18-16,17 0 16,0-18-16,0 0 15,18 0 1,-18 17-16,18-17 15,0 0-15,0 0 16,0 0-16,-18 0 16,18 0-16,-36 0 15,19 0-15,-1 0 16,0 0 0,-17 0-16,34 0 15,-16 0-15,-19 0 16,36 0-16,-18 0 15,0 0-15,1 0 16,-1 0-16,0 0 16,0 0-1,18 0 1,70 0-16,-70 0 16,-18 0-16,1 0 15,-19 0-15,1 0 16,-1 0-1,-17 0-15,18-17 16,-1 17 0,1-18-16,-18 0 0,17 18 15,-17-17-15,18-1 16,-18-17-16,17 0 16,-17-1-1,18 1-15,-1 0 16,-17 17-16,18-17 15,-18 17-15,17 1 16,-17 17 0,18-18-16,-18 0 15,17 18-15,-17-17 16,18 17-16,-36-18 16,18 18-1,0-18-15,-18 1 0,0 17 16,1-18-1,-1 18-15,-18-18 16,1 1-16,0-18 16,-1-18-16,1 35 15,0-17-15,-18 17 16,0 0-16,0-17 16,0-18-1,0-35 1,-18 0-16,0 0 0,-17 52 15,-18-17-15,0 1 16</inkml:trace>
  <inkml:trace contextRef="#ctx0" brushRef="#br0" timeOffset="137590.01">28734 15222 0,'0'0'0,"-18"0"140,0 0-124,1 0 0,-1 0-1,1 0 1,-1 0-16,0 0 16,-17 0-1,17 0-15,-17 18 16,0-18-16,-18 0 15,18 0-15,-18-18 16,0 18-16,-18-17 16,18 17-1,0-18-15,0 0 16,-17 18 0,35-17-16,-18 17 0,-18-18 15,18 1-15,0 17 16,0 0-1,1 0-15,-19 0 16,18-18-16,0 18 16,-35 0-16,17 0 15,1 0-15,17 0 16,-18 0 0,1 0-16,-1 0 15,1 0-15,-36 0 16,18 0-16,-18 0 15,0 0-15,0 0 16,0 0-16,18 0 16,18 0-1,-1 0 1,-17 0-16,17 0 0,1 0 16,17 0-16,-18 0 15,18-18-15,-17 18 16,-1-35-1,1 17-15,-1 1 16,1-19-16,-1 1 16,0-18-16,19 18 15,-19 0-15,18-1 16,-18 19 0,19-1-16,-90-35 15,1 36 1,71 17-1,-18-18-15,17 18 16,18-18-16,-17 18 16,17 0-1,-18 18-15,1 0 16,-1-1-16,0 1 16,-17-1-16,0 1 15,0 0-15,0-18 16,17 0-1,1 0-15,-1 0 16,36 0-16,-18-18 16,0 18-16,0-18 15,18 18-15,-18 0 16,0 0-16,0 18 16,-18-18-1,1 18-15,-18-1 16,-18 1-16,0 17 15,-70 36 1,87-36-16,19-17 16,-18-1-1,-1 19-15,19-19 16,-18 1-16,17 17 16,-88 53-1,89-35-15,17 0 16,0-17-1,18-1-15,-18-18 16,18 1 0,-1 0-16,19-1 0,-1-17 15,0 18-15,1-18 16,-1 18-16,18-1 16,-18 1-1,1 0-15,17-1 16,-18 1-16,18 0 15,0-1-15,18 18 16,17 18 0,-17-17-1,-1-1-15,19 0 16,-1 0-16,0-17 16,0 17-1,18-17-15,0 0 16,0-1-16,0 19 15,18-19-15,17-17 16,0 18-16,18-1 16,0-17-16,-18 18 15,35-18 1,-17 18-16,18-18 16,-1 0-16,-17 0 15,35 0-15,0 0 16,0 0-16,-17 0 15,-1 0 1,18 0-16,-17 0 16,17 0-16,0 0 15,0 0-15,0 0 16,-35 0-16,35 0 16,0 0-16,0 0 15,-17 0-15,-1 0 16,19 0-16,-37 0 15,1 0 1,18 0-16,-19 0 16,19 0-16,17 0 15,-17 0-15,17 0 16,-18 0-16,1 0 16,-1 0-1,18 0-15,0 0 16,-17 0-1,17 0-15,-18 0 0,1 0 16,-18 0-16,-1 0 16,1 0-1,0 0-15,0 0 16,0 0-16,-18 0 16,0 0-16,0 0 15,-17 0-15,0 0 16,17 0-1,-18-18-15,1-17 16,17-18-16,0 0 16,0 0-16,-35 18 15,0 0-15,-17 17 16,16-17-16,-16-36 16,-19-17-1,1 35-15,-18 0 16,-18 0-16,1-35 15,-19-18 1,-16-70 0,16 123-16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32:58.2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7743 9260 0,'0'0'0,"-17"0"172,-1 0-141,1 0-31,-1 0 16,0 0-1,1 0-15,-1 0 16,0 0-16,-17 0 16,0 0-16,0 18 15,-1 0 1,-17-1-16,18 1 15,0 17-15,-18-17 16,35 17-16,-17 0 16,0-17-1,-1 17-15,19-17 16,-1 0-16,0-1 16,-17 1-16,0 17 15,17 0-15,-35 36 16,36 0-16,-19-1 15,19-35 1,-1 1-16,18-1 16,0-17-16,0-1 15,0 19 1,18-19-16,-1 1 16,1 17-16,17 0 15,-17 1 1,17 34-16,1-17 15,-19 0-15,1-18 16,-1 1-16,-17-1 16,18-17-1,0-1-15,-18 1 16,17-1-16,1 1 16,-18 0-1,35-1-15,-17 1 16,0 17-16,17-17 15,-17 17 1,-1 0-16,1 1 16,-1-19-16,1 1 15,17 0-15,-17-1 16,-18 1-16,18-18 16,-1 18-1,1-18-15,0 17 16,-1 1-16,1-18 15,17 0-15,0 0 16,-17 0-16,17-18 16,-17 1-1,0 17-15,17-18 16,-18 18-16,1-18 16,0 18-16,-18-17 15,17-1-15,-17 0 16,0-35-16,0-17 15,0 17 1,0 18-16,0-18 16,18-53-16,17-18 15,1 36-15,-1 18 16,0-18 0,0-36-16,1 18 15,-19 18-15,1 35 16,-36 18-16,1-18 15,-19 18-15,-34-1 16,-1 1 0,1 0-16,-18-36 15,-1-35-15</inkml:trace>
  <inkml:trace contextRef="#ctx0" brushRef="#br0" timeOffset="7587.84">7902 10724 0,'0'0'0,"-17"0"78,-1 0-62,0 0 0,1 0-16,-1 0 15,0 0-15,1 0 16,-1 0-1,0 0 1,1 0 0,-1 0-1,1 0-15,-1 18 16,0 17-16,-35 18 16,-17-17-1,17 16-15,0-16 16,-18-1-16,19 0 15,-1-17-15,-18 35 16,36-18-16,-18 36 16,0-1-1,18-17-15,-1-18 16,19 1-16,-19-1 16,1 0-16,0 71 15,-18-18-15,35 1 16,1-37-1,-19-16-15,36-1 16,-17 0-16,17 36 16,0 17-16,0 18 15,0-36-15,17-17 16,-17-17-16,36-1 16,-19-17-1,1 17-15,17-18 16,-17 1-16,35 17 15,-18-17-15,0 0 16,36 35-16,-18-18 16,0 0-1,-18 0-15,0 1 16,1-19-16,-19-17 16,19-17-16,-1 17 15,-18 0-15,36-18 16,0-35-1,-17-17-15,16 17 16,-16 17-16,-1-34 16,-17-36-16,-1-18 15,-17 54-15,-17-1 16,-1 1-16,-17-71 16,-1 17-1,1 54-15,0-1 16,17 1-16,-17-89 15,17 53-15,36 0 16</inkml:trace>
  <inkml:trace contextRef="#ctx0" brushRef="#br0" timeOffset="36612.92">20743 9349 0,'0'0'0,"0"-18"188,0 0-173,0 1 1,0-1-1,0 0 1,0 1 0,-17 17-1,-1 0 1,-17 0-16,0 0 16,-1 0-16,1 0 15,-18 17 1,0-17-16,0 36 15,0-1-15,18 18 16,-18-18-16,35 0 16,-17 1-16,0-1 15,0 0 1,-18 36-16,17 17 16,-16-17-16,16-18 15,19-1-15,-1-16 16,18-1-16,-18 0 15,1 1 1,17 34-16,-18 1 16,18 17-16,-18-35 15,18 0-15,0-18 16,0 0-16,0 1 16,0-1-16,18 18 15,-18-18 1,18 18-16,-18-18 15,35-17-15,-17-1 16,-1 19-16,19-19 16,-1-17-16,0 18 15,18-18 1,-18-18-16,1 18 16,16-17-16,-16 17 15,-1 0-15,0-36 16,36-34-16,-18-1 15,-18 18-15,18 18 16,0-53-16,17-36 16,1 19-1,0 34-15,-19 18 16,19-17-16,-36-1 16,18 1-16,-35-1 15,17 18 1,-35 18-16,-18-1 15,-17-16-15,0 16 16,-36 1-16,-17-18 16,0 18-16</inkml:trace>
  <inkml:trace contextRef="#ctx0" brushRef="#br0" timeOffset="38387.93">20761 11148 0,'0'0'0,"0"-18"47,0 1 16,0-1-63,0-17 15,0 17 1,0-17-16,0 17 16,0 0-16,0 1 15,0-1-15,0 0 16,0 1 0,0-1-1,0 1 1,-18 17-16,1-18 15,-1 18-15,0-18 16,1 18-16,-1-17 16,1-1-1,-19 18-15,19-18 16,-1 18-16,0 0 16,1 0-16,-1 0 15,-17 0-15,-1 0 16,1 0-16,-18 0 15,18 18 1,0 35-16,-1-18 16,-16 0-16,16 1 15,19-1-15,-19 0 16,1 1-16,0 34 16,0 1-1,-1-1-15,19-17 16,-1 0-16,-17 35 15,17 18-15,0 0 16,1-35 0,-1-19-16,18 1 0,0 53 15,18 18 1,-1-19-16,1-34 16,0-18-16,-1-18 15,19 1-15,-1 34 16,35 1-1,-17-18-15,18-1 16,-1 1-16,1-35 16,-18-18-16,-18 0 15,18 0-15,-18 0 16,1 0-16,-1 0 16,0-53-1,18-17-15,-18 17 16,36-71-16,-36-35 15,18 71-15,-18-53 16,1-35-16,-19 52 16,-17 54-16,-17 17 15,-1 0 1,-35 0-16</inkml:trace>
  <inkml:trace contextRef="#ctx0" brushRef="#br0" timeOffset="131390.91">20990 15434 0,'0'0'31,"-17"0"141,-1 0-157,0 0 1,1 0-16,-1-18 31,0 1-15,1-1-16,-1 0 16,1 18-1,-19 0-15,19 0 16,-19 0-16,1 0 15,-18 0 1,18-17-16,0 17 16,-18-18-16,35 1 15,-17 17-15,-1 0 16,19-18-16,-1 18 16,1 0-1,-19 0-15,19 0 16,-1 0-16,-17 0 15,17 18-15,-17-18 16,0 17 0,-1 1-16,19-18 15,-19 0-15,19 0 16,-1 0-16,0 0 16,-17 17-16,18-17 15,-1 18-15,0 0 16,1-1-1,-1-17-15,-17 18 16,17 0-16,0-1 16,-17 1-16,17 17 15,1 1-15,-1 16 16,18-16-16,-17 17 16,-1-18-1,18 0-15,-18-17 16,18-1-16,0 1 15,0 0-15,0 17 16,0-17-16,0-1 16,0 1-1,0 0-15,0-1 16,0 18-16,0 1 16,0-1-16,18 0 15,-18 1-15,0-1 16,18 0-1,-18 0-15,0-17 16,0 0-16,0-1 16,0 1-16,0 0 15,0-1 1,0 1-16,0 17 16,17 0-1,-17 18-15,18 18 16,-1-18-16,-17 0 15,0-18-15,18 0 16,-18-17-16,18 0 16,-1-1-1,-17 1-15,18 0 16,0-1 0,-18 1-16,17-18 15,1 17-15,0 1 31,-1 0-15,1-1-16,0-17 16,-1 18-16,1-18 15,-1 0-15,1 0 16,0 0 0,17 0-16,-17 18 15,-1-18-15,1 0 16,0 0-16,17 0 15,0 0-15,-17 0 16,35 0-16,-18 0 16,0 0-1,18 0-15,-35 0 16,17 0-16,0-18 16,1 0-16,-1 1 15,0-19-15,-17 1 16,17 0-1,-17 17-15,-18 1 16,17-1-16,1 0 16,0-35-16,-1-52 15,1 16-15,0 36 16,-1 18 0,1 0-16,-1 0 15,1-54-15,0 1 16,-18 0-16,0 17 15,0 19-15,-18-1 16,0 17 0,-17 1-16,-18 0 15,-17-36-15,-1-52 16,18 35-16</inkml:trace>
  <inkml:trace contextRef="#ctx0" brushRef="#br0" timeOffset="138750.84">20743 17039 0,'0'0'0,"-17"0"109,-1 0-93,0 0-1,1 0-15,-1 0 16,1 0-16,-1 0 16,0 0-16,1 0 15,-1 0 1,-17 0-1,17 0-15,0 0 16,1 0-16,-1 0 16,-17 0-16,0 0 15,-1 0-15,1 0 16,-18 0 0,35 0-16,-17 0 15,18 0-15,-19 0 16,19 18-16,-1-1 15,-17 1-15,17 17 16,0-17-16,-17 17 16,18 1-1,-19-19-15,19 18 16,-1 1-16,0-1 16,1 0-16,-1 1 15,0 17 1,1-1-16,-1 1 15,18 0-15,-18 0 16,18-35-16,0 17 16,0-17-16,0 52 15,18 36-15,-18-18 16,0-17 0,0-18-16,0-18 15,18 0-15,-1-17 16,-17 0-16,18-1 15,-18 1-15,18 0 16,-1-1 0,1 1-1,0-1 1,-1 1-16,19 0 31,-19-1-31,1-17 16,35 18-16,-18 0 15,36-1-15,-19 1 16,19 17-16,-36 0 16,1-17-16,-19-18 15,1 18-15,-1-18 16,1 0 0,0-18-16,17 18 15,-17 0-15,-1 0 16,1 0-16,0 0 15,-1 0-15,19 0 16,16-70-16,19-19 16,-36-16-1,-17 87-15,0 0 16,-18-17-16,17 17 16,1-70-16,-18-18 15,17 36-15,-17 17 16,0-18-1,0-70-15,-17 35 16,17 18-16,-18 18 16,1-107-16,-1 36 15,-17 53-15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37:10.1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26829 8784 0,'0'0'16,"-18"0"93,0 0-78,1 0-31,-18 0 32,-1 0-32,1 0 15,0 0 1,-1 35-16,1 1 16,-18 34-16,18-34 15,0-1-15,17 0 16,0-17-16,1-1 15,-1 19 1,18-19-16,-17 1 0,17 17 16,0 53 15,17-70-15,-17 0-16,18-18 15,17 0 1,-17 0-1,-1 0-15,19 0 16,-1 0-16,0 0 16,-17 0-16,17 0 15,-17-18 1,17 0-16,0-17 16,1-18-16,-19 0 15,1 18-15,-1 0 16,1 17-16,-18 0 15,0 1-15,0-1 16,-18 1-16,1-1 16,-18 0-1,-1 18-15,1-17 16,0-1-16</inkml:trace>
  <inkml:trace contextRef="#ctx0" brushRef="#br0" timeOffset="2684.01">26264 9596 0,'0'0'0,"0"17"109,0 1-93,18-18-16,0 35 16,17 53-16,-17-17 15,-1-18-15,1 0 16,17 35-16,-17 18 15</inkml:trace>
  <inkml:trace contextRef="#ctx0" brushRef="#br0" timeOffset="4303.1">26846 10636 0,'0'0'0,"-17"0"250,-1 0-219,0 0 1,1 0-17,-1 0 1,18 18-16,-17 35 16,-19 17-16,19-17 15,-1-17-15,0-1 16,18 0-1</inkml:trace>
  <inkml:trace contextRef="#ctx0" brushRef="#br0" timeOffset="6606.07">26635 11465 0,'0'0'0,"0"18"47,0 0-47,0-1 16,0 1 15,0-1-31,0 19 47,0 70-47,17-36 16,-17 54-16,0 52 15,18 424-15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39:50.7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8378 6350 0,'0'0'0,"-17"0"219,-1 0-204,1 0-15,-1 0 16,0 0-16,1 0 16,-1 0-1,0 0 1,1 0-1,-1 18 1,18-1-16,-18-17 16,1 18-16,17 0 15,-18-1-15,1 1 16,17-1-16,-18 19 16,18-1-1,-18 0-15,1-17 16,17 0-16,-18-1 15,18 1-15,-18 0 16,-17-1-16,35 18 16,-18 1-1,18-1-15,-17 0 16,17 1-16,-18 16 16,1-16-16,17 17 15,-18-18-15,18-17 16,-18 17-1,1 0-15,-1 18 16,0 18-16,1-18 16,-1-1-16,18-16 15,-18 17-15,18-36 16,0 19 0,0-19-16,0 1 15,0-1-15,0 19 16,0 17-16,0-18 15,0 0-15,18 18 16,-18-18 0,18 18-16,-1-17 15,-17-1-15,18-17 16,0 17-16,17-18 16,-17 1-16,-1 17 15,1-17 1,-1 0-16,1-1 15,-18 1 1,18-18-16,-1 18 16,1-1-1,0-17 1,-1-17 0,1 17-1,-18-36-15,18 1 16,-18 17-16,17 1 15,1-1-15,-18 0 16,17 1 0,-17-36-16,18-18 15,-18 1-15,18 17 16,-1 0-16,1-71 16,17-17-16,1 53 15,-19 18 1,1-1-16,-1 0 15,-17-34-15,18-1 16,-18 18-16,-18 17 16,18 36-16,-17 0 15,-1-1 1,1-17-16,-19-17 16,1-18-16,17-1 15,-17 19-15,17 17 16,1 18-16</inkml:trace>
  <inkml:trace contextRef="#ctx0" brushRef="#br0" timeOffset="2893.01">8943 6350 0,'0'0'0,"-18"0"125,1 0-109,-1 0 0,0 0-1,1 0 1,-1 0 0,0 0-1,1 0 1,-1 0-1,1 18 95,17-1-110,-18 19 15,18-1 1,-18 18-16,1-36 16,17 1-16,0 17 15,0-17-15,0 0 16,0 17-16,-18 18 16,18 35-16,0-17 15,0-1 1,0-35-16,0 1 15,0-1-15,0 0 16,0 0-16,0-17 16,0 35-16,0 18 15,0-1 1,0-17-16,0-18 16,0 18-16,0-35 15,0 17-15,0-17 16,0-1-16,18 1 15,-18 0 1,17 17-16,1 0 16,0 18-16,-18 18 15,17-1-15,1-17 16,-1-17-16,-17-1 16,0 0-1,0 0-15,-17 36 16,-1-1-16,18 1 15,0 0-15,0-19 16,0 1-16,0-35 16,0 17-16,0-17 15,18 0 1,-1-1-16,1 1 16,-18 0-1,18-18-15,-1 0 31,1 0-15,0-36 0,-18 19-16,17-1 15,1 0-15,0 1 16,-1-36-16,1-35 16,-1-1-1,1 36-15,-18 1 16,18-37-16,-1-34 15,-17 17-15,0 35 16,0-34-16,0-72 16,-17 54-1,-1 52-15,18 1 16,-18-54-16,-17-17 16,18 35-16,-1 53 15,0-17-15,1-36 16,-1-18-1,18 19-15,0 34 16</inkml:trace>
  <inkml:trace contextRef="#ctx0" brushRef="#br0" timeOffset="4941.99">10142 6350 0,'0'0'0,"-17"0"78,-1 0-62,0 0 0,1 0-16,-18 0 15,17 0-15,0 0 16,1 0-16,-1 0 15,0 0-15,1 0 16,-1 0 0,0 18-1,1-1 1,-1 1 0,1 17-16,-1 0 15,0 18-15,1-35 16,-1 17-1,0-17-15,1 0 16,-1 17-16,18-17 16,-35-1-16,17 36 15,0 18-15,1-1 16,-1-17 0,18 0-16,-17-18 15,17 1-15,0-19 16,0 1-16,-18 17 15,18 0-15,-18 18 16,1 36-16,17-37 16,0 1-1,0-17-15,0-1 16,0 0-16,0-17 16,17-1-16,1 1 15,-18 17-15,18 18 16,-1 18-1,1-1-15,-1 1 16,-17-18-16,18-18 16,-18 0-16,0-17 15,0 0-15,0-1 16,0 1 0,0 0-1,0-1 1,0 1-16,18 0 15,-1-1 17,1 1-32,0-1 15,-1-17 1,1-17 0,0-1-16,17-17 15,0-18 1,-17 35-16,17-17 15,18-18-15,-18-35 16,1 17-16,-19 1 16,1 17-16,-18 0 15,17-88 1,1 35-16,-18 18 16,0 17-16,0-35 15,-18-52-15,1 52 16,17 35-16,-18 18 15,-17-35 1,0-18-16,-1 1 16,1 16-16,0 19 15,0 17-15,17 0 16</inkml:trace>
  <inkml:trace contextRef="#ctx0" brushRef="#br0" timeOffset="6972.03">10971 6350 0,'0'0'0,"-17"0"125,-1 0-110,0-18 17,1 18-17,-1 0 1,1 0 0,-1 0-1,0 0 1,1 0-16,-1 0 15,0 0-15,1 0 16,-1 0 0,0 0-1,1 0 1,-1 0 0,1 0-16,-1 0 15,0 0-15,1 18 16,-19-18-1,19 35-15,17-17 16,-18 0-16,-17 17 16,35-18-16,-18 19 15,18-1-15,-17-17 16,17-1 0,-18 1-16,0 0 15,18-1-15,-17 1 16,17 0-16,-18-1 15,0 18-15,18 18 16,-17 18-16,-1-1 16,18-34-1,0 17-15,0-18 16,0-17-16,0-1 16,18 1-16,-18-1 15,17 19-15,-17-1 16,18 0-1,0 18-15,-1 18 16,-17-18-16,18-18 16,-18 0-16,0 1 15,0-19-15,0 1 16,0 17-16,0 0 16,0 1-1,0-1-15,0 18 16,0-18-16,0 18 15,18-18-15,-18 18 16,0-17-16,0-1 16,0-18-1,0 1-15,0 17 16,0-17-16,17 0 16,-17-1-1,18 1-15,-18 0 31,17-1-15,1 1-16,-18-1 31,18-17-15,-1 18 0,1-18-1,0 0 1,-1 0-1,19-18-15,-19-17 16,18 0 0,1 0-16,-19-1 15,19-17-15,17-35 16,-18-18-16,0 53 16,0-17-16,1-54 15,-19-17 1,-17 53-16,0 18 15,0-36-15,0-53 16,-17 53-16,-19 18 16,19 17-16,-36-70 15,0-17 1,0 52-16,0 35 16,0 1-16,-17-1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42:32.5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5398 12665 0,'0'0'0,"0"17"281,-18 1-265,18 0 15,0-1-15,-18 1-1,1 0 1,17 17-16,-18 0 15,0-17-15,18 17 16,-17-17-16,17-1 16,0 1-1,0 0 1,0-1 0,0 1-1,0 0-15,0-1 31,0 1-15,0 17-16,0-17 16,-18 35-16,18-18 15,0 0-15,-18 18 16,18-35-16,0 17 16,0-17-1,0-1-15,0 1 16,0 17-16,0-17 15,0 17-15,0-17 16,0 17-16,0 0 16,0-17-1,18 0-15,-18-1 16,18 1-16,-18 0 16,17 17-16,-17-18 15,0 1-15,0 0 16,0-1-1,0 1-15,0 0 16,0-1-16</inkml:trace>
  <inkml:trace contextRef="#ctx0" brushRef="#br0" timeOffset="6700.89">5327 10724 0,'0'0'0,"0"18"422,0 0-406,0-1-1,0 1-15,0 17 16,0 1 0,0-1-16,0-18 15,0 1-15,0 0 16,0-1-16,0 1 15,0 0 1,0-1 0,0 1-16,0 0 15,0 17-15,0 0 16,0 0-16,0 1 16,0 17-16,0-18 15,0 0-15,0 0 16,0-17-1,0 0-15,0 17 16,0-17-16,0-1 16,0 1 15,0 0-31,0 17 16,0 0-16,0 18 15,0 0-15,0 0 16,0-18-16,0 18 15,0-18-15,0 1 16,0-19 0,0 1-16,0 0 15,0-1-15,0 1 16,0-1 0</inkml:trace>
  <inkml:trace contextRef="#ctx0" brushRef="#br0" timeOffset="24495.89">9013 10389 0,'0'0'0,"-17"0"16,-1 18-1,18 0 1,-17-18-16,17 17 16,-18-17-16,18 18 15,-18-18-15,1 18 16,17-1 0,0 1 93,-18-18-93,18 17-16,0 1 78,0 0-78,0-1 31,0 1 94,0 0-109,0-1-16,18 1 31,-18 17-31,0 0 15,17 18-15,-17-17 16,0-1-16,0 0 16,0 0-16,0-17 15,0 0-15,0-1 16,0 1 0,0 17-16,0 1 15,0-1-15,0 18 16,18 0-16,-18 17 15,0-34 1,0 16-16,0-34 16,0 35-16,-18 35 15,1 36-15,17-36 16,-36 18-16,1 88 16,17-71-16,18-52 15,0-18 1,0-18-16,36 18 15,17-18-15,17 0 16</inkml:trace>
  <inkml:trace contextRef="#ctx0" brushRef="#br0" timeOffset="53874.9">9013 12506 0,'0'0'0,"0"18"32,0-1-17,0 1 126,-17-18-126,-1 18 1,1-1-16,-1 18 16,0 1-16,1 17 15,-1-18-15,18 0 16,-18 0-16,18 1 16,0-19-16,0 1 15,0 0 1,0-1-16,0 1 15,0 0 1,0 17-16,-17 0 16,-1 36-16,18-18 15,-18 0-15,18-18 16,-17 18 0,17-36-16,0 19 15,0-19-15,0 19 16,17 34-16,-17 1 15,0 17 1,0-18-16</inkml:trace>
  <inkml:trace contextRef="#ctx0" brushRef="#br0" timeOffset="68769.88">5133 14605 0,'0'0'0,"0"-18"188,0 1-172,0-1-16,0 0 15,0 1 1,0-1-1,0-17 17,0 17-17,0-17-15,0 0 16,0 17-16,0 0 16,0 1-1,0-1 79,0 1-63,0-1 0,0 0-31,0 1 0,0-1 16,0 0 0,0 1-16,0-1 15,0 0 17,0 1-17,-18 475 1,18-422-1,-17-19-15,17 19 16,0-72-16,0 89 0,0-70 16,0 69-16,0-69 0,0 70 15,0-71-15,0 53 0,0 1 16,0-54-16,0 0 0,0 71 0,0-35 16,0 0-1,0-1 1,0-34-16,-18 52 0,18 0 15,0-52-15,0-1 0,-35 88 0,17 1 16,18-18-16,-18 17 16,18-87-16,-17 70 0,17-71 15,0 71-15,0-18 0,0-17 16,0 0 0,0 17-16,0-18 15,-18 19-15,1 34 16,-1 19-16,0-19 15,18-88-15,0 89 0,0-89 16,-17 71-16,17-70 0,0 52 16,-18 0-16,18 0 15,0-52-15,0-1 0,0 53 16</inkml:trace>
  <inkml:trace contextRef="#ctx0" brushRef="#br0" timeOffset="72519.92">8714 14587 0,'0'0'0,"0"18"485,-18-18-470,18 18-15,-18-1 16,18 19 0,-17-1-16,-1 18 15,18-36-15,-18 19 16,18-19-16,0 1 15,-17 0 1,17-1-16,-18 19 16,18 16-16,0 1 15,0 18-15,0-18 16,0-18-16,0 0 16,0 1-1,0-1-15,0-17 16,0-1-16,0 18 15,0 18-15,-17 18 16,17-18-16,0-18 16,0 0-16</inkml:trace>
  <inkml:trace contextRef="#ctx0" brushRef="#br0" timeOffset="80430.98">12206 14570 0,'0'0'0,"18"0"593,-18 35-593,17-17 16,-17 35 0,0-18-16,-17 18 15,17-36-15,-18 36 16,0 18-16,1 17 15,-1 0-15,18-17 16,18-18-16,-18-18 16,17 0-1,19 36-15,-19 17 16,1 18-16,0-36 16</inkml:trace>
  <inkml:trace contextRef="#ctx0" brushRef="#br0" timeOffset="103301.17">12277 15628 0,'0'-141'281</inkml:trace>
  <inkml:trace contextRef="#ctx0" brushRef="#br0" timeOffset="103310.18">12277 15752 0</inkml:trace>
  <inkml:trace contextRef="#ctx0" brushRef="#br0" timeOffset="103313.18">12277 15752 0</inkml:trace>
  <inkml:trace contextRef="#ctx0" brushRef="#br0" timeOffset="103316.18">12277 15752 0</inkml:trace>
  <inkml:trace contextRef="#ctx0" brushRef="#br0" timeOffset="103320.18">4957 16545 0,'211'812'469</inkml:trace>
  <inkml:trace contextRef="#ctx0" brushRef="#br0" timeOffset="124892.54">8484 16492 0</inkml:trace>
  <inkml:trace contextRef="#ctx0" brushRef="#br0" timeOffset="124897.54">8502 16545 0,'-71'1164'422</inkml:trace>
  <inkml:trace contextRef="#ctx0" brushRef="#br0" timeOffset="124901.54">8449 17498 0,'-53'-406'359</inkml:trace>
  <inkml:trace contextRef="#ctx0" brushRef="#br0" timeOffset="124904.53">8696 16281 0</inkml:trace>
  <inkml:trace contextRef="#ctx0" brushRef="#br0" timeOffset="124908.53">8696 16281 0</inkml:trace>
  <inkml:trace contextRef="#ctx0" brushRef="#br0" timeOffset="124917.53">12030 17304 0</inkml:trace>
  <inkml:trace contextRef="#ctx0" brushRef="#br0" timeOffset="155166.56">12047 16492 0,'0'0'0,"0"-17"47,0-1-32,-17 0 1,-1 18 15,36 0 63,-1 36-47,-17 52-31,0-35-16,0 0 15,0-18-15,0 36 16,0 34-16,18 1 15,0-18-15,-18-35 16,17 18 0,1 35-16,0 17 15,-1-17-15,1-53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17T23:57:30.2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21925 5309 0,'0'0'0,"0"-17"16,0-1 0,0 0-1,18-17-15,-18 17 0,17 1 16,-17-18-16,18 17 16,-18 0-1,0 1 1,0-1-1,-18 18-15,18-18 16,-17 18-16,17-17 16,-18-1-1,1 0 1,-1 18-16,0-17 16,1 17-16,-19-18 15,1 1-15,0 17 16,-18 0-16,-18 17 15,1 18 1,17 1-16,0-1 16,18 0-1,-1 1-15,19-19 0,-1 1 16,18-1-16,-18-17 16,1 18-16,17 35 15,-18 18 1,18-1-16,0-17 15,0 18-15,-17-1 16,17 36-16,0-18 16,17-17-16,-17-1 15,18-17 1,-1-17-16,1-1 16,17 0-16,1 0 15,-19-17-15,36 0 16,-18-1-1,1-17-15,34 0 16,-17-35-16,35-18 16,1 18-16,-19 0 15,-17-18-15,0-36 16,-18 19-16,-17-1 16,0 36-16,-18-36 15,-18-34 1,-17-19-16,-1 36 15,-17 35-15,1-18 16,-1 19-16</inkml:trace>
  <inkml:trace contextRef="#ctx0" brushRef="#br0" timeOffset="-212743.67">23760 10231 0,'0'0'0,"-18"0"156,0 0-140,1 0-1,-1 0 1,0 0-1,1 0 1,-1 0 15,0 0-15,1 0 0,-1 0-1,1 0-15,-1 0 16,0 0-16,-17 0 15,17 0-15,1 0 16,-1 0 0,0 0-16,1 0 0,-1 0 15,1 0-15,-1 0 16,0 17 0,-17 18-16,0 18 15,-1 0-15,1 0 16,18-35-16,-1 17 15,0-17 1,1-1-16,-1 36 16,18-17-16,-18 34 15,18-17-15,18 0 16,-18 0-16,18-18 16,-1 0-1,-17 1-15,18-19 0,0 1 16,-1 0-1,18-1-15,1-17 16,-1-35-16,36 0 16,-19-1-1,19 19-15,-18-18 16,0-36-16,0-17 16,-18 17-16,-17 18 15,-1 18-15,-17 0 16,-17-18-16,-19 18 15,-17-18-15,-35 17 16,-18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24T23:01:59.9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24253 13723 0,'0'0'0,"-17"0"78,17 18-63,-35-1-15,17-17 16,0 18-16,1-18 16,-1 18-1,0-18-15,-87 17 47,52-17-47,17 18 16,1-18-16,0 0 15,-36 0 1,18-18-16,-17 1 16,-1-1-16,1 0 15,-19-17-15,19 35 16,-18-18-16,0 18 16,17-17-16,-35 17 15,0-18 1,-17 1-16,-1 17 15,1 0-15,-1 0 16,1 0-16,35 0 16,-36 0-16,18 0 31,18 0-31,0 0 0,0 0 16,17 0-16,1 0 15,-1 0-15,1 17 16,17 1-16,-18 17 15,1 18-15,-1 0 16,18-18 0,-17 0-16,17 1 15,0-19-15,17 1 16,1 35-16,-18 17 16,18 1-16,0 0 15,17-36 1,-17 0-16,35 0 15,-18-17-15,18 17 16,0 18-16,18 35 16,-18 1-16,35-19 15,-17-17 1,-1-18-16,19 1 16,17 17-16,17 17 15,1-17-15,52 0 16,-35-18-16,36-17 15,-18 0-15,35-18 16,0 0 0,18-18-16,-18 18 15,17 0-15,1 0 16,-18 0-16,18-18 16,0-17-16,-18-36 15,35-17 1,-35 35-16,-17 0 15,17 18-15,-18 0 16,1 0-16,-1-54 16,1 1-16,-54 18 15,-17 34 1,-17 1-16,-19 17 16,1 1-16,-18-71 15,-18-18-15,-35 18 16,0-18-16,-52-88 15,-1 70 1,0 18-16</inkml:trace>
  <inkml:trace contextRef="#ctx0" brushRef="#br0" timeOffset="1812.4">27922 16545 0,'0'0'0,"-17"0"94,-1 0-78,0 0-1,1 0 1,-1-35-16,-17 0 16,0-18-16,-1 0 15,1 18-15,0-1 16,17 19-16,-17-19 16,-18 19-16,18-1 15,-18 1 1,0-19-16,-18 19 15,18-19-15,-17 19 16,17-1-16,-18 18 16,18 0-16,-17 0 15,-1 0 1,1 0-16,-1 0 16,1 0-16,-1 0 15,-17 0-15,17 0 16,1 0-16,-18 0 15,17 0-15,0 0 16,-17 0 0,35 0-16,-17 0 15,-1 0-15,-17 0 16,18 0-16,-19 0 16,1 0-16,0 0 15,-18 0 1,18 0-16,0 0 15,0 0-15,17 0 16,-35 18-16,0 35 16,0 17-1,18-17-15,0-18 16,35 1-16,0-19 16,18 1-16,0 0 15,17-1-15,0 1 16,-17 17-16,35 53 15,0-17 1,0-18-16,0-18 16,35 18-16,1 70 15,17-17-15,0-18 16,-1-35-16,1 18 16,36-36-16,16 18 15,36 0 1,18 0-16,18 0 15,-1 0-15,36-36 16,17 1-16,-17-18 16,-36 0-1,36 0-15,-1 0 16,19-18-16,-54 1 16,-17-1-16,17-17 15,1-36-15,-36 1 16,-18 17-16,-35 18 15,18-18 1,35-88 0,-123 70-16,0 18 15,-18 18-15,-18 0 16,-53-36-16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1-24T21:43:41.2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14076 12171 0,'0'0'16,"-124"0"62,89 0-78,17 0 15,1 0-15,-1 0 16,1 0-16,-1 0 16,-17 0-16,17 0 15,0 0 1,-17 0-16,-18 0 16,18 0-16,-36-18 15,-17 1-15,18-19 16,-1 19-1,0-19-15,1 1 16,17 0-16,0 17 16,0 18-16,18 0 15,-18 0-15,18 18 16,-1-1 0,-17 1-16,36 0 15,-18-1-15,-1 1 16,1 35-16,17 0 15,1 17-15,-1-17 16,0-17 0,18-1-16,0-17 15,18 52-15,0 54 16,17-19-16,0-34 16,-17-1-16,35 19 15,-18 34 1,0-35-16,18 1 15,-17-37-15,17 1 16,-1-17-16,19-1 16,-18 0-16,17-17 15,1-36-15,0-17 16,-19 0 0,1-1-16,0 19 15,-17-36-15,-1-35 16,0 17-16,0-176 15,-17 35-15,-18-52 16,0 123 0,0 35-16,-18 35 15,-17 18-15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8599" y="8276152"/>
            <a:ext cx="770303" cy="239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32" tIns="41761" rIns="82032" bIns="41761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A2E3458A-A342-4C53-AC6F-02379E6CD5DE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FF55A1EF-18AC-5212-0755-E675D09E1C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690CECEA-F8D5-AADF-12F8-21AB3DE4B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1939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09E647-7113-1063-97F3-4BAE2D9D70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EC339B-755C-187E-26A4-FBA5C5667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EAD33F-E87A-1737-85EB-84E33E3F63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BC8F207-9C77-052B-A6F6-7559DBA79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55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607CEB0-C9C2-D7F3-8D75-1705D193AA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125919-79D1-B51E-2943-F27C52204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17FAB8F-B164-BD7F-1FB4-B7FC0951E4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8C1DE8-F195-E678-0CAD-FBF7B604EC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54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B1ED38B-81E4-886D-8F2E-545B413960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AE075B6-C08F-F48C-F3D3-FB93E74C3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73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answers one at a time.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BD6F9EF-2EE6-598A-4653-D413338D9D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182581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0987B2-3F88-4553-19FD-0B6160BB04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2ABCC5C-C5CB-18DE-6278-60BD06EEAC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6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9E72241-B156-949E-340B-B9EE1C66BB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29DF9D-FC82-3F66-DCE2-298355320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you can use wider data types if w &gt; 8, or arrays if w &gt; 64.</a:t>
            </a:r>
          </a:p>
        </p:txBody>
      </p:sp>
    </p:spTree>
    <p:extLst>
      <p:ext uri="{BB962C8B-B14F-4D97-AF65-F5344CB8AC3E}">
        <p14:creationId xmlns:p14="http://schemas.microsoft.com/office/powerpoint/2010/main" val="1025960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336E0A9-1842-5850-7283-BFA804F412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8D5A96-1180-7855-A66C-84E4B49307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3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“oopsies” balloon.  What does the last example return if p is NULL?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9258DA6-AF3F-620E-A655-28BEAA0F57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147836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multiple animations; each first brings up the shifted bits and then the fill bits.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02A8D40-B790-D027-3C7D-2E1B67C9E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84429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DA3A31E-C041-BEA3-0A42-BFA1C7678A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7C1F6AD-C1CE-F3C6-901A-EF6A17A65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6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that highlights the three true instances in light blue.  Don’t explain them now.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A1B8D2-ADF9-18F0-0649-EDDAF9DD3E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749440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9B16AA-6D2C-CAC4-3165-F90E3A7A24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16EBF3-B9A2-3867-72A3-394C5FC549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8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911A323-F065-6822-B362-A20584F7DE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7CB4F0D-DB14-6190-A47D-8C3B0E358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5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day ended here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26FF6FFB-542A-436A-749E-835F701DFE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271500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219F46-AF37-BE54-6168-13BC57666A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675BA-44E8-8CE4-7F88-4F471E4410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203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Fall ‘19 stopped here on day 1.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D13F603-4CEA-74E7-83C6-6CCE2FA72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908217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C5E846-F0F2-6FA6-5252-747BD119E1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E53268-BAFA-8051-C660-DE86203534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154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994C4A-5D3D-4544-EE1D-664DB365CB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9346A7-972F-CD18-98E7-6A9BDD821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C7C87F-C710-5B5E-BD46-2443C8B545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F0DD11-7405-EF96-86A0-9F8DB0451D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A255AD-914E-9238-7843-C86C99FC5E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9DDDA4-CD83-4D3E-596B-D1C1493266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7957EC-16BB-DFD8-CA22-5B8A714DD6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B66703B-EFF5-287C-4C5F-F4CFA9CC45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955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F16CB5-3660-2D9D-3EF5-33F600A2FC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36E14D-0A86-AECE-E532-3D650E196C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5A6168-20CE-8B99-AEB8-D42FF449ED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79D77F-0E96-5B1E-B5CE-C36C916C00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96E77BD-1CB0-7D24-82FA-4E236F2421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A112BE-F962-6252-ED2A-BD36E3F8BA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452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18DFAA1-43DD-AE09-688C-AA458F54A6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EAF9199-3B18-A536-0394-FF9457B1D2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77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DE49DB-8A93-3FFA-1B52-FEA6CF2D5B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EB5EC3A-B960-6FDE-7E4D-90750C70BC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66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animations that bring up the answers one by one.  The handout doesn’t have the answers.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38CA481-0B19-E09F-0DA4-5CF0D930F8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5764732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778250" y="8250238"/>
            <a:ext cx="288925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365" tIns="43183" rIns="86365" bIns="43183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01716" indent="-269891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07956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511389" indent="-21591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194321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375040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806865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238691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670516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0072153B-19DF-4DD7-B8C6-0F30C2619A82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10A3A4-4F9E-6338-FDBC-EBBAA1644C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280ED2-A7BB-4324-AAB0-4A9250558B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51D9EE-2C33-03FB-FA5C-4C8B80511D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59053F-46CE-A346-E27F-3F4400F941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0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03715AC-17CF-67EF-7CA6-75B88ABDE6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C59126F-D5F9-56B5-3282-F41AF3D905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273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cancellations (each), result, and warning are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9AA3892D-092C-3DA4-34F4-92AB20954E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56221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811ACE6-E0A8-0AB2-4AA7-C95B3B642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7B13758-8493-1B7B-20A1-C481006A46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62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E47EC7D-9EC1-3AC1-AA4F-3E2AFD7011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3847D02-86AF-B399-4C3A-2A55D33C3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396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C84A33-8E45-211B-692C-07AD3FE954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20B5B8-67CF-95BD-9964-D895E2AF55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4927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3722D3C-2DBD-E259-7714-B16CC858B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00D4FC1-8987-C976-5436-86C42CB8E0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7860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Fall ‘19 finished Day 2 here</a:t>
            </a:r>
          </a:p>
          <a:p>
            <a:r>
              <a:rPr lang="en-US" altLang="en-US" dirty="0"/>
              <a:t>Different hardware algorithms are needed for  signed and unsigned.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20325DA-F897-CC8B-2E09-8F7709F05D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(Slightly) different hardware algorithms are needed to get full-width products for  signed and unsigned.  But the same hardware can calculate truncated products.</a:t>
            </a:r>
          </a:p>
          <a:p>
            <a:endParaRPr lang="en-US" altLang="en-US" dirty="0"/>
          </a:p>
          <a:p>
            <a:r>
              <a:rPr lang="en-US" altLang="en-US" dirty="0" err="1"/>
              <a:t>Tmin</a:t>
            </a:r>
            <a:r>
              <a:rPr lang="en-US" altLang="en-US" dirty="0"/>
              <a:t>*</a:t>
            </a:r>
            <a:r>
              <a:rPr lang="en-US" altLang="en-US" dirty="0" err="1"/>
              <a:t>Tmin</a:t>
            </a:r>
            <a:r>
              <a:rPr lang="en-US" altLang="en-US" dirty="0"/>
              <a:t> produces a product that needs 2w-1 bits (2w-1 bits can only represent 2**(2w-2)-1).  You also need a bit for the sign, so 2w total.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1530721-0E57-D992-D1A9-9496A74ECF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D3C32C-1061-1522-D2D2-6D75EC289D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CA8B58-C91C-3E13-4D90-6C05F6C04F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1000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3B4CA0-2BDD-6F08-4D47-39B8588A8C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7C8893-02B9-E2C3-04B2-E98C54581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681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778250" y="8250238"/>
            <a:ext cx="288925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365" tIns="43183" rIns="86365" bIns="43183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01716" indent="-269891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07956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511389" indent="-21591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194321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375040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806865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238691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670516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8B42DA0F-0821-479D-9AD2-724BCEF82F22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C67BCE-35DD-7585-79ED-BEDA22FA1C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FA2F1B-160C-673F-E527-63CA93F2D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first loop creates suffix sums: a[0] = sum(A), a[1] = sum(A[1:]), etc.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E86C3B3-B3C6-18BA-252C-CFA6C6FE0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ED438F-5E23-3D18-E1DD-FBF6EF44F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214162-559A-CA16-8C75-F7AE0044C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65D8F2-06F7-800A-3108-508CDE4BEC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6C6EB01-AB39-DBF4-929D-2C11B3FF4C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7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Second day ended here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2D625131-D4AC-C13F-C0B9-87199B25E2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4FF3E85-575A-CC40-35C1-62A5E49190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EFC6AC-782F-7384-40FA-14F182B99F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5442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5E15502-3AC4-9D32-E103-4782C3D374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1962CE2-C870-532D-80D3-B20667D2B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34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7F63D9-25C8-70E7-A26D-50F05F48B4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8F6423-2670-8E4A-F841-ACB90A2EF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1457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A2CEEBA-5FC5-1815-D898-6A5FDC2F1A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7A10A4-E125-B19A-10A0-679D91FF3B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479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two balloons are separately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631AC49-ED45-AFE1-7112-54BEAE393F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8811069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7A9C48-C01E-9127-A883-53C3AA2791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13B0E3F-0D10-B7EF-30C5-8003AFC265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2EA9D96-750F-115C-85F3-21A1E700EE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5554EBE-E530-4BC8-476E-E999F85D6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70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4104BE1-8C74-19BE-8563-ED00F5B024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34F394B-584D-5EB5-FF01-4AE6BD6BBC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36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95BAAF3-094C-B546-D708-1AD7A2478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6C7274-1C59-C5BE-FFBA-FD50FACABA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46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8BCA0C-F428-1255-9CD8-60D5A11075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83B0F8-6D9E-008F-E4DF-8FE11D5320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52918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5358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39385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4382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5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4103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207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48941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495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43400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3104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228600"/>
            <a:ext cx="9956800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20B816DE-0961-484D-9BC8-55E1A06F042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1207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2" y="76200"/>
            <a:ext cx="765810" cy="98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hmc.edu/~geoff/cs10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customXml" Target="../ink/ink8.xml"/><Relationship Id="rId4" Type="http://schemas.openxmlformats.org/officeDocument/2006/relationships/image" Target="../media/image9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752600"/>
            <a:ext cx="5562600" cy="10604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 Computer Systems</a:t>
            </a:r>
            <a:br>
              <a:rPr lang="en-US" altLang="en-US"/>
            </a:br>
            <a:r>
              <a:rPr lang="en-US" altLang="en-US"/>
              <a:t>Introduction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8" y="4381503"/>
            <a:ext cx="5521325" cy="18700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Topics:</a:t>
            </a:r>
          </a:p>
          <a:p>
            <a:pPr lvl="1" eaLnBrk="1" hangingPunct="1">
              <a:defRPr/>
            </a:pPr>
            <a:r>
              <a:rPr lang="en-US"/>
              <a:t>Class Introduction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Data Representation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533400"/>
            <a:ext cx="84582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800">
                <a:solidFill>
                  <a:schemeClr val="tx2"/>
                </a:solidFill>
                <a:latin typeface="Arial" pitchFamily="34" charset="0"/>
              </a:rPr>
              <a:t>CS  105</a:t>
            </a:r>
          </a:p>
          <a:p>
            <a:pPr>
              <a:lnSpc>
                <a:spcPct val="95000"/>
              </a:lnSpc>
            </a:pPr>
            <a:r>
              <a:rPr lang="en-US" altLang="en-US" sz="2800" i="1">
                <a:solidFill>
                  <a:schemeClr val="tx2"/>
                </a:solidFill>
                <a:latin typeface="Arial" pitchFamily="34" charset="0"/>
              </a:rPr>
              <a:t>“Tour of the Black Holes of Computing!”</a:t>
            </a:r>
            <a:endParaRPr lang="en-US" altLang="en-US" sz="2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114800" y="3200403"/>
            <a:ext cx="3925888" cy="75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Geoff Kuenning</a:t>
            </a:r>
          </a:p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Spring 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Byte = 8 bits</a:t>
            </a:r>
          </a:p>
          <a:p>
            <a:pPr marL="552450" lvl="1" eaLnBrk="1" hangingPunct="1">
              <a:defRPr/>
            </a:pPr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>
              <a:defRPr/>
            </a:pPr>
            <a:r>
              <a:rPr lang="en-US" dirty="0"/>
              <a:t>Base 16 number representation</a:t>
            </a:r>
          </a:p>
          <a:p>
            <a:pPr marL="838200" lvl="2" eaLnBrk="1" hangingPunct="1">
              <a:defRPr/>
            </a:pPr>
            <a:r>
              <a:rPr lang="en-US" dirty="0"/>
              <a:t>Use characters ‘0’ to ‘9’ and ‘A’ to ‘F’</a:t>
            </a:r>
          </a:p>
          <a:p>
            <a:pPr marL="838200" lvl="2" eaLnBrk="1" hangingPunct="1">
              <a:defRPr/>
            </a:pPr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>
              <a:defRPr/>
            </a:pPr>
            <a:r>
              <a:rPr lang="en-US" dirty="0"/>
              <a:t>0xFA1D37B</a:t>
            </a:r>
          </a:p>
          <a:p>
            <a:pPr marL="1295400" lvl="3">
              <a:defRPr/>
            </a:pPr>
            <a:r>
              <a:rPr lang="en-US" dirty="0"/>
              <a:t>0xfa1d37b </a:t>
            </a:r>
          </a:p>
          <a:p>
            <a:pPr marL="1181100" lvl="3" eaLnBrk="1" hangingPunct="1">
              <a:buNone/>
              <a:defRPr/>
            </a:pPr>
            <a:endParaRPr lang="en-US" dirty="0"/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8077203" y="1401867"/>
            <a:ext cx="1827213" cy="4297261"/>
            <a:chOff x="0" y="186"/>
            <a:chExt cx="1151" cy="2706"/>
          </a:xfrm>
        </p:grpSpPr>
        <p:grpSp>
          <p:nvGrpSpPr>
            <p:cNvPr id="11269" name="Group 6"/>
            <p:cNvGrpSpPr>
              <a:grpSpLocks/>
            </p:cNvGrpSpPr>
            <p:nvPr/>
          </p:nvGrpSpPr>
          <p:grpSpPr bwMode="auto">
            <a:xfrm>
              <a:off x="0" y="506"/>
              <a:ext cx="1104" cy="2386"/>
              <a:chOff x="0" y="-1"/>
              <a:chExt cx="1104" cy="2386"/>
            </a:xfrm>
          </p:grpSpPr>
          <p:grpSp>
            <p:nvGrpSpPr>
              <p:cNvPr id="11273" name="Group 7"/>
              <p:cNvGrpSpPr>
                <a:grpSpLocks/>
              </p:cNvGrpSpPr>
              <p:nvPr/>
            </p:nvGrpSpPr>
            <p:grpSpPr bwMode="auto">
              <a:xfrm>
                <a:off x="0" y="-1"/>
                <a:ext cx="288" cy="226"/>
                <a:chOff x="0" y="-1"/>
                <a:chExt cx="288" cy="226"/>
              </a:xfrm>
            </p:grpSpPr>
            <p:sp>
              <p:nvSpPr>
                <p:cNvPr id="11415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6" name="Rectangle 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4" name="Group 10"/>
              <p:cNvGrpSpPr>
                <a:grpSpLocks/>
              </p:cNvGrpSpPr>
              <p:nvPr/>
            </p:nvGrpSpPr>
            <p:grpSpPr bwMode="auto">
              <a:xfrm>
                <a:off x="288" y="-1"/>
                <a:ext cx="288" cy="226"/>
                <a:chOff x="0" y="-1"/>
                <a:chExt cx="288" cy="226"/>
              </a:xfrm>
            </p:grpSpPr>
            <p:sp>
              <p:nvSpPr>
                <p:cNvPr id="11413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4" name="Rectangle 1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5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1411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2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0000</a:t>
                  </a:r>
                </a:p>
              </p:txBody>
            </p:sp>
          </p:grpSp>
          <p:grpSp>
            <p:nvGrpSpPr>
              <p:cNvPr id="11276" name="Group 16"/>
              <p:cNvGrpSpPr>
                <a:grpSpLocks/>
              </p:cNvGrpSpPr>
              <p:nvPr/>
            </p:nvGrpSpPr>
            <p:grpSpPr bwMode="auto">
              <a:xfrm>
                <a:off x="0" y="143"/>
                <a:ext cx="288" cy="226"/>
                <a:chOff x="0" y="-1"/>
                <a:chExt cx="288" cy="226"/>
              </a:xfrm>
            </p:grpSpPr>
            <p:sp>
              <p:nvSpPr>
                <p:cNvPr id="11409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0" name="Rectangle 1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7" name="Group 19"/>
              <p:cNvGrpSpPr>
                <a:grpSpLocks/>
              </p:cNvGrpSpPr>
              <p:nvPr/>
            </p:nvGrpSpPr>
            <p:grpSpPr bwMode="auto">
              <a:xfrm>
                <a:off x="288" y="143"/>
                <a:ext cx="288" cy="226"/>
                <a:chOff x="0" y="-1"/>
                <a:chExt cx="288" cy="226"/>
              </a:xfrm>
            </p:grpSpPr>
            <p:sp>
              <p:nvSpPr>
                <p:cNvPr id="11407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8" name="Rectangle 2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8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1405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6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0001</a:t>
                  </a:r>
                </a:p>
              </p:txBody>
            </p:sp>
          </p:grpSp>
          <p:grpSp>
            <p:nvGrpSpPr>
              <p:cNvPr id="11279" name="Group 25"/>
              <p:cNvGrpSpPr>
                <a:grpSpLocks/>
              </p:cNvGrpSpPr>
              <p:nvPr/>
            </p:nvGrpSpPr>
            <p:grpSpPr bwMode="auto">
              <a:xfrm>
                <a:off x="0" y="287"/>
                <a:ext cx="288" cy="226"/>
                <a:chOff x="0" y="-1"/>
                <a:chExt cx="288" cy="226"/>
              </a:xfrm>
            </p:grpSpPr>
            <p:sp>
              <p:nvSpPr>
                <p:cNvPr id="11403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4" name="Rectangle 2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0" name="Group 28"/>
              <p:cNvGrpSpPr>
                <a:grpSpLocks/>
              </p:cNvGrpSpPr>
              <p:nvPr/>
            </p:nvGrpSpPr>
            <p:grpSpPr bwMode="auto">
              <a:xfrm>
                <a:off x="288" y="287"/>
                <a:ext cx="288" cy="226"/>
                <a:chOff x="0" y="-1"/>
                <a:chExt cx="288" cy="226"/>
              </a:xfrm>
            </p:grpSpPr>
            <p:sp>
              <p:nvSpPr>
                <p:cNvPr id="11401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2" name="Rectangle 3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1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1399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0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0010</a:t>
                  </a:r>
                </a:p>
              </p:txBody>
            </p:sp>
          </p:grpSp>
          <p:grpSp>
            <p:nvGrpSpPr>
              <p:cNvPr id="11282" name="Group 34"/>
              <p:cNvGrpSpPr>
                <a:grpSpLocks/>
              </p:cNvGrpSpPr>
              <p:nvPr/>
            </p:nvGrpSpPr>
            <p:grpSpPr bwMode="auto">
              <a:xfrm>
                <a:off x="0" y="431"/>
                <a:ext cx="288" cy="226"/>
                <a:chOff x="0" y="-1"/>
                <a:chExt cx="288" cy="226"/>
              </a:xfrm>
            </p:grpSpPr>
            <p:sp>
              <p:nvSpPr>
                <p:cNvPr id="11397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8" name="Rectangle 3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3" name="Group 37"/>
              <p:cNvGrpSpPr>
                <a:grpSpLocks/>
              </p:cNvGrpSpPr>
              <p:nvPr/>
            </p:nvGrpSpPr>
            <p:grpSpPr bwMode="auto">
              <a:xfrm>
                <a:off x="288" y="431"/>
                <a:ext cx="288" cy="226"/>
                <a:chOff x="0" y="-1"/>
                <a:chExt cx="288" cy="226"/>
              </a:xfrm>
            </p:grpSpPr>
            <p:sp>
              <p:nvSpPr>
                <p:cNvPr id="11395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6" name="Rectangle 3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4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1393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4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0011</a:t>
                  </a:r>
                </a:p>
              </p:txBody>
            </p:sp>
          </p:grpSp>
          <p:grpSp>
            <p:nvGrpSpPr>
              <p:cNvPr id="11285" name="Group 43"/>
              <p:cNvGrpSpPr>
                <a:grpSpLocks/>
              </p:cNvGrpSpPr>
              <p:nvPr/>
            </p:nvGrpSpPr>
            <p:grpSpPr bwMode="auto">
              <a:xfrm>
                <a:off x="0" y="575"/>
                <a:ext cx="288" cy="226"/>
                <a:chOff x="0" y="-1"/>
                <a:chExt cx="288" cy="226"/>
              </a:xfrm>
            </p:grpSpPr>
            <p:sp>
              <p:nvSpPr>
                <p:cNvPr id="11391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2" name="Rectangle 4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6" name="Group 46"/>
              <p:cNvGrpSpPr>
                <a:grpSpLocks/>
              </p:cNvGrpSpPr>
              <p:nvPr/>
            </p:nvGrpSpPr>
            <p:grpSpPr bwMode="auto">
              <a:xfrm>
                <a:off x="288" y="575"/>
                <a:ext cx="288" cy="226"/>
                <a:chOff x="0" y="-1"/>
                <a:chExt cx="288" cy="226"/>
              </a:xfrm>
            </p:grpSpPr>
            <p:sp>
              <p:nvSpPr>
                <p:cNvPr id="11389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0" name="Rectangle 4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7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1387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8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0100</a:t>
                  </a:r>
                </a:p>
              </p:txBody>
            </p:sp>
          </p:grpSp>
          <p:grpSp>
            <p:nvGrpSpPr>
              <p:cNvPr id="11288" name="Group 52"/>
              <p:cNvGrpSpPr>
                <a:grpSpLocks/>
              </p:cNvGrpSpPr>
              <p:nvPr/>
            </p:nvGrpSpPr>
            <p:grpSpPr bwMode="auto">
              <a:xfrm>
                <a:off x="0" y="719"/>
                <a:ext cx="288" cy="226"/>
                <a:chOff x="0" y="-1"/>
                <a:chExt cx="288" cy="226"/>
              </a:xfrm>
            </p:grpSpPr>
            <p:sp>
              <p:nvSpPr>
                <p:cNvPr id="11385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6" name="Rectangle 5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89" name="Group 55"/>
              <p:cNvGrpSpPr>
                <a:grpSpLocks/>
              </p:cNvGrpSpPr>
              <p:nvPr/>
            </p:nvGrpSpPr>
            <p:grpSpPr bwMode="auto">
              <a:xfrm>
                <a:off x="288" y="719"/>
                <a:ext cx="288" cy="226"/>
                <a:chOff x="0" y="-1"/>
                <a:chExt cx="288" cy="226"/>
              </a:xfrm>
            </p:grpSpPr>
            <p:sp>
              <p:nvSpPr>
                <p:cNvPr id="11383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4" name="Rectangle 5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90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381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2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0101</a:t>
                  </a:r>
                </a:p>
              </p:txBody>
            </p:sp>
          </p:grpSp>
          <p:grpSp>
            <p:nvGrpSpPr>
              <p:cNvPr id="11291" name="Group 61"/>
              <p:cNvGrpSpPr>
                <a:grpSpLocks/>
              </p:cNvGrpSpPr>
              <p:nvPr/>
            </p:nvGrpSpPr>
            <p:grpSpPr bwMode="auto">
              <a:xfrm>
                <a:off x="0" y="863"/>
                <a:ext cx="288" cy="226"/>
                <a:chOff x="0" y="-1"/>
                <a:chExt cx="288" cy="226"/>
              </a:xfrm>
            </p:grpSpPr>
            <p:sp>
              <p:nvSpPr>
                <p:cNvPr id="11379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0" name="Rectangle 6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2" name="Group 64"/>
              <p:cNvGrpSpPr>
                <a:grpSpLocks/>
              </p:cNvGrpSpPr>
              <p:nvPr/>
            </p:nvGrpSpPr>
            <p:grpSpPr bwMode="auto">
              <a:xfrm>
                <a:off x="288" y="863"/>
                <a:ext cx="288" cy="226"/>
                <a:chOff x="0" y="-1"/>
                <a:chExt cx="288" cy="226"/>
              </a:xfrm>
            </p:grpSpPr>
            <p:sp>
              <p:nvSpPr>
                <p:cNvPr id="11377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8" name="Rectangle 6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3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375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6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0110</a:t>
                  </a:r>
                </a:p>
              </p:txBody>
            </p:sp>
          </p:grpSp>
          <p:grpSp>
            <p:nvGrpSpPr>
              <p:cNvPr id="11294" name="Group 70"/>
              <p:cNvGrpSpPr>
                <a:grpSpLocks/>
              </p:cNvGrpSpPr>
              <p:nvPr/>
            </p:nvGrpSpPr>
            <p:grpSpPr bwMode="auto">
              <a:xfrm>
                <a:off x="0" y="1007"/>
                <a:ext cx="288" cy="226"/>
                <a:chOff x="0" y="-1"/>
                <a:chExt cx="288" cy="226"/>
              </a:xfrm>
            </p:grpSpPr>
            <p:sp>
              <p:nvSpPr>
                <p:cNvPr id="11373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4" name="Rectangle 7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5" name="Group 73"/>
              <p:cNvGrpSpPr>
                <a:grpSpLocks/>
              </p:cNvGrpSpPr>
              <p:nvPr/>
            </p:nvGrpSpPr>
            <p:grpSpPr bwMode="auto">
              <a:xfrm>
                <a:off x="288" y="1007"/>
                <a:ext cx="288" cy="226"/>
                <a:chOff x="0" y="-1"/>
                <a:chExt cx="288" cy="226"/>
              </a:xfrm>
            </p:grpSpPr>
            <p:sp>
              <p:nvSpPr>
                <p:cNvPr id="11371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2" name="Rectangle 7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6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1369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0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0111</a:t>
                  </a:r>
                </a:p>
              </p:txBody>
            </p:sp>
          </p:grpSp>
          <p:grpSp>
            <p:nvGrpSpPr>
              <p:cNvPr id="11297" name="Group 79"/>
              <p:cNvGrpSpPr>
                <a:grpSpLocks/>
              </p:cNvGrpSpPr>
              <p:nvPr/>
            </p:nvGrpSpPr>
            <p:grpSpPr bwMode="auto">
              <a:xfrm>
                <a:off x="0" y="1151"/>
                <a:ext cx="288" cy="226"/>
                <a:chOff x="0" y="-1"/>
                <a:chExt cx="288" cy="226"/>
              </a:xfrm>
            </p:grpSpPr>
            <p:sp>
              <p:nvSpPr>
                <p:cNvPr id="11367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8" name="Rectangle 8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8" name="Group 82"/>
              <p:cNvGrpSpPr>
                <a:grpSpLocks/>
              </p:cNvGrpSpPr>
              <p:nvPr/>
            </p:nvGrpSpPr>
            <p:grpSpPr bwMode="auto">
              <a:xfrm>
                <a:off x="288" y="1151"/>
                <a:ext cx="288" cy="226"/>
                <a:chOff x="0" y="-1"/>
                <a:chExt cx="288" cy="226"/>
              </a:xfrm>
            </p:grpSpPr>
            <p:sp>
              <p:nvSpPr>
                <p:cNvPr id="11365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6" name="Rectangle 8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9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1363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4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1000</a:t>
                  </a:r>
                </a:p>
              </p:txBody>
            </p:sp>
          </p:grpSp>
          <p:grpSp>
            <p:nvGrpSpPr>
              <p:cNvPr id="11300" name="Group 88"/>
              <p:cNvGrpSpPr>
                <a:grpSpLocks/>
              </p:cNvGrpSpPr>
              <p:nvPr/>
            </p:nvGrpSpPr>
            <p:grpSpPr bwMode="auto">
              <a:xfrm>
                <a:off x="0" y="1295"/>
                <a:ext cx="288" cy="226"/>
                <a:chOff x="0" y="-1"/>
                <a:chExt cx="288" cy="226"/>
              </a:xfrm>
            </p:grpSpPr>
            <p:sp>
              <p:nvSpPr>
                <p:cNvPr id="11361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2" name="Rectangle 9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1" name="Group 91"/>
              <p:cNvGrpSpPr>
                <a:grpSpLocks/>
              </p:cNvGrpSpPr>
              <p:nvPr/>
            </p:nvGrpSpPr>
            <p:grpSpPr bwMode="auto">
              <a:xfrm>
                <a:off x="288" y="1295"/>
                <a:ext cx="288" cy="226"/>
                <a:chOff x="0" y="-1"/>
                <a:chExt cx="288" cy="226"/>
              </a:xfrm>
            </p:grpSpPr>
            <p:sp>
              <p:nvSpPr>
                <p:cNvPr id="11359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0" name="Rectangle 9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2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1357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8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1001</a:t>
                  </a:r>
                </a:p>
              </p:txBody>
            </p:sp>
          </p:grpSp>
          <p:grpSp>
            <p:nvGrpSpPr>
              <p:cNvPr id="11303" name="Group 97"/>
              <p:cNvGrpSpPr>
                <a:grpSpLocks/>
              </p:cNvGrpSpPr>
              <p:nvPr/>
            </p:nvGrpSpPr>
            <p:grpSpPr bwMode="auto">
              <a:xfrm>
                <a:off x="0" y="1439"/>
                <a:ext cx="288" cy="226"/>
                <a:chOff x="0" y="-1"/>
                <a:chExt cx="288" cy="226"/>
              </a:xfrm>
            </p:grpSpPr>
            <p:sp>
              <p:nvSpPr>
                <p:cNvPr id="11355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6" name="Rectangle 9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11304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353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4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</a:t>
                  </a:r>
                </a:p>
              </p:txBody>
            </p:sp>
          </p:grpSp>
          <p:grpSp>
            <p:nvGrpSpPr>
              <p:cNvPr id="11305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351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2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1010</a:t>
                  </a:r>
                </a:p>
              </p:txBody>
            </p:sp>
          </p:grpSp>
          <p:grpSp>
            <p:nvGrpSpPr>
              <p:cNvPr id="11306" name="Group 106"/>
              <p:cNvGrpSpPr>
                <a:grpSpLocks/>
              </p:cNvGrpSpPr>
              <p:nvPr/>
            </p:nvGrpSpPr>
            <p:grpSpPr bwMode="auto">
              <a:xfrm>
                <a:off x="0" y="1583"/>
                <a:ext cx="288" cy="226"/>
                <a:chOff x="0" y="-1"/>
                <a:chExt cx="288" cy="226"/>
              </a:xfrm>
            </p:grpSpPr>
            <p:sp>
              <p:nvSpPr>
                <p:cNvPr id="11349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0" name="Rectangle 10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11307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347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8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</a:t>
                  </a:r>
                </a:p>
              </p:txBody>
            </p:sp>
          </p:grpSp>
          <p:grpSp>
            <p:nvGrpSpPr>
              <p:cNvPr id="11308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1345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6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1011</a:t>
                  </a:r>
                </a:p>
              </p:txBody>
            </p:sp>
          </p:grpSp>
          <p:grpSp>
            <p:nvGrpSpPr>
              <p:cNvPr id="11309" name="Group 115"/>
              <p:cNvGrpSpPr>
                <a:grpSpLocks/>
              </p:cNvGrpSpPr>
              <p:nvPr/>
            </p:nvGrpSpPr>
            <p:grpSpPr bwMode="auto">
              <a:xfrm>
                <a:off x="0" y="1727"/>
                <a:ext cx="288" cy="226"/>
                <a:chOff x="0" y="-1"/>
                <a:chExt cx="288" cy="226"/>
              </a:xfrm>
            </p:grpSpPr>
            <p:sp>
              <p:nvSpPr>
                <p:cNvPr id="11343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4" name="Rectangle 11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C</a:t>
                  </a:r>
                </a:p>
              </p:txBody>
            </p:sp>
          </p:grpSp>
          <p:grpSp>
            <p:nvGrpSpPr>
              <p:cNvPr id="11310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1341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2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12</a:t>
                  </a:r>
                </a:p>
              </p:txBody>
            </p:sp>
          </p:grpSp>
          <p:grpSp>
            <p:nvGrpSpPr>
              <p:cNvPr id="11311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1339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0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1100</a:t>
                  </a:r>
                </a:p>
              </p:txBody>
            </p:sp>
          </p:grpSp>
          <p:grpSp>
            <p:nvGrpSpPr>
              <p:cNvPr id="11312" name="Group 124"/>
              <p:cNvGrpSpPr>
                <a:grpSpLocks/>
              </p:cNvGrpSpPr>
              <p:nvPr/>
            </p:nvGrpSpPr>
            <p:grpSpPr bwMode="auto">
              <a:xfrm>
                <a:off x="0" y="1871"/>
                <a:ext cx="288" cy="226"/>
                <a:chOff x="0" y="-1"/>
                <a:chExt cx="288" cy="226"/>
              </a:xfrm>
            </p:grpSpPr>
            <p:sp>
              <p:nvSpPr>
                <p:cNvPr id="11337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8" name="Rectangle 12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D</a:t>
                  </a:r>
                </a:p>
              </p:txBody>
            </p:sp>
          </p:grpSp>
          <p:grpSp>
            <p:nvGrpSpPr>
              <p:cNvPr id="11313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11335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6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13</a:t>
                  </a:r>
                </a:p>
              </p:txBody>
            </p:sp>
          </p:grpSp>
          <p:grpSp>
            <p:nvGrpSpPr>
              <p:cNvPr id="11314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11333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4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1101</a:t>
                  </a:r>
                </a:p>
              </p:txBody>
            </p:sp>
          </p:grpSp>
          <p:grpSp>
            <p:nvGrpSpPr>
              <p:cNvPr id="11315" name="Group 133"/>
              <p:cNvGrpSpPr>
                <a:grpSpLocks/>
              </p:cNvGrpSpPr>
              <p:nvPr/>
            </p:nvGrpSpPr>
            <p:grpSpPr bwMode="auto">
              <a:xfrm>
                <a:off x="0" y="2015"/>
                <a:ext cx="288" cy="226"/>
                <a:chOff x="0" y="-1"/>
                <a:chExt cx="288" cy="226"/>
              </a:xfrm>
            </p:grpSpPr>
            <p:sp>
              <p:nvSpPr>
                <p:cNvPr id="11331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2" name="Rectangle 13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E</a:t>
                  </a:r>
                </a:p>
              </p:txBody>
            </p:sp>
          </p:grpSp>
          <p:grpSp>
            <p:nvGrpSpPr>
              <p:cNvPr id="11316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11329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0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14</a:t>
                  </a:r>
                </a:p>
              </p:txBody>
            </p:sp>
          </p:grpSp>
          <p:grpSp>
            <p:nvGrpSpPr>
              <p:cNvPr id="11317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11327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8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1110</a:t>
                  </a:r>
                </a:p>
              </p:txBody>
            </p:sp>
          </p:grpSp>
          <p:grpSp>
            <p:nvGrpSpPr>
              <p:cNvPr id="11318" name="Group 142"/>
              <p:cNvGrpSpPr>
                <a:grpSpLocks/>
              </p:cNvGrpSpPr>
              <p:nvPr/>
            </p:nvGrpSpPr>
            <p:grpSpPr bwMode="auto">
              <a:xfrm>
                <a:off x="0" y="2159"/>
                <a:ext cx="288" cy="226"/>
                <a:chOff x="0" y="-1"/>
                <a:chExt cx="288" cy="226"/>
              </a:xfrm>
            </p:grpSpPr>
            <p:sp>
              <p:nvSpPr>
                <p:cNvPr id="11325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6" name="Rectangle 14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F</a:t>
                  </a:r>
                </a:p>
              </p:txBody>
            </p:sp>
          </p:grpSp>
          <p:grpSp>
            <p:nvGrpSpPr>
              <p:cNvPr id="11319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11323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4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15</a:t>
                  </a:r>
                </a:p>
              </p:txBody>
            </p:sp>
          </p:grpSp>
          <p:grpSp>
            <p:nvGrpSpPr>
              <p:cNvPr id="11320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11321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2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1111</a:t>
                  </a:r>
                </a:p>
              </p:txBody>
            </p:sp>
          </p:grpSp>
        </p:grpSp>
        <p:sp>
          <p:nvSpPr>
            <p:cNvPr id="11270" name="Rectangle 151"/>
            <p:cNvSpPr>
              <a:spLocks/>
            </p:cNvSpPr>
            <p:nvPr/>
          </p:nvSpPr>
          <p:spPr bwMode="auto">
            <a:xfrm rot="19260000">
              <a:off x="52" y="276"/>
              <a:ext cx="357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Hex</a:t>
              </a:r>
            </a:p>
          </p:txBody>
        </p:sp>
        <p:sp>
          <p:nvSpPr>
            <p:cNvPr id="11271" name="Rectangle 152"/>
            <p:cNvSpPr>
              <a:spLocks/>
            </p:cNvSpPr>
            <p:nvPr/>
          </p:nvSpPr>
          <p:spPr bwMode="auto">
            <a:xfrm rot="19260000">
              <a:off x="308" y="186"/>
              <a:ext cx="64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Decimal</a:t>
              </a:r>
            </a:p>
          </p:txBody>
        </p:sp>
        <p:sp>
          <p:nvSpPr>
            <p:cNvPr id="11272" name="Rectangle 153"/>
            <p:cNvSpPr>
              <a:spLocks/>
            </p:cNvSpPr>
            <p:nvPr/>
          </p:nvSpPr>
          <p:spPr bwMode="auto">
            <a:xfrm rot="19260000">
              <a:off x="608" y="219"/>
              <a:ext cx="543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Binary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023A7F2-CC68-1B1E-757A-CB59886AE104}"/>
                  </a:ext>
                </a:extLst>
              </p14:cNvPr>
              <p14:cNvContentPartPr/>
              <p14:nvPr/>
            </p14:nvContentPartPr>
            <p14:xfrm>
              <a:off x="7594560" y="1771560"/>
              <a:ext cx="2851560" cy="4001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023A7F2-CC68-1B1E-757A-CB59886AE1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85200" y="1762200"/>
                <a:ext cx="2870280" cy="401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Example Data Sizes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3073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Developed by George Boole in 19th century</a:t>
            </a:r>
          </a:p>
          <a:p>
            <a:pPr marL="552450" lvl="1" eaLnBrk="1" hangingPunct="1">
              <a:defRPr/>
            </a:pPr>
            <a:r>
              <a:rPr lang="en-US" dirty="0"/>
              <a:t>Algebraic representation of logic</a:t>
            </a:r>
          </a:p>
          <a:p>
            <a:pPr marL="838200" lvl="2" eaLnBrk="1" hangingPunct="1">
              <a:defRPr/>
            </a:pPr>
            <a:r>
              <a:rPr lang="en-US" dirty="0"/>
              <a:t>Encode “True” as 1 and “False” as 0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1280886" y="2434737"/>
            <a:ext cx="3746500" cy="76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And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A&amp;B = 1 when both A=1 and B=1</a:t>
            </a:r>
          </a:p>
        </p:txBody>
      </p:sp>
      <p:sp>
        <p:nvSpPr>
          <p:cNvPr id="13318" name="Rectangle 7"/>
          <p:cNvSpPr>
            <a:spLocks/>
          </p:cNvSpPr>
          <p:nvPr/>
        </p:nvSpPr>
        <p:spPr bwMode="auto">
          <a:xfrm>
            <a:off x="5928178" y="2434737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Or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A|B = 1 when either A=1 or B=1</a:t>
            </a:r>
          </a:p>
        </p:txBody>
      </p:sp>
      <p:sp>
        <p:nvSpPr>
          <p:cNvPr id="13321" name="Rectangle 10"/>
          <p:cNvSpPr>
            <a:spLocks/>
          </p:cNvSpPr>
          <p:nvPr/>
        </p:nvSpPr>
        <p:spPr bwMode="auto">
          <a:xfrm>
            <a:off x="2106386" y="4708072"/>
            <a:ext cx="2095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Not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~A = 1 when A=0</a:t>
            </a:r>
          </a:p>
        </p:txBody>
      </p:sp>
      <p:sp>
        <p:nvSpPr>
          <p:cNvPr id="13323" name="Rectangle 12"/>
          <p:cNvSpPr>
            <a:spLocks/>
          </p:cNvSpPr>
          <p:nvPr/>
        </p:nvSpPr>
        <p:spPr bwMode="auto">
          <a:xfrm>
            <a:off x="5210628" y="4708072"/>
            <a:ext cx="518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Exclusive-Or (</a:t>
            </a:r>
            <a:r>
              <a:rPr lang="en-US" altLang="en-US" b="0" dirty="0" err="1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Xor</a:t>
            </a: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)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A^B = 1 when either A=1 or B=1, but not both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ACAC3C-2A92-4238-81ED-18E486255052}"/>
              </a:ext>
            </a:extLst>
          </p:cNvPr>
          <p:cNvGrpSpPr/>
          <p:nvPr/>
        </p:nvGrpSpPr>
        <p:grpSpPr>
          <a:xfrm>
            <a:off x="2547436" y="2994703"/>
            <a:ext cx="1338764" cy="1615827"/>
            <a:chOff x="2554879" y="3048000"/>
            <a:chExt cx="1338764" cy="161582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F8DFD36-EAF5-4793-A9B6-065365F7C547}"/>
                </a:ext>
              </a:extLst>
            </p:cNvPr>
            <p:cNvSpPr txBox="1"/>
            <p:nvPr/>
          </p:nvSpPr>
          <p:spPr>
            <a:xfrm>
              <a:off x="2554879" y="3048000"/>
              <a:ext cx="1338764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A&amp;B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0 1     0</a:t>
              </a:r>
            </a:p>
            <a:p>
              <a:pPr algn="l"/>
              <a:r>
                <a:rPr lang="en-US" sz="2200" dirty="0"/>
                <a:t>1 0     0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326F11-A781-4A72-8F6A-A092B669334A}"/>
                </a:ext>
              </a:extLst>
            </p:cNvPr>
            <p:cNvCxnSpPr/>
            <p:nvPr/>
          </p:nvCxnSpPr>
          <p:spPr bwMode="auto">
            <a:xfrm>
              <a:off x="2611151" y="3380936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92A927-654B-44BB-BF15-A7001D32B69A}"/>
                </a:ext>
              </a:extLst>
            </p:cNvPr>
            <p:cNvCxnSpPr/>
            <p:nvPr/>
          </p:nvCxnSpPr>
          <p:spPr bwMode="auto">
            <a:xfrm flipV="1">
              <a:off x="3152336" y="3048000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CA4F0A-60AB-4915-83CB-954FB120E56F}"/>
              </a:ext>
            </a:extLst>
          </p:cNvPr>
          <p:cNvGrpSpPr/>
          <p:nvPr/>
        </p:nvGrpSpPr>
        <p:grpSpPr>
          <a:xfrm>
            <a:off x="7195636" y="2994703"/>
            <a:ext cx="1292277" cy="1615827"/>
            <a:chOff x="7182394" y="2994703"/>
            <a:chExt cx="1292277" cy="161582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ADD97FA-8A50-439F-8402-B2584FD286C7}"/>
                </a:ext>
              </a:extLst>
            </p:cNvPr>
            <p:cNvSpPr txBox="1"/>
            <p:nvPr/>
          </p:nvSpPr>
          <p:spPr>
            <a:xfrm>
              <a:off x="7182394" y="2994703"/>
              <a:ext cx="1292277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 A|B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719161-0ED2-4E51-8671-8C84FF0BB0AC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81FDE8-60ED-42F7-B87F-316B8D22949E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EE9562-762C-470F-B122-091AE6AA9261}"/>
              </a:ext>
            </a:extLst>
          </p:cNvPr>
          <p:cNvGrpSpPr/>
          <p:nvPr/>
        </p:nvGrpSpPr>
        <p:grpSpPr>
          <a:xfrm>
            <a:off x="7195636" y="5216773"/>
            <a:ext cx="1378839" cy="1615827"/>
            <a:chOff x="7182394" y="2994703"/>
            <a:chExt cx="1378839" cy="161582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E1BC5D8-DC60-4CFD-8650-0C85EAA4BF6B}"/>
                </a:ext>
              </a:extLst>
            </p:cNvPr>
            <p:cNvSpPr txBox="1"/>
            <p:nvPr/>
          </p:nvSpPr>
          <p:spPr>
            <a:xfrm>
              <a:off x="7182394" y="2994703"/>
              <a:ext cx="1378839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</a:t>
              </a:r>
              <a:r>
                <a:rPr lang="en-US" sz="900" dirty="0"/>
                <a:t> </a:t>
              </a:r>
              <a:r>
                <a:rPr lang="en-US" sz="2200" dirty="0"/>
                <a:t>A^B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1 1     0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55227FF-276F-403C-93C7-D78B0D91153A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2D929A-0C19-4A83-A092-FEF4A0775A4B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22B0D6-233E-48E2-B506-360E7B5DAE6C}"/>
              </a:ext>
            </a:extLst>
          </p:cNvPr>
          <p:cNvGrpSpPr/>
          <p:nvPr/>
        </p:nvGrpSpPr>
        <p:grpSpPr>
          <a:xfrm>
            <a:off x="2786742" y="5216773"/>
            <a:ext cx="982128" cy="1006429"/>
            <a:chOff x="2547436" y="5216773"/>
            <a:chExt cx="982128" cy="100642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15B2C13-8926-479B-A181-73AE26ECAAF7}"/>
                </a:ext>
              </a:extLst>
            </p:cNvPr>
            <p:cNvSpPr txBox="1"/>
            <p:nvPr/>
          </p:nvSpPr>
          <p:spPr>
            <a:xfrm>
              <a:off x="2547436" y="5216773"/>
              <a:ext cx="982128" cy="1006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  ~A</a:t>
              </a:r>
            </a:p>
            <a:p>
              <a:pPr algn="l"/>
              <a:r>
                <a:rPr lang="en-US" sz="2200" dirty="0"/>
                <a:t>0      1</a:t>
              </a:r>
            </a:p>
            <a:p>
              <a:pPr algn="l"/>
              <a:r>
                <a:rPr lang="en-US" sz="2200" dirty="0"/>
                <a:t>1      0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0409A03-51B3-4A2F-A902-15E8D1604408}"/>
                </a:ext>
              </a:extLst>
            </p:cNvPr>
            <p:cNvCxnSpPr/>
            <p:nvPr/>
          </p:nvCxnSpPr>
          <p:spPr bwMode="auto">
            <a:xfrm>
              <a:off x="2603708" y="5549709"/>
              <a:ext cx="925856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12A1507-58D4-435D-8E4D-A0BFB8407395}"/>
                </a:ext>
              </a:extLst>
            </p:cNvPr>
            <p:cNvCxnSpPr/>
            <p:nvPr/>
          </p:nvCxnSpPr>
          <p:spPr bwMode="auto">
            <a:xfrm flipV="1">
              <a:off x="2895600" y="5216774"/>
              <a:ext cx="0" cy="879226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877920E-2BB1-0957-E013-B919C9ADD081}"/>
                  </a:ext>
                </a:extLst>
              </p14:cNvPr>
              <p14:cNvContentPartPr/>
              <p14:nvPr/>
            </p14:nvContentPartPr>
            <p14:xfrm>
              <a:off x="2413080" y="3327480"/>
              <a:ext cx="5181840" cy="3359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877920E-2BB1-0957-E013-B919C9ADD08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3720" y="3318120"/>
                <a:ext cx="5200560" cy="3378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dirty="0"/>
              <a:t>Fancier Boolean Algebra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1502281" y="2224825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What is A&amp;~B?</a:t>
            </a:r>
          </a:p>
        </p:txBody>
      </p:sp>
      <p:sp>
        <p:nvSpPr>
          <p:cNvPr id="13318" name="Rectangle 7"/>
          <p:cNvSpPr>
            <a:spLocks/>
          </p:cNvSpPr>
          <p:nvPr/>
        </p:nvSpPr>
        <p:spPr bwMode="auto">
          <a:xfrm>
            <a:off x="5639826" y="2209882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How about ~(~A&amp;~B)?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ACAC3C-2A92-4238-81ED-18E486255052}"/>
              </a:ext>
            </a:extLst>
          </p:cNvPr>
          <p:cNvGrpSpPr/>
          <p:nvPr/>
        </p:nvGrpSpPr>
        <p:grpSpPr>
          <a:xfrm>
            <a:off x="2208217" y="2781128"/>
            <a:ext cx="1503873" cy="1615827"/>
            <a:chOff x="2554879" y="3048000"/>
            <a:chExt cx="1503873" cy="161582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F8DFD36-EAF5-4793-A9B6-065365F7C547}"/>
                </a:ext>
              </a:extLst>
            </p:cNvPr>
            <p:cNvSpPr txBox="1"/>
            <p:nvPr/>
          </p:nvSpPr>
          <p:spPr>
            <a:xfrm>
              <a:off x="2554879" y="3048000"/>
              <a:ext cx="1503873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A&amp;~B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0 1     0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1 1     0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326F11-A781-4A72-8F6A-A092B669334A}"/>
                </a:ext>
              </a:extLst>
            </p:cNvPr>
            <p:cNvCxnSpPr/>
            <p:nvPr/>
          </p:nvCxnSpPr>
          <p:spPr bwMode="auto">
            <a:xfrm>
              <a:off x="2611151" y="3380936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92A927-654B-44BB-BF15-A7001D32B69A}"/>
                </a:ext>
              </a:extLst>
            </p:cNvPr>
            <p:cNvCxnSpPr/>
            <p:nvPr/>
          </p:nvCxnSpPr>
          <p:spPr bwMode="auto">
            <a:xfrm flipV="1">
              <a:off x="3152336" y="3048000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CA4F0A-60AB-4915-83CB-954FB120E56F}"/>
              </a:ext>
            </a:extLst>
          </p:cNvPr>
          <p:cNvGrpSpPr/>
          <p:nvPr/>
        </p:nvGrpSpPr>
        <p:grpSpPr>
          <a:xfrm>
            <a:off x="5257800" y="2766185"/>
            <a:ext cx="4837286" cy="1653415"/>
            <a:chOff x="7182394" y="2994703"/>
            <a:chExt cx="4837286" cy="165341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ADD97FA-8A50-439F-8402-B2584FD286C7}"/>
                </a:ext>
              </a:extLst>
            </p:cNvPr>
            <p:cNvSpPr txBox="1"/>
            <p:nvPr/>
          </p:nvSpPr>
          <p:spPr>
            <a:xfrm>
              <a:off x="7182394" y="2994703"/>
              <a:ext cx="4837286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 ~A ~B (~A&amp;~B) ~(~A&amp;~B)  A|B</a:t>
              </a:r>
            </a:p>
            <a:p>
              <a:pPr algn="l"/>
              <a:r>
                <a:rPr lang="en-US" sz="2200" dirty="0"/>
                <a:t>0 0     1    1        1               0</a:t>
              </a:r>
            </a:p>
            <a:p>
              <a:pPr algn="l"/>
              <a:r>
                <a:rPr lang="en-US" sz="2200" dirty="0"/>
                <a:t>0 1     1    0        0               1</a:t>
              </a:r>
            </a:p>
            <a:p>
              <a:pPr algn="l"/>
              <a:r>
                <a:rPr lang="en-US" sz="2200" dirty="0"/>
                <a:t>1 0     0    1        0               1</a:t>
              </a:r>
            </a:p>
            <a:p>
              <a:pPr algn="l"/>
              <a:r>
                <a:rPr lang="en-US" sz="2200" dirty="0"/>
                <a:t>1 1     0    0        0               1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719161-0ED2-4E51-8671-8C84FF0BB0AC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4668128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81FDE8-60ED-42F7-B87F-316B8D22949E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B769245-C9A1-4F66-B4DE-06A25D2EE61F}"/>
                </a:ext>
              </a:extLst>
            </p:cNvPr>
            <p:cNvCxnSpPr/>
            <p:nvPr/>
          </p:nvCxnSpPr>
          <p:spPr bwMode="auto">
            <a:xfrm flipV="1">
              <a:off x="11329852" y="3032291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33A662-2ABE-353E-D2E4-7E65E48466F1}"/>
                  </a:ext>
                </a:extLst>
              </p14:cNvPr>
              <p14:cNvContentPartPr/>
              <p14:nvPr/>
            </p14:nvContentPartPr>
            <p14:xfrm>
              <a:off x="9455040" y="3162240"/>
              <a:ext cx="209880" cy="1397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33A662-2ABE-353E-D2E4-7E65E48466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45680" y="3152880"/>
                <a:ext cx="228600" cy="141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76528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dirty="0"/>
              <a:t>Grouped Boolean Operations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Operate on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bitwise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All of the properties of Boolean algebra apply</a:t>
            </a:r>
          </a:p>
        </p:txBody>
      </p:sp>
      <p:sp>
        <p:nvSpPr>
          <p:cNvPr id="14340" name="Rectangle 5"/>
          <p:cNvSpPr>
            <a:spLocks/>
          </p:cNvSpPr>
          <p:nvPr/>
        </p:nvSpPr>
        <p:spPr bwMode="auto">
          <a:xfrm>
            <a:off x="23114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&amp;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01000001</a:t>
            </a: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2387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7"/>
          <p:cNvSpPr>
            <a:spLocks/>
          </p:cNvSpPr>
          <p:nvPr/>
        </p:nvSpPr>
        <p:spPr bwMode="auto">
          <a:xfrm>
            <a:off x="41402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|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4216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Rectangle 9"/>
          <p:cNvSpPr>
            <a:spLocks/>
          </p:cNvSpPr>
          <p:nvPr/>
        </p:nvSpPr>
        <p:spPr bwMode="auto">
          <a:xfrm>
            <a:off x="59690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^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6121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Rectangle 11"/>
          <p:cNvSpPr>
            <a:spLocks/>
          </p:cNvSpPr>
          <p:nvPr/>
        </p:nvSpPr>
        <p:spPr bwMode="auto">
          <a:xfrm>
            <a:off x="7872416" y="2349500"/>
            <a:ext cx="16795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~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7950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2311400" y="3035300"/>
            <a:ext cx="1677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44450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6273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8178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7E3D17D-9143-3BB7-C947-C602C86BA80F}"/>
                  </a:ext>
                </a:extLst>
              </p14:cNvPr>
              <p14:cNvContentPartPr/>
              <p14:nvPr/>
            </p14:nvContentPartPr>
            <p14:xfrm>
              <a:off x="2806560" y="2197080"/>
              <a:ext cx="1162440" cy="889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7E3D17D-9143-3BB7-C947-C602C86BA8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97200" y="2187720"/>
                <a:ext cx="1181160" cy="90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>
              <a:defRPr/>
            </a:pPr>
            <a:r>
              <a:rPr lang="en-US" dirty="0"/>
              <a:t>Apply to any “integral” data type</a:t>
            </a: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dirty="0"/>
              <a:t>View arguments as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bit-wise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10111110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D26B4B7-1830-6914-4703-6B0B5E018FFB}"/>
                  </a:ext>
                </a:extLst>
              </p14:cNvPr>
              <p14:cNvContentPartPr/>
              <p14:nvPr/>
            </p14:nvContentPartPr>
            <p14:xfrm>
              <a:off x="1758960" y="3740040"/>
              <a:ext cx="2661120" cy="2635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D26B4B7-1830-6914-4703-6B0B5E018F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49600" y="3730680"/>
                <a:ext cx="2679840" cy="2654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387351" y="434975"/>
            <a:ext cx="10128249" cy="762000"/>
          </a:xfrm>
        </p:spPr>
        <p:txBody>
          <a:bodyPr/>
          <a:lstStyle/>
          <a:p>
            <a:r>
              <a:rPr lang="en-US" alt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Representation</a:t>
            </a:r>
          </a:p>
          <a:p>
            <a:pPr lvl="1">
              <a:defRPr/>
            </a:pPr>
            <a:r>
              <a:rPr lang="en-US" dirty="0"/>
              <a:t>Width </a:t>
            </a:r>
            <a:r>
              <a:rPr lang="en-US" dirty="0" err="1"/>
              <a:t>w</a:t>
            </a:r>
            <a:r>
              <a:rPr lang="en-US" dirty="0"/>
              <a:t> bit vector represents subsets of {0, …, </a:t>
            </a:r>
            <a:r>
              <a:rPr lang="en-US" dirty="0" err="1"/>
              <a:t>w</a:t>
            </a:r>
            <a:r>
              <a:rPr lang="en-US" dirty="0"/>
              <a:t>–1}</a:t>
            </a:r>
          </a:p>
          <a:p>
            <a:pPr lvl="1">
              <a:defRPr/>
            </a:pP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= 1 if j ∈ A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01101001	{0, 3, 5, 6}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01010101	{0, 2, 4, 6}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>
              <a:defRPr/>
            </a:pPr>
            <a:r>
              <a:rPr lang="en-US" dirty="0"/>
              <a:t>Operations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&amp;	Intersection	01000001	{0, 6}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|	Union	01111101	{0, 2, 3, 4, 5, 6}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^	Symmetric difference	00111100	{2, 3, 4, 5}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~	Complement	10101010	{1, 3, 5, 7}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seen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access; used in conditionals)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as “True”</a:t>
            </a:r>
          </a:p>
          <a:p>
            <a:pPr marL="838200" lvl="2" eaLnBrk="1" hangingPunct="1">
              <a:defRPr/>
            </a:pPr>
            <a:r>
              <a:rPr lang="en-US" dirty="0"/>
              <a:t>! always returns 0 or 1; &amp;&amp; and || return last value evaluated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0x55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0x69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access, used in conditionals)</a:t>
            </a:r>
          </a:p>
          <a:p>
            <a:pPr marL="954087" lvl="2" eaLnBrk="1" hangingPunct="1">
              <a:defRPr/>
            </a:pPr>
            <a:r>
              <a:rPr lang="en-US" dirty="0">
                <a:latin typeface="Monaco"/>
                <a:cs typeface="Courier New" panose="02070309020205020404" pitchFamily="49" charset="0"/>
              </a:rPr>
              <a:t>p != NULL &amp;&amp; *p </a:t>
            </a:r>
            <a:r>
              <a:rPr lang="en-US" dirty="0"/>
              <a:t>(very slightly better)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5755218" y="1188558"/>
            <a:ext cx="5708649" cy="1497946"/>
          </a:xfrm>
          <a:prstGeom prst="wedgeRoundRectCallout">
            <a:avLst>
              <a:gd name="adj1" fmla="val -114262"/>
              <a:gd name="adj2" fmla="val -4976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</a:rPr>
              <a:t>Watch out for &amp;&amp; vs. &amp;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(and || vs. |)… 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One of the more common oopsies in 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>
              <a:defRPr/>
            </a:pPr>
            <a:r>
              <a:rPr lang="en-US" dirty="0"/>
              <a:t>Throw away extra bits on left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>
              <a:defRPr/>
            </a:pPr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>
              <a:defRPr/>
            </a:pPr>
            <a:r>
              <a:rPr lang="en-US" dirty="0"/>
              <a:t>Throw away extra bits on right</a:t>
            </a:r>
          </a:p>
          <a:p>
            <a:pPr marL="552450" lvl="1" eaLnBrk="1" hangingPunct="1">
              <a:defRPr/>
            </a:pPr>
            <a:r>
              <a:rPr lang="en-US" dirty="0"/>
              <a:t>Logical shift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>
              <a:defRPr/>
            </a:pPr>
            <a:r>
              <a:rPr lang="en-US" dirty="0"/>
              <a:t>Arithmetic shift</a:t>
            </a:r>
          </a:p>
          <a:p>
            <a:pPr marL="838200" lvl="2" eaLnBrk="1" hangingPunct="1">
              <a:defRPr/>
            </a:pPr>
            <a:r>
              <a:rPr lang="en-US" dirty="0"/>
              <a:t>Replicate most significant bit on left</a:t>
            </a:r>
          </a:p>
          <a:p>
            <a:pPr eaLnBrk="1" hangingPunct="1">
              <a:defRPr/>
            </a:pPr>
            <a:r>
              <a:rPr lang="en-US" dirty="0"/>
              <a:t>Undefined Behavior</a:t>
            </a:r>
          </a:p>
          <a:p>
            <a:pPr marL="552450" lvl="1" eaLnBrk="1" hangingPunct="1">
              <a:defRPr/>
            </a:pPr>
            <a:r>
              <a:rPr lang="en-US" dirty="0"/>
              <a:t>Shift amount &lt; 0 or ≥ word size</a:t>
            </a:r>
          </a:p>
        </p:txBody>
      </p:sp>
      <p:grpSp>
        <p:nvGrpSpPr>
          <p:cNvPr id="19460" name="Group 5"/>
          <p:cNvGrpSpPr>
            <a:grpSpLocks/>
          </p:cNvGrpSpPr>
          <p:nvPr/>
        </p:nvGrpSpPr>
        <p:grpSpPr bwMode="auto">
          <a:xfrm>
            <a:off x="8305800" y="1371600"/>
            <a:ext cx="1371600" cy="457200"/>
            <a:chOff x="0" y="0"/>
            <a:chExt cx="864" cy="288"/>
          </a:xfrm>
        </p:grpSpPr>
        <p:sp>
          <p:nvSpPr>
            <p:cNvPr id="1954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01100010</a:t>
              </a:r>
            </a:p>
          </p:txBody>
        </p:sp>
      </p:grpSp>
      <p:grpSp>
        <p:nvGrpSpPr>
          <p:cNvPr id="19461" name="Group 8"/>
          <p:cNvGrpSpPr>
            <a:grpSpLocks/>
          </p:cNvGrpSpPr>
          <p:nvPr/>
        </p:nvGrpSpPr>
        <p:grpSpPr bwMode="auto">
          <a:xfrm>
            <a:off x="6900864" y="1371600"/>
            <a:ext cx="1435098" cy="457200"/>
            <a:chOff x="0" y="0"/>
            <a:chExt cx="903" cy="288"/>
          </a:xfrm>
        </p:grpSpPr>
        <p:sp>
          <p:nvSpPr>
            <p:cNvPr id="1954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1" name="Rectangle 10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62" name="Group 11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3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63" name="Group 14"/>
          <p:cNvGrpSpPr>
            <a:grpSpLocks/>
          </p:cNvGrpSpPr>
          <p:nvPr/>
        </p:nvGrpSpPr>
        <p:grpSpPr bwMode="auto">
          <a:xfrm>
            <a:off x="6934200" y="1828800"/>
            <a:ext cx="1371600" cy="457200"/>
            <a:chOff x="0" y="0"/>
            <a:chExt cx="864" cy="288"/>
          </a:xfrm>
        </p:grpSpPr>
        <p:sp>
          <p:nvSpPr>
            <p:cNvPr id="1953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64" name="Group 17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3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5" name="Group 20"/>
          <p:cNvGrpSpPr>
            <a:grpSpLocks/>
          </p:cNvGrpSpPr>
          <p:nvPr/>
        </p:nvGrpSpPr>
        <p:grpSpPr bwMode="auto">
          <a:xfrm>
            <a:off x="6934200" y="2286000"/>
            <a:ext cx="1371600" cy="457200"/>
            <a:chOff x="0" y="0"/>
            <a:chExt cx="864" cy="288"/>
          </a:xfrm>
        </p:grpSpPr>
        <p:sp>
          <p:nvSpPr>
            <p:cNvPr id="1953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3" name="Rectangle 22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6" name="Group 23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3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7" name="Group 26"/>
          <p:cNvGrpSpPr>
            <a:grpSpLocks/>
          </p:cNvGrpSpPr>
          <p:nvPr/>
        </p:nvGrpSpPr>
        <p:grpSpPr bwMode="auto">
          <a:xfrm>
            <a:off x="6934200" y="2743200"/>
            <a:ext cx="1371600" cy="457200"/>
            <a:chOff x="0" y="0"/>
            <a:chExt cx="864" cy="288"/>
          </a:xfrm>
        </p:grpSpPr>
        <p:sp>
          <p:nvSpPr>
            <p:cNvPr id="1952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9" name="Rectangle 28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8" name="Group 29"/>
          <p:cNvGrpSpPr>
            <a:grpSpLocks/>
          </p:cNvGrpSpPr>
          <p:nvPr/>
        </p:nvGrpSpPr>
        <p:grpSpPr bwMode="auto">
          <a:xfrm>
            <a:off x="8305800" y="3581400"/>
            <a:ext cx="1371600" cy="457200"/>
            <a:chOff x="0" y="0"/>
            <a:chExt cx="864" cy="288"/>
          </a:xfrm>
        </p:grpSpPr>
        <p:sp>
          <p:nvSpPr>
            <p:cNvPr id="1952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10100010</a:t>
              </a:r>
            </a:p>
          </p:txBody>
        </p:sp>
      </p:grpSp>
      <p:grpSp>
        <p:nvGrpSpPr>
          <p:cNvPr id="19469" name="Group 32"/>
          <p:cNvGrpSpPr>
            <a:grpSpLocks/>
          </p:cNvGrpSpPr>
          <p:nvPr/>
        </p:nvGrpSpPr>
        <p:grpSpPr bwMode="auto">
          <a:xfrm>
            <a:off x="6900864" y="3581400"/>
            <a:ext cx="1435098" cy="457200"/>
            <a:chOff x="0" y="0"/>
            <a:chExt cx="903" cy="288"/>
          </a:xfrm>
        </p:grpSpPr>
        <p:sp>
          <p:nvSpPr>
            <p:cNvPr id="1952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5" name="Rectangle 34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70" name="Group 35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52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71" name="Group 38"/>
          <p:cNvGrpSpPr>
            <a:grpSpLocks/>
          </p:cNvGrpSpPr>
          <p:nvPr/>
        </p:nvGrpSpPr>
        <p:grpSpPr bwMode="auto">
          <a:xfrm>
            <a:off x="6934200" y="4038600"/>
            <a:ext cx="1371600" cy="457200"/>
            <a:chOff x="0" y="0"/>
            <a:chExt cx="864" cy="288"/>
          </a:xfrm>
        </p:grpSpPr>
        <p:sp>
          <p:nvSpPr>
            <p:cNvPr id="1952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72" name="Group 41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51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3" name="Group 44"/>
          <p:cNvGrpSpPr>
            <a:grpSpLocks/>
          </p:cNvGrpSpPr>
          <p:nvPr/>
        </p:nvGrpSpPr>
        <p:grpSpPr bwMode="auto">
          <a:xfrm>
            <a:off x="6934200" y="4495800"/>
            <a:ext cx="1371600" cy="457200"/>
            <a:chOff x="0" y="0"/>
            <a:chExt cx="864" cy="288"/>
          </a:xfrm>
        </p:grpSpPr>
        <p:sp>
          <p:nvSpPr>
            <p:cNvPr id="1951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7" name="Rectangle 46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74" name="Group 4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51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5" name="Group 50"/>
          <p:cNvGrpSpPr>
            <a:grpSpLocks/>
          </p:cNvGrpSpPr>
          <p:nvPr/>
        </p:nvGrpSpPr>
        <p:grpSpPr bwMode="auto">
          <a:xfrm>
            <a:off x="6934200" y="4953000"/>
            <a:ext cx="1371600" cy="457200"/>
            <a:chOff x="0" y="0"/>
            <a:chExt cx="864" cy="288"/>
          </a:xfrm>
        </p:grpSpPr>
        <p:sp>
          <p:nvSpPr>
            <p:cNvPr id="1951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3" name="Rectangle 52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0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9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8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8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3931B88-E618-2774-91FF-1BC47A74F764}"/>
                  </a:ext>
                </a:extLst>
              </p14:cNvPr>
              <p14:cNvContentPartPr/>
              <p14:nvPr/>
            </p14:nvContentPartPr>
            <p14:xfrm>
              <a:off x="7658280" y="1784520"/>
              <a:ext cx="895680" cy="2184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3931B88-E618-2774-91FF-1BC47A74F7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48920" y="1775160"/>
                <a:ext cx="914400" cy="220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Living on Zoom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Not again!  Let’s hope it’s brief…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I try to keep the sessions as free as possible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 waiting rooms so you can join early and talk to each other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PowerPoint and PDF versions of slides will be pre-posted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them to take notes if you wish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See calendar page on class site: </a:t>
            </a:r>
            <a:r>
              <a:rPr lang="en-US" dirty="0">
                <a:hlinkClick r:id="rId3"/>
              </a:rPr>
              <a:t>https://www.cs.hmc.edu/~geoff/cs105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Remind me at beginning of class if I forget (sometimes I do)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Please be visible and interactive!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 in with your actual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Zoom discourages questions and chatting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Please fight that tendency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Avoid all those tempting distractions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Seeing you helps me teach better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 know some of you have bandwidth problems, but…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Puzzles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3"/>
            <a:ext cx="8307388" cy="5224463"/>
          </a:xfrm>
        </p:spPr>
        <p:txBody>
          <a:bodyPr/>
          <a:lstStyle/>
          <a:p>
            <a:pPr lvl="1" eaLnBrk="1" hangingPunct="1"/>
            <a:r>
              <a:rPr lang="en-US" altLang="en-US"/>
              <a:t>Taken from old exams</a:t>
            </a:r>
          </a:p>
          <a:p>
            <a:pPr lvl="1" eaLnBrk="1" hangingPunct="1"/>
            <a:r>
              <a:rPr lang="en-US" altLang="en-US"/>
              <a:t>Assume machine with 32-bit word size, two’s complement integers</a:t>
            </a:r>
          </a:p>
          <a:p>
            <a:pPr lvl="1" eaLnBrk="1" hangingPunct="1"/>
            <a:r>
              <a:rPr lang="en-US" altLang="en-US"/>
              <a:t>For each of the following C expressions, either:</a:t>
            </a:r>
          </a:p>
          <a:p>
            <a:pPr lvl="2" eaLnBrk="1" hangingPunct="1"/>
            <a:r>
              <a:rPr lang="en-US" altLang="en-US"/>
              <a:t>Argue that it is true for all argument values, or</a:t>
            </a:r>
          </a:p>
          <a:p>
            <a:pPr lvl="2" eaLnBrk="1" hangingPunct="1"/>
            <a:r>
              <a:rPr lang="en-US" altLang="en-US"/>
              <a:t>Give example where it is not true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953000" y="3048000"/>
            <a:ext cx="52578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((x*2) &lt; 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&amp; 7 == 7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(x&lt;&lt;30) &lt;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 -1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y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-x &lt; -y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* x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0 &amp;&amp; y &gt;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x + y &gt;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&lt;=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&gt;= 0</a:t>
            </a:r>
            <a:endParaRPr lang="en-US" altLang="en-US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81203" y="4191000"/>
            <a:ext cx="2613025" cy="1627188"/>
          </a:xfrm>
          <a:prstGeom prst="rect">
            <a:avLst/>
          </a:prstGeom>
          <a:solidFill>
            <a:srgbClr val="FFFF99"/>
          </a:solidFill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y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ux = x;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uy = y;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438403" y="3657600"/>
            <a:ext cx="1501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Encoding Integers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124200"/>
            <a:ext cx="8305800" cy="3505200"/>
          </a:xfrm>
          <a:prstGeom prst="rect">
            <a:avLst/>
          </a:prstGeom>
        </p:spPr>
        <p:txBody>
          <a:bodyPr/>
          <a:lstStyle/>
          <a:p>
            <a:pPr lvl="1" eaLnBrk="1" hangingPunct="1"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(2 bytes long)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most-significant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914522" y="2362202"/>
            <a:ext cx="34290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y = -15213;</a:t>
            </a:r>
          </a:p>
        </p:txBody>
      </p:sp>
      <p:graphicFrame>
        <p:nvGraphicFramePr>
          <p:cNvPr id="2150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93366"/>
              </p:ext>
            </p:extLst>
          </p:nvPr>
        </p:nvGraphicFramePr>
        <p:xfrm>
          <a:off x="4962522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40100" imgH="596900" progId="Equation.3">
                  <p:embed/>
                </p:oleObj>
              </mc:Choice>
              <mc:Fallback>
                <p:oleObj name="Equation" r:id="rId3" imgW="3340100" imgH="596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2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187448"/>
              </p:ext>
            </p:extLst>
          </p:nvPr>
        </p:nvGraphicFramePr>
        <p:xfrm>
          <a:off x="1152522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33600" imgH="596900" progId="Equation.3">
                  <p:embed/>
                </p:oleObj>
              </mc:Choice>
              <mc:Fallback>
                <p:oleObj name="Equation" r:id="rId5" imgW="2133600" imgH="596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2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1152525" y="914400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Unsigned</a:t>
            </a:r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5038725" y="990600"/>
            <a:ext cx="297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Two’s Complement</a:t>
            </a:r>
          </a:p>
        </p:txBody>
      </p:sp>
      <p:sp>
        <p:nvSpPr>
          <p:cNvPr id="21513" name="Line 19"/>
          <p:cNvSpPr>
            <a:spLocks noChangeShapeType="1"/>
          </p:cNvSpPr>
          <p:nvPr/>
        </p:nvSpPr>
        <p:spPr bwMode="auto">
          <a:xfrm flipH="1" flipV="1">
            <a:off x="6791322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8010525" y="2590803"/>
            <a:ext cx="106680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Sign Bit</a:t>
            </a:r>
          </a:p>
        </p:txBody>
      </p:sp>
      <p:graphicFrame>
        <p:nvGraphicFramePr>
          <p:cNvPr id="2151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17790"/>
              </p:ext>
            </p:extLst>
          </p:nvPr>
        </p:nvGraphicFramePr>
        <p:xfrm>
          <a:off x="1762122" y="3657600"/>
          <a:ext cx="565308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636602" imgH="1017470" progId="Word.Document.8">
                  <p:embed/>
                </p:oleObj>
              </mc:Choice>
              <mc:Fallback>
                <p:oleObj name="Document" r:id="rId7" imgW="5636602" imgH="1017470" progId="Word.Documen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2" y="3657600"/>
                        <a:ext cx="565308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Encoding Integers (Cont.)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276600" y="990602"/>
            <a:ext cx="54102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x =      15213: 00111011 01101101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3446466" y="1779588"/>
          <a:ext cx="5545137" cy="492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44312" imgH="4925568" progId="Word.Document.8">
                  <p:embed/>
                </p:oleObj>
              </mc:Choice>
              <mc:Fallback>
                <p:oleObj name="Document" r:id="rId3" imgW="5544312" imgH="4925568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6" y="1779588"/>
                        <a:ext cx="5545137" cy="492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4989513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Numeric Ranges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6" y="1220788"/>
            <a:ext cx="40782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UMin</a:t>
            </a:r>
            <a:r>
              <a:rPr lang="en-US" sz="2000" b="0"/>
              <a:t>	=	0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111…1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Two’s-Complement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TMin</a:t>
            </a:r>
            <a:r>
              <a:rPr lang="en-US" sz="2000" b="0"/>
              <a:t>	=	 –2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011…1</a:t>
            </a:r>
          </a:p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/>
              <a:t>Minus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111…1</a:t>
            </a:r>
          </a:p>
        </p:txBody>
      </p:sp>
      <p:graphicFrame>
        <p:nvGraphicFramePr>
          <p:cNvPr id="23557" name="Object 10"/>
          <p:cNvGraphicFramePr>
            <a:graphicFrameLocks noChangeAspect="1"/>
          </p:cNvGraphicFramePr>
          <p:nvPr/>
        </p:nvGraphicFramePr>
        <p:xfrm>
          <a:off x="2895600" y="4419600"/>
          <a:ext cx="59055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16168" imgH="1933956" progId="Word.Document.8">
                  <p:embed/>
                </p:oleObj>
              </mc:Choice>
              <mc:Fallback>
                <p:oleObj name="Document" r:id="rId3" imgW="5916168" imgH="1933956" progId="Word.Documen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59055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11"/>
          <p:cNvSpPr>
            <a:spLocks noChangeArrowheads="1"/>
          </p:cNvSpPr>
          <p:nvPr/>
        </p:nvSpPr>
        <p:spPr bwMode="auto">
          <a:xfrm>
            <a:off x="2895603" y="3962403"/>
            <a:ext cx="2290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solidFill>
                  <a:schemeClr val="tx2"/>
                </a:solidFill>
              </a:rPr>
              <a:t>Values for </a:t>
            </a:r>
            <a:r>
              <a:rPr lang="en-US" altLang="en-US" sz="2000" i="1">
                <a:solidFill>
                  <a:schemeClr val="tx2"/>
                </a:solidFill>
              </a:rPr>
              <a:t>W</a:t>
            </a:r>
            <a:r>
              <a:rPr lang="en-US" altLang="en-US" sz="2000">
                <a:solidFill>
                  <a:schemeClr val="tx2"/>
                </a:solidFill>
              </a:rPr>
              <a:t> = 16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for Different Word Sizes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55741796"/>
              </p:ext>
            </p:extLst>
          </p:nvPr>
        </p:nvGraphicFramePr>
        <p:xfrm>
          <a:off x="1522412" y="1219200"/>
          <a:ext cx="830738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01483" imgH="1711589" progId="Word.Document.8">
                  <p:embed/>
                </p:oleObj>
              </mc:Choice>
              <mc:Fallback>
                <p:oleObj name="Document" r:id="rId3" imgW="8401483" imgH="171158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2" y="1219200"/>
                        <a:ext cx="830738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524000" y="3124203"/>
            <a:ext cx="41465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/>
              <a:t>|</a:t>
            </a:r>
            <a:r>
              <a:rPr lang="en-US" sz="2000" b="0" i="1"/>
              <a:t>TMin </a:t>
            </a:r>
            <a:r>
              <a:rPr lang="en-US" sz="2000" b="0"/>
              <a:t>| 	= 	</a:t>
            </a:r>
            <a:r>
              <a:rPr lang="en-US" sz="2000" b="0" i="1"/>
              <a:t>TMax</a:t>
            </a:r>
            <a:r>
              <a:rPr lang="en-US" sz="2000" b="0"/>
              <a:t> + 1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>
                <a:solidFill>
                  <a:schemeClr val="folHlink"/>
                </a:solidFill>
              </a:rPr>
              <a:t>Asymmetric range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 i="1"/>
              <a:t>UMax</a:t>
            </a:r>
            <a:r>
              <a:rPr lang="en-US" sz="2000" b="0"/>
              <a:t>	=	2 * </a:t>
            </a:r>
            <a:r>
              <a:rPr lang="en-US" sz="2000" b="0" i="1"/>
              <a:t>TMax</a:t>
            </a:r>
            <a:r>
              <a:rPr lang="en-US" sz="2000" b="0"/>
              <a:t> + 1 		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943600" y="3124200"/>
            <a:ext cx="4724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5435600" algn="r"/>
              </a:tabLst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Programming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 </a:t>
            </a: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limits.h</a:t>
            </a:r>
            <a:r>
              <a:rPr lang="en-US" sz="2000" dirty="0">
                <a:latin typeface="Courier New" pitchFamily="49" charset="0"/>
              </a:rPr>
              <a:t>&gt;</a:t>
            </a:r>
            <a:endParaRPr lang="en-US" sz="2000" dirty="0"/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 err="1">
                <a:solidFill>
                  <a:schemeClr val="folHlink"/>
                </a:solidFill>
              </a:rPr>
              <a:t>K&amp;R</a:t>
            </a:r>
            <a:r>
              <a:rPr lang="en-US" dirty="0">
                <a:solidFill>
                  <a:schemeClr val="folHlink"/>
                </a:solidFill>
              </a:rPr>
              <a:t> Appendix B11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Declares constants, e.g.,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ULONG_MAX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LONG_MIN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Values platform-specific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Critical Detail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No self-identifying data</a:t>
            </a:r>
          </a:p>
          <a:p>
            <a:pPr lvl="1" eaLnBrk="1" hangingPunct="1">
              <a:defRPr/>
            </a:pPr>
            <a:r>
              <a:rPr lang="en-US" dirty="0"/>
              <a:t>Looking at a bunch of bits doesn’t tell you what they mean</a:t>
            </a:r>
          </a:p>
          <a:p>
            <a:pPr lvl="1" eaLnBrk="1" hangingPunct="1">
              <a:defRPr/>
            </a:pPr>
            <a:r>
              <a:rPr lang="en-US" dirty="0"/>
              <a:t>Could be signed, unsigned integer</a:t>
            </a:r>
          </a:p>
          <a:p>
            <a:pPr lvl="1" eaLnBrk="1" hangingPunct="1">
              <a:defRPr/>
            </a:pPr>
            <a:r>
              <a:rPr lang="en-US" dirty="0"/>
              <a:t>Could be floating-point number</a:t>
            </a:r>
          </a:p>
          <a:p>
            <a:pPr lvl="1" eaLnBrk="1" hangingPunct="1">
              <a:defRPr/>
            </a:pPr>
            <a:r>
              <a:rPr lang="en-US" dirty="0"/>
              <a:t>Could be part of a string</a:t>
            </a:r>
          </a:p>
          <a:p>
            <a:pPr eaLnBrk="1" hangingPunct="1">
              <a:defRPr/>
            </a:pPr>
            <a:r>
              <a:rPr lang="en-US" dirty="0"/>
              <a:t>Only the program (instructions) knows for sure!</a:t>
            </a:r>
          </a:p>
          <a:p>
            <a:pPr lvl="1" eaLnBrk="1" hangingPunct="1">
              <a:defRPr/>
            </a:pPr>
            <a:r>
              <a:rPr lang="en-US" dirty="0"/>
              <a:t>(To be fair, experienced humans can make good guesses—see Lab 2)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&amp; Signed Numeric Values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057400" y="1219200"/>
            <a:ext cx="3111500" cy="5168900"/>
            <a:chOff x="480" y="768"/>
            <a:chExt cx="1960" cy="3256"/>
          </a:xfrm>
        </p:grpSpPr>
        <p:sp>
          <p:nvSpPr>
            <p:cNvPr id="26629" name="Rectangle 4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26630" name="Rectangle 5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B2T(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B2U(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0000</a:t>
              </a:r>
            </a:p>
          </p:txBody>
        </p:sp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0001</a:t>
              </a:r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36" name="Rectangle 11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0010</a:t>
              </a:r>
            </a:p>
          </p:txBody>
        </p:sp>
        <p:sp>
          <p:nvSpPr>
            <p:cNvPr id="26637" name="Rectangle 12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38" name="Rectangle 13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0011</a:t>
              </a:r>
            </a:p>
          </p:txBody>
        </p:sp>
        <p:sp>
          <p:nvSpPr>
            <p:cNvPr id="26639" name="Rectangle 14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40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0100</a:t>
              </a:r>
            </a:p>
          </p:txBody>
        </p:sp>
        <p:sp>
          <p:nvSpPr>
            <p:cNvPr id="26641" name="Rectangle 16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42" name="Rectangle 17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0101</a:t>
              </a:r>
            </a:p>
          </p:txBody>
        </p:sp>
        <p:sp>
          <p:nvSpPr>
            <p:cNvPr id="26643" name="Rectangle 18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44" name="Rectangle 19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0110</a:t>
              </a:r>
            </a:p>
          </p:txBody>
        </p:sp>
        <p:sp>
          <p:nvSpPr>
            <p:cNvPr id="26645" name="Rectangle 20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46" name="Rectangle 21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0111</a:t>
              </a:r>
            </a:p>
          </p:txBody>
        </p:sp>
        <p:sp>
          <p:nvSpPr>
            <p:cNvPr id="26647" name="Rectangle 22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48" name="Rectangle 23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–8</a:t>
              </a:r>
            </a:p>
          </p:txBody>
        </p:sp>
        <p:sp>
          <p:nvSpPr>
            <p:cNvPr id="26649" name="Rectangle 24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8</a:t>
              </a:r>
            </a:p>
          </p:txBody>
        </p:sp>
        <p:sp>
          <p:nvSpPr>
            <p:cNvPr id="26650" name="Rectangle 25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–7</a:t>
              </a:r>
            </a:p>
          </p:txBody>
        </p:sp>
        <p:sp>
          <p:nvSpPr>
            <p:cNvPr id="26651" name="Rectangle 26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9</a:t>
              </a:r>
            </a:p>
          </p:txBody>
        </p:sp>
        <p:sp>
          <p:nvSpPr>
            <p:cNvPr id="26652" name="Rectangle 27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–6</a:t>
              </a:r>
            </a:p>
          </p:txBody>
        </p:sp>
        <p:sp>
          <p:nvSpPr>
            <p:cNvPr id="26653" name="Rectangle 28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10</a:t>
              </a:r>
            </a:p>
          </p:txBody>
        </p:sp>
        <p:sp>
          <p:nvSpPr>
            <p:cNvPr id="26654" name="Rectangle 29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–5</a:t>
              </a:r>
            </a:p>
          </p:txBody>
        </p:sp>
        <p:sp>
          <p:nvSpPr>
            <p:cNvPr id="26655" name="Rectangle 30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11</a:t>
              </a:r>
            </a:p>
          </p:txBody>
        </p:sp>
        <p:sp>
          <p:nvSpPr>
            <p:cNvPr id="26656" name="Rectangle 31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–4</a:t>
              </a:r>
            </a:p>
          </p:txBody>
        </p:sp>
        <p:sp>
          <p:nvSpPr>
            <p:cNvPr id="26657" name="Rectangle 32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12</a:t>
              </a:r>
            </a:p>
          </p:txBody>
        </p:sp>
        <p:sp>
          <p:nvSpPr>
            <p:cNvPr id="26658" name="Rectangle 33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–3</a:t>
              </a:r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13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–2</a:t>
              </a:r>
            </a:p>
          </p:txBody>
        </p:sp>
        <p:sp>
          <p:nvSpPr>
            <p:cNvPr id="26661" name="Rectangle 36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14</a:t>
              </a:r>
            </a:p>
          </p:txBody>
        </p:sp>
        <p:sp>
          <p:nvSpPr>
            <p:cNvPr id="26662" name="Rectangle 37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–1</a:t>
              </a:r>
            </a:p>
          </p:txBody>
        </p:sp>
        <p:sp>
          <p:nvSpPr>
            <p:cNvPr id="26663" name="Rectangle 38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15</a:t>
              </a:r>
            </a:p>
          </p:txBody>
        </p:sp>
        <p:sp>
          <p:nvSpPr>
            <p:cNvPr id="26664" name="Rectangle 39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1000</a:t>
              </a:r>
            </a:p>
          </p:txBody>
        </p:sp>
        <p:sp>
          <p:nvSpPr>
            <p:cNvPr id="26665" name="Rectangle 40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1001</a:t>
              </a:r>
            </a:p>
          </p:txBody>
        </p:sp>
        <p:sp>
          <p:nvSpPr>
            <p:cNvPr id="26666" name="Rectangle 41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1010</a:t>
              </a:r>
            </a:p>
          </p:txBody>
        </p:sp>
        <p:sp>
          <p:nvSpPr>
            <p:cNvPr id="26667" name="Rectangle 42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1011</a:t>
              </a:r>
            </a:p>
          </p:txBody>
        </p:sp>
        <p:sp>
          <p:nvSpPr>
            <p:cNvPr id="26668" name="Rectangle 43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1100</a:t>
              </a:r>
            </a:p>
          </p:txBody>
        </p:sp>
        <p:sp>
          <p:nvSpPr>
            <p:cNvPr id="26669" name="Rectangle 44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1101</a:t>
              </a:r>
            </a:p>
          </p:txBody>
        </p:sp>
        <p:sp>
          <p:nvSpPr>
            <p:cNvPr id="26670" name="Rectangle 45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1110</a:t>
              </a:r>
            </a:p>
          </p:txBody>
        </p:sp>
        <p:sp>
          <p:nvSpPr>
            <p:cNvPr id="26671" name="Rectangle 46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1111</a:t>
              </a:r>
            </a:p>
          </p:txBody>
        </p:sp>
        <p:sp>
          <p:nvSpPr>
            <p:cNvPr id="26672" name="Rectangle 47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73" name="Rectangle 48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74" name="Rectangle 49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75" name="Rectangle 50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76" name="Rectangle 51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77" name="Rectangle 52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78" name="Rectangle 53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79" name="Rectangle 54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81" name="Rectangle 56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4745" name="Rectangle 57"/>
          <p:cNvSpPr>
            <a:spLocks noChangeArrowheads="1"/>
          </p:cNvSpPr>
          <p:nvPr/>
        </p:nvSpPr>
        <p:spPr bwMode="auto">
          <a:xfrm>
            <a:off x="5638800" y="1147763"/>
            <a:ext cx="4459288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Same encodings for nonnegative values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Uniqueness</a:t>
            </a:r>
            <a:endParaRPr lang="en-US" sz="2400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Every bit pattern represents unique integer value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Each representable integer has unique bit encoding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4737100" y="272255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5041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184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40513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67945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5651500" y="324325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832437" y="2555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7999768" y="2492375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4471988" y="3830637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3583990" y="3013075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7870476" y="3013075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5723754" y="3186111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Mapping Between Signed &amp; Unsigned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4748213" y="4591047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5053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27665" name="Rectangle 44"/>
          <p:cNvSpPr>
            <a:spLocks noChangeArrowheads="1"/>
          </p:cNvSpPr>
          <p:nvPr/>
        </p:nvSpPr>
        <p:spPr bwMode="auto">
          <a:xfrm>
            <a:off x="6196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27666" name="Line 45"/>
          <p:cNvSpPr>
            <a:spLocks noChangeShapeType="1"/>
          </p:cNvSpPr>
          <p:nvPr/>
        </p:nvSpPr>
        <p:spPr bwMode="auto">
          <a:xfrm>
            <a:off x="40624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68056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47"/>
          <p:cNvSpPr>
            <a:spLocks noChangeShapeType="1"/>
          </p:cNvSpPr>
          <p:nvPr/>
        </p:nvSpPr>
        <p:spPr bwMode="auto">
          <a:xfrm>
            <a:off x="5662613" y="5111747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48"/>
          <p:cNvSpPr>
            <a:spLocks noChangeArrowheads="1"/>
          </p:cNvSpPr>
          <p:nvPr/>
        </p:nvSpPr>
        <p:spPr bwMode="auto">
          <a:xfrm>
            <a:off x="8157037" y="4460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70" name="Rectangle 49"/>
          <p:cNvSpPr>
            <a:spLocks noChangeArrowheads="1"/>
          </p:cNvSpPr>
          <p:nvPr/>
        </p:nvSpPr>
        <p:spPr bwMode="auto">
          <a:xfrm>
            <a:off x="2919768" y="4538661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71" name="Rectangle 50"/>
          <p:cNvSpPr>
            <a:spLocks noChangeArrowheads="1"/>
          </p:cNvSpPr>
          <p:nvPr/>
        </p:nvSpPr>
        <p:spPr bwMode="auto">
          <a:xfrm>
            <a:off x="4471988" y="5699125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3578228" y="4843459"/>
            <a:ext cx="3968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73" name="Rectangle 52"/>
          <p:cNvSpPr>
            <a:spLocks noChangeArrowheads="1"/>
          </p:cNvSpPr>
          <p:nvPr/>
        </p:nvSpPr>
        <p:spPr bwMode="auto">
          <a:xfrm>
            <a:off x="7845428" y="4843459"/>
            <a:ext cx="282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  <a:endParaRPr lang="en-US" altLang="en-US" b="0" i="1">
              <a:latin typeface="Symbol" pitchFamily="18" charset="2"/>
            </a:endParaRPr>
          </a:p>
        </p:txBody>
      </p:sp>
      <p:sp>
        <p:nvSpPr>
          <p:cNvPr id="27674" name="Rectangle 53"/>
          <p:cNvSpPr>
            <a:spLocks noChangeArrowheads="1"/>
          </p:cNvSpPr>
          <p:nvPr/>
        </p:nvSpPr>
        <p:spPr bwMode="auto">
          <a:xfrm>
            <a:off x="5697541" y="5051425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1004888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8789" name="Group 124"/>
          <p:cNvGrpSpPr>
            <a:grpSpLocks/>
          </p:cNvGrpSpPr>
          <p:nvPr/>
        </p:nvGrpSpPr>
        <p:grpSpPr bwMode="auto">
          <a:xfrm>
            <a:off x="6705600" y="3530600"/>
            <a:ext cx="1574800" cy="279400"/>
            <a:chOff x="3264" y="2608"/>
            <a:chExt cx="992" cy="176"/>
          </a:xfrm>
        </p:grpSpPr>
        <p:sp>
          <p:nvSpPr>
            <p:cNvPr id="28794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U2T</a:t>
              </a:r>
            </a:p>
          </p:txBody>
        </p:sp>
        <p:sp>
          <p:nvSpPr>
            <p:cNvPr id="28795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90" name="Group 123"/>
          <p:cNvGrpSpPr>
            <a:grpSpLocks/>
          </p:cNvGrpSpPr>
          <p:nvPr/>
        </p:nvGrpSpPr>
        <p:grpSpPr bwMode="auto">
          <a:xfrm>
            <a:off x="6705600" y="3098800"/>
            <a:ext cx="1574800" cy="279400"/>
            <a:chOff x="3264" y="2128"/>
            <a:chExt cx="992" cy="176"/>
          </a:xfrm>
        </p:grpSpPr>
        <p:sp>
          <p:nvSpPr>
            <p:cNvPr id="28791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T2U</a:t>
              </a:r>
            </a:p>
          </p:txBody>
        </p:sp>
        <p:sp>
          <p:nvSpPr>
            <p:cNvPr id="28792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9813" name="Group 126"/>
          <p:cNvGrpSpPr>
            <a:grpSpLocks/>
          </p:cNvGrpSpPr>
          <p:nvPr/>
        </p:nvGrpSpPr>
        <p:grpSpPr bwMode="auto">
          <a:xfrm>
            <a:off x="6781800" y="2286002"/>
            <a:ext cx="1447800" cy="534988"/>
            <a:chOff x="3312" y="1226"/>
            <a:chExt cx="912" cy="337"/>
          </a:xfrm>
        </p:grpSpPr>
        <p:sp>
          <p:nvSpPr>
            <p:cNvPr id="29817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320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29814" name="Group 127"/>
          <p:cNvGrpSpPr>
            <a:grpSpLocks/>
          </p:cNvGrpSpPr>
          <p:nvPr/>
        </p:nvGrpSpPr>
        <p:grpSpPr bwMode="auto">
          <a:xfrm>
            <a:off x="6781800" y="4724403"/>
            <a:ext cx="1447800" cy="492125"/>
            <a:chOff x="3312" y="2762"/>
            <a:chExt cx="912" cy="310"/>
          </a:xfrm>
        </p:grpSpPr>
        <p:sp>
          <p:nvSpPr>
            <p:cNvPr id="29815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Theme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Abstraction is good, but don’t forget reality!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Many CS Courses emphasize abstraction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 data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Asymptotic analysis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These abstractions have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Especially in the presence of bugs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Need to understand underlying implementations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Useful outcomes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Become more effective programmers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find and eliminate bugs efficiently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tune program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Prepare for later “systems” classes in CS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Compilers, Operating Systems, File Systems, Computer Architecture, Networks, etc.</a:t>
            </a:r>
          </a:p>
        </p:txBody>
      </p:sp>
    </p:spTree>
    <p:extLst>
      <p:ext uri="{BB962C8B-B14F-4D97-AF65-F5344CB8AC3E}">
        <p14:creationId xmlns:p14="http://schemas.microsoft.com/office/powerpoint/2010/main" val="91791811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16"/>
          <p:cNvGrpSpPr>
            <a:grpSpLocks/>
          </p:cNvGrpSpPr>
          <p:nvPr/>
        </p:nvGrpSpPr>
        <p:grpSpPr bwMode="auto">
          <a:xfrm>
            <a:off x="3276600" y="3810000"/>
            <a:ext cx="2743200" cy="228600"/>
            <a:chOff x="2832" y="2208"/>
            <a:chExt cx="1728" cy="144"/>
          </a:xfrm>
        </p:grpSpPr>
        <p:sp>
          <p:nvSpPr>
            <p:cNvPr id="31774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5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6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7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8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9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80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grpSp>
        <p:nvGrpSpPr>
          <p:cNvPr id="31747" name="Group 24"/>
          <p:cNvGrpSpPr>
            <a:grpSpLocks/>
          </p:cNvGrpSpPr>
          <p:nvPr/>
        </p:nvGrpSpPr>
        <p:grpSpPr bwMode="auto">
          <a:xfrm>
            <a:off x="3276600" y="4267200"/>
            <a:ext cx="2743200" cy="228600"/>
            <a:chOff x="2832" y="2208"/>
            <a:chExt cx="1728" cy="144"/>
          </a:xfrm>
        </p:grpSpPr>
        <p:sp>
          <p:nvSpPr>
            <p:cNvPr id="31767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-</a:t>
              </a:r>
            </a:p>
          </p:txBody>
        </p:sp>
        <p:sp>
          <p:nvSpPr>
            <p:cNvPr id="31768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69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0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1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2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3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sp>
        <p:nvSpPr>
          <p:cNvPr id="31748" name="Rectangle 32"/>
          <p:cNvSpPr>
            <a:spLocks noChangeArrowheads="1"/>
          </p:cNvSpPr>
          <p:nvPr/>
        </p:nvSpPr>
        <p:spPr bwMode="auto">
          <a:xfrm>
            <a:off x="2743200" y="3657603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49" name="Rectangle 33"/>
          <p:cNvSpPr>
            <a:spLocks noChangeArrowheads="1"/>
          </p:cNvSpPr>
          <p:nvPr/>
        </p:nvSpPr>
        <p:spPr bwMode="auto">
          <a:xfrm>
            <a:off x="2743200" y="4114803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50" name="Rectangle 36"/>
          <p:cNvSpPr>
            <a:spLocks noChangeArrowheads="1"/>
          </p:cNvSpPr>
          <p:nvPr/>
        </p:nvSpPr>
        <p:spPr bwMode="auto">
          <a:xfrm>
            <a:off x="3124200" y="3429003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w</a:t>
            </a:r>
            <a:r>
              <a:rPr lang="en-US" altLang="en-US" b="0">
                <a:latin typeface="Times"/>
              </a:rPr>
              <a:t>–1</a:t>
            </a:r>
            <a:endParaRPr lang="en-US" altLang="en-US" b="0" i="1">
              <a:latin typeface="Times"/>
            </a:endParaRPr>
          </a:p>
        </p:txBody>
      </p:sp>
      <p:sp>
        <p:nvSpPr>
          <p:cNvPr id="31751" name="Rectangle 37"/>
          <p:cNvSpPr>
            <a:spLocks noChangeArrowheads="1"/>
          </p:cNvSpPr>
          <p:nvPr/>
        </p:nvSpPr>
        <p:spPr bwMode="auto">
          <a:xfrm>
            <a:off x="5791200" y="3429003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Times"/>
              </a:rPr>
              <a:t>0</a:t>
            </a:r>
          </a:p>
        </p:txBody>
      </p:sp>
      <p:sp>
        <p:nvSpPr>
          <p:cNvPr id="3175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Relation Between Signed &amp; Unsigned</a:t>
            </a:r>
          </a:p>
        </p:txBody>
      </p:sp>
      <p:sp>
        <p:nvSpPr>
          <p:cNvPr id="31753" name="Line 43"/>
          <p:cNvSpPr>
            <a:spLocks noChangeShapeType="1"/>
          </p:cNvSpPr>
          <p:nvPr/>
        </p:nvSpPr>
        <p:spPr bwMode="auto">
          <a:xfrm flipV="1">
            <a:off x="3352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54" name="Text Box 44"/>
          <p:cNvSpPr txBox="1">
            <a:spLocks noChangeArrowheads="1"/>
          </p:cNvSpPr>
          <p:nvPr/>
        </p:nvSpPr>
        <p:spPr bwMode="auto">
          <a:xfrm>
            <a:off x="2458990" y="5257800"/>
            <a:ext cx="2176558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Large negative weight</a:t>
            </a:r>
          </a:p>
          <a:p>
            <a:r>
              <a:rPr lang="en-US" altLang="en-US" b="0" i="1">
                <a:latin typeface="Calibri" pitchFamily="34" charset="0"/>
                <a:sym typeface="Symbol" pitchFamily="18" charset="2"/>
              </a:rPr>
              <a:t>becomes</a:t>
            </a:r>
          </a:p>
          <a:p>
            <a:r>
              <a:rPr lang="en-US" altLang="en-US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5111750" y="17541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31756" name="Rectangle 4"/>
          <p:cNvSpPr>
            <a:spLocks noChangeArrowheads="1"/>
          </p:cNvSpPr>
          <p:nvPr/>
        </p:nvSpPr>
        <p:spPr bwMode="auto">
          <a:xfrm>
            <a:off x="5416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31757" name="Rectangle 5"/>
          <p:cNvSpPr>
            <a:spLocks noChangeArrowheads="1"/>
          </p:cNvSpPr>
          <p:nvPr/>
        </p:nvSpPr>
        <p:spPr bwMode="auto">
          <a:xfrm>
            <a:off x="6559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31758" name="Line 6"/>
          <p:cNvSpPr>
            <a:spLocks noChangeShapeType="1"/>
          </p:cNvSpPr>
          <p:nvPr/>
        </p:nvSpPr>
        <p:spPr bwMode="auto">
          <a:xfrm>
            <a:off x="44259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7"/>
          <p:cNvSpPr>
            <a:spLocks noChangeShapeType="1"/>
          </p:cNvSpPr>
          <p:nvPr/>
        </p:nvSpPr>
        <p:spPr bwMode="auto">
          <a:xfrm>
            <a:off x="71691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8"/>
          <p:cNvSpPr>
            <a:spLocks noChangeShapeType="1"/>
          </p:cNvSpPr>
          <p:nvPr/>
        </p:nvSpPr>
        <p:spPr bwMode="auto">
          <a:xfrm>
            <a:off x="6026150" y="22748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2207087" y="1587502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31762" name="Rectangle 10"/>
          <p:cNvSpPr>
            <a:spLocks noChangeArrowheads="1"/>
          </p:cNvSpPr>
          <p:nvPr/>
        </p:nvSpPr>
        <p:spPr bwMode="auto">
          <a:xfrm>
            <a:off x="8374418" y="1524002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31763" name="Rectangle 11"/>
          <p:cNvSpPr>
            <a:spLocks noChangeArrowheads="1"/>
          </p:cNvSpPr>
          <p:nvPr/>
        </p:nvSpPr>
        <p:spPr bwMode="auto">
          <a:xfrm>
            <a:off x="4846638" y="2862266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31764" name="Rectangle 12"/>
          <p:cNvSpPr>
            <a:spLocks noChangeArrowheads="1"/>
          </p:cNvSpPr>
          <p:nvPr/>
        </p:nvSpPr>
        <p:spPr bwMode="auto">
          <a:xfrm>
            <a:off x="3958640" y="2043116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65" name="Rectangle 13"/>
          <p:cNvSpPr>
            <a:spLocks noChangeArrowheads="1"/>
          </p:cNvSpPr>
          <p:nvPr/>
        </p:nvSpPr>
        <p:spPr bwMode="auto">
          <a:xfrm>
            <a:off x="8245126" y="2043116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66" name="Rectangle 14"/>
          <p:cNvSpPr>
            <a:spLocks noChangeArrowheads="1"/>
          </p:cNvSpPr>
          <p:nvPr/>
        </p:nvSpPr>
        <p:spPr bwMode="auto">
          <a:xfrm>
            <a:off x="6098404" y="2216153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5991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9227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922713" y="49530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5599113" y="16002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Oval 8"/>
          <p:cNvSpPr>
            <a:spLocks noChangeArrowheads="1"/>
          </p:cNvSpPr>
          <p:nvPr/>
        </p:nvSpPr>
        <p:spPr bwMode="auto">
          <a:xfrm>
            <a:off x="3998913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084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4151313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Oval 11"/>
          <p:cNvSpPr>
            <a:spLocks noChangeArrowheads="1"/>
          </p:cNvSpPr>
          <p:nvPr/>
        </p:nvSpPr>
        <p:spPr bwMode="auto">
          <a:xfrm>
            <a:off x="3998913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3204309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4151313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14"/>
          <p:cNvSpPr>
            <a:spLocks noChangeArrowheads="1"/>
          </p:cNvSpPr>
          <p:nvPr/>
        </p:nvSpPr>
        <p:spPr bwMode="auto">
          <a:xfrm>
            <a:off x="3998913" y="6248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3174598" y="6172201"/>
            <a:ext cx="6655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TMin</a:t>
            </a:r>
          </a:p>
        </p:txBody>
      </p:sp>
      <p:sp>
        <p:nvSpPr>
          <p:cNvPr id="32782" name="Oval 16"/>
          <p:cNvSpPr>
            <a:spLocks noChangeArrowheads="1"/>
          </p:cNvSpPr>
          <p:nvPr/>
        </p:nvSpPr>
        <p:spPr bwMode="auto">
          <a:xfrm>
            <a:off x="3998913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Text Box 17"/>
          <p:cNvSpPr txBox="1">
            <a:spLocks noChangeArrowheads="1"/>
          </p:cNvSpPr>
          <p:nvPr/>
        </p:nvSpPr>
        <p:spPr bwMode="auto">
          <a:xfrm>
            <a:off x="3084513" y="49530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–1</a:t>
            </a:r>
          </a:p>
        </p:txBody>
      </p:sp>
      <p:sp>
        <p:nvSpPr>
          <p:cNvPr id="32784" name="Oval 18"/>
          <p:cNvSpPr>
            <a:spLocks noChangeArrowheads="1"/>
          </p:cNvSpPr>
          <p:nvPr/>
        </p:nvSpPr>
        <p:spPr bwMode="auto">
          <a:xfrm>
            <a:off x="3998913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9"/>
          <p:cNvSpPr txBox="1">
            <a:spLocks noChangeArrowheads="1"/>
          </p:cNvSpPr>
          <p:nvPr/>
        </p:nvSpPr>
        <p:spPr bwMode="auto">
          <a:xfrm>
            <a:off x="3084513" y="52578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–2</a:t>
            </a:r>
          </a:p>
        </p:txBody>
      </p:sp>
      <p:sp>
        <p:nvSpPr>
          <p:cNvPr id="32786" name="Oval 20"/>
          <p:cNvSpPr>
            <a:spLocks noChangeArrowheads="1"/>
          </p:cNvSpPr>
          <p:nvPr/>
        </p:nvSpPr>
        <p:spPr bwMode="auto">
          <a:xfrm>
            <a:off x="5827713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Oval 21"/>
          <p:cNvSpPr>
            <a:spLocks noChangeArrowheads="1"/>
          </p:cNvSpPr>
          <p:nvPr/>
        </p:nvSpPr>
        <p:spPr bwMode="auto">
          <a:xfrm>
            <a:off x="5827713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Oval 22"/>
          <p:cNvSpPr>
            <a:spLocks noChangeArrowheads="1"/>
          </p:cNvSpPr>
          <p:nvPr/>
        </p:nvSpPr>
        <p:spPr bwMode="auto">
          <a:xfrm>
            <a:off x="5827713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Oval 23"/>
          <p:cNvSpPr>
            <a:spLocks noChangeArrowheads="1"/>
          </p:cNvSpPr>
          <p:nvPr/>
        </p:nvSpPr>
        <p:spPr bwMode="auto">
          <a:xfrm>
            <a:off x="5827713" y="1676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Oval 24"/>
          <p:cNvSpPr>
            <a:spLocks noChangeArrowheads="1"/>
          </p:cNvSpPr>
          <p:nvPr/>
        </p:nvSpPr>
        <p:spPr bwMode="auto">
          <a:xfrm>
            <a:off x="5827713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Freeform 25"/>
          <p:cNvSpPr>
            <a:spLocks/>
          </p:cNvSpPr>
          <p:nvPr/>
        </p:nvSpPr>
        <p:spPr bwMode="auto">
          <a:xfrm>
            <a:off x="4151313" y="17526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Freeform 26"/>
          <p:cNvSpPr>
            <a:spLocks/>
          </p:cNvSpPr>
          <p:nvPr/>
        </p:nvSpPr>
        <p:spPr bwMode="auto">
          <a:xfrm>
            <a:off x="4151313" y="20574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Freeform 27"/>
          <p:cNvSpPr>
            <a:spLocks/>
          </p:cNvSpPr>
          <p:nvPr/>
        </p:nvSpPr>
        <p:spPr bwMode="auto">
          <a:xfrm>
            <a:off x="4151313" y="29718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8"/>
          <p:cNvSpPr txBox="1">
            <a:spLocks noChangeArrowheads="1"/>
          </p:cNvSpPr>
          <p:nvPr/>
        </p:nvSpPr>
        <p:spPr bwMode="auto">
          <a:xfrm>
            <a:off x="6132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95" name="Text Box 29"/>
          <p:cNvSpPr txBox="1">
            <a:spLocks noChangeArrowheads="1"/>
          </p:cNvSpPr>
          <p:nvPr/>
        </p:nvSpPr>
        <p:spPr bwMode="auto">
          <a:xfrm>
            <a:off x="6056313" y="1524001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</a:p>
        </p:txBody>
      </p:sp>
      <p:sp>
        <p:nvSpPr>
          <p:cNvPr id="32796" name="Text Box 30"/>
          <p:cNvSpPr txBox="1">
            <a:spLocks noChangeArrowheads="1"/>
          </p:cNvSpPr>
          <p:nvPr/>
        </p:nvSpPr>
        <p:spPr bwMode="auto">
          <a:xfrm>
            <a:off x="6056313" y="1828801"/>
            <a:ext cx="144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  <a:r>
              <a:rPr lang="en-US" altLang="en-US" b="0">
                <a:latin typeface="Calibri" pitchFamily="34" charset="0"/>
              </a:rPr>
              <a:t> –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7" name="Text Box 31"/>
          <p:cNvSpPr txBox="1">
            <a:spLocks noChangeArrowheads="1"/>
          </p:cNvSpPr>
          <p:nvPr/>
        </p:nvSpPr>
        <p:spPr bwMode="auto">
          <a:xfrm>
            <a:off x="6221780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98" name="Text Box 32"/>
          <p:cNvSpPr txBox="1">
            <a:spLocks noChangeArrowheads="1"/>
          </p:cNvSpPr>
          <p:nvPr/>
        </p:nvSpPr>
        <p:spPr bwMode="auto">
          <a:xfrm>
            <a:off x="6284185" y="2819401"/>
            <a:ext cx="1103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  </a:t>
            </a:r>
            <a:r>
              <a:rPr lang="en-US" altLang="en-US" b="0">
                <a:latin typeface="Calibri" pitchFamily="34" charset="0"/>
              </a:rPr>
              <a:t>+ 1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9" name="Rectangle 33"/>
          <p:cNvSpPr>
            <a:spLocks noChangeArrowheads="1"/>
          </p:cNvSpPr>
          <p:nvPr/>
        </p:nvSpPr>
        <p:spPr bwMode="auto">
          <a:xfrm>
            <a:off x="609600" y="4549778"/>
            <a:ext cx="213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2’s Complement Range</a:t>
            </a:r>
          </a:p>
        </p:txBody>
      </p:sp>
      <p:sp>
        <p:nvSpPr>
          <p:cNvPr id="32800" name="Freeform 34"/>
          <p:cNvSpPr>
            <a:spLocks/>
          </p:cNvSpPr>
          <p:nvPr/>
        </p:nvSpPr>
        <p:spPr bwMode="auto">
          <a:xfrm>
            <a:off x="2895600" y="32004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Freeform 35"/>
          <p:cNvSpPr>
            <a:spLocks/>
          </p:cNvSpPr>
          <p:nvPr/>
        </p:nvSpPr>
        <p:spPr bwMode="auto">
          <a:xfrm flipH="1">
            <a:off x="7488238" y="16002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Rectangle 36"/>
          <p:cNvSpPr>
            <a:spLocks noChangeArrowheads="1"/>
          </p:cNvSpPr>
          <p:nvPr/>
        </p:nvSpPr>
        <p:spPr bwMode="auto">
          <a:xfrm>
            <a:off x="7677150" y="2895603"/>
            <a:ext cx="116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Range</a:t>
            </a:r>
          </a:p>
        </p:txBody>
      </p:sp>
      <p:sp>
        <p:nvSpPr>
          <p:cNvPr id="3280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 Allows Conversions from Signed to Unsigned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Resulting Value</a:t>
            </a:r>
          </a:p>
          <a:p>
            <a:pPr lvl="1" eaLnBrk="1" hangingPunct="1">
              <a:defRPr/>
            </a:pPr>
            <a:r>
              <a:rPr lang="en-US" dirty="0"/>
              <a:t>No change in bit representation</a:t>
            </a:r>
          </a:p>
          <a:p>
            <a:pPr lvl="1" eaLnBrk="1" hangingPunct="1">
              <a:defRPr/>
            </a:pPr>
            <a:r>
              <a:rPr lang="en-US" dirty="0"/>
              <a:t>Nonnegative values unchanged</a:t>
            </a:r>
          </a:p>
          <a:p>
            <a:pPr lvl="2" eaLnBrk="1" hangingPunct="1">
              <a:defRPr/>
            </a:pPr>
            <a:r>
              <a:rPr lang="en-US" i="1" dirty="0" err="1"/>
              <a:t>ux</a:t>
            </a:r>
            <a:r>
              <a:rPr lang="en-US" dirty="0"/>
              <a:t> = 15213</a:t>
            </a:r>
          </a:p>
          <a:p>
            <a:pPr lvl="1" eaLnBrk="1" hangingPunct="1">
              <a:defRPr/>
            </a:pPr>
            <a:r>
              <a:rPr lang="en-US" dirty="0"/>
              <a:t>Negative values change into (large) positive values!</a:t>
            </a:r>
          </a:p>
          <a:p>
            <a:pPr lvl="2" eaLnBrk="1" hangingPunct="1">
              <a:defRPr/>
            </a:pPr>
            <a:r>
              <a:rPr lang="en-US" i="1" dirty="0" err="1"/>
              <a:t>uy</a:t>
            </a:r>
            <a:r>
              <a:rPr lang="en-US" dirty="0"/>
              <a:t> = 50323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590800" y="1971678"/>
            <a:ext cx="6858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int           x =  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unsigned short int </a:t>
            </a: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= (unsigned short) x;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int           y = -15213;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unsigned short int </a:t>
            </a:r>
            <a:r>
              <a:rPr lang="en-US" altLang="en-US" dirty="0" err="1">
                <a:latin typeface="Courier New" pitchFamily="49" charset="0"/>
              </a:rPr>
              <a:t>uy</a:t>
            </a:r>
            <a:r>
              <a:rPr lang="en-US" altLang="en-US" dirty="0">
                <a:latin typeface="Courier New" pitchFamily="49" charset="0"/>
              </a:rPr>
              <a:t> = (unsigned short) y;</a:t>
            </a:r>
          </a:p>
        </p:txBody>
      </p:sp>
      <p:sp>
        <p:nvSpPr>
          <p:cNvPr id="30723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301628"/>
            <a:ext cx="8385178" cy="544513"/>
          </a:xfrm>
        </p:spPr>
        <p:txBody>
          <a:bodyPr/>
          <a:lstStyle/>
          <a:p>
            <a:pPr eaLnBrk="1" hangingPunct="1"/>
            <a:r>
              <a:rPr lang="en-US" altLang="en-US" dirty="0"/>
              <a:t>Casting Signed to Unsigned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Signed vs. Unsigned in 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Integer 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2" eaLnBrk="1" hangingPunct="1">
              <a:defRPr/>
            </a:pPr>
            <a:r>
              <a:rPr lang="en-US" dirty="0"/>
              <a:t>Exception: unsigned, if too big to be signed but fit in unsigned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, ty;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(unsigned)ty;</a:t>
            </a:r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ty;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foo(</a:t>
            </a: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)    void foo(unsigned x)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  <p:sp>
        <p:nvSpPr>
          <p:cNvPr id="33796" name="TextBox 1"/>
          <p:cNvSpPr txBox="1">
            <a:spLocks noChangeArrowheads="1"/>
          </p:cNvSpPr>
          <p:nvPr/>
        </p:nvSpPr>
        <p:spPr bwMode="auto">
          <a:xfrm>
            <a:off x="5399091" y="2706688"/>
            <a:ext cx="28146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lowercase is better here</a:t>
            </a:r>
          </a:p>
        </p:txBody>
      </p:sp>
      <p:sp>
        <p:nvSpPr>
          <p:cNvPr id="3" name="Left Arrow 2"/>
          <p:cNvSpPr/>
          <p:nvPr/>
        </p:nvSpPr>
        <p:spPr bwMode="auto">
          <a:xfrm>
            <a:off x="4953000" y="2551519"/>
            <a:ext cx="446088" cy="678638"/>
          </a:xfrm>
          <a:prstGeom prst="leftArrow">
            <a:avLst/>
          </a:prstGeom>
          <a:noFill/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0F50CC2-622A-13A8-4264-22FDACADE907}"/>
              </a:ext>
            </a:extLst>
          </p:cNvPr>
          <p:cNvSpPr/>
          <p:nvPr/>
        </p:nvSpPr>
        <p:spPr bwMode="auto">
          <a:xfrm>
            <a:off x="2438400" y="6287408"/>
            <a:ext cx="304800" cy="228600"/>
          </a:xfrm>
          <a:prstGeom prst="rightArrow">
            <a:avLst/>
          </a:prstGeom>
          <a:solidFill>
            <a:srgbClr val="FFC000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(int)2147483648u	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  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)2147483648u	</a:t>
            </a:r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6934200" y="3365976"/>
            <a:ext cx="373380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687388" indent="-187325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==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&lt;		</a:t>
            </a:r>
            <a:r>
              <a:rPr lang="en-US" altLang="en-US" sz="2000" dirty="0"/>
              <a:t>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signed</a:t>
            </a: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&lt;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&lt;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signed</a:t>
            </a:r>
            <a:endParaRPr lang="en-US" alt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Summary: 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Bit pattern is maintained—but reinterpreted</a:t>
            </a:r>
          </a:p>
          <a:p>
            <a:pPr>
              <a:defRPr/>
            </a:pPr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expression containing signed and unsigned int:</a:t>
            </a:r>
          </a:p>
          <a:p>
            <a:pPr lvl="1">
              <a:defRPr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 Extension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3276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2147483647 h 49"/>
              <a:gd name="T4" fmla="*/ 2147483647 w 817"/>
              <a:gd name="T5" fmla="*/ 2147483647 h 49"/>
              <a:gd name="T6" fmla="*/ 2147483647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971803" y="3962403"/>
            <a:ext cx="17510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k</a:t>
            </a:r>
            <a:r>
              <a:rPr lang="en-US" altLang="en-US" sz="1600"/>
              <a:t> copies of MSB</a:t>
            </a:r>
          </a:p>
        </p:txBody>
      </p:sp>
      <p:grpSp>
        <p:nvGrpSpPr>
          <p:cNvPr id="37894" name="Group 81"/>
          <p:cNvGrpSpPr>
            <a:grpSpLocks/>
          </p:cNvGrpSpPr>
          <p:nvPr/>
        </p:nvGrpSpPr>
        <p:grpSpPr bwMode="auto">
          <a:xfrm>
            <a:off x="3429000" y="3887788"/>
            <a:ext cx="5181600" cy="2817812"/>
            <a:chOff x="1392" y="2104"/>
            <a:chExt cx="3264" cy="1775"/>
          </a:xfrm>
        </p:grpSpPr>
        <p:grpSp>
          <p:nvGrpSpPr>
            <p:cNvPr id="37895" name="Group 74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37902" name="Group 73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37930" name="Rectangle 37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1" name="Rectangle 38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2" name="Rectangle 39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3" name="Rectangle 40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4" name="Rectangle 41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5" name="Rectangle 42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</p:grpSp>
          <p:sp>
            <p:nvSpPr>
              <p:cNvPr id="37903" name="Rectangle 44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endParaRPr lang="en-US" altLang="en-US" b="0">
                  <a:latin typeface="Symbol" pitchFamily="18" charset="2"/>
                </a:endParaRPr>
              </a:p>
            </p:txBody>
          </p:sp>
          <p:sp>
            <p:nvSpPr>
              <p:cNvPr id="37904" name="Rectangle 45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r>
                  <a:rPr lang="en-US" alt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37905" name="Line 46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6" name="Line 47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907" name="Group 72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37917" name="Rectangle 49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  <p:sp>
              <p:nvSpPr>
                <p:cNvPr id="37918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19" name="Rectangle 51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0" name="Rectangle 52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grpSp>
              <p:nvGrpSpPr>
                <p:cNvPr id="37922" name="Group 71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3792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 b="0">
                        <a:latin typeface="Courier New" pitchFamily="49" charset="0"/>
                      </a:rPr>
                      <a:t>• • •</a:t>
                    </a:r>
                  </a:p>
                </p:txBody>
              </p:sp>
            </p:grpSp>
          </p:grpSp>
          <p:sp>
            <p:nvSpPr>
              <p:cNvPr id="37908" name="Line 62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9" name="Line 63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0" name="Line 64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1" name="Line 65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2" name="Line 66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3" name="Line 67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4" name="Line 68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5" name="Line 69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6" name="Rectangle 70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400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37896" name="Line 75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Rectangle 76"/>
            <p:cNvSpPr>
              <a:spLocks noChangeArrowheads="1"/>
            </p:cNvSpPr>
            <p:nvPr/>
          </p:nvSpPr>
          <p:spPr bwMode="auto">
            <a:xfrm>
              <a:off x="3696" y="2104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898" name="Line 77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Rectangle 78"/>
            <p:cNvSpPr>
              <a:spLocks noChangeArrowheads="1"/>
            </p:cNvSpPr>
            <p:nvPr/>
          </p:nvSpPr>
          <p:spPr bwMode="auto">
            <a:xfrm>
              <a:off x="3696" y="3640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900" name="Line 79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Rectangle 80"/>
            <p:cNvSpPr>
              <a:spLocks noChangeArrowheads="1"/>
            </p:cNvSpPr>
            <p:nvPr/>
          </p:nvSpPr>
          <p:spPr bwMode="auto">
            <a:xfrm>
              <a:off x="2208" y="3648"/>
              <a:ext cx="1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k</a:t>
              </a:r>
            </a:p>
          </p:txBody>
        </p:sp>
      </p:grp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 Extension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Converting from smaller to larger integer data type</a:t>
            </a:r>
          </a:p>
          <a:p>
            <a:pPr lvl="1" eaLnBrk="1" hangingPunct="1"/>
            <a:r>
              <a:rPr lang="en-US" altLang="en-US" dirty="0"/>
              <a:t>C automatically performs sign extension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3657600" y="1143003"/>
            <a:ext cx="4191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 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ix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)x; 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y = -15213;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iy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)y;</a:t>
            </a:r>
          </a:p>
        </p:txBody>
      </p:sp>
      <p:sp>
        <p:nvSpPr>
          <p:cNvPr id="38917" name="Rectangle 16"/>
          <p:cNvSpPr>
            <a:spLocks noChangeArrowheads="1"/>
          </p:cNvSpPr>
          <p:nvPr/>
        </p:nvSpPr>
        <p:spPr bwMode="auto">
          <a:xfrm>
            <a:off x="26336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3606803" y="2863850"/>
            <a:ext cx="17463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Rectangle 22"/>
          <p:cNvSpPr>
            <a:spLocks noChangeArrowheads="1"/>
          </p:cNvSpPr>
          <p:nvPr/>
        </p:nvSpPr>
        <p:spPr bwMode="auto">
          <a:xfrm>
            <a:off x="52625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grpSp>
        <p:nvGrpSpPr>
          <p:cNvPr id="38920" name="Group 115"/>
          <p:cNvGrpSpPr>
            <a:grpSpLocks/>
          </p:cNvGrpSpPr>
          <p:nvPr/>
        </p:nvGrpSpPr>
        <p:grpSpPr bwMode="auto">
          <a:xfrm>
            <a:off x="1879603" y="2844803"/>
            <a:ext cx="8432801" cy="1427163"/>
            <a:chOff x="224" y="1792"/>
            <a:chExt cx="5312" cy="899"/>
          </a:xfrm>
        </p:grpSpPr>
        <p:sp>
          <p:nvSpPr>
            <p:cNvPr id="38921" name="Rectangle 10"/>
            <p:cNvSpPr>
              <a:spLocks noChangeArrowheads="1"/>
            </p:cNvSpPr>
            <p:nvPr/>
          </p:nvSpPr>
          <p:spPr bwMode="auto">
            <a:xfrm>
              <a:off x="782" y="1808"/>
              <a:ext cx="5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Decimal</a:t>
              </a:r>
              <a:endParaRPr lang="en-US" altLang="en-US"/>
            </a:p>
          </p:txBody>
        </p:sp>
        <p:sp>
          <p:nvSpPr>
            <p:cNvPr id="38922" name="Rectangle 11"/>
            <p:cNvSpPr>
              <a:spLocks noChangeArrowheads="1"/>
            </p:cNvSpPr>
            <p:nvPr/>
          </p:nvSpPr>
          <p:spPr bwMode="auto">
            <a:xfrm>
              <a:off x="1742" y="1808"/>
              <a:ext cx="2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Hex</a:t>
              </a:r>
              <a:endParaRPr lang="en-US" altLang="en-US"/>
            </a:p>
          </p:txBody>
        </p:sp>
        <p:sp>
          <p:nvSpPr>
            <p:cNvPr id="38923" name="Rectangle 12"/>
            <p:cNvSpPr>
              <a:spLocks noChangeArrowheads="1"/>
            </p:cNvSpPr>
            <p:nvPr/>
          </p:nvSpPr>
          <p:spPr bwMode="auto">
            <a:xfrm>
              <a:off x="3772" y="1808"/>
              <a:ext cx="40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Binary</a:t>
              </a:r>
              <a:endParaRPr lang="en-US" altLang="en-US"/>
            </a:p>
          </p:txBody>
        </p:sp>
        <p:sp>
          <p:nvSpPr>
            <p:cNvPr id="38924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5" name="Rectangle 14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6" name="Rectangle 15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7" name="Rectangle 17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8" name="Rectangle 18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9" name="Rectangle 20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0" name="Rectangle 21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1" name="Rectangle 23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2" name="Rectangle 24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3" name="Rectangle 25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4" name="Rectangle 26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6" name="Rectangle 28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7" name="Rectangle 29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8" name="Rectangle 30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9" name="Rectangle 31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0" name="Rectangle 32"/>
            <p:cNvSpPr>
              <a:spLocks noChangeArrowheads="1"/>
            </p:cNvSpPr>
            <p:nvPr/>
          </p:nvSpPr>
          <p:spPr bwMode="auto">
            <a:xfrm>
              <a:off x="316" y="1993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x</a:t>
              </a:r>
              <a:endParaRPr lang="en-US" altLang="en-US"/>
            </a:p>
          </p:txBody>
        </p:sp>
        <p:sp>
          <p:nvSpPr>
            <p:cNvPr id="38941" name="Rectangle 33"/>
            <p:cNvSpPr>
              <a:spLocks noChangeArrowheads="1"/>
            </p:cNvSpPr>
            <p:nvPr/>
          </p:nvSpPr>
          <p:spPr bwMode="auto">
            <a:xfrm>
              <a:off x="905" y="1986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42" name="Rectangle 34"/>
            <p:cNvSpPr>
              <a:spLocks noChangeArrowheads="1"/>
            </p:cNvSpPr>
            <p:nvPr/>
          </p:nvSpPr>
          <p:spPr bwMode="auto">
            <a:xfrm>
              <a:off x="1928" y="1993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3B 6D</a:t>
              </a:r>
              <a:endParaRPr lang="en-US" altLang="en-US"/>
            </a:p>
          </p:txBody>
        </p:sp>
        <p:sp>
          <p:nvSpPr>
            <p:cNvPr id="38943" name="Rectangle 35"/>
            <p:cNvSpPr>
              <a:spLocks noChangeArrowheads="1"/>
            </p:cNvSpPr>
            <p:nvPr/>
          </p:nvSpPr>
          <p:spPr bwMode="auto">
            <a:xfrm>
              <a:off x="4056" y="1993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00111011 01101101</a:t>
              </a:r>
              <a:endParaRPr lang="en-US" altLang="en-US"/>
            </a:p>
          </p:txBody>
        </p:sp>
        <p:sp>
          <p:nvSpPr>
            <p:cNvPr id="38944" name="Rectangle 36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5" name="Rectangle 37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6" name="Rectangle 38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7" name="Rectangle 39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8" name="Rectangle 40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9" name="Rectangle 41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0" name="Rectangle 42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1" name="Rectangle 43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2" name="Rectangle 44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3" name="Rectangle 45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4" name="Rectangle 46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5" name="Rectangle 47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Rectangle 48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7" name="Rectangle 49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8" name="Rectangle 50"/>
            <p:cNvSpPr>
              <a:spLocks noChangeArrowheads="1"/>
            </p:cNvSpPr>
            <p:nvPr/>
          </p:nvSpPr>
          <p:spPr bwMode="auto">
            <a:xfrm>
              <a:off x="315" y="2170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ix</a:t>
              </a:r>
              <a:endParaRPr lang="en-US" altLang="en-US"/>
            </a:p>
          </p:txBody>
        </p:sp>
        <p:sp>
          <p:nvSpPr>
            <p:cNvPr id="38959" name="Rectangle 51"/>
            <p:cNvSpPr>
              <a:spLocks noChangeArrowheads="1"/>
            </p:cNvSpPr>
            <p:nvPr/>
          </p:nvSpPr>
          <p:spPr bwMode="auto">
            <a:xfrm>
              <a:off x="905" y="2164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60" name="Rectangle 52"/>
            <p:cNvSpPr>
              <a:spLocks noChangeArrowheads="1"/>
            </p:cNvSpPr>
            <p:nvPr/>
          </p:nvSpPr>
          <p:spPr bwMode="auto">
            <a:xfrm>
              <a:off x="1407" y="2170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 00 3B 6D</a:t>
              </a:r>
              <a:endParaRPr lang="en-US" altLang="en-US"/>
            </a:p>
          </p:txBody>
        </p:sp>
        <p:sp>
          <p:nvSpPr>
            <p:cNvPr id="38961" name="Rectangle 53"/>
            <p:cNvSpPr>
              <a:spLocks noChangeArrowheads="1"/>
            </p:cNvSpPr>
            <p:nvPr/>
          </p:nvSpPr>
          <p:spPr bwMode="auto">
            <a:xfrm>
              <a:off x="2497" y="2170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00000000 00000000 00111011 01101101</a:t>
              </a:r>
              <a:endParaRPr lang="en-US" altLang="en-US"/>
            </a:p>
          </p:txBody>
        </p:sp>
        <p:sp>
          <p:nvSpPr>
            <p:cNvPr id="38962" name="Rectangle 54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3" name="Rectangle 55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4" name="Rectangle 56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5" name="Rectangle 57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6" name="Rectangle 58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7" name="Rectangle 59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8" name="Rectangle 60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9" name="Rectangle 61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0" name="Rectangle 62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1" name="Rectangle 63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2" name="Rectangle 64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3" name="Rectangle 65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4" name="Rectangle 66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5" name="Rectangle 67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6" name="Rectangle 68"/>
            <p:cNvSpPr>
              <a:spLocks noChangeArrowheads="1"/>
            </p:cNvSpPr>
            <p:nvPr/>
          </p:nvSpPr>
          <p:spPr bwMode="auto">
            <a:xfrm>
              <a:off x="316" y="2348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y</a:t>
              </a:r>
              <a:endParaRPr lang="en-US" altLang="en-US"/>
            </a:p>
          </p:txBody>
        </p:sp>
        <p:sp>
          <p:nvSpPr>
            <p:cNvPr id="38977" name="Rectangle 69"/>
            <p:cNvSpPr>
              <a:spLocks noChangeArrowheads="1"/>
            </p:cNvSpPr>
            <p:nvPr/>
          </p:nvSpPr>
          <p:spPr bwMode="auto">
            <a:xfrm>
              <a:off x="857" y="2341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78" name="Rectangle 70"/>
            <p:cNvSpPr>
              <a:spLocks noChangeArrowheads="1"/>
            </p:cNvSpPr>
            <p:nvPr/>
          </p:nvSpPr>
          <p:spPr bwMode="auto">
            <a:xfrm>
              <a:off x="1928" y="2348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C4 93</a:t>
              </a:r>
              <a:endParaRPr lang="en-US" altLang="en-US"/>
            </a:p>
          </p:txBody>
        </p:sp>
        <p:sp>
          <p:nvSpPr>
            <p:cNvPr id="38979" name="Rectangle 71"/>
            <p:cNvSpPr>
              <a:spLocks noChangeArrowheads="1"/>
            </p:cNvSpPr>
            <p:nvPr/>
          </p:nvSpPr>
          <p:spPr bwMode="auto">
            <a:xfrm>
              <a:off x="4056" y="2348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11000100 10010011</a:t>
              </a:r>
              <a:endParaRPr lang="en-US" altLang="en-US"/>
            </a:p>
          </p:txBody>
        </p:sp>
        <p:sp>
          <p:nvSpPr>
            <p:cNvPr id="38980" name="Rectangle 72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1" name="Rectangle 73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2" name="Rectangle 74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3" name="Rectangle 75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4" name="Rectangle 76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5" name="Rectangle 77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6" name="Rectangle 78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7" name="Rectangle 79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8" name="Rectangle 80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9" name="Rectangle 81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0" name="Rectangle 82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1" name="Rectangle 83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2" name="Rectangle 84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3" name="Rectangle 85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4" name="Rectangle 86"/>
            <p:cNvSpPr>
              <a:spLocks noChangeArrowheads="1"/>
            </p:cNvSpPr>
            <p:nvPr/>
          </p:nvSpPr>
          <p:spPr bwMode="auto">
            <a:xfrm>
              <a:off x="315" y="2526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iy</a:t>
              </a:r>
              <a:endParaRPr lang="en-US" altLang="en-US"/>
            </a:p>
          </p:txBody>
        </p:sp>
        <p:sp>
          <p:nvSpPr>
            <p:cNvPr id="38995" name="Rectangle 87"/>
            <p:cNvSpPr>
              <a:spLocks noChangeArrowheads="1"/>
            </p:cNvSpPr>
            <p:nvPr/>
          </p:nvSpPr>
          <p:spPr bwMode="auto">
            <a:xfrm>
              <a:off x="857" y="2519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96" name="Rectangle 88"/>
            <p:cNvSpPr>
              <a:spLocks noChangeArrowheads="1"/>
            </p:cNvSpPr>
            <p:nvPr/>
          </p:nvSpPr>
          <p:spPr bwMode="auto">
            <a:xfrm>
              <a:off x="1407" y="2526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FF FF C4 93</a:t>
              </a:r>
              <a:endParaRPr lang="en-US" altLang="en-US"/>
            </a:p>
          </p:txBody>
        </p:sp>
        <p:sp>
          <p:nvSpPr>
            <p:cNvPr id="38997" name="Rectangle 89"/>
            <p:cNvSpPr>
              <a:spLocks noChangeArrowheads="1"/>
            </p:cNvSpPr>
            <p:nvPr/>
          </p:nvSpPr>
          <p:spPr bwMode="auto">
            <a:xfrm>
              <a:off x="2497" y="2526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11111111 11111111 11000100 10010011</a:t>
              </a:r>
              <a:endParaRPr lang="en-US" altLang="en-US"/>
            </a:p>
          </p:txBody>
        </p:sp>
        <p:sp>
          <p:nvSpPr>
            <p:cNvPr id="38998" name="Rectangle 90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9" name="Rectangle 91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0" name="Rectangle 92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1" name="Rectangle 93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2" name="Rectangle 94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3" name="Rectangle 95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4" name="Rectangle 96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5" name="Rectangle 97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6" name="Rectangle 98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7" name="Rectangle 99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8" name="Rectangle 100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9" name="Rectangle 101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0" name="Rectangle 102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1" name="Rectangle 103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2" name="Rectangle 104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3" name="Rectangle 105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4" name="Rectangle 106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5" name="Rectangle 107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6" name="Rectangle 108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7" name="Rectangle 109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8" name="Rectangle 110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9" name="Rectangle 111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0" name="Rectangle 112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1" name="Rectangle 113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2" name="Rectangle 114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Negating with Complement &amp; Increment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Claim: Following holds for 2’s complement</a:t>
            </a:r>
          </a:p>
          <a:p>
            <a:pPr lvl="1" eaLnBrk="1" hangingPunct="1">
              <a:buNone/>
              <a:tabLst>
                <a:tab pos="3200400" algn="l"/>
                <a:tab pos="41148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Observation: </a:t>
            </a:r>
            <a:r>
              <a:rPr lang="en-US" dirty="0">
                <a:latin typeface="Courier New" pitchFamily="49" charset="0"/>
              </a:rPr>
              <a:t>~x + x == 1111…11</a:t>
            </a:r>
            <a:r>
              <a:rPr lang="en-US" b="0" baseline="-25000" dirty="0"/>
              <a:t>2</a:t>
            </a:r>
            <a:r>
              <a:rPr lang="en-US" dirty="0">
                <a:latin typeface="Courier New" pitchFamily="49" charset="0"/>
              </a:rPr>
              <a:t> == -1</a:t>
            </a: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Increment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x + (-x + 1)	==	-1 + (-x + 1)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+ 1		==	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Warning: Be cautious treating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 err="1"/>
              <a:t>’s</a:t>
            </a:r>
            <a:r>
              <a:rPr lang="en-US" dirty="0"/>
              <a:t> as integers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OK here (associativity and commutativity hold)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4572000" y="3048000"/>
            <a:ext cx="2971800" cy="1600200"/>
            <a:chOff x="2160" y="1968"/>
            <a:chExt cx="1872" cy="1008"/>
          </a:xfrm>
        </p:grpSpPr>
        <p:grpSp>
          <p:nvGrpSpPr>
            <p:cNvPr id="39945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88"/>
              <a:chOff x="2448" y="1968"/>
              <a:chExt cx="1536" cy="288"/>
            </a:xfrm>
          </p:grpSpPr>
          <p:sp>
            <p:nvSpPr>
              <p:cNvPr id="39968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9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0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1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2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3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4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5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6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 x</a:t>
                </a:r>
              </a:p>
            </p:txBody>
          </p:sp>
        </p:grpSp>
        <p:grpSp>
          <p:nvGrpSpPr>
            <p:cNvPr id="39946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88"/>
              <a:chOff x="2448" y="2448"/>
              <a:chExt cx="1536" cy="288"/>
            </a:xfrm>
          </p:grpSpPr>
          <p:sp>
            <p:nvSpPr>
              <p:cNvPr id="39959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0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1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2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3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4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5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6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7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~x</a:t>
                </a:r>
              </a:p>
            </p:txBody>
          </p:sp>
        </p:grpSp>
        <p:sp>
          <p:nvSpPr>
            <p:cNvPr id="39947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2400">
                  <a:latin typeface="Courier New" pitchFamily="49" charset="0"/>
                </a:rPr>
                <a:t>+</a:t>
              </a:r>
            </a:p>
          </p:txBody>
        </p:sp>
        <p:sp>
          <p:nvSpPr>
            <p:cNvPr id="39948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49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88"/>
              <a:chOff x="2448" y="1968"/>
              <a:chExt cx="1536" cy="288"/>
            </a:xfrm>
          </p:grpSpPr>
          <p:sp>
            <p:nvSpPr>
              <p:cNvPr id="39950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1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2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3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4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5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6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7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8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-1</a:t>
                </a:r>
              </a:p>
            </p:txBody>
          </p:sp>
        </p:grpSp>
      </p:grpSp>
      <p:sp>
        <p:nvSpPr>
          <p:cNvPr id="64549" name="Line 37"/>
          <p:cNvSpPr>
            <a:spLocks noChangeShapeType="1"/>
          </p:cNvSpPr>
          <p:nvPr/>
        </p:nvSpPr>
        <p:spPr bwMode="auto">
          <a:xfrm flipV="1">
            <a:off x="19050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flipV="1">
            <a:off x="27432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flipV="1">
            <a:off x="6629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flipV="1">
            <a:off x="5105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9" grpId="0" animBg="1"/>
      <p:bldP spid="64550" grpId="0" animBg="1"/>
      <p:bldP spid="64551" grpId="0" animBg="1"/>
      <p:bldP spid="645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Textbooks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Randal E. Bryant and David R. </a:t>
            </a:r>
            <a:r>
              <a:rPr lang="en-US" dirty="0" err="1"/>
              <a:t>O’Hallaron</a:t>
            </a:r>
            <a:r>
              <a:rPr lang="en-US" dirty="0"/>
              <a:t>, </a:t>
            </a:r>
          </a:p>
          <a:p>
            <a:pPr marL="746125" lvl="1" eaLnBrk="1" hangingPunct="1">
              <a:defRPr/>
            </a:pPr>
            <a:r>
              <a:rPr lang="en-US" dirty="0"/>
              <a:t>“Computer Systems: A Programmer’s Perspective”, 3</a:t>
            </a:r>
            <a:r>
              <a:rPr lang="en-US" baseline="30000" dirty="0"/>
              <a:t>rd</a:t>
            </a:r>
            <a:r>
              <a:rPr lang="en-US" dirty="0"/>
              <a:t> Edition, Prentice Hall, 2015.</a:t>
            </a:r>
          </a:p>
          <a:p>
            <a:pPr marL="746125" lvl="1" eaLnBrk="1" hangingPunct="1">
              <a:defRPr/>
            </a:pPr>
            <a:r>
              <a:rPr lang="en-US" dirty="0"/>
              <a:t>Note: The “International Edition” is different.  Watch out!</a:t>
            </a:r>
          </a:p>
          <a:p>
            <a:pPr eaLnBrk="1" hangingPunct="1">
              <a:defRPr/>
            </a:pPr>
            <a:r>
              <a:rPr lang="en-US" dirty="0"/>
              <a:t>Brian Kernighan and Dennis Ritchie, </a:t>
            </a:r>
          </a:p>
          <a:p>
            <a:pPr marL="746125" lvl="1" eaLnBrk="1" hangingPunct="1">
              <a:defRPr/>
            </a:pPr>
            <a:r>
              <a:rPr lang="en-US" dirty="0"/>
              <a:t>“The C Programming Language, Second Edition”, Prentice Hall, 1988</a:t>
            </a:r>
          </a:p>
          <a:p>
            <a:pPr eaLnBrk="1" hangingPunct="1">
              <a:defRPr/>
            </a:pPr>
            <a:r>
              <a:rPr lang="en-US" dirty="0"/>
              <a:t>Larry Miller and Alex </a:t>
            </a:r>
            <a:r>
              <a:rPr lang="en-US" dirty="0" err="1"/>
              <a:t>Quilici</a:t>
            </a:r>
            <a:endParaRPr lang="en-US" dirty="0"/>
          </a:p>
          <a:p>
            <a:pPr marL="746125" lvl="1" eaLnBrk="1" hangingPunct="1">
              <a:defRPr/>
            </a:pPr>
            <a:r>
              <a:rPr lang="en-US" dirty="0"/>
              <a:t>The Joy of C, Wiley, 1997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Unsigned Addition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Implements Modular Arithmetic</a:t>
            </a:r>
          </a:p>
          <a:p>
            <a:pPr lvl="1" eaLnBrk="1" hangingPunct="1"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/>
              <a:t>s</a:t>
            </a:r>
            <a:r>
              <a:rPr lang="en-US" b="0" dirty="0"/>
              <a:t>		=	 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	=	</a:t>
            </a:r>
            <a:r>
              <a:rPr lang="en-US" b="0" i="1" dirty="0"/>
              <a:t>u</a:t>
            </a:r>
            <a:r>
              <a:rPr lang="en-US" b="0" dirty="0"/>
              <a:t> + </a:t>
            </a:r>
            <a:r>
              <a:rPr lang="en-US" b="0" i="1" dirty="0"/>
              <a:t>v</a:t>
            </a:r>
            <a:r>
              <a:rPr lang="en-US" b="0" dirty="0"/>
              <a:t>  mod 2</a:t>
            </a:r>
            <a:r>
              <a:rPr lang="en-US" b="0" i="1" baseline="30000" dirty="0"/>
              <a:t>w</a:t>
            </a:r>
          </a:p>
        </p:txBody>
      </p:sp>
      <p:graphicFrame>
        <p:nvGraphicFramePr>
          <p:cNvPr id="40964" name="Object 4"/>
          <p:cNvGraphicFramePr>
            <a:graphicFrameLocks/>
          </p:cNvGraphicFramePr>
          <p:nvPr/>
        </p:nvGraphicFramePr>
        <p:xfrm>
          <a:off x="4114800" y="55118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096000" imgH="4064000" progId="Equation.3">
                  <p:embed/>
                </p:oleObj>
              </mc:Choice>
              <mc:Fallback>
                <p:oleObj name="Equation" r:id="rId3" imgW="6096000" imgH="4064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4114800" y="55118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1002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3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4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5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6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7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8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0966" name="Group 13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0995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6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7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8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9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0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1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0968" name="Rectangle 22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0969" name="Line 23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4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0971" name="Group 25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0986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0988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89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0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1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2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3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4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0987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0972" name="Rectangle 35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0973" name="Group 36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0979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0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1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2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3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4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5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74" name="Line 44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45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0976" name="Text Box 46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7" name="Text Box 47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8" name="Rectangle 48"/>
          <p:cNvSpPr>
            <a:spLocks noChangeArrowheads="1"/>
          </p:cNvSpPr>
          <p:nvPr/>
        </p:nvSpPr>
        <p:spPr bwMode="auto">
          <a:xfrm>
            <a:off x="4546600" y="2667003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Two’s-Complement Addition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/>
              <a:t>TAdd</a:t>
            </a:r>
            <a:r>
              <a:rPr lang="en-US" dirty="0"/>
              <a:t> and </a:t>
            </a:r>
            <a:r>
              <a:rPr lang="en-US" dirty="0" err="1"/>
              <a:t>UAdd</a:t>
            </a:r>
            <a:r>
              <a:rPr lang="en-US" dirty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Signed vs. unsigned addition in C: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s, t, u, v;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s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 ((unsigned)u + (unsigned)v);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  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Will give</a:t>
            </a:r>
            <a:r>
              <a:rPr lang="en-US" dirty="0">
                <a:latin typeface="Courier New" pitchFamily="49" charset="0"/>
              </a:rPr>
              <a:t> s == t</a:t>
            </a:r>
            <a:endParaRPr lang="en-US" sz="1600" dirty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2025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6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7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8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9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1989" name="Group 12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2018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19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0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1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2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3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4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0" name="Rectangle 20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1991" name="Rectangle 21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1992" name="Line 22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3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1994" name="Group 24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2011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2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3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4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5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6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7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2010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1995" name="Rectangle 34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1996" name="Group 35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2002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3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4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5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6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7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8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7" name="Line 43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44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1999" name="Text Box 45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0" name="Text Box 46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1" name="Rectangle 47"/>
          <p:cNvSpPr>
            <a:spLocks noChangeArrowheads="1"/>
          </p:cNvSpPr>
          <p:nvPr/>
        </p:nvSpPr>
        <p:spPr bwMode="auto">
          <a:xfrm>
            <a:off x="4572000" y="2667003"/>
            <a:ext cx="135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Detecting 2’s-Complement Overflow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Task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Given</a:t>
            </a:r>
            <a:r>
              <a:rPr lang="en-US" b="0"/>
              <a:t> </a:t>
            </a:r>
            <a:r>
              <a:rPr lang="en-US" b="0" i="1"/>
              <a:t>s</a:t>
            </a:r>
            <a:r>
              <a:rPr lang="en-US" b="0"/>
              <a:t>  =  TAdd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Determine if </a:t>
            </a:r>
            <a:r>
              <a:rPr lang="en-US" b="0" i="1"/>
              <a:t>s   </a:t>
            </a:r>
            <a:r>
              <a:rPr lang="en-US" b="0"/>
              <a:t>=</a:t>
            </a:r>
            <a:r>
              <a:rPr lang="en-US" b="0" i="1"/>
              <a:t> </a:t>
            </a:r>
            <a:r>
              <a:rPr lang="en-US" b="0"/>
              <a:t>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Example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int s, u, v;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s = u + v;</a:t>
            </a:r>
          </a:p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Claim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Overflow iff either: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&lt; 0,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	(NegOver)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0, </a:t>
            </a:r>
            <a:r>
              <a:rPr lang="en-US" i="1"/>
              <a:t>s</a:t>
            </a:r>
            <a:r>
              <a:rPr lang="en-US"/>
              <a:t> &lt; 0	(PosOver)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</a:t>
            </a:r>
            <a:endParaRPr lang="en-US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6781800" y="1371600"/>
            <a:ext cx="2058988" cy="2941638"/>
            <a:chOff x="3311" y="850"/>
            <a:chExt cx="1297" cy="1853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3752" y="968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3712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>
              <a:off x="3712" y="96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568" y="1400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4528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3856" y="1536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auto">
            <a:xfrm>
              <a:off x="3848" y="1200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240 w 625"/>
                <a:gd name="T3" fmla="*/ 0 h 817"/>
                <a:gd name="T4" fmla="*/ 384 w 625"/>
                <a:gd name="T5" fmla="*/ 816 h 817"/>
                <a:gd name="T6" fmla="*/ 624 w 625"/>
                <a:gd name="T7" fmla="*/ 816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0"/>
                  </a:moveTo>
                  <a:lnTo>
                    <a:pt x="240" y="0"/>
                  </a:lnTo>
                  <a:lnTo>
                    <a:pt x="384" y="816"/>
                  </a:lnTo>
                  <a:lnTo>
                    <a:pt x="624" y="8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3359" y="171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359" y="1282"/>
              <a:ext cx="39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 </a:t>
              </a:r>
              <a:r>
                <a:rPr lang="en-US" altLang="en-US" b="0" baseline="30000"/>
                <a:t>–1</a:t>
              </a:r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311" y="850"/>
              <a:ext cx="42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</a:t>
              </a:r>
              <a:r>
                <a:rPr lang="en-US" altLang="en-US" b="0"/>
                <a:t>–1</a:t>
              </a:r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3752" y="1832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3712" y="268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3712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4568" y="1832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4528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Line 24"/>
            <p:cNvSpPr>
              <a:spLocks noChangeShapeType="1"/>
            </p:cNvSpPr>
            <p:nvPr/>
          </p:nvSpPr>
          <p:spPr bwMode="auto">
            <a:xfrm>
              <a:off x="3856" y="2112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auto">
            <a:xfrm>
              <a:off x="3848" y="1680"/>
              <a:ext cx="625" cy="817"/>
            </a:xfrm>
            <a:custGeom>
              <a:avLst/>
              <a:gdLst>
                <a:gd name="T0" fmla="*/ 0 w 625"/>
                <a:gd name="T1" fmla="*/ 816 h 817"/>
                <a:gd name="T2" fmla="*/ 240 w 625"/>
                <a:gd name="T3" fmla="*/ 816 h 817"/>
                <a:gd name="T4" fmla="*/ 384 w 625"/>
                <a:gd name="T5" fmla="*/ 0 h 817"/>
                <a:gd name="T6" fmla="*/ 624 w 625"/>
                <a:gd name="T7" fmla="*/ 0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816"/>
                  </a:moveTo>
                  <a:lnTo>
                    <a:pt x="240" y="816"/>
                  </a:lnTo>
                  <a:lnTo>
                    <a:pt x="384" y="0"/>
                  </a:lnTo>
                  <a:lnTo>
                    <a:pt x="62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3831" y="1023"/>
              <a:ext cx="55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PosOver</a:t>
              </a: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3831" y="2511"/>
              <a:ext cx="56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NegOver</a:t>
              </a:r>
            </a:p>
          </p:txBody>
        </p:sp>
      </p:grp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 Fun Fact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Official C standard says overflow is “undefined”</a:t>
            </a:r>
            <a:endParaRPr lang="en-US" b="0" i="1" dirty="0"/>
          </a:p>
          <a:p>
            <a:pPr lvl="1" eaLnBrk="1" hangingPunct="1">
              <a:defRPr/>
            </a:pPr>
            <a:r>
              <a:rPr lang="en-US" dirty="0"/>
              <a:t>Intention was to let machine define what happens</a:t>
            </a:r>
          </a:p>
          <a:p>
            <a:pPr eaLnBrk="1" hangingPunct="1">
              <a:defRPr/>
            </a:pPr>
            <a:r>
              <a:rPr lang="en-US" dirty="0"/>
              <a:t>Recently ISO C committee and compiler writers have decided “undefined” means “compiler gets to choose”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Can generate 0, biggest integer, or anything else</a:t>
            </a:r>
          </a:p>
          <a:p>
            <a:pPr lvl="1" eaLnBrk="1" hangingPunct="1">
              <a:defRPr/>
            </a:pPr>
            <a:r>
              <a:rPr lang="en-US" dirty="0"/>
              <a:t>Or if compiler is sure it’ll overflow, it can optimize out completely</a:t>
            </a:r>
          </a:p>
          <a:p>
            <a:pPr lvl="1" eaLnBrk="1" hangingPunct="1">
              <a:defRPr/>
            </a:pPr>
            <a:r>
              <a:rPr lang="en-US" dirty="0"/>
              <a:t>Generates faster—but wrong!—code</a:t>
            </a:r>
          </a:p>
          <a:p>
            <a:pPr lvl="1" eaLnBrk="1" hangingPunct="1">
              <a:defRPr/>
            </a:pPr>
            <a:r>
              <a:rPr lang="en-US" dirty="0"/>
              <a:t>This can introduce some lovely bugs (e.g., it’s tricky to check for overflow)</a:t>
            </a:r>
          </a:p>
          <a:p>
            <a:pPr eaLnBrk="1" hangingPunct="1">
              <a:defRPr/>
            </a:pPr>
            <a:r>
              <a:rPr lang="en-US" dirty="0"/>
              <a:t>Fight between compiler community and OS/security community over this issue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Multiplication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Computing exact product of </a:t>
            </a:r>
            <a:r>
              <a:rPr lang="en-US" b="0" i="1" dirty="0"/>
              <a:t>w</a:t>
            </a:r>
            <a:r>
              <a:rPr lang="en-US" dirty="0"/>
              <a:t>-bit numbers </a:t>
            </a:r>
            <a:r>
              <a:rPr lang="en-US" b="0" i="1" dirty="0"/>
              <a:t>x</a:t>
            </a:r>
            <a:r>
              <a:rPr lang="en-US" dirty="0"/>
              <a:t>, </a:t>
            </a:r>
            <a:r>
              <a:rPr lang="en-US" b="0" i="1" dirty="0"/>
              <a:t>y</a:t>
            </a:r>
          </a:p>
          <a:p>
            <a:pPr lvl="1" eaLnBrk="1" hangingPunct="1">
              <a:defRPr/>
            </a:pPr>
            <a:r>
              <a:rPr lang="en-US" dirty="0"/>
              <a:t>Either signed or unsigned</a:t>
            </a:r>
          </a:p>
          <a:p>
            <a:pPr eaLnBrk="1" hangingPunct="1">
              <a:defRPr/>
            </a:pPr>
            <a:r>
              <a:rPr lang="en-US" dirty="0"/>
              <a:t>Ranges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Unsigned: </a:t>
            </a:r>
            <a:r>
              <a:rPr lang="en-US" b="0" dirty="0"/>
              <a:t>0 ≤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(2</a:t>
            </a:r>
            <a:r>
              <a:rPr lang="en-US" b="0" i="1" baseline="30000" dirty="0"/>
              <a:t>w</a:t>
            </a:r>
            <a:r>
              <a:rPr lang="en-US" b="0" dirty="0"/>
              <a:t> – 1)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dirty="0"/>
              <a:t> – 2</a:t>
            </a:r>
            <a:r>
              <a:rPr lang="en-US" b="0" i="1" baseline="30000" dirty="0"/>
              <a:t>w</a:t>
            </a:r>
            <a:r>
              <a:rPr lang="en-US" b="0" baseline="30000" dirty="0"/>
              <a:t>+1</a:t>
            </a:r>
            <a:r>
              <a:rPr lang="en-US" b="0" dirty="0"/>
              <a:t> + 1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Two’s complement min: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 ≥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)*(2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–1)  =  –2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 </a:t>
            </a:r>
            <a:r>
              <a:rPr lang="en-US" b="0" dirty="0"/>
              <a:t>+ 2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–1 bits (including 1 for sign)</a:t>
            </a:r>
          </a:p>
          <a:p>
            <a:pPr lvl="1" eaLnBrk="1" hangingPunct="1">
              <a:defRPr/>
            </a:pPr>
            <a:r>
              <a:rPr lang="en-US" dirty="0"/>
              <a:t>Two’s complement max: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bits, but only for (</a:t>
            </a:r>
            <a:r>
              <a:rPr lang="en-US" i="1" dirty="0" err="1"/>
              <a:t>TMin</a:t>
            </a:r>
            <a:r>
              <a:rPr lang="en-US" i="1" baseline="-25000" dirty="0" err="1"/>
              <a:t>w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eaLnBrk="1" hangingPunct="1">
              <a:defRPr/>
            </a:pPr>
            <a:r>
              <a:rPr lang="en-US" dirty="0"/>
              <a:t>Maintaining exact results</a:t>
            </a:r>
          </a:p>
          <a:p>
            <a:pPr lvl="1" eaLnBrk="1" hangingPunct="1">
              <a:defRPr/>
            </a:pPr>
            <a:r>
              <a:rPr lang="en-US" dirty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/>
              <a:t>Done in software by “arbitrary-precision” arithmetic packages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Power-of-2 Multiply by Shifting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k</a:t>
            </a:r>
            <a:r>
              <a:rPr lang="en-US" dirty="0"/>
              <a:t> gives </a:t>
            </a:r>
            <a:r>
              <a:rPr lang="en-US" dirty="0">
                <a:latin typeface="Courier New" pitchFamily="49" charset="0"/>
              </a:rPr>
              <a:t>u * </a:t>
            </a:r>
            <a:r>
              <a:rPr lang="en-US" b="0" i="1" dirty="0"/>
              <a:t>2</a:t>
            </a:r>
            <a:r>
              <a:rPr lang="en-US" b="0" i="1" baseline="30000" dirty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3	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Most machines shift and add much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/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7315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7543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77724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93726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8" name="Rectangle 9"/>
          <p:cNvSpPr>
            <a:spLocks noChangeArrowheads="1"/>
          </p:cNvSpPr>
          <p:nvPr/>
        </p:nvSpPr>
        <p:spPr bwMode="auto">
          <a:xfrm>
            <a:off x="9601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9829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90" name="Rectangle 11"/>
          <p:cNvSpPr>
            <a:spLocks noChangeArrowheads="1"/>
          </p:cNvSpPr>
          <p:nvPr/>
        </p:nvSpPr>
        <p:spPr bwMode="auto">
          <a:xfrm>
            <a:off x="8001000" y="2757488"/>
            <a:ext cx="1371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 • •</a:t>
            </a: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7315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2" name="Rectangle 13"/>
          <p:cNvSpPr>
            <a:spLocks noChangeArrowheads="1"/>
          </p:cNvSpPr>
          <p:nvPr/>
        </p:nvSpPr>
        <p:spPr bwMode="auto">
          <a:xfrm>
            <a:off x="82296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8458200" y="3214688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6094" name="Rectangle 15"/>
          <p:cNvSpPr>
            <a:spLocks noChangeArrowheads="1"/>
          </p:cNvSpPr>
          <p:nvPr/>
        </p:nvSpPr>
        <p:spPr bwMode="auto">
          <a:xfrm>
            <a:off x="8686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9601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6" name="Rectangle 17"/>
          <p:cNvSpPr>
            <a:spLocks noChangeArrowheads="1"/>
          </p:cNvSpPr>
          <p:nvPr/>
        </p:nvSpPr>
        <p:spPr bwMode="auto">
          <a:xfrm>
            <a:off x="9829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75438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098" name="Rectangle 19"/>
          <p:cNvSpPr>
            <a:spLocks noChangeArrowheads="1"/>
          </p:cNvSpPr>
          <p:nvPr/>
        </p:nvSpPr>
        <p:spPr bwMode="auto">
          <a:xfrm>
            <a:off x="6705600" y="268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6705603" y="3138488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3886200" y="35194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6324603" y="3138488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*</a:t>
            </a:r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4928676" y="3595688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·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3" name="Line 24"/>
          <p:cNvSpPr>
            <a:spLocks noChangeShapeType="1"/>
          </p:cNvSpPr>
          <p:nvPr/>
        </p:nvSpPr>
        <p:spPr bwMode="auto">
          <a:xfrm flipV="1">
            <a:off x="3886200" y="39766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2362200" y="3595688"/>
            <a:ext cx="252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Product: </a:t>
            </a:r>
            <a:r>
              <a:rPr lang="en-US" altLang="en-US" b="0" i="1"/>
              <a:t>w</a:t>
            </a:r>
            <a:r>
              <a:rPr lang="en-US" altLang="en-US" b="0"/>
              <a:t>+</a:t>
            </a:r>
            <a:r>
              <a:rPr lang="en-US" altLang="en-US" b="0" i="1"/>
              <a:t>k</a:t>
            </a:r>
            <a:r>
              <a:rPr lang="en-US" altLang="en-US" b="0"/>
              <a:t>  bits</a:t>
            </a:r>
          </a:p>
        </p:txBody>
      </p:sp>
      <p:sp>
        <p:nvSpPr>
          <p:cNvPr id="46105" name="Text Box 26"/>
          <p:cNvSpPr txBox="1">
            <a:spLocks noChangeArrowheads="1"/>
          </p:cNvSpPr>
          <p:nvPr/>
        </p:nvSpPr>
        <p:spPr bwMode="auto">
          <a:xfrm>
            <a:off x="2362200" y="2909888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6" name="Text Box 27"/>
          <p:cNvSpPr txBox="1">
            <a:spLocks noChangeArrowheads="1"/>
          </p:cNvSpPr>
          <p:nvPr/>
        </p:nvSpPr>
        <p:spPr bwMode="auto">
          <a:xfrm>
            <a:off x="2362200" y="42052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</a:t>
            </a:r>
            <a:r>
              <a:rPr lang="en-US" altLang="en-US" b="0" i="1"/>
              <a:t>k </a:t>
            </a:r>
            <a:r>
              <a:rPr lang="en-US" altLang="en-US" b="0"/>
              <a:t> bits: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5621338" y="4129088"/>
            <a:ext cx="1516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08" name="Rectangle 29"/>
          <p:cNvSpPr>
            <a:spLocks noChangeArrowheads="1"/>
          </p:cNvSpPr>
          <p:nvPr/>
        </p:nvSpPr>
        <p:spPr bwMode="auto">
          <a:xfrm>
            <a:off x="89154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09" name="Rectangle 30"/>
          <p:cNvSpPr>
            <a:spLocks noChangeArrowheads="1"/>
          </p:cNvSpPr>
          <p:nvPr/>
        </p:nvSpPr>
        <p:spPr bwMode="auto">
          <a:xfrm>
            <a:off x="8382000" y="23764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grpSp>
        <p:nvGrpSpPr>
          <p:cNvPr id="46110" name="Group 31"/>
          <p:cNvGrpSpPr>
            <a:grpSpLocks/>
          </p:cNvGrpSpPr>
          <p:nvPr/>
        </p:nvGrpSpPr>
        <p:grpSpPr bwMode="auto">
          <a:xfrm>
            <a:off x="5943600" y="3671888"/>
            <a:ext cx="2743200" cy="228600"/>
            <a:chOff x="2976" y="816"/>
            <a:chExt cx="1728" cy="144"/>
          </a:xfrm>
        </p:grpSpPr>
        <p:sp>
          <p:nvSpPr>
            <p:cNvPr id="46124" name="Rectangle 32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5" name="Rectangle 33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6" name="Rectangle 34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7" name="Rectangle 35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8" name="Rectangle 36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9" name="Rectangle 37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30" name="Rectangle 38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6111" name="Rectangle 39"/>
          <p:cNvSpPr>
            <a:spLocks noChangeArrowheads="1"/>
          </p:cNvSpPr>
          <p:nvPr/>
        </p:nvSpPr>
        <p:spPr bwMode="auto">
          <a:xfrm>
            <a:off x="8686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2" name="Rectangle 40"/>
          <p:cNvSpPr>
            <a:spLocks noChangeArrowheads="1"/>
          </p:cNvSpPr>
          <p:nvPr/>
        </p:nvSpPr>
        <p:spPr bwMode="auto">
          <a:xfrm>
            <a:off x="96012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3" name="Rectangle 41"/>
          <p:cNvSpPr>
            <a:spLocks noChangeArrowheads="1"/>
          </p:cNvSpPr>
          <p:nvPr/>
        </p:nvSpPr>
        <p:spPr bwMode="auto">
          <a:xfrm>
            <a:off x="9829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4" name="Rectangle 42"/>
          <p:cNvSpPr>
            <a:spLocks noChangeArrowheads="1"/>
          </p:cNvSpPr>
          <p:nvPr/>
        </p:nvSpPr>
        <p:spPr bwMode="auto">
          <a:xfrm>
            <a:off x="8915400" y="36718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15" name="Rectangle 43"/>
          <p:cNvSpPr>
            <a:spLocks noChangeArrowheads="1"/>
          </p:cNvSpPr>
          <p:nvPr/>
        </p:nvSpPr>
        <p:spPr bwMode="auto">
          <a:xfrm>
            <a:off x="5638803" y="4510088"/>
            <a:ext cx="1490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16" name="Rectangle 44"/>
          <p:cNvSpPr>
            <a:spLocks noChangeArrowheads="1"/>
          </p:cNvSpPr>
          <p:nvPr/>
        </p:nvSpPr>
        <p:spPr bwMode="auto">
          <a:xfrm>
            <a:off x="8686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7" name="Rectangle 45"/>
          <p:cNvSpPr>
            <a:spLocks noChangeArrowheads="1"/>
          </p:cNvSpPr>
          <p:nvPr/>
        </p:nvSpPr>
        <p:spPr bwMode="auto">
          <a:xfrm>
            <a:off x="96012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8" name="Rectangle 46"/>
          <p:cNvSpPr>
            <a:spLocks noChangeArrowheads="1"/>
          </p:cNvSpPr>
          <p:nvPr/>
        </p:nvSpPr>
        <p:spPr bwMode="auto">
          <a:xfrm>
            <a:off x="9829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8915400" y="41290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80010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1" name="Rectangle 49"/>
          <p:cNvSpPr>
            <a:spLocks noChangeArrowheads="1"/>
          </p:cNvSpPr>
          <p:nvPr/>
        </p:nvSpPr>
        <p:spPr bwMode="auto">
          <a:xfrm>
            <a:off x="82296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2" name="Rectangle 50"/>
          <p:cNvSpPr>
            <a:spLocks noChangeArrowheads="1"/>
          </p:cNvSpPr>
          <p:nvPr/>
        </p:nvSpPr>
        <p:spPr bwMode="auto">
          <a:xfrm>
            <a:off x="84582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315200" y="4129088"/>
            <a:ext cx="6858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Power-of-2 Divide by Shifting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&gt;&gt; k</a:t>
            </a:r>
            <a:r>
              <a:rPr lang="en-US" dirty="0"/>
              <a:t> gives  </a:t>
            </a:r>
            <a:r>
              <a:rPr lang="en-US" dirty="0">
                <a:sym typeface="Symbol" pitchFamily="18" charset="2"/>
              </a:rPr>
              <a:t> </a:t>
            </a:r>
            <a:r>
              <a:rPr lang="en-US" dirty="0">
                <a:latin typeface="Courier New" pitchFamily="49" charset="0"/>
              </a:rPr>
              <a:t>u / </a:t>
            </a:r>
            <a:r>
              <a:rPr lang="en-US" b="0" i="1" dirty="0"/>
              <a:t>2</a:t>
            </a:r>
            <a:r>
              <a:rPr lang="en-US" b="0" i="1" baseline="30000" dirty="0"/>
              <a:t>k </a:t>
            </a:r>
            <a:r>
              <a:rPr lang="en-US" dirty="0">
                <a:sym typeface="Symbol" pitchFamily="18" charset="2"/>
              </a:rPr>
              <a:t></a:t>
            </a:r>
            <a:endParaRPr lang="en-US" b="0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47108" name="Object 56"/>
          <p:cNvGraphicFramePr>
            <a:graphicFrameLocks noChangeAspect="1"/>
          </p:cNvGraphicFramePr>
          <p:nvPr/>
        </p:nvGraphicFramePr>
        <p:xfrm>
          <a:off x="2286000" y="47244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688580" imgH="1647444" progId="Word.Document.8">
                  <p:embed/>
                </p:oleObj>
              </mc:Choice>
              <mc:Fallback>
                <p:oleObj name="Document" r:id="rId3" imgW="7688580" imgH="1647444" progId="Word.Document.8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58"/>
          <p:cNvSpPr>
            <a:spLocks noChangeArrowheads="1"/>
          </p:cNvSpPr>
          <p:nvPr/>
        </p:nvSpPr>
        <p:spPr bwMode="auto">
          <a:xfrm>
            <a:off x="5486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0" name="Rectangle 59"/>
          <p:cNvSpPr>
            <a:spLocks noChangeArrowheads="1"/>
          </p:cNvSpPr>
          <p:nvPr/>
        </p:nvSpPr>
        <p:spPr bwMode="auto">
          <a:xfrm>
            <a:off x="5715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1" name="Rectangle 60"/>
          <p:cNvSpPr>
            <a:spLocks noChangeArrowheads="1"/>
          </p:cNvSpPr>
          <p:nvPr/>
        </p:nvSpPr>
        <p:spPr bwMode="auto">
          <a:xfrm>
            <a:off x="6629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2" name="Rectangle 61"/>
          <p:cNvSpPr>
            <a:spLocks noChangeArrowheads="1"/>
          </p:cNvSpPr>
          <p:nvPr/>
        </p:nvSpPr>
        <p:spPr bwMode="auto">
          <a:xfrm>
            <a:off x="5486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3" name="Rectangle 62"/>
          <p:cNvSpPr>
            <a:spLocks noChangeArrowheads="1"/>
          </p:cNvSpPr>
          <p:nvPr/>
        </p:nvSpPr>
        <p:spPr bwMode="auto">
          <a:xfrm>
            <a:off x="6400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4" name="Rectangle 63"/>
          <p:cNvSpPr>
            <a:spLocks noChangeArrowheads="1"/>
          </p:cNvSpPr>
          <p:nvPr/>
        </p:nvSpPr>
        <p:spPr bwMode="auto">
          <a:xfrm>
            <a:off x="6629400" y="3200400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7115" name="Rectangle 64"/>
          <p:cNvSpPr>
            <a:spLocks noChangeArrowheads="1"/>
          </p:cNvSpPr>
          <p:nvPr/>
        </p:nvSpPr>
        <p:spPr bwMode="auto">
          <a:xfrm>
            <a:off x="6858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6" name="Rectangle 65"/>
          <p:cNvSpPr>
            <a:spLocks noChangeArrowheads="1"/>
          </p:cNvSpPr>
          <p:nvPr/>
        </p:nvSpPr>
        <p:spPr bwMode="auto">
          <a:xfrm>
            <a:off x="777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7" name="Rectangle 66"/>
          <p:cNvSpPr>
            <a:spLocks noChangeArrowheads="1"/>
          </p:cNvSpPr>
          <p:nvPr/>
        </p:nvSpPr>
        <p:spPr bwMode="auto">
          <a:xfrm>
            <a:off x="8001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8" name="Rectangle 67"/>
          <p:cNvSpPr>
            <a:spLocks noChangeArrowheads="1"/>
          </p:cNvSpPr>
          <p:nvPr/>
        </p:nvSpPr>
        <p:spPr bwMode="auto">
          <a:xfrm>
            <a:off x="5715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19" name="Rectangle 68"/>
          <p:cNvSpPr>
            <a:spLocks noChangeArrowheads="1"/>
          </p:cNvSpPr>
          <p:nvPr/>
        </p:nvSpPr>
        <p:spPr bwMode="auto">
          <a:xfrm>
            <a:off x="4876800" y="26670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7120" name="Rectangle 69"/>
          <p:cNvSpPr>
            <a:spLocks noChangeArrowheads="1"/>
          </p:cNvSpPr>
          <p:nvPr/>
        </p:nvSpPr>
        <p:spPr bwMode="auto">
          <a:xfrm>
            <a:off x="4876803" y="3124203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1" name="Line 70"/>
          <p:cNvSpPr>
            <a:spLocks noChangeShapeType="1"/>
          </p:cNvSpPr>
          <p:nvPr/>
        </p:nvSpPr>
        <p:spPr bwMode="auto">
          <a:xfrm>
            <a:off x="3733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71"/>
          <p:cNvSpPr>
            <a:spLocks noChangeArrowheads="1"/>
          </p:cNvSpPr>
          <p:nvPr/>
        </p:nvSpPr>
        <p:spPr bwMode="auto">
          <a:xfrm>
            <a:off x="4495803" y="31242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/</a:t>
            </a:r>
          </a:p>
        </p:txBody>
      </p:sp>
      <p:sp>
        <p:nvSpPr>
          <p:cNvPr id="47123" name="Rectangle 72"/>
          <p:cNvSpPr>
            <a:spLocks noChangeArrowheads="1"/>
          </p:cNvSpPr>
          <p:nvPr/>
        </p:nvSpPr>
        <p:spPr bwMode="auto">
          <a:xfrm>
            <a:off x="4572003" y="3581403"/>
            <a:ext cx="658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4" name="Text Box 73"/>
          <p:cNvSpPr txBox="1">
            <a:spLocks noChangeArrowheads="1"/>
          </p:cNvSpPr>
          <p:nvPr/>
        </p:nvSpPr>
        <p:spPr bwMode="auto">
          <a:xfrm>
            <a:off x="2057400" y="3581403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Division: </a:t>
            </a:r>
          </a:p>
        </p:txBody>
      </p:sp>
      <p:sp>
        <p:nvSpPr>
          <p:cNvPr id="47125" name="Text Box 74"/>
          <p:cNvSpPr txBox="1">
            <a:spLocks noChangeArrowheads="1"/>
          </p:cNvSpPr>
          <p:nvPr/>
        </p:nvSpPr>
        <p:spPr bwMode="auto">
          <a:xfrm>
            <a:off x="2057400" y="289560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</a:t>
            </a:r>
          </a:p>
        </p:txBody>
      </p:sp>
      <p:sp>
        <p:nvSpPr>
          <p:cNvPr id="47126" name="Rectangle 75"/>
          <p:cNvSpPr>
            <a:spLocks noChangeArrowheads="1"/>
          </p:cNvSpPr>
          <p:nvPr/>
        </p:nvSpPr>
        <p:spPr bwMode="auto">
          <a:xfrm>
            <a:off x="7086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27" name="Rectangle 76"/>
          <p:cNvSpPr>
            <a:spLocks noChangeArrowheads="1"/>
          </p:cNvSpPr>
          <p:nvPr/>
        </p:nvSpPr>
        <p:spPr bwMode="auto">
          <a:xfrm>
            <a:off x="6553200" y="23622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sp>
        <p:nvSpPr>
          <p:cNvPr id="47128" name="Rectangle 77"/>
          <p:cNvSpPr>
            <a:spLocks noChangeArrowheads="1"/>
          </p:cNvSpPr>
          <p:nvPr/>
        </p:nvSpPr>
        <p:spPr bwMode="auto">
          <a:xfrm>
            <a:off x="5943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29" name="Group 78"/>
          <p:cNvGrpSpPr>
            <a:grpSpLocks/>
          </p:cNvGrpSpPr>
          <p:nvPr/>
        </p:nvGrpSpPr>
        <p:grpSpPr bwMode="auto">
          <a:xfrm>
            <a:off x="6858000" y="2743200"/>
            <a:ext cx="1371600" cy="228600"/>
            <a:chOff x="3744" y="1488"/>
            <a:chExt cx="864" cy="144"/>
          </a:xfrm>
        </p:grpSpPr>
        <p:sp>
          <p:nvSpPr>
            <p:cNvPr id="47159" name="Rectangle 79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0" name="Rectangle 80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1" name="Rectangle 81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2" name="Rectangle 82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0" name="Rectangle 83"/>
          <p:cNvSpPr>
            <a:spLocks noChangeArrowheads="1"/>
          </p:cNvSpPr>
          <p:nvPr/>
        </p:nvSpPr>
        <p:spPr bwMode="auto">
          <a:xfrm>
            <a:off x="6858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1" name="Rectangle 84"/>
          <p:cNvSpPr>
            <a:spLocks noChangeArrowheads="1"/>
          </p:cNvSpPr>
          <p:nvPr/>
        </p:nvSpPr>
        <p:spPr bwMode="auto">
          <a:xfrm>
            <a:off x="7086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2" name="Rectangle 85"/>
          <p:cNvSpPr>
            <a:spLocks noChangeArrowheads="1"/>
          </p:cNvSpPr>
          <p:nvPr/>
        </p:nvSpPr>
        <p:spPr bwMode="auto">
          <a:xfrm>
            <a:off x="8001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3" name="Rectangle 86"/>
          <p:cNvSpPr>
            <a:spLocks noChangeArrowheads="1"/>
          </p:cNvSpPr>
          <p:nvPr/>
        </p:nvSpPr>
        <p:spPr bwMode="auto">
          <a:xfrm>
            <a:off x="7315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34" name="Rectangle 87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35" name="Rectangle 88"/>
          <p:cNvSpPr>
            <a:spLocks noChangeArrowheads="1"/>
          </p:cNvSpPr>
          <p:nvPr/>
        </p:nvSpPr>
        <p:spPr bwMode="auto">
          <a:xfrm>
            <a:off x="6400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6" name="Rectangle 89"/>
          <p:cNvSpPr>
            <a:spLocks noChangeArrowheads="1"/>
          </p:cNvSpPr>
          <p:nvPr/>
        </p:nvSpPr>
        <p:spPr bwMode="auto">
          <a:xfrm>
            <a:off x="6629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7" name="Rectangle 90"/>
          <p:cNvSpPr>
            <a:spLocks noChangeArrowheads="1"/>
          </p:cNvSpPr>
          <p:nvPr/>
        </p:nvSpPr>
        <p:spPr bwMode="auto">
          <a:xfrm>
            <a:off x="5715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38" name="Group 91"/>
          <p:cNvGrpSpPr>
            <a:grpSpLocks/>
          </p:cNvGrpSpPr>
          <p:nvPr/>
        </p:nvGrpSpPr>
        <p:grpSpPr bwMode="auto">
          <a:xfrm>
            <a:off x="8305800" y="3657600"/>
            <a:ext cx="1371600" cy="228600"/>
            <a:chOff x="4416" y="2256"/>
            <a:chExt cx="864" cy="144"/>
          </a:xfrm>
        </p:grpSpPr>
        <p:sp>
          <p:nvSpPr>
            <p:cNvPr id="47155" name="Rectangle 92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6" name="Rectangle 93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7" name="Rectangle 94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8" name="Rectangle 95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9" name="Line 96"/>
          <p:cNvSpPr>
            <a:spLocks noChangeShapeType="1"/>
          </p:cNvSpPr>
          <p:nvPr/>
        </p:nvSpPr>
        <p:spPr bwMode="auto">
          <a:xfrm>
            <a:off x="3733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97"/>
          <p:cNvSpPr>
            <a:spLocks noChangeArrowheads="1"/>
          </p:cNvSpPr>
          <p:nvPr/>
        </p:nvSpPr>
        <p:spPr bwMode="auto">
          <a:xfrm>
            <a:off x="4406900" y="4133853"/>
            <a:ext cx="92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</a:t>
            </a:r>
            <a:r>
              <a:rPr lang="en-US" altLang="en-US" sz="1600" b="0" i="1">
                <a:latin typeface="Times"/>
              </a:rPr>
              <a:t> </a:t>
            </a: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 </a:t>
            </a: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</a:t>
            </a:r>
          </a:p>
        </p:txBody>
      </p:sp>
      <p:sp>
        <p:nvSpPr>
          <p:cNvPr id="47141" name="Rectangle 98"/>
          <p:cNvSpPr>
            <a:spLocks noChangeArrowheads="1"/>
          </p:cNvSpPr>
          <p:nvPr/>
        </p:nvSpPr>
        <p:spPr bwMode="auto">
          <a:xfrm>
            <a:off x="6858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2" name="Rectangle 99"/>
          <p:cNvSpPr>
            <a:spLocks noChangeArrowheads="1"/>
          </p:cNvSpPr>
          <p:nvPr/>
        </p:nvSpPr>
        <p:spPr bwMode="auto">
          <a:xfrm>
            <a:off x="7086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3" name="Rectangle 100"/>
          <p:cNvSpPr>
            <a:spLocks noChangeArrowheads="1"/>
          </p:cNvSpPr>
          <p:nvPr/>
        </p:nvSpPr>
        <p:spPr bwMode="auto">
          <a:xfrm>
            <a:off x="8001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4" name="Rectangle 101"/>
          <p:cNvSpPr>
            <a:spLocks noChangeArrowheads="1"/>
          </p:cNvSpPr>
          <p:nvPr/>
        </p:nvSpPr>
        <p:spPr bwMode="auto">
          <a:xfrm>
            <a:off x="7315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45" name="Text Box 102"/>
          <p:cNvSpPr txBox="1">
            <a:spLocks noChangeArrowheads="1"/>
          </p:cNvSpPr>
          <p:nvPr/>
        </p:nvSpPr>
        <p:spPr bwMode="auto">
          <a:xfrm>
            <a:off x="2057400" y="4114803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Result:</a:t>
            </a:r>
          </a:p>
        </p:txBody>
      </p:sp>
      <p:sp>
        <p:nvSpPr>
          <p:cNvPr id="47146" name="Text Box 103"/>
          <p:cNvSpPr txBox="1">
            <a:spLocks noChangeArrowheads="1"/>
          </p:cNvSpPr>
          <p:nvPr/>
        </p:nvSpPr>
        <p:spPr bwMode="auto">
          <a:xfrm>
            <a:off x="8153400" y="3581403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.</a:t>
            </a:r>
          </a:p>
        </p:txBody>
      </p:sp>
      <p:sp>
        <p:nvSpPr>
          <p:cNvPr id="47147" name="Text Box 104"/>
          <p:cNvSpPr txBox="1">
            <a:spLocks noChangeArrowheads="1"/>
          </p:cNvSpPr>
          <p:nvPr/>
        </p:nvSpPr>
        <p:spPr bwMode="auto">
          <a:xfrm>
            <a:off x="8458200" y="2667003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Binary Point</a:t>
            </a:r>
          </a:p>
        </p:txBody>
      </p:sp>
      <p:sp>
        <p:nvSpPr>
          <p:cNvPr id="47148" name="Line 105"/>
          <p:cNvSpPr>
            <a:spLocks noChangeShapeType="1"/>
          </p:cNvSpPr>
          <p:nvPr/>
        </p:nvSpPr>
        <p:spPr bwMode="auto">
          <a:xfrm flipH="1">
            <a:off x="8305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106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0" name="Rectangle 107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51" name="Rectangle 108"/>
          <p:cNvSpPr>
            <a:spLocks noChangeArrowheads="1"/>
          </p:cNvSpPr>
          <p:nvPr/>
        </p:nvSpPr>
        <p:spPr bwMode="auto">
          <a:xfrm>
            <a:off x="6400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2" name="Rectangle 109"/>
          <p:cNvSpPr>
            <a:spLocks noChangeArrowheads="1"/>
          </p:cNvSpPr>
          <p:nvPr/>
        </p:nvSpPr>
        <p:spPr bwMode="auto">
          <a:xfrm>
            <a:off x="6629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3" name="Rectangle 110"/>
          <p:cNvSpPr>
            <a:spLocks noChangeArrowheads="1"/>
          </p:cNvSpPr>
          <p:nvPr/>
        </p:nvSpPr>
        <p:spPr bwMode="auto">
          <a:xfrm>
            <a:off x="5715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54" name="Rectangle 111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AF695C-2047-4E9C-C19D-09912B88D487}"/>
                  </a:ext>
                </a:extLst>
              </p14:cNvPr>
              <p14:cNvContentPartPr/>
              <p14:nvPr/>
            </p14:nvContentPartPr>
            <p14:xfrm>
              <a:off x="7435800" y="4863960"/>
              <a:ext cx="2718360" cy="1448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AF695C-2047-4E9C-C19D-09912B88D48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26440" y="4854600"/>
                <a:ext cx="2737080" cy="146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Addition:</a:t>
            </a:r>
          </a:p>
          <a:p>
            <a:pPr lvl="1">
              <a:defRPr/>
            </a:pPr>
            <a:r>
              <a:rPr lang="en-US" dirty="0"/>
              <a:t>Unsigned/signed: Normal addition followed by truncate;</a:t>
            </a:r>
            <a:br>
              <a:rPr lang="en-US" dirty="0"/>
            </a:br>
            <a:r>
              <a:rPr lang="en-US" dirty="0"/>
              <a:t>same operation on bit level</a:t>
            </a:r>
          </a:p>
          <a:p>
            <a:pPr lvl="1">
              <a:defRPr/>
            </a:pPr>
            <a:r>
              <a:rPr lang="en-US" dirty="0"/>
              <a:t>Unsigned: addition mod 2</a:t>
            </a:r>
            <a:r>
              <a:rPr lang="en-US" baseline="30000" dirty="0"/>
              <a:t>w</a:t>
            </a:r>
          </a:p>
          <a:p>
            <a:pPr lvl="2">
              <a:defRPr/>
            </a:pPr>
            <a:r>
              <a:rPr lang="en-US" dirty="0"/>
              <a:t>Mathematical addition + possible subtraction of 2</a:t>
            </a:r>
            <a:r>
              <a:rPr lang="en-US" baseline="30000" dirty="0"/>
              <a:t>w</a:t>
            </a:r>
            <a:endParaRPr lang="en-US" dirty="0"/>
          </a:p>
          <a:p>
            <a:pPr lvl="1">
              <a:defRPr/>
            </a:pPr>
            <a:r>
              <a:rPr lang="en-US" dirty="0"/>
              <a:t>Signed: modified addition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  <a:p>
            <a:pPr lvl="2">
              <a:defRPr/>
            </a:pPr>
            <a:r>
              <a:rPr lang="en-US" dirty="0"/>
              <a:t>Mathematical addition + possible addition or subtraction of 2</a:t>
            </a:r>
            <a:r>
              <a:rPr lang="en-US" baseline="30000" dirty="0"/>
              <a:t>w</a:t>
            </a:r>
            <a:endParaRPr lang="en-US" dirty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Multiplication:</a:t>
            </a:r>
          </a:p>
          <a:p>
            <a:pPr lvl="1">
              <a:defRPr/>
            </a:pPr>
            <a:r>
              <a:rPr lang="en-US" dirty="0"/>
              <a:t>Unsigned/signed: Normal multiplication followed by truncate; same operation on bit level</a:t>
            </a:r>
          </a:p>
          <a:p>
            <a:pPr lvl="1">
              <a:defRPr/>
            </a:pPr>
            <a:r>
              <a:rPr lang="en-US" dirty="0"/>
              <a:t>Unsigned: multiplication mod 2</a:t>
            </a:r>
            <a:r>
              <a:rPr lang="en-US" baseline="30000" dirty="0"/>
              <a:t>w</a:t>
            </a:r>
          </a:p>
          <a:p>
            <a:pPr lvl="1">
              <a:defRPr/>
            </a:pPr>
            <a:r>
              <a:rPr lang="en-US" dirty="0"/>
              <a:t>Signed: modified multiplication mod 2</a:t>
            </a:r>
            <a:r>
              <a:rPr lang="en-US" baseline="30000" dirty="0"/>
              <a:t>w </a:t>
            </a:r>
            <a:r>
              <a:rPr lang="en-US" dirty="0"/>
              <a:t>(result in range -2</a:t>
            </a:r>
            <a:r>
              <a:rPr lang="en-US" baseline="30000" dirty="0"/>
              <a:t>w-1</a:t>
            </a:r>
            <a:r>
              <a:rPr lang="en-US" dirty="0"/>
              <a:t> to 2</a:t>
            </a:r>
            <a:r>
              <a:rPr lang="en-US" baseline="30000" dirty="0"/>
              <a:t>w-1</a:t>
            </a:r>
            <a:r>
              <a:rPr lang="en-US" dirty="0"/>
              <a:t>-1)</a:t>
            </a:r>
            <a:endParaRPr lang="en-US" baseline="30000" dirty="0"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Don’t</a:t>
            </a:r>
            <a:r>
              <a:rPr lang="en-US" dirty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 - 2;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#define DELTA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- DELTA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-= DELTA)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. . 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671F1C-3314-8324-F467-F98ECCDF23A4}"/>
                  </a:ext>
                </a:extLst>
              </p14:cNvPr>
              <p14:cNvContentPartPr/>
              <p14:nvPr/>
            </p14:nvContentPartPr>
            <p14:xfrm>
              <a:off x="4546440" y="4305240"/>
              <a:ext cx="521280" cy="533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671F1C-3314-8324-F467-F98ECCDF23A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37080" y="4295880"/>
                <a:ext cx="540000" cy="55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Proper way to use unsigned as loop index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 - 2;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+ 1];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See Robert </a:t>
            </a:r>
            <a:r>
              <a:rPr lang="en-US" dirty="0" err="1"/>
              <a:t>Seacord</a:t>
            </a:r>
            <a:r>
              <a:rPr lang="en-US" dirty="0"/>
              <a:t>, </a:t>
            </a:r>
            <a:r>
              <a:rPr lang="en-US" i="1" dirty="0"/>
              <a:t>Secure Coding in C and C++</a:t>
            </a:r>
          </a:p>
          <a:p>
            <a:pPr lvl="1">
              <a:defRPr/>
            </a:pPr>
            <a:r>
              <a:rPr lang="en-US" dirty="0"/>
              <a:t>C Standard guarantees unsigned addition will behave like modular arithmetic</a:t>
            </a:r>
          </a:p>
          <a:p>
            <a:pPr lvl="2">
              <a:lnSpc>
                <a:spcPct val="100000"/>
              </a:lnSpc>
              <a:defRPr/>
            </a:pPr>
            <a:r>
              <a:rPr lang="en-US" dirty="0"/>
              <a:t>0 – 1 </a:t>
            </a:r>
            <a:r>
              <a:rPr lang="en-US" dirty="0">
                <a:sym typeface="Wingdings"/>
              </a:rPr>
              <a:t> </a:t>
            </a:r>
            <a:r>
              <a:rPr lang="en-US" i="1" dirty="0" err="1">
                <a:sym typeface="Wingdings"/>
              </a:rPr>
              <a:t>UMax</a:t>
            </a:r>
            <a:endParaRPr lang="en-US" i="1" dirty="0">
              <a:sym typeface="Wingding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/>
              <a:t>Even better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</a:rPr>
              <a:t>#include &lt;sys/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</a:rPr>
              <a:t>types.h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</a:rPr>
              <a:t>&gt;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 - 2;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+ 1];</a:t>
            </a:r>
          </a:p>
          <a:p>
            <a:pPr lvl="1">
              <a:defRPr/>
            </a:pPr>
            <a:r>
              <a:rPr lang="en-US" sz="1800" dirty="0">
                <a:latin typeface="Courier New"/>
                <a:cs typeface="Courier New"/>
              </a:rPr>
              <a:t>Data type </a:t>
            </a:r>
            <a:r>
              <a:rPr lang="en-US" sz="1800" dirty="0" err="1">
                <a:latin typeface="Courier New"/>
                <a:cs typeface="Courier New"/>
              </a:rPr>
              <a:t>size_t</a:t>
            </a:r>
            <a:r>
              <a:rPr lang="en-US" sz="1800" dirty="0"/>
              <a:t> is unsigned value with length = word size</a:t>
            </a:r>
          </a:p>
          <a:p>
            <a:pPr lvl="1">
              <a:defRPr/>
            </a:pPr>
            <a:r>
              <a:rPr lang="en-US" sz="1800" dirty="0"/>
              <a:t>Code will work even if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= </a:t>
            </a:r>
            <a:r>
              <a:rPr lang="en-US" sz="1800" i="1" dirty="0" err="1"/>
              <a:t>UMax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But what if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is signed and &lt; 0?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Syllabus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Syllabus on Web: https://www.cs.hmc.edu/~geoff/cs105</a:t>
            </a:r>
          </a:p>
          <a:p>
            <a:pPr lvl="1" eaLnBrk="1" hangingPunct="1">
              <a:defRPr/>
            </a:pPr>
            <a:r>
              <a:rPr lang="en-US" dirty="0"/>
              <a:t>Calendar defines due dates</a:t>
            </a:r>
          </a:p>
          <a:p>
            <a:pPr lvl="2" eaLnBrk="1" hangingPunct="1">
              <a:defRPr/>
            </a:pPr>
            <a:r>
              <a:rPr lang="en-US" dirty="0"/>
              <a:t>Also has links to slides and labs</a:t>
            </a:r>
          </a:p>
          <a:p>
            <a:pPr lvl="1" eaLnBrk="1" hangingPunct="1">
              <a:defRPr/>
            </a:pPr>
            <a:r>
              <a:rPr lang="en-US" dirty="0"/>
              <a:t>Labs: cs105submit for some, others have specific directions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/>
              <a:t>Logical right shift, no sign extension</a:t>
            </a:r>
          </a:p>
          <a:p>
            <a:pPr eaLnBrk="1" hangingPunct="1">
              <a:defRPr/>
            </a:pPr>
            <a:r>
              <a:rPr lang="en-US" i="1" dirty="0"/>
              <a:t>Do </a:t>
            </a:r>
            <a:r>
              <a:rPr lang="en-US" dirty="0"/>
              <a:t>Use for Very Large Arrays</a:t>
            </a:r>
          </a:p>
          <a:p>
            <a:pPr lvl="1" eaLnBrk="1" hangingPunct="1">
              <a:defRPr/>
            </a:pPr>
            <a:r>
              <a:rPr lang="en-US" dirty="0"/>
              <a:t>Signed index doesn’t have range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for Bit Fields</a:t>
            </a:r>
          </a:p>
          <a:p>
            <a:pPr lvl="1" eaLnBrk="1" hangingPunct="1">
              <a:defRPr/>
            </a:pPr>
            <a:r>
              <a:rPr lang="en-US" dirty="0"/>
              <a:t>Need Logical Right Shift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Programs refer to data by address</a:t>
            </a:r>
          </a:p>
          <a:p>
            <a:pPr marL="552450" lvl="1" eaLnBrk="1" hangingPunct="1">
              <a:defRPr/>
            </a:pPr>
            <a:r>
              <a:rPr lang="en-US" dirty="0"/>
              <a:t>Conceptually, envision it as a very large array of bytes</a:t>
            </a:r>
          </a:p>
          <a:p>
            <a:pPr marL="952500" lvl="2">
              <a:defRPr/>
            </a:pPr>
            <a:r>
              <a:rPr lang="en-US" dirty="0"/>
              <a:t>In reality it’s not, but can think of it that way</a:t>
            </a:r>
          </a:p>
          <a:p>
            <a:pPr marL="552450" lvl="1" eaLnBrk="1" hangingPunct="1">
              <a:defRPr/>
            </a:pPr>
            <a:r>
              <a:rPr lang="en-US" dirty="0"/>
              <a:t>An address is like an index into that array</a:t>
            </a:r>
          </a:p>
          <a:p>
            <a:pPr marL="952500" lvl="2">
              <a:defRPr/>
            </a:pPr>
            <a:r>
              <a:rPr lang="en-US" dirty="0"/>
              <a:t>…and, a pointer variable stores an address</a:t>
            </a:r>
          </a:p>
          <a:p>
            <a:pPr marL="952500" lvl="2">
              <a:defRPr/>
            </a:pPr>
            <a:endParaRPr lang="en-US" dirty="0"/>
          </a:p>
          <a:p>
            <a:pPr marL="152400">
              <a:defRPr/>
            </a:pPr>
            <a:r>
              <a:rPr lang="en-US" dirty="0"/>
              <a:t>Note: system provides private address space to each “process”</a:t>
            </a:r>
          </a:p>
          <a:p>
            <a:pPr marL="438150" lvl="1">
              <a:defRPr/>
            </a:pPr>
            <a:r>
              <a:rPr lang="en-US" dirty="0"/>
              <a:t>Think of a process as a program being executed</a:t>
            </a:r>
          </a:p>
          <a:p>
            <a:pPr marL="438150" lvl="1">
              <a:defRPr/>
            </a:pPr>
            <a:r>
              <a:rPr lang="en-US" dirty="0"/>
              <a:t>So, a program can clobber its own data, but not that of others</a:t>
            </a:r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2282828" y="1470376"/>
            <a:ext cx="6424613" cy="1136517"/>
            <a:chOff x="-2" y="171"/>
            <a:chExt cx="4047" cy="715"/>
          </a:xfrm>
        </p:grpSpPr>
        <p:sp>
          <p:nvSpPr>
            <p:cNvPr id="52229" name="Rectangle 6"/>
            <p:cNvSpPr>
              <a:spLocks/>
            </p:cNvSpPr>
            <p:nvPr/>
          </p:nvSpPr>
          <p:spPr bwMode="auto">
            <a:xfrm>
              <a:off x="2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0" name="Rectangle 7"/>
            <p:cNvSpPr>
              <a:spLocks/>
            </p:cNvSpPr>
            <p:nvPr/>
          </p:nvSpPr>
          <p:spPr bwMode="auto">
            <a:xfrm>
              <a:off x="5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1" name="Rectangle 8"/>
            <p:cNvSpPr>
              <a:spLocks/>
            </p:cNvSpPr>
            <p:nvPr/>
          </p:nvSpPr>
          <p:spPr bwMode="auto">
            <a:xfrm>
              <a:off x="7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2" name="Rectangle 9"/>
            <p:cNvSpPr>
              <a:spLocks/>
            </p:cNvSpPr>
            <p:nvPr/>
          </p:nvSpPr>
          <p:spPr bwMode="auto">
            <a:xfrm>
              <a:off x="9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3" name="Rectangle 10"/>
            <p:cNvSpPr>
              <a:spLocks/>
            </p:cNvSpPr>
            <p:nvPr/>
          </p:nvSpPr>
          <p:spPr bwMode="auto">
            <a:xfrm>
              <a:off x="12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5" name="Rectangle 12"/>
            <p:cNvSpPr>
              <a:spLocks/>
            </p:cNvSpPr>
            <p:nvPr/>
          </p:nvSpPr>
          <p:spPr bwMode="auto">
            <a:xfrm>
              <a:off x="24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6" name="Rectangle 13"/>
            <p:cNvSpPr>
              <a:spLocks/>
            </p:cNvSpPr>
            <p:nvPr/>
          </p:nvSpPr>
          <p:spPr bwMode="auto">
            <a:xfrm>
              <a:off x="26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7" name="Rectangle 14"/>
            <p:cNvSpPr>
              <a:spLocks/>
            </p:cNvSpPr>
            <p:nvPr/>
          </p:nvSpPr>
          <p:spPr bwMode="auto">
            <a:xfrm>
              <a:off x="29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8" name="Rectangle 15"/>
            <p:cNvSpPr>
              <a:spLocks/>
            </p:cNvSpPr>
            <p:nvPr/>
          </p:nvSpPr>
          <p:spPr bwMode="auto">
            <a:xfrm>
              <a:off x="31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9" name="Rectangle 16"/>
            <p:cNvSpPr>
              <a:spLocks/>
            </p:cNvSpPr>
            <p:nvPr/>
          </p:nvSpPr>
          <p:spPr bwMode="auto">
            <a:xfrm>
              <a:off x="33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0" name="Rectangle 17"/>
            <p:cNvSpPr>
              <a:spLocks/>
            </p:cNvSpPr>
            <p:nvPr/>
          </p:nvSpPr>
          <p:spPr bwMode="auto">
            <a:xfrm>
              <a:off x="36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rIns="4572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• • •</a:t>
              </a:r>
            </a:p>
          </p:txBody>
        </p:sp>
        <p:sp>
          <p:nvSpPr>
            <p:cNvPr id="5224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00•••0</a:t>
              </a:r>
            </a:p>
          </p:txBody>
        </p:sp>
        <p:sp>
          <p:nvSpPr>
            <p:cNvPr id="5224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Any given computer has a “word size”</a:t>
            </a:r>
          </a:p>
          <a:p>
            <a:pPr marL="552450" lvl="1" eaLnBrk="1" hangingPunct="1">
              <a:defRPr/>
            </a:pPr>
            <a:r>
              <a:rPr lang="en-US" dirty="0"/>
              <a:t>Nominal size of integer-valued data</a:t>
            </a:r>
          </a:p>
          <a:p>
            <a:pPr marL="838200" lvl="2" eaLnBrk="1" hangingPunct="1">
              <a:defRPr/>
            </a:pPr>
            <a:r>
              <a:rPr lang="en-US" dirty="0"/>
              <a:t>…and of addresses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Until about 2010, most machines used 32 bits (4 bytes) as word size</a:t>
            </a:r>
          </a:p>
          <a:p>
            <a:pPr marL="838200" lvl="2" eaLnBrk="1" hangingPunct="1">
              <a:defRPr/>
            </a:pPr>
            <a:r>
              <a:rPr lang="en-US" dirty="0"/>
              <a:t>Limits addresses to 4GB (2</a:t>
            </a:r>
            <a:r>
              <a:rPr lang="en-US" baseline="30000" dirty="0"/>
              <a:t>32</a:t>
            </a:r>
            <a:r>
              <a:rPr lang="en-US" dirty="0"/>
              <a:t> bytes)</a:t>
            </a:r>
          </a:p>
          <a:p>
            <a:pPr marL="438150" lvl="1">
              <a:defRPr/>
            </a:pPr>
            <a:endParaRPr lang="en-US" dirty="0"/>
          </a:p>
          <a:p>
            <a:pPr marL="438150" lvl="1">
              <a:defRPr/>
            </a:pPr>
            <a:r>
              <a:rPr lang="en-US" dirty="0"/>
              <a:t>Now most “real” machines (even phones) have 64-bit word size</a:t>
            </a:r>
          </a:p>
          <a:p>
            <a:pPr marL="838200" lvl="2" eaLnBrk="1" hangingPunct="1">
              <a:defRPr/>
            </a:pPr>
            <a:r>
              <a:rPr lang="en-US" dirty="0"/>
              <a:t>Potentially, could have 18 PB (petabytes) of addressable memory</a:t>
            </a:r>
          </a:p>
          <a:p>
            <a:pPr marL="838200" lvl="2" eaLnBrk="1" hangingPunct="1">
              <a:defRPr/>
            </a:pPr>
            <a:r>
              <a:rPr lang="en-US" dirty="0"/>
              <a:t>That’s 18.4 X 10</a:t>
            </a:r>
            <a:r>
              <a:rPr lang="en-US" baseline="30000" dirty="0"/>
              <a:t>15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Machines still support multiple data formats</a:t>
            </a:r>
          </a:p>
          <a:p>
            <a:pPr marL="838200" lvl="2" eaLnBrk="1" hangingPunct="1">
              <a:defRPr/>
            </a:pPr>
            <a:r>
              <a:rPr lang="en-US" dirty="0"/>
              <a:t>Fractions or multiples of word size</a:t>
            </a:r>
          </a:p>
          <a:p>
            <a:pPr marL="838200" lvl="2" eaLnBrk="1" hangingPunct="1">
              <a:defRPr/>
            </a:pPr>
            <a:r>
              <a:rPr lang="en-US" dirty="0"/>
              <a:t>Always integral number of bytes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1920875" y="1362075"/>
            <a:ext cx="4554538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Addresses specify byte locations</a:t>
            </a:r>
          </a:p>
          <a:p>
            <a:pPr marL="552450" lvl="1" eaLnBrk="1" hangingPunct="1">
              <a:defRPr/>
            </a:pPr>
            <a:r>
              <a:rPr lang="en-US" dirty="0"/>
              <a:t>Address of first byte in word</a:t>
            </a:r>
          </a:p>
          <a:p>
            <a:pPr marL="552450" lvl="1" eaLnBrk="1" hangingPunct="1">
              <a:defRPr/>
            </a:pPr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6745288" y="1143003"/>
            <a:ext cx="3462338" cy="5591175"/>
            <a:chOff x="1" y="0"/>
            <a:chExt cx="2181" cy="3522"/>
          </a:xfrm>
        </p:grpSpPr>
        <p:sp>
          <p:nvSpPr>
            <p:cNvPr id="5427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0000</a:t>
              </a:r>
            </a:p>
          </p:txBody>
        </p:sp>
        <p:sp>
          <p:nvSpPr>
            <p:cNvPr id="5429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0001</a:t>
              </a:r>
            </a:p>
          </p:txBody>
        </p:sp>
        <p:sp>
          <p:nvSpPr>
            <p:cNvPr id="5429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0002</a:t>
              </a:r>
            </a:p>
          </p:txBody>
        </p:sp>
        <p:sp>
          <p:nvSpPr>
            <p:cNvPr id="5429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0003</a:t>
              </a:r>
            </a:p>
          </p:txBody>
        </p:sp>
        <p:sp>
          <p:nvSpPr>
            <p:cNvPr id="5429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0004</a:t>
              </a:r>
            </a:p>
          </p:txBody>
        </p:sp>
        <p:sp>
          <p:nvSpPr>
            <p:cNvPr id="5429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0005</a:t>
              </a:r>
            </a:p>
          </p:txBody>
        </p:sp>
        <p:sp>
          <p:nvSpPr>
            <p:cNvPr id="5429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0006</a:t>
              </a:r>
            </a:p>
          </p:txBody>
        </p:sp>
        <p:sp>
          <p:nvSpPr>
            <p:cNvPr id="5429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0007</a:t>
              </a:r>
            </a:p>
          </p:txBody>
        </p:sp>
        <p:sp>
          <p:nvSpPr>
            <p:cNvPr id="5429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0008</a:t>
              </a:r>
            </a:p>
          </p:txBody>
        </p:sp>
        <p:sp>
          <p:nvSpPr>
            <p:cNvPr id="5429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0009</a:t>
              </a:r>
            </a:p>
          </p:txBody>
        </p:sp>
        <p:sp>
          <p:nvSpPr>
            <p:cNvPr id="5429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0010</a:t>
              </a:r>
            </a:p>
          </p:txBody>
        </p:sp>
        <p:sp>
          <p:nvSpPr>
            <p:cNvPr id="5430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0011</a:t>
              </a:r>
            </a:p>
          </p:txBody>
        </p:sp>
        <p:grpSp>
          <p:nvGrpSpPr>
            <p:cNvPr id="54301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5434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grpSp>
          <p:nvGrpSpPr>
            <p:cNvPr id="54302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5434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sp>
          <p:nvSpPr>
            <p:cNvPr id="54303" name="Rectangle 38"/>
            <p:cNvSpPr>
              <a:spLocks/>
            </p:cNvSpPr>
            <p:nvPr/>
          </p:nvSpPr>
          <p:spPr bwMode="auto">
            <a:xfrm>
              <a:off x="1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32-bit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04" name="Rectangle 39"/>
            <p:cNvSpPr>
              <a:spLocks/>
            </p:cNvSpPr>
            <p:nvPr/>
          </p:nvSpPr>
          <p:spPr bwMode="auto">
            <a:xfrm>
              <a:off x="1200" y="82"/>
              <a:ext cx="486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Bytes</a:t>
              </a:r>
            </a:p>
          </p:txBody>
        </p:sp>
        <p:sp>
          <p:nvSpPr>
            <p:cNvPr id="54305" name="Rectangle 40"/>
            <p:cNvSpPr>
              <a:spLocks/>
            </p:cNvSpPr>
            <p:nvPr/>
          </p:nvSpPr>
          <p:spPr bwMode="auto">
            <a:xfrm>
              <a:off x="1720" y="82"/>
              <a:ext cx="462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Addr.</a:t>
              </a:r>
            </a:p>
          </p:txBody>
        </p:sp>
        <p:sp>
          <p:nvSpPr>
            <p:cNvPr id="5430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0012</a:t>
              </a:r>
            </a:p>
          </p:txBody>
        </p:sp>
        <p:sp>
          <p:nvSpPr>
            <p:cNvPr id="5430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0013</a:t>
              </a:r>
            </a:p>
          </p:txBody>
        </p:sp>
        <p:sp>
          <p:nvSpPr>
            <p:cNvPr id="5431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0014</a:t>
              </a:r>
            </a:p>
          </p:txBody>
        </p:sp>
        <p:sp>
          <p:nvSpPr>
            <p:cNvPr id="5431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0015</a:t>
              </a:r>
            </a:p>
          </p:txBody>
        </p:sp>
        <p:sp>
          <p:nvSpPr>
            <p:cNvPr id="54314" name="Rectangle 49"/>
            <p:cNvSpPr>
              <a:spLocks/>
            </p:cNvSpPr>
            <p:nvPr/>
          </p:nvSpPr>
          <p:spPr bwMode="auto">
            <a:xfrm>
              <a:off x="577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64-bit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1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2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grpSp>
          <p:nvGrpSpPr>
            <p:cNvPr id="54321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54329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3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4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30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5433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0004</a:t>
                  </a:r>
                </a:p>
              </p:txBody>
            </p:sp>
          </p:grpSp>
          <p:grpSp>
            <p:nvGrpSpPr>
              <p:cNvPr id="54331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5433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  <p:grpSp>
            <p:nvGrpSpPr>
              <p:cNvPr id="54332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5433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54322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54323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2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24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5432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how are the bytes within a multi-byte word ordered in memory?</a:t>
            </a:r>
          </a:p>
          <a:p>
            <a:pPr eaLnBrk="1" hangingPunct="1">
              <a:defRPr/>
            </a:pPr>
            <a:r>
              <a:rPr lang="en-US" dirty="0"/>
              <a:t>Conventions</a:t>
            </a:r>
          </a:p>
          <a:p>
            <a:pPr marL="552450" lvl="1" eaLnBrk="1" hangingPunct="1">
              <a:defRPr/>
            </a:pPr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>
              <a:defRPr/>
            </a:pPr>
            <a:r>
              <a:rPr lang="en-US" dirty="0"/>
              <a:t>Most significant byte has lowest address (the “right” way for human minds)</a:t>
            </a:r>
          </a:p>
          <a:p>
            <a:pPr marL="552450" lvl="1" eaLnBrk="1" hangingPunct="1">
              <a:defRPr/>
            </a:pPr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lowest address (the “wrong” way)</a:t>
            </a: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524003"/>
            <a:ext cx="7896225" cy="4810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</a:t>
            </a:r>
          </a:p>
          <a:p>
            <a:pPr marL="552450" lvl="1" eaLnBrk="1" hangingPunct="1">
              <a:defRPr/>
            </a:pPr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>
              <a:defRPr/>
            </a:pPr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57348" name="Group 5"/>
          <p:cNvGrpSpPr>
            <a:grpSpLocks/>
          </p:cNvGrpSpPr>
          <p:nvPr/>
        </p:nvGrpSpPr>
        <p:grpSpPr bwMode="auto">
          <a:xfrm>
            <a:off x="3581400" y="3479800"/>
            <a:ext cx="5486400" cy="635000"/>
            <a:chOff x="0" y="0"/>
            <a:chExt cx="3456" cy="400"/>
          </a:xfrm>
        </p:grpSpPr>
        <p:grpSp>
          <p:nvGrpSpPr>
            <p:cNvPr id="57406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3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407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3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408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2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409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42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41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412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42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413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42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414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42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415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41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1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sp>
          <p:nvSpPr>
            <p:cNvPr id="5741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grpSp>
        <p:nvGrpSpPr>
          <p:cNvPr id="57349" name="Group 34"/>
          <p:cNvGrpSpPr>
            <a:grpSpLocks/>
          </p:cNvGrpSpPr>
          <p:nvPr/>
        </p:nvGrpSpPr>
        <p:grpSpPr bwMode="auto">
          <a:xfrm>
            <a:off x="3581400" y="4318000"/>
            <a:ext cx="5486400" cy="635000"/>
            <a:chOff x="0" y="0"/>
            <a:chExt cx="3456" cy="400"/>
          </a:xfrm>
        </p:grpSpPr>
        <p:grpSp>
          <p:nvGrpSpPr>
            <p:cNvPr id="57378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0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379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0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380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0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381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39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38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384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39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85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39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86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39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87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39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sp>
          <p:nvSpPr>
            <p:cNvPr id="5738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sp>
        <p:nvSpPr>
          <p:cNvPr id="57350" name="Rectangle 63"/>
          <p:cNvSpPr>
            <a:spLocks/>
          </p:cNvSpPr>
          <p:nvPr/>
        </p:nvSpPr>
        <p:spPr bwMode="auto">
          <a:xfrm>
            <a:off x="2362200" y="34036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Big Endian</a:t>
            </a:r>
          </a:p>
        </p:txBody>
      </p:sp>
      <p:sp>
        <p:nvSpPr>
          <p:cNvPr id="57351" name="Rectangle 64"/>
          <p:cNvSpPr>
            <a:spLocks/>
          </p:cNvSpPr>
          <p:nvPr/>
        </p:nvSpPr>
        <p:spPr bwMode="auto">
          <a:xfrm>
            <a:off x="2362200" y="42418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Little Endian</a:t>
            </a:r>
          </a:p>
        </p:txBody>
      </p:sp>
      <p:grpSp>
        <p:nvGrpSpPr>
          <p:cNvPr id="57352" name="Group 65"/>
          <p:cNvGrpSpPr>
            <a:grpSpLocks/>
          </p:cNvGrpSpPr>
          <p:nvPr/>
        </p:nvGrpSpPr>
        <p:grpSpPr bwMode="auto">
          <a:xfrm>
            <a:off x="4953000" y="3757615"/>
            <a:ext cx="2743200" cy="358775"/>
            <a:chOff x="0" y="-1"/>
            <a:chExt cx="1728" cy="226"/>
          </a:xfrm>
        </p:grpSpPr>
        <p:grpSp>
          <p:nvGrpSpPr>
            <p:cNvPr id="57366" name="Group 66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7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7" name="Rectangle 68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367" name="Group 69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7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5" name="Rectangle 7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68" name="Group 72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7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3" name="Rectangle 7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69" name="Group 75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7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1" name="Rectangle 7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</p:grpSp>
      <p:grpSp>
        <p:nvGrpSpPr>
          <p:cNvPr id="57353" name="Group 78"/>
          <p:cNvGrpSpPr>
            <a:grpSpLocks/>
          </p:cNvGrpSpPr>
          <p:nvPr/>
        </p:nvGrpSpPr>
        <p:grpSpPr bwMode="auto">
          <a:xfrm>
            <a:off x="4953000" y="4595815"/>
            <a:ext cx="2743200" cy="358775"/>
            <a:chOff x="0" y="-1"/>
            <a:chExt cx="1728" cy="226"/>
          </a:xfrm>
        </p:grpSpPr>
        <p:grpSp>
          <p:nvGrpSpPr>
            <p:cNvPr id="57354" name="Group 79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6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5" name="Rectangle 8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55" name="Group 82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6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3" name="Rectangle 8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56" name="Group 85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6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1" name="Rectangle 8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57" name="Group 88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5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59" name="Rectangle 90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</p:grp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90FDEEE-CF91-4D80-B499-1A43F08A432F}"/>
              </a:ext>
            </a:extLst>
          </p:cNvPr>
          <p:cNvSpPr/>
          <p:nvPr/>
        </p:nvSpPr>
        <p:spPr bwMode="auto">
          <a:xfrm>
            <a:off x="2404454" y="5233181"/>
            <a:ext cx="1760671" cy="1256750"/>
          </a:xfrm>
          <a:prstGeom prst="wedgeEllipseCallout">
            <a:avLst>
              <a:gd name="adj1" fmla="val 102372"/>
              <a:gd name="adj2" fmla="val -63469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what we use in 105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AEE2505-E929-46C7-9EFA-A02282DA7095}"/>
              </a:ext>
            </a:extLst>
          </p:cNvPr>
          <p:cNvSpPr/>
          <p:nvPr/>
        </p:nvSpPr>
        <p:spPr bwMode="auto">
          <a:xfrm>
            <a:off x="7555890" y="5233181"/>
            <a:ext cx="2041572" cy="125675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And it will drive you nuts!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33148D6-8E4E-560D-0837-9D59784B0277}"/>
                  </a:ext>
                </a:extLst>
              </p14:cNvPr>
              <p14:cNvContentPartPr/>
              <p14:nvPr/>
            </p14:nvContentPartPr>
            <p14:xfrm>
              <a:off x="6756480" y="1778040"/>
              <a:ext cx="635400" cy="7560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33148D6-8E4E-560D-0837-9D59784B02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47120" y="1768680"/>
                <a:ext cx="654120" cy="77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6515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/>
          <a:lstStyle/>
          <a:p>
            <a:pPr marL="398463" indent="-385763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"15213";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Representing Strings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428750"/>
            <a:ext cx="7896225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Strings in C</a:t>
            </a:r>
          </a:p>
          <a:p>
            <a:pPr marL="552450" lvl="1" eaLnBrk="1" hangingPunct="1">
              <a:defRPr/>
            </a:pPr>
            <a:r>
              <a:rPr lang="en-US" dirty="0"/>
              <a:t>Represented by array of characters</a:t>
            </a:r>
          </a:p>
          <a:p>
            <a:pPr marL="552450" lvl="1" eaLnBrk="1" hangingPunct="1">
              <a:defRPr/>
            </a:pPr>
            <a:r>
              <a:rPr lang="en-US" dirty="0"/>
              <a:t>Each character encoded in ASCII format</a:t>
            </a:r>
          </a:p>
          <a:p>
            <a:pPr marL="838200" lvl="2" eaLnBrk="1" hangingPunct="1">
              <a:defRPr/>
            </a:pPr>
            <a:r>
              <a:rPr lang="en-US" dirty="0"/>
              <a:t>Standard 7-bit encoding of character set</a:t>
            </a:r>
          </a:p>
          <a:p>
            <a:pPr marL="838200" lvl="2" eaLnBrk="1" hangingPunct="1">
              <a:defRPr/>
            </a:pPr>
            <a:r>
              <a:rPr lang="en-US" dirty="0"/>
              <a:t>Character “0” has code 0x30</a:t>
            </a:r>
          </a:p>
          <a:p>
            <a:pPr marL="1181100" lvl="3" eaLnBrk="1" hangingPunct="1">
              <a:defRPr/>
            </a:pPr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>
              <a:defRPr/>
            </a:pPr>
            <a:r>
              <a:rPr lang="en-US" dirty="0"/>
              <a:t>String should be null-terminated</a:t>
            </a:r>
          </a:p>
          <a:p>
            <a:pPr marL="838200" lvl="2" eaLnBrk="1" hangingPunct="1">
              <a:defRPr/>
            </a:pPr>
            <a:r>
              <a:rPr lang="en-US" dirty="0"/>
              <a:t>Final character = '\0'</a:t>
            </a:r>
          </a:p>
          <a:p>
            <a:pPr eaLnBrk="1" hangingPunct="1">
              <a:defRPr/>
            </a:pPr>
            <a:r>
              <a:rPr lang="en-US" dirty="0"/>
              <a:t>Compatibility</a:t>
            </a:r>
          </a:p>
          <a:p>
            <a:pPr marL="552450" lvl="1" eaLnBrk="1" hangingPunct="1">
              <a:defRPr/>
            </a:pPr>
            <a:r>
              <a:rPr lang="en-US" dirty="0"/>
              <a:t>Byte ordering not an issue (yay!)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7779192" y="2246315"/>
            <a:ext cx="630942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IA32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9421709" y="2246315"/>
            <a:ext cx="579646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Sun</a:t>
            </a:r>
          </a:p>
        </p:txBody>
      </p: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8459788" y="2832100"/>
            <a:ext cx="914400" cy="1906588"/>
            <a:chOff x="0" y="0"/>
            <a:chExt cx="576" cy="1201"/>
          </a:xfrm>
        </p:grpSpPr>
        <p:sp>
          <p:nvSpPr>
            <p:cNvPr id="58408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09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0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1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2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3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23956"/>
              </p:ext>
            </p:extLst>
          </p:nvPr>
        </p:nvGraphicFramePr>
        <p:xfrm>
          <a:off x="78152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9540"/>
              </p:ext>
            </p:extLst>
          </p:nvPr>
        </p:nvGraphicFramePr>
        <p:xfrm>
          <a:off x="93900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3C3258E-8829-4934-9B08-0888E8BE72B9}"/>
              </a:ext>
            </a:extLst>
          </p:cNvPr>
          <p:cNvSpPr txBox="1"/>
          <p:nvPr/>
        </p:nvSpPr>
        <p:spPr>
          <a:xfrm>
            <a:off x="10022642" y="2699443"/>
            <a:ext cx="873958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0x100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A84DD9-BAE7-CC5A-F7C2-512D05C0160B}"/>
                  </a:ext>
                </a:extLst>
              </p14:cNvPr>
              <p14:cNvContentPartPr/>
              <p14:nvPr/>
            </p14:nvContentPartPr>
            <p14:xfrm>
              <a:off x="4597560" y="3867120"/>
              <a:ext cx="616320" cy="438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A84DD9-BAE7-CC5A-F7C2-512D05C0160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88200" y="3857760"/>
                <a:ext cx="635040" cy="457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Notes: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Work groups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You must work in pairs on all labs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Honor-code violation to work without your partner!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Corollary: showing up late doesn’t harm only you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err="1"/>
              <a:t>Handins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Check calendar for due dates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Electronic submissions only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Grading Characteristics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Lab scores tend to be high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Serious handicap if you don’t hand a lab 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Tests &amp; quizzes typically have a wider range of scores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I.e., they’re have major effect on your grade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folHlink"/>
                </a:solidFill>
              </a:rPr>
              <a:t>…but not the ONLY 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your share of lab work and reading, or bomb tests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practice problems in book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Facilities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Assignments will use Intel computer systems</a:t>
            </a:r>
          </a:p>
          <a:p>
            <a:pPr lvl="1" eaLnBrk="1" hangingPunct="1">
              <a:defRPr/>
            </a:pPr>
            <a:r>
              <a:rPr lang="en-US" sz="2400" dirty="0"/>
              <a:t>Not all machines are created alike</a:t>
            </a:r>
          </a:p>
          <a:p>
            <a:pPr lvl="2" eaLnBrk="1" hangingPunct="1">
              <a:defRPr/>
            </a:pPr>
            <a:r>
              <a:rPr lang="en-US" sz="2000" dirty="0"/>
              <a:t>Performance varies (and matters sometimes in 105)</a:t>
            </a:r>
          </a:p>
          <a:p>
            <a:pPr lvl="2" eaLnBrk="1" hangingPunct="1">
              <a:defRPr/>
            </a:pPr>
            <a:r>
              <a:rPr lang="en-US" sz="2000" dirty="0"/>
              <a:t>Security settings vary and can matter</a:t>
            </a:r>
          </a:p>
          <a:p>
            <a:pPr lvl="1" eaLnBrk="1" hangingPunct="1">
              <a:defRPr/>
            </a:pPr>
            <a:r>
              <a:rPr lang="en-US" sz="2400" dirty="0"/>
              <a:t>Wilkes: x86/Linux specifically set up for this class</a:t>
            </a:r>
          </a:p>
          <a:p>
            <a:pPr lvl="1" eaLnBrk="1" hangingPunct="1">
              <a:defRPr/>
            </a:pPr>
            <a:r>
              <a:rPr lang="en-US" sz="2400" dirty="0"/>
              <a:t>Log in on a lab Mac, then </a:t>
            </a:r>
            <a:r>
              <a:rPr lang="en-US" sz="2400" dirty="0" err="1"/>
              <a:t>ssh</a:t>
            </a:r>
            <a:r>
              <a:rPr lang="en-US" sz="2400" dirty="0"/>
              <a:t> to Wilkes</a:t>
            </a:r>
          </a:p>
          <a:p>
            <a:pPr lvl="2" eaLnBrk="1" hangingPunct="1">
              <a:defRPr/>
            </a:pPr>
            <a:r>
              <a:rPr lang="en-US" sz="2000" dirty="0"/>
              <a:t>If you like </a:t>
            </a:r>
            <a:r>
              <a:rPr lang="en-US" sz="2000" dirty="0" err="1"/>
              <a:t>vscode</a:t>
            </a:r>
            <a:r>
              <a:rPr lang="en-US" sz="2000" dirty="0"/>
              <a:t>, </a:t>
            </a:r>
            <a:r>
              <a:rPr lang="en-US" sz="2000" dirty="0" err="1"/>
              <a:t>ssh</a:t>
            </a:r>
            <a:r>
              <a:rPr lang="en-US" sz="2000" dirty="0"/>
              <a:t> from inside </a:t>
            </a:r>
            <a:r>
              <a:rPr lang="en-US" sz="2000" dirty="0" err="1"/>
              <a:t>vscode</a:t>
            </a:r>
            <a:r>
              <a:rPr lang="en-US" sz="2000" dirty="0"/>
              <a:t> on the Macs</a:t>
            </a:r>
          </a:p>
          <a:p>
            <a:pPr lvl="2" eaLnBrk="1" hangingPunct="1">
              <a:defRPr/>
            </a:pPr>
            <a:r>
              <a:rPr lang="en-US" sz="2000" dirty="0"/>
              <a:t>Directories are cross-mounted, so you can edit on Knuth or your Mac, and Wilkes will see your files</a:t>
            </a:r>
          </a:p>
          <a:p>
            <a:pPr lvl="1" eaLnBrk="1" hangingPunct="1">
              <a:defRPr/>
            </a:pPr>
            <a:r>
              <a:rPr lang="en-US" sz="2400" dirty="0"/>
              <a:t>…or use </a:t>
            </a:r>
            <a:r>
              <a:rPr lang="en-US" sz="2400" dirty="0" err="1"/>
              <a:t>vscode</a:t>
            </a:r>
            <a:r>
              <a:rPr lang="en-US" sz="2400" dirty="0"/>
              <a:t> to </a:t>
            </a:r>
            <a:r>
              <a:rPr lang="en-US" sz="2400" dirty="0" err="1"/>
              <a:t>ssh</a:t>
            </a:r>
            <a:r>
              <a:rPr lang="en-US" sz="2400" dirty="0"/>
              <a:t> into Wilkes and do remote editing from your laptop</a:t>
            </a:r>
          </a:p>
          <a:p>
            <a:pPr lvl="1" eaLnBrk="1" hangingPunct="1">
              <a:defRPr/>
            </a:pPr>
            <a:r>
              <a:rPr lang="en-US" sz="2400" dirty="0"/>
              <a:t>All programs </a:t>
            </a:r>
            <a:r>
              <a:rPr lang="en-US" sz="2400" i="1" dirty="0"/>
              <a:t>must </a:t>
            </a:r>
            <a:r>
              <a:rPr lang="en-US" sz="2400" dirty="0"/>
              <a:t>run on Wilkes: we grade there</a:t>
            </a:r>
          </a:p>
          <a:p>
            <a:pPr lvl="1" eaLnBrk="1" hangingPunct="1">
              <a:defRPr/>
            </a:pPr>
            <a:r>
              <a:rPr lang="en-US" sz="2400" dirty="0"/>
              <a:t>Have lecture slides (and textbook) available when working on labs!</a:t>
            </a:r>
          </a:p>
          <a:p>
            <a:pPr eaLnBrk="1" hangingPunct="1">
              <a:defRPr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92D441-0C9A-A005-674A-FFAEC1E7E13C}"/>
                  </a:ext>
                </a:extLst>
              </p14:cNvPr>
              <p14:cNvContentPartPr/>
              <p14:nvPr/>
            </p14:nvContentPartPr>
            <p14:xfrm>
              <a:off x="2044800" y="6502320"/>
              <a:ext cx="4343760" cy="171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92D441-0C9A-A005-674A-FFAEC1E7E1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5440" y="6492960"/>
                <a:ext cx="4362480" cy="19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3" y="152403"/>
            <a:ext cx="6143625" cy="887413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CS 105 </a:t>
            </a:r>
            <a:br>
              <a:rPr lang="en-US" altLang="en-US"/>
            </a:br>
            <a:r>
              <a:rPr lang="en-US" altLang="en-US" sz="2500" i="1"/>
              <a:t>“Tour of the Black Holes of Computing”</a:t>
            </a: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2438400"/>
            <a:ext cx="7162800" cy="3365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Representing information as bits</a:t>
            </a:r>
          </a:p>
          <a:p>
            <a:pPr lvl="1" eaLnBrk="1" hangingPunct="1">
              <a:defRPr/>
            </a:pPr>
            <a:r>
              <a:rPr lang="en-US" dirty="0"/>
              <a:t>Bit-level manipulations</a:t>
            </a:r>
          </a:p>
          <a:p>
            <a:pPr lvl="1" eaLnBrk="1" hangingPunct="1">
              <a:defRPr/>
            </a:pPr>
            <a:r>
              <a:rPr lang="en-US" dirty="0"/>
              <a:t>Integers</a:t>
            </a:r>
          </a:p>
          <a:p>
            <a:pPr lvl="2" eaLnBrk="1" hangingPunct="1">
              <a:defRPr/>
            </a:pPr>
            <a:r>
              <a:rPr lang="en-US" dirty="0"/>
              <a:t>Representation, unsigned and signed</a:t>
            </a:r>
          </a:p>
          <a:p>
            <a:pPr lvl="2" eaLnBrk="1" hangingPunct="1">
              <a:defRPr/>
            </a:pPr>
            <a:r>
              <a:rPr lang="en-US" dirty="0"/>
              <a:t>Conversion, Casting</a:t>
            </a:r>
          </a:p>
          <a:p>
            <a:pPr lvl="2" eaLnBrk="1" hangingPunct="1">
              <a:defRPr/>
            </a:pPr>
            <a:r>
              <a:rPr lang="en-US" dirty="0"/>
              <a:t>Expanding, truncating</a:t>
            </a:r>
          </a:p>
          <a:p>
            <a:pPr lvl="2" eaLnBrk="1" hangingPunct="1">
              <a:defRPr/>
            </a:pPr>
            <a:r>
              <a:rPr lang="en-US" dirty="0"/>
              <a:t>Addition, negation, multiplication, shifting</a:t>
            </a:r>
          </a:p>
          <a:p>
            <a:pPr lvl="1" eaLnBrk="1" hangingPunct="1">
              <a:defRPr/>
            </a:pPr>
            <a:r>
              <a:rPr lang="en-US" dirty="0"/>
              <a:t>Representations in memory, pointers, strings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80503" y="6573838"/>
            <a:ext cx="63341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b="0"/>
              <a:t>CS 105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922591" y="1219203"/>
            <a:ext cx="6473825" cy="10953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Bits, Bytes, Integers</a:t>
            </a:r>
            <a:br>
              <a:rPr lang="en-US" altLang="en-US" sz="3800">
                <a:solidFill>
                  <a:schemeClr val="hlink"/>
                </a:solidFill>
              </a:rPr>
            </a:b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Each bit is 0 or 1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By encoding/interpreting sets of bits in various ways</a:t>
            </a:r>
          </a:p>
          <a:p>
            <a:pPr lvl="1">
              <a:defRPr/>
            </a:pPr>
            <a:r>
              <a:rPr lang="en-US" dirty="0"/>
              <a:t>Computers determine what to do (instructions)</a:t>
            </a:r>
          </a:p>
          <a:p>
            <a:pPr lvl="1">
              <a:defRPr/>
            </a:pPr>
            <a:r>
              <a:rPr lang="en-US" dirty="0"/>
              <a:t>… and represent and manipulate numbers, sets, strings, etc…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Why bits?  Electronic implementation</a:t>
            </a:r>
          </a:p>
          <a:p>
            <a:pPr lvl="1">
              <a:defRPr/>
            </a:pPr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>
              <a:defRPr/>
            </a:pPr>
            <a:r>
              <a:rPr lang="en-US" dirty="0"/>
              <a:t>Reliably transmitted on noisy and inaccurate wires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416177" y="4495802"/>
            <a:ext cx="6854825" cy="2181225"/>
            <a:chOff x="2" y="0"/>
            <a:chExt cx="4318" cy="1374"/>
          </a:xfrm>
        </p:grpSpPr>
        <p:sp>
          <p:nvSpPr>
            <p:cNvPr id="10245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6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706 h 21600"/>
                <a:gd name="T2" fmla="*/ 164 w 21600"/>
                <a:gd name="T3" fmla="*/ 653 h 21600"/>
                <a:gd name="T4" fmla="*/ 307 w 21600"/>
                <a:gd name="T5" fmla="*/ 643 h 21600"/>
                <a:gd name="T6" fmla="*/ 571 w 21600"/>
                <a:gd name="T7" fmla="*/ 685 h 21600"/>
                <a:gd name="T8" fmla="*/ 801 w 21600"/>
                <a:gd name="T9" fmla="*/ 653 h 21600"/>
                <a:gd name="T10" fmla="*/ 932 w 21600"/>
                <a:gd name="T11" fmla="*/ 632 h 21600"/>
                <a:gd name="T12" fmla="*/ 1065 w 21600"/>
                <a:gd name="T13" fmla="*/ 664 h 21600"/>
                <a:gd name="T14" fmla="*/ 1229 w 21600"/>
                <a:gd name="T15" fmla="*/ 674 h 21600"/>
                <a:gd name="T16" fmla="*/ 1328 w 21600"/>
                <a:gd name="T17" fmla="*/ 664 h 21600"/>
                <a:gd name="T18" fmla="*/ 1361 w 21600"/>
                <a:gd name="T19" fmla="*/ 653 h 21600"/>
                <a:gd name="T20" fmla="*/ 1405 w 21600"/>
                <a:gd name="T21" fmla="*/ 569 h 21600"/>
                <a:gd name="T22" fmla="*/ 1526 w 21600"/>
                <a:gd name="T23" fmla="*/ 253 h 21600"/>
                <a:gd name="T24" fmla="*/ 1614 w 21600"/>
                <a:gd name="T25" fmla="*/ 116 h 21600"/>
                <a:gd name="T26" fmla="*/ 1713 w 21600"/>
                <a:gd name="T27" fmla="*/ 53 h 21600"/>
                <a:gd name="T28" fmla="*/ 1910 w 21600"/>
                <a:gd name="T29" fmla="*/ 21 h 21600"/>
                <a:gd name="T30" fmla="*/ 2118 w 21600"/>
                <a:gd name="T31" fmla="*/ 32 h 21600"/>
                <a:gd name="T32" fmla="*/ 2162 w 21600"/>
                <a:gd name="T33" fmla="*/ 42 h 21600"/>
                <a:gd name="T34" fmla="*/ 2349 w 21600"/>
                <a:gd name="T35" fmla="*/ 11 h 21600"/>
                <a:gd name="T36" fmla="*/ 2415 w 21600"/>
                <a:gd name="T37" fmla="*/ 42 h 21600"/>
                <a:gd name="T38" fmla="*/ 2492 w 21600"/>
                <a:gd name="T39" fmla="*/ 53 h 21600"/>
                <a:gd name="T40" fmla="*/ 2667 w 21600"/>
                <a:gd name="T41" fmla="*/ 42 h 21600"/>
                <a:gd name="T42" fmla="*/ 2733 w 21600"/>
                <a:gd name="T43" fmla="*/ 64 h 21600"/>
                <a:gd name="T44" fmla="*/ 2832 w 21600"/>
                <a:gd name="T45" fmla="*/ 11 h 21600"/>
                <a:gd name="T46" fmla="*/ 2887 w 21600"/>
                <a:gd name="T47" fmla="*/ 0 h 21600"/>
                <a:gd name="T48" fmla="*/ 3172 w 21600"/>
                <a:gd name="T49" fmla="*/ 411 h 21600"/>
                <a:gd name="T50" fmla="*/ 3293 w 21600"/>
                <a:gd name="T51" fmla="*/ 643 h 21600"/>
                <a:gd name="T52" fmla="*/ 3491 w 21600"/>
                <a:gd name="T53" fmla="*/ 716 h 21600"/>
                <a:gd name="T54" fmla="*/ 3589 w 21600"/>
                <a:gd name="T55" fmla="*/ 706 h 21600"/>
                <a:gd name="T56" fmla="*/ 3611 w 21600"/>
                <a:gd name="T57" fmla="*/ 674 h 21600"/>
                <a:gd name="T58" fmla="*/ 3732 w 21600"/>
                <a:gd name="T59" fmla="*/ 653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/>
            </p:cNvSpPr>
            <p:nvPr/>
          </p:nvSpPr>
          <p:spPr bwMode="auto">
            <a:xfrm>
              <a:off x="2" y="115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0.0V</a:t>
              </a:r>
            </a:p>
          </p:txBody>
        </p:sp>
        <p:sp>
          <p:nvSpPr>
            <p:cNvPr id="10251" name="Rectangle 11"/>
            <p:cNvSpPr>
              <a:spLocks/>
            </p:cNvSpPr>
            <p:nvPr/>
          </p:nvSpPr>
          <p:spPr bwMode="auto">
            <a:xfrm>
              <a:off x="4" y="91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0.2V</a:t>
              </a:r>
            </a:p>
          </p:txBody>
        </p:sp>
        <p:sp>
          <p:nvSpPr>
            <p:cNvPr id="10252" name="Rectangle 12"/>
            <p:cNvSpPr>
              <a:spLocks/>
            </p:cNvSpPr>
            <p:nvPr/>
          </p:nvSpPr>
          <p:spPr bwMode="auto">
            <a:xfrm>
              <a:off x="4" y="52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0.9V</a:t>
              </a:r>
            </a:p>
          </p:txBody>
        </p:sp>
        <p:sp>
          <p:nvSpPr>
            <p:cNvPr id="10253" name="Rectangle 13"/>
            <p:cNvSpPr>
              <a:spLocks/>
            </p:cNvSpPr>
            <p:nvPr/>
          </p:nvSpPr>
          <p:spPr bwMode="auto">
            <a:xfrm>
              <a:off x="4" y="28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1.1V</a:t>
              </a: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2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</a:t>
              </a:r>
            </a:p>
          </p:txBody>
        </p:sp>
        <p:sp>
          <p:nvSpPr>
            <p:cNvPr id="10263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72527</TotalTime>
  <Pages>35</Pages>
  <Words>4826</Words>
  <Application>Microsoft Office PowerPoint</Application>
  <PresentationFormat>Widescreen</PresentationFormat>
  <Paragraphs>1224</Paragraphs>
  <Slides>56</Slides>
  <Notes>56</Notes>
  <HiddenSlides>1</HiddenSlides>
  <MMClips>0</MMClips>
  <ScaleCrop>false</ScaleCrop>
  <HeadingPairs>
    <vt:vector size="10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56</vt:i4>
      </vt:variant>
      <vt:variant>
        <vt:lpstr>Custom Shows</vt:lpstr>
      </vt:variant>
      <vt:variant>
        <vt:i4>2</vt:i4>
      </vt:variant>
    </vt:vector>
  </HeadingPairs>
  <TitlesOfParts>
    <vt:vector size="77" baseType="lpstr">
      <vt:lpstr>Arial</vt:lpstr>
      <vt:lpstr>Calibri</vt:lpstr>
      <vt:lpstr>Calibri Bold</vt:lpstr>
      <vt:lpstr>Calibri Italic</vt:lpstr>
      <vt:lpstr>Century Gothic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Equation</vt:lpstr>
      <vt:lpstr>Document</vt:lpstr>
      <vt:lpstr> Computer Systems Introduction</vt:lpstr>
      <vt:lpstr>Living on Zoom</vt:lpstr>
      <vt:lpstr>Course Theme</vt:lpstr>
      <vt:lpstr>Textbooks</vt:lpstr>
      <vt:lpstr>Syllabus</vt:lpstr>
      <vt:lpstr>Notes:</vt:lpstr>
      <vt:lpstr>Facilities</vt:lpstr>
      <vt:lpstr>CS 105  “Tour of the Black Holes of Computing”</vt:lpstr>
      <vt:lpstr>Everything is bits</vt:lpstr>
      <vt:lpstr>Encoding Byte Values</vt:lpstr>
      <vt:lpstr>Example Data Sizes</vt:lpstr>
      <vt:lpstr>Boolean Algebra</vt:lpstr>
      <vt:lpstr>Fancier Boolean Algebra</vt:lpstr>
      <vt:lpstr>Grouped Boolean Operations</vt:lpstr>
      <vt:lpstr>Bit-Level Operations in C</vt:lpstr>
      <vt:lpstr>Example: Representing &amp; Manipulating Sets</vt:lpstr>
      <vt:lpstr>Contrast: Logic Operations in C</vt:lpstr>
      <vt:lpstr>Contrast: Logic Operations in C</vt:lpstr>
      <vt:lpstr>Shift Operations</vt:lpstr>
      <vt:lpstr>C Puzzles</vt:lpstr>
      <vt:lpstr>Encoding Integers</vt:lpstr>
      <vt:lpstr>Encoding Integers (Cont.)</vt:lpstr>
      <vt:lpstr>Numeric Ranges</vt:lpstr>
      <vt:lpstr>Values for Different Word Sizes</vt:lpstr>
      <vt:lpstr>A Critical Detail</vt:lpstr>
      <vt:lpstr>Unsigned &amp; Signed Numeric Values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Casting Signed to Unsigned</vt:lpstr>
      <vt:lpstr>Signed vs. Unsigned in C</vt:lpstr>
      <vt:lpstr>Casting Surprises</vt:lpstr>
      <vt:lpstr>Casting Surprises</vt:lpstr>
      <vt:lpstr>Summary: Casting Signed ↔ Unsigned: Basic Rules</vt:lpstr>
      <vt:lpstr>Sign Extension</vt:lpstr>
      <vt:lpstr>Sign Extension Example</vt:lpstr>
      <vt:lpstr>Negating with Complement &amp; Increment</vt:lpstr>
      <vt:lpstr>Unsigned Addition</vt:lpstr>
      <vt:lpstr>Two’s-Complement Addition</vt:lpstr>
      <vt:lpstr>Detecting 2’s-Complement Overflow</vt:lpstr>
      <vt:lpstr>A Fun Fact</vt:lpstr>
      <vt:lpstr>Multiplication</vt:lpstr>
      <vt:lpstr>Power-of-2 Multiply by Shifting</vt:lpstr>
      <vt:lpstr>Unsigned Power-of-2 Divide by Shifting</vt:lpstr>
      <vt:lpstr>Arithmetic: Basic Rules</vt:lpstr>
      <vt:lpstr>Why Should I Use Unsigned?</vt:lpstr>
      <vt:lpstr>Counting Down with Unsigned</vt:lpstr>
      <vt:lpstr>Why Should I Use Unsigned? (cont.)</vt:lpstr>
      <vt:lpstr>Byte-Oriented Memory Organization</vt:lpstr>
      <vt:lpstr>Machine Words</vt:lpstr>
      <vt:lpstr>Word-Oriented Memory Organization</vt:lpstr>
      <vt:lpstr>Byte Ordering</vt:lpstr>
      <vt:lpstr>Byte Ordering Example</vt:lpstr>
      <vt:lpstr>Representing Strings</vt:lpstr>
      <vt:lpstr>For handouts</vt:lpstr>
      <vt:lpstr>For screen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subject/>
  <dc:creator>Randal E. Bryant and David R. O'Hallaron</dc:creator>
  <cp:keywords/>
  <dc:description/>
  <cp:lastModifiedBy>Geoffrey Kuenning</cp:lastModifiedBy>
  <cp:revision>167</cp:revision>
  <cp:lastPrinted>2023-01-10T03:16:35Z</cp:lastPrinted>
  <dcterms:created xsi:type="dcterms:W3CDTF">1998-08-11T09:19:24Z</dcterms:created>
  <dcterms:modified xsi:type="dcterms:W3CDTF">2023-01-27T01:28:08Z</dcterms:modified>
</cp:coreProperties>
</file>