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2.xml" ContentType="application/inkml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ink/ink3.xml" ContentType="application/inkml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342" r:id="rId2"/>
    <p:sldId id="373" r:id="rId3"/>
    <p:sldId id="391" r:id="rId4"/>
    <p:sldId id="392" r:id="rId5"/>
    <p:sldId id="393" r:id="rId6"/>
    <p:sldId id="394" r:id="rId7"/>
    <p:sldId id="344" r:id="rId8"/>
    <p:sldId id="347" r:id="rId9"/>
    <p:sldId id="395" r:id="rId10"/>
    <p:sldId id="396" r:id="rId11"/>
    <p:sldId id="349" r:id="rId12"/>
    <p:sldId id="397" r:id="rId13"/>
    <p:sldId id="398" r:id="rId14"/>
    <p:sldId id="376" r:id="rId15"/>
    <p:sldId id="377" r:id="rId16"/>
    <p:sldId id="378" r:id="rId17"/>
    <p:sldId id="379" r:id="rId18"/>
    <p:sldId id="399" r:id="rId19"/>
    <p:sldId id="381" r:id="rId20"/>
    <p:sldId id="382" r:id="rId21"/>
    <p:sldId id="383" r:id="rId22"/>
    <p:sldId id="400" r:id="rId23"/>
    <p:sldId id="401" r:id="rId24"/>
    <p:sldId id="384" r:id="rId25"/>
    <p:sldId id="385" r:id="rId26"/>
    <p:sldId id="386" r:id="rId27"/>
    <p:sldId id="387" r:id="rId28"/>
    <p:sldId id="402" r:id="rId29"/>
    <p:sldId id="403" r:id="rId30"/>
    <p:sldId id="367" r:id="rId31"/>
    <p:sldId id="390" r:id="rId32"/>
    <p:sldId id="370" r:id="rId33"/>
    <p:sldId id="369" r:id="rId34"/>
  </p:sldIdLst>
  <p:sldSz cx="12192000" cy="6858000"/>
  <p:notesSz cx="6667500" cy="8686800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 userDrawn="1">
          <p15:clr>
            <a:srgbClr val="A4A3A4"/>
          </p15:clr>
        </p15:guide>
        <p15:guide id="2" pos="74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 userDrawn="1">
          <p15:clr>
            <a:srgbClr val="A4A3A4"/>
          </p15:clr>
        </p15:guide>
        <p15:guide id="2" pos="21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66FF"/>
    <a:srgbClr val="CCFF33"/>
    <a:srgbClr val="00CCFF"/>
    <a:srgbClr val="FF00FF"/>
    <a:srgbClr val="CC0000"/>
    <a:srgbClr val="FFFF99"/>
    <a:srgbClr val="9403B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37" autoAdjust="0"/>
  </p:normalViewPr>
  <p:slideViewPr>
    <p:cSldViewPr>
      <p:cViewPr varScale="1">
        <p:scale>
          <a:sx n="66" d="100"/>
          <a:sy n="66" d="100"/>
        </p:scale>
        <p:origin x="576" y="72"/>
      </p:cViewPr>
      <p:guideLst>
        <p:guide orient="horz" pos="96"/>
        <p:guide pos="74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550" y="90"/>
      </p:cViewPr>
      <p:guideLst>
        <p:guide orient="horz" pos="2736"/>
        <p:guide pos="21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2969962" y="8274179"/>
            <a:ext cx="729859" cy="239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458" tIns="41978" rIns="82458" bIns="41978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100" b="0"/>
              <a:t>Page </a:t>
            </a:r>
            <a:fld id="{928B6CBB-1E16-4325-B4C0-305277A209D4}" type="slidenum">
              <a:rPr lang="en-US" altLang="en-US" sz="1100" b="0"/>
              <a:pPr>
                <a:defRPr/>
              </a:pPr>
              <a:t>‹#›</a:t>
            </a:fld>
            <a:endParaRPr lang="en-US" altLang="en-US" sz="1100" b="0"/>
          </a:p>
        </p:txBody>
      </p:sp>
    </p:spTree>
    <p:extLst>
      <p:ext uri="{BB962C8B-B14F-4D97-AF65-F5344CB8AC3E}">
        <p14:creationId xmlns:p14="http://schemas.microsoft.com/office/powerpoint/2010/main" val="2475446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800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3585" units="1/cm"/>
          <inkml:channelProperty channel="T" name="resolution" value="1" units="1/dev"/>
        </inkml:channelProperties>
      </inkml:inkSource>
      <inkml:timestamp xml:id="ts0" timeString="2023-01-26T22:52:02.2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9719 4798 0,'0'0'0,"-18"0"63,1 0-48,-1 0 1,0 0-1,18 17 95,-17 1-110,-1 17 15,1 18-15,17 0 16,-18-18 0,18 18-16,0-17 15,18 69-15,-1 19 16,18-36-16,1 71 16,-1 17-1,-17-52-15,17 52 16,-35 1-16,0-72 15</inkml:trace>
  <inkml:trace contextRef="#ctx0" brushRef="#br0" timeOffset="1749.99">8361 4727 0,'0'0'0,"0"18"125,0 17-110,-18 53-15,1 1 16,-36 34 0,-18 53-16,1-17 15,-1 70-15,18-70 16,18-71-16,17 1 16,1-1-16,34 35 15,18 1-15,-17-54 16,35 1-1</inkml:trace>
  <inkml:trace contextRef="#ctx0" brushRef="#br0" timeOffset="2874.86">6756 4886 0,'0'0'0,"0"-18"78,0 1-63,0 52 79,0 36-78,0 34-16,-18 89 15,0 89 1,1-72-16,-1 124 16,18-141-16,18 89 15,-1-107-15,1-52 16,0 52-16,70 424 15</inkml:trace>
  <inkml:trace contextRef="#ctx0" brushRef="#br0" timeOffset="31078.06">5944 5856 0,'0'0'0,"-17"18"62,-1-1-46,0 1-1,1-18 1,34 0 156,19 0-156,-19 0-16,1 0 15,0 0 1,-1 0-16,1 0 15,17 0-15,-17 0 16,-1 0-16,1 0 16,0 0-16,-1 0 15,1 0 1,0 18 0,-18-1-1,0 1 1,-18 0-16,0-1 15,1 1 1,-1 0 0,0-1-1,1 1 1,17-1 0,0 1-1,0 0 1,0-1-16,17-17 15,-17 18-15,18-18 16,0 18-16,-18-1 16,17-17-16,-17 18 15,18-18-15,0 18 16,-18-1 0,0 1-16,0-1 15,-18 36-15,0-17 16,1-1-16,-19 0 15,1 0-15,0-17 16,17 0 0,-17-18-16,0 17 15,-18 1-15,17 17 16,1-17-16,-18 0 16</inkml:trace>
  <inkml:trace contextRef="#ctx0" brushRef="#br0" timeOffset="34984.44">7214 5874 0,'0'0'0,"0"35"47,0 0-32,-17 1 1,-1-1-16,18 0 16,-18 0-16,1 36 15,-1 17-15,0 0 16,18-17-16,0-18 16,0-18-1,0 0-15,18-35 16</inkml:trace>
  <inkml:trace contextRef="#ctx0" brushRef="#br0" timeOffset="36000.03">7320 5838 0,'0'0'0,"18"0"156,-1 0-140,1 0-16,17 0 16,-17 0-16,17 0 15,1 0-15,-19 0 16,1 0-1,-1 0-15,-17 18 32,0 0-32,-17 17 15,-1 18-15,1 0 16,-1-18 0,0 0-16,-17 1 15,17-19-15,18 1 16,-17-18-16,-1 18 15,18-1-15,-18-17 16,18 18 0,-17-18-16,17 18 15,0-1-15,0 1 78,0-1-46,-18-17-32,1 18 15,-19 0 1,-17-18-16,0 17 16,-17 1-16,17 17 15,0-17-15,18 17 16,-1 0-16</inkml:trace>
  <inkml:trace contextRef="#ctx0" brushRef="#br0" timeOffset="36843.74">7514 5909 0,'0'0'0,"-17"0"47,-1 0-31,0 0-1,-17 0-15,0 0 16,-1 0 0,19 0-16,-18 0 15</inkml:trace>
  <inkml:trace contextRef="#ctx0" brushRef="#br0" timeOffset="37953.15">7108 5997 0,'0'0'0,"0"18"62,0 0-46,0-1-1,18-17 48,0-17-63,-18-1 16,17 18-1,1-18-15,0 18 16,-1-17-16,1 17 15,17-18-15,-17 0 16,0 18-16,-1-17 16,18 17-16,-17-18 15,17 18 1,18 0-16,-17 0 16</inkml:trace>
  <inkml:trace contextRef="#ctx0" brushRef="#br0" timeOffset="39656.25">7285 6244 0,'0'0'0</inkml:trace>
  <inkml:trace contextRef="#ctx0" brushRef="#br0" timeOffset="40031.28">7355 6350 0,'0'0'0</inkml:trace>
  <inkml:trace contextRef="#ctx0" brushRef="#br0" timeOffset="40546.75">7214 6350 0,'0'0'0,"18"0"156,0 0-140,-1-18-16,1 18 15,0 0 1,-1 0-16,1 0 16,-1 0-16,1 0 15,17 0 1,-17 0-1,0 0 1,-18 18 31,-18-18-31,18 18-16,-18-1 15,-17-17-15,17 0 16,-34 0-16,16 0 15,1 0-15,0 0 16,-1 0 0,19 0-16,-19 0 15,19 0-15</inkml:trace>
  <inkml:trace contextRef="#ctx0" brushRef="#br0" timeOffset="41531.28">7373 6350 0,'0'0'0,"18"18"219,-1-1-219,-17 1 15,18 0 1,-18-1-16,18 18 16,-1-17-16,-17 0 15,0-1-15,0 1 16,0 0-16,0-1 16,0 1-1,0 0 1,-17-18-1,-1 17-15,18 1 16,-18 0-16,-17-18 16,17 17-16,1-17 15,-18 18 1,-1-1-16,19-17 16,-1 0-16,0 0 15,-17 0-15,17-17 31,18-1-31,0 1 16,0-1-16,0-17 16</inkml:trace>
  <inkml:trace contextRef="#ctx0" brushRef="#br0" timeOffset="45249.97">9155 5874 0,'0'0'0,"-18"0"62,0 0-46,1 0-1,-1 0 1,0 0 0,1 0-1,-1 0 1,0 0 0,18 17-1,-17 1-15,-1 0 16,1-1-16,-1 36 15,-17-17-15,17-1 16,0-18 0,18 19-16,-17-19 0,-1 1 15,18 0 1,-18 17-16,18 0 16,-17 36-16,-1-18 15,18 0-15,-17-18 16,17 18-16,0-36 15,0 1 1,0 17-16,0-17 16,0 0-16,17-1 15,-17 1 1,18-18 0,-1 18-16,1-1 15,17-17 1,-17 18-16,0-1 15,17-17-15,0 0 16,0 0 0,-17 0-16,17-17 15,-17-1-15,0 1 16,-1-1-16,1-17 16,-18 17-16,0 0 15,0 1 1,0-1-1,-18 0 1,1 18-16,17-17 16,-18 17-16,-17-18 15,-1 0 1,1 18-16,0-17 16,-18 17-16,0 0 15,18 0-15,-18 35 16,18 0-16,-1-17 15</inkml:trace>
  <inkml:trace contextRef="#ctx0" brushRef="#br0" timeOffset="47015.65">10195 5909 0,'0'0'0,"0"18"141,0 35-141,0-18 15,0 0-15,0 18 16,18 53 0,0 17-16,-18-52 15,0-18-15,0-18 16,0 0-16,0-17 15,0 17-15,0-17 16</inkml:trace>
  <inkml:trace contextRef="#ctx0" brushRef="#br0" timeOffset="47625.04">10195 5874 0,'0'0'0,"18"0"109,0 0-93,-1 0-16,1 0 15,-1 17-15,19 1 16,-1 35-1,0 0-15,-17-18 16,0 0-16,-1 1 16,19-1-16,-19 0 15,-17 18-15,18-18 16,-18 1-16,-18-19 16,1 1-1,-19 17-15,-17-17 16,0 17-16,0-17 15</inkml:trace>
  <inkml:trace contextRef="#ctx0" brushRef="#br0" timeOffset="-209418.67">11148 11254 0,'0'0'0,"-18"17"94,18 1-78,-17-18-1,-1 18-15,0-1 16,18 1 0,0-1-1,0 1-15,0 0 16,0 17-16,0-17 31,0-1-15,0 1-1,0 0-15,0-1 32,0 18-32,0 1 15,0 17-15,0 35 16,0-35-16,0 0 16,-17-18-16,-1 53 15,0 36-15,18-36 16,-17-18-1,17-17-15,0-17 16,0 34-16,0 18 16,0 1-16,0-1 15,0-18-15,0-34 16,0 16 0,0-34-16</inkml:trace>
  <inkml:trace contextRef="#ctx0" brushRef="#br0" timeOffset="-207012.49">10583 11201 0,'0'0'0,"-17"0"109,17-18-93,-18 18-16,0-18 15,1 18 1,-1 0-16,1 0 16,-19 0-16,19 0 15,-1 0 1,0 0-16,1 0 15,-1 0-15,0 0 16,1 0-16,-1 0 16,0 0 15,18 18 0,0 0-15,18 17-16,-18 18 15,18-18 1,-18 0-16,17 1 16,1-19-16,-18 1 15,0 0-15,0-1 16,0 19-16,0-19 16,0 1-1,0 17-15,-18-17 16,1 17-16,-1-17 15,0-18 1,1 0 15,-1 0-31,1 0 16,-1-18 31,0 18-32,18-18-15,0 1 16,18-1 0,0 18-16,-18-18 15,17 1-15,18-18 16,1-1 0,17 19-16,-36-1 15,19-17-15,-1 17 16,0 0-16,0 1 15,1-1-15,-19 1 16,19-19 0,-19 1-16,-17 0 15,0-1-15,0 1 16,-17 18-16,-1-1 16,-17 18-16,-1 18 15,-16-18 1,-1 17-16</inkml:trace>
  <inkml:trace contextRef="#ctx0" brushRef="#br0" timeOffset="-206106.13">12312 11218 0,'0'0'0,"-18"0"63,1 0-48,-1 0 1,0 0-16,-35 0 15,18 0-15,-18 0 16,0 0-16,0 18 16,1 0-16,16 17 15,1 0-15,17 0 16,18 1 0,0-1-16,18-17 15,35 17-15,0 18 16,0 0-16,0-18 15,0 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800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3585" units="1/cm"/>
          <inkml:channelProperty channel="T" name="resolution" value="1" units="1/dev"/>
        </inkml:channelProperties>
      </inkml:inkSource>
      <inkml:timestamp xml:id="ts0" timeString="2023-01-26T23:15:24.35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15064 7849 0,'0'0'0,"17"0"15,54-35-15,35 0 16,105-36-16,-34 18 16,-54 0-16,-17 18 15,-35 0 1,17-18-16</inkml:trace>
  <inkml:trace contextRef="#ctx0" brushRef="#br0" timeOffset="890.55">11977 5027 0,'0'0'0</inkml:trace>
  <inkml:trace contextRef="#ctx0" brushRef="#br0" timeOffset="3843.84">11924 4921 0,'0'0'0,"-18"0"156,1 0-124,-1 18-32,0-18 15,1 18-15,-19-18 16,19 17-16,-1 1 16,1-18-16,-1 17 15,0 1 1,1 0-1,-1-1 1,18 1-16,-18 0 16,18-1-1,0 1-15,0 0 16,0 17-16,0-18 16,18 1-1,-18 0 1,18-1-16,-1-17 15,-17 18 1,18-18-16,-18 18 16,18-18-16,-1 0 15,1 0 1,-1 0 0,1 0-1,0 0 1,-1 0-1,-17-18-15,18 18 16,-18-18-16,18 1 16,-18-1-16,0 0 15,0 1 1,0-18-16,-18 17 16,18 0-16,-18 18 15,18-17-15,0-1 16,-17 18-1,17-18-15,-18 18 16,18-17-16</inkml:trace>
  <inkml:trace contextRef="#ctx0" brushRef="#br0" timeOffset="5687.46">12083 5380 0,'0'0'0,"-18"0"46,0 0-46,1 0 32</inkml:trace>
  <inkml:trace contextRef="#ctx0" brushRef="#br0" timeOffset="5984.3">12277 5380 0,'0'0'0</inkml:trace>
  <inkml:trace contextRef="#ctx0" brushRef="#br0" timeOffset="7250.1">11942 5362 0,'0'0'0,"17"0"203,-34 0-109,34 0 125</inkml:trace>
  <inkml:trace contextRef="#ctx0" brushRef="#br0" timeOffset="82328.19">11800 8784 0,'0'0'0,"-17"53"375,17-18-359,0 18 0,0 18-1,0-54-15,0 1 16,0 0-16,0-1 15,0 1 1</inkml:trace>
  <inkml:trace contextRef="#ctx0" brushRef="#br0" timeOffset="84062.5">11942 9260 0,'0'0'0,"17"0"297,1 0-282,-18-17-15,17 17 16,-17-18-16,18 1 16,0 17-16,-1 0 109,19 0-93,-19 0-1,1 0 1,0 0 0,-36 0 265,0 0-266,1 0-15,-1 0 16,0 0-16,1 0 16</inkml:trace>
  <inkml:trace contextRef="#ctx0" brushRef="#br0" timeOffset="135000.01">11730 11095 0,'0'0'0,"0"53"171,0 17-155,0 1-16,-18-36 16,18 0-16,0 1 15,0-19-15,0 1 16</inkml:trace>
  <inkml:trace contextRef="#ctx0" brushRef="#br0" timeOffset="136687.54">11924 11553 0,'0'0'0,"18"0"219,-1-35-204,1 18-15,-1-1 16,1 0-16,0 1 15,-18-1-15,0 0 16,0 1-16,0 34 47,0 1-31,0 0 218,0-1-218,0 1-1,0 0-15,0-1 31,-18-17 94,0 18-125,18-1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800" units="cm"/>
          <inkml:channel name="T" type="integer" max="2.14748E9" units="dev"/>
        </inkml:traceFormat>
        <inkml:channelProperties>
          <inkml:channelProperty channel="X" name="resolution" value="37.75811" units="1/cm"/>
          <inkml:channelProperty channel="Y" name="resolution" value="37.73585" units="1/cm"/>
          <inkml:channelProperty channel="T" name="resolution" value="1" units="1/dev"/>
        </inkml:channelProperties>
      </inkml:inkSource>
      <inkml:timestamp xml:id="ts0" timeString="2023-01-26T23:26:48.87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17110 12312 0,'0'0'0,"0"-18"110,-18 1-95,0-1 1,18 0-1,-17 1-15,-1-19 16,18 1-16,-17 0 16,-1 17-1,0 1-15,1-19 16,-1 19 0,0 17-16,-17 17 15,17-17 1,1 18-16,-1 0 15,-17 17 1,0 35-16,-1 1 16,1-18-16,17-18 15,1 1-15,-1 34 16,-17 18-16,35 18 16,0-35-1,0-18-15,0-18 16,0 0-16,0-17 15,0 17-15,17 0 16,1 1-16,0 17 16,-1-18-16,19 0 15,-19-17 1,1-18-16,17 0 16,1 0-16,-1 0 15,18-18-15,0-35 16,-18 0-16,0 18 15,0-36 1,1-70-16,-19 53 16,1-18-16,0-35 15,-18 0-15,-36 53 16,19 17-16,-19 18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2948164" y="8274179"/>
            <a:ext cx="771173" cy="239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2458" tIns="41978" rIns="82458" bIns="41978">
            <a:spAutoFit/>
          </a:bodyPr>
          <a:lstStyle>
            <a:lvl1pPr defTabSz="868363"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100" b="0">
                <a:latin typeface="Century Gothic" pitchFamily="34" charset="0"/>
              </a:rPr>
              <a:t>Page </a:t>
            </a:r>
            <a:fld id="{9EFFD700-17EA-4111-AB34-C5032AA4B5D3}" type="slidenum">
              <a:rPr lang="en-US" altLang="en-US" sz="1100" b="0" smtClean="0">
                <a:latin typeface="Century Gothic" pitchFamily="34" charset="0"/>
              </a:rPr>
              <a:pPr>
                <a:defRPr/>
              </a:pPr>
              <a:t>‹#›</a:t>
            </a:fld>
            <a:endParaRPr lang="en-US" altLang="en-US" sz="1100" b="0">
              <a:latin typeface="Century Gothic" pitchFamily="34" charset="0"/>
            </a:endParaRPr>
          </a:p>
        </p:txBody>
      </p:sp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4A323B-EC3F-45C1-16F2-B6CF5518E7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27075" y="1085850"/>
            <a:ext cx="5213350" cy="2932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2B45AC-43FD-4C74-4700-A30503CA6D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750" y="4179888"/>
            <a:ext cx="5334000" cy="34210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33895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2C312A9-88B2-61F5-2D51-FD089FBB51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8A8C8C4-2DF1-6EC8-8E92-85C76D9976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59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6F2A58A-5A25-B7AA-0E2B-A336696D23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8AC9E82-FB99-BEA8-100A-5D9844E657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6408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80F2292-810D-2C5A-3DFC-C12A73A83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314E6A7-B8E3-4A6F-151C-6D2A14998C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766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604BAD5-3628-19F2-0F64-3807291258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6B365DF-4262-1BEE-57F8-4BF1041968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570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E9B4622-6C87-62D6-9C0B-6AB3651C65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C072476-B1EC-A762-8906-1241459C78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920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6997450-485A-05BC-D1E0-7014B38752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3C94A0E-1C37-B0A9-6DF6-F276FBCAC8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7371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2338CCC-E872-1F3D-3931-CB8266E029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4E8FAE2-CA8E-1C34-5C8E-7D174B2B01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Interesting fact: ML community is working on 16-bit and 8-bit standards.  The 8-bit version has more exp bits and fewer frac ones than in this example.</a:t>
            </a:r>
          </a:p>
        </p:txBody>
      </p:sp>
    </p:spTree>
    <p:extLst>
      <p:ext uri="{BB962C8B-B14F-4D97-AF65-F5344CB8AC3E}">
        <p14:creationId xmlns:p14="http://schemas.microsoft.com/office/powerpoint/2010/main" val="4026150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30E26E3-0474-46C0-FD97-381884FFDF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0C25607-8BE0-E7A8-34B4-5F46D6AB7C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321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CA12020-F5BE-FE52-0256-14FDCD1B5F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4B24B7C-2DD8-C7E4-80C1-188C53CCC0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55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Denormalized numbers don’t really show up on this diagram; see next slide.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48EA1ED9-F1B5-EE9E-1448-45CE8ABAD4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9509596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24F1057-7CE4-A9FF-EA58-3C8CDFB318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C66BF7A-E53A-04D3-881D-61B5FB5A13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986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 shows which ones are true.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3A7A56E4-1ABF-8F07-5F05-23383DEEC2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0445101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73206CB-D516-2DF4-3906-3EDFF31101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334A8E5-B618-8E65-C08B-7EBCA7F6F5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366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C97C1A4-2FB6-A0BF-2B3E-110F0ABD76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2BEE52D-39E9-35E5-526D-EEF48B666A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7898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CCD345A-079B-79D1-F288-BD69F37E78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19A10E9-C769-F456-4CDA-10BE281996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955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5F02169-A4D9-E87D-62C0-C58BB3F5FD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7DAE863-4448-D132-C783-5A975BCA02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7933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here how route-to-even gives randomness.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0C35C9D1-DF59-3FE8-0BF8-6365AD9BB0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7604009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F7F44D3-4D51-CDDA-01CB-F889F5B445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FE31BAD-797E-CA0B-CA12-F8F3EAC52D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594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0142669-9A00-C4ED-4424-0A375A1009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BD2D76C-F768-541B-2E3C-A7050856FD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8753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 can’t be &gt;= 4.  Why not?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EC7CE67A-12D1-38A0-3F49-28E3A63125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40535445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6F98D63-8CF9-6B25-28B1-D8B559E219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B908835-B775-B544-55E4-834B42ABB6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87794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453F0EF-53AA-9E87-03CD-FE9AD629A5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2AD587F-5553-0DDA-3C5A-5ABFFE59AE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3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Animations show 11 and then 5/8.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B9CC950F-2C91-57FC-A8DB-15FD852765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2179891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4CE6034-98C3-D3D9-CDAA-30756C22B9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8EF8AFB-EEA5-9D3B-6B9B-EF2E879F2E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8527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answers are animated.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B3DB4633-A5F5-27B7-A330-C938034AE8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1800263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8E986AA-F283-E879-1918-F61871084A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F69F533-3DFE-DE6A-B99B-6B93807E91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446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E96D9D1-7A9A-8A93-D16C-045F8286CE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1775627-FB89-EF0D-9F1D-809246C640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34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ym typeface="Times New Roman" charset="0"/>
              </a:rPr>
              <a:t>Latex source for equation: </a:t>
            </a:r>
            <a:r>
              <a:rPr lang="en-US">
                <a:sym typeface="Monaco" charset="0"/>
              </a:rPr>
              <a:t>\sum_{k=-j}^i b_k \times 2^k</a:t>
            </a: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8FDECC2-1DB7-33CD-44D0-8CB51FAB1D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BFB80DB-5D7F-1CA0-AFBE-5331EC1C45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0AA4F74-9FEA-CCE8-A9D3-DD1476B443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869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 brings up 1/5 and 1/10.</a:t>
            </a: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92158763-FFCB-1D1C-E81E-4B171C567B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4102407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510B8F1-B8CF-2A62-62FE-B1586E32DA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BF55896-B9C9-CE30-E4FB-EB9470C5A3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78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C9E686A-FF46-0B44-A9B8-7333016C1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8D6C9D0-CF81-FD42-9E47-622015AAEF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58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8E0DC67-056C-4188-9BF1-48BE8511E6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129ABE-480B-716E-2F47-44F44504A2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1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2501900"/>
            <a:ext cx="85344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365125"/>
            <a:ext cx="103632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510530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78922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74101" y="304800"/>
            <a:ext cx="2789767" cy="6140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1" y="304800"/>
            <a:ext cx="8166100" cy="6140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494878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444535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61208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7351" y="1220788"/>
            <a:ext cx="54356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26151" y="1220788"/>
            <a:ext cx="5437716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336305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97080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479098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84314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591131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575666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1" y="1220788"/>
            <a:ext cx="11076516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9753600" cy="6858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90021" y="6399772"/>
            <a:ext cx="608490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sz="1400" b="0">
                <a:solidFill>
                  <a:schemeClr val="hlink"/>
                </a:solidFill>
              </a:rPr>
              <a:t>– </a:t>
            </a:r>
            <a:fld id="{77250200-460B-4801-A6A6-93B5F4C47741}" type="slidenum">
              <a:rPr lang="en-US" sz="1400" b="0" smtClean="0">
                <a:solidFill>
                  <a:schemeClr val="hlink"/>
                </a:solidFill>
              </a:rPr>
              <a:pPr>
                <a:defRPr/>
              </a:pPr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0461521" y="6390247"/>
            <a:ext cx="69024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defRPr/>
            </a:pPr>
            <a:r>
              <a:rPr lang="en-US" altLang="en-US" sz="1400" b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9601" y="76200"/>
            <a:ext cx="777240" cy="997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-12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customXml" Target="../ink/ink3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46601" y="1905000"/>
            <a:ext cx="3343275" cy="1060450"/>
          </a:xfrm>
          <a:noFill/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vert="horz" wrap="non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altLang="en-US"/>
              <a:t>Floating Point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25" y="3833814"/>
            <a:ext cx="5227638" cy="2060575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/>
              <a:t>Topics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IEEE Floating-Point Standard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Rounding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Floating-Point Operations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/>
              <a:t>Mathematical Properties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/>
          </a:p>
          <a:p>
            <a:pPr lvl="1" eaLnBrk="1" hangingPunct="1">
              <a:lnSpc>
                <a:spcPct val="90000"/>
              </a:lnSpc>
              <a:defRPr/>
            </a:pPr>
            <a:endParaRPr lang="en-US"/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3089275" y="762001"/>
            <a:ext cx="6249988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>
                <a:solidFill>
                  <a:schemeClr val="hlink"/>
                </a:solidFill>
              </a:rPr>
              <a:t>CS 105</a:t>
            </a:r>
            <a:br>
              <a:rPr lang="en-US" altLang="en-US" sz="3800">
                <a:solidFill>
                  <a:schemeClr val="hlink"/>
                </a:solidFill>
              </a:rPr>
            </a:br>
            <a:r>
              <a:rPr lang="en-US" altLang="en-US" sz="2500" i="1">
                <a:solidFill>
                  <a:schemeClr val="hlink"/>
                </a:solidFill>
              </a:rPr>
              <a:t>“Tour of the Black Holes of Computing!”</a:t>
            </a:r>
            <a:endParaRPr lang="en-US" altLang="en-US" sz="38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“Normalized” Values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When: exp ≠ 000…0 and exp ≠ 111…1</a:t>
            </a:r>
          </a:p>
          <a:p>
            <a:r>
              <a:rPr lang="en-US" dirty="0"/>
              <a:t>Exponent coded as a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biased</a:t>
            </a:r>
            <a:r>
              <a:rPr lang="en-US" dirty="0"/>
              <a:t>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 = 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dirty="0"/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Exp</a:t>
            </a:r>
            <a:r>
              <a:rPr lang="en-US" dirty="0"/>
              <a:t>: unsigned value of </a:t>
            </a:r>
            <a:r>
              <a:rPr lang="en-US" dirty="0" err="1">
                <a:latin typeface="Calibri"/>
                <a:ea typeface="Monaco" charset="0"/>
                <a:cs typeface="Calibri"/>
                <a:sym typeface="Monaco" charset="0"/>
              </a:rPr>
              <a:t>exp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 field</a:t>
            </a:r>
            <a:r>
              <a:rPr lang="en-US" dirty="0">
                <a:latin typeface="Calibri"/>
                <a:cs typeface="Calibri"/>
              </a:rPr>
              <a:t> 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dirty="0"/>
              <a:t> = 2</a:t>
            </a:r>
            <a:r>
              <a:rPr lang="en-US" baseline="32000" dirty="0"/>
              <a:t>k-1</a:t>
            </a:r>
            <a:r>
              <a:rPr lang="en-US" dirty="0"/>
              <a:t> – 1, where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dirty="0"/>
              <a:t> is number of exponent bits</a:t>
            </a:r>
          </a:p>
          <a:p>
            <a:pPr marL="838200" lvl="2"/>
            <a:r>
              <a:rPr lang="en-US" dirty="0"/>
              <a:t>Single precision: 127 (Exp: 1…254, E: -126…127)</a:t>
            </a:r>
          </a:p>
          <a:p>
            <a:pPr marL="838200" lvl="2"/>
            <a:r>
              <a:rPr lang="en-US" dirty="0"/>
              <a:t>Double precision: 1023 (Exp: 1…2046, E: -1022…1023)</a:t>
            </a:r>
          </a:p>
          <a:p>
            <a:r>
              <a:rPr lang="en-US" dirty="0"/>
              <a:t>Significand coded with </a:t>
            </a:r>
            <a:r>
              <a:rPr lang="en-US" i="1" dirty="0"/>
              <a:t>implied</a:t>
            </a:r>
            <a:r>
              <a:rPr lang="en-US" dirty="0"/>
              <a:t> leading </a:t>
            </a:r>
            <a:r>
              <a:rPr lang="en-US" i="1" dirty="0"/>
              <a:t>1</a:t>
            </a:r>
            <a:r>
              <a:rPr lang="en-US" dirty="0"/>
              <a:t>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= 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1.xxx…x</a:t>
            </a:r>
            <a:r>
              <a:rPr lang="en-US" baseline="-6000" dirty="0">
                <a:latin typeface="Calibri"/>
                <a:ea typeface="Monaco" charset="0"/>
                <a:cs typeface="Calibri"/>
                <a:sym typeface="Monaco" charset="0"/>
              </a:rPr>
              <a:t>2</a:t>
            </a:r>
            <a:endParaRPr lang="en-US" dirty="0">
              <a:latin typeface="Calibri"/>
              <a:cs typeface="Calibri"/>
            </a:endParaRPr>
          </a:p>
          <a:p>
            <a:pPr marL="552450" lvl="1"/>
            <a:r>
              <a:rPr lang="en-US" dirty="0">
                <a:latin typeface="Calibri"/>
                <a:cs typeface="Calibri"/>
              </a:rPr>
              <a:t> 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xxx…x</a:t>
            </a:r>
            <a:r>
              <a:rPr lang="en-US" dirty="0">
                <a:latin typeface="Calibri"/>
                <a:cs typeface="Calibri"/>
              </a:rPr>
              <a:t>: bits of </a:t>
            </a:r>
            <a:r>
              <a:rPr lang="en-US" dirty="0" err="1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 field</a:t>
            </a:r>
            <a:endParaRPr lang="en-US" dirty="0">
              <a:latin typeface="Calibri"/>
              <a:cs typeface="Calibri"/>
            </a:endParaRPr>
          </a:p>
          <a:p>
            <a:pPr marL="552450" lvl="1"/>
            <a:r>
              <a:rPr lang="en-US" dirty="0">
                <a:latin typeface="Calibri"/>
                <a:cs typeface="Calibri"/>
              </a:rPr>
              <a:t>Minimum when </a:t>
            </a:r>
            <a:r>
              <a:rPr lang="en-US" dirty="0" err="1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=000…0</a:t>
            </a:r>
            <a:r>
              <a:rPr lang="en-US" dirty="0">
                <a:latin typeface="Calibri"/>
                <a:cs typeface="Calibri"/>
              </a:rPr>
              <a:t> (</a:t>
            </a:r>
            <a:r>
              <a:rPr lang="en-US" dirty="0">
                <a:latin typeface="Calibri"/>
                <a:ea typeface="Calibri Italic" charset="0"/>
                <a:cs typeface="Calibri"/>
                <a:sym typeface="Calibri Italic" charset="0"/>
              </a:rPr>
              <a:t>M</a:t>
            </a:r>
            <a:r>
              <a:rPr lang="en-US" dirty="0">
                <a:latin typeface="Calibri"/>
                <a:cs typeface="Calibri"/>
              </a:rPr>
              <a:t> = 1.0)</a:t>
            </a:r>
          </a:p>
          <a:p>
            <a:pPr marL="552450" lvl="1"/>
            <a:r>
              <a:rPr lang="en-US" dirty="0">
                <a:latin typeface="Calibri"/>
                <a:cs typeface="Calibri"/>
              </a:rPr>
              <a:t>Maximum when </a:t>
            </a:r>
            <a:r>
              <a:rPr lang="en-US" dirty="0" err="1">
                <a:latin typeface="Calibri"/>
                <a:ea typeface="Monaco" charset="0"/>
                <a:cs typeface="Calibri"/>
                <a:sym typeface="Monaco" charset="0"/>
              </a:rPr>
              <a:t>frac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=111…1</a:t>
            </a:r>
            <a:r>
              <a:rPr lang="en-US" dirty="0">
                <a:latin typeface="Calibri"/>
                <a:cs typeface="Calibri"/>
              </a:rPr>
              <a:t> (</a:t>
            </a:r>
            <a:r>
              <a:rPr lang="en-US" dirty="0">
                <a:latin typeface="Calibri"/>
                <a:ea typeface="Calibri Italic" charset="0"/>
                <a:cs typeface="Calibri"/>
                <a:sym typeface="Calibri Italic" charset="0"/>
              </a:rPr>
              <a:t>M</a:t>
            </a:r>
            <a:r>
              <a:rPr lang="en-US" dirty="0">
                <a:latin typeface="Calibri"/>
                <a:cs typeface="Calibri"/>
              </a:rPr>
              <a:t> = 2.0 – ε)</a:t>
            </a:r>
          </a:p>
          <a:p>
            <a:pPr marL="552450" lvl="1"/>
            <a:r>
              <a:rPr lang="en-US" dirty="0"/>
              <a:t>Get extra bit of precision for “free”</a:t>
            </a:r>
          </a:p>
        </p:txBody>
      </p:sp>
      <p:sp>
        <p:nvSpPr>
          <p:cNvPr id="2" name="Rectangle 1"/>
          <p:cNvSpPr/>
          <p:nvPr/>
        </p:nvSpPr>
        <p:spPr>
          <a:xfrm>
            <a:off x="7400776" y="533400"/>
            <a:ext cx="2077813" cy="4247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090079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Normalized Encoding Example 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23838" indent="-223838" defTabSz="895350" eaLnBrk="1" hangingPunct="1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2000" dirty="0"/>
              <a:t>Value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float f = 15213.0;</a:t>
            </a:r>
            <a:endParaRPr lang="en-US" sz="1800" dirty="0"/>
          </a:p>
          <a:p>
            <a:pPr marL="560388" lvl="1" indent="-222250" defTabSz="895350" eaLnBrk="1" hangingPunct="1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b="0" dirty="0"/>
              <a:t>15213</a:t>
            </a:r>
            <a:r>
              <a:rPr lang="en-US" sz="1800" b="0" baseline="-25000" dirty="0"/>
              <a:t>10</a:t>
            </a:r>
            <a:r>
              <a:rPr lang="en-US" sz="1800" b="0" dirty="0"/>
              <a:t>  = 11101101101101</a:t>
            </a:r>
            <a:r>
              <a:rPr lang="en-US" sz="1800" b="0" baseline="-25000" dirty="0"/>
              <a:t>2  </a:t>
            </a:r>
            <a:r>
              <a:rPr lang="en-US" sz="1800" b="0" dirty="0"/>
              <a:t> = 1.1101101101101</a:t>
            </a:r>
            <a:r>
              <a:rPr lang="en-US" sz="1800" b="0" baseline="-25000" dirty="0"/>
              <a:t>2</a:t>
            </a:r>
            <a:r>
              <a:rPr lang="en-US" sz="1800" b="0" dirty="0"/>
              <a:t> × 2</a:t>
            </a:r>
            <a:r>
              <a:rPr lang="en-US" sz="1800" b="0" baseline="30000" dirty="0"/>
              <a:t>13</a:t>
            </a:r>
            <a:endParaRPr lang="en-US" sz="1800" b="0" dirty="0"/>
          </a:p>
          <a:p>
            <a:pPr marL="223838" indent="-223838" defTabSz="895350" eaLnBrk="1" hangingPunct="1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2000" dirty="0"/>
              <a:t>Significand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b="0" i="1" dirty="0"/>
              <a:t>M</a:t>
            </a:r>
            <a:r>
              <a:rPr lang="en-US" sz="1800" dirty="0"/>
              <a:t> 	= 	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1.</a:t>
            </a:r>
            <a:r>
              <a:rPr lang="en-US" sz="1800" b="0" u="sng" dirty="0">
                <a:latin typeface="Courier New" panose="02070309020205020404" pitchFamily="49" charset="0"/>
                <a:cs typeface="Courier New" panose="02070309020205020404" pitchFamily="49" charset="0"/>
              </a:rPr>
              <a:t>1101101101101</a:t>
            </a:r>
            <a:r>
              <a:rPr lang="en-US" sz="1800" b="0" baseline="-25000" dirty="0"/>
              <a:t>2</a:t>
            </a:r>
            <a:endParaRPr lang="en-US" sz="1800" dirty="0"/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dirty="0">
                <a:latin typeface="Courier New" pitchFamily="49" charset="0"/>
              </a:rPr>
              <a:t>frac	= 	  </a:t>
            </a:r>
            <a:r>
              <a:rPr lang="en-US" sz="1800" u="sng" dirty="0">
                <a:latin typeface="Courier New" pitchFamily="49" charset="0"/>
              </a:rPr>
              <a:t>1101101101101</a:t>
            </a:r>
            <a:r>
              <a:rPr lang="en-US" sz="1800" dirty="0">
                <a:latin typeface="Courier New" pitchFamily="49" charset="0"/>
              </a:rPr>
              <a:t>0000000000</a:t>
            </a:r>
            <a:r>
              <a:rPr lang="en-US" sz="1800" baseline="-25000" dirty="0">
                <a:latin typeface="Courier New" pitchFamily="49" charset="0"/>
              </a:rPr>
              <a:t>2</a:t>
            </a:r>
            <a:endParaRPr lang="en-US" sz="1800" dirty="0"/>
          </a:p>
          <a:p>
            <a:pPr marL="223838" indent="-223838" defTabSz="895350" eaLnBrk="1" hangingPunct="1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2000" dirty="0"/>
              <a:t>Exponent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b="0" i="1" dirty="0"/>
              <a:t>E	</a:t>
            </a:r>
            <a:r>
              <a:rPr lang="en-US" sz="1800" dirty="0"/>
              <a:t> 	= 	13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b="0" i="1" dirty="0"/>
              <a:t>Bias</a:t>
            </a:r>
            <a:r>
              <a:rPr lang="en-US" sz="1800" dirty="0"/>
              <a:t> 	= 	127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r>
              <a:rPr lang="en-US" sz="1800" b="0" i="1" dirty="0"/>
              <a:t>Exp</a:t>
            </a:r>
            <a:r>
              <a:rPr lang="en-US" sz="1800" dirty="0"/>
              <a:t> 	= 	140 	=	</a:t>
            </a:r>
            <a:r>
              <a:rPr lang="en-US" sz="1800" dirty="0">
                <a:latin typeface="Courier New" pitchFamily="49" charset="0"/>
              </a:rPr>
              <a:t>10001100</a:t>
            </a:r>
            <a:r>
              <a:rPr lang="en-US" sz="1800" baseline="-25000" dirty="0">
                <a:latin typeface="Courier New" pitchFamily="49" charset="0"/>
              </a:rPr>
              <a:t>2</a:t>
            </a:r>
            <a:endParaRPr lang="en-US" sz="1800" dirty="0"/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endParaRPr lang="en-US" sz="1800" dirty="0"/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endParaRPr lang="en-US" sz="1800" dirty="0"/>
          </a:p>
          <a:p>
            <a:pPr marL="223838" indent="-223838" defTabSz="895350" eaLnBrk="1" hangingPunct="1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endParaRPr lang="en-US" sz="2000" dirty="0"/>
          </a:p>
          <a:p>
            <a:pPr marL="223838" indent="-223838" defTabSz="895350" eaLnBrk="1" hangingPunct="1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  <a:defRPr/>
            </a:pPr>
            <a:endParaRPr lang="en-US" sz="2000" dirty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514600" y="4711700"/>
            <a:ext cx="6781800" cy="19177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084263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/>
              <a:t>Floating-Point Representation: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/>
              <a:t>Hex:</a:t>
            </a:r>
            <a:r>
              <a:rPr lang="en-US" altLang="en-US" dirty="0">
                <a:latin typeface="Courier New" pitchFamily="49" charset="0"/>
              </a:rPr>
              <a:t>  	  4    6    6    D    B    4    0    0    </a:t>
            </a:r>
            <a:r>
              <a:rPr lang="en-US" altLang="en-US" dirty="0"/>
              <a:t>Binary:</a:t>
            </a:r>
            <a:r>
              <a:rPr lang="en-US" altLang="en-US" dirty="0">
                <a:latin typeface="Courier New" pitchFamily="49" charset="0"/>
              </a:rPr>
              <a:t>  	0100 0110 0110 1101 1011 0100 0000 0000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/>
              <a:t>140:</a:t>
            </a:r>
            <a:r>
              <a:rPr lang="en-US" altLang="en-US" dirty="0">
                <a:latin typeface="Courier New" pitchFamily="49" charset="0"/>
              </a:rPr>
              <a:t>  	 100 0110 0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/>
              <a:t>15213:</a:t>
            </a:r>
            <a:r>
              <a:rPr lang="en-US" altLang="en-US" dirty="0">
                <a:latin typeface="Courier New" pitchFamily="49" charset="0"/>
              </a:rPr>
              <a:t>  	          </a:t>
            </a:r>
            <a:r>
              <a:rPr lang="en-US" altLang="en-US" i="1" dirty="0">
                <a:latin typeface="Courier New" pitchFamily="49" charset="0"/>
              </a:rPr>
              <a:t>1</a:t>
            </a:r>
            <a:r>
              <a:rPr lang="en-US" altLang="en-US" dirty="0">
                <a:latin typeface="Courier New" pitchFamily="49" charset="0"/>
              </a:rPr>
              <a:t>110 1101 1011 01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CE1C60F-B6A7-4868-9923-66D7CEABF423}"/>
              </a:ext>
            </a:extLst>
          </p:cNvPr>
          <p:cNvCxnSpPr/>
          <p:nvPr/>
        </p:nvCxnSpPr>
        <p:spPr bwMode="auto">
          <a:xfrm flipH="1">
            <a:off x="3581400" y="2146300"/>
            <a:ext cx="1752600" cy="444500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A4713F-862C-457B-A2B5-DE11F6EC142A}"/>
              </a:ext>
            </a:extLst>
          </p:cNvPr>
          <p:cNvCxnSpPr/>
          <p:nvPr/>
        </p:nvCxnSpPr>
        <p:spPr bwMode="auto">
          <a:xfrm>
            <a:off x="6705600" y="2146300"/>
            <a:ext cx="0" cy="1663700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56072F5-7300-4C4D-A3EE-81F7A086B9AB}"/>
              </a:ext>
            </a:extLst>
          </p:cNvPr>
          <p:cNvCxnSpPr/>
          <p:nvPr/>
        </p:nvCxnSpPr>
        <p:spPr bwMode="auto">
          <a:xfrm flipH="1">
            <a:off x="2743200" y="3810000"/>
            <a:ext cx="3962400" cy="0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D747330-6DF8-C387-8738-064D99CCA41C}"/>
                  </a:ext>
                </a:extLst>
              </p14:cNvPr>
              <p14:cNvContentPartPr/>
              <p14:nvPr/>
            </p14:nvContentPartPr>
            <p14:xfrm>
              <a:off x="2070000" y="1701720"/>
              <a:ext cx="2362680" cy="29214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D747330-6DF8-C387-8738-064D99CCA41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60640" y="1692360"/>
                <a:ext cx="2381400" cy="29401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Denormalized</a:t>
            </a:r>
            <a:r>
              <a:rPr lang="en-US" dirty="0"/>
              <a:t> Values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Calibri"/>
                <a:ea typeface="Monaco" charset="0"/>
                <a:cs typeface="Calibri"/>
                <a:sym typeface="Monaco" charset="0"/>
              </a:rPr>
              <a:t>exp = 000…0</a:t>
            </a:r>
            <a:endParaRPr lang="en-US" dirty="0">
              <a:latin typeface="Calibri"/>
              <a:cs typeface="Calibri"/>
            </a:endParaRPr>
          </a:p>
          <a:p>
            <a:endParaRPr lang="en-US" dirty="0"/>
          </a:p>
          <a:p>
            <a:r>
              <a:rPr lang="en-US" dirty="0"/>
              <a:t>Exponent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1 – Bias (instead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0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/>
              <a:t>)</a:t>
            </a:r>
          </a:p>
          <a:p>
            <a:r>
              <a:rPr lang="en-US" dirty="0"/>
              <a:t>Significand coded with implied leading </a:t>
            </a:r>
            <a:r>
              <a:rPr lang="en-US" i="1" dirty="0"/>
              <a:t>0</a:t>
            </a:r>
            <a:r>
              <a:rPr lang="en-US" dirty="0"/>
              <a:t>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= 0.xxx…x</a:t>
            </a:r>
            <a:r>
              <a:rPr lang="en-US" baseline="-25000" dirty="0"/>
              <a:t>2</a:t>
            </a:r>
          </a:p>
          <a:p>
            <a:pPr marL="552450" lvl="1"/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xxx…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: bits of 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/>
          </a:p>
          <a:p>
            <a:r>
              <a:rPr lang="en-US" dirty="0"/>
              <a:t>Cases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sz="1800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838200" lvl="2"/>
            <a:r>
              <a:rPr lang="en-US" dirty="0"/>
              <a:t>Represents zero value</a:t>
            </a:r>
          </a:p>
          <a:p>
            <a:pPr marL="838200" lvl="2"/>
            <a:r>
              <a:rPr lang="en-US" dirty="0"/>
              <a:t>Note distinct values: +0 and –0 (why?)</a:t>
            </a:r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sz="1800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838200" lvl="2"/>
            <a:r>
              <a:rPr lang="en-US" dirty="0"/>
              <a:t>Numbers closest to 0.0</a:t>
            </a:r>
          </a:p>
          <a:p>
            <a:pPr marL="838200" lvl="2"/>
            <a:r>
              <a:rPr lang="en-US" dirty="0" err="1"/>
              <a:t>Equispaced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414226" y="540603"/>
            <a:ext cx="2077813" cy="75713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sz="2400" dirty="0"/>
              <a:t>  = 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1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677566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Values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endParaRPr lang="en-US" b="1" dirty="0">
              <a:latin typeface="Courier New"/>
              <a:cs typeface="Courier New"/>
            </a:endParaRPr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552450" lvl="1"/>
            <a:r>
              <a:rPr lang="en-US" dirty="0"/>
              <a:t>Represents value </a:t>
            </a:r>
            <a:r>
              <a:rPr lang="en-US" sz="2400" dirty="0">
                <a:sym typeface="Symbol"/>
              </a:rPr>
              <a:t></a:t>
            </a:r>
            <a:r>
              <a:rPr lang="en-US" dirty="0"/>
              <a:t> (infinity)</a:t>
            </a:r>
          </a:p>
          <a:p>
            <a:pPr marL="552450" lvl="1"/>
            <a:r>
              <a:rPr lang="en-US" dirty="0"/>
              <a:t>Operation that overflows</a:t>
            </a:r>
          </a:p>
          <a:p>
            <a:pPr marL="552450" lvl="1"/>
            <a:r>
              <a:rPr lang="en-US" dirty="0"/>
              <a:t>Both positive and negative</a:t>
            </a:r>
          </a:p>
          <a:p>
            <a:pPr marL="552450" lvl="1"/>
            <a:r>
              <a:rPr lang="en-US" dirty="0"/>
              <a:t>E.g., 1.0/0.0 = −1.0/−0.0 = +</a:t>
            </a:r>
            <a:r>
              <a:rPr lang="en-US" dirty="0">
                <a:sym typeface="Symbol"/>
              </a:rPr>
              <a:t></a:t>
            </a:r>
            <a:r>
              <a:rPr lang="en-US" dirty="0"/>
              <a:t>,  1.0/−0.0 = −</a:t>
            </a:r>
            <a:r>
              <a:rPr lang="en-US" dirty="0">
                <a:sym typeface="Symbol"/>
              </a:rPr>
              <a:t>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000…0</a:t>
            </a:r>
            <a:endParaRPr lang="en-US" b="1" dirty="0">
              <a:latin typeface="Courier New"/>
              <a:cs typeface="Courier New"/>
            </a:endParaRPr>
          </a:p>
          <a:p>
            <a:pPr marL="552450" lvl="1"/>
            <a:r>
              <a:rPr lang="en-US" dirty="0"/>
              <a:t>Not-a-Number (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Represents case when no numeric value can be determined</a:t>
            </a:r>
          </a:p>
          <a:p>
            <a:pPr marL="552450" lvl="1"/>
            <a:r>
              <a:rPr lang="en-US" dirty="0">
                <a:ea typeface="Apple Symbols" charset="0"/>
                <a:cs typeface="Apple Symbols" charset="0"/>
              </a:rPr>
              <a:t>E.g., </a:t>
            </a:r>
            <a:r>
              <a:rPr lang="en-US" dirty="0" err="1">
                <a:ea typeface="Apple Symbols" charset="0"/>
                <a:cs typeface="Apple Symbols" charset="0"/>
              </a:rPr>
              <a:t>sqrt</a:t>
            </a:r>
            <a:r>
              <a:rPr lang="en-US" dirty="0">
                <a:ea typeface="Apple Symbols" charset="0"/>
                <a:cs typeface="Apple Symbols" charset="0"/>
              </a:rPr>
              <a:t>(–1), </a:t>
            </a:r>
            <a:r>
              <a:rPr lang="en-US" dirty="0">
                <a:sym typeface="Symbol"/>
              </a:rPr>
              <a:t></a:t>
            </a:r>
            <a:r>
              <a:rPr lang="en-US" dirty="0">
                <a:ea typeface="Apple Symbols" charset="0"/>
                <a:cs typeface="Apple Symbols" charset="0"/>
              </a:rPr>
              <a:t> − </a:t>
            </a:r>
            <a:r>
              <a:rPr lang="en-US" dirty="0">
                <a:sym typeface="Symbol"/>
              </a:rPr>
              <a:t></a:t>
            </a:r>
            <a:r>
              <a:rPr lang="en-US" dirty="0">
                <a:ea typeface="Apple Symbols" charset="0"/>
                <a:cs typeface="Apple Symbols" charset="0"/>
              </a:rPr>
              <a:t>, </a:t>
            </a:r>
            <a:r>
              <a:rPr lang="en-US" dirty="0">
                <a:sym typeface="Symbol"/>
              </a:rPr>
              <a:t></a:t>
            </a:r>
            <a:r>
              <a:rPr lang="en-US" dirty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  <a:sym typeface="Symbol"/>
              </a:rPr>
              <a:t></a:t>
            </a:r>
            <a:r>
              <a:rPr lang="en-US" dirty="0">
                <a:ea typeface="Apple Symbols" charset="0"/>
                <a:cs typeface="Apple Symbols" charset="0"/>
              </a:rPr>
              <a:t>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28872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Visualization: Floating-Point Encodings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2362200" y="2828925"/>
            <a:ext cx="7315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23622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96774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96774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57912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9677400" y="3438525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9677400" y="3143250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NaN</a:t>
            </a: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10210800" y="3286125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1828800" y="33528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1828800" y="35052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1828800" y="3209925"/>
            <a:ext cx="539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NaN</a:t>
            </a:r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2362200" y="33528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9296401" y="2319338"/>
            <a:ext cx="574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2400" b="0">
                <a:latin typeface="Times" pitchFamily="18" charset="0"/>
              </a:rPr>
              <a:t>+</a:t>
            </a:r>
            <a:r>
              <a:rPr lang="en-US" altLang="en-US" sz="2400" b="0">
                <a:latin typeface="Symbol" pitchFamily="18" charset="2"/>
              </a:rPr>
              <a:t></a:t>
            </a: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2239963" y="2295525"/>
            <a:ext cx="527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>
                <a:sym typeface="Symbol" pitchFamily="18" charset="2"/>
              </a:rPr>
              <a:t></a:t>
            </a:r>
            <a:r>
              <a:rPr lang="en-US" altLang="en-US" sz="2400" b="0">
                <a:latin typeface="Symbol" pitchFamily="18" charset="2"/>
              </a:rPr>
              <a:t>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5486401" y="3273426"/>
            <a:ext cx="436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>
                <a:sym typeface="Symbol" pitchFamily="18" charset="2"/>
              </a:rPr>
              <a:t></a:t>
            </a:r>
            <a:r>
              <a:rPr lang="en-US" altLang="en-US" b="0"/>
              <a:t>0</a:t>
            </a:r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73914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6261100" y="2447926"/>
            <a:ext cx="1130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+Denorm</a:t>
            </a:r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7620000" y="2447926"/>
            <a:ext cx="1473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+Normalized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4572000" y="2462213"/>
            <a:ext cx="1073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-Denorm</a:t>
            </a:r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45720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2927350" y="2447926"/>
            <a:ext cx="141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-Normalized</a:t>
            </a:r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62484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60198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94488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2667000" y="2676525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 flipV="1">
            <a:off x="5791200" y="2819400"/>
            <a:ext cx="2286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 flipH="1" flipV="1">
            <a:off x="6019800" y="2819400"/>
            <a:ext cx="2286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6096000" y="3276601"/>
            <a:ext cx="444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+0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Tiny Floating-Point Example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8-bit floating-point representation</a:t>
            </a:r>
          </a:p>
          <a:p>
            <a:pPr lvl="1" eaLnBrk="1" hangingPunct="1">
              <a:defRPr/>
            </a:pPr>
            <a:r>
              <a:rPr lang="en-US" dirty="0"/>
              <a:t>The sign bit is in the most significant bit.</a:t>
            </a:r>
          </a:p>
          <a:p>
            <a:pPr lvl="1" eaLnBrk="1" hangingPunct="1">
              <a:defRPr/>
            </a:pPr>
            <a:r>
              <a:rPr lang="en-US" dirty="0"/>
              <a:t>The next four bits are the exponent, with a bias of 7.</a:t>
            </a:r>
          </a:p>
          <a:p>
            <a:pPr lvl="1" eaLnBrk="1" hangingPunct="1">
              <a:defRPr/>
            </a:pPr>
            <a:r>
              <a:rPr lang="en-US" dirty="0"/>
              <a:t>The last three bits are the </a:t>
            </a:r>
            <a:r>
              <a:rPr lang="en-US" dirty="0">
                <a:latin typeface="Courier New" pitchFamily="49" charset="0"/>
              </a:rPr>
              <a:t>frac</a:t>
            </a:r>
            <a:endParaRPr lang="en-US" dirty="0"/>
          </a:p>
          <a:p>
            <a:pPr eaLnBrk="1" hangingPunct="1">
              <a:buFont typeface="Wingdings" pitchFamily="2" charset="2"/>
              <a:buChar char="l"/>
              <a:defRPr/>
            </a:pPr>
            <a:r>
              <a:rPr lang="en-US" dirty="0"/>
              <a:t>Same general form as IEEE format</a:t>
            </a:r>
          </a:p>
          <a:p>
            <a:pPr lvl="1" eaLnBrk="1" hangingPunct="1">
              <a:defRPr/>
            </a:pPr>
            <a:r>
              <a:rPr lang="en-US" dirty="0"/>
              <a:t>Normalized, denormalized</a:t>
            </a:r>
          </a:p>
          <a:p>
            <a:pPr lvl="1" eaLnBrk="1" hangingPunct="1">
              <a:defRPr/>
            </a:pPr>
            <a:r>
              <a:rPr lang="en-US" dirty="0"/>
              <a:t>Representation of 0, </a:t>
            </a:r>
            <a:r>
              <a:rPr lang="en-US" dirty="0" err="1"/>
              <a:t>NaN</a:t>
            </a:r>
            <a:r>
              <a:rPr lang="en-US" dirty="0"/>
              <a:t>, infinity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756025" y="4572000"/>
            <a:ext cx="304800" cy="304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s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4060825" y="4572000"/>
            <a:ext cx="1752600" cy="304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exp</a:t>
            </a:r>
            <a:endParaRPr lang="en-US" altLang="en-US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5813425" y="4572000"/>
            <a:ext cx="1828800" cy="304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frac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7489826" y="4265613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0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813426" y="4267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2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5584826" y="4267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3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4006851" y="4267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6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3778251" y="4267200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400"/>
              <a:t>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Values Related to the Exponent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657600" y="1143000"/>
            <a:ext cx="504190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749300" algn="l"/>
                <a:tab pos="1714500" algn="l"/>
                <a:tab pos="2578100" algn="l"/>
                <a:tab pos="34925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Exp	exp	E	2</a:t>
            </a:r>
            <a:r>
              <a:rPr lang="en-US" altLang="en-US" baseline="30000">
                <a:latin typeface="Courier New" pitchFamily="49" charset="0"/>
              </a:rPr>
              <a:t>E</a:t>
            </a:r>
          </a:p>
          <a:p>
            <a:pPr algn="l">
              <a:lnSpc>
                <a:spcPct val="100000"/>
              </a:lnSpc>
            </a:pPr>
            <a:endParaRPr lang="en-US" altLang="en-US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0	0000	-6 	1/64	(denorms)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	0001	-6	1/64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2	0010	-5	1/32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3	0011	-4	1/16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4	0100	-3	1/8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5	0101	-2	1/4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6	0110	-1	1/2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7	0111	 0	1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8	1000	+1	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9	1001	+2	4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10	1010	+3	8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11	1011	+4	16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12	1100	+5	32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13	1101	+6	64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14	1110	+7	128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15	1111	n/a		(inf, NaN)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Dynamic Range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200400" y="892176"/>
            <a:ext cx="5046894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itchFamily="49" charset="0"/>
              </a:rPr>
              <a:t>s exp 	frac	</a:t>
            </a:r>
            <a:r>
              <a:rPr lang="en-US" altLang="en-US" i="1" dirty="0"/>
              <a:t>E</a:t>
            </a:r>
            <a:r>
              <a:rPr lang="en-US" altLang="en-US" dirty="0">
                <a:latin typeface="Courier New" pitchFamily="49" charset="0"/>
              </a:rPr>
              <a:t>	</a:t>
            </a:r>
            <a:r>
              <a:rPr lang="en-US" altLang="en-US" dirty="0"/>
              <a:t>Value</a:t>
            </a:r>
            <a:r>
              <a:rPr lang="en-US" altLang="en-US" dirty="0">
                <a:latin typeface="Courier New" pitchFamily="49" charset="0"/>
              </a:rPr>
              <a:t>	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endParaRPr lang="en-US" altLang="en-US" dirty="0">
              <a:latin typeface="Courier New" pitchFamily="49" charset="0"/>
            </a:endParaRP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0000	000	-6	0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0000	001	-6	1/8*1/64 = 1/512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0000	010	-6	2/8*1/64 = 2/512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0000	110	-6	6/8*1/64 = 6/512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0000	111	-6	7/8*1/64 = 7/512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0001	000	-6	8/8*1/64 = 8/512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0001	001  	-6	9/8*1/64 = 9/512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0110	110	-1	14/8*1/2 = 14/16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0110	111	-1	15/8*1/2 = 15/16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0111	000	0	8/8*1    = 1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0111	001	0	9/8*1    = 9/8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0111	010	0	10/8*1   = 10/8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1110	110	7	14/8*128 = 224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1110	111	7	15/8*128 = 240</a:t>
            </a:r>
          </a:p>
          <a:p>
            <a:pPr algn="l" defTabSz="1174750">
              <a:lnSpc>
                <a:spcPct val="100000"/>
              </a:lnSpc>
              <a:tabLst>
                <a:tab pos="1027113" algn="l"/>
                <a:tab pos="2166938" algn="r"/>
                <a:tab pos="2630488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1111	000	n/a	inf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499475" y="1676401"/>
            <a:ext cx="165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closest to zero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8559800" y="2757488"/>
            <a:ext cx="170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/>
              <a:t>largest denorm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8559800" y="3077029"/>
            <a:ext cx="160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dirty="0"/>
              <a:t>smallest norm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8559800" y="4158343"/>
            <a:ext cx="2000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dirty="0"/>
              <a:t>closest to 1 below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8559800" y="4706030"/>
            <a:ext cx="2025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dirty="0"/>
              <a:t>closest to 1 above</a:t>
            </a:r>
          </a:p>
        </p:txBody>
      </p:sp>
      <p:grpSp>
        <p:nvGrpSpPr>
          <p:cNvPr id="18441" name="Group 9"/>
          <p:cNvGrpSpPr>
            <a:grpSpLocks/>
          </p:cNvGrpSpPr>
          <p:nvPr/>
        </p:nvGrpSpPr>
        <p:grpSpPr bwMode="auto">
          <a:xfrm>
            <a:off x="8305801" y="1875973"/>
            <a:ext cx="269875" cy="4092575"/>
            <a:chOff x="3792" y="1152"/>
            <a:chExt cx="650" cy="2578"/>
          </a:xfrm>
        </p:grpSpPr>
        <p:sp>
          <p:nvSpPr>
            <p:cNvPr id="18447" name="Line 10"/>
            <p:cNvSpPr>
              <a:spLocks noChangeShapeType="1"/>
            </p:cNvSpPr>
            <p:nvPr/>
          </p:nvSpPr>
          <p:spPr bwMode="auto">
            <a:xfrm flipH="1">
              <a:off x="3792" y="1152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8" name="Line 11"/>
            <p:cNvSpPr>
              <a:spLocks noChangeShapeType="1"/>
            </p:cNvSpPr>
            <p:nvPr/>
          </p:nvSpPr>
          <p:spPr bwMode="auto">
            <a:xfrm flipH="1">
              <a:off x="3818" y="1858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9" name="Line 12"/>
            <p:cNvSpPr>
              <a:spLocks noChangeShapeType="1"/>
            </p:cNvSpPr>
            <p:nvPr/>
          </p:nvSpPr>
          <p:spPr bwMode="auto">
            <a:xfrm flipH="1">
              <a:off x="3818" y="2041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Line 13"/>
            <p:cNvSpPr>
              <a:spLocks noChangeShapeType="1"/>
            </p:cNvSpPr>
            <p:nvPr/>
          </p:nvSpPr>
          <p:spPr bwMode="auto">
            <a:xfrm flipH="1">
              <a:off x="3818" y="2713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Line 14"/>
            <p:cNvSpPr>
              <a:spLocks noChangeShapeType="1"/>
            </p:cNvSpPr>
            <p:nvPr/>
          </p:nvSpPr>
          <p:spPr bwMode="auto">
            <a:xfrm flipH="1">
              <a:off x="3818" y="3058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Line 15"/>
            <p:cNvSpPr>
              <a:spLocks noChangeShapeType="1"/>
            </p:cNvSpPr>
            <p:nvPr/>
          </p:nvSpPr>
          <p:spPr bwMode="auto">
            <a:xfrm flipH="1">
              <a:off x="3818" y="3730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42" name="Text Box 16"/>
          <p:cNvSpPr txBox="1">
            <a:spLocks noChangeArrowheads="1"/>
          </p:cNvSpPr>
          <p:nvPr/>
        </p:nvSpPr>
        <p:spPr bwMode="auto">
          <a:xfrm>
            <a:off x="8559800" y="5776460"/>
            <a:ext cx="145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b="0" dirty="0"/>
              <a:t>largest norm</a:t>
            </a:r>
          </a:p>
        </p:txBody>
      </p:sp>
      <p:sp>
        <p:nvSpPr>
          <p:cNvPr id="18443" name="Text Box 17"/>
          <p:cNvSpPr txBox="1">
            <a:spLocks noChangeArrowheads="1"/>
          </p:cNvSpPr>
          <p:nvPr/>
        </p:nvSpPr>
        <p:spPr bwMode="auto">
          <a:xfrm>
            <a:off x="1524000" y="1981200"/>
            <a:ext cx="168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Denormalized</a:t>
            </a:r>
          </a:p>
          <a:p>
            <a:pPr>
              <a:lnSpc>
                <a:spcPct val="100000"/>
              </a:lnSpc>
            </a:pPr>
            <a:r>
              <a:rPr lang="en-US" altLang="en-US"/>
              <a:t>numbers</a:t>
            </a:r>
          </a:p>
        </p:txBody>
      </p:sp>
      <p:sp>
        <p:nvSpPr>
          <p:cNvPr id="18444" name="Text Box 18"/>
          <p:cNvSpPr txBox="1">
            <a:spLocks noChangeArrowheads="1"/>
          </p:cNvSpPr>
          <p:nvPr/>
        </p:nvSpPr>
        <p:spPr bwMode="auto">
          <a:xfrm>
            <a:off x="1658938" y="4343400"/>
            <a:ext cx="1416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/>
              <a:t>Normalized</a:t>
            </a:r>
          </a:p>
          <a:p>
            <a:pPr>
              <a:lnSpc>
                <a:spcPct val="100000"/>
              </a:lnSpc>
            </a:pPr>
            <a:r>
              <a:rPr lang="en-US" altLang="en-US"/>
              <a:t>numbers</a:t>
            </a:r>
          </a:p>
        </p:txBody>
      </p:sp>
      <p:sp>
        <p:nvSpPr>
          <p:cNvPr id="18445" name="Line 19"/>
          <p:cNvSpPr>
            <a:spLocks noChangeShapeType="1"/>
          </p:cNvSpPr>
          <p:nvPr/>
        </p:nvSpPr>
        <p:spPr bwMode="auto">
          <a:xfrm>
            <a:off x="1981200" y="3095625"/>
            <a:ext cx="830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Line 20"/>
          <p:cNvSpPr>
            <a:spLocks noChangeShapeType="1"/>
          </p:cNvSpPr>
          <p:nvPr/>
        </p:nvSpPr>
        <p:spPr bwMode="auto">
          <a:xfrm>
            <a:off x="2133600" y="6153150"/>
            <a:ext cx="8305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934201" y="228601"/>
            <a:ext cx="2419463" cy="10895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v = (–1)</a:t>
            </a:r>
            <a:r>
              <a:rPr lang="en-US" sz="2400" baseline="32000" dirty="0"/>
              <a:t>s</a:t>
            </a:r>
            <a:r>
              <a:rPr lang="en-US" sz="2400" dirty="0"/>
              <a:t>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sz="2400" dirty="0"/>
              <a:t> 2</a:t>
            </a:r>
            <a:r>
              <a:rPr lang="en-US" sz="2400" baseline="320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n: E = </a:t>
            </a:r>
            <a:r>
              <a:rPr lang="en-US" sz="2400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– Bias</a:t>
            </a:r>
          </a:p>
          <a:p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d: E</a:t>
            </a:r>
            <a:r>
              <a:rPr lang="en-US" sz="2400" dirty="0"/>
              <a:t> =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1</a:t>
            </a:r>
            <a:r>
              <a:rPr lang="en-US" sz="2400" dirty="0"/>
              <a:t> – </a:t>
            </a:r>
            <a:r>
              <a:rPr lang="en-US" sz="2400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sz="24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139A824-E5FC-BE84-9576-9B63C4B8927D}"/>
                  </a:ext>
                </a:extLst>
              </p14:cNvPr>
              <p14:cNvContentPartPr/>
              <p14:nvPr/>
            </p14:nvContentPartPr>
            <p14:xfrm>
              <a:off x="4197240" y="1771560"/>
              <a:ext cx="1575360" cy="23878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139A824-E5FC-BE84-9576-9B63C4B8927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87880" y="1762200"/>
                <a:ext cx="1594080" cy="2406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0" name="Object 1024"/>
          <p:cNvGraphicFramePr>
            <a:graphicFrameLocks noChangeAspect="1"/>
          </p:cNvGraphicFramePr>
          <p:nvPr/>
        </p:nvGraphicFramePr>
        <p:xfrm>
          <a:off x="1905000" y="4419601"/>
          <a:ext cx="8326438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848600" imgH="952500" progId="Excel.Sheet.8">
                  <p:embed/>
                </p:oleObj>
              </mc:Choice>
              <mc:Fallback>
                <p:oleObj name="Worksheet" r:id="rId3" imgW="7848600" imgH="9525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419601"/>
                        <a:ext cx="8326438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Distribution of Values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6-bit IEEE-like format</a:t>
            </a:r>
          </a:p>
          <a:p>
            <a:pPr marL="552450" lvl="1"/>
            <a:r>
              <a:rPr lang="en-US" dirty="0"/>
              <a:t>e = 3 exponent bits</a:t>
            </a:r>
          </a:p>
          <a:p>
            <a:pPr marL="552450" lvl="1"/>
            <a:r>
              <a:rPr lang="en-US" dirty="0"/>
              <a:t>f = 2 fraction bits</a:t>
            </a:r>
          </a:p>
          <a:p>
            <a:pPr marL="552450" lvl="1"/>
            <a:r>
              <a:rPr lang="en-US" dirty="0"/>
              <a:t>Bias is 2</a:t>
            </a:r>
            <a:r>
              <a:rPr lang="en-US" baseline="30000" dirty="0"/>
              <a:t>3-1</a:t>
            </a:r>
            <a:r>
              <a:rPr lang="en-US" dirty="0"/>
              <a:t>-1 = 3</a:t>
            </a:r>
          </a:p>
          <a:p>
            <a:pPr marL="552450" lvl="1"/>
            <a:endParaRPr lang="en-US" dirty="0"/>
          </a:p>
          <a:p>
            <a:r>
              <a:rPr lang="en-US" dirty="0"/>
              <a:t>Notice how the distribution gets denser toward zero. 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6920634" y="3810001"/>
            <a:ext cx="2723823" cy="3323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4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 16 values (incl. +/- 0)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493259"/>
              </p:ext>
            </p:extLst>
          </p:nvPr>
        </p:nvGraphicFramePr>
        <p:xfrm>
          <a:off x="5715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6" name="Straight Arrow Connector 35"/>
          <p:cNvCxnSpPr>
            <a:stCxn id="29703" idx="1"/>
          </p:cNvCxnSpPr>
          <p:nvPr/>
        </p:nvCxnSpPr>
        <p:spPr bwMode="auto">
          <a:xfrm flipH="1">
            <a:off x="6096000" y="3976201"/>
            <a:ext cx="824634" cy="44339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17197248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Distribution of Values (close-up view)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633681"/>
              </p:ext>
            </p:extLst>
          </p:nvPr>
        </p:nvGraphicFramePr>
        <p:xfrm>
          <a:off x="1901952" y="4416552"/>
          <a:ext cx="8335962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334756" imgH="1076554" progId="Excel.Sheet.8">
                  <p:embed/>
                </p:oleObj>
              </mc:Choice>
              <mc:Fallback>
                <p:oleObj name="Worksheet" r:id="rId3" imgW="8334756" imgH="1076554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952" y="4416552"/>
                        <a:ext cx="8335962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Group 9">
            <a:extLst>
              <a:ext uri="{FF2B5EF4-FFF2-40B4-BE49-F238E27FC236}">
                <a16:creationId xmlns:a16="http://schemas.microsoft.com/office/drawing/2014/main" id="{F16E3CF2-B727-4643-ABB9-60AA20A0D7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860586"/>
              </p:ext>
            </p:extLst>
          </p:nvPr>
        </p:nvGraphicFramePr>
        <p:xfrm>
          <a:off x="5715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3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Monaco" charset="0"/>
                          <a:cs typeface="Calibri"/>
                          <a:sym typeface="Monaco" charset="0"/>
                        </a:rPr>
                        <a:t>2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Rectangle 5">
            <a:extLst>
              <a:ext uri="{FF2B5EF4-FFF2-40B4-BE49-F238E27FC236}">
                <a16:creationId xmlns:a16="http://schemas.microsoft.com/office/drawing/2014/main" id="{1C37B7E2-5B91-4983-805A-226036222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1" y="1220788"/>
            <a:ext cx="11076516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>
            <a:lvl1pPr marL="385763" indent="-385763" algn="l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Font typeface="Wingdings" pitchFamily="2" charset="2"/>
              <a:defRPr sz="2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4538" indent="-2460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146175" indent="-238125" algn="l" rtl="0" eaLnBrk="0" fontAlgn="base" hangingPunct="0">
              <a:lnSpc>
                <a:spcPct val="107000"/>
              </a:lnSpc>
              <a:spcBef>
                <a:spcPct val="10000"/>
              </a:spcBef>
              <a:spcAft>
                <a:spcPct val="0"/>
              </a:spcAft>
              <a:buClr>
                <a:srgbClr val="005400"/>
              </a:buClr>
              <a:buSzPct val="90000"/>
              <a:buFont typeface="Wingdings" pitchFamily="2" charset="2"/>
              <a:buChar char="l"/>
              <a:defRPr b="1">
                <a:solidFill>
                  <a:schemeClr val="folHlink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4pPr>
            <a:lvl5pPr marL="2451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9083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3655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8227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2799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kern="0" dirty="0"/>
              <a:t>6-bit IEEE-like format</a:t>
            </a:r>
          </a:p>
          <a:p>
            <a:pPr marL="552450" lvl="1">
              <a:lnSpc>
                <a:spcPct val="100000"/>
              </a:lnSpc>
            </a:pPr>
            <a:r>
              <a:rPr lang="en-US" kern="0" dirty="0"/>
              <a:t>e = 3 exponent bits</a:t>
            </a:r>
          </a:p>
          <a:p>
            <a:pPr marL="552450" lvl="1">
              <a:lnSpc>
                <a:spcPct val="100000"/>
              </a:lnSpc>
            </a:pPr>
            <a:r>
              <a:rPr lang="en-US" kern="0" dirty="0"/>
              <a:t>f = 2 fraction bits</a:t>
            </a:r>
          </a:p>
          <a:p>
            <a:pPr marL="552450" lvl="1">
              <a:lnSpc>
                <a:spcPct val="100000"/>
              </a:lnSpc>
            </a:pPr>
            <a:r>
              <a:rPr lang="en-US" kern="0" dirty="0"/>
              <a:t>Bias is 2</a:t>
            </a:r>
            <a:r>
              <a:rPr lang="en-US" kern="0" baseline="30000" dirty="0"/>
              <a:t>3-1</a:t>
            </a:r>
            <a:r>
              <a:rPr lang="en-US" kern="0" dirty="0"/>
              <a:t>-1 = 3</a:t>
            </a:r>
          </a:p>
          <a:p>
            <a:pPr marL="552450" lvl="1">
              <a:lnSpc>
                <a:spcPct val="100000"/>
              </a:lnSpc>
            </a:pPr>
            <a:endParaRPr lang="en-US" kern="0" dirty="0"/>
          </a:p>
          <a:p>
            <a:r>
              <a:rPr lang="en-US" kern="0" dirty="0"/>
              <a:t>Notice how the distribution gets denser toward zero (not all values shown).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B84F35C-DE28-B91D-40F9-323338F87591}"/>
                  </a:ext>
                </a:extLst>
              </p14:cNvPr>
              <p14:cNvContentPartPr/>
              <p14:nvPr/>
            </p14:nvContentPartPr>
            <p14:xfrm>
              <a:off x="5981760" y="4330800"/>
              <a:ext cx="197280" cy="387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B84F35C-DE28-B91D-40F9-323338F8759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972400" y="4321440"/>
                <a:ext cx="216000" cy="406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Floating-Point Puzzles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560388" lvl="1" indent="-222250" defTabSz="895350" eaLnBrk="1" hangingPunct="1"/>
            <a:r>
              <a:rPr lang="en-US" altLang="en-US" sz="1800" dirty="0"/>
              <a:t>For each of the following C expressions, either:</a:t>
            </a:r>
          </a:p>
          <a:p>
            <a:pPr marL="839788" lvl="2" indent="-165100" defTabSz="895350" eaLnBrk="1" hangingPunct="1">
              <a:lnSpc>
                <a:spcPct val="100000"/>
              </a:lnSpc>
            </a:pPr>
            <a:r>
              <a:rPr lang="en-US" altLang="en-US" sz="1600" dirty="0"/>
              <a:t>Argue that it is true for all argument values</a:t>
            </a:r>
          </a:p>
          <a:p>
            <a:pPr marL="839788" lvl="2" indent="-165100" defTabSz="895350" eaLnBrk="1" hangingPunct="1">
              <a:lnSpc>
                <a:spcPct val="100000"/>
              </a:lnSpc>
            </a:pPr>
            <a:r>
              <a:rPr lang="en-US" altLang="en-US" sz="1600" dirty="0"/>
              <a:t>Explain why it is not true, ideally with an example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270375" y="2135189"/>
            <a:ext cx="5254625" cy="407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92100" indent="-292100"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== (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)(float) x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== (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)(double) x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f == (float)(double) f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== (float) d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f == -(-f)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2/3 == 2/3.0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&lt; 0.0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((d*2) &lt; 0.0)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&gt; f	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	-f &gt; -d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* d &gt;= 0.0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(</a:t>
            </a:r>
            <a:r>
              <a:rPr lang="en-US" altLang="en-US" dirty="0" err="1">
                <a:latin typeface="Courier New" pitchFamily="49" charset="0"/>
              </a:rPr>
              <a:t>f+d</a:t>
            </a:r>
            <a:r>
              <a:rPr lang="en-US" altLang="en-US" dirty="0">
                <a:latin typeface="Courier New" pitchFamily="49" charset="0"/>
              </a:rPr>
              <a:t>)-d == f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209675" y="2655889"/>
            <a:ext cx="2613025" cy="1214437"/>
          </a:xfrm>
          <a:prstGeom prst="rect">
            <a:avLst/>
          </a:prstGeom>
          <a:solidFill>
            <a:srgbClr val="FFFF99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x = foo();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>
                <a:latin typeface="Courier New" pitchFamily="49" charset="0"/>
              </a:rPr>
              <a:t>float f = bar();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>
                <a:latin typeface="Courier New" pitchFamily="49" charset="0"/>
              </a:rPr>
              <a:t>double d = </a:t>
            </a:r>
            <a:r>
              <a:rPr lang="en-US" altLang="en-US" dirty="0" err="1">
                <a:latin typeface="Courier New" pitchFamily="49" charset="0"/>
              </a:rPr>
              <a:t>baz</a:t>
            </a:r>
            <a:r>
              <a:rPr lang="en-US" altLang="en-US" dirty="0">
                <a:latin typeface="Courier New" pitchFamily="49" charset="0"/>
              </a:rPr>
              <a:t>();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358900" y="4321176"/>
            <a:ext cx="1913984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Assume neither</a:t>
            </a:r>
          </a:p>
          <a:p>
            <a:pPr algn="l"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d</a:t>
            </a:r>
            <a:r>
              <a:rPr lang="en-US" altLang="en-US"/>
              <a:t> nor </a:t>
            </a:r>
            <a:r>
              <a:rPr lang="en-US" altLang="en-US">
                <a:latin typeface="Courier New" pitchFamily="49" charset="0"/>
              </a:rPr>
              <a:t>f</a:t>
            </a:r>
            <a:r>
              <a:rPr lang="en-US" altLang="en-US"/>
              <a:t> is NaN</a:t>
            </a:r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1373187" y="5076826"/>
            <a:ext cx="1952625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/>
              <a:t>Assume a 32-bit</a:t>
            </a:r>
          </a:p>
          <a:p>
            <a:pPr algn="l">
              <a:lnSpc>
                <a:spcPct val="100000"/>
              </a:lnSpc>
            </a:pPr>
            <a:r>
              <a:rPr lang="en-US" altLang="en-US"/>
              <a:t>machine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Interesting Numbers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dirty="0"/>
              <a:t>Description	</a:t>
            </a:r>
            <a:r>
              <a:rPr lang="en-US" sz="1800" dirty="0" err="1">
                <a:latin typeface="Courier New" pitchFamily="49" charset="0"/>
              </a:rPr>
              <a:t>exp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frac</a:t>
            </a:r>
            <a:r>
              <a:rPr lang="en-US" sz="1800" dirty="0"/>
              <a:t>	Numeric Value</a:t>
            </a:r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/>
              <a:t>Zero	00…00	00…00	0.0</a:t>
            </a:r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/>
              <a:t>Smallest Pos. </a:t>
            </a:r>
            <a:r>
              <a:rPr lang="en-US" sz="1800" b="0" dirty="0" err="1"/>
              <a:t>Denorm</a:t>
            </a:r>
            <a:r>
              <a:rPr lang="en-US" sz="1800" b="0" dirty="0"/>
              <a:t>.	00…00	00…01	2</a:t>
            </a:r>
            <a:r>
              <a:rPr lang="en-US" sz="1800" b="0" baseline="30000" dirty="0"/>
              <a:t>–</a:t>
            </a:r>
            <a:r>
              <a:rPr lang="en-US" sz="1800" b="0" dirty="0"/>
              <a:t> </a:t>
            </a:r>
            <a:r>
              <a:rPr lang="en-US" sz="1800" b="0" baseline="30000" dirty="0"/>
              <a:t>{23,52}</a:t>
            </a:r>
            <a:r>
              <a:rPr lang="en-US" sz="1800" b="0" dirty="0"/>
              <a:t> × 2</a:t>
            </a:r>
            <a:r>
              <a:rPr lang="en-US" sz="1800" b="0" baseline="30000" dirty="0"/>
              <a:t>–</a:t>
            </a:r>
            <a:r>
              <a:rPr lang="en-US" sz="1800" b="0" dirty="0"/>
              <a:t> </a:t>
            </a:r>
            <a:r>
              <a:rPr lang="en-US" sz="1800" b="0" baseline="30000" dirty="0"/>
              <a:t>{126,1022}</a:t>
            </a:r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/>
              <a:t>Single (float)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</a:t>
            </a:r>
            <a:r>
              <a:rPr lang="en-US" b="0" dirty="0"/>
              <a:t> 1.4 </a:t>
            </a:r>
            <a:r>
              <a:rPr lang="en-US" sz="2000" b="0" dirty="0"/>
              <a:t>×</a:t>
            </a:r>
            <a:r>
              <a:rPr lang="en-US" b="0" dirty="0"/>
              <a:t> 10</a:t>
            </a:r>
            <a:r>
              <a:rPr lang="en-US" b="0" baseline="30000" dirty="0"/>
              <a:t>–45</a:t>
            </a:r>
            <a:endParaRPr lang="en-US" b="0" dirty="0"/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/>
              <a:t>Double </a:t>
            </a:r>
            <a:r>
              <a:rPr lang="en-US" b="0" dirty="0">
                <a:latin typeface="Symbol" pitchFamily="18" charset="2"/>
              </a:rPr>
              <a:t></a:t>
            </a:r>
            <a:r>
              <a:rPr lang="en-US" b="0" dirty="0"/>
              <a:t> 4.9 </a:t>
            </a:r>
            <a:r>
              <a:rPr lang="en-US" sz="2000" b="0" dirty="0"/>
              <a:t>×</a:t>
            </a:r>
            <a:r>
              <a:rPr lang="en-US" b="0" dirty="0"/>
              <a:t> 10</a:t>
            </a:r>
            <a:r>
              <a:rPr lang="en-US" b="0" baseline="30000" dirty="0"/>
              <a:t>–324</a:t>
            </a:r>
            <a:endParaRPr lang="en-US" b="0" dirty="0"/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/>
              <a:t>Largest Denormalized	00…00	11…11	(1.0 </a:t>
            </a:r>
            <a:r>
              <a:rPr lang="en-US" sz="1800" dirty="0"/>
              <a:t>–</a:t>
            </a:r>
            <a:r>
              <a:rPr lang="en-US" sz="1800" b="0" dirty="0"/>
              <a:t> </a:t>
            </a:r>
            <a:r>
              <a:rPr lang="en-US" sz="1800" b="0" dirty="0">
                <a:latin typeface="Symbol" pitchFamily="18" charset="2"/>
              </a:rPr>
              <a:t></a:t>
            </a:r>
            <a:r>
              <a:rPr lang="en-US" sz="1800" b="0" dirty="0"/>
              <a:t>) × 2</a:t>
            </a:r>
            <a:r>
              <a:rPr lang="en-US" sz="1800" b="0" baseline="30000" dirty="0"/>
              <a:t>–</a:t>
            </a:r>
            <a:r>
              <a:rPr lang="en-US" sz="1800" b="0" dirty="0"/>
              <a:t> </a:t>
            </a:r>
            <a:r>
              <a:rPr lang="en-US" sz="1800" b="0" baseline="30000" dirty="0"/>
              <a:t>{126,1022}</a:t>
            </a:r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/>
              <a:t>Single (float)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</a:t>
            </a:r>
            <a:r>
              <a:rPr lang="en-US" b="0" dirty="0"/>
              <a:t> 1.18 </a:t>
            </a:r>
            <a:r>
              <a:rPr lang="en-US" sz="2000" b="0" dirty="0"/>
              <a:t>×</a:t>
            </a:r>
            <a:r>
              <a:rPr lang="en-US" b="0" dirty="0"/>
              <a:t> 10</a:t>
            </a:r>
            <a:r>
              <a:rPr lang="en-US" b="0" baseline="30000" dirty="0"/>
              <a:t>–38</a:t>
            </a:r>
            <a:endParaRPr lang="en-US" b="0" dirty="0"/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/>
              <a:t>Double </a:t>
            </a:r>
            <a:r>
              <a:rPr lang="en-US" b="0" dirty="0">
                <a:latin typeface="Symbol" pitchFamily="18" charset="2"/>
              </a:rPr>
              <a:t></a:t>
            </a:r>
            <a:r>
              <a:rPr lang="en-US" b="0" dirty="0"/>
              <a:t> 2.2 </a:t>
            </a:r>
            <a:r>
              <a:rPr lang="en-US" sz="2000" b="0" dirty="0"/>
              <a:t>×</a:t>
            </a:r>
            <a:r>
              <a:rPr lang="en-US" b="0" dirty="0"/>
              <a:t> 10</a:t>
            </a:r>
            <a:r>
              <a:rPr lang="en-US" b="0" baseline="30000" dirty="0"/>
              <a:t>–308</a:t>
            </a:r>
            <a:endParaRPr lang="en-US" b="0" dirty="0"/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/>
              <a:t>Smallest Pos. Normalized	00…01	00…00	1.0 × 2</a:t>
            </a:r>
            <a:r>
              <a:rPr lang="en-US" sz="1800" b="0" baseline="30000" dirty="0"/>
              <a:t>–</a:t>
            </a:r>
            <a:r>
              <a:rPr lang="en-US" sz="1800" b="0" dirty="0"/>
              <a:t> </a:t>
            </a:r>
            <a:r>
              <a:rPr lang="en-US" sz="1800" b="0" baseline="30000" dirty="0"/>
              <a:t>{126,1022}</a:t>
            </a:r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/>
              <a:t>Just larger than largest </a:t>
            </a:r>
            <a:r>
              <a:rPr lang="en-US" b="0" dirty="0" err="1"/>
              <a:t>denormalized</a:t>
            </a:r>
            <a:endParaRPr lang="en-US" sz="1600" b="0" dirty="0"/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/>
              <a:t>One	01…11	00…00	1.0</a:t>
            </a:r>
          </a:p>
          <a:p>
            <a:pPr marL="223838" indent="-223838" defTabSz="895350" eaLnBrk="1" hangingPunct="1">
              <a:lnSpc>
                <a:spcPct val="100000"/>
              </a:lnSpc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sz="1800" b="0" dirty="0"/>
              <a:t> Largest Normalized	11…10	11…11	(2.0 </a:t>
            </a:r>
            <a:r>
              <a:rPr lang="en-US" sz="1800" dirty="0"/>
              <a:t>–</a:t>
            </a:r>
            <a:r>
              <a:rPr lang="en-US" sz="1800" b="0" dirty="0"/>
              <a:t> </a:t>
            </a:r>
            <a:r>
              <a:rPr lang="en-US" sz="1800" b="0" dirty="0">
                <a:latin typeface="Symbol" pitchFamily="18" charset="2"/>
              </a:rPr>
              <a:t></a:t>
            </a:r>
            <a:r>
              <a:rPr lang="en-US" sz="1800" b="0" dirty="0"/>
              <a:t>) × 2</a:t>
            </a:r>
            <a:r>
              <a:rPr lang="en-US" sz="1800" b="0" baseline="30000" dirty="0"/>
              <a:t>{127,1023}</a:t>
            </a:r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/>
              <a:t>Single (float)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</a:t>
            </a:r>
            <a:r>
              <a:rPr lang="en-US" b="0" dirty="0"/>
              <a:t> 3.4 </a:t>
            </a:r>
            <a:r>
              <a:rPr lang="en-US" sz="2000" b="0" dirty="0"/>
              <a:t>×</a:t>
            </a:r>
            <a:r>
              <a:rPr lang="en-US" b="0" dirty="0"/>
              <a:t> 10</a:t>
            </a:r>
            <a:r>
              <a:rPr lang="en-US" b="0" baseline="30000" dirty="0"/>
              <a:t>38</a:t>
            </a:r>
            <a:endParaRPr lang="en-US" b="0" dirty="0"/>
          </a:p>
          <a:p>
            <a:pPr marL="560388" lvl="1" indent="-222250" defTabSz="895350" eaLnBrk="1" hangingPunct="1">
              <a:spcBef>
                <a:spcPct val="10000"/>
              </a:spcBef>
              <a:tabLst>
                <a:tab pos="2743200" algn="l"/>
                <a:tab pos="3657600" algn="l"/>
                <a:tab pos="5321300" algn="l"/>
              </a:tabLst>
              <a:defRPr/>
            </a:pPr>
            <a:r>
              <a:rPr lang="en-US" b="0" dirty="0"/>
              <a:t>Double </a:t>
            </a:r>
            <a:r>
              <a:rPr lang="en-US" b="0" dirty="0">
                <a:latin typeface="Symbol" pitchFamily="18" charset="2"/>
              </a:rPr>
              <a:t></a:t>
            </a:r>
            <a:r>
              <a:rPr lang="en-US" b="0" dirty="0"/>
              <a:t> 1.8 </a:t>
            </a:r>
            <a:r>
              <a:rPr lang="en-US" sz="2000" b="0" dirty="0"/>
              <a:t>×</a:t>
            </a:r>
            <a:r>
              <a:rPr lang="en-US" b="0" dirty="0"/>
              <a:t> 10</a:t>
            </a:r>
            <a:r>
              <a:rPr lang="en-US" b="0" baseline="30000" dirty="0"/>
              <a:t>308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Special Properties of Encoding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/>
              <a:t>FP zero same as integer zero</a:t>
            </a:r>
          </a:p>
          <a:p>
            <a:pPr lvl="1" eaLnBrk="1" hangingPunct="1">
              <a:defRPr/>
            </a:pPr>
            <a:r>
              <a:rPr lang="en-US"/>
              <a:t>All bits = 0</a:t>
            </a:r>
          </a:p>
          <a:p>
            <a:pPr eaLnBrk="1" hangingPunct="1">
              <a:defRPr/>
            </a:pPr>
            <a:r>
              <a:rPr lang="en-US"/>
              <a:t>Can (almost) use unsigned integer comparison</a:t>
            </a:r>
          </a:p>
          <a:p>
            <a:pPr lvl="1" eaLnBrk="1" hangingPunct="1">
              <a:defRPr/>
            </a:pPr>
            <a:r>
              <a:rPr lang="en-US"/>
              <a:t>Must first compare sign bits</a:t>
            </a:r>
          </a:p>
          <a:p>
            <a:pPr lvl="1" eaLnBrk="1" hangingPunct="1">
              <a:defRPr/>
            </a:pPr>
            <a:r>
              <a:rPr lang="en-US"/>
              <a:t>Must consider -0 = 0</a:t>
            </a:r>
          </a:p>
          <a:p>
            <a:pPr lvl="1" eaLnBrk="1" hangingPunct="1">
              <a:defRPr/>
            </a:pPr>
            <a:r>
              <a:rPr lang="en-US"/>
              <a:t>NaNs problematic</a:t>
            </a:r>
          </a:p>
          <a:p>
            <a:pPr lvl="2" eaLnBrk="1" hangingPunct="1">
              <a:defRPr/>
            </a:pPr>
            <a:r>
              <a:rPr lang="en-US"/>
              <a:t>Will be greater than any other values</a:t>
            </a:r>
          </a:p>
          <a:p>
            <a:pPr lvl="2" eaLnBrk="1" hangingPunct="1">
              <a:defRPr/>
            </a:pPr>
            <a:r>
              <a:rPr lang="en-US"/>
              <a:t>What should comparison yield?</a:t>
            </a:r>
          </a:p>
          <a:p>
            <a:pPr lvl="1" eaLnBrk="1" hangingPunct="1">
              <a:defRPr/>
            </a:pPr>
            <a:r>
              <a:rPr lang="en-US"/>
              <a:t> Otherwise OK</a:t>
            </a:r>
          </a:p>
          <a:p>
            <a:pPr lvl="2" eaLnBrk="1" hangingPunct="1">
              <a:defRPr/>
            </a:pPr>
            <a:r>
              <a:rPr lang="en-US"/>
              <a:t>Denormalized vs. normalized</a:t>
            </a:r>
          </a:p>
          <a:p>
            <a:pPr lvl="2" eaLnBrk="1" hangingPunct="1">
              <a:defRPr/>
            </a:pPr>
            <a:r>
              <a:rPr lang="en-US"/>
              <a:t>Normalized vs. infinity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Operations: Basic Idea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+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+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>
              <a:latin typeface="Courier New Bold" charset="0"/>
              <a:sym typeface="Courier New Bold" charset="0"/>
            </a:endParaRP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</a:t>
            </a:r>
            <a:r>
              <a:rPr lang="en-US" dirty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</a:t>
            </a:r>
            <a:r>
              <a:rPr lang="en-US" dirty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/>
          </a:p>
          <a:p>
            <a:r>
              <a:rPr lang="en-US" dirty="0"/>
              <a:t>Basic idea</a:t>
            </a:r>
          </a:p>
          <a:p>
            <a:pPr marL="552450" lvl="1"/>
            <a:r>
              <a:rPr lang="en-US" dirty="0"/>
              <a:t>First </a:t>
            </a:r>
            <a:r>
              <a:rPr lang="en-US" dirty="0">
                <a:solidFill>
                  <a:srgbClr val="980002"/>
                </a:solidFill>
              </a:rPr>
              <a:t>compute exact result</a:t>
            </a:r>
            <a:endParaRPr lang="en-US" dirty="0"/>
          </a:p>
          <a:p>
            <a:pPr marL="552450" lvl="1"/>
            <a:r>
              <a:rPr lang="en-US" dirty="0"/>
              <a:t>Make it fit into desired precision</a:t>
            </a:r>
          </a:p>
          <a:p>
            <a:pPr marL="838200" lvl="2"/>
            <a:r>
              <a:rPr lang="en-US" dirty="0"/>
              <a:t>Possibly overflow if exponent too large</a:t>
            </a:r>
          </a:p>
          <a:p>
            <a:pPr marL="838200" lvl="2"/>
            <a:r>
              <a:rPr lang="en-US" dirty="0"/>
              <a:t>Possibly </a:t>
            </a:r>
            <a:r>
              <a:rPr lang="en-US" dirty="0">
                <a:solidFill>
                  <a:srgbClr val="980002"/>
                </a:solidFill>
              </a:rPr>
              <a:t>round to fit into</a:t>
            </a:r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601272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Rounding Modes (illustrated with $ rounding)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317875" algn="l"/>
                <a:tab pos="4346575" algn="l"/>
                <a:tab pos="5311775" algn="l"/>
                <a:tab pos="6288088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		$1.40	$1.60	$1.50	$2.50	–$1.50</a:t>
            </a:r>
          </a:p>
          <a:p>
            <a:pPr marL="552450" lvl="1">
              <a:tabLst>
                <a:tab pos="3317875" algn="l"/>
                <a:tab pos="4346575" algn="l"/>
                <a:tab pos="5311775" algn="l"/>
                <a:tab pos="6338888" algn="l"/>
                <a:tab pos="3146425" algn="l"/>
                <a:tab pos="4152900" algn="l"/>
                <a:tab pos="5157788" algn="l"/>
                <a:tab pos="6164263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7377113" algn="l"/>
                <a:tab pos="7540625" algn="l"/>
              </a:tabLst>
            </a:pPr>
            <a:r>
              <a:rPr lang="en-US" dirty="0"/>
              <a:t>Towards zero	$1	$1	$1	$2	–$1</a:t>
            </a:r>
          </a:p>
          <a:p>
            <a:pPr marL="552450" lvl="1">
              <a:tabLst>
                <a:tab pos="3317875" algn="l"/>
                <a:tab pos="4346575" algn="l"/>
                <a:tab pos="5311775" algn="l"/>
                <a:tab pos="6338888" algn="l"/>
                <a:tab pos="3146425" algn="l"/>
                <a:tab pos="4152900" algn="l"/>
                <a:tab pos="5157788" algn="l"/>
                <a:tab pos="6164263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7377113" algn="l"/>
                <a:tab pos="7540625" algn="l"/>
              </a:tabLst>
            </a:pPr>
            <a:r>
              <a:rPr lang="en-US" dirty="0"/>
              <a:t>Round down (−</a:t>
            </a:r>
            <a:r>
              <a:rPr lang="en-US" dirty="0">
                <a:sym typeface="Symbol"/>
              </a:rPr>
              <a:t></a:t>
            </a:r>
            <a:r>
              <a:rPr lang="en-US" dirty="0"/>
              <a:t>)	$1	$1	$1	$2	–$2</a:t>
            </a:r>
          </a:p>
          <a:p>
            <a:pPr marL="552450" lvl="1">
              <a:tabLst>
                <a:tab pos="3317875" algn="l"/>
                <a:tab pos="4346575" algn="l"/>
                <a:tab pos="5311775" algn="l"/>
                <a:tab pos="6338888" algn="l"/>
                <a:tab pos="3146425" algn="l"/>
                <a:tab pos="4152900" algn="l"/>
                <a:tab pos="5157788" algn="l"/>
                <a:tab pos="6164263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7377113" algn="l"/>
                <a:tab pos="7540625" algn="l"/>
              </a:tabLst>
            </a:pPr>
            <a:r>
              <a:rPr lang="en-US" dirty="0"/>
              <a:t>Round up (+</a:t>
            </a:r>
            <a:r>
              <a:rPr lang="en-US" dirty="0">
                <a:sym typeface="Symbol"/>
              </a:rPr>
              <a:t></a:t>
            </a:r>
            <a:r>
              <a:rPr lang="en-US" dirty="0"/>
              <a:t>) 	$2	$2	$2	$3	–$1</a:t>
            </a:r>
          </a:p>
          <a:p>
            <a:pPr marL="552450" lvl="1">
              <a:tabLst>
                <a:tab pos="3317875" algn="l"/>
                <a:tab pos="4346575" algn="l"/>
                <a:tab pos="5311775" algn="l"/>
                <a:tab pos="6338888" algn="l"/>
                <a:tab pos="3146425" algn="l"/>
                <a:tab pos="4152900" algn="l"/>
                <a:tab pos="5157788" algn="l"/>
                <a:tab pos="6164263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7377113" algn="l"/>
                <a:tab pos="7540625" algn="l"/>
              </a:tabLst>
            </a:pPr>
            <a:r>
              <a:rPr lang="en-US" dirty="0"/>
              <a:t>Nearest Even (default)	$1	$2	$2	$2	–$2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116577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Closer Look at Round-To-Even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23838" indent="-223838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dirty="0"/>
              <a:t>Default rounding mode</a:t>
            </a:r>
          </a:p>
          <a:p>
            <a:pPr marL="560388" lvl="1" indent="-22225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dirty="0"/>
              <a:t>Hard to get any other kind without dropping into assembly</a:t>
            </a:r>
          </a:p>
          <a:p>
            <a:pPr marL="560388" lvl="1" indent="-22225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dirty="0"/>
              <a:t>All others are statistically biased</a:t>
            </a:r>
          </a:p>
          <a:p>
            <a:pPr marL="839788" lvl="2" indent="-16510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dirty="0"/>
              <a:t>Sum of set of positive numbers will consistently be over- or under-estimated</a:t>
            </a:r>
          </a:p>
          <a:p>
            <a:pPr marL="839788" lvl="2" indent="-16510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dirty="0"/>
              <a:t>Need randomness</a:t>
            </a:r>
          </a:p>
          <a:p>
            <a:pPr marL="223838" indent="-223838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dirty="0"/>
              <a:t>Applying to other decimal places / bit positions</a:t>
            </a:r>
          </a:p>
          <a:p>
            <a:pPr marL="560388" lvl="1" indent="-22225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dirty="0"/>
              <a:t>When exactly halfway between two possible values:</a:t>
            </a:r>
          </a:p>
          <a:p>
            <a:pPr marL="839788" lvl="2" indent="-16510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dirty="0"/>
              <a:t>Round so that least significant digit is even</a:t>
            </a:r>
          </a:p>
          <a:p>
            <a:pPr marL="560388" lvl="1" indent="-222250" defTabSz="895350" eaLnBrk="1" hangingPunct="1">
              <a:tabLst>
                <a:tab pos="2171700" algn="l"/>
                <a:tab pos="3149600" algn="l"/>
              </a:tabLst>
              <a:defRPr/>
            </a:pPr>
            <a:r>
              <a:rPr lang="en-US" dirty="0"/>
              <a:t>E.g., round to nearest hundredth</a:t>
            </a:r>
          </a:p>
          <a:p>
            <a:pPr marL="839788" lvl="2" indent="-165100" defTabSz="895350" eaLnBrk="1" hangingPunct="1">
              <a:buNone/>
              <a:tabLst>
                <a:tab pos="2171700" algn="l"/>
                <a:tab pos="3149600" algn="l"/>
              </a:tabLst>
              <a:defRPr/>
            </a:pPr>
            <a:r>
              <a:rPr lang="en-US" dirty="0"/>
              <a:t>1.2349999	1.23	(Less than halfway)</a:t>
            </a:r>
          </a:p>
          <a:p>
            <a:pPr marL="839788" lvl="2" indent="-165100" defTabSz="895350" eaLnBrk="1" hangingPunct="1">
              <a:buNone/>
              <a:tabLst>
                <a:tab pos="2171700" algn="l"/>
                <a:tab pos="3149600" algn="l"/>
              </a:tabLst>
              <a:defRPr/>
            </a:pPr>
            <a:r>
              <a:rPr lang="en-US" dirty="0"/>
              <a:t>1.2350001	1.24	(Greater than halfway)</a:t>
            </a:r>
          </a:p>
          <a:p>
            <a:pPr marL="839788" lvl="2" indent="-165100" defTabSz="895350" eaLnBrk="1" hangingPunct="1">
              <a:buNone/>
              <a:tabLst>
                <a:tab pos="2171700" algn="l"/>
                <a:tab pos="3149600" algn="l"/>
              </a:tabLst>
              <a:defRPr/>
            </a:pPr>
            <a:r>
              <a:rPr lang="en-US" dirty="0"/>
              <a:t>1.2350000	1.24	(Halfway—round up)</a:t>
            </a:r>
          </a:p>
          <a:p>
            <a:pPr marL="839788" lvl="2" indent="-165100" defTabSz="895350" eaLnBrk="1" hangingPunct="1">
              <a:buNone/>
              <a:tabLst>
                <a:tab pos="2171700" algn="l"/>
                <a:tab pos="3149600" algn="l"/>
              </a:tabLst>
              <a:defRPr/>
            </a:pPr>
            <a:r>
              <a:rPr lang="en-US" dirty="0"/>
              <a:t>1.2450000	1.24	(Halfway—round down)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Rounding Binary Numbers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23838" indent="-223838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/>
              <a:t>Binary fractional numbers</a:t>
            </a:r>
          </a:p>
          <a:p>
            <a:pPr marL="560388" lvl="1" indent="-222250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/>
              <a:t>“Even” when least significant bit is </a:t>
            </a:r>
            <a:r>
              <a:rPr lang="en-US">
                <a:latin typeface="Courier New" pitchFamily="49" charset="0"/>
              </a:rPr>
              <a:t>0</a:t>
            </a:r>
            <a:endParaRPr lang="en-US"/>
          </a:p>
          <a:p>
            <a:pPr marL="560388" lvl="1" indent="-222250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/>
              <a:t>Halfway when bits to right of rounding position = </a:t>
            </a:r>
            <a:r>
              <a:rPr lang="en-US">
                <a:latin typeface="Courier New" pitchFamily="49" charset="0"/>
              </a:rPr>
              <a:t>100</a:t>
            </a:r>
            <a:r>
              <a:rPr lang="en-US"/>
              <a:t>…</a:t>
            </a:r>
            <a:r>
              <a:rPr lang="en-US" baseline="-25000">
                <a:latin typeface="Courier New" pitchFamily="49" charset="0"/>
              </a:rPr>
              <a:t>2</a:t>
            </a:r>
          </a:p>
          <a:p>
            <a:pPr marL="223838" indent="-223838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/>
              <a:t>Examples</a:t>
            </a:r>
          </a:p>
          <a:p>
            <a:pPr marL="560388" lvl="1" indent="-222250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/>
              <a:t>Round to nearest 1/4 (2 bits right of binary point)</a:t>
            </a:r>
          </a:p>
          <a:p>
            <a:pPr marL="560388" lvl="1" indent="-222250" defTabSz="895350" eaLnBrk="1" hangingPunct="1">
              <a:buNone/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/>
              <a:t>Value	Binary	Rounded	Action	Rounded Value</a:t>
            </a:r>
          </a:p>
          <a:p>
            <a:pPr marL="560388" lvl="1" indent="-222250" defTabSz="895350" eaLnBrk="1" hangingPunct="1">
              <a:buNone/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/>
              <a:t>2 3/32	</a:t>
            </a:r>
            <a:r>
              <a:rPr lang="en-US">
                <a:latin typeface="Courier New" pitchFamily="49" charset="0"/>
              </a:rPr>
              <a:t>10.00</a:t>
            </a:r>
            <a:r>
              <a:rPr lang="en-US">
                <a:solidFill>
                  <a:srgbClr val="CC0000"/>
                </a:solidFill>
                <a:latin typeface="Courier New" pitchFamily="49" charset="0"/>
              </a:rPr>
              <a:t>011</a:t>
            </a:r>
            <a:r>
              <a:rPr lang="en-US" baseline="-25000">
                <a:latin typeface="Courier New" pitchFamily="49" charset="0"/>
              </a:rPr>
              <a:t>2	</a:t>
            </a:r>
            <a:r>
              <a:rPr lang="en-US">
                <a:latin typeface="Courier New" pitchFamily="49" charset="0"/>
              </a:rPr>
              <a:t>10.00</a:t>
            </a:r>
            <a:r>
              <a:rPr lang="en-US" baseline="-25000">
                <a:latin typeface="Courier New" pitchFamily="49" charset="0"/>
              </a:rPr>
              <a:t>2	</a:t>
            </a:r>
            <a:r>
              <a:rPr lang="en-US"/>
              <a:t>(&lt;1/2—down)</a:t>
            </a:r>
            <a:r>
              <a:rPr lang="en-US" baseline="-25000">
                <a:latin typeface="Courier New" pitchFamily="49" charset="0"/>
              </a:rPr>
              <a:t>	</a:t>
            </a:r>
            <a:r>
              <a:rPr lang="en-US"/>
              <a:t>2</a:t>
            </a:r>
            <a:endParaRPr lang="en-US">
              <a:latin typeface="Courier New" pitchFamily="49" charset="0"/>
            </a:endParaRPr>
          </a:p>
          <a:p>
            <a:pPr marL="560388" lvl="1" indent="-222250" defTabSz="895350" eaLnBrk="1" hangingPunct="1">
              <a:buNone/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/>
              <a:t>2 3/16	</a:t>
            </a:r>
            <a:r>
              <a:rPr lang="en-US">
                <a:latin typeface="Courier New" pitchFamily="49" charset="0"/>
              </a:rPr>
              <a:t>10.00</a:t>
            </a:r>
            <a:r>
              <a:rPr lang="en-US">
                <a:solidFill>
                  <a:srgbClr val="CC0000"/>
                </a:solidFill>
                <a:latin typeface="Courier New" pitchFamily="49" charset="0"/>
              </a:rPr>
              <a:t>110</a:t>
            </a:r>
            <a:r>
              <a:rPr lang="en-US" baseline="-25000">
                <a:latin typeface="Courier New" pitchFamily="49" charset="0"/>
              </a:rPr>
              <a:t>2	</a:t>
            </a:r>
            <a:r>
              <a:rPr lang="en-US">
                <a:latin typeface="Courier New" pitchFamily="49" charset="0"/>
              </a:rPr>
              <a:t>10.01</a:t>
            </a:r>
            <a:r>
              <a:rPr lang="en-US" baseline="-25000">
                <a:latin typeface="Courier New" pitchFamily="49" charset="0"/>
              </a:rPr>
              <a:t>2	</a:t>
            </a:r>
            <a:r>
              <a:rPr lang="en-US"/>
              <a:t>(&gt;1/2—up)</a:t>
            </a:r>
            <a:r>
              <a:rPr lang="en-US" baseline="-25000">
                <a:latin typeface="Courier New" pitchFamily="49" charset="0"/>
              </a:rPr>
              <a:t>	</a:t>
            </a:r>
            <a:r>
              <a:rPr lang="en-US"/>
              <a:t>2 1/4</a:t>
            </a:r>
            <a:endParaRPr lang="en-US">
              <a:latin typeface="Courier New" pitchFamily="49" charset="0"/>
            </a:endParaRPr>
          </a:p>
          <a:p>
            <a:pPr marL="560388" lvl="1" indent="-222250" defTabSz="895350" eaLnBrk="1" hangingPunct="1">
              <a:buNone/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/>
              <a:t>2 7/8	</a:t>
            </a:r>
            <a:r>
              <a:rPr lang="en-US">
                <a:latin typeface="Courier New" pitchFamily="49" charset="0"/>
              </a:rPr>
              <a:t>10.11</a:t>
            </a:r>
            <a:r>
              <a:rPr lang="en-US">
                <a:solidFill>
                  <a:srgbClr val="CC0000"/>
                </a:solidFill>
                <a:latin typeface="Courier New" pitchFamily="49" charset="0"/>
              </a:rPr>
              <a:t>100</a:t>
            </a:r>
            <a:r>
              <a:rPr lang="en-US" baseline="-25000">
                <a:latin typeface="Courier New" pitchFamily="49" charset="0"/>
              </a:rPr>
              <a:t>2	</a:t>
            </a:r>
            <a:r>
              <a:rPr lang="en-US">
                <a:latin typeface="Courier New" pitchFamily="49" charset="0"/>
              </a:rPr>
              <a:t>11.00</a:t>
            </a:r>
            <a:r>
              <a:rPr lang="en-US" baseline="-25000">
                <a:latin typeface="Courier New" pitchFamily="49" charset="0"/>
              </a:rPr>
              <a:t>2	</a:t>
            </a:r>
            <a:r>
              <a:rPr lang="en-US"/>
              <a:t>(1/2—up)</a:t>
            </a:r>
            <a:r>
              <a:rPr lang="en-US" baseline="-25000">
                <a:latin typeface="Courier New" pitchFamily="49" charset="0"/>
              </a:rPr>
              <a:t>	</a:t>
            </a:r>
            <a:r>
              <a:rPr lang="en-US"/>
              <a:t>3</a:t>
            </a:r>
            <a:endParaRPr lang="en-US">
              <a:latin typeface="Courier New" pitchFamily="49" charset="0"/>
            </a:endParaRPr>
          </a:p>
          <a:p>
            <a:pPr marL="560388" lvl="1" indent="-222250" defTabSz="895350" eaLnBrk="1" hangingPunct="1">
              <a:buNone/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r>
              <a:rPr lang="en-US"/>
              <a:t>2 5/8	</a:t>
            </a:r>
            <a:r>
              <a:rPr lang="en-US">
                <a:latin typeface="Courier New" pitchFamily="49" charset="0"/>
              </a:rPr>
              <a:t>10.10</a:t>
            </a:r>
            <a:r>
              <a:rPr lang="en-US">
                <a:solidFill>
                  <a:srgbClr val="CC0000"/>
                </a:solidFill>
                <a:latin typeface="Courier New" pitchFamily="49" charset="0"/>
              </a:rPr>
              <a:t>100</a:t>
            </a:r>
            <a:r>
              <a:rPr lang="en-US" baseline="-25000">
                <a:latin typeface="Courier New" pitchFamily="49" charset="0"/>
              </a:rPr>
              <a:t>2	</a:t>
            </a:r>
            <a:r>
              <a:rPr lang="en-US">
                <a:latin typeface="Courier New" pitchFamily="49" charset="0"/>
              </a:rPr>
              <a:t>10.10</a:t>
            </a:r>
            <a:r>
              <a:rPr lang="en-US" baseline="-25000">
                <a:latin typeface="Courier New" pitchFamily="49" charset="0"/>
              </a:rPr>
              <a:t>2	</a:t>
            </a:r>
            <a:r>
              <a:rPr lang="en-US"/>
              <a:t>(1/2—down)</a:t>
            </a:r>
            <a:r>
              <a:rPr lang="en-US" baseline="-25000">
                <a:latin typeface="Courier New" pitchFamily="49" charset="0"/>
              </a:rPr>
              <a:t>	</a:t>
            </a:r>
            <a:r>
              <a:rPr lang="en-US"/>
              <a:t>2 1/2</a:t>
            </a:r>
            <a:endParaRPr lang="en-US">
              <a:latin typeface="Courier New" pitchFamily="49" charset="0"/>
            </a:endParaRPr>
          </a:p>
          <a:p>
            <a:pPr marL="560388" lvl="1" indent="-222250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endParaRPr lang="en-US"/>
          </a:p>
          <a:p>
            <a:pPr marL="560388" lvl="1" indent="-222250" defTabSz="895350" eaLnBrk="1" hangingPunct="1">
              <a:tabLst>
                <a:tab pos="1485900" algn="l"/>
                <a:tab pos="2971800" algn="l"/>
                <a:tab pos="4292600" algn="l"/>
                <a:tab pos="6286500" algn="l"/>
              </a:tabLst>
              <a:defRPr/>
            </a:pP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FP Multiplication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Operands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b="0" dirty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dirty="0">
                <a:solidFill>
                  <a:schemeClr val="hlink"/>
                </a:solidFill>
              </a:rPr>
              <a:t>1)</a:t>
            </a:r>
            <a:r>
              <a:rPr lang="en-US" b="0" i="1" baseline="30000" dirty="0">
                <a:solidFill>
                  <a:schemeClr val="hlink"/>
                </a:solidFill>
              </a:rPr>
              <a:t>s1</a:t>
            </a:r>
            <a:r>
              <a:rPr lang="en-US" b="0" i="1" dirty="0">
                <a:solidFill>
                  <a:schemeClr val="hlink"/>
                </a:solidFill>
              </a:rPr>
              <a:t> M1  </a:t>
            </a:r>
            <a:r>
              <a:rPr lang="en-US" b="0" dirty="0">
                <a:solidFill>
                  <a:schemeClr val="hlink"/>
                </a:solidFill>
              </a:rPr>
              <a:t>2</a:t>
            </a:r>
            <a:r>
              <a:rPr lang="en-US" b="0" i="1" baseline="30000" dirty="0">
                <a:solidFill>
                  <a:schemeClr val="hlink"/>
                </a:solidFill>
              </a:rPr>
              <a:t>E1    </a:t>
            </a:r>
            <a:r>
              <a:rPr lang="en-US" baseline="30000" dirty="0">
                <a:solidFill>
                  <a:schemeClr val="hlink"/>
                </a:solidFill>
                <a:latin typeface="Courier New" pitchFamily="49" charset="0"/>
              </a:rPr>
              <a:t>* </a:t>
            </a:r>
            <a:r>
              <a:rPr lang="en-US" b="0" i="1" baseline="30000" dirty="0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b="0" dirty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dirty="0">
                <a:solidFill>
                  <a:schemeClr val="hlink"/>
                </a:solidFill>
              </a:rPr>
              <a:t>1)</a:t>
            </a:r>
            <a:r>
              <a:rPr lang="en-US" b="0" i="1" baseline="30000" dirty="0">
                <a:solidFill>
                  <a:schemeClr val="hlink"/>
                </a:solidFill>
              </a:rPr>
              <a:t>s2</a:t>
            </a:r>
            <a:r>
              <a:rPr lang="en-US" b="0" i="1" dirty="0">
                <a:solidFill>
                  <a:schemeClr val="hlink"/>
                </a:solidFill>
              </a:rPr>
              <a:t> M2  </a:t>
            </a:r>
            <a:r>
              <a:rPr lang="en-US" b="0" dirty="0">
                <a:solidFill>
                  <a:schemeClr val="hlink"/>
                </a:solidFill>
              </a:rPr>
              <a:t>2</a:t>
            </a:r>
            <a:r>
              <a:rPr lang="en-US" b="0" i="1" baseline="30000" dirty="0">
                <a:solidFill>
                  <a:schemeClr val="hlink"/>
                </a:solidFill>
              </a:rPr>
              <a:t>E2</a:t>
            </a:r>
          </a:p>
          <a:p>
            <a:pPr eaLnBrk="1" hangingPunct="1">
              <a:defRPr/>
            </a:pPr>
            <a:r>
              <a:rPr lang="en-US" dirty="0"/>
              <a:t>Exact Result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b="0" dirty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dirty="0">
                <a:solidFill>
                  <a:schemeClr val="hlink"/>
                </a:solidFill>
              </a:rPr>
              <a:t>1)</a:t>
            </a:r>
            <a:r>
              <a:rPr lang="en-US" b="0" i="1" baseline="30000" dirty="0">
                <a:solidFill>
                  <a:schemeClr val="hlink"/>
                </a:solidFill>
              </a:rPr>
              <a:t>s</a:t>
            </a:r>
            <a:r>
              <a:rPr lang="en-US" b="0" i="1" dirty="0">
                <a:solidFill>
                  <a:schemeClr val="hlink"/>
                </a:solidFill>
              </a:rPr>
              <a:t> M  </a:t>
            </a:r>
            <a:r>
              <a:rPr lang="en-US" b="0" dirty="0">
                <a:solidFill>
                  <a:schemeClr val="hlink"/>
                </a:solidFill>
              </a:rPr>
              <a:t>2</a:t>
            </a:r>
            <a:r>
              <a:rPr lang="en-US" b="0" i="1" baseline="30000" dirty="0">
                <a:solidFill>
                  <a:schemeClr val="hlink"/>
                </a:solidFill>
              </a:rPr>
              <a:t>E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Sign </a:t>
            </a:r>
            <a:r>
              <a:rPr lang="en-US" b="0" i="1" dirty="0"/>
              <a:t>s</a:t>
            </a:r>
            <a:r>
              <a:rPr lang="en-US" dirty="0"/>
              <a:t>: 	</a:t>
            </a:r>
            <a:r>
              <a:rPr lang="en-US" b="0" i="1" dirty="0"/>
              <a:t>s1</a:t>
            </a:r>
            <a:r>
              <a:rPr lang="en-US" b="0" dirty="0"/>
              <a:t> ^ </a:t>
            </a:r>
            <a:r>
              <a:rPr lang="en-US" b="0" i="1" dirty="0"/>
              <a:t>s2</a:t>
            </a:r>
            <a:endParaRPr lang="en-US" b="0" dirty="0"/>
          </a:p>
          <a:p>
            <a:pPr lvl="1" eaLnBrk="1" hangingPunct="1">
              <a:defRPr/>
            </a:pPr>
            <a:r>
              <a:rPr lang="en-US" dirty="0"/>
              <a:t>Significand </a:t>
            </a:r>
            <a:r>
              <a:rPr lang="en-US" b="0" i="1" dirty="0"/>
              <a:t>M</a:t>
            </a:r>
            <a:r>
              <a:rPr lang="en-US" dirty="0"/>
              <a:t>: 	</a:t>
            </a:r>
            <a:r>
              <a:rPr lang="en-US" b="0" i="1" dirty="0"/>
              <a:t>M1</a:t>
            </a:r>
            <a:r>
              <a:rPr lang="en-US" b="0" dirty="0"/>
              <a:t> * </a:t>
            </a:r>
            <a:r>
              <a:rPr lang="en-US" b="0" i="1" dirty="0"/>
              <a:t>M2</a:t>
            </a:r>
            <a:endParaRPr lang="en-US" b="0" dirty="0"/>
          </a:p>
          <a:p>
            <a:pPr lvl="1" eaLnBrk="1" hangingPunct="1">
              <a:defRPr/>
            </a:pPr>
            <a:r>
              <a:rPr lang="en-US" dirty="0"/>
              <a:t>Exponent </a:t>
            </a:r>
            <a:r>
              <a:rPr lang="en-US" b="0" i="1" dirty="0"/>
              <a:t>E</a:t>
            </a:r>
            <a:r>
              <a:rPr lang="en-US" dirty="0"/>
              <a:t>: 	</a:t>
            </a:r>
            <a:r>
              <a:rPr lang="en-US" b="0" i="1" dirty="0"/>
              <a:t>E1</a:t>
            </a:r>
            <a:r>
              <a:rPr lang="en-US" b="0" dirty="0"/>
              <a:t> + </a:t>
            </a:r>
            <a:r>
              <a:rPr lang="en-US" b="0" i="1" dirty="0"/>
              <a:t>E2</a:t>
            </a:r>
          </a:p>
          <a:p>
            <a:pPr eaLnBrk="1" hangingPunct="1">
              <a:defRPr/>
            </a:pPr>
            <a:r>
              <a:rPr lang="en-US" dirty="0"/>
              <a:t>Fixing</a:t>
            </a:r>
          </a:p>
          <a:p>
            <a:pPr lvl="1" eaLnBrk="1" hangingPunct="1">
              <a:defRPr/>
            </a:pPr>
            <a:r>
              <a:rPr lang="en-US" dirty="0"/>
              <a:t>If </a:t>
            </a:r>
            <a:r>
              <a:rPr lang="en-US" b="0" i="1" dirty="0"/>
              <a:t>M</a:t>
            </a:r>
            <a:r>
              <a:rPr lang="en-US" b="0" dirty="0"/>
              <a:t> </a:t>
            </a:r>
            <a:r>
              <a:rPr lang="en-US" b="0" dirty="0">
                <a:latin typeface="Courier New" pitchFamily="49" charset="0"/>
              </a:rPr>
              <a:t>≥</a:t>
            </a:r>
            <a:r>
              <a:rPr lang="en-US" b="0" dirty="0"/>
              <a:t> 2, </a:t>
            </a:r>
            <a:r>
              <a:rPr lang="en-US" dirty="0"/>
              <a:t>shift </a:t>
            </a:r>
            <a:r>
              <a:rPr lang="en-US" b="0" i="1" dirty="0"/>
              <a:t>M</a:t>
            </a:r>
            <a:r>
              <a:rPr lang="en-US" dirty="0"/>
              <a:t> right, increment </a:t>
            </a:r>
            <a:r>
              <a:rPr lang="en-US" b="0" i="1" dirty="0"/>
              <a:t>E</a:t>
            </a:r>
            <a:r>
              <a:rPr lang="en-US" dirty="0"/>
              <a:t> </a:t>
            </a:r>
          </a:p>
          <a:p>
            <a:pPr lvl="1" eaLnBrk="1" hangingPunct="1">
              <a:defRPr/>
            </a:pPr>
            <a:r>
              <a:rPr lang="en-US" dirty="0"/>
              <a:t>If </a:t>
            </a:r>
            <a:r>
              <a:rPr lang="en-US" b="0" i="1" dirty="0"/>
              <a:t>E</a:t>
            </a:r>
            <a:r>
              <a:rPr lang="en-US" dirty="0"/>
              <a:t> out of range, overflow </a:t>
            </a:r>
          </a:p>
          <a:p>
            <a:pPr lvl="1" eaLnBrk="1" hangingPunct="1">
              <a:defRPr/>
            </a:pPr>
            <a:r>
              <a:rPr lang="en-US" dirty="0"/>
              <a:t>Round </a:t>
            </a:r>
            <a:r>
              <a:rPr lang="en-US" b="0" i="1" dirty="0"/>
              <a:t>M</a:t>
            </a:r>
            <a:r>
              <a:rPr lang="en-US" dirty="0"/>
              <a:t> to fit </a:t>
            </a:r>
            <a:r>
              <a:rPr lang="en-US" dirty="0">
                <a:latin typeface="Courier New" pitchFamily="49" charset="0"/>
              </a:rPr>
              <a:t>frac</a:t>
            </a:r>
            <a:r>
              <a:rPr lang="en-US" dirty="0"/>
              <a:t> precision</a:t>
            </a:r>
          </a:p>
          <a:p>
            <a:pPr eaLnBrk="1" hangingPunct="1">
              <a:defRPr/>
            </a:pPr>
            <a:r>
              <a:rPr lang="en-US" dirty="0"/>
              <a:t>Implementation</a:t>
            </a:r>
          </a:p>
          <a:p>
            <a:pPr lvl="1" eaLnBrk="1" hangingPunct="1">
              <a:defRPr/>
            </a:pPr>
            <a:r>
              <a:rPr lang="en-US" dirty="0"/>
              <a:t>Biggest chore is multiplying significands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FP Addition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Operands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b="0" dirty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dirty="0">
                <a:solidFill>
                  <a:schemeClr val="hlink"/>
                </a:solidFill>
              </a:rPr>
              <a:t>1)</a:t>
            </a:r>
            <a:r>
              <a:rPr lang="en-US" b="0" i="1" baseline="30000" dirty="0">
                <a:solidFill>
                  <a:schemeClr val="hlink"/>
                </a:solidFill>
              </a:rPr>
              <a:t>s1</a:t>
            </a:r>
            <a:r>
              <a:rPr lang="en-US" b="0" i="1" dirty="0">
                <a:solidFill>
                  <a:schemeClr val="hlink"/>
                </a:solidFill>
              </a:rPr>
              <a:t> M1  </a:t>
            </a:r>
            <a:r>
              <a:rPr lang="en-US" b="0" dirty="0">
                <a:solidFill>
                  <a:schemeClr val="hlink"/>
                </a:solidFill>
              </a:rPr>
              <a:t>2</a:t>
            </a:r>
            <a:r>
              <a:rPr lang="en-US" b="0" i="1" baseline="30000" dirty="0">
                <a:solidFill>
                  <a:schemeClr val="hlink"/>
                </a:solidFill>
              </a:rPr>
              <a:t>E1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b="0" dirty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dirty="0">
                <a:solidFill>
                  <a:schemeClr val="hlink"/>
                </a:solidFill>
              </a:rPr>
              <a:t>1)</a:t>
            </a:r>
            <a:r>
              <a:rPr lang="en-US" b="0" i="1" baseline="30000" dirty="0">
                <a:solidFill>
                  <a:schemeClr val="hlink"/>
                </a:solidFill>
              </a:rPr>
              <a:t>s2</a:t>
            </a:r>
            <a:r>
              <a:rPr lang="en-US" b="0" i="1" dirty="0">
                <a:solidFill>
                  <a:schemeClr val="hlink"/>
                </a:solidFill>
              </a:rPr>
              <a:t> M2  </a:t>
            </a:r>
            <a:r>
              <a:rPr lang="en-US" b="0" dirty="0">
                <a:solidFill>
                  <a:schemeClr val="hlink"/>
                </a:solidFill>
              </a:rPr>
              <a:t>2</a:t>
            </a:r>
            <a:r>
              <a:rPr lang="en-US" b="0" i="1" baseline="30000" dirty="0">
                <a:solidFill>
                  <a:schemeClr val="hlink"/>
                </a:solidFill>
              </a:rPr>
              <a:t>E2</a:t>
            </a:r>
          </a:p>
          <a:p>
            <a:pPr lvl="1" eaLnBrk="1" hangingPunct="1">
              <a:defRPr/>
            </a:pPr>
            <a:r>
              <a:rPr lang="en-US" dirty="0"/>
              <a:t>Assume </a:t>
            </a:r>
            <a:r>
              <a:rPr lang="en-US" b="0" i="1" dirty="0"/>
              <a:t>E1</a:t>
            </a:r>
            <a:r>
              <a:rPr lang="en-US" dirty="0"/>
              <a:t> &gt; </a:t>
            </a:r>
            <a:r>
              <a:rPr lang="en-US" b="0" i="1" dirty="0"/>
              <a:t>E2</a:t>
            </a:r>
            <a:endParaRPr lang="en-US" dirty="0"/>
          </a:p>
          <a:p>
            <a:pPr eaLnBrk="1" hangingPunct="1">
              <a:defRPr/>
            </a:pPr>
            <a:r>
              <a:rPr lang="en-US" dirty="0"/>
              <a:t>Exact Result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 b="0" dirty="0">
                <a:solidFill>
                  <a:schemeClr val="hlink"/>
                </a:solidFill>
                <a:latin typeface="Times"/>
              </a:rPr>
              <a:t>(–</a:t>
            </a:r>
            <a:r>
              <a:rPr lang="en-US" b="0" dirty="0">
                <a:solidFill>
                  <a:schemeClr val="hlink"/>
                </a:solidFill>
              </a:rPr>
              <a:t>1)</a:t>
            </a:r>
            <a:r>
              <a:rPr lang="en-US" b="0" i="1" baseline="30000" dirty="0">
                <a:solidFill>
                  <a:schemeClr val="hlink"/>
                </a:solidFill>
              </a:rPr>
              <a:t>s</a:t>
            </a:r>
            <a:r>
              <a:rPr lang="en-US" b="0" i="1" dirty="0">
                <a:solidFill>
                  <a:schemeClr val="hlink"/>
                </a:solidFill>
              </a:rPr>
              <a:t> M  </a:t>
            </a:r>
            <a:r>
              <a:rPr lang="en-US" b="0" dirty="0">
                <a:solidFill>
                  <a:schemeClr val="hlink"/>
                </a:solidFill>
              </a:rPr>
              <a:t>2</a:t>
            </a:r>
            <a:r>
              <a:rPr lang="en-US" b="0" i="1" baseline="30000" dirty="0">
                <a:solidFill>
                  <a:schemeClr val="hlink"/>
                </a:solidFill>
              </a:rPr>
              <a:t>E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Sign </a:t>
            </a:r>
            <a:r>
              <a:rPr lang="en-US" b="0" i="1" dirty="0"/>
              <a:t>s</a:t>
            </a:r>
            <a:r>
              <a:rPr lang="en-US" dirty="0"/>
              <a:t>, significand </a:t>
            </a:r>
            <a:r>
              <a:rPr lang="en-US" b="0" i="1" dirty="0"/>
              <a:t>M</a:t>
            </a:r>
            <a:r>
              <a:rPr lang="en-US" dirty="0"/>
              <a:t>: </a:t>
            </a:r>
          </a:p>
          <a:p>
            <a:pPr lvl="2" eaLnBrk="1" hangingPunct="1">
              <a:defRPr/>
            </a:pPr>
            <a:r>
              <a:rPr lang="en-US" dirty="0"/>
              <a:t>Result of signed align &amp; add</a:t>
            </a:r>
          </a:p>
          <a:p>
            <a:pPr lvl="1" eaLnBrk="1" hangingPunct="1">
              <a:defRPr/>
            </a:pPr>
            <a:r>
              <a:rPr lang="en-US" dirty="0"/>
              <a:t>Exponent </a:t>
            </a:r>
            <a:r>
              <a:rPr lang="en-US" b="0" i="1" dirty="0"/>
              <a:t>E</a:t>
            </a:r>
            <a:r>
              <a:rPr lang="en-US" dirty="0"/>
              <a:t>: 	</a:t>
            </a:r>
            <a:r>
              <a:rPr lang="en-US" b="0" i="1" dirty="0"/>
              <a:t>E1</a:t>
            </a:r>
          </a:p>
          <a:p>
            <a:pPr eaLnBrk="1" hangingPunct="1">
              <a:defRPr/>
            </a:pPr>
            <a:r>
              <a:rPr lang="en-US" dirty="0"/>
              <a:t>Fixing</a:t>
            </a:r>
          </a:p>
          <a:p>
            <a:pPr lvl="1" eaLnBrk="1" hangingPunct="1">
              <a:defRPr/>
            </a:pPr>
            <a:r>
              <a:rPr lang="en-US" dirty="0"/>
              <a:t>If </a:t>
            </a:r>
            <a:r>
              <a:rPr lang="en-US" b="0" i="1" dirty="0"/>
              <a:t>M </a:t>
            </a:r>
            <a:r>
              <a:rPr lang="en-US" b="0" dirty="0">
                <a:latin typeface="Courier New" pitchFamily="49" charset="0"/>
              </a:rPr>
              <a:t>≥</a:t>
            </a:r>
            <a:r>
              <a:rPr lang="en-US" b="0" dirty="0"/>
              <a:t> 2, </a:t>
            </a:r>
            <a:r>
              <a:rPr lang="en-US" dirty="0"/>
              <a:t>shift </a:t>
            </a:r>
            <a:r>
              <a:rPr lang="en-US" b="0" i="1" dirty="0"/>
              <a:t>M</a:t>
            </a:r>
            <a:r>
              <a:rPr lang="en-US" dirty="0"/>
              <a:t> right, increment </a:t>
            </a:r>
            <a:r>
              <a:rPr lang="en-US" b="0" i="1" dirty="0"/>
              <a:t>E</a:t>
            </a:r>
            <a:r>
              <a:rPr lang="en-US" dirty="0"/>
              <a:t> </a:t>
            </a:r>
          </a:p>
          <a:p>
            <a:pPr lvl="1" eaLnBrk="1" hangingPunct="1">
              <a:defRPr/>
            </a:pPr>
            <a:r>
              <a:rPr lang="en-US" dirty="0"/>
              <a:t>if </a:t>
            </a:r>
            <a:r>
              <a:rPr lang="en-US" b="0" i="1" dirty="0"/>
              <a:t>M</a:t>
            </a:r>
            <a:r>
              <a:rPr lang="en-US" b="0" dirty="0"/>
              <a:t> &lt; 1,</a:t>
            </a:r>
            <a:r>
              <a:rPr lang="en-US" dirty="0"/>
              <a:t> shift </a:t>
            </a:r>
            <a:r>
              <a:rPr lang="en-US" b="0" i="1" dirty="0"/>
              <a:t>M</a:t>
            </a:r>
            <a:r>
              <a:rPr lang="en-US" dirty="0"/>
              <a:t> left </a:t>
            </a:r>
            <a:r>
              <a:rPr lang="en-US" b="0" i="1" dirty="0"/>
              <a:t>k</a:t>
            </a:r>
            <a:r>
              <a:rPr lang="en-US" dirty="0"/>
              <a:t> positions, decrement </a:t>
            </a:r>
            <a:r>
              <a:rPr lang="en-US" b="0" i="1" dirty="0"/>
              <a:t>E</a:t>
            </a:r>
            <a:r>
              <a:rPr lang="en-US" dirty="0"/>
              <a:t> by </a:t>
            </a:r>
            <a:r>
              <a:rPr lang="en-US" b="0" i="1" dirty="0"/>
              <a:t>k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If </a:t>
            </a:r>
            <a:r>
              <a:rPr lang="en-US" b="0" i="1" dirty="0"/>
              <a:t>E</a:t>
            </a:r>
            <a:r>
              <a:rPr lang="en-US" dirty="0"/>
              <a:t> out of range, overflow, </a:t>
            </a:r>
            <a:r>
              <a:rPr lang="en-US" dirty="0" err="1"/>
              <a:t>denormalize</a:t>
            </a:r>
            <a:r>
              <a:rPr lang="en-US" dirty="0"/>
              <a:t>, or generate 0</a:t>
            </a:r>
          </a:p>
          <a:p>
            <a:pPr lvl="1" eaLnBrk="1" hangingPunct="1">
              <a:defRPr/>
            </a:pPr>
            <a:r>
              <a:rPr lang="en-US" dirty="0"/>
              <a:t>Round </a:t>
            </a:r>
            <a:r>
              <a:rPr lang="en-US" b="0" i="1" dirty="0"/>
              <a:t>M</a:t>
            </a:r>
            <a:r>
              <a:rPr lang="en-US" dirty="0"/>
              <a:t> to fit </a:t>
            </a:r>
            <a:r>
              <a:rPr lang="en-US" dirty="0">
                <a:latin typeface="Courier New" pitchFamily="49" charset="0"/>
              </a:rPr>
              <a:t>frac</a:t>
            </a:r>
            <a:r>
              <a:rPr lang="en-US" dirty="0"/>
              <a:t> precision</a:t>
            </a:r>
          </a:p>
        </p:txBody>
      </p:sp>
      <p:grpSp>
        <p:nvGrpSpPr>
          <p:cNvPr id="27652" name="Group 4"/>
          <p:cNvGrpSpPr>
            <a:grpSpLocks/>
          </p:cNvGrpSpPr>
          <p:nvPr/>
        </p:nvGrpSpPr>
        <p:grpSpPr bwMode="auto">
          <a:xfrm>
            <a:off x="5727700" y="1395414"/>
            <a:ext cx="4089400" cy="1944687"/>
            <a:chOff x="2648" y="879"/>
            <a:chExt cx="2576" cy="1225"/>
          </a:xfrm>
        </p:grpSpPr>
        <p:sp>
          <p:nvSpPr>
            <p:cNvPr id="27653" name="Rectangle 5"/>
            <p:cNvSpPr>
              <a:spLocks noChangeArrowheads="1"/>
            </p:cNvSpPr>
            <p:nvPr/>
          </p:nvSpPr>
          <p:spPr bwMode="auto">
            <a:xfrm>
              <a:off x="2792" y="1112"/>
              <a:ext cx="1280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 marL="342900" indent="-342900"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lvl="1">
                <a:spcBef>
                  <a:spcPct val="30000"/>
                </a:spcBef>
              </a:pPr>
              <a:r>
                <a:rPr lang="en-US" altLang="en-US" b="0">
                  <a:solidFill>
                    <a:schemeClr val="hlink"/>
                  </a:solidFill>
                  <a:latin typeface="Times" pitchFamily="18" charset="0"/>
                </a:rPr>
                <a:t>(–</a:t>
              </a:r>
              <a:r>
                <a:rPr lang="en-US" altLang="en-US" b="0">
                  <a:solidFill>
                    <a:schemeClr val="hlink"/>
                  </a:solidFill>
                </a:rPr>
                <a:t>1)</a:t>
              </a:r>
              <a:r>
                <a:rPr lang="en-US" altLang="en-US" b="0" i="1" baseline="30000">
                  <a:solidFill>
                    <a:schemeClr val="hlink"/>
                  </a:solidFill>
                </a:rPr>
                <a:t>s1</a:t>
              </a:r>
              <a:r>
                <a:rPr lang="en-US" altLang="en-US" b="0" i="1">
                  <a:solidFill>
                    <a:schemeClr val="hlink"/>
                  </a:solidFill>
                </a:rPr>
                <a:t> M1 </a:t>
              </a:r>
            </a:p>
          </p:txBody>
        </p:sp>
        <p:sp>
          <p:nvSpPr>
            <p:cNvPr id="27654" name="Rectangle 6"/>
            <p:cNvSpPr>
              <a:spLocks noChangeArrowheads="1"/>
            </p:cNvSpPr>
            <p:nvPr/>
          </p:nvSpPr>
          <p:spPr bwMode="auto">
            <a:xfrm>
              <a:off x="3896" y="1448"/>
              <a:ext cx="1280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 marL="342900" indent="-342900"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lvl="1">
                <a:spcBef>
                  <a:spcPct val="30000"/>
                </a:spcBef>
              </a:pPr>
              <a:r>
                <a:rPr lang="en-US" altLang="en-US" b="0">
                  <a:solidFill>
                    <a:schemeClr val="hlink"/>
                  </a:solidFill>
                  <a:latin typeface="Times" pitchFamily="18" charset="0"/>
                </a:rPr>
                <a:t>(–</a:t>
              </a:r>
              <a:r>
                <a:rPr lang="en-US" altLang="en-US" b="0">
                  <a:solidFill>
                    <a:schemeClr val="hlink"/>
                  </a:solidFill>
                </a:rPr>
                <a:t>1)</a:t>
              </a:r>
              <a:r>
                <a:rPr lang="en-US" altLang="en-US" b="0" i="1" baseline="30000">
                  <a:solidFill>
                    <a:schemeClr val="hlink"/>
                  </a:solidFill>
                </a:rPr>
                <a:t>s2</a:t>
              </a:r>
              <a:r>
                <a:rPr lang="en-US" altLang="en-US" b="0" i="1">
                  <a:solidFill>
                    <a:schemeClr val="hlink"/>
                  </a:solidFill>
                </a:rPr>
                <a:t> M2 </a:t>
              </a:r>
            </a:p>
          </p:txBody>
        </p:sp>
        <p:sp>
          <p:nvSpPr>
            <p:cNvPr id="27655" name="Line 7"/>
            <p:cNvSpPr>
              <a:spLocks noChangeShapeType="1"/>
            </p:cNvSpPr>
            <p:nvPr/>
          </p:nvSpPr>
          <p:spPr bwMode="auto">
            <a:xfrm>
              <a:off x="4080" y="920"/>
              <a:ext cx="0" cy="1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6" name="Line 8"/>
            <p:cNvSpPr>
              <a:spLocks noChangeShapeType="1"/>
            </p:cNvSpPr>
            <p:nvPr/>
          </p:nvSpPr>
          <p:spPr bwMode="auto">
            <a:xfrm>
              <a:off x="5184" y="920"/>
              <a:ext cx="0" cy="1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7" name="Line 9"/>
            <p:cNvSpPr>
              <a:spLocks noChangeShapeType="1"/>
            </p:cNvSpPr>
            <p:nvPr/>
          </p:nvSpPr>
          <p:spPr bwMode="auto">
            <a:xfrm>
              <a:off x="4088" y="960"/>
              <a:ext cx="10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8" name="Rectangle 10"/>
            <p:cNvSpPr>
              <a:spLocks noChangeArrowheads="1"/>
            </p:cNvSpPr>
            <p:nvPr/>
          </p:nvSpPr>
          <p:spPr bwMode="auto">
            <a:xfrm>
              <a:off x="4407" y="879"/>
              <a:ext cx="454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sz="1400" b="0" i="1"/>
                <a:t>E1</a:t>
              </a:r>
              <a:r>
                <a:rPr lang="en-US" altLang="en-US" sz="1400" b="0"/>
                <a:t>–</a:t>
              </a:r>
              <a:r>
                <a:rPr lang="en-US" altLang="en-US" sz="1400" b="0" i="1"/>
                <a:t>E2</a:t>
              </a:r>
            </a:p>
          </p:txBody>
        </p:sp>
        <p:sp>
          <p:nvSpPr>
            <p:cNvPr id="27659" name="Rectangle 11"/>
            <p:cNvSpPr>
              <a:spLocks noChangeArrowheads="1"/>
            </p:cNvSpPr>
            <p:nvPr/>
          </p:nvSpPr>
          <p:spPr bwMode="auto">
            <a:xfrm>
              <a:off x="2679" y="1474"/>
              <a:ext cx="198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algn="l">
                <a:lnSpc>
                  <a:spcPct val="100000"/>
                </a:lnSpc>
              </a:pPr>
              <a:r>
                <a:rPr lang="en-US" altLang="en-US" b="0"/>
                <a:t>+</a:t>
              </a:r>
            </a:p>
          </p:txBody>
        </p:sp>
        <p:sp>
          <p:nvSpPr>
            <p:cNvPr id="27660" name="Line 12"/>
            <p:cNvSpPr>
              <a:spLocks noChangeShapeType="1"/>
            </p:cNvSpPr>
            <p:nvPr/>
          </p:nvSpPr>
          <p:spPr bwMode="auto">
            <a:xfrm>
              <a:off x="2648" y="1824"/>
              <a:ext cx="2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2840" y="1928"/>
              <a:ext cx="2336" cy="17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/>
            <a:lstStyle>
              <a:lvl1pPr marL="342900" indent="-342900">
                <a:defRPr b="1">
                  <a:solidFill>
                    <a:schemeClr val="tx1"/>
                  </a:solidFill>
                  <a:latin typeface="Helvetica" pitchFamily="-124" charset="0"/>
                </a:defRPr>
              </a:lvl1pPr>
              <a:lvl2pPr>
                <a:defRPr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pPr lvl="1">
                <a:spcBef>
                  <a:spcPct val="30000"/>
                </a:spcBef>
              </a:pPr>
              <a:r>
                <a:rPr lang="en-US" altLang="en-US" b="0">
                  <a:solidFill>
                    <a:schemeClr val="hlink"/>
                  </a:solidFill>
                  <a:latin typeface="Times" pitchFamily="18" charset="0"/>
                </a:rPr>
                <a:t>(–</a:t>
              </a:r>
              <a:r>
                <a:rPr lang="en-US" altLang="en-US" b="0">
                  <a:solidFill>
                    <a:schemeClr val="hlink"/>
                  </a:solidFill>
                </a:rPr>
                <a:t>1)</a:t>
              </a:r>
              <a:r>
                <a:rPr lang="en-US" altLang="en-US" b="0" i="1" baseline="30000">
                  <a:solidFill>
                    <a:schemeClr val="hlink"/>
                  </a:solidFill>
                </a:rPr>
                <a:t>s</a:t>
              </a:r>
              <a:r>
                <a:rPr lang="en-US" altLang="en-US" b="0" i="1">
                  <a:solidFill>
                    <a:schemeClr val="hlink"/>
                  </a:solidFill>
                </a:rPr>
                <a:t> M </a:t>
              </a:r>
            </a:p>
          </p:txBody>
        </p:sp>
      </p:grp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Mathematical Properties of FP Add</a:t>
            </a:r>
          </a:p>
        </p:txBody>
      </p:sp>
      <p:sp>
        <p:nvSpPr>
          <p:cNvPr id="40968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 to those of </a:t>
            </a:r>
            <a:r>
              <a:rPr lang="en-US" dirty="0" err="1"/>
              <a:t>Abelian</a:t>
            </a:r>
            <a:r>
              <a:rPr lang="en-US" dirty="0"/>
              <a:t> Group</a:t>
            </a:r>
          </a:p>
          <a:p>
            <a:pPr lvl="1"/>
            <a:r>
              <a:rPr lang="en-US" dirty="0"/>
              <a:t>Closed under addition?			</a:t>
            </a:r>
          </a:p>
          <a:p>
            <a:pPr lvl="2"/>
            <a:r>
              <a:rPr lang="en-US" dirty="0"/>
              <a:t>But may generate infinity or </a:t>
            </a:r>
            <a:r>
              <a:rPr lang="en-US" dirty="0" err="1"/>
              <a:t>NaN</a:t>
            </a:r>
            <a:endParaRPr lang="en-US" dirty="0"/>
          </a:p>
          <a:p>
            <a:pPr lvl="1"/>
            <a:r>
              <a:rPr lang="en-US" dirty="0"/>
              <a:t>Commutative? </a:t>
            </a:r>
          </a:p>
          <a:p>
            <a:pPr lvl="1"/>
            <a:r>
              <a:rPr lang="en-US" dirty="0"/>
              <a:t>Associative?</a:t>
            </a:r>
          </a:p>
          <a:p>
            <a:pPr lvl="2"/>
            <a:r>
              <a:rPr lang="en-US" dirty="0"/>
              <a:t>Overflow and inexactness of rounding</a:t>
            </a:r>
          </a:p>
          <a:p>
            <a:pPr lvl="2"/>
            <a:r>
              <a:rPr lang="en-US" dirty="0">
                <a:latin typeface="Courier New"/>
                <a:cs typeface="Courier New"/>
              </a:rPr>
              <a:t>(3.14+1e10)-1e10 = 0, 3.14+(1e10-1e10) = 3.14</a:t>
            </a:r>
          </a:p>
          <a:p>
            <a:pPr lvl="1"/>
            <a:r>
              <a:rPr lang="en-US" dirty="0"/>
              <a:t>0 is additive identity? </a:t>
            </a:r>
          </a:p>
          <a:p>
            <a:pPr lvl="1"/>
            <a:r>
              <a:rPr lang="en-US" dirty="0"/>
              <a:t>Every element has additive inverse?</a:t>
            </a:r>
          </a:p>
          <a:p>
            <a:pPr lvl="2"/>
            <a:r>
              <a:rPr lang="en-US" dirty="0"/>
              <a:t>Yes, except for infinities &amp; </a:t>
            </a:r>
            <a:r>
              <a:rPr lang="en-US" dirty="0" err="1"/>
              <a:t>NaNs</a:t>
            </a:r>
            <a:endParaRPr lang="en-US" dirty="0"/>
          </a:p>
          <a:p>
            <a:r>
              <a:rPr lang="en-US" dirty="0"/>
              <a:t>Monotonicity</a:t>
            </a:r>
          </a:p>
          <a:p>
            <a:pPr lvl="1"/>
            <a:r>
              <a:rPr lang="en-US" dirty="0">
                <a:sym typeface="Calibri Italic" charset="0"/>
              </a:rPr>
              <a:t>a</a:t>
            </a:r>
            <a:r>
              <a:rPr lang="en-US" dirty="0"/>
              <a:t> ≥ </a:t>
            </a:r>
            <a:r>
              <a:rPr lang="en-US" dirty="0">
                <a:sym typeface="Calibri Italic" charset="0"/>
              </a:rPr>
              <a:t>b</a:t>
            </a:r>
            <a:r>
              <a:rPr lang="en-US" dirty="0"/>
              <a:t> ⇒ </a:t>
            </a:r>
            <a:r>
              <a:rPr lang="en-US" dirty="0" err="1">
                <a:sym typeface="Calibri Italic" charset="0"/>
              </a:rPr>
              <a:t>a</a:t>
            </a:r>
            <a:r>
              <a:rPr lang="en-US" dirty="0" err="1"/>
              <a:t>+</a:t>
            </a:r>
            <a:r>
              <a:rPr lang="en-US" dirty="0" err="1">
                <a:sym typeface="Calibri Italic" charset="0"/>
              </a:rPr>
              <a:t>c</a:t>
            </a:r>
            <a:r>
              <a:rPr lang="en-US" dirty="0"/>
              <a:t> ≥ </a:t>
            </a:r>
            <a:r>
              <a:rPr lang="en-US" dirty="0" err="1">
                <a:sym typeface="Calibri Italic" charset="0"/>
              </a:rPr>
              <a:t>b</a:t>
            </a:r>
            <a:r>
              <a:rPr lang="en-US" dirty="0" err="1"/>
              <a:t>+</a:t>
            </a:r>
            <a:r>
              <a:rPr lang="en-US" dirty="0" err="1">
                <a:sym typeface="Calibri Italic" charset="0"/>
              </a:rPr>
              <a:t>c</a:t>
            </a:r>
            <a:r>
              <a:rPr lang="en-US" dirty="0"/>
              <a:t>?</a:t>
            </a:r>
          </a:p>
          <a:p>
            <a:pPr lvl="2"/>
            <a:r>
              <a:rPr lang="en-US" dirty="0"/>
              <a:t>Except for infinities &amp; </a:t>
            </a:r>
            <a:r>
              <a:rPr lang="en-US" dirty="0" err="1"/>
              <a:t>NaNs</a:t>
            </a:r>
            <a:endParaRPr lang="en-US" dirty="0"/>
          </a:p>
        </p:txBody>
      </p:sp>
      <p:sp>
        <p:nvSpPr>
          <p:cNvPr id="40969" name="Rectangle 9"/>
          <p:cNvSpPr>
            <a:spLocks/>
          </p:cNvSpPr>
          <p:nvPr/>
        </p:nvSpPr>
        <p:spPr bwMode="auto">
          <a:xfrm>
            <a:off x="6993604" y="1689101"/>
            <a:ext cx="486030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0" name="Rectangle 10"/>
          <p:cNvSpPr>
            <a:spLocks/>
          </p:cNvSpPr>
          <p:nvPr/>
        </p:nvSpPr>
        <p:spPr bwMode="auto">
          <a:xfrm>
            <a:off x="6996779" y="2362201"/>
            <a:ext cx="486030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1" name="Rectangle 11"/>
          <p:cNvSpPr>
            <a:spLocks/>
          </p:cNvSpPr>
          <p:nvPr/>
        </p:nvSpPr>
        <p:spPr bwMode="auto">
          <a:xfrm>
            <a:off x="7014241" y="3785171"/>
            <a:ext cx="486030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2" name="Rectangle 12"/>
          <p:cNvSpPr>
            <a:spLocks/>
          </p:cNvSpPr>
          <p:nvPr/>
        </p:nvSpPr>
        <p:spPr bwMode="auto">
          <a:xfrm>
            <a:off x="6993982" y="2738919"/>
            <a:ext cx="440825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0973" name="Rectangle 13"/>
          <p:cNvSpPr>
            <a:spLocks/>
          </p:cNvSpPr>
          <p:nvPr/>
        </p:nvSpPr>
        <p:spPr bwMode="auto">
          <a:xfrm>
            <a:off x="7012237" y="4145623"/>
            <a:ext cx="972638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4" name="Rectangle 14"/>
          <p:cNvSpPr>
            <a:spLocks/>
          </p:cNvSpPr>
          <p:nvPr/>
        </p:nvSpPr>
        <p:spPr bwMode="auto">
          <a:xfrm>
            <a:off x="7012237" y="5358831"/>
            <a:ext cx="972638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  <p:extLst>
      <p:ext uri="{BB962C8B-B14F-4D97-AF65-F5344CB8AC3E}">
        <p14:creationId xmlns:p14="http://schemas.microsoft.com/office/powerpoint/2010/main" val="2786653725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Mathematical Properties of FP </a:t>
            </a:r>
            <a:r>
              <a:rPr lang="en-US" dirty="0" err="1"/>
              <a:t>Mult</a:t>
            </a:r>
            <a:endParaRPr lang="en-US" dirty="0"/>
          </a:p>
        </p:txBody>
      </p:sp>
      <p:sp>
        <p:nvSpPr>
          <p:cNvPr id="41992" name="Rectangle 8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Compare to Commutative Ring</a:t>
            </a:r>
          </a:p>
          <a:p>
            <a:pPr marL="552450" lvl="1"/>
            <a:r>
              <a:rPr lang="en-US" dirty="0"/>
              <a:t>Closed under multiplication?</a:t>
            </a:r>
          </a:p>
          <a:p>
            <a:pPr marL="838200" lvl="2"/>
            <a:r>
              <a:rPr lang="en-US" dirty="0"/>
              <a:t>But may generate infinity or </a:t>
            </a:r>
            <a:r>
              <a:rPr lang="en-US" dirty="0" err="1"/>
              <a:t>NaN</a:t>
            </a:r>
            <a:endParaRPr lang="en-US" dirty="0"/>
          </a:p>
          <a:p>
            <a:pPr marL="552450" lvl="1"/>
            <a:r>
              <a:rPr lang="en-US" dirty="0"/>
              <a:t>Multiplication Commutative?</a:t>
            </a:r>
          </a:p>
          <a:p>
            <a:pPr marL="552450" lvl="1"/>
            <a:r>
              <a:rPr lang="en-US" dirty="0"/>
              <a:t>Multiplication is Associative?</a:t>
            </a:r>
          </a:p>
          <a:p>
            <a:pPr marL="838200" lvl="2"/>
            <a:r>
              <a:rPr lang="en-US" dirty="0"/>
              <a:t>Possibility of overflow, inexactness of rounding</a:t>
            </a:r>
          </a:p>
          <a:p>
            <a:pPr marL="838200" lvl="2"/>
            <a:r>
              <a:rPr lang="en-US" dirty="0"/>
              <a:t>Ex: </a:t>
            </a:r>
            <a:r>
              <a:rPr lang="en-US" dirty="0">
                <a:latin typeface="Courier New"/>
              </a:rPr>
              <a:t>(1e20*1e20)*1e-20</a:t>
            </a:r>
            <a:r>
              <a:rPr lang="en-US" dirty="0"/>
              <a:t>= </a:t>
            </a:r>
            <a:r>
              <a:rPr lang="en-US" dirty="0" err="1">
                <a:latin typeface="Courier New"/>
                <a:cs typeface="Courier New"/>
              </a:rPr>
              <a:t>inf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1e20*(1e20*1e-20)</a:t>
            </a:r>
            <a:r>
              <a:rPr lang="en-US" dirty="0"/>
              <a:t>= </a:t>
            </a:r>
            <a:r>
              <a:rPr lang="en-US" dirty="0">
                <a:latin typeface="Courier New"/>
                <a:cs typeface="Courier New"/>
              </a:rPr>
              <a:t>1e20</a:t>
            </a:r>
          </a:p>
          <a:p>
            <a:pPr marL="552450" lvl="1"/>
            <a:r>
              <a:rPr lang="en-US" dirty="0"/>
              <a:t>1 is multiplicative identity?</a:t>
            </a:r>
          </a:p>
          <a:p>
            <a:pPr marL="552450" lvl="1"/>
            <a:r>
              <a:rPr lang="en-US" dirty="0"/>
              <a:t>Multiplication distributes over addition?</a:t>
            </a:r>
          </a:p>
          <a:p>
            <a:pPr marL="838200" lvl="2"/>
            <a:r>
              <a:rPr lang="en-US" dirty="0"/>
              <a:t>Possibility of overflow, inexactness of rounding</a:t>
            </a:r>
          </a:p>
          <a:p>
            <a:pPr marL="838200" lvl="2"/>
            <a:r>
              <a:rPr lang="en-US" dirty="0">
                <a:latin typeface="Courier New"/>
                <a:cs typeface="Courier New"/>
              </a:rPr>
              <a:t>1e20*(1e20-1e20)</a:t>
            </a:r>
            <a:r>
              <a:rPr lang="en-US" dirty="0"/>
              <a:t>= </a:t>
            </a:r>
            <a:r>
              <a:rPr lang="en-US" dirty="0">
                <a:latin typeface="Courier New"/>
                <a:cs typeface="Courier New"/>
              </a:rPr>
              <a:t>0.0</a:t>
            </a:r>
            <a:r>
              <a:rPr lang="en-US" dirty="0"/>
              <a:t>,  </a:t>
            </a:r>
            <a:r>
              <a:rPr lang="en-US" dirty="0">
                <a:latin typeface="Courier New"/>
                <a:cs typeface="Courier New"/>
              </a:rPr>
              <a:t>1e20*1e20 – 1e20*1e20 </a:t>
            </a:r>
            <a:r>
              <a:rPr lang="en-US" dirty="0"/>
              <a:t>= </a:t>
            </a:r>
            <a:r>
              <a:rPr lang="en-US" dirty="0" err="1">
                <a:latin typeface="Courier New"/>
                <a:cs typeface="Courier New"/>
              </a:rPr>
              <a:t>NaN</a:t>
            </a:r>
            <a:endParaRPr lang="en-US" dirty="0">
              <a:latin typeface="Courier New"/>
              <a:cs typeface="Courier New"/>
            </a:endParaRPr>
          </a:p>
          <a:p>
            <a:pPr marL="431800" indent="-342900"/>
            <a:r>
              <a:rPr lang="en-US" dirty="0"/>
              <a:t>Monotonicity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0  ⇒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 dirty="0"/>
              <a:t> *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 ≥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 dirty="0"/>
              <a:t> *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 dirty="0"/>
              <a:t>?</a:t>
            </a:r>
          </a:p>
          <a:p>
            <a:pPr marL="838200" lvl="2"/>
            <a:r>
              <a:rPr lang="en-US" dirty="0"/>
              <a:t>Except for infinities &amp; </a:t>
            </a:r>
            <a:r>
              <a:rPr lang="en-US" dirty="0" err="1"/>
              <a:t>NaNs</a:t>
            </a:r>
            <a:endParaRPr lang="en-US" dirty="0"/>
          </a:p>
        </p:txBody>
      </p:sp>
      <p:sp>
        <p:nvSpPr>
          <p:cNvPr id="41993" name="Rectangle 9"/>
          <p:cNvSpPr>
            <a:spLocks/>
          </p:cNvSpPr>
          <p:nvPr/>
        </p:nvSpPr>
        <p:spPr bwMode="auto">
          <a:xfrm>
            <a:off x="7831804" y="1655853"/>
            <a:ext cx="486030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4" name="Rectangle 10"/>
          <p:cNvSpPr>
            <a:spLocks/>
          </p:cNvSpPr>
          <p:nvPr/>
        </p:nvSpPr>
        <p:spPr bwMode="auto">
          <a:xfrm>
            <a:off x="7831804" y="2382749"/>
            <a:ext cx="486030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5" name="Rectangle 11"/>
          <p:cNvSpPr>
            <a:spLocks/>
          </p:cNvSpPr>
          <p:nvPr/>
        </p:nvSpPr>
        <p:spPr bwMode="auto">
          <a:xfrm>
            <a:off x="7832182" y="2743201"/>
            <a:ext cx="440825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6" name="Rectangle 12"/>
          <p:cNvSpPr>
            <a:spLocks/>
          </p:cNvSpPr>
          <p:nvPr/>
        </p:nvSpPr>
        <p:spPr bwMode="auto">
          <a:xfrm>
            <a:off x="7831804" y="3785171"/>
            <a:ext cx="486030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7832182" y="4166171"/>
            <a:ext cx="440825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8" name="Rectangle 14"/>
          <p:cNvSpPr>
            <a:spLocks/>
          </p:cNvSpPr>
          <p:nvPr/>
        </p:nvSpPr>
        <p:spPr bwMode="auto">
          <a:xfrm>
            <a:off x="7850437" y="5653357"/>
            <a:ext cx="972638" cy="409343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</p:spTree>
    <p:extLst>
      <p:ext uri="{BB962C8B-B14F-4D97-AF65-F5344CB8AC3E}">
        <p14:creationId xmlns:p14="http://schemas.microsoft.com/office/powerpoint/2010/main" val="232071153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Fractional binary numbers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What is 1011.101</a:t>
            </a:r>
            <a:r>
              <a:rPr lang="en-US" baseline="-25000" dirty="0"/>
              <a:t>2</a:t>
            </a:r>
            <a:r>
              <a:rPr lang="en-US" dirty="0"/>
              <a:t>?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B77ECDC4-C761-421E-A335-1F9207BA4A97}"/>
              </a:ext>
            </a:extLst>
          </p:cNvPr>
          <p:cNvSpPr/>
          <p:nvPr/>
        </p:nvSpPr>
        <p:spPr bwMode="auto">
          <a:xfrm rot="5400000">
            <a:off x="2565374" y="1531620"/>
            <a:ext cx="198438" cy="365760"/>
          </a:xfrm>
          <a:prstGeom prst="rightBrac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124" charset="0"/>
            </a:endParaRP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1A3180ED-57E3-4E20-B037-86C243E1F10A}"/>
              </a:ext>
            </a:extLst>
          </p:cNvPr>
          <p:cNvSpPr/>
          <p:nvPr/>
        </p:nvSpPr>
        <p:spPr bwMode="auto">
          <a:xfrm rot="5400000">
            <a:off x="1909251" y="1440180"/>
            <a:ext cx="198438" cy="548640"/>
          </a:xfrm>
          <a:prstGeom prst="rightBrac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" pitchFamily="-12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860EE53-92E6-4CCF-AC0D-B6E01E591481}"/>
              </a:ext>
            </a:extLst>
          </p:cNvPr>
          <p:cNvCxnSpPr>
            <a:stCxn id="2" idx="1"/>
          </p:cNvCxnSpPr>
          <p:nvPr/>
        </p:nvCxnSpPr>
        <p:spPr bwMode="auto">
          <a:xfrm>
            <a:off x="2664593" y="1813719"/>
            <a:ext cx="2407" cy="548481"/>
          </a:xfrm>
          <a:prstGeom prst="lin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63A8D-5A11-4DC1-A5A4-C20B5E6DF1C4}"/>
              </a:ext>
            </a:extLst>
          </p:cNvPr>
          <p:cNvCxnSpPr/>
          <p:nvPr/>
        </p:nvCxnSpPr>
        <p:spPr bwMode="auto">
          <a:xfrm>
            <a:off x="2008470" y="1813719"/>
            <a:ext cx="0" cy="1020763"/>
          </a:xfrm>
          <a:prstGeom prst="lin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7479276-6330-4017-BBD2-E748C436D212}"/>
              </a:ext>
            </a:extLst>
          </p:cNvPr>
          <p:cNvCxnSpPr/>
          <p:nvPr/>
        </p:nvCxnSpPr>
        <p:spPr bwMode="auto">
          <a:xfrm>
            <a:off x="2008470" y="2823731"/>
            <a:ext cx="1877730" cy="0"/>
          </a:xfrm>
          <a:prstGeom prst="lin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33BB4A3-1B91-47E7-9612-0833A690FDD8}"/>
              </a:ext>
            </a:extLst>
          </p:cNvPr>
          <p:cNvCxnSpPr/>
          <p:nvPr/>
        </p:nvCxnSpPr>
        <p:spPr bwMode="auto">
          <a:xfrm>
            <a:off x="2664593" y="2362200"/>
            <a:ext cx="1221607" cy="0"/>
          </a:xfrm>
          <a:prstGeom prst="lin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781A0D7-1CBC-4F9B-9A0C-292D994FA360}"/>
              </a:ext>
            </a:extLst>
          </p:cNvPr>
          <p:cNvSpPr txBox="1"/>
          <p:nvPr/>
        </p:nvSpPr>
        <p:spPr>
          <a:xfrm>
            <a:off x="3977743" y="2623268"/>
            <a:ext cx="510717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9AA0E43-686C-4608-B3C6-A69C8FD2A13B}"/>
              </a:ext>
            </a:extLst>
          </p:cNvPr>
          <p:cNvSpPr txBox="1"/>
          <p:nvPr/>
        </p:nvSpPr>
        <p:spPr>
          <a:xfrm>
            <a:off x="3926767" y="2147668"/>
            <a:ext cx="61266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</a:rPr>
              <a:t>5/8</a:t>
            </a:r>
          </a:p>
        </p:txBody>
      </p:sp>
    </p:spTree>
    <p:extLst>
      <p:ext uri="{BB962C8B-B14F-4D97-AF65-F5344CB8AC3E}">
        <p14:creationId xmlns:p14="http://schemas.microsoft.com/office/powerpoint/2010/main" val="37343283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6" grpId="0"/>
      <p:bldP spid="2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Floating Point in C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/>
              <a:t>C Guarantees Two Levels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>
                <a:latin typeface="Courier New" pitchFamily="49" charset="0"/>
              </a:rPr>
              <a:t>float</a:t>
            </a:r>
            <a:r>
              <a:rPr lang="en-US"/>
              <a:t>	single precision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en-US">
                <a:latin typeface="Courier New" pitchFamily="49" charset="0"/>
              </a:rPr>
              <a:t>double</a:t>
            </a:r>
            <a:r>
              <a:rPr lang="en-US"/>
              <a:t>	double precision</a:t>
            </a:r>
          </a:p>
          <a:p>
            <a:pPr eaLnBrk="1" hangingPunct="1">
              <a:defRPr/>
            </a:pPr>
            <a:r>
              <a:rPr lang="en-US"/>
              <a:t>Conversions</a:t>
            </a:r>
          </a:p>
          <a:p>
            <a:pPr lvl="1" eaLnBrk="1" hangingPunct="1">
              <a:defRPr/>
            </a:pPr>
            <a:r>
              <a:rPr lang="en-US"/>
              <a:t>Casting between </a:t>
            </a:r>
            <a:r>
              <a:rPr lang="en-US">
                <a:latin typeface="Courier New" pitchFamily="49" charset="0"/>
              </a:rPr>
              <a:t>int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float</a:t>
            </a:r>
            <a:r>
              <a:rPr lang="en-US"/>
              <a:t>, and </a:t>
            </a:r>
            <a:r>
              <a:rPr lang="en-US">
                <a:latin typeface="Courier New" pitchFamily="49" charset="0"/>
              </a:rPr>
              <a:t>double</a:t>
            </a:r>
            <a:r>
              <a:rPr lang="en-US"/>
              <a:t> changes numeric values</a:t>
            </a:r>
          </a:p>
          <a:p>
            <a:pPr lvl="1" eaLnBrk="1" hangingPunct="1">
              <a:defRPr/>
            </a:pPr>
            <a:r>
              <a:rPr lang="en-US"/>
              <a:t> </a:t>
            </a:r>
            <a:r>
              <a:rPr lang="en-US">
                <a:latin typeface="Courier New" pitchFamily="49" charset="0"/>
              </a:rPr>
              <a:t>Double</a:t>
            </a:r>
            <a:r>
              <a:rPr lang="en-US"/>
              <a:t> or </a:t>
            </a:r>
            <a:r>
              <a:rPr lang="en-US">
                <a:latin typeface="Courier New" pitchFamily="49" charset="0"/>
              </a:rPr>
              <a:t>float</a:t>
            </a:r>
            <a:r>
              <a:rPr lang="en-US"/>
              <a:t> to </a:t>
            </a:r>
            <a:r>
              <a:rPr lang="en-US">
                <a:latin typeface="Courier New" pitchFamily="49" charset="0"/>
              </a:rPr>
              <a:t>int</a:t>
            </a:r>
            <a:endParaRPr lang="en-US"/>
          </a:p>
          <a:p>
            <a:pPr lvl="2" eaLnBrk="1" hangingPunct="1">
              <a:defRPr/>
            </a:pPr>
            <a:r>
              <a:rPr lang="en-US"/>
              <a:t>Truncates fractional part</a:t>
            </a:r>
          </a:p>
          <a:p>
            <a:pPr lvl="2" eaLnBrk="1" hangingPunct="1">
              <a:defRPr/>
            </a:pPr>
            <a:r>
              <a:rPr lang="en-US"/>
              <a:t>Like rounding toward zero</a:t>
            </a:r>
          </a:p>
          <a:p>
            <a:pPr lvl="2" eaLnBrk="1" hangingPunct="1">
              <a:defRPr/>
            </a:pPr>
            <a:r>
              <a:rPr lang="en-US"/>
              <a:t>Not defined when out of range</a:t>
            </a:r>
          </a:p>
          <a:p>
            <a:pPr lvl="3" eaLnBrk="1" hangingPunct="1">
              <a:defRPr/>
            </a:pPr>
            <a:r>
              <a:rPr lang="en-US"/>
              <a:t>Generally saturates to TMin or TMax</a:t>
            </a:r>
          </a:p>
          <a:p>
            <a:pPr lvl="1" eaLnBrk="1" hangingPunct="1">
              <a:defRPr/>
            </a:pPr>
            <a:r>
              <a:rPr lang="en-US"/>
              <a:t> </a:t>
            </a:r>
            <a:r>
              <a:rPr lang="en-US">
                <a:latin typeface="Courier New" pitchFamily="49" charset="0"/>
              </a:rPr>
              <a:t>int</a:t>
            </a:r>
            <a:r>
              <a:rPr lang="en-US"/>
              <a:t> to </a:t>
            </a:r>
            <a:r>
              <a:rPr lang="en-US">
                <a:latin typeface="Courier New" pitchFamily="49" charset="0"/>
              </a:rPr>
              <a:t>double</a:t>
            </a:r>
            <a:endParaRPr lang="en-US"/>
          </a:p>
          <a:p>
            <a:pPr lvl="2" eaLnBrk="1" hangingPunct="1">
              <a:defRPr/>
            </a:pPr>
            <a:r>
              <a:rPr lang="en-US"/>
              <a:t>Exact conversion, as long as int has </a:t>
            </a:r>
            <a:r>
              <a:rPr lang="en-US">
                <a:latin typeface="Courier New" pitchFamily="49" charset="0"/>
              </a:rPr>
              <a:t>≤</a:t>
            </a:r>
            <a:r>
              <a:rPr lang="en-US"/>
              <a:t> 53-bit word size</a:t>
            </a:r>
          </a:p>
          <a:p>
            <a:pPr lvl="1" eaLnBrk="1" hangingPunct="1">
              <a:defRPr/>
            </a:pPr>
            <a:r>
              <a:rPr lang="en-US"/>
              <a:t> </a:t>
            </a:r>
            <a:r>
              <a:rPr lang="en-US">
                <a:latin typeface="Courier New" pitchFamily="49" charset="0"/>
              </a:rPr>
              <a:t>int</a:t>
            </a:r>
            <a:r>
              <a:rPr lang="en-US"/>
              <a:t> to </a:t>
            </a:r>
            <a:r>
              <a:rPr lang="en-US">
                <a:latin typeface="Courier New" pitchFamily="49" charset="0"/>
              </a:rPr>
              <a:t>float</a:t>
            </a:r>
            <a:endParaRPr lang="en-US"/>
          </a:p>
          <a:p>
            <a:pPr lvl="2" eaLnBrk="1" hangingPunct="1">
              <a:defRPr/>
            </a:pPr>
            <a:r>
              <a:rPr lang="en-US"/>
              <a:t>Will round according to rounding mode</a:t>
            </a:r>
          </a:p>
          <a:p>
            <a:pPr eaLnBrk="1" hangingPunct="1">
              <a:defRPr/>
            </a:pPr>
            <a:endParaRPr lang="en-US" sz="1800" b="0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>
            <a:extLst>
              <a:ext uri="{FF2B5EF4-FFF2-40B4-BE49-F238E27FC236}">
                <a16:creationId xmlns:a16="http://schemas.microsoft.com/office/drawing/2014/main" id="{39E90E18-BF10-4D62-BD68-B4F89F016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398712"/>
            <a:ext cx="7924800" cy="407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92100" indent="-2921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lvl="5"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		</a:t>
            </a:r>
            <a:r>
              <a:rPr lang="en-US" altLang="en-US" dirty="0"/>
              <a:t>No: 24-bit significand</a:t>
            </a:r>
            <a:endParaRPr lang="en-US" altLang="en-US" dirty="0">
              <a:latin typeface="Courier New" pitchFamily="49" charset="0"/>
            </a:endParaRPr>
          </a:p>
          <a:p>
            <a:pPr lvl="5"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		</a:t>
            </a:r>
            <a:r>
              <a:rPr lang="en-US" altLang="en-US" dirty="0"/>
              <a:t>Yes: 53-bit significand</a:t>
            </a:r>
            <a:endParaRPr lang="en-US" altLang="en-US" dirty="0">
              <a:latin typeface="Courier New" pitchFamily="49" charset="0"/>
            </a:endParaRPr>
          </a:p>
          <a:p>
            <a:pPr marL="3200400" lvl="7" indent="0"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>
                <a:latin typeface="Courier New" pitchFamily="49" charset="0"/>
              </a:rPr>
              <a:t>	</a:t>
            </a:r>
            <a:r>
              <a:rPr lang="en-US" altLang="en-US" dirty="0"/>
              <a:t>Yes: increases precision</a:t>
            </a:r>
            <a:endParaRPr lang="en-US" altLang="en-US" dirty="0">
              <a:latin typeface="Courier New" pitchFamily="49" charset="0"/>
            </a:endParaRPr>
          </a:p>
          <a:p>
            <a:pPr lvl="4"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			</a:t>
            </a:r>
            <a:r>
              <a:rPr lang="en-US" altLang="en-US" dirty="0"/>
              <a:t>No: loses precision</a:t>
            </a:r>
            <a:endParaRPr lang="en-US" alt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	 			</a:t>
            </a:r>
            <a:r>
              <a:rPr lang="en-US" altLang="en-US" dirty="0"/>
              <a:t>Yes: Just change sign bit</a:t>
            </a:r>
            <a:endParaRPr lang="en-US" altLang="en-US" dirty="0">
              <a:latin typeface="Courier New" pitchFamily="49" charset="0"/>
            </a:endParaRPr>
          </a:p>
          <a:p>
            <a:pPr marL="1828800" lvl="4" indent="0"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>
                <a:latin typeface="Courier New" pitchFamily="49" charset="0"/>
              </a:rPr>
              <a:t>			</a:t>
            </a:r>
            <a:r>
              <a:rPr lang="en-US" altLang="en-US" dirty="0"/>
              <a:t>No: 2/3 == 0</a:t>
            </a:r>
            <a:endParaRPr lang="en-US" altLang="en-US" dirty="0">
              <a:latin typeface="Courier New" pitchFamily="49" charset="0"/>
            </a:endParaRPr>
          </a:p>
          <a:p>
            <a:pPr lvl="7"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	</a:t>
            </a:r>
            <a:r>
              <a:rPr lang="en-US" altLang="en-US" dirty="0"/>
              <a:t>Yes, even for </a:t>
            </a:r>
            <a:r>
              <a:rPr lang="en-US" dirty="0">
                <a:sym typeface="Symbol"/>
              </a:rPr>
              <a:t></a:t>
            </a:r>
            <a:r>
              <a:rPr lang="en-US" altLang="en-US" dirty="0"/>
              <a:t>!</a:t>
            </a:r>
            <a:endParaRPr lang="en-US" altLang="en-US" dirty="0">
              <a:latin typeface="Courier New" pitchFamily="49" charset="0"/>
            </a:endParaRPr>
          </a:p>
          <a:p>
            <a:pPr marL="2286000" lvl="5" indent="0"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>
                <a:latin typeface="Courier New" pitchFamily="49" charset="0"/>
              </a:rPr>
              <a:t>			</a:t>
            </a:r>
            <a:r>
              <a:rPr lang="en-US" altLang="en-US" dirty="0"/>
              <a:t>Yes!</a:t>
            </a:r>
            <a:endParaRPr lang="en-US" altLang="en-US" dirty="0">
              <a:latin typeface="Courier New" pitchFamily="49" charset="0"/>
            </a:endParaRPr>
          </a:p>
          <a:p>
            <a:pPr marL="1828800" lvl="4" indent="0"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>
                <a:latin typeface="Courier New" pitchFamily="49" charset="0"/>
              </a:rPr>
              <a:t>			</a:t>
            </a:r>
            <a:r>
              <a:rPr lang="en-US" altLang="en-US" dirty="0"/>
              <a:t>Yes, even for </a:t>
            </a:r>
            <a:r>
              <a:rPr lang="en-US" dirty="0">
                <a:sym typeface="Symbol"/>
              </a:rPr>
              <a:t></a:t>
            </a:r>
            <a:r>
              <a:rPr lang="en-US" altLang="en-US" dirty="0"/>
              <a:t>!</a:t>
            </a:r>
            <a:endParaRPr lang="en-US" altLang="en-US" dirty="0">
              <a:latin typeface="Courier New" pitchFamily="49" charset="0"/>
            </a:endParaRPr>
          </a:p>
          <a:p>
            <a:pPr marL="1828800" lvl="4" indent="0"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 dirty="0">
                <a:latin typeface="Courier New" pitchFamily="49" charset="0"/>
              </a:rPr>
              <a:t>			</a:t>
            </a:r>
            <a:r>
              <a:rPr lang="en-US" altLang="en-US" dirty="0"/>
              <a:t>No: Not associative</a:t>
            </a:r>
          </a:p>
        </p:txBody>
      </p:sp>
      <p:sp>
        <p:nvSpPr>
          <p:cNvPr id="166918" name="Rectangle 6"/>
          <p:cNvSpPr>
            <a:spLocks noChangeArrowheads="1"/>
          </p:cNvSpPr>
          <p:nvPr/>
        </p:nvSpPr>
        <p:spPr bwMode="auto">
          <a:xfrm>
            <a:off x="990600" y="2398712"/>
            <a:ext cx="7924800" cy="407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92100" indent="-2921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828800" algn="l"/>
                <a:tab pos="2463800" algn="l"/>
                <a:tab pos="3086100" algn="l"/>
                <a:tab pos="48006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== (int)(float) x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x == (int)(double) x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f == (float)(double) f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== (float) d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f == -(-f)	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2/3 == 2/3.0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&lt; 0.0 </a:t>
            </a:r>
            <a:r>
              <a:rPr lang="en-US" altLang="en-US" dirty="0">
                <a:latin typeface="Symbol" pitchFamily="18" charset="2"/>
              </a:rPr>
              <a:t></a:t>
            </a:r>
            <a:r>
              <a:rPr lang="en-US" altLang="en-US" dirty="0">
                <a:latin typeface="Courier New" pitchFamily="49" charset="0"/>
              </a:rPr>
              <a:t>((d*2) &lt; 0.0)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&gt; f  </a:t>
            </a:r>
            <a:r>
              <a:rPr lang="en-US" altLang="en-US" dirty="0">
                <a:latin typeface="Symbol" pitchFamily="18" charset="2"/>
              </a:rPr>
              <a:t></a:t>
            </a:r>
            <a:r>
              <a:rPr lang="en-US" altLang="en-US" dirty="0">
                <a:latin typeface="Courier New" pitchFamily="49" charset="0"/>
              </a:rPr>
              <a:t>-f &gt; -d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d * d &gt;= 0.0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buFont typeface="Helvetica" pitchFamily="-124" charset="0"/>
              <a:buChar char="•"/>
            </a:pPr>
            <a:r>
              <a:rPr lang="en-US" altLang="en-US" dirty="0">
                <a:latin typeface="Courier New" pitchFamily="49" charset="0"/>
              </a:rPr>
              <a:t>(</a:t>
            </a:r>
            <a:r>
              <a:rPr lang="en-US" altLang="en-US" dirty="0" err="1">
                <a:latin typeface="Courier New" pitchFamily="49" charset="0"/>
              </a:rPr>
              <a:t>f+d</a:t>
            </a:r>
            <a:r>
              <a:rPr lang="en-US" altLang="en-US" dirty="0">
                <a:latin typeface="Courier New" pitchFamily="49" charset="0"/>
              </a:rPr>
              <a:t>)-d == f</a:t>
            </a:r>
            <a:endParaRPr lang="en-US" altLang="en-US" dirty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Answers to Floating-Point Puzzles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209801" y="1027112"/>
            <a:ext cx="2613025" cy="1214438"/>
          </a:xfrm>
          <a:prstGeom prst="rect">
            <a:avLst/>
          </a:prstGeom>
          <a:solidFill>
            <a:srgbClr val="FFFF99"/>
          </a:solidFill>
          <a:ln w="25400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1371600" algn="l"/>
                <a:tab pos="2286000" algn="l"/>
              </a:tabLs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  <a:latin typeface="Courier New" pitchFamily="49" charset="0"/>
              </a:rPr>
              <a:t>int x = …;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  <a:latin typeface="Courier New" pitchFamily="49" charset="0"/>
              </a:rPr>
              <a:t>float f = …;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en-US">
                <a:solidFill>
                  <a:schemeClr val="accent1"/>
                </a:solidFill>
                <a:latin typeface="Courier New" pitchFamily="49" charset="0"/>
              </a:rPr>
              <a:t>double d = …;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5334000" y="1219200"/>
            <a:ext cx="18954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dirty="0"/>
              <a:t>Assume neither</a:t>
            </a:r>
          </a:p>
          <a:p>
            <a:pPr algn="l">
              <a:lnSpc>
                <a:spcPct val="100000"/>
              </a:lnSpc>
            </a:pPr>
            <a:r>
              <a:rPr lang="en-US" altLang="en-US" dirty="0">
                <a:latin typeface="Courier New" pitchFamily="49" charset="0"/>
              </a:rPr>
              <a:t>d</a:t>
            </a:r>
            <a:r>
              <a:rPr lang="en-US" altLang="en-US" dirty="0"/>
              <a:t> nor </a:t>
            </a:r>
            <a:r>
              <a:rPr lang="en-US" altLang="en-US" dirty="0">
                <a:latin typeface="Courier New" pitchFamily="49" charset="0"/>
              </a:rPr>
              <a:t>f</a:t>
            </a:r>
            <a:r>
              <a:rPr lang="en-US" altLang="en-US" dirty="0"/>
              <a:t> is NAN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Ariane 5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en-US" dirty="0"/>
              <a:t>Exploded 37 seconds after liftoff</a:t>
            </a:r>
          </a:p>
          <a:p>
            <a:pPr lvl="1" eaLnBrk="1" hangingPunct="1">
              <a:defRPr/>
            </a:pPr>
            <a:r>
              <a:rPr lang="en-US" dirty="0"/>
              <a:t>Cargo worth $500 million</a:t>
            </a:r>
          </a:p>
          <a:p>
            <a:pPr eaLnBrk="1" hangingPunct="1">
              <a:defRPr/>
            </a:pPr>
            <a:r>
              <a:rPr lang="en-US" dirty="0"/>
              <a:t>Why</a:t>
            </a:r>
          </a:p>
          <a:p>
            <a:pPr lvl="1" eaLnBrk="1" hangingPunct="1">
              <a:defRPr/>
            </a:pPr>
            <a:r>
              <a:rPr lang="en-US" dirty="0"/>
              <a:t>Computed horizontal velocity as </a:t>
            </a:r>
            <a:br>
              <a:rPr lang="en-US" dirty="0"/>
            </a:br>
            <a:r>
              <a:rPr lang="en-US" dirty="0"/>
              <a:t>floating-point number</a:t>
            </a:r>
          </a:p>
          <a:p>
            <a:pPr lvl="1" eaLnBrk="1" hangingPunct="1">
              <a:defRPr/>
            </a:pPr>
            <a:r>
              <a:rPr lang="en-US" dirty="0"/>
              <a:t>Converted to 16-bit integer</a:t>
            </a:r>
          </a:p>
          <a:p>
            <a:pPr lvl="1" eaLnBrk="1" hangingPunct="1">
              <a:defRPr/>
            </a:pPr>
            <a:r>
              <a:rPr lang="en-US" dirty="0"/>
              <a:t>Worked OK for Ariane 4</a:t>
            </a:r>
          </a:p>
          <a:p>
            <a:pPr lvl="1" eaLnBrk="1" hangingPunct="1">
              <a:defRPr/>
            </a:pPr>
            <a:r>
              <a:rPr lang="en-US" dirty="0"/>
              <a:t>Overflowed for Ariane 5</a:t>
            </a:r>
          </a:p>
          <a:p>
            <a:pPr lvl="2" eaLnBrk="1" hangingPunct="1">
              <a:defRPr/>
            </a:pPr>
            <a:r>
              <a:rPr lang="en-US" dirty="0"/>
              <a:t>Used same software</a:t>
            </a:r>
          </a:p>
          <a:p>
            <a:pPr lvl="1" eaLnBrk="1" hangingPunct="1">
              <a:defRPr/>
            </a:pPr>
            <a:endParaRPr lang="en-US" dirty="0"/>
          </a:p>
        </p:txBody>
      </p:sp>
      <p:pic>
        <p:nvPicPr>
          <p:cNvPr id="32772" name="Picture 4" descr="ariane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676400"/>
            <a:ext cx="416083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/>
              <a:t>IEEE floating point has clear mathematical  properties</a:t>
            </a:r>
          </a:p>
          <a:p>
            <a:pPr lvl="1" eaLnBrk="1" hangingPunct="1">
              <a:defRPr/>
            </a:pPr>
            <a:r>
              <a:rPr lang="en-US"/>
              <a:t>Represents numbers of form </a:t>
            </a:r>
            <a:r>
              <a:rPr lang="en-US" i="1"/>
              <a:t>M</a:t>
            </a:r>
            <a:r>
              <a:rPr lang="en-US"/>
              <a:t> </a:t>
            </a:r>
            <a:r>
              <a:rPr lang="en-US" b="0"/>
              <a:t>X</a:t>
            </a:r>
            <a:r>
              <a:rPr lang="en-US"/>
              <a:t> 2</a:t>
            </a:r>
            <a:r>
              <a:rPr lang="en-US" i="1" baseline="30000"/>
              <a:t>E</a:t>
            </a:r>
            <a:endParaRPr lang="en-US"/>
          </a:p>
          <a:p>
            <a:pPr lvl="1" eaLnBrk="1" hangingPunct="1">
              <a:defRPr/>
            </a:pPr>
            <a:r>
              <a:rPr lang="en-US"/>
              <a:t>Can reason about operations independent of implementation</a:t>
            </a:r>
          </a:p>
          <a:p>
            <a:pPr lvl="2" eaLnBrk="1" hangingPunct="1">
              <a:defRPr/>
            </a:pPr>
            <a:r>
              <a:rPr lang="en-US"/>
              <a:t>As if computed with perfect precision and then rounded</a:t>
            </a:r>
          </a:p>
          <a:p>
            <a:pPr lvl="1" eaLnBrk="1" hangingPunct="1">
              <a:defRPr/>
            </a:pPr>
            <a:r>
              <a:rPr lang="en-US"/>
              <a:t>Not the same as real arithmetic</a:t>
            </a:r>
          </a:p>
          <a:p>
            <a:pPr lvl="2" eaLnBrk="1" hangingPunct="1">
              <a:defRPr/>
            </a:pPr>
            <a:r>
              <a:rPr lang="en-US"/>
              <a:t>Violates associativity/distributivity</a:t>
            </a:r>
          </a:p>
          <a:p>
            <a:pPr lvl="2" eaLnBrk="1" hangingPunct="1">
              <a:defRPr/>
            </a:pPr>
            <a:r>
              <a:rPr lang="en-US"/>
              <a:t>Makes life difficult for compilers &amp; serious numerical applications programmers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5638800" y="1079501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5105400" y="3733800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158771"/>
              </p:ext>
            </p:extLst>
          </p:nvPr>
        </p:nvGraphicFramePr>
        <p:xfrm>
          <a:off x="2425700" y="31877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7729539" y="40576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Fractional Binary Numbers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endParaRPr lang="en-US" dirty="0">
              <a:ea typeface="Calibri" charset="0"/>
              <a:cs typeface="Calibri" charset="0"/>
            </a:endParaRPr>
          </a:p>
          <a:p>
            <a:pPr marL="215900" indent="-215900">
              <a:spcBef>
                <a:spcPct val="0"/>
              </a:spcBef>
            </a:pPr>
            <a:endParaRPr lang="en-US" dirty="0">
              <a:ea typeface="Calibri" charset="0"/>
              <a:cs typeface="Calibri" charset="0"/>
            </a:endParaRPr>
          </a:p>
          <a:p>
            <a:pPr marL="215900" indent="-215900">
              <a:spcBef>
                <a:spcPct val="0"/>
              </a:spcBef>
            </a:pPr>
            <a:endParaRPr lang="en-US" dirty="0">
              <a:ea typeface="Calibri" charset="0"/>
              <a:cs typeface="Calibri" charset="0"/>
            </a:endParaRPr>
          </a:p>
          <a:p>
            <a:pPr marL="215900" indent="-215900">
              <a:spcBef>
                <a:spcPct val="0"/>
              </a:spcBef>
            </a:pPr>
            <a:endParaRPr lang="en-US" dirty="0">
              <a:ea typeface="Calibri" charset="0"/>
              <a:cs typeface="Calibri" charset="0"/>
            </a:endParaRPr>
          </a:p>
          <a:p>
            <a:pPr marL="215900" indent="-215900">
              <a:spcBef>
                <a:spcPct val="0"/>
              </a:spcBef>
            </a:pPr>
            <a:endParaRPr lang="en-US" dirty="0">
              <a:ea typeface="Calibri" charset="0"/>
              <a:cs typeface="Calibri" charset="0"/>
            </a:endParaRPr>
          </a:p>
          <a:p>
            <a:pPr marL="215900" indent="-215900">
              <a:spcBef>
                <a:spcPct val="0"/>
              </a:spcBef>
            </a:pPr>
            <a:endParaRPr lang="en-US" dirty="0">
              <a:ea typeface="Calibri" charset="0"/>
              <a:cs typeface="Calibri" charset="0"/>
            </a:endParaRPr>
          </a:p>
          <a:p>
            <a:pPr marL="215900" indent="-215900">
              <a:spcBef>
                <a:spcPct val="0"/>
              </a:spcBef>
            </a:pPr>
            <a:endParaRPr lang="en-US" dirty="0">
              <a:ea typeface="Calibri" charset="0"/>
              <a:cs typeface="Calibri" charset="0"/>
            </a:endParaRPr>
          </a:p>
          <a:p>
            <a:pPr marL="215900" indent="-215900">
              <a:spcBef>
                <a:spcPct val="0"/>
              </a:spcBef>
            </a:pPr>
            <a:endParaRPr lang="en-US" dirty="0">
              <a:ea typeface="Calibri" charset="0"/>
              <a:cs typeface="Calibri" charset="0"/>
            </a:endParaRPr>
          </a:p>
          <a:p>
            <a:pPr marL="215900" indent="-215900">
              <a:spcBef>
                <a:spcPct val="0"/>
              </a:spcBef>
            </a:pPr>
            <a:endParaRPr lang="en-US" dirty="0">
              <a:ea typeface="Calibri" charset="0"/>
              <a:cs typeface="Calibri" charset="0"/>
            </a:endParaRPr>
          </a:p>
          <a:p>
            <a:pPr marL="215900" indent="-215900">
              <a:spcBef>
                <a:spcPct val="0"/>
              </a:spcBef>
            </a:pPr>
            <a:endParaRPr lang="en-US" dirty="0">
              <a:ea typeface="Calibri" charset="0"/>
              <a:cs typeface="Calibri" charset="0"/>
            </a:endParaRPr>
          </a:p>
          <a:p>
            <a:pPr marL="215900" indent="-215900">
              <a:spcBef>
                <a:spcPct val="0"/>
              </a:spcBef>
            </a:pPr>
            <a:endParaRPr lang="en-US" dirty="0">
              <a:ea typeface="Calibri" charset="0"/>
              <a:cs typeface="Calibri" charset="0"/>
            </a:endParaRPr>
          </a:p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Representation</a:t>
            </a:r>
            <a:endParaRPr lang="en-US" dirty="0"/>
          </a:p>
          <a:p>
            <a:pPr lvl="1"/>
            <a:r>
              <a:rPr lang="en-US" dirty="0"/>
              <a:t>Bits to right of “binary point” represent fractional powers of 2</a:t>
            </a:r>
          </a:p>
          <a:p>
            <a:pPr lvl="1"/>
            <a:r>
              <a:rPr lang="en-US" dirty="0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5564188" y="30178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5029200" y="25860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4479925" y="23447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3302000" y="16716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2552700" y="13160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3635375" y="24209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5822950" y="37782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5810250" y="37782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5808663" y="37909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5799138" y="37528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5865751" y="36297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581025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325537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Fractional Binary Numbers: Examples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762000" y="1397000"/>
            <a:ext cx="8382000" cy="523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54000" indent="-254000" algn="l">
              <a:spcBef>
                <a:spcPts val="575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Value	Representation</a:t>
            </a: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dirty="0">
                <a:latin typeface="Calibri"/>
                <a:ea typeface="Monaco" charset="0"/>
                <a:cs typeface="Calibri"/>
                <a:sym typeface="Monaco" charset="0"/>
              </a:rPr>
              <a:t>5 3/4</a:t>
            </a: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101.11</a:t>
            </a:r>
            <a:r>
              <a:rPr lang="en-US" sz="2000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dirty="0"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 	</a:t>
            </a:r>
            <a:r>
              <a:rPr lang="en-US" sz="2000" dirty="0">
                <a:latin typeface="Calibri"/>
                <a:ea typeface="Monaco" charset="0"/>
                <a:cs typeface="Calibri"/>
                <a:sym typeface="Monaco" charset="0"/>
              </a:rPr>
              <a:t>2 7/8</a:t>
            </a: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dirty="0">
                <a:solidFill>
                  <a:schemeClr val="bg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</a:t>
            </a:r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10.111</a:t>
            </a:r>
            <a:r>
              <a:rPr lang="en-US" sz="2000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dirty="0"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 	</a:t>
            </a:r>
            <a:r>
              <a:rPr lang="en-US" sz="2000" dirty="0">
                <a:latin typeface="Calibri"/>
                <a:ea typeface="Monaco" charset="0"/>
                <a:cs typeface="Calibri"/>
                <a:sym typeface="Monaco" charset="0"/>
              </a:rPr>
              <a:t>1 7/16</a:t>
            </a:r>
            <a:r>
              <a:rPr lang="en-US" sz="2000" dirty="0">
                <a:latin typeface="Monaco" charset="0"/>
                <a:ea typeface="Monaco" charset="0"/>
                <a:cs typeface="Monaco" charset="0"/>
                <a:sym typeface="Monaco" charset="0"/>
              </a:rPr>
              <a:t>	</a:t>
            </a:r>
            <a:r>
              <a:rPr lang="en-US" sz="2000" dirty="0">
                <a:solidFill>
                  <a:schemeClr val="bg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</a:t>
            </a:r>
            <a:r>
              <a:rPr lang="en-US" sz="2000" dirty="0">
                <a:latin typeface="Courier New"/>
                <a:ea typeface="Monaco" charset="0"/>
                <a:cs typeface="Courier New"/>
                <a:sym typeface="Monaco" charset="0"/>
              </a:rPr>
              <a:t>1.0111</a:t>
            </a:r>
            <a:r>
              <a:rPr lang="en-US" sz="2000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endParaRPr lang="en-US" sz="2000" dirty="0">
              <a:latin typeface="Courier New"/>
              <a:ea typeface="Calibri" charset="0"/>
              <a:cs typeface="Courier New"/>
              <a:sym typeface="Calibri" charset="0"/>
            </a:endParaRPr>
          </a:p>
          <a:p>
            <a:pPr marL="254000" indent="-254000" algn="l">
              <a:spcBef>
                <a:spcPts val="4100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Observations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Divide by 2 by shifting right (unsigned)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Multiply by 2 by shifting left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Numbers of form 0.111111…</a:t>
            </a:r>
            <a:r>
              <a:rPr lang="en-US" sz="2000" baseline="-6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 are just below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1/2 + 1/4 + 1/8 + … + 1/2</a:t>
            </a:r>
            <a:r>
              <a:rPr lang="en-US" sz="2000" baseline="32000" dirty="0">
                <a:latin typeface="Calibri" charset="0"/>
                <a:ea typeface="Calibri" charset="0"/>
                <a:cs typeface="Calibri" charset="0"/>
                <a:sym typeface="Calibri" charset="0"/>
              </a:rPr>
              <a:t>i</a:t>
            </a:r>
            <a:r>
              <a:rPr lang="en-US" sz="2000" dirty="0"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 + … ➙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Use notation 1.0 – ε</a:t>
            </a:r>
          </a:p>
        </p:txBody>
      </p:sp>
    </p:spTree>
    <p:extLst>
      <p:ext uri="{BB962C8B-B14F-4D97-AF65-F5344CB8AC3E}">
        <p14:creationId xmlns:p14="http://schemas.microsoft.com/office/powerpoint/2010/main" val="155858727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Representable Numbers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Limitation #1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Can only exactly represent numbers of the form x/2</a:t>
            </a:r>
            <a:r>
              <a:rPr lang="en-US" baseline="32000" dirty="0"/>
              <a:t>k</a:t>
            </a:r>
            <a:endParaRPr lang="en-US" dirty="0"/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Other rational numbers have repeating bit representations</a:t>
            </a:r>
          </a:p>
          <a:p>
            <a:pPr lvl="4">
              <a:tabLst>
                <a:tab pos="1828800" algn="l"/>
              </a:tabLst>
            </a:pPr>
            <a:endParaRPr lang="en-US" sz="200" dirty="0"/>
          </a:p>
          <a:p>
            <a:pPr lvl="1">
              <a:tabLst>
                <a:tab pos="1828800" algn="l"/>
              </a:tabLst>
            </a:pPr>
            <a:r>
              <a:rPr lang="en-US" dirty="0"/>
              <a:t>Value	Representation		Decimal Representation</a:t>
            </a: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1/3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0.0101010101[01]…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		0.333333333…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1/5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0.001100110011[0011]…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	0.200000000…</a:t>
            </a:r>
            <a:endParaRPr lang="en-US" b="1" dirty="0">
              <a:latin typeface="Courier New"/>
              <a:cs typeface="Courier New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1/10	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0.0001100110011[0011]…</a:t>
            </a:r>
            <a:r>
              <a:rPr lang="en-US" b="1" baseline="-6000" dirty="0"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r>
              <a:rPr lang="en-US" b="1" dirty="0">
                <a:latin typeface="Courier New"/>
                <a:ea typeface="Monaco" charset="0"/>
                <a:cs typeface="Courier New"/>
                <a:sym typeface="Monaco" charset="0"/>
              </a:rPr>
              <a:t>	0.100000000…</a:t>
            </a:r>
            <a:endParaRPr lang="en-US" b="1" baseline="-6000" dirty="0">
              <a:latin typeface="Courier New"/>
              <a:cs typeface="Courier New"/>
              <a:sym typeface="Monaco" charset="0"/>
            </a:endParaRP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Limitation #2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Just one setting of binary point within the </a:t>
            </a:r>
            <a:r>
              <a:rPr lang="en-US" i="1" dirty="0"/>
              <a:t>w </a:t>
            </a:r>
            <a:r>
              <a:rPr lang="en-US" dirty="0"/>
              <a:t>bits</a:t>
            </a:r>
            <a:endParaRPr lang="en-US" dirty="0">
              <a:latin typeface="Monaco" charset="0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Limited range of numbers (very small values?  very large?)</a:t>
            </a:r>
            <a:endParaRPr lang="en-US" dirty="0">
              <a:latin typeface="Monaco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560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IEEE Floating Point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/>
              <a:t>IEEE Standard 754</a:t>
            </a:r>
          </a:p>
          <a:p>
            <a:pPr lvl="1" eaLnBrk="1" hangingPunct="1">
              <a:defRPr/>
            </a:pPr>
            <a:r>
              <a:rPr lang="en-US" dirty="0"/>
              <a:t>Established in 1985 as uniform standard for floating-point arithmetic</a:t>
            </a:r>
          </a:p>
          <a:p>
            <a:pPr lvl="2" eaLnBrk="1" hangingPunct="1">
              <a:defRPr/>
            </a:pPr>
            <a:r>
              <a:rPr lang="en-US" dirty="0"/>
              <a:t>Before that, many idiosyncratic formats</a:t>
            </a:r>
          </a:p>
          <a:p>
            <a:pPr lvl="1" eaLnBrk="1" hangingPunct="1">
              <a:defRPr/>
            </a:pPr>
            <a:r>
              <a:rPr lang="en-US" dirty="0"/>
              <a:t>Supported by all major CPUs</a:t>
            </a:r>
          </a:p>
          <a:p>
            <a:pPr eaLnBrk="1" hangingPunct="1">
              <a:defRPr/>
            </a:pPr>
            <a:r>
              <a:rPr lang="en-US" dirty="0"/>
              <a:t>Driven by numerical concerns</a:t>
            </a:r>
          </a:p>
          <a:p>
            <a:pPr lvl="1" eaLnBrk="1" hangingPunct="1">
              <a:defRPr/>
            </a:pPr>
            <a:r>
              <a:rPr lang="en-US" dirty="0"/>
              <a:t>Nice standards for rounding, overflow, underflow</a:t>
            </a:r>
          </a:p>
          <a:p>
            <a:pPr lvl="1" eaLnBrk="1" hangingPunct="1">
              <a:defRPr/>
            </a:pPr>
            <a:r>
              <a:rPr lang="en-US" dirty="0"/>
              <a:t>Hard to make go fast</a:t>
            </a:r>
          </a:p>
          <a:p>
            <a:pPr lvl="2" eaLnBrk="1" hangingPunct="1">
              <a:defRPr/>
            </a:pPr>
            <a:r>
              <a:rPr lang="en-US" dirty="0"/>
              <a:t>Numerical analysts predominated over hardware types in defining standard</a:t>
            </a:r>
          </a:p>
          <a:p>
            <a:pPr lvl="2" eaLnBrk="1" hangingPunct="1">
              <a:defRPr/>
            </a:pPr>
            <a:r>
              <a:rPr lang="en-US" dirty="0"/>
              <a:t>Nevertheless, talented engineers have succeeded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Floating-Point Representation</a:t>
            </a:r>
          </a:p>
        </p:txBody>
      </p:sp>
      <p:sp>
        <p:nvSpPr>
          <p:cNvPr id="113666" name="Rectangle 2"/>
          <p:cNvSpPr>
            <a:spLocks noGrp="1" noChangeArrowheads="1"/>
          </p:cNvSpPr>
          <p:nvPr>
            <p:ph idx="1"/>
          </p:nvPr>
        </p:nvSpPr>
        <p:spPr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marL="223838" indent="-223838" defTabSz="895350" eaLnBrk="1" hangingPunct="1">
              <a:lnSpc>
                <a:spcPct val="85000"/>
              </a:lnSpc>
              <a:defRPr/>
            </a:pPr>
            <a:r>
              <a:rPr lang="en-US" dirty="0"/>
              <a:t>Numerical Form</a:t>
            </a:r>
          </a:p>
          <a:p>
            <a:pPr marL="560388" lvl="1" indent="-222250" defTabSz="895350" eaLnBrk="1" hangingPunct="1">
              <a:lnSpc>
                <a:spcPct val="90000"/>
              </a:lnSpc>
              <a:defRPr/>
            </a:pPr>
            <a:r>
              <a:rPr lang="en-US" b="0" dirty="0">
                <a:solidFill>
                  <a:schemeClr val="hlink"/>
                </a:solidFill>
                <a:latin typeface="Times"/>
              </a:rPr>
              <a:t>–</a:t>
            </a:r>
            <a:r>
              <a:rPr lang="en-US" b="0" dirty="0">
                <a:solidFill>
                  <a:schemeClr val="hlink"/>
                </a:solidFill>
              </a:rPr>
              <a:t>1</a:t>
            </a:r>
            <a:r>
              <a:rPr lang="en-US" b="0" i="1" baseline="30000" dirty="0">
                <a:solidFill>
                  <a:schemeClr val="hlink"/>
                </a:solidFill>
              </a:rPr>
              <a:t>s</a:t>
            </a:r>
            <a:r>
              <a:rPr lang="en-US" b="0" i="1" dirty="0">
                <a:solidFill>
                  <a:schemeClr val="hlink"/>
                </a:solidFill>
              </a:rPr>
              <a:t> M  </a:t>
            </a:r>
            <a:r>
              <a:rPr lang="en-US" b="0" dirty="0">
                <a:solidFill>
                  <a:schemeClr val="hlink"/>
                </a:solidFill>
              </a:rPr>
              <a:t>2</a:t>
            </a:r>
            <a:r>
              <a:rPr lang="en-US" b="0" i="1" baseline="30000" dirty="0">
                <a:solidFill>
                  <a:schemeClr val="hlink"/>
                </a:solidFill>
              </a:rPr>
              <a:t>E</a:t>
            </a:r>
          </a:p>
          <a:p>
            <a:pPr marL="839788" lvl="2" indent="-165100" defTabSz="895350" eaLnBrk="1" hangingPunct="1">
              <a:lnSpc>
                <a:spcPct val="97000"/>
              </a:lnSpc>
              <a:defRPr/>
            </a:pPr>
            <a:r>
              <a:rPr lang="en-US" dirty="0">
                <a:solidFill>
                  <a:schemeClr val="tx1"/>
                </a:solidFill>
              </a:rPr>
              <a:t>Sign bit </a:t>
            </a:r>
            <a:r>
              <a:rPr lang="en-US" i="1" dirty="0">
                <a:solidFill>
                  <a:schemeClr val="hlink"/>
                </a:solidFill>
              </a:rPr>
              <a:t>s</a:t>
            </a:r>
            <a:r>
              <a:rPr lang="en-US" dirty="0">
                <a:solidFill>
                  <a:schemeClr val="tx1"/>
                </a:solidFill>
              </a:rPr>
              <a:t> determines whether number is negative or positive (negative zero representable)</a:t>
            </a:r>
          </a:p>
          <a:p>
            <a:pPr marL="839788" lvl="2" indent="-165100" defTabSz="895350" eaLnBrk="1" hangingPunct="1">
              <a:lnSpc>
                <a:spcPct val="97000"/>
              </a:lnSpc>
              <a:defRPr/>
            </a:pPr>
            <a:r>
              <a:rPr lang="en-US" dirty="0">
                <a:solidFill>
                  <a:schemeClr val="tx1"/>
                </a:solidFill>
              </a:rPr>
              <a:t>Significand </a:t>
            </a:r>
            <a:r>
              <a:rPr lang="en-US" i="1" dirty="0">
                <a:solidFill>
                  <a:schemeClr val="hlink"/>
                </a:solidFill>
              </a:rPr>
              <a:t>M  </a:t>
            </a:r>
            <a:r>
              <a:rPr lang="en-US" dirty="0">
                <a:solidFill>
                  <a:schemeClr val="tx1"/>
                </a:solidFill>
              </a:rPr>
              <a:t>normally a fractional value in range [1.0, 2.0).</a:t>
            </a:r>
          </a:p>
          <a:p>
            <a:pPr marL="839788" lvl="2" indent="-165100" defTabSz="895350" eaLnBrk="1" hangingPunct="1">
              <a:lnSpc>
                <a:spcPct val="97000"/>
              </a:lnSpc>
              <a:defRPr/>
            </a:pPr>
            <a:r>
              <a:rPr lang="en-US" dirty="0">
                <a:solidFill>
                  <a:schemeClr val="tx1"/>
                </a:solidFill>
              </a:rPr>
              <a:t>Exponent </a:t>
            </a:r>
            <a:r>
              <a:rPr lang="en-US" i="1" dirty="0">
                <a:solidFill>
                  <a:schemeClr val="hlink"/>
                </a:solidFill>
              </a:rPr>
              <a:t>E</a:t>
            </a:r>
            <a:r>
              <a:rPr lang="en-US" dirty="0">
                <a:solidFill>
                  <a:schemeClr val="tx1"/>
                </a:solidFill>
              </a:rPr>
              <a:t> weights value by a power of two</a:t>
            </a:r>
          </a:p>
          <a:p>
            <a:pPr marL="223838" indent="-223838" defTabSz="895350" eaLnBrk="1" hangingPunct="1">
              <a:lnSpc>
                <a:spcPct val="85000"/>
              </a:lnSpc>
              <a:defRPr/>
            </a:pPr>
            <a:r>
              <a:rPr lang="en-US" dirty="0"/>
              <a:t>Encoding</a:t>
            </a:r>
          </a:p>
          <a:p>
            <a:pPr marL="223838" indent="-223838" defTabSz="895350" eaLnBrk="1" hangingPunct="1">
              <a:lnSpc>
                <a:spcPct val="85000"/>
              </a:lnSpc>
              <a:defRPr/>
            </a:pPr>
            <a:endParaRPr lang="en-US" dirty="0"/>
          </a:p>
          <a:p>
            <a:pPr marL="560388" lvl="1" indent="-222250" defTabSz="895350" eaLnBrk="1" hangingPunct="1">
              <a:lnSpc>
                <a:spcPct val="90000"/>
              </a:lnSpc>
              <a:defRPr/>
            </a:pPr>
            <a:r>
              <a:rPr lang="en-US" dirty="0" err="1"/>
              <a:t>MSB</a:t>
            </a:r>
            <a:r>
              <a:rPr lang="en-US" dirty="0"/>
              <a:t> is sign bit</a:t>
            </a:r>
          </a:p>
          <a:p>
            <a:pPr marL="560388" lvl="1" indent="-222250" defTabSz="895350" eaLnBrk="1" hangingPunct="1">
              <a:lnSpc>
                <a:spcPct val="90000"/>
              </a:lnSpc>
              <a:defRPr/>
            </a:pPr>
            <a:r>
              <a:rPr lang="en-US" dirty="0" err="1">
                <a:latin typeface="Courier New" pitchFamily="49" charset="0"/>
              </a:rPr>
              <a:t>exp</a:t>
            </a:r>
            <a:r>
              <a:rPr lang="en-US" dirty="0"/>
              <a:t> field encodes </a:t>
            </a:r>
            <a:r>
              <a:rPr lang="en-US" i="1" dirty="0">
                <a:solidFill>
                  <a:schemeClr val="hlink"/>
                </a:solidFill>
              </a:rPr>
              <a:t>E</a:t>
            </a:r>
            <a:r>
              <a:rPr lang="en-US" dirty="0">
                <a:solidFill>
                  <a:schemeClr val="hlink"/>
                </a:solidFill>
              </a:rPr>
              <a:t> (emphasis on “encodes”)</a:t>
            </a:r>
            <a:endParaRPr lang="en-US" i="1" dirty="0">
              <a:solidFill>
                <a:schemeClr val="hlink"/>
              </a:solidFill>
            </a:endParaRPr>
          </a:p>
          <a:p>
            <a:pPr marL="560388" lvl="1" indent="-222250" defTabSz="895350" eaLnBrk="1" hangingPunct="1">
              <a:lnSpc>
                <a:spcPct val="90000"/>
              </a:lnSpc>
              <a:defRPr/>
            </a:pPr>
            <a:r>
              <a:rPr lang="en-US" dirty="0" err="1">
                <a:latin typeface="Courier New" pitchFamily="49" charset="0"/>
              </a:rPr>
              <a:t>frac</a:t>
            </a:r>
            <a:r>
              <a:rPr lang="en-US" dirty="0"/>
              <a:t> field encodes </a:t>
            </a:r>
            <a:r>
              <a:rPr lang="en-US" i="1" dirty="0">
                <a:solidFill>
                  <a:schemeClr val="hlink"/>
                </a:solidFill>
              </a:rPr>
              <a:t>M</a:t>
            </a:r>
            <a:r>
              <a:rPr lang="en-US" dirty="0">
                <a:solidFill>
                  <a:schemeClr val="hlink"/>
                </a:solidFill>
              </a:rPr>
              <a:t> (likewise)</a:t>
            </a:r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2819400" y="3378200"/>
            <a:ext cx="355600" cy="35560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s</a:t>
            </a: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3200400" y="3378200"/>
            <a:ext cx="21082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exp</a:t>
            </a: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5334000" y="3378200"/>
            <a:ext cx="4470400" cy="355600"/>
          </a:xfrm>
          <a:prstGeom prst="rect">
            <a:avLst/>
          </a:prstGeom>
          <a:solidFill>
            <a:srgbClr val="CC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>
            <a:lvl1pPr>
              <a:defRPr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100000"/>
              </a:lnSpc>
            </a:pPr>
            <a:r>
              <a:rPr lang="en-US" altLang="en-US">
                <a:latin typeface="Courier New" pitchFamily="49" charset="0"/>
              </a:rPr>
              <a:t>frac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Precision Options (Not to Scale)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Single precision: 32 bits</a:t>
            </a:r>
          </a:p>
          <a:p>
            <a:pPr>
              <a:spcBef>
                <a:spcPts val="10000"/>
              </a:spcBef>
            </a:pPr>
            <a:r>
              <a:rPr lang="en-US" dirty="0"/>
              <a:t>Double precision: 64 bits</a:t>
            </a:r>
          </a:p>
          <a:p>
            <a:pPr>
              <a:spcBef>
                <a:spcPts val="10000"/>
              </a:spcBef>
            </a:pPr>
            <a:r>
              <a:rPr lang="en-US" dirty="0"/>
              <a:t>Extended precision: 80 bits (Intel only)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0480398"/>
              </p:ext>
            </p:extLst>
          </p:nvPr>
        </p:nvGraphicFramePr>
        <p:xfrm>
          <a:off x="2400300" y="1993900"/>
          <a:ext cx="5448300" cy="1016000"/>
        </p:xfrm>
        <a:graphic>
          <a:graphicData uri="http://schemas.openxmlformats.org/drawingml/2006/table">
            <a:tbl>
              <a:tblPr/>
              <a:tblGrid>
                <a:gridCol w="281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44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 8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23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959738"/>
              </p:ext>
            </p:extLst>
          </p:nvPr>
        </p:nvGraphicFramePr>
        <p:xfrm>
          <a:off x="2400300" y="35052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1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Monaco" charset="0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11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52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50035"/>
              </p:ext>
            </p:extLst>
          </p:nvPr>
        </p:nvGraphicFramePr>
        <p:xfrm>
          <a:off x="2400300" y="5105400"/>
          <a:ext cx="8496300" cy="1016000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alibri"/>
                          <a:sym typeface="Monaco" charset="0"/>
                        </a:rPr>
                        <a:t>frac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Monaco" charset="0"/>
                        <a:cs typeface="Calibri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Monaco" charset="0"/>
                          <a:sym typeface="Monaco" charset="0"/>
                        </a:rPr>
                        <a:t>15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Monaco" charset="0"/>
                          <a:cs typeface="Calibri"/>
                          <a:sym typeface="Monaco" charset="0"/>
                        </a:rPr>
                        <a:t>63 or 64 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26293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-12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37305</TotalTime>
  <Pages>35</Pages>
  <Words>2870</Words>
  <Application>Microsoft Office PowerPoint</Application>
  <PresentationFormat>Widescreen</PresentationFormat>
  <Paragraphs>516</Paragraphs>
  <Slides>33</Slides>
  <Notes>33</Notes>
  <HiddenSlides>0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9" baseType="lpstr">
      <vt:lpstr>Calibri</vt:lpstr>
      <vt:lpstr>Calibri Bold</vt:lpstr>
      <vt:lpstr>Calibri Bold Italic</vt:lpstr>
      <vt:lpstr>Calibri Italic</vt:lpstr>
      <vt:lpstr>Century Gothic</vt:lpstr>
      <vt:lpstr>Courier New</vt:lpstr>
      <vt:lpstr>Courier New Bold</vt:lpstr>
      <vt:lpstr>Helvetica</vt:lpstr>
      <vt:lpstr>Monaco</vt:lpstr>
      <vt:lpstr>Symbol</vt:lpstr>
      <vt:lpstr>Times</vt:lpstr>
      <vt:lpstr>Times New Roman</vt:lpstr>
      <vt:lpstr>Wingdings</vt:lpstr>
      <vt:lpstr>Wingdings 2</vt:lpstr>
      <vt:lpstr>class02</vt:lpstr>
      <vt:lpstr>Worksheet</vt:lpstr>
      <vt:lpstr>Floating Point </vt:lpstr>
      <vt:lpstr>Floating-Point Puzzles</vt:lpstr>
      <vt:lpstr>Fractional binary numbers</vt:lpstr>
      <vt:lpstr>Fractional Binary Numbers</vt:lpstr>
      <vt:lpstr>Fractional Binary Numbers: Examples</vt:lpstr>
      <vt:lpstr>Representable Numbers</vt:lpstr>
      <vt:lpstr>IEEE Floating Point</vt:lpstr>
      <vt:lpstr>Floating-Point Representation</vt:lpstr>
      <vt:lpstr>Precision Options (Not to Scale)</vt:lpstr>
      <vt:lpstr>“Normalized” Values</vt:lpstr>
      <vt:lpstr>Normalized Encoding Example </vt:lpstr>
      <vt:lpstr>Denormalized Values</vt:lpstr>
      <vt:lpstr>Special Values</vt:lpstr>
      <vt:lpstr>Visualization: Floating-Point Encodings</vt:lpstr>
      <vt:lpstr>Tiny Floating-Point Example</vt:lpstr>
      <vt:lpstr>Values Related to the Exponent</vt:lpstr>
      <vt:lpstr>Dynamic Range</vt:lpstr>
      <vt:lpstr>Distribution of Values</vt:lpstr>
      <vt:lpstr>Distribution of Values (close-up view)</vt:lpstr>
      <vt:lpstr>Interesting Numbers</vt:lpstr>
      <vt:lpstr>Special Properties of Encoding</vt:lpstr>
      <vt:lpstr>Floating Point Operations: Basic Idea</vt:lpstr>
      <vt:lpstr>Rounding</vt:lpstr>
      <vt:lpstr>Closer Look at Round-To-Even</vt:lpstr>
      <vt:lpstr>Rounding Binary Numbers</vt:lpstr>
      <vt:lpstr>FP Multiplication</vt:lpstr>
      <vt:lpstr>FP Addition</vt:lpstr>
      <vt:lpstr>Mathematical Properties of FP Add</vt:lpstr>
      <vt:lpstr>Mathematical Properties of FP Mult</vt:lpstr>
      <vt:lpstr>Floating Point in C</vt:lpstr>
      <vt:lpstr>Answers to Floating-Point Puzzles</vt:lpstr>
      <vt:lpstr>Ariane 5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Floating Point</dc:title>
  <dc:subject/>
  <dc:creator>Randal E. Bryant and David R. O'Hallaron</dc:creator>
  <cp:keywords/>
  <dc:description/>
  <cp:lastModifiedBy>Geoffrey Kuenning</cp:lastModifiedBy>
  <cp:revision>110</cp:revision>
  <cp:lastPrinted>2023-02-13T01:07:27Z</cp:lastPrinted>
  <dcterms:created xsi:type="dcterms:W3CDTF">1998-08-11T09:19:24Z</dcterms:created>
  <dcterms:modified xsi:type="dcterms:W3CDTF">2023-02-13T01:08:23Z</dcterms:modified>
</cp:coreProperties>
</file>