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1.xml" ContentType="application/inkml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2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3.xml" ContentType="application/inkml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ink/ink4.xml" ContentType="application/inkml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ink/ink5.xml" ContentType="application/inkml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ink/ink6.xml" ContentType="application/inkml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ink/ink7.xml" ContentType="application/inkml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343" r:id="rId2"/>
    <p:sldId id="344" r:id="rId3"/>
    <p:sldId id="387" r:id="rId4"/>
    <p:sldId id="345" r:id="rId5"/>
    <p:sldId id="346" r:id="rId6"/>
    <p:sldId id="347" r:id="rId7"/>
    <p:sldId id="388" r:id="rId8"/>
    <p:sldId id="350" r:id="rId9"/>
    <p:sldId id="349" r:id="rId10"/>
    <p:sldId id="389" r:id="rId11"/>
    <p:sldId id="352" r:id="rId12"/>
    <p:sldId id="390" r:id="rId13"/>
    <p:sldId id="391" r:id="rId14"/>
    <p:sldId id="392" r:id="rId15"/>
    <p:sldId id="393" r:id="rId16"/>
    <p:sldId id="394" r:id="rId17"/>
    <p:sldId id="395" r:id="rId18"/>
    <p:sldId id="396" r:id="rId19"/>
    <p:sldId id="397" r:id="rId20"/>
    <p:sldId id="398" r:id="rId21"/>
    <p:sldId id="360" r:id="rId22"/>
    <p:sldId id="399" r:id="rId23"/>
    <p:sldId id="400" r:id="rId24"/>
    <p:sldId id="402" r:id="rId25"/>
    <p:sldId id="403" r:id="rId26"/>
    <p:sldId id="404" r:id="rId27"/>
    <p:sldId id="405" r:id="rId28"/>
    <p:sldId id="406" r:id="rId29"/>
    <p:sldId id="363" r:id="rId30"/>
    <p:sldId id="386" r:id="rId31"/>
    <p:sldId id="364" r:id="rId32"/>
    <p:sldId id="407" r:id="rId33"/>
    <p:sldId id="408" r:id="rId34"/>
    <p:sldId id="409" r:id="rId35"/>
    <p:sldId id="410" r:id="rId36"/>
    <p:sldId id="411" r:id="rId37"/>
  </p:sldIdLst>
  <p:sldSz cx="12192000" cy="6858000"/>
  <p:notesSz cx="6667500" cy="8686800"/>
  <p:custShowLst>
    <p:custShow name="For screen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</p:sldLst>
    </p:custShow>
    <p:custShow name="For printing" id="1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</p:sldLst>
    </p:custShow>
  </p:custShowLst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36" userDrawn="1">
          <p15:clr>
            <a:srgbClr val="A4A3A4"/>
          </p15:clr>
        </p15:guide>
        <p15:guide id="2" pos="21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custShow id="0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66FF"/>
    <a:srgbClr val="CCFF33"/>
    <a:srgbClr val="00CCFF"/>
    <a:srgbClr val="FF00FF"/>
    <a:srgbClr val="CC0000"/>
    <a:srgbClr val="FFFF99"/>
    <a:srgbClr val="9403B9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49" autoAdjust="0"/>
  </p:normalViewPr>
  <p:slideViewPr>
    <p:cSldViewPr>
      <p:cViewPr varScale="1">
        <p:scale>
          <a:sx n="66" d="100"/>
          <a:sy n="66" d="100"/>
        </p:scale>
        <p:origin x="576" y="90"/>
      </p:cViewPr>
      <p:guideLst>
        <p:guide orient="horz" pos="96"/>
        <p:guide pos="74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550" y="90"/>
      </p:cViewPr>
      <p:guideLst>
        <p:guide orient="horz" pos="2736"/>
        <p:guide pos="21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2969433" y="8272204"/>
            <a:ext cx="730918" cy="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77" tIns="42244" rIns="82977" bIns="42244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100" b="0"/>
              <a:t>Page </a:t>
            </a:r>
            <a:fld id="{43B10237-8A62-40B9-A127-A961C63DE67D}" type="slidenum">
              <a:rPr lang="en-US" altLang="en-US" sz="1100" b="0"/>
              <a:pPr>
                <a:defRPr/>
              </a:pPr>
              <a:t>‹#›</a:t>
            </a:fld>
            <a:endParaRPr lang="en-US" altLang="en-US" sz="1100" b="0"/>
          </a:p>
        </p:txBody>
      </p:sp>
    </p:spTree>
    <p:extLst>
      <p:ext uri="{BB962C8B-B14F-4D97-AF65-F5344CB8AC3E}">
        <p14:creationId xmlns:p14="http://schemas.microsoft.com/office/powerpoint/2010/main" val="2616472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1-27T00:01:02.5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21590 7832 0,'0'0'0,"-18"0"32,1 0-17,-1 0-15,-17 0 16,0 0-16,-18 0 16,0-18-16,0 18 15,-18-18-15,18 18 16,-17-17-16,-1-1 15,18 0 1,-17 1-16,-1-1 16,1 1-16,17 17 15,0 0-15,0 0 16,0 17 0,18-17-16,-18 18 15,17-18-15,1 17 16,-18-17-16,0 36 15,0 34-15,1 1 16,16-18-16,1-18 16,0 36-1,17 70-15,-17-53 16,17-18-16,-17 107 16,0-18-16,17-54 15,-17 72-15,17-36 16,0-35-1,-17 88-15,17-18 16,18-70-16,-35 88 16,35 0-16,-17-70 15,-1 105-15,-17-53 16,17-17 0,0 70-16,-17-105 15,17 123-15,-17-71 16,35-52-16,-17 123 15,17-89-15,0-70 16,0 159-16,0-105 16,17-37-1,-17 125-15,18-89 16,-1 0-16,1 88 16,0-88-16,-1 18 15,1 70-15,0-105 16,-1 17-1,1 71-15,0-71 16,-1-18-16,18 71 16,-35-53-16,18 18 15,-18 53-15,18-89 16,-1-17 0,1 106-16,0-71 15,-18-53-15,35-17 16,-17-18-16,-1 35 15,36 0-15,0 35 16,0-17-16,-18-53 16,18 0-1,0-18-15,-18 1 16,18-1-16,-17 0 16,16-17-16,-16-1 15,17 1-15,0 0 16,0-36-16,17 0 15,1-52 1,17 35-16,-18-1 16,36-105-16,0 35 15,-35 18-15,17-53 16,0-18-16,-17 53 16,17-70-1,-35 17-15,0 54 16,-1-90-16,-16 37 15,-1 34-15,0-17 16,1-53-16,-19 88 16,1-176-16,-18 123 15,18-88 1,-18 53-16,-18-88 16,18 106-16,-18-124 15,18 106-15,-17-124 16,17 124-16,17-123 15,-17 123 1,0-141-16,0 52 16,0 19-16,-35-124 15,0 194-15,-36-141 16,18 70-16,-17 0 16,-1-123-1,1 159-15,17-88 16,-18-19-16,36 125 15,-36-160-15,-52-369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1-31T23:18:41.88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16422 4533 0,'0'0'0,"-18"0"110,-17-17-95,0 17-15,-1-18 16,19 0-16,-19 18 15,1-17-15,18 17 16,-1 0-16,0 0 16,-35 0-16,18 0 15,-18-18 1,0 18-16,-17 0 16,-1 0-16,1 0 15,-1-18-15,-17 18 16,0 0-16,-1 0 15,1 0 1,0 0-16,17 0 16,1 0-16,17 0 15,0 18-15,0 0 16,0 17-16,0 0 16,0 18-16,0-18 15,18 1 1,-18-1-16,0 36 15,0 17-15,18-18 16,0 1-16,0-18 16,17-18-16,18 0 15,-18-17 1,18 17-16,0 18 16,18 18-16,0 17 15,17-35-15,0 0 16,0 0-16,18 0 15,18-18 1,-1 0-16,36 18 16,0-35-16,0-1 15,35 19-15,-17-19 16,17 1-16,17-18 16,-52 17-1,0-17-15,-35 0 16,17-17-16,0-54 15,0 18-15,0 0 16,36-52 0,-1-36-16,-52 35 15,-18 53-15,0 0 16,-36 18-16,-17-18 16,-17-18-16,-36-35 15,-18 36-15,-17-18 16,0 17-1,-53-70-15,35 0 16</inkml:trace>
  <inkml:trace contextRef="#ctx0" brushRef="#br0" timeOffset="29406.23">18133 4410 0,'0'0'0,"-18"0"203,1 0-203,-1 0 16,0 0-16,1 0 16,-19 0-16,1 0 15,0 0 1,-18 0-16,0 0 15,0 0-15,0 0 16,-17 0-16,-1 0 16,-17 17-16,17 1 15,18 17 1,0-17-16,0 0 16,18-1-16,0 18 15,17-17-15,-17 17 16,17 1-1,1-19-15,-19 1 16,19 0-16,-1-1 16,1 1-16,-1 17 15,0 0-15,1 18 16,-1 0-16,18 0 16,0-18-1,0 18-15,18-35 16,-18 17-16,17-17 15,19 17-15,-1 0 16,18 1-16,0-1 16,-18 18-16,35-18 15,-17-17 1,0 0-16,0-18 16,0 17-16,-18-17 15,18 0-15,0 0 16,0 0-16,18 0 15,-1 0 1,1 0-16,17-17 16,-17-1-16,-1-17 15,-17-36-15,-18 18 16,-35 35-16,0-17 16,-17 18-1,-19-19-15,-16 1 16,-19-18-16,-17-70 15,35 34-15,0 19 16,0-71-16,18 17 16,35 36-16,0 18 15</inkml:trace>
  <inkml:trace contextRef="#ctx0" brushRef="#br0" timeOffset="48171.99">20003 3898 0,'0'0'0,"-18"0"234,0 0-218,1 0-1,-1 0 1,-17 0-16,17 0 15,0 0-15,1 0 16,-1 0 0,0 0-16,-17 0 15,18 0-15,-1 0 16,0 0-16,1 0 16,-1 0-16,0 0 15,1 0 1,-1 0-16,-17 0 15,0 0-15,-18 0 16,17 0-16,-17 0 16,18 0-16,0 0 15,-18 0-15,18 0 16,-1 0 0,-17 0-16,36 0 15,-18 0-15,-1 0 16,1 18-16,17-1 15,-17-17-15,0 18 16,0 0-16,17-1 16,0 1-1,1 0-15,-19 17 16,1 0-16,17 1 16,-17-1-16,0 0 15,0-17-15,17-1 16,-17 1-1,-1 17-15,1 1 16,0 16-16,-18 1 16,35 0-16,-17 0 15,17 0-15,-17-35 16,35 17-16,-18-17 16,18 17-1,-17 0-15,17 18 16,-18 0-16,18 0 15,0 18-15,0-19 16,0-16-16,0-1 16,18 0-1,-18 1-15,17-1 16,1-18-16,0 19 16,-1-1-16,1-17 15,17 17-15,-17 0 16,17 1-16,0-19 15,-17 18 1,17 1-16,1-1 16,-1-17-16,-17 17 15,17-17-15,0-1 16,-17 18-16,17-17 16,0 0-1,1-18-15,17 17 16,-1-17-16,19 18 15,0-18-15,17 18 16,-18-18-16,1 17 16,-1-17-16,-34 18 15,17-18 1,-18 0-16,0-18 16,18 1-16,-18-1 15,1-35-15,17 35 16,-18-17-1,0 0-15,18 0 16,-18-18-16,1-18 16,-19 18-16,19-17 15,-19 34-15,1 1 16,-1 0-16,-17 17 16,0 1-1,-17-19-15,-1-34 16,18-18-16,-17-1 15,17 36-15,-18 18 16,18-18-16,0 0 16,0-17-16,-18-36 15,18 18 1,-17 17-16</inkml:trace>
  <inkml:trace contextRef="#ctx0" brushRef="#br0" timeOffset="104265.72">26088 4516 0,'0'0'15,"-18"0"64,1-18-64,-1 18 1,-17 0 15,17 0-15,0 0-1,1 0-15,-1 0 16,1 0 0,-1 0 15,0 0-31,1-18 15,-1 18-15,0 0 16,1 0 0,-1 0-16,-17-17 0,0 17 15,-1 0-15,1 0 16,-18 0 0,-18-18-16,19 0 15,-19 18-15,18-17 16,-17 17-16,17-18 15,0 18-15,17-18 16,-16 1-16,-1 17 16,0-18-1,0 18-15,-18-17 16,18 17-16,0 0 16,-17 0-16,17 0 15,0 0-15,0 0 16,18 0-1,0 0-15,-18 17 16,17-17-16,1 18 16,-18-18-16,18 17 15,0-17-15,-1 0 16,1 18 0,17 17-16,-35 36 15,36-18-15,-18-18 16,17 0-16,0 1 15,1 34-15,-1 36 16,0-18 0,18-17-16,18-36 15,-18 0-15,18 18 16,35-17-16,-1 69 16,19-16-16,0 16 15,-1-34-15,18 17 16,1 53-1,16-17-15,-16-36 16,16-17-16,1-19 16,0 1-16,18 0 15,-19-35-15,1 17 16,0-35 0,17-35-16,1 0 15,-18-18-15,0 0 16,-18 18-16,0-1 15,0-17-15,18-35 16,-35 18-16,-1-1 16,-17 18-1,-18-53-15,18-35 16,-35 71-16,0-1 16,-18 36-16,-36-18 15,1-18-15,-18-70 16,-35 35-1,0 18-15,-18 0 16,-35-53-16,17 0 16,1 35-16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1-31T23:28:19.3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9349 11183 0,'0'0'0,"-18"0"125,0 0-109,1 0-1,-1 0 1,0 0 0,1 0-16,-18 0 15,-1 0-15,19 0 16,-19 0-16,1 0 16,17 0-16,1 0 15,-1 0 1,0 0-16,-17 0 15,18 0-15,-1 0 16,0 0-16,1 0 16,-1 0-16,0 0 15,-17 0 1,17 0-16,-17 0 16,0 18-16,0-1 15,-1 1-15,-17 17 16,18 1-16,0 16 15,-18-16 1,35-1-16,-17-17 16,0-1-16,17 19 15,-17 16-15,17-16 16,1 17-16,-1 0 16,0-18-1,1 18-15,17 0 16,0-36-16,0 19 15,17-19-15,1 1 16,-18 17-16,18-17 16,17-1-16,-18 19 15,19 17 1,-1-18-16,0 0 16,1 0-16,-1 1 15,-17-19-15,17-17 16,0 18-16,18-18 15,0-18 1,0 18-16,0-17 16,0 17-16,-18-18 15,18 0-15,0-17 16,0-35 0,0-1-16,0 18 15,-1-53-15,1-17 16,-17 35-16,-1 35 15,0-18-15,0 1 16,-17-19-16,-18 19 16,-18 17-1,1 0-15,-18 35 16,-18-17-16,-18 0 16,1-36-16,-1 36 15,18 0-15,35-1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1-31T23:41:32.7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2417 12806 0,'0'0'0,"0"17"16,17-17 0,1-17-1,17-1 1,18 1-16,18-54 15,34-35-15,-16 36 16,-19 17-16,-17 17 16,-18 1-16,1 18 15,-19-1 1,1 0-16,0 1 16,-1-1-1,1 18-15,-18-18 16,17 18-16,-17-17 15,18 17-15,0 0 32,-1 0-32,1 17 15,0 1 1,-1 0-16,1 17 16,0 0-16,-18-17 15,17-1 1,1 1-16,-18 0 15,17-1-15,1 1 16,0 0-16,-1-1 16,1 19-1,17-19-15,1 36 0,-1 0 16,0 0 0,18-18-16,0 0 15,0 1-15,17-1 16,1-17-16,0-18 15,17 0 1,0 0-16,-17 0 16,-1 0-16,1-18 15,-18 0-15,17 1 16,-17-1-16,-18 0 16,18-17-1,0 35-15,-18-17 16,1 17-16,-1-18 15,-17 18-15,-1-18 16,19 1-16,-19 17 16,36-18-1,0 18-15,0 0 16,0 0-16,35 18 16,-17 17-16,-1 18 15,18 0-15,-17-18 16,-18-17-1,35-18-15,35-36 16,-17 1-16</inkml:trace>
  <inkml:trace contextRef="#ctx0" brushRef="#br0" timeOffset="8531.34">5891 12841 0,'18'0'46,"0"-35"-46,-18-18 16,17 18 0,-17 17-16,0-17 15,0-1-15,0 1 16,0 18-16,0-1 0,0 0 0,0 1 16,0-1-1,988-529-15,-988 530 0,0-1 16,0 53 78,-18-52-79,18-1-15,0 0 16,-17 1-16,17-1 15,0 0-15,-18 36 0,18-36 16,-17 18-16,-1-17 16,0-1-16,-17-17 15,17 17 1,1-17-16,-19 17 16,19 1-16,-18-1 15,-1 0-15,1 18 16,17 0-16,-17 0 15,0 0-15,-1 0 16,19 18 0,17-36-16,-35 71 0,17-53 0,-17 53 15,-1 18-15,19-71 16,-19 35-16,19 0 0,-18 1 16,-1 34-1,1 18-15,35 0 16,18-17-16,-36-71 0,36 35 15,-18 1-15,-18-36 0,36 53 16,-18 17-16,0 36 16,-18-106-16,53 106 15,-35-36-15,18-17 16,-18-18-16,35 1 16,-17-1-16,-1-17 15,-34-18-15,70 17 0,-36 1 16,19 0-16,-1-36 15,18-17-15,17-1 16,-17 1 0,18 17-16,17-52 15,18-54-15,-36 54 16,1-1-16,-18 36 16,-18 0-16,-17 0 15,-1-36 1,1 89-16,0-1 0,-54-123 0,54 106 0,0 18 15,-18 0-15,-36-124 0,54 106 0,-53-71 0,0 18 16,52 53-16,-70-53 0,0 18 16,0-18-16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2-01T00:00:30.65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4763 7796 0,'0'0'0,"0"-17"32,0-19-1,0 19-31,0-1 15,0 1-15,0-1 16,0 0-16,17 18 234,1 0-218,17 0 0,-17 0-16,35 0 15,-18-17 1,18-1-16,0 0 16,0 1-16,0-19 15,-18 19-15,18-1 16,-18 1-16,0-1 15,18 18 1,-17-18-16,-1 18 16,18-17-16,0 17 15,0-18-15,-1 0 16,1 18-16,18 0 16,-18 0-1,0 0-15,0 18 16,0 0-16,0-1 15,-18 19-15,18-1 16,-18-18-16,0 19 16,1-19-1,-1 19-15,-18-19 16,36-17-16,-17 18 16,17-18-16,-1 18 15,19-1 1,-18-17-16,35 18 15,-17-18-15,-18 17 16,0-17-16,-1 0 16,1 0-16,0 0 15,0 0-15,0 18 16,0-18 0,35 0-16,-17 0 15,17 0-15,0 0 16,18 0-16,0 0 15,0 18-15,0-18 16,-1 0 0,-34 0-16,-1 0 15,1 0-15,-18 0 16,17 0-16,1 0 16,35 0-16,0 0 15,17-18-15,18 0 16,0 1-1,1-1-15,-19 18 16,18-17-16,-17 17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2-02T22:56:56.9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18080 8343 0,'0'0'15,"0"141"16,0-123-15,18 17-16,-18 18 16,35 35-16,-18 18 15,19-35 1,-1-1-16,18 36 16,17 35-16,1-35 15,17 0-15,18 106 16,-35-71-16,52 35 15,1 36-15,-19-89 16,19 142 0,-54-106-16,1 17 15,0 18-15,-36-53 16,0 141-16,-17-123 16,-18 123-16,0-105 15,-18-1-15,-35 53 16,18-70-1,-53 106-15,-1-107 16,19-16-16,-36-1 16,36-53-16</inkml:trace>
  <inkml:trace contextRef="#ctx0" brushRef="#br0" timeOffset="1109.65">20338 9260 0,'0'0'0,"-18"36"62,-17-1-46,17 18 0,-17-18-16,0 0 15,17-17-15,0 17 16,18-17-16,-17 0 16,17-1-16,-18-17 15,18 18 1,0-36 15,18-17-31,-1 17 16,1 1-16,0-1 15,-1 0-15,18 1 16,-17 17 0,0 0-16,-1 0 15,1 35-15,0-17 16,-1-1-16,-17 1 15,18 0-15,0-1 16,-1 1 0,18 0-1,-17-18 1,17 17-16,1 1 16,-1-18-16,0-18 15,1 1-15,-1 17 16,18-18-1,-18 18-15,0 0 16,1 18-16,-1-18 16,0 17-16,-17 1 15,17-18-15,-17 17 16,-1 1 0,19 17-16,-1 36 15,0 0-15,-17-19 16,-1-16-16,1-1 15,0-17-15,17-1 16,0 19 0</inkml:trace>
  <inkml:trace contextRef="#ctx0" brushRef="#br0" timeOffset="1781.52">21925 9807 0,'0'0'0,"-17"0"140,-1 0-124,0 0 0,1 0-1,-19 36 1,1 16-16,17-16 15,1-1-15,-1-17 16,18-1-16,0 1 16,18 0-1,-1-18 1,1 0 0,0 0-16,17-36 15,0 19-15,-17-1 16,0-17-16,-1 35 15,-17-18-15,18 0 16,-18-17-16,0 18 16,0-1-1,0 0 1</inkml:trace>
  <inkml:trace contextRef="#ctx0" brushRef="#br0" timeOffset="2499.94">22807 9772 0,'0'0'0,"-18"0"78,1 0-62,-1 0-1,1 0 1,-1 0-16,-17 0 16,-18 71-16,0-19 15,0 1 1,0 71-16,18-1 16,17-35-16,0-35 15,18-17-15,18-1 16,0-17-16,-1-18 15,1-36-15,35 19 16,17-36 0,19-71-16,-1 54 15,0-124-15,0 53 16,0-18-16,-17-70 16,-18 123-16,-18 18 15,-17 35 1,-1 17-16,1 1 15,0 0-15,-18 17 16,0 0-16,0 1 16,0-1-1,-36 36 1,19 17 0,-36 71-16,18 0 15,-1 0-15,1 105 16,17-70-16,18-70 15,0 0 1,0-19-16,0-16 0,0-1 16,0-17-1,0-1-15</inkml:trace>
  <inkml:trace contextRef="#ctx0" brushRef="#br0" timeOffset="3171.81">23372 10231 0,'0'0'0,"35"0"62,-18 0-46,19 0-16,-19 0 16,36 0-16,-17 0 15,16 0-15,19 0 16,-18-36-16,18-34 16,-1 17-16,-35 18 15,1-18 1,-1 35-16,-17-17 15,-18-1-15,17-16 16,-17 16-16,0 1 16,-17 17-16,17 1 15,-18 17-15,0 0 16,1 0 0,-19 17-16,-17 36 15,1 18-15,-1-18 16,17 17-16,1 36 15,35-18-15,0-17 16,35-1-16,-17-34 16,35-36-1,17 0-15,19-36 16,-19 19-16,1 17 16,-1-18-16</inkml:trace>
  <inkml:trace contextRef="#ctx0" brushRef="#br0" timeOffset="3749.98">24642 9737 0,'0'0'0,"0"53"62,0 0-46,0-18-16,0 0 16,0 0-16,0-17 15,0 0-15,0-1 16,0 1-1,0 0-15,0-1 16,0-34 31,0-1-31,17 0-16,1-17 15,17-18-15,18-35 16,0 0-16,0 17 15,-18 36-15,18 17 16,-35 18-16,35 0 16,-18 18-1,18-18-15</inkml:trace>
  <inkml:trace contextRef="#ctx0" brushRef="#br0" timeOffset="4484.42">25647 9666 0,'0'0'0,"18"71"63,-18-1-63,0-17 15,0-18-15,0 36 16,-18 17 0,-17-17-16,35-1 15,-18-34-15,18-19 16,18-17 31,17-53-47,0 0 15,18-17-15,18 35 16,-18-18-16,0 35 16,17-17-16,-17 88 15,0-36-15,17 142 16,-34-36-1,17 124-15,-53-105 16,17-37-16,-17-34 16,0-36-16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2-02T23:27:14.34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16228 5380 0,'0'0'16,"0"18"78,0-1-79,0 18-15,-18 1 16,18-1-16,-17 0 16,-1 1-1,18-1-15,0 53 16,-18 0-16,36 0 15,-18-35-15,18 0 16,-1-17-16,-17-1 16,0-18-1,0 1-15,0 0 16,0-1-16,0 1 16</inkml:trace>
  <inkml:trace contextRef="#ctx0" brushRef="#br0" timeOffset="796.93">15840 5838 0,'0'0'0,"17"0"234,1 0-234,17 0 16,18 0 0,-18 0-1,18 0-15,0 0 16,18-17-16,35-1 16,0-17-16,-1-18 15,-16 0-15,-1 18 16,-18 0-16,1-1 15,-18 19-15</inkml:trace>
  <inkml:trace contextRef="#ctx0" brushRef="#br0" timeOffset="1671.85">17339 5486 0,'0'0'0,"18"0"140,-1 0-124,1 0-16,17 0 16,1 0-16,16 0 15,1 0-15,0 0 16,0 17-16,-18 1 15,18-18-15,0 18 16</inkml:trace>
  <inkml:trace contextRef="#ctx0" brushRef="#br0" timeOffset="2328.1">17268 5856 0,'0'0'0,"18"0"125,17 0-110,1 0 1,34 0-16,1 0 15,17 0-15,35 0 16,-17 0-16,18 0 16,-18 18-16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2947635" y="8272204"/>
            <a:ext cx="772232" cy="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77" tIns="42244" rIns="82977" bIns="42244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100" b="0">
                <a:latin typeface="Century Gothic" pitchFamily="34" charset="0"/>
              </a:rPr>
              <a:t>Page </a:t>
            </a:r>
            <a:fld id="{86E7D796-55B4-4B83-8ACF-275D1C171B36}" type="slidenum">
              <a:rPr lang="en-US" altLang="en-US" sz="11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100" b="0">
              <a:latin typeface="Century Gothic" pitchFamily="34" charset="0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FF3CCF4-D1EA-5B7D-470B-4F65C321F46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27075" y="1085850"/>
            <a:ext cx="5213350" cy="2932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8F98C5B-2255-0959-9D51-033143E0A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750" y="4179888"/>
            <a:ext cx="5334000" cy="34210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25280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FB027E2-49DC-3A49-6C3B-7B6D6958D49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C67CA1A-1A3E-BF47-0C4E-7A4BC75333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542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ED88BC2-260D-787A-55B2-1571EEE16C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3A32E94-101D-5FF0-85E2-160C43307D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B40642D-C830-78C7-CA1F-8AC32D23234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6FB3B67-7581-8D97-4202-E9AFE21EE1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405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AC8A872-7DFA-E66F-33B9-705F8E9521C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C6D7B5E-2562-13DB-3DA1-EEA7AA4976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1B4A629-34C6-6918-0A23-8D078FCFE50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2640D12-70CE-6AB5-D2A2-A7D63AA847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5433423-2E77-F284-4E89-589B5B7D9CF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F0D3B6F-E10C-FDAE-F77E-8F86AFF968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You’ll learn details of these in Lab 2.</a:t>
            </a:r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F93B6A2C-4C1D-4084-AC0C-40CD6E5DDD0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MS EULA is a popup.</a:t>
            </a:r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AA44213C-807F-BB0B-14EA-81A5771990C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Heavily animated.</a:t>
            </a:r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4BE0379A-EB9D-E62E-0E2C-282A4E53491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750A645-A28C-089B-7273-1F0C15BAB37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41A84A3-77A6-3749-81D7-5D57E0298A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Moving is really copying; “move” is a historical tradition.</a:t>
            </a:r>
          </a:p>
          <a:p>
            <a:r>
              <a:rPr lang="en-US" dirty="0"/>
              <a:t>The first animation brings up the register modes; the second brings up memory.</a:t>
            </a:r>
          </a:p>
          <a:p>
            <a:endParaRPr lang="en-US" dirty="0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55A6DE7F-FC70-8742-B18B-B541B074F69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next slides have evolution details.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DB1C7AD3-AF82-9AFE-6F70-6EFC99B32C2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0293170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5 animations bring up the 5 options.</a:t>
            </a:r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A5DA4946-4F6F-C50C-C9B6-F06E892D31F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gdb</a:t>
            </a:r>
            <a:r>
              <a:rPr lang="en-US" dirty="0"/>
              <a:t> may show direct addressing differently; it may be offset(%rip).</a:t>
            </a:r>
          </a:p>
          <a:p>
            <a:endParaRPr lang="en-US" dirty="0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81BBD521-0804-005F-8E75-6F13FC0F29E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257136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next slides explain the register usage and the instruction behaviors.</a:t>
            </a:r>
          </a:p>
          <a:p>
            <a:endParaRPr lang="en-US" dirty="0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ED0E07CF-9628-94CA-BE30-19E6E880B29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A4A07DC-8E2C-DA24-5013-9ABE20D2CF5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607B6FC-C627-F60D-0D69-F2897DF773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begins a sequence of animations/slide successions illustrating the motion of the data.</a:t>
            </a:r>
          </a:p>
          <a:p>
            <a:endParaRPr lang="en-US" dirty="0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645EC5E1-9A31-6840-0CC9-9CC2D4D361E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B062B8F-F64A-969E-6AA3-4BA90E0D539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B5629EF-98FF-CA62-DB99-62B769C714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441B366-CFBA-9530-9868-4ACC3C6E41C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282F9A0-0E4D-2598-FF66-CD07D06606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5698FA6-B548-EE1B-CED0-BB3A23E61DD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4223467-2D52-2F5D-3DB0-9C04D6DC4D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is review/reminder of the simple modes.</a:t>
            </a:r>
          </a:p>
          <a:p>
            <a:endParaRPr lang="en-US" dirty="0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AEF63076-1AD8-E42E-9CAC-2B4063B0151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79073146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6C1D9AA-5965-73DD-7400-5922992F7DA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D3C643B-A5CB-AB15-EDA4-E7C472C1B1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973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581F00E-CE6A-A5FA-58CA-B92197AA4F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D3272F5-63A8-E89C-6E89-7C9955F5D4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1043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1183AB4-33C7-5B3C-2CDA-8ABB90F4688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617F5BC-E4A3-EAA3-1FCE-158B5E9012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3971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“Learn this instruction” is first animation.  “Appears on quizzes” is second.</a:t>
            </a:r>
          </a:p>
          <a:p>
            <a:endParaRPr lang="en-US" dirty="0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660F9753-E53C-1881-C402-317B5FC8107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9267082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BDD3483-2A4C-5A71-AC39-E9D5FFA10F7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DD9C12B-672B-9343-03CD-1F5E01FD8A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62472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imulq</a:t>
            </a:r>
            <a:r>
              <a:rPr lang="en-US" dirty="0"/>
              <a:t> doesn’t need to distinguish sigh because it only returns 64 bits of the 128-bit product.</a:t>
            </a:r>
          </a:p>
          <a:p>
            <a:endParaRPr lang="en-US" dirty="0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FE650EB3-7DD5-26A9-E685-E5CE3BAF5D8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49979111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C438E76-4DE5-493C-3A3E-8F6119FB4FD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F32A532-A3AF-3E03-75C5-2EACED4C9B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641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4ADBB19-C82E-E772-9EA1-C67FCE81B7D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B259657-A6F2-8C26-EFD7-B4507CA7F6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65675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5 animations explaining the various operations.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32E73C04-4F87-C736-77A4-1E3F5A397BE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347988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DBC3A0D-B004-259C-A3EE-870CCCAF1C3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5FE3D1A-1BF6-2FA4-A00B-90E0A801E4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83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E5752B0-93B8-8537-0FF0-90927E90C89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A6B8F2D-5C40-3A09-5DFC-722779A615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760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AFB2931-CAE8-2ECA-3224-627EC8898B2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CDBB4E3-2F6E-C61D-9EAD-556F34537D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8237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778250" y="8250238"/>
            <a:ext cx="2889250" cy="434975"/>
          </a:xfrm>
          <a:prstGeom prst="rect">
            <a:avLst/>
          </a:prstGeom>
        </p:spPr>
        <p:txBody>
          <a:bodyPr lIns="86365" tIns="43183" rIns="86365" bIns="43183"/>
          <a:lstStyle/>
          <a:p>
            <a:pPr>
              <a:defRPr/>
            </a:pPr>
            <a:fld id="{698B12C5-B8B1-41C6-B29F-6FC9FEB127A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80E1594-63AC-8873-E397-B26770B0EE0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6E53ECE-D559-C8CB-28C2-275D5FC0B3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ADFE1B1-CD71-66EE-13B6-6886279B9CC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A4FC575-73CE-9319-E018-7C0E952297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1274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E8FE0F9-735A-8E55-A71E-6362EF3C624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4BEAEBD-8D39-42AE-4D4C-C4ABF41F06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22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77699866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868418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1" y="228600"/>
            <a:ext cx="2815167" cy="6216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1" y="228600"/>
            <a:ext cx="8242300" cy="6216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3852049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759116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436654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8387797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6349809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2322631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174002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893329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457790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3201" y="228600"/>
            <a:ext cx="10200217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1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sz="1400" b="0">
                <a:solidFill>
                  <a:schemeClr val="hlink"/>
                </a:solidFill>
              </a:rPr>
              <a:t>– </a:t>
            </a:r>
            <a:fld id="{C5645F44-6419-4741-95A8-8DA46E5F3758}" type="slidenum">
              <a:rPr 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1044557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 dirty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4401" y="152400"/>
            <a:ext cx="651510" cy="8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705100" y="2590800"/>
            <a:ext cx="7581900" cy="1371600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dirty="0"/>
              <a:t>Machine-Level Programming I</a:t>
            </a:r>
            <a:br>
              <a:rPr lang="en-US" altLang="en-US" dirty="0"/>
            </a:br>
            <a:br>
              <a:rPr lang="en-US" altLang="en-US" dirty="0"/>
            </a:br>
            <a:endParaRPr lang="en-US" altLang="en-US" dirty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1" y="3719513"/>
            <a:ext cx="8188326" cy="246221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Topics</a:t>
            </a:r>
          </a:p>
          <a:p>
            <a:pPr lvl="1" eaLnBrk="1" hangingPunct="1">
              <a:defRPr/>
            </a:pPr>
            <a:r>
              <a:rPr lang="en-US" dirty="0"/>
              <a:t>Assembly Programmer’s Execution Model</a:t>
            </a:r>
          </a:p>
          <a:p>
            <a:pPr lvl="1" eaLnBrk="1" hangingPunct="1">
              <a:defRPr/>
            </a:pPr>
            <a:r>
              <a:rPr lang="en-US" dirty="0"/>
              <a:t>Accessing Information</a:t>
            </a:r>
          </a:p>
          <a:p>
            <a:pPr lvl="2" eaLnBrk="1" hangingPunct="1">
              <a:defRPr/>
            </a:pPr>
            <a:r>
              <a:rPr lang="en-US" dirty="0"/>
              <a:t>Registers</a:t>
            </a:r>
          </a:p>
          <a:p>
            <a:pPr lvl="2" eaLnBrk="1" hangingPunct="1">
              <a:defRPr/>
            </a:pPr>
            <a:r>
              <a:rPr lang="en-US" dirty="0"/>
              <a:t>Memory</a:t>
            </a:r>
          </a:p>
          <a:p>
            <a:pPr lvl="1" eaLnBrk="1" hangingPunct="1">
              <a:defRPr/>
            </a:pPr>
            <a:r>
              <a:rPr lang="en-US" dirty="0"/>
              <a:t>Arithmetic operations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066800" y="76201"/>
            <a:ext cx="10134600" cy="208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 dirty="0"/>
              <a:t>CS 105</a:t>
            </a:r>
            <a:br>
              <a:rPr lang="en-US" altLang="en-US" sz="3800" dirty="0"/>
            </a:br>
            <a:r>
              <a:rPr lang="en-US" altLang="en-US" sz="3800" dirty="0"/>
              <a:t>“Tour of the Black Holes of Computing”</a:t>
            </a:r>
            <a:br>
              <a:rPr lang="en-US" altLang="en-US" sz="3800" dirty="0"/>
            </a:br>
            <a:br>
              <a:rPr lang="en-US" altLang="en-US" sz="3800" dirty="0"/>
            </a:br>
            <a:endParaRPr lang="en-US" altLang="en-US" sz="3800" dirty="0"/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-257175" y="508001"/>
            <a:ext cx="920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078" name="Rectangle 7"/>
          <p:cNvSpPr>
            <a:spLocks noChangeArrowheads="1"/>
          </p:cNvSpPr>
          <p:nvPr/>
        </p:nvSpPr>
        <p:spPr bwMode="auto">
          <a:xfrm>
            <a:off x="6565901" y="838201"/>
            <a:ext cx="920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293100" cy="555625"/>
          </a:xfrm>
          <a:noFill/>
          <a:ln/>
          <a:effectLst/>
        </p:spPr>
        <p:txBody>
          <a:bodyPr/>
          <a:lstStyle/>
          <a:p>
            <a:r>
              <a:rPr lang="en-US" dirty="0"/>
              <a:t>Compiling Into Assembly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46150"/>
            <a:ext cx="2438400" cy="363538"/>
          </a:xfrm>
          <a:noFill/>
          <a:ln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dirty="0"/>
              <a:t>C Code (</a:t>
            </a:r>
            <a:r>
              <a:rPr lang="en-US" dirty="0" err="1"/>
              <a:t>sum.c</a:t>
            </a:r>
            <a:r>
              <a:rPr lang="en-US" dirty="0"/>
              <a:t>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609600" y="1403351"/>
            <a:ext cx="5867400" cy="184178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long plus(long x, long y); </a:t>
            </a:r>
          </a:p>
          <a:p>
            <a:pPr algn="l">
              <a:tabLst>
                <a:tab pos="457200" algn="l"/>
                <a:tab pos="148590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void </a:t>
            </a:r>
            <a:r>
              <a:rPr lang="en-US" dirty="0" err="1">
                <a:latin typeface="Courier New" pitchFamily="49" charset="0"/>
              </a:rPr>
              <a:t>sumstore</a:t>
            </a:r>
            <a:r>
              <a:rPr lang="en-US" dirty="0">
                <a:latin typeface="Courier New" pitchFamily="49" charset="0"/>
              </a:rPr>
              <a:t>(long x, long y, long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 long t = plus(x, y);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= t;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6777036" y="914400"/>
            <a:ext cx="41148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Generated x86-64 Assembly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6853237" y="1395413"/>
            <a:ext cx="4195763" cy="184178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dirty="0" err="1">
                <a:latin typeface="Courier New" pitchFamily="49" charset="0"/>
              </a:rPr>
              <a:t>sumstore</a:t>
            </a:r>
            <a:r>
              <a:rPr lang="en-US" dirty="0">
                <a:latin typeface="Courier New" pitchFamily="49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pushq</a:t>
            </a:r>
            <a:r>
              <a:rPr lang="en-US" dirty="0">
                <a:latin typeface="Courier New" pitchFamily="49" charset="0"/>
              </a:rPr>
              <a:t>  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rdx</a:t>
            </a:r>
            <a:r>
              <a:rPr lang="en-US" dirty="0">
                <a:latin typeface="Courier New" pitchFamily="49" charset="0"/>
              </a:rPr>
              <a:t>,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call    plus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, (%</a:t>
            </a:r>
            <a:r>
              <a:rPr lang="en-US" dirty="0" err="1">
                <a:latin typeface="Courier New" pitchFamily="49" charset="0"/>
              </a:rPr>
              <a:t>rbx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popq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ret</a:t>
            </a:r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987425" y="3638098"/>
            <a:ext cx="8237538" cy="266585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Obtain (on Wilkes) with command</a:t>
            </a:r>
          </a:p>
          <a:p>
            <a:pPr lvl="1" algn="l">
              <a:lnSpc>
                <a:spcPct val="100000"/>
              </a:lnSpc>
              <a:spcBef>
                <a:spcPct val="50000"/>
              </a:spcBef>
            </a:pPr>
            <a:r>
              <a:rPr lang="en-US" dirty="0" err="1">
                <a:latin typeface="Courier New" pitchFamily="49" charset="0"/>
              </a:rPr>
              <a:t>gcc</a:t>
            </a:r>
            <a:r>
              <a:rPr lang="en-US" dirty="0">
                <a:latin typeface="Courier New" pitchFamily="49" charset="0"/>
              </a:rPr>
              <a:t> –</a:t>
            </a:r>
            <a:r>
              <a:rPr lang="en-US" dirty="0" err="1">
                <a:latin typeface="Courier New" pitchFamily="49" charset="0"/>
              </a:rPr>
              <a:t>Og</a:t>
            </a:r>
            <a:r>
              <a:rPr lang="en-US" dirty="0">
                <a:latin typeface="Courier New" pitchFamily="49" charset="0"/>
              </a:rPr>
              <a:t> -g –S </a:t>
            </a:r>
            <a:r>
              <a:rPr lang="en-US" dirty="0" err="1">
                <a:latin typeface="Courier New" pitchFamily="49" charset="0"/>
              </a:rPr>
              <a:t>sum.c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Produces file </a:t>
            </a:r>
            <a:r>
              <a:rPr lang="en-US" dirty="0" err="1">
                <a:latin typeface="Courier New" pitchFamily="49" charset="0"/>
              </a:rPr>
              <a:t>sum.s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(Note: we’re removed a bunch of irrelevant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 pseudo-ops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intended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for the assembler)</a:t>
            </a:r>
          </a:p>
          <a:p>
            <a:pPr algn="l">
              <a:spcBef>
                <a:spcPct val="50000"/>
              </a:spcBef>
            </a:pPr>
            <a:r>
              <a:rPr lang="en-US" i="1" dirty="0">
                <a:solidFill>
                  <a:srgbClr val="FF0000"/>
                </a:solidFill>
                <a:latin typeface="Calibri" pitchFamily="34" charset="0"/>
              </a:rPr>
              <a:t>Warning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: May get </a:t>
            </a:r>
            <a:r>
              <a:rPr lang="en-US" i="1" dirty="0">
                <a:solidFill>
                  <a:srgbClr val="FF0000"/>
                </a:solidFill>
                <a:latin typeface="Calibri" pitchFamily="34" charset="0"/>
              </a:rPr>
              <a:t>very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 different results on other machines (Knuth, Mac OS-X, …) due to different versions of </a:t>
            </a:r>
            <a:r>
              <a:rPr lang="en-US" dirty="0" err="1">
                <a:solidFill>
                  <a:srgbClr val="FF0000"/>
                </a:solidFill>
                <a:latin typeface="Calibri" pitchFamily="34" charset="0"/>
              </a:rPr>
              <a:t>gcc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 and different compiler settings.</a:t>
            </a:r>
            <a:endParaRPr lang="en-US" dirty="0">
              <a:solidFill>
                <a:srgbClr val="FF0000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endParaRPr lang="en-US" dirty="0">
              <a:solidFill>
                <a:srgbClr val="FF0000"/>
              </a:solidFill>
              <a:latin typeface="Courier New" pitchFamily="49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87A3CEC-8EAD-B7C0-D845-57C2AAFED5AD}"/>
                  </a:ext>
                </a:extLst>
              </p14:cNvPr>
              <p14:cNvContentPartPr/>
              <p14:nvPr/>
            </p14:nvContentPartPr>
            <p14:xfrm>
              <a:off x="2978280" y="3930480"/>
              <a:ext cx="432000" cy="4831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87A3CEC-8EAD-B7C0-D845-57C2AAFED5A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68920" y="3921120"/>
                <a:ext cx="450720" cy="501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6483889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Assembly Characteristics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Minimal data types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/>
              <a:t>Integer data of 1, 2, 4, or 8 bytes</a:t>
            </a:r>
          </a:p>
          <a:p>
            <a:pPr lvl="2"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Data values</a:t>
            </a:r>
          </a:p>
          <a:p>
            <a:pPr lvl="2"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Addresses (</a:t>
            </a:r>
            <a:r>
              <a:rPr lang="en-US" dirty="0" err="1"/>
              <a:t>untyped</a:t>
            </a:r>
            <a:r>
              <a:rPr lang="en-US" dirty="0"/>
              <a:t> pointers)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/>
              <a:t>Floating-point data of 4, 8, or 10 bytes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/>
              <a:t>No aggregate types such as arrays or structures—or strings!</a:t>
            </a:r>
          </a:p>
          <a:p>
            <a:pPr lvl="2"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Just contiguously allocated bytes in memory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/>
              <a:t>Code is also just byte sequences encoding instructions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Primitive operations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/>
              <a:t>Perform arithmetic function on register or memory data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/>
              <a:t>Transfer data between memory and register</a:t>
            </a:r>
          </a:p>
          <a:p>
            <a:pPr lvl="2"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Load data from memory into register</a:t>
            </a:r>
          </a:p>
          <a:p>
            <a:pPr lvl="2"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Store register data into memory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/>
              <a:t>Transfer control</a:t>
            </a:r>
          </a:p>
          <a:p>
            <a:pPr lvl="2"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Unconditional jumps to/from procedures</a:t>
            </a:r>
          </a:p>
          <a:p>
            <a:pPr lvl="2"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Conditional branches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ChangeArrowheads="1"/>
          </p:cNvSpPr>
          <p:nvPr/>
        </p:nvSpPr>
        <p:spPr bwMode="auto">
          <a:xfrm>
            <a:off x="685800" y="914400"/>
            <a:ext cx="41910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Sample code for </a:t>
            </a:r>
            <a:r>
              <a:rPr lang="en-US" sz="2400" dirty="0" err="1">
                <a:latin typeface="Courier New" pitchFamily="49" charset="0"/>
              </a:rPr>
              <a:t>sumstore</a:t>
            </a: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1066800" y="1447800"/>
            <a:ext cx="2511425" cy="38361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0x0400595: 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0x53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0x48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0x89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0xd3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0xe8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0xf2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0xff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0xff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0xff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0x48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0x89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0x03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0x5b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0xc3</a:t>
            </a:r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200900" cy="573088"/>
          </a:xfrm>
        </p:spPr>
        <p:txBody>
          <a:bodyPr/>
          <a:lstStyle/>
          <a:p>
            <a:r>
              <a:rPr lang="en-US" dirty="0"/>
              <a:t>Object Code</a:t>
            </a:r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495800" y="1143000"/>
            <a:ext cx="6781800" cy="5486400"/>
          </a:xfrm>
        </p:spPr>
        <p:txBody>
          <a:bodyPr/>
          <a:lstStyle/>
          <a:p>
            <a:r>
              <a:rPr lang="en-US" dirty="0"/>
              <a:t>Assembler</a:t>
            </a:r>
          </a:p>
          <a:p>
            <a:pPr lvl="1"/>
            <a:r>
              <a:rPr lang="en-US" dirty="0"/>
              <a:t>Translates </a:t>
            </a:r>
            <a:r>
              <a:rPr lang="en-US" dirty="0">
                <a:latin typeface="Courier New" pitchFamily="49" charset="0"/>
              </a:rPr>
              <a:t>.s</a:t>
            </a:r>
            <a:r>
              <a:rPr lang="en-US" dirty="0"/>
              <a:t> into </a:t>
            </a:r>
            <a:r>
              <a:rPr lang="en-US" dirty="0">
                <a:latin typeface="Courier New" pitchFamily="49" charset="0"/>
              </a:rPr>
              <a:t>.o</a:t>
            </a:r>
          </a:p>
          <a:p>
            <a:pPr lvl="1"/>
            <a:r>
              <a:rPr lang="en-US" dirty="0"/>
              <a:t>Binary encoding of each instruction</a:t>
            </a:r>
          </a:p>
          <a:p>
            <a:pPr lvl="1"/>
            <a:r>
              <a:rPr lang="en-US" dirty="0"/>
              <a:t>Nearly-complete image of executable code</a:t>
            </a:r>
          </a:p>
          <a:p>
            <a:pPr lvl="1"/>
            <a:r>
              <a:rPr lang="en-US" dirty="0"/>
              <a:t>Missing linkages between code in different files</a:t>
            </a:r>
          </a:p>
          <a:p>
            <a:r>
              <a:rPr lang="en-US" dirty="0"/>
              <a:t>Linker</a:t>
            </a:r>
          </a:p>
          <a:p>
            <a:pPr lvl="1"/>
            <a:r>
              <a:rPr lang="en-US" dirty="0"/>
              <a:t>Resolves references between files</a:t>
            </a:r>
          </a:p>
          <a:p>
            <a:pPr lvl="1"/>
            <a:r>
              <a:rPr lang="en-US" dirty="0"/>
              <a:t>Combines with static run-time libraries</a:t>
            </a:r>
          </a:p>
          <a:p>
            <a:pPr lvl="2"/>
            <a:r>
              <a:rPr lang="en-US" dirty="0"/>
              <a:t>E.g., code for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malloc</a:t>
            </a:r>
            <a:r>
              <a:rPr lang="en-US" b="1" dirty="0"/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printf</a:t>
            </a: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 lvl="1"/>
            <a:r>
              <a:rPr lang="en-US" dirty="0"/>
              <a:t>Some libraries are </a:t>
            </a:r>
            <a:r>
              <a:rPr lang="en-US" i="1" dirty="0"/>
              <a:t>dynamically linked</a:t>
            </a:r>
          </a:p>
          <a:p>
            <a:pPr lvl="2"/>
            <a:r>
              <a:rPr lang="en-US" dirty="0"/>
              <a:t>Linking occurs when program begins execution</a:t>
            </a: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2017711" y="5181600"/>
            <a:ext cx="2362200" cy="152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560388" lvl="1" indent="-222250" algn="l" defTabSz="895350">
              <a:spcBef>
                <a:spcPct val="30000"/>
              </a:spcBef>
              <a:buFontTx/>
              <a:buChar char="•"/>
            </a:pP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Total of 14 bytes</a:t>
            </a:r>
          </a:p>
          <a:p>
            <a:pPr marL="560388" lvl="1" indent="-222250" algn="l" defTabSz="895350">
              <a:spcBef>
                <a:spcPct val="30000"/>
              </a:spcBef>
              <a:buFontTx/>
              <a:buChar char="•"/>
            </a:pP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Each instruction 1, 3, or 5 bytes</a:t>
            </a:r>
          </a:p>
          <a:p>
            <a:pPr marL="560388" lvl="1" indent="-222250" algn="l" defTabSz="895350">
              <a:spcBef>
                <a:spcPct val="30000"/>
              </a:spcBef>
              <a:buFontTx/>
              <a:buChar char="•"/>
            </a:pP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Starts at address 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</a:rPr>
              <a:t>0x0400595</a:t>
            </a:r>
          </a:p>
        </p:txBody>
      </p:sp>
    </p:spTree>
    <p:extLst>
      <p:ext uri="{BB962C8B-B14F-4D97-AF65-F5344CB8AC3E}">
        <p14:creationId xmlns:p14="http://schemas.microsoft.com/office/powerpoint/2010/main" val="104858657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772400" cy="573088"/>
          </a:xfrm>
        </p:spPr>
        <p:txBody>
          <a:bodyPr/>
          <a:lstStyle/>
          <a:p>
            <a:r>
              <a:rPr lang="en-US" dirty="0"/>
              <a:t>Machine Instruction Example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57800" y="838200"/>
            <a:ext cx="5638800" cy="5791200"/>
          </a:xfrm>
        </p:spPr>
        <p:txBody>
          <a:bodyPr/>
          <a:lstStyle/>
          <a:p>
            <a:pPr marL="223838" indent="-223838" defTabSz="895350">
              <a:tabLst>
                <a:tab pos="1603375" algn="l"/>
                <a:tab pos="2514600" algn="l"/>
              </a:tabLst>
            </a:pPr>
            <a:r>
              <a:rPr lang="en-US" dirty="0"/>
              <a:t>C Code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Store value </a:t>
            </a:r>
            <a:r>
              <a:rPr lang="en-US" b="1" dirty="0">
                <a:latin typeface="Courier New"/>
                <a:cs typeface="Courier New"/>
              </a:rPr>
              <a:t>t</a:t>
            </a:r>
            <a:r>
              <a:rPr lang="en-US" dirty="0"/>
              <a:t> where designated by </a:t>
            </a:r>
            <a:r>
              <a:rPr lang="en-US" b="1" dirty="0" err="1">
                <a:latin typeface="Courier New"/>
                <a:cs typeface="Courier New"/>
              </a:rPr>
              <a:t>dest</a:t>
            </a:r>
            <a:endParaRPr lang="en-US" b="1" dirty="0">
              <a:latin typeface="Courier New"/>
              <a:cs typeface="Courier New"/>
            </a:endParaRPr>
          </a:p>
          <a:p>
            <a:pPr marL="223838" indent="-223838" defTabSz="895350">
              <a:tabLst>
                <a:tab pos="1603375" algn="l"/>
                <a:tab pos="2514600" algn="l"/>
              </a:tabLst>
            </a:pPr>
            <a:r>
              <a:rPr lang="en-US" dirty="0"/>
              <a:t>Assembly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Move 8-byte value to memory</a:t>
            </a:r>
          </a:p>
          <a:p>
            <a:pPr marL="839788" lvl="2" indent="-165100" defTabSz="895350">
              <a:tabLst>
                <a:tab pos="1603375" algn="l"/>
                <a:tab pos="2514600" algn="l"/>
              </a:tabLst>
            </a:pPr>
            <a:r>
              <a:rPr lang="en-US" i="1" dirty="0"/>
              <a:t>Quad words</a:t>
            </a:r>
            <a:r>
              <a:rPr lang="en-US" dirty="0"/>
              <a:t> in x86-64 parlance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Operands:</a:t>
            </a:r>
          </a:p>
          <a:p>
            <a:pPr marL="839788" lvl="2" indent="-165100" defTabSz="895350">
              <a:buNone/>
              <a:tabLst>
                <a:tab pos="1603375" algn="l"/>
                <a:tab pos="2514600" algn="l"/>
              </a:tabLst>
            </a:pPr>
            <a:r>
              <a:rPr lang="en-US" b="1" dirty="0">
                <a:latin typeface="Courier New" pitchFamily="49" charset="0"/>
              </a:rPr>
              <a:t>t</a:t>
            </a:r>
            <a:r>
              <a:rPr lang="en-US" b="1" dirty="0"/>
              <a:t>:	</a:t>
            </a:r>
            <a:r>
              <a:rPr lang="en-US" dirty="0"/>
              <a:t>Register	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rax</a:t>
            </a:r>
            <a:endParaRPr lang="en-US" b="1" dirty="0">
              <a:latin typeface="Courier New" pitchFamily="49" charset="0"/>
            </a:endParaRPr>
          </a:p>
          <a:p>
            <a:pPr marL="839788" lvl="2" indent="-165100" defTabSz="895350">
              <a:buNone/>
              <a:tabLst>
                <a:tab pos="1603375" algn="l"/>
                <a:tab pos="2514600" algn="l"/>
              </a:tabLst>
            </a:pPr>
            <a:r>
              <a:rPr lang="en-US" b="1" dirty="0" err="1">
                <a:latin typeface="Courier New" pitchFamily="49" charset="0"/>
              </a:rPr>
              <a:t>dest</a:t>
            </a:r>
            <a:r>
              <a:rPr lang="en-US" b="1" dirty="0"/>
              <a:t>:</a:t>
            </a:r>
            <a:r>
              <a:rPr lang="en-US" dirty="0"/>
              <a:t>	Register	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%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rbx</a:t>
            </a: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839788" lvl="2" indent="-165100" defTabSz="895350">
              <a:buNone/>
              <a:tabLst>
                <a:tab pos="1603375" algn="l"/>
                <a:tab pos="2514600" algn="l"/>
              </a:tabLst>
            </a:pPr>
            <a:r>
              <a:rPr lang="en-US" b="1" dirty="0">
                <a:latin typeface="Courier New" pitchFamily="49" charset="0"/>
              </a:rPr>
              <a:t>*</a:t>
            </a:r>
            <a:r>
              <a:rPr lang="en-US" b="1" dirty="0" err="1">
                <a:latin typeface="Courier New" pitchFamily="49" charset="0"/>
              </a:rPr>
              <a:t>dest</a:t>
            </a:r>
            <a:r>
              <a:rPr lang="en-US" b="1" dirty="0"/>
              <a:t>:</a:t>
            </a:r>
            <a:r>
              <a:rPr lang="en-US" dirty="0"/>
              <a:t> 	Memory	</a:t>
            </a:r>
            <a:r>
              <a:rPr lang="en-US" b="1" dirty="0"/>
              <a:t>M[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%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rbx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]</a:t>
            </a:r>
            <a:endParaRPr lang="en-US" b="1" dirty="0"/>
          </a:p>
          <a:p>
            <a:pPr marL="223838" indent="-223838" defTabSz="895350">
              <a:tabLst>
                <a:tab pos="1603375" algn="l"/>
                <a:tab pos="2514600" algn="l"/>
              </a:tabLst>
            </a:pPr>
            <a:r>
              <a:rPr lang="en-US" dirty="0"/>
              <a:t>Object Code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3-byte instruction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Stored at address </a:t>
            </a:r>
            <a:r>
              <a:rPr lang="en-US" b="1" dirty="0">
                <a:latin typeface="Courier New" pitchFamily="49" charset="0"/>
              </a:rPr>
              <a:t>0x40059e</a:t>
            </a: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812801" y="1143000"/>
            <a:ext cx="3883025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= t;</a:t>
            </a:r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812800" y="2286000"/>
            <a:ext cx="3886200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549400" algn="l"/>
              </a:tabLst>
            </a:pP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, (%</a:t>
            </a:r>
            <a:r>
              <a:rPr lang="en-US" dirty="0" err="1">
                <a:latin typeface="Courier New" pitchFamily="49" charset="0"/>
              </a:rPr>
              <a:t>rbx</a:t>
            </a:r>
            <a:r>
              <a:rPr lang="en-US" dirty="0">
                <a:latin typeface="Courier New" pitchFamily="49" charset="0"/>
              </a:rPr>
              <a:t>)</a:t>
            </a:r>
          </a:p>
        </p:txBody>
      </p:sp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809625" y="4648200"/>
            <a:ext cx="3886200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292100" algn="l"/>
              </a:tabLst>
            </a:pPr>
            <a:r>
              <a:rPr lang="en-US" dirty="0">
                <a:latin typeface="Courier New" pitchFamily="49" charset="0"/>
              </a:rPr>
              <a:t>0x40059e:  48 89 03</a:t>
            </a:r>
          </a:p>
        </p:txBody>
      </p:sp>
    </p:spTree>
    <p:extLst>
      <p:ext uri="{BB962C8B-B14F-4D97-AF65-F5344CB8AC3E}">
        <p14:creationId xmlns:p14="http://schemas.microsoft.com/office/powerpoint/2010/main" val="1534827111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ChangeArrowheads="1"/>
          </p:cNvSpPr>
          <p:nvPr/>
        </p:nvSpPr>
        <p:spPr bwMode="auto">
          <a:xfrm>
            <a:off x="685800" y="1035050"/>
            <a:ext cx="2603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Disassembled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Disassembling Object Code</a:t>
            </a:r>
          </a:p>
        </p:txBody>
      </p:sp>
      <p:sp>
        <p:nvSpPr>
          <p:cNvPr id="15360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Disassembler</a:t>
            </a:r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objdump</a:t>
            </a:r>
            <a:r>
              <a:rPr lang="en-US" b="1" dirty="0">
                <a:latin typeface="Courier New" pitchFamily="49" charset="0"/>
              </a:rPr>
              <a:t> –d sum</a:t>
            </a:r>
          </a:p>
          <a:p>
            <a:pPr lvl="1"/>
            <a:r>
              <a:rPr lang="en-US" dirty="0"/>
              <a:t>Useful tool for examining object code</a:t>
            </a:r>
          </a:p>
          <a:p>
            <a:pPr lvl="1"/>
            <a:r>
              <a:rPr lang="en-US" dirty="0"/>
              <a:t>Analyzes bit patterns of series of instructions</a:t>
            </a:r>
          </a:p>
          <a:p>
            <a:pPr lvl="1"/>
            <a:r>
              <a:rPr lang="en-US" dirty="0"/>
              <a:t>Produces approximate rendition of assembly code</a:t>
            </a:r>
          </a:p>
          <a:p>
            <a:pPr lvl="1"/>
            <a:r>
              <a:rPr lang="en-US" dirty="0"/>
              <a:t>Can be run on either </a:t>
            </a:r>
            <a:r>
              <a:rPr lang="en-US" dirty="0" err="1">
                <a:latin typeface="Courier New" pitchFamily="49" charset="0"/>
              </a:rPr>
              <a:t>a.out</a:t>
            </a:r>
            <a:r>
              <a:rPr lang="en-US" dirty="0"/>
              <a:t> (complete executable) or </a:t>
            </a:r>
            <a:r>
              <a:rPr lang="en-US" dirty="0">
                <a:latin typeface="Courier New" pitchFamily="49" charset="0"/>
              </a:rPr>
              <a:t>.o</a:t>
            </a:r>
            <a:r>
              <a:rPr lang="en-US" dirty="0"/>
              <a:t> file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89000" y="1628839"/>
            <a:ext cx="7493000" cy="184178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0000000000400595 &lt;</a:t>
            </a:r>
            <a:r>
              <a:rPr lang="en-US" dirty="0" err="1">
                <a:latin typeface="Courier New" pitchFamily="49" charset="0"/>
              </a:rPr>
              <a:t>sumstore</a:t>
            </a:r>
            <a:r>
              <a:rPr lang="en-US" dirty="0">
                <a:latin typeface="Courier New" pitchFamily="49" charset="0"/>
              </a:rPr>
              <a:t>&gt;: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400595:  53               push  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400596:  48 89 d3         </a:t>
            </a:r>
            <a:r>
              <a:rPr lang="en-US" dirty="0" err="1">
                <a:latin typeface="Courier New" pitchFamily="49" charset="0"/>
              </a:rPr>
              <a:t>mov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rdx</a:t>
            </a:r>
            <a:r>
              <a:rPr lang="en-US" dirty="0">
                <a:latin typeface="Courier New" pitchFamily="49" charset="0"/>
              </a:rPr>
              <a:t>,%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400599:  e8 f2 </a:t>
            </a:r>
            <a:r>
              <a:rPr lang="en-US" dirty="0" err="1">
                <a:latin typeface="Courier New" pitchFamily="49" charset="0"/>
              </a:rPr>
              <a:t>ff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ff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ff</a:t>
            </a: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callq</a:t>
            </a:r>
            <a:r>
              <a:rPr lang="en-US" dirty="0">
                <a:latin typeface="Courier New" pitchFamily="49" charset="0"/>
              </a:rPr>
              <a:t>  400590 &lt;plus&gt;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40059e:  48 89 03         </a:t>
            </a:r>
            <a:r>
              <a:rPr lang="en-US" dirty="0" err="1">
                <a:latin typeface="Courier New" pitchFamily="49" charset="0"/>
              </a:rPr>
              <a:t>mov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,(%</a:t>
            </a:r>
            <a:r>
              <a:rPr lang="en-US" dirty="0" err="1">
                <a:latin typeface="Courier New" pitchFamily="49" charset="0"/>
              </a:rPr>
              <a:t>rbx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4005a1:  5b               pop   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4005a2:  c3               </a:t>
            </a:r>
            <a:r>
              <a:rPr lang="en-US" dirty="0" err="1">
                <a:latin typeface="Courier New" pitchFamily="49" charset="0"/>
              </a:rPr>
              <a:t>retq</a:t>
            </a:r>
            <a:endParaRPr lang="en-US" dirty="0">
              <a:latin typeface="Courier New" pitchFamily="49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CC5B1B1-73C8-89F5-257D-10BD928DD16E}"/>
                  </a:ext>
                </a:extLst>
              </p14:cNvPr>
              <p14:cNvContentPartPr/>
              <p14:nvPr/>
            </p14:nvContentPartPr>
            <p14:xfrm>
              <a:off x="870120" y="4197240"/>
              <a:ext cx="1702080" cy="4705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CC5B1B1-73C8-89F5-257D-10BD928DD16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60760" y="4187880"/>
                <a:ext cx="1720800" cy="489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1725818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/>
          </p:cNvSpPr>
          <p:nvPr/>
        </p:nvSpPr>
        <p:spPr bwMode="auto">
          <a:xfrm>
            <a:off x="5105399" y="1027112"/>
            <a:ext cx="2603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Disassembled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4627" name="Rectangle 3"/>
          <p:cNvSpPr>
            <a:spLocks noChangeArrowheads="1"/>
          </p:cNvSpPr>
          <p:nvPr/>
        </p:nvSpPr>
        <p:spPr bwMode="auto">
          <a:xfrm>
            <a:off x="3211513" y="1524000"/>
            <a:ext cx="6846887" cy="184178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Dump of assembler code for function </a:t>
            </a:r>
            <a:r>
              <a:rPr lang="en-US" dirty="0" err="1">
                <a:latin typeface="Courier New" pitchFamily="49" charset="0"/>
              </a:rPr>
              <a:t>sumstore</a:t>
            </a:r>
            <a:r>
              <a:rPr lang="en-US" dirty="0">
                <a:latin typeface="Courier New" pitchFamily="49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0x0000000000400595 &lt;+0&gt;: push  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0x0000000000400596 &lt;+1&gt;: </a:t>
            </a:r>
            <a:r>
              <a:rPr lang="en-US" dirty="0" err="1">
                <a:latin typeface="Courier New" pitchFamily="49" charset="0"/>
              </a:rPr>
              <a:t>mov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rdx</a:t>
            </a:r>
            <a:r>
              <a:rPr lang="en-US" dirty="0">
                <a:latin typeface="Courier New" pitchFamily="49" charset="0"/>
              </a:rPr>
              <a:t>,%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0x0000000000400599 &lt;+4&gt;: </a:t>
            </a:r>
            <a:r>
              <a:rPr lang="en-US" dirty="0" err="1">
                <a:latin typeface="Courier New" pitchFamily="49" charset="0"/>
              </a:rPr>
              <a:t>callq</a:t>
            </a:r>
            <a:r>
              <a:rPr lang="en-US" dirty="0">
                <a:latin typeface="Courier New" pitchFamily="49" charset="0"/>
              </a:rPr>
              <a:t>  0x400590 &lt;plus&gt;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0x000000000040059e &lt;+9&gt;: </a:t>
            </a:r>
            <a:r>
              <a:rPr lang="en-US" dirty="0" err="1">
                <a:latin typeface="Courier New" pitchFamily="49" charset="0"/>
              </a:rPr>
              <a:t>mov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,(%</a:t>
            </a:r>
            <a:r>
              <a:rPr lang="en-US" dirty="0" err="1">
                <a:latin typeface="Courier New" pitchFamily="49" charset="0"/>
              </a:rPr>
              <a:t>rbx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0x00000000004005a1 &lt;+12&gt;:pop   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0x00000000004005a2 &lt;+13&gt;:</a:t>
            </a:r>
            <a:r>
              <a:rPr lang="en-US" dirty="0" err="1">
                <a:latin typeface="Courier New" pitchFamily="49" charset="0"/>
              </a:rPr>
              <a:t>retq</a:t>
            </a:r>
            <a:r>
              <a:rPr lang="en-US" dirty="0">
                <a:latin typeface="Courier New" pitchFamily="49" charset="0"/>
              </a:rPr>
              <a:t> </a:t>
            </a:r>
            <a:endParaRPr lang="en-US" i="1" dirty="0">
              <a:latin typeface="Courier New" pitchFamily="49" charset="0"/>
            </a:endParaRPr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17512"/>
            <a:ext cx="7848600" cy="573088"/>
          </a:xfrm>
        </p:spPr>
        <p:txBody>
          <a:bodyPr/>
          <a:lstStyle/>
          <a:p>
            <a:r>
              <a:rPr lang="en-US" dirty="0"/>
              <a:t>Alternate Disassembly</a:t>
            </a:r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11513" y="3552762"/>
            <a:ext cx="7608887" cy="3152838"/>
          </a:xfrm>
        </p:spPr>
        <p:txBody>
          <a:bodyPr/>
          <a:lstStyle/>
          <a:p>
            <a:r>
              <a:rPr lang="en-US" dirty="0"/>
              <a:t>Within </a:t>
            </a:r>
            <a:r>
              <a:rPr lang="en-US" dirty="0" err="1"/>
              <a:t>gdb</a:t>
            </a:r>
            <a:r>
              <a:rPr lang="en-US" dirty="0"/>
              <a:t> Debugger</a:t>
            </a:r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gdb</a:t>
            </a:r>
            <a:r>
              <a:rPr lang="en-US" b="1" dirty="0">
                <a:latin typeface="Courier New" pitchFamily="49" charset="0"/>
              </a:rPr>
              <a:t> sum</a:t>
            </a:r>
          </a:p>
          <a:p>
            <a:pPr lvl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disassemble </a:t>
            </a:r>
            <a:r>
              <a:rPr lang="en-US" b="1" dirty="0" err="1">
                <a:latin typeface="Courier New" pitchFamily="49" charset="0"/>
              </a:rPr>
              <a:t>sumstore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Disassembles procedure named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sumstore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x/14xb </a:t>
            </a:r>
            <a:r>
              <a:rPr lang="en-US" b="1" dirty="0" err="1">
                <a:latin typeface="Courier New" pitchFamily="49" charset="0"/>
              </a:rPr>
              <a:t>sumstore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Examines the 14 hex bytes starting at </a:t>
            </a:r>
            <a:r>
              <a:rPr lang="en-US" dirty="0" err="1">
                <a:latin typeface="Courier New" pitchFamily="49" charset="0"/>
              </a:rPr>
              <a:t>sumstore</a:t>
            </a:r>
            <a:endParaRPr lang="en-US" dirty="0">
              <a:latin typeface="Courier New" pitchFamily="49" charset="0"/>
            </a:endParaRPr>
          </a:p>
          <a:p>
            <a:pPr marL="498475" lvl="1" indent="0">
              <a:buNone/>
            </a:pPr>
            <a:r>
              <a:rPr lang="en-US" dirty="0">
                <a:latin typeface="Courier New" pitchFamily="49" charset="0"/>
              </a:rPr>
              <a:t>x/6i </a:t>
            </a:r>
            <a:r>
              <a:rPr lang="en-US" dirty="0" err="1">
                <a:latin typeface="Courier New" pitchFamily="49" charset="0"/>
              </a:rPr>
              <a:t>sumstore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/>
              <a:t>Disassembles </a:t>
            </a:r>
            <a:r>
              <a:rPr lang="en-US"/>
              <a:t>6 instructions </a:t>
            </a:r>
            <a:r>
              <a:rPr lang="en-US" dirty="0"/>
              <a:t>starting at </a:t>
            </a:r>
            <a:r>
              <a:rPr lang="en-US" dirty="0" err="1">
                <a:latin typeface="Courier New" pitchFamily="49" charset="0"/>
              </a:rPr>
              <a:t>sumstore</a:t>
            </a:r>
            <a:endParaRPr lang="en-US" dirty="0">
              <a:latin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154630" name="Rectangle 6"/>
          <p:cNvSpPr>
            <a:spLocks noChangeArrowheads="1"/>
          </p:cNvSpPr>
          <p:nvPr/>
        </p:nvSpPr>
        <p:spPr bwMode="auto">
          <a:xfrm>
            <a:off x="990600" y="1066800"/>
            <a:ext cx="13081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Object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4631" name="Rectangle 7"/>
          <p:cNvSpPr>
            <a:spLocks noChangeArrowheads="1"/>
          </p:cNvSpPr>
          <p:nvPr/>
        </p:nvSpPr>
        <p:spPr bwMode="auto">
          <a:xfrm>
            <a:off x="609600" y="1524001"/>
            <a:ext cx="1828800" cy="4244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0x0400595: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0x53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0x48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0x89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0xd3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0xe8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0xf2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0x48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0x89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0x03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0x5b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0xc3</a:t>
            </a:r>
          </a:p>
        </p:txBody>
      </p:sp>
      <p:sp>
        <p:nvSpPr>
          <p:cNvPr id="8" name="Freeform 7"/>
          <p:cNvSpPr/>
          <p:nvPr/>
        </p:nvSpPr>
        <p:spPr bwMode="auto">
          <a:xfrm>
            <a:off x="3505200" y="4572000"/>
            <a:ext cx="168598" cy="341632"/>
          </a:xfrm>
          <a:custGeom>
            <a:avLst/>
            <a:gdLst>
              <a:gd name="connsiteX0" fmla="*/ 236324 w 246598"/>
              <a:gd name="connsiteY0" fmla="*/ 411461 h 411461"/>
              <a:gd name="connsiteX1" fmla="*/ 18 w 246598"/>
              <a:gd name="connsiteY1" fmla="*/ 164881 h 411461"/>
              <a:gd name="connsiteX2" fmla="*/ 246598 w 246598"/>
              <a:gd name="connsiteY2" fmla="*/ 494 h 41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6598" h="411461">
                <a:moveTo>
                  <a:pt x="236324" y="411461"/>
                </a:moveTo>
                <a:cubicBezTo>
                  <a:pt x="117315" y="322418"/>
                  <a:pt x="-1694" y="233375"/>
                  <a:pt x="18" y="164881"/>
                </a:cubicBezTo>
                <a:cubicBezTo>
                  <a:pt x="1730" y="96387"/>
                  <a:pt x="195227" y="-8068"/>
                  <a:pt x="246598" y="494"/>
                </a:cubicBezTo>
              </a:path>
            </a:pathLst>
          </a:cu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7C5FBE91-1F29-44C8-BA92-8949113B0EC8}"/>
              </a:ext>
            </a:extLst>
          </p:cNvPr>
          <p:cNvSpPr/>
          <p:nvPr/>
        </p:nvSpPr>
        <p:spPr bwMode="auto">
          <a:xfrm>
            <a:off x="3505200" y="5297168"/>
            <a:ext cx="168598" cy="341632"/>
          </a:xfrm>
          <a:custGeom>
            <a:avLst/>
            <a:gdLst>
              <a:gd name="connsiteX0" fmla="*/ 236324 w 246598"/>
              <a:gd name="connsiteY0" fmla="*/ 411461 h 411461"/>
              <a:gd name="connsiteX1" fmla="*/ 18 w 246598"/>
              <a:gd name="connsiteY1" fmla="*/ 164881 h 411461"/>
              <a:gd name="connsiteX2" fmla="*/ 246598 w 246598"/>
              <a:gd name="connsiteY2" fmla="*/ 494 h 41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6598" h="411461">
                <a:moveTo>
                  <a:pt x="236324" y="411461"/>
                </a:moveTo>
                <a:cubicBezTo>
                  <a:pt x="117315" y="322418"/>
                  <a:pt x="-1694" y="233375"/>
                  <a:pt x="18" y="164881"/>
                </a:cubicBezTo>
                <a:cubicBezTo>
                  <a:pt x="1730" y="96387"/>
                  <a:pt x="195227" y="-8068"/>
                  <a:pt x="246598" y="494"/>
                </a:cubicBezTo>
              </a:path>
            </a:pathLst>
          </a:cu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EA510283-9F1B-4B6B-B795-7C67F05738D7}"/>
              </a:ext>
            </a:extLst>
          </p:cNvPr>
          <p:cNvSpPr/>
          <p:nvPr/>
        </p:nvSpPr>
        <p:spPr bwMode="auto">
          <a:xfrm>
            <a:off x="3505200" y="6135368"/>
            <a:ext cx="168598" cy="341632"/>
          </a:xfrm>
          <a:custGeom>
            <a:avLst/>
            <a:gdLst>
              <a:gd name="connsiteX0" fmla="*/ 236324 w 246598"/>
              <a:gd name="connsiteY0" fmla="*/ 411461 h 411461"/>
              <a:gd name="connsiteX1" fmla="*/ 18 w 246598"/>
              <a:gd name="connsiteY1" fmla="*/ 164881 h 411461"/>
              <a:gd name="connsiteX2" fmla="*/ 246598 w 246598"/>
              <a:gd name="connsiteY2" fmla="*/ 494 h 41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6598" h="411461">
                <a:moveTo>
                  <a:pt x="236324" y="411461"/>
                </a:moveTo>
                <a:cubicBezTo>
                  <a:pt x="117315" y="322418"/>
                  <a:pt x="-1694" y="233375"/>
                  <a:pt x="18" y="164881"/>
                </a:cubicBezTo>
                <a:cubicBezTo>
                  <a:pt x="1730" y="96387"/>
                  <a:pt x="195227" y="-8068"/>
                  <a:pt x="246598" y="494"/>
                </a:cubicBezTo>
              </a:path>
            </a:pathLst>
          </a:cu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3698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Can be Disassembled?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Anything that can be interpreted as executable code</a:t>
            </a:r>
          </a:p>
          <a:p>
            <a:r>
              <a:rPr lang="en-US" dirty="0" err="1"/>
              <a:t>Disassembler</a:t>
            </a:r>
            <a:r>
              <a:rPr lang="en-US" dirty="0"/>
              <a:t> examines bytes and reconstructs assembly source</a:t>
            </a:r>
          </a:p>
        </p:txBody>
      </p:sp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2057400" y="1585912"/>
            <a:ext cx="8153400" cy="36718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% </a:t>
            </a:r>
            <a:r>
              <a:rPr lang="en-US" dirty="0" err="1">
                <a:latin typeface="Courier New" pitchFamily="49" charset="0"/>
              </a:rPr>
              <a:t>objdump</a:t>
            </a:r>
            <a:r>
              <a:rPr lang="en-US" dirty="0">
                <a:latin typeface="Courier New" pitchFamily="49" charset="0"/>
              </a:rPr>
              <a:t> -</a:t>
            </a:r>
            <a:r>
              <a:rPr lang="en-US" dirty="0" err="1">
                <a:latin typeface="Courier New" pitchFamily="49" charset="0"/>
              </a:rPr>
              <a:t>d</a:t>
            </a:r>
            <a:r>
              <a:rPr lang="en-US" dirty="0">
                <a:latin typeface="Courier New" pitchFamily="49" charset="0"/>
              </a:rPr>
              <a:t> WINWORD.EXE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WINWORD.EXE:   file format pei-i386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No symbols in "WINWORD.EXE".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Disassembly of section .text: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30001000 &lt;.text&gt;: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30001000:  55             push   %</a:t>
            </a:r>
            <a:r>
              <a:rPr lang="en-US" dirty="0" err="1">
                <a:latin typeface="Courier New" pitchFamily="49" charset="0"/>
              </a:rPr>
              <a:t>ebp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30001001:  8b </a:t>
            </a:r>
            <a:r>
              <a:rPr lang="en-US" dirty="0" err="1">
                <a:latin typeface="Courier New" pitchFamily="49" charset="0"/>
              </a:rPr>
              <a:t>ec</a:t>
            </a:r>
            <a:r>
              <a:rPr lang="en-US" dirty="0">
                <a:latin typeface="Courier New" pitchFamily="49" charset="0"/>
              </a:rPr>
              <a:t>          </a:t>
            </a:r>
            <a:r>
              <a:rPr lang="en-US" dirty="0" err="1">
                <a:latin typeface="Courier New" pitchFamily="49" charset="0"/>
              </a:rPr>
              <a:t>mov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esp,%ebp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30001003:  6a ff          push   $0xffffffff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30001005:  68 90 10 00 30 push   $0x30001090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3000100a:  68 91 dc 4c 30 push   $0x304cdc91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3657600" y="3858425"/>
            <a:ext cx="5334000" cy="13716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Reverse engineering forbidden by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Microsoft End User License Agreement</a:t>
            </a:r>
          </a:p>
        </p:txBody>
      </p:sp>
    </p:spTree>
    <p:extLst>
      <p:ext uri="{BB962C8B-B14F-4D97-AF65-F5344CB8AC3E}">
        <p14:creationId xmlns:p14="http://schemas.microsoft.com/office/powerpoint/2010/main" val="3420236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ChangeArrowheads="1"/>
          </p:cNvSpPr>
          <p:nvPr/>
        </p:nvSpPr>
        <p:spPr bwMode="auto">
          <a:xfrm>
            <a:off x="2286000" y="1143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%rax</a:t>
            </a:r>
          </a:p>
        </p:txBody>
      </p:sp>
      <p:sp>
        <p:nvSpPr>
          <p:cNvPr id="278531" name="Rectangle 3"/>
          <p:cNvSpPr>
            <a:spLocks noChangeArrowheads="1"/>
          </p:cNvSpPr>
          <p:nvPr/>
        </p:nvSpPr>
        <p:spPr bwMode="auto">
          <a:xfrm>
            <a:off x="2286000" y="1752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%rbx</a:t>
            </a:r>
          </a:p>
        </p:txBody>
      </p:sp>
      <p:sp>
        <p:nvSpPr>
          <p:cNvPr id="278532" name="Rectangle 4"/>
          <p:cNvSpPr>
            <a:spLocks noChangeArrowheads="1"/>
          </p:cNvSpPr>
          <p:nvPr/>
        </p:nvSpPr>
        <p:spPr bwMode="auto">
          <a:xfrm>
            <a:off x="2286000" y="2362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%rcx</a:t>
            </a:r>
          </a:p>
        </p:txBody>
      </p:sp>
      <p:sp>
        <p:nvSpPr>
          <p:cNvPr id="278533" name="Rectangle 5"/>
          <p:cNvSpPr>
            <a:spLocks noChangeArrowheads="1"/>
          </p:cNvSpPr>
          <p:nvPr/>
        </p:nvSpPr>
        <p:spPr bwMode="auto">
          <a:xfrm>
            <a:off x="2286000" y="29718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%rdx</a:t>
            </a:r>
          </a:p>
        </p:txBody>
      </p:sp>
      <p:sp>
        <p:nvSpPr>
          <p:cNvPr id="278534" name="Rectangle 6"/>
          <p:cNvSpPr>
            <a:spLocks noChangeArrowheads="1"/>
          </p:cNvSpPr>
          <p:nvPr/>
        </p:nvSpPr>
        <p:spPr bwMode="auto">
          <a:xfrm>
            <a:off x="2286000" y="35814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%rsi</a:t>
            </a:r>
          </a:p>
        </p:txBody>
      </p:sp>
      <p:sp>
        <p:nvSpPr>
          <p:cNvPr id="278535" name="Rectangle 7"/>
          <p:cNvSpPr>
            <a:spLocks noChangeArrowheads="1"/>
          </p:cNvSpPr>
          <p:nvPr/>
        </p:nvSpPr>
        <p:spPr bwMode="auto">
          <a:xfrm>
            <a:off x="2286000" y="4191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%rdi</a:t>
            </a:r>
          </a:p>
        </p:txBody>
      </p:sp>
      <p:sp>
        <p:nvSpPr>
          <p:cNvPr id="278536" name="Rectangle 8"/>
          <p:cNvSpPr>
            <a:spLocks noChangeArrowheads="1"/>
          </p:cNvSpPr>
          <p:nvPr/>
        </p:nvSpPr>
        <p:spPr bwMode="auto">
          <a:xfrm>
            <a:off x="2286000" y="4800600"/>
            <a:ext cx="3505200" cy="5334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%rsp</a:t>
            </a:r>
          </a:p>
        </p:txBody>
      </p:sp>
      <p:sp>
        <p:nvSpPr>
          <p:cNvPr id="278537" name="Rectangle 9"/>
          <p:cNvSpPr>
            <a:spLocks noChangeArrowheads="1"/>
          </p:cNvSpPr>
          <p:nvPr/>
        </p:nvSpPr>
        <p:spPr bwMode="auto">
          <a:xfrm>
            <a:off x="2286000" y="5410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%rbp</a:t>
            </a:r>
          </a:p>
        </p:txBody>
      </p:sp>
      <p:sp>
        <p:nvSpPr>
          <p:cNvPr id="27853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x86-64 Integer Registers</a:t>
            </a:r>
          </a:p>
        </p:txBody>
      </p:sp>
      <p:sp>
        <p:nvSpPr>
          <p:cNvPr id="278540" name="Rectangle 12"/>
          <p:cNvSpPr>
            <a:spLocks noChangeArrowheads="1"/>
          </p:cNvSpPr>
          <p:nvPr/>
        </p:nvSpPr>
        <p:spPr bwMode="auto">
          <a:xfrm>
            <a:off x="4029075" y="1219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%eax</a:t>
            </a:r>
          </a:p>
        </p:txBody>
      </p:sp>
      <p:sp>
        <p:nvSpPr>
          <p:cNvPr id="278541" name="Rectangle 13"/>
          <p:cNvSpPr>
            <a:spLocks noChangeArrowheads="1"/>
          </p:cNvSpPr>
          <p:nvPr/>
        </p:nvSpPr>
        <p:spPr bwMode="auto">
          <a:xfrm>
            <a:off x="4029075" y="1828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charset="0"/>
                <a:ea typeface="+mn-ea"/>
              </a:rPr>
              <a:t>%ebx</a:t>
            </a:r>
          </a:p>
        </p:txBody>
      </p:sp>
      <p:sp>
        <p:nvSpPr>
          <p:cNvPr id="278542" name="Rectangle 14"/>
          <p:cNvSpPr>
            <a:spLocks noChangeArrowheads="1"/>
          </p:cNvSpPr>
          <p:nvPr/>
        </p:nvSpPr>
        <p:spPr bwMode="auto">
          <a:xfrm>
            <a:off x="4029075" y="2438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%ecx</a:t>
            </a:r>
          </a:p>
        </p:txBody>
      </p:sp>
      <p:sp>
        <p:nvSpPr>
          <p:cNvPr id="278543" name="Rectangle 15"/>
          <p:cNvSpPr>
            <a:spLocks noChangeArrowheads="1"/>
          </p:cNvSpPr>
          <p:nvPr/>
        </p:nvSpPr>
        <p:spPr bwMode="auto">
          <a:xfrm>
            <a:off x="4029075" y="30480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charset="0"/>
                <a:ea typeface="+mn-ea"/>
              </a:rPr>
              <a:t>%edx</a:t>
            </a:r>
          </a:p>
        </p:txBody>
      </p:sp>
      <p:sp>
        <p:nvSpPr>
          <p:cNvPr id="278544" name="Rectangle 16"/>
          <p:cNvSpPr>
            <a:spLocks noChangeArrowheads="1"/>
          </p:cNvSpPr>
          <p:nvPr/>
        </p:nvSpPr>
        <p:spPr bwMode="auto">
          <a:xfrm>
            <a:off x="4029075" y="36576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%esi</a:t>
            </a:r>
          </a:p>
        </p:txBody>
      </p:sp>
      <p:sp>
        <p:nvSpPr>
          <p:cNvPr id="278545" name="Rectangle 17"/>
          <p:cNvSpPr>
            <a:spLocks noChangeArrowheads="1"/>
          </p:cNvSpPr>
          <p:nvPr/>
        </p:nvSpPr>
        <p:spPr bwMode="auto">
          <a:xfrm>
            <a:off x="4029075" y="4267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%edi</a:t>
            </a:r>
          </a:p>
        </p:txBody>
      </p:sp>
      <p:sp>
        <p:nvSpPr>
          <p:cNvPr id="278546" name="Rectangle 18"/>
          <p:cNvSpPr>
            <a:spLocks noChangeArrowheads="1"/>
          </p:cNvSpPr>
          <p:nvPr/>
        </p:nvSpPr>
        <p:spPr bwMode="auto">
          <a:xfrm>
            <a:off x="4029075" y="4876800"/>
            <a:ext cx="1752600" cy="3810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%esp</a:t>
            </a:r>
          </a:p>
        </p:txBody>
      </p:sp>
      <p:sp>
        <p:nvSpPr>
          <p:cNvPr id="278547" name="Rectangle 19"/>
          <p:cNvSpPr>
            <a:spLocks noChangeArrowheads="1"/>
          </p:cNvSpPr>
          <p:nvPr/>
        </p:nvSpPr>
        <p:spPr bwMode="auto">
          <a:xfrm>
            <a:off x="4029075" y="5486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%ebp</a:t>
            </a:r>
          </a:p>
        </p:txBody>
      </p:sp>
      <p:sp>
        <p:nvSpPr>
          <p:cNvPr id="278548" name="Rectangle 20"/>
          <p:cNvSpPr>
            <a:spLocks noChangeArrowheads="1"/>
          </p:cNvSpPr>
          <p:nvPr/>
        </p:nvSpPr>
        <p:spPr bwMode="auto">
          <a:xfrm>
            <a:off x="6248400" y="1143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%r8</a:t>
            </a:r>
          </a:p>
        </p:txBody>
      </p:sp>
      <p:sp>
        <p:nvSpPr>
          <p:cNvPr id="278549" name="Rectangle 21"/>
          <p:cNvSpPr>
            <a:spLocks noChangeArrowheads="1"/>
          </p:cNvSpPr>
          <p:nvPr/>
        </p:nvSpPr>
        <p:spPr bwMode="auto">
          <a:xfrm>
            <a:off x="6248400" y="1752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%r9</a:t>
            </a:r>
          </a:p>
        </p:txBody>
      </p:sp>
      <p:sp>
        <p:nvSpPr>
          <p:cNvPr id="278550" name="Rectangle 22"/>
          <p:cNvSpPr>
            <a:spLocks noChangeArrowheads="1"/>
          </p:cNvSpPr>
          <p:nvPr/>
        </p:nvSpPr>
        <p:spPr bwMode="auto">
          <a:xfrm>
            <a:off x="6248400" y="2362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%r10</a:t>
            </a:r>
          </a:p>
        </p:txBody>
      </p:sp>
      <p:sp>
        <p:nvSpPr>
          <p:cNvPr id="278551" name="Rectangle 23"/>
          <p:cNvSpPr>
            <a:spLocks noChangeArrowheads="1"/>
          </p:cNvSpPr>
          <p:nvPr/>
        </p:nvSpPr>
        <p:spPr bwMode="auto">
          <a:xfrm>
            <a:off x="6248400" y="29718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%r11</a:t>
            </a:r>
          </a:p>
        </p:txBody>
      </p:sp>
      <p:sp>
        <p:nvSpPr>
          <p:cNvPr id="278552" name="Rectangle 24"/>
          <p:cNvSpPr>
            <a:spLocks noChangeArrowheads="1"/>
          </p:cNvSpPr>
          <p:nvPr/>
        </p:nvSpPr>
        <p:spPr bwMode="auto">
          <a:xfrm>
            <a:off x="6248400" y="35814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%r12</a:t>
            </a:r>
          </a:p>
        </p:txBody>
      </p:sp>
      <p:sp>
        <p:nvSpPr>
          <p:cNvPr id="278553" name="Rectangle 25"/>
          <p:cNvSpPr>
            <a:spLocks noChangeArrowheads="1"/>
          </p:cNvSpPr>
          <p:nvPr/>
        </p:nvSpPr>
        <p:spPr bwMode="auto">
          <a:xfrm>
            <a:off x="6248400" y="4191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%r13</a:t>
            </a:r>
          </a:p>
        </p:txBody>
      </p:sp>
      <p:sp>
        <p:nvSpPr>
          <p:cNvPr id="278554" name="Rectangle 26"/>
          <p:cNvSpPr>
            <a:spLocks noChangeArrowheads="1"/>
          </p:cNvSpPr>
          <p:nvPr/>
        </p:nvSpPr>
        <p:spPr bwMode="auto">
          <a:xfrm>
            <a:off x="6248400" y="4800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%r14</a:t>
            </a:r>
          </a:p>
        </p:txBody>
      </p:sp>
      <p:sp>
        <p:nvSpPr>
          <p:cNvPr id="278555" name="Rectangle 27"/>
          <p:cNvSpPr>
            <a:spLocks noChangeArrowheads="1"/>
          </p:cNvSpPr>
          <p:nvPr/>
        </p:nvSpPr>
        <p:spPr bwMode="auto">
          <a:xfrm>
            <a:off x="6248400" y="5410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%r15</a:t>
            </a:r>
          </a:p>
        </p:txBody>
      </p:sp>
      <p:sp>
        <p:nvSpPr>
          <p:cNvPr id="278556" name="Rectangle 28"/>
          <p:cNvSpPr>
            <a:spLocks noChangeArrowheads="1"/>
          </p:cNvSpPr>
          <p:nvPr/>
        </p:nvSpPr>
        <p:spPr bwMode="auto">
          <a:xfrm>
            <a:off x="7991475" y="1219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%r8d</a:t>
            </a:r>
          </a:p>
        </p:txBody>
      </p:sp>
      <p:sp>
        <p:nvSpPr>
          <p:cNvPr id="278557" name="Rectangle 29"/>
          <p:cNvSpPr>
            <a:spLocks noChangeArrowheads="1"/>
          </p:cNvSpPr>
          <p:nvPr/>
        </p:nvSpPr>
        <p:spPr bwMode="auto">
          <a:xfrm>
            <a:off x="7991475" y="1828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%r9d</a:t>
            </a:r>
          </a:p>
        </p:txBody>
      </p:sp>
      <p:sp>
        <p:nvSpPr>
          <p:cNvPr id="278558" name="Rectangle 30"/>
          <p:cNvSpPr>
            <a:spLocks noChangeArrowheads="1"/>
          </p:cNvSpPr>
          <p:nvPr/>
        </p:nvSpPr>
        <p:spPr bwMode="auto">
          <a:xfrm>
            <a:off x="7991475" y="2438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%r10d</a:t>
            </a:r>
          </a:p>
        </p:txBody>
      </p:sp>
      <p:sp>
        <p:nvSpPr>
          <p:cNvPr id="278559" name="Rectangle 31"/>
          <p:cNvSpPr>
            <a:spLocks noChangeArrowheads="1"/>
          </p:cNvSpPr>
          <p:nvPr/>
        </p:nvSpPr>
        <p:spPr bwMode="auto">
          <a:xfrm>
            <a:off x="7991475" y="30480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%r11d</a:t>
            </a:r>
          </a:p>
        </p:txBody>
      </p:sp>
      <p:sp>
        <p:nvSpPr>
          <p:cNvPr id="278560" name="Rectangle 32"/>
          <p:cNvSpPr>
            <a:spLocks noChangeArrowheads="1"/>
          </p:cNvSpPr>
          <p:nvPr/>
        </p:nvSpPr>
        <p:spPr bwMode="auto">
          <a:xfrm>
            <a:off x="7991475" y="36576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%r12d</a:t>
            </a:r>
          </a:p>
        </p:txBody>
      </p:sp>
      <p:sp>
        <p:nvSpPr>
          <p:cNvPr id="278561" name="Rectangle 33"/>
          <p:cNvSpPr>
            <a:spLocks noChangeArrowheads="1"/>
          </p:cNvSpPr>
          <p:nvPr/>
        </p:nvSpPr>
        <p:spPr bwMode="auto">
          <a:xfrm>
            <a:off x="7991475" y="4267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%r13d</a:t>
            </a:r>
          </a:p>
        </p:txBody>
      </p:sp>
      <p:sp>
        <p:nvSpPr>
          <p:cNvPr id="278562" name="Rectangle 34"/>
          <p:cNvSpPr>
            <a:spLocks noChangeArrowheads="1"/>
          </p:cNvSpPr>
          <p:nvPr/>
        </p:nvSpPr>
        <p:spPr bwMode="auto">
          <a:xfrm>
            <a:off x="7991475" y="4876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%r14d</a:t>
            </a:r>
          </a:p>
        </p:txBody>
      </p:sp>
      <p:sp>
        <p:nvSpPr>
          <p:cNvPr id="278563" name="Rectangle 35"/>
          <p:cNvSpPr>
            <a:spLocks noChangeArrowheads="1"/>
          </p:cNvSpPr>
          <p:nvPr/>
        </p:nvSpPr>
        <p:spPr bwMode="auto">
          <a:xfrm>
            <a:off x="7991475" y="5486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%r15d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4905375" y="12192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%ax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4914900" y="18288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</a:t>
            </a:r>
            <a:r>
              <a:rPr lang="en-US" dirty="0" err="1">
                <a:latin typeface="Helvetica" pitchFamily="34" charset="0"/>
              </a:rPr>
              <a:t>bx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4914900" y="24384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%cx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4914900" y="30480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%dx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4914900" y="36576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</a:t>
            </a:r>
            <a:r>
              <a:rPr lang="en-US" dirty="0" err="1">
                <a:latin typeface="Helvetica" pitchFamily="34" charset="0"/>
              </a:rPr>
              <a:t>si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4914900" y="42672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%di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914900" y="48768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</a:t>
            </a:r>
            <a:r>
              <a:rPr lang="en-US" dirty="0" err="1">
                <a:latin typeface="Helvetica" pitchFamily="34" charset="0"/>
              </a:rPr>
              <a:t>sp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4914900" y="54864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</a:t>
            </a:r>
            <a:r>
              <a:rPr lang="en-US" dirty="0" err="1">
                <a:latin typeface="Helvetica" pitchFamily="34" charset="0"/>
              </a:rPr>
              <a:t>bp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8877300" y="12192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%r8w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8877300" y="18288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%r9w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8877300" y="24384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%r10w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8877300" y="30480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%r11w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8877300" y="36576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%r12w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8877300" y="42672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%r13w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8877300" y="48768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%r14w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8877300" y="54864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%r15w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4905375" y="30588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%dx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4905375" y="36684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</a:t>
            </a:r>
            <a:r>
              <a:rPr lang="en-US" dirty="0" err="1">
                <a:latin typeface="Helvetica" pitchFamily="34" charset="0"/>
              </a:rPr>
              <a:t>si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4905375" y="42780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%di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4905375" y="48876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</a:t>
            </a:r>
            <a:r>
              <a:rPr lang="en-US" dirty="0" err="1">
                <a:latin typeface="Helvetica" pitchFamily="34" charset="0"/>
              </a:rPr>
              <a:t>sp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905375" y="54972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</a:t>
            </a:r>
            <a:r>
              <a:rPr lang="en-US" dirty="0" err="1">
                <a:latin typeface="Helvetica" pitchFamily="34" charset="0"/>
              </a:rPr>
              <a:t>bp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8867775" y="12300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%r8w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8867775" y="18396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%r9w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8867775" y="24492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%r10w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8867775" y="30588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%r11w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8867775" y="36684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%r12w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4914901" y="12192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ah</a:t>
            </a:r>
          </a:p>
        </p:txBody>
      </p:sp>
      <p:sp>
        <p:nvSpPr>
          <p:cNvPr id="74" name="Rectangle 73"/>
          <p:cNvSpPr/>
          <p:nvPr/>
        </p:nvSpPr>
        <p:spPr bwMode="auto">
          <a:xfrm>
            <a:off x="5362576" y="12192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al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4914901" y="18288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 err="1">
                <a:latin typeface="Helvetica" pitchFamily="34" charset="0"/>
              </a:rPr>
              <a:t>bh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5362576" y="18288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 err="1">
                <a:latin typeface="Helvetica" pitchFamily="34" charset="0"/>
              </a:rPr>
              <a:t>bl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4914901" y="24384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 err="1">
                <a:latin typeface="Helvetica" pitchFamily="34" charset="0"/>
              </a:rPr>
              <a:t>ch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5362576" y="24384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cl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4914901" y="30480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dh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5362576" y="30480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dl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5362576" y="36576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 err="1">
                <a:latin typeface="Helvetica" pitchFamily="34" charset="0"/>
              </a:rPr>
              <a:t>sil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5362576" y="42672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 err="1">
                <a:latin typeface="Helvetica" pitchFamily="34" charset="0"/>
              </a:rPr>
              <a:t>dil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5362576" y="48768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 err="1">
                <a:latin typeface="Helvetica" pitchFamily="34" charset="0"/>
              </a:rPr>
              <a:t>spl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5362576" y="54864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 err="1">
                <a:latin typeface="Helvetica" pitchFamily="34" charset="0"/>
              </a:rPr>
              <a:t>bpl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9324976" y="12192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r8b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9324976" y="18288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r9b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9324976" y="24384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latin typeface="Helvetica" pitchFamily="34" charset="0"/>
              </a:rPr>
              <a:t>r10b</a:t>
            </a:r>
          </a:p>
        </p:txBody>
      </p:sp>
      <p:sp>
        <p:nvSpPr>
          <p:cNvPr id="88" name="Rectangle 87"/>
          <p:cNvSpPr/>
          <p:nvPr/>
        </p:nvSpPr>
        <p:spPr bwMode="auto">
          <a:xfrm>
            <a:off x="9324976" y="30480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latin typeface="Helvetica" pitchFamily="34" charset="0"/>
              </a:rPr>
              <a:t>r11b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9324976" y="36576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latin typeface="Helvetica" pitchFamily="34" charset="0"/>
              </a:rPr>
              <a:t>r12b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9324976" y="42672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latin typeface="Helvetica" pitchFamily="34" charset="0"/>
              </a:rPr>
              <a:t>r13b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9324976" y="48768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latin typeface="Helvetica" pitchFamily="34" charset="0"/>
              </a:rPr>
              <a:t>r14b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9324976" y="54864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latin typeface="Helvetica" pitchFamily="34" charset="0"/>
              </a:rPr>
              <a:t>r15b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78548" y="1168872"/>
            <a:ext cx="2234907" cy="142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Oh.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5023432" y="2921472"/>
            <a:ext cx="2145139" cy="142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My.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4602644" y="4674072"/>
            <a:ext cx="2986715" cy="142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God.</a:t>
            </a:r>
          </a:p>
        </p:txBody>
      </p:sp>
    </p:spTree>
    <p:extLst>
      <p:ext uri="{BB962C8B-B14F-4D97-AF65-F5344CB8AC3E}">
        <p14:creationId xmlns:p14="http://schemas.microsoft.com/office/powerpoint/2010/main" val="1403756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4" grpId="0"/>
      <p:bldP spid="94" grpId="0"/>
      <p:bldP spid="9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ChangeArrowheads="1"/>
          </p:cNvSpPr>
          <p:nvPr/>
        </p:nvSpPr>
        <p:spPr bwMode="auto">
          <a:xfrm>
            <a:off x="2286000" y="1143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%rax</a:t>
            </a:r>
          </a:p>
        </p:txBody>
      </p:sp>
      <p:sp>
        <p:nvSpPr>
          <p:cNvPr id="278531" name="Rectangle 3"/>
          <p:cNvSpPr>
            <a:spLocks noChangeArrowheads="1"/>
          </p:cNvSpPr>
          <p:nvPr/>
        </p:nvSpPr>
        <p:spPr bwMode="auto">
          <a:xfrm>
            <a:off x="2286000" y="1752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%rbx</a:t>
            </a:r>
          </a:p>
        </p:txBody>
      </p:sp>
      <p:sp>
        <p:nvSpPr>
          <p:cNvPr id="278532" name="Rectangle 4"/>
          <p:cNvSpPr>
            <a:spLocks noChangeArrowheads="1"/>
          </p:cNvSpPr>
          <p:nvPr/>
        </p:nvSpPr>
        <p:spPr bwMode="auto">
          <a:xfrm>
            <a:off x="2286000" y="2362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%rcx</a:t>
            </a:r>
          </a:p>
        </p:txBody>
      </p:sp>
      <p:sp>
        <p:nvSpPr>
          <p:cNvPr id="278533" name="Rectangle 5"/>
          <p:cNvSpPr>
            <a:spLocks noChangeArrowheads="1"/>
          </p:cNvSpPr>
          <p:nvPr/>
        </p:nvSpPr>
        <p:spPr bwMode="auto">
          <a:xfrm>
            <a:off x="2286000" y="29718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%rdx</a:t>
            </a:r>
          </a:p>
        </p:txBody>
      </p:sp>
      <p:sp>
        <p:nvSpPr>
          <p:cNvPr id="278534" name="Rectangle 6"/>
          <p:cNvSpPr>
            <a:spLocks noChangeArrowheads="1"/>
          </p:cNvSpPr>
          <p:nvPr/>
        </p:nvSpPr>
        <p:spPr bwMode="auto">
          <a:xfrm>
            <a:off x="2286000" y="35814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%rsi</a:t>
            </a:r>
          </a:p>
        </p:txBody>
      </p:sp>
      <p:sp>
        <p:nvSpPr>
          <p:cNvPr id="278535" name="Rectangle 7"/>
          <p:cNvSpPr>
            <a:spLocks noChangeArrowheads="1"/>
          </p:cNvSpPr>
          <p:nvPr/>
        </p:nvSpPr>
        <p:spPr bwMode="auto">
          <a:xfrm>
            <a:off x="2286000" y="4191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%rdi</a:t>
            </a:r>
          </a:p>
        </p:txBody>
      </p:sp>
      <p:sp>
        <p:nvSpPr>
          <p:cNvPr id="278536" name="Rectangle 8"/>
          <p:cNvSpPr>
            <a:spLocks noChangeArrowheads="1"/>
          </p:cNvSpPr>
          <p:nvPr/>
        </p:nvSpPr>
        <p:spPr bwMode="auto">
          <a:xfrm>
            <a:off x="2286000" y="4800600"/>
            <a:ext cx="3505200" cy="5334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%rsp</a:t>
            </a:r>
          </a:p>
        </p:txBody>
      </p:sp>
      <p:sp>
        <p:nvSpPr>
          <p:cNvPr id="278537" name="Rectangle 9"/>
          <p:cNvSpPr>
            <a:spLocks noChangeArrowheads="1"/>
          </p:cNvSpPr>
          <p:nvPr/>
        </p:nvSpPr>
        <p:spPr bwMode="auto">
          <a:xfrm>
            <a:off x="2286000" y="5410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%rbp</a:t>
            </a:r>
          </a:p>
        </p:txBody>
      </p:sp>
      <p:sp>
        <p:nvSpPr>
          <p:cNvPr id="27853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x86-64 Integer Registers</a:t>
            </a:r>
          </a:p>
        </p:txBody>
      </p:sp>
      <p:sp>
        <p:nvSpPr>
          <p:cNvPr id="278540" name="Rectangle 12"/>
          <p:cNvSpPr>
            <a:spLocks noChangeArrowheads="1"/>
          </p:cNvSpPr>
          <p:nvPr/>
        </p:nvSpPr>
        <p:spPr bwMode="auto">
          <a:xfrm>
            <a:off x="4029075" y="1219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%eax</a:t>
            </a:r>
          </a:p>
        </p:txBody>
      </p:sp>
      <p:sp>
        <p:nvSpPr>
          <p:cNvPr id="278541" name="Rectangle 13"/>
          <p:cNvSpPr>
            <a:spLocks noChangeArrowheads="1"/>
          </p:cNvSpPr>
          <p:nvPr/>
        </p:nvSpPr>
        <p:spPr bwMode="auto">
          <a:xfrm>
            <a:off x="4029075" y="1828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charset="0"/>
                <a:ea typeface="+mn-ea"/>
              </a:rPr>
              <a:t>%ebx</a:t>
            </a:r>
          </a:p>
        </p:txBody>
      </p:sp>
      <p:sp>
        <p:nvSpPr>
          <p:cNvPr id="278542" name="Rectangle 14"/>
          <p:cNvSpPr>
            <a:spLocks noChangeArrowheads="1"/>
          </p:cNvSpPr>
          <p:nvPr/>
        </p:nvSpPr>
        <p:spPr bwMode="auto">
          <a:xfrm>
            <a:off x="4029075" y="2438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%ecx</a:t>
            </a:r>
          </a:p>
        </p:txBody>
      </p:sp>
      <p:sp>
        <p:nvSpPr>
          <p:cNvPr id="278543" name="Rectangle 15"/>
          <p:cNvSpPr>
            <a:spLocks noChangeArrowheads="1"/>
          </p:cNvSpPr>
          <p:nvPr/>
        </p:nvSpPr>
        <p:spPr bwMode="auto">
          <a:xfrm>
            <a:off x="4029075" y="30480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charset="0"/>
                <a:ea typeface="+mn-ea"/>
              </a:rPr>
              <a:t>%edx</a:t>
            </a:r>
          </a:p>
        </p:txBody>
      </p:sp>
      <p:sp>
        <p:nvSpPr>
          <p:cNvPr id="278544" name="Rectangle 16"/>
          <p:cNvSpPr>
            <a:spLocks noChangeArrowheads="1"/>
          </p:cNvSpPr>
          <p:nvPr/>
        </p:nvSpPr>
        <p:spPr bwMode="auto">
          <a:xfrm>
            <a:off x="4029075" y="36576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%esi</a:t>
            </a:r>
          </a:p>
        </p:txBody>
      </p:sp>
      <p:sp>
        <p:nvSpPr>
          <p:cNvPr id="278545" name="Rectangle 17"/>
          <p:cNvSpPr>
            <a:spLocks noChangeArrowheads="1"/>
          </p:cNvSpPr>
          <p:nvPr/>
        </p:nvSpPr>
        <p:spPr bwMode="auto">
          <a:xfrm>
            <a:off x="4029075" y="4267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%edi</a:t>
            </a:r>
          </a:p>
        </p:txBody>
      </p:sp>
      <p:sp>
        <p:nvSpPr>
          <p:cNvPr id="278546" name="Rectangle 18"/>
          <p:cNvSpPr>
            <a:spLocks noChangeArrowheads="1"/>
          </p:cNvSpPr>
          <p:nvPr/>
        </p:nvSpPr>
        <p:spPr bwMode="auto">
          <a:xfrm>
            <a:off x="4029075" y="4876800"/>
            <a:ext cx="1752600" cy="3810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%esp</a:t>
            </a:r>
          </a:p>
        </p:txBody>
      </p:sp>
      <p:sp>
        <p:nvSpPr>
          <p:cNvPr id="278547" name="Rectangle 19"/>
          <p:cNvSpPr>
            <a:spLocks noChangeArrowheads="1"/>
          </p:cNvSpPr>
          <p:nvPr/>
        </p:nvSpPr>
        <p:spPr bwMode="auto">
          <a:xfrm>
            <a:off x="4029075" y="5486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%ebp</a:t>
            </a:r>
          </a:p>
        </p:txBody>
      </p:sp>
      <p:sp>
        <p:nvSpPr>
          <p:cNvPr id="278548" name="Rectangle 20"/>
          <p:cNvSpPr>
            <a:spLocks noChangeArrowheads="1"/>
          </p:cNvSpPr>
          <p:nvPr/>
        </p:nvSpPr>
        <p:spPr bwMode="auto">
          <a:xfrm>
            <a:off x="6248400" y="1143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%r8</a:t>
            </a:r>
          </a:p>
        </p:txBody>
      </p:sp>
      <p:sp>
        <p:nvSpPr>
          <p:cNvPr id="278549" name="Rectangle 21"/>
          <p:cNvSpPr>
            <a:spLocks noChangeArrowheads="1"/>
          </p:cNvSpPr>
          <p:nvPr/>
        </p:nvSpPr>
        <p:spPr bwMode="auto">
          <a:xfrm>
            <a:off x="6248400" y="1752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%r9</a:t>
            </a:r>
          </a:p>
        </p:txBody>
      </p:sp>
      <p:sp>
        <p:nvSpPr>
          <p:cNvPr id="278550" name="Rectangle 22"/>
          <p:cNvSpPr>
            <a:spLocks noChangeArrowheads="1"/>
          </p:cNvSpPr>
          <p:nvPr/>
        </p:nvSpPr>
        <p:spPr bwMode="auto">
          <a:xfrm>
            <a:off x="6248400" y="2362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%r10</a:t>
            </a:r>
          </a:p>
        </p:txBody>
      </p:sp>
      <p:sp>
        <p:nvSpPr>
          <p:cNvPr id="278551" name="Rectangle 23"/>
          <p:cNvSpPr>
            <a:spLocks noChangeArrowheads="1"/>
          </p:cNvSpPr>
          <p:nvPr/>
        </p:nvSpPr>
        <p:spPr bwMode="auto">
          <a:xfrm>
            <a:off x="6248400" y="29718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%r11</a:t>
            </a:r>
          </a:p>
        </p:txBody>
      </p:sp>
      <p:sp>
        <p:nvSpPr>
          <p:cNvPr id="278552" name="Rectangle 24"/>
          <p:cNvSpPr>
            <a:spLocks noChangeArrowheads="1"/>
          </p:cNvSpPr>
          <p:nvPr/>
        </p:nvSpPr>
        <p:spPr bwMode="auto">
          <a:xfrm>
            <a:off x="6248400" y="35814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%r12</a:t>
            </a:r>
          </a:p>
        </p:txBody>
      </p:sp>
      <p:sp>
        <p:nvSpPr>
          <p:cNvPr id="278553" name="Rectangle 25"/>
          <p:cNvSpPr>
            <a:spLocks noChangeArrowheads="1"/>
          </p:cNvSpPr>
          <p:nvPr/>
        </p:nvSpPr>
        <p:spPr bwMode="auto">
          <a:xfrm>
            <a:off x="6248400" y="4191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%r13</a:t>
            </a:r>
          </a:p>
        </p:txBody>
      </p:sp>
      <p:sp>
        <p:nvSpPr>
          <p:cNvPr id="278554" name="Rectangle 26"/>
          <p:cNvSpPr>
            <a:spLocks noChangeArrowheads="1"/>
          </p:cNvSpPr>
          <p:nvPr/>
        </p:nvSpPr>
        <p:spPr bwMode="auto">
          <a:xfrm>
            <a:off x="6248400" y="4800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%r14</a:t>
            </a:r>
          </a:p>
        </p:txBody>
      </p:sp>
      <p:sp>
        <p:nvSpPr>
          <p:cNvPr id="278555" name="Rectangle 27"/>
          <p:cNvSpPr>
            <a:spLocks noChangeArrowheads="1"/>
          </p:cNvSpPr>
          <p:nvPr/>
        </p:nvSpPr>
        <p:spPr bwMode="auto">
          <a:xfrm>
            <a:off x="6248400" y="5410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%r15</a:t>
            </a:r>
          </a:p>
        </p:txBody>
      </p:sp>
      <p:sp>
        <p:nvSpPr>
          <p:cNvPr id="278556" name="Rectangle 28"/>
          <p:cNvSpPr>
            <a:spLocks noChangeArrowheads="1"/>
          </p:cNvSpPr>
          <p:nvPr/>
        </p:nvSpPr>
        <p:spPr bwMode="auto">
          <a:xfrm>
            <a:off x="7991475" y="1219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%r8d</a:t>
            </a:r>
          </a:p>
        </p:txBody>
      </p:sp>
      <p:sp>
        <p:nvSpPr>
          <p:cNvPr id="278557" name="Rectangle 29"/>
          <p:cNvSpPr>
            <a:spLocks noChangeArrowheads="1"/>
          </p:cNvSpPr>
          <p:nvPr/>
        </p:nvSpPr>
        <p:spPr bwMode="auto">
          <a:xfrm>
            <a:off x="7991475" y="1828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%r9d</a:t>
            </a:r>
          </a:p>
        </p:txBody>
      </p:sp>
      <p:sp>
        <p:nvSpPr>
          <p:cNvPr id="278558" name="Rectangle 30"/>
          <p:cNvSpPr>
            <a:spLocks noChangeArrowheads="1"/>
          </p:cNvSpPr>
          <p:nvPr/>
        </p:nvSpPr>
        <p:spPr bwMode="auto">
          <a:xfrm>
            <a:off x="7991475" y="2438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%r10d</a:t>
            </a:r>
          </a:p>
        </p:txBody>
      </p:sp>
      <p:sp>
        <p:nvSpPr>
          <p:cNvPr id="278559" name="Rectangle 31"/>
          <p:cNvSpPr>
            <a:spLocks noChangeArrowheads="1"/>
          </p:cNvSpPr>
          <p:nvPr/>
        </p:nvSpPr>
        <p:spPr bwMode="auto">
          <a:xfrm>
            <a:off x="7991475" y="30480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%r11d</a:t>
            </a:r>
          </a:p>
        </p:txBody>
      </p:sp>
      <p:sp>
        <p:nvSpPr>
          <p:cNvPr id="278560" name="Rectangle 32"/>
          <p:cNvSpPr>
            <a:spLocks noChangeArrowheads="1"/>
          </p:cNvSpPr>
          <p:nvPr/>
        </p:nvSpPr>
        <p:spPr bwMode="auto">
          <a:xfrm>
            <a:off x="7991475" y="36576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%r12d</a:t>
            </a:r>
          </a:p>
        </p:txBody>
      </p:sp>
      <p:sp>
        <p:nvSpPr>
          <p:cNvPr id="278561" name="Rectangle 33"/>
          <p:cNvSpPr>
            <a:spLocks noChangeArrowheads="1"/>
          </p:cNvSpPr>
          <p:nvPr/>
        </p:nvSpPr>
        <p:spPr bwMode="auto">
          <a:xfrm>
            <a:off x="7991475" y="4267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%r13d</a:t>
            </a:r>
          </a:p>
        </p:txBody>
      </p:sp>
      <p:sp>
        <p:nvSpPr>
          <p:cNvPr id="278562" name="Rectangle 34"/>
          <p:cNvSpPr>
            <a:spLocks noChangeArrowheads="1"/>
          </p:cNvSpPr>
          <p:nvPr/>
        </p:nvSpPr>
        <p:spPr bwMode="auto">
          <a:xfrm>
            <a:off x="7991475" y="4876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%r14d</a:t>
            </a:r>
          </a:p>
        </p:txBody>
      </p:sp>
      <p:sp>
        <p:nvSpPr>
          <p:cNvPr id="278563" name="Rectangle 35"/>
          <p:cNvSpPr>
            <a:spLocks noChangeArrowheads="1"/>
          </p:cNvSpPr>
          <p:nvPr/>
        </p:nvSpPr>
        <p:spPr bwMode="auto">
          <a:xfrm>
            <a:off x="7991475" y="5486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%r15d</a:t>
            </a:r>
          </a:p>
        </p:txBody>
      </p:sp>
    </p:spTree>
    <p:extLst>
      <p:ext uri="{BB962C8B-B14F-4D97-AF65-F5344CB8AC3E}">
        <p14:creationId xmlns:p14="http://schemas.microsoft.com/office/powerpoint/2010/main" val="2731033331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Data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Moving Data</a:t>
            </a:r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movq</a:t>
            </a:r>
            <a:r>
              <a:rPr lang="en-US" b="1" dirty="0"/>
              <a:t> </a:t>
            </a:r>
            <a:r>
              <a:rPr lang="en-US" b="1" i="1" dirty="0"/>
              <a:t>Source</a:t>
            </a:r>
            <a:r>
              <a:rPr lang="en-US" b="1" dirty="0"/>
              <a:t>, </a:t>
            </a:r>
            <a:r>
              <a:rPr lang="en-US" b="1" i="1" dirty="0" err="1"/>
              <a:t>Dest</a:t>
            </a:r>
            <a:endParaRPr lang="en-US" dirty="0"/>
          </a:p>
          <a:p>
            <a:pPr>
              <a:spcBef>
                <a:spcPts val="1800"/>
              </a:spcBef>
            </a:pPr>
            <a:r>
              <a:rPr lang="en-US" dirty="0"/>
              <a:t>Operand Types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Immediate:</a:t>
            </a:r>
            <a:r>
              <a:rPr lang="en-US" dirty="0"/>
              <a:t> Constant integer data</a:t>
            </a:r>
          </a:p>
          <a:p>
            <a:pPr lvl="2"/>
            <a:r>
              <a:rPr lang="en-US" dirty="0"/>
              <a:t>Example: </a:t>
            </a:r>
            <a:r>
              <a:rPr lang="en-US" b="1" dirty="0">
                <a:latin typeface="Courier New" pitchFamily="49" charset="0"/>
              </a:rPr>
              <a:t>$0x400</a:t>
            </a:r>
            <a:r>
              <a:rPr lang="en-US" b="1" dirty="0"/>
              <a:t>, </a:t>
            </a:r>
            <a:r>
              <a:rPr lang="en-US" b="1" dirty="0">
                <a:latin typeface="Courier New" pitchFamily="49" charset="0"/>
              </a:rPr>
              <a:t>$-533</a:t>
            </a:r>
            <a:endParaRPr lang="en-US" dirty="0"/>
          </a:p>
          <a:p>
            <a:pPr lvl="2"/>
            <a:r>
              <a:rPr lang="en-US" dirty="0"/>
              <a:t>Like C constant, but prefixed with </a:t>
            </a:r>
            <a:r>
              <a:rPr lang="en-US" b="1" dirty="0">
                <a:latin typeface="Courier New" pitchFamily="49" charset="0"/>
              </a:rPr>
              <a:t>‘$’</a:t>
            </a:r>
          </a:p>
          <a:p>
            <a:pPr lvl="2"/>
            <a:r>
              <a:rPr lang="en-US" dirty="0"/>
              <a:t>Encoded with 1, 2,  4, or 8 bytes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Register: </a:t>
            </a:r>
            <a:r>
              <a:rPr lang="en-US" dirty="0"/>
              <a:t>One of 16 integer registers</a:t>
            </a:r>
          </a:p>
          <a:p>
            <a:pPr lvl="2"/>
            <a:r>
              <a:rPr lang="en-US" dirty="0"/>
              <a:t>Example: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rax</a:t>
            </a:r>
            <a:r>
              <a:rPr lang="en-US" b="1" dirty="0">
                <a:latin typeface="Courier New" pitchFamily="49" charset="0"/>
              </a:rPr>
              <a:t>, %r13</a:t>
            </a:r>
          </a:p>
          <a:p>
            <a:pPr lvl="2"/>
            <a:r>
              <a:rPr lang="en-US" dirty="0"/>
              <a:t>But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rsp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/>
              <a:t>reserved for special use</a:t>
            </a:r>
          </a:p>
          <a:p>
            <a:pPr lvl="2"/>
            <a:r>
              <a:rPr lang="en-US" dirty="0"/>
              <a:t>Others have special uses for particular instructions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Memory:</a:t>
            </a:r>
            <a:r>
              <a:rPr lang="en-US" dirty="0"/>
              <a:t> 8 consecutive bytes of memory at some address</a:t>
            </a:r>
          </a:p>
          <a:p>
            <a:pPr lvl="2"/>
            <a:r>
              <a:rPr lang="en-US" dirty="0"/>
              <a:t>Simplest example: </a:t>
            </a:r>
            <a:r>
              <a:rPr lang="en-US" b="1" dirty="0">
                <a:latin typeface="Courier New" pitchFamily="49" charset="0"/>
              </a:rPr>
              <a:t>(%</a:t>
            </a:r>
            <a:r>
              <a:rPr lang="en-US" b="1" dirty="0" err="1">
                <a:latin typeface="Courier New" pitchFamily="49" charset="0"/>
              </a:rPr>
              <a:t>rax</a:t>
            </a:r>
            <a:r>
              <a:rPr lang="en-US" b="1" dirty="0">
                <a:latin typeface="Courier New" pitchFamily="49" charset="0"/>
              </a:rPr>
              <a:t>)</a:t>
            </a:r>
            <a:r>
              <a:rPr lang="en-US" b="1" dirty="0"/>
              <a:t> means “some address” comes from register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b="1" dirty="0">
              <a:latin typeface="Courier New" pitchFamily="49" charset="0"/>
            </a:endParaRPr>
          </a:p>
          <a:p>
            <a:pPr lvl="2"/>
            <a:r>
              <a:rPr lang="en-US" dirty="0"/>
              <a:t>Various other “address modes”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691416" y="609600"/>
            <a:ext cx="2519384" cy="4267200"/>
            <a:chOff x="6167416" y="609600"/>
            <a:chExt cx="2519384" cy="4267200"/>
          </a:xfrm>
        </p:grpSpPr>
        <p:sp>
          <p:nvSpPr>
            <p:cNvPr id="156676" name="Rectangle 4"/>
            <p:cNvSpPr>
              <a:spLocks noChangeArrowheads="1"/>
            </p:cNvSpPr>
            <p:nvPr/>
          </p:nvSpPr>
          <p:spPr bwMode="auto">
            <a:xfrm>
              <a:off x="6172200" y="6096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77" name="Rectangle 5"/>
            <p:cNvSpPr>
              <a:spLocks noChangeArrowheads="1"/>
            </p:cNvSpPr>
            <p:nvPr/>
          </p:nvSpPr>
          <p:spPr bwMode="auto">
            <a:xfrm>
              <a:off x="6172200" y="10668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rcx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78" name="Rectangle 6"/>
            <p:cNvSpPr>
              <a:spLocks noChangeArrowheads="1"/>
            </p:cNvSpPr>
            <p:nvPr/>
          </p:nvSpPr>
          <p:spPr bwMode="auto">
            <a:xfrm>
              <a:off x="6172200" y="15240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79" name="Rectangle 7"/>
            <p:cNvSpPr>
              <a:spLocks noChangeArrowheads="1"/>
            </p:cNvSpPr>
            <p:nvPr/>
          </p:nvSpPr>
          <p:spPr bwMode="auto">
            <a:xfrm>
              <a:off x="6172200" y="19812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rbx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80" name="Rectangle 8"/>
            <p:cNvSpPr>
              <a:spLocks noChangeArrowheads="1"/>
            </p:cNvSpPr>
            <p:nvPr/>
          </p:nvSpPr>
          <p:spPr bwMode="auto">
            <a:xfrm>
              <a:off x="6172200" y="24384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81" name="Rectangle 9"/>
            <p:cNvSpPr>
              <a:spLocks noChangeArrowheads="1"/>
            </p:cNvSpPr>
            <p:nvPr/>
          </p:nvSpPr>
          <p:spPr bwMode="auto">
            <a:xfrm>
              <a:off x="6172200" y="28956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82" name="Rectangle 10"/>
            <p:cNvSpPr>
              <a:spLocks noChangeArrowheads="1"/>
            </p:cNvSpPr>
            <p:nvPr/>
          </p:nvSpPr>
          <p:spPr bwMode="auto">
            <a:xfrm>
              <a:off x="6172200" y="3352800"/>
              <a:ext cx="2514600" cy="38100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rsp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83" name="Rectangle 11"/>
            <p:cNvSpPr>
              <a:spLocks noChangeArrowheads="1"/>
            </p:cNvSpPr>
            <p:nvPr/>
          </p:nvSpPr>
          <p:spPr bwMode="auto">
            <a:xfrm>
              <a:off x="6172200" y="38100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rbp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6167416" y="44958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rN</a:t>
              </a:r>
              <a:endParaRPr lang="en-US" dirty="0">
                <a:latin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11015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Intel x86 (IA32/64) Processors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Totally Dominate Computer Market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Evolutionary Design</a:t>
            </a:r>
          </a:p>
          <a:p>
            <a:pPr lvl="1" eaLnBrk="1" hangingPunct="1">
              <a:defRPr/>
            </a:pPr>
            <a:r>
              <a:rPr lang="en-US" dirty="0"/>
              <a:t>Starting in 1978 with 8086 (really 1971 with 4004)</a:t>
            </a:r>
          </a:p>
          <a:p>
            <a:pPr lvl="1" eaLnBrk="1" hangingPunct="1">
              <a:defRPr/>
            </a:pPr>
            <a:r>
              <a:rPr lang="en-US" dirty="0"/>
              <a:t>Added more features as time went on</a:t>
            </a:r>
          </a:p>
          <a:p>
            <a:pPr lvl="1" eaLnBrk="1" hangingPunct="1">
              <a:defRPr/>
            </a:pPr>
            <a:r>
              <a:rPr lang="en-US" dirty="0"/>
              <a:t>Still support old features, although obsolete</a:t>
            </a:r>
          </a:p>
          <a:p>
            <a:pPr eaLnBrk="1" hangingPunct="1">
              <a:defRPr/>
            </a:pPr>
            <a:r>
              <a:rPr lang="en-US" dirty="0"/>
              <a:t>Complex Instruction Set Computer (</a:t>
            </a:r>
            <a:r>
              <a:rPr lang="en-US" dirty="0" err="1"/>
              <a:t>CISC</a:t>
            </a:r>
            <a:r>
              <a:rPr lang="en-US" dirty="0"/>
              <a:t>)</a:t>
            </a:r>
          </a:p>
          <a:p>
            <a:pPr lvl="1" eaLnBrk="1" hangingPunct="1">
              <a:defRPr/>
            </a:pPr>
            <a:r>
              <a:rPr lang="en-US" dirty="0"/>
              <a:t>Many different instructions with many different formats</a:t>
            </a:r>
          </a:p>
          <a:p>
            <a:pPr lvl="2" eaLnBrk="1" hangingPunct="1">
              <a:defRPr/>
            </a:pPr>
            <a:r>
              <a:rPr lang="en-US" dirty="0"/>
              <a:t>But only small subset encountered with Linux programs</a:t>
            </a:r>
          </a:p>
          <a:p>
            <a:pPr lvl="1" eaLnBrk="1" hangingPunct="1">
              <a:defRPr/>
            </a:pPr>
            <a:r>
              <a:rPr lang="en-US" dirty="0"/>
              <a:t>Hard to match performance of Reduced Instruction Set Computers (RISC)</a:t>
            </a:r>
          </a:p>
          <a:p>
            <a:pPr lvl="1" eaLnBrk="1" hangingPunct="1">
              <a:defRPr/>
            </a:pPr>
            <a:r>
              <a:rPr lang="en-US" dirty="0"/>
              <a:t>But Intel has done just that!</a:t>
            </a:r>
          </a:p>
          <a:p>
            <a:pPr lvl="2" eaLnBrk="1" hangingPunct="1">
              <a:defRPr/>
            </a:pPr>
            <a:r>
              <a:rPr lang="en-US" dirty="0"/>
              <a:t>Well…in terms of speed; less so for low power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/>
              <a:t> Operand Combinations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5578180"/>
            <a:ext cx="11076516" cy="867070"/>
          </a:xfrm>
          <a:noFill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i="1" dirty="0">
                <a:solidFill>
                  <a:srgbClr val="C00000"/>
                </a:solidFill>
              </a:rPr>
              <a:t>Cannot do memory-memory transfer with a single instruction</a:t>
            </a:r>
          </a:p>
        </p:txBody>
      </p:sp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1143000" y="3543300"/>
            <a:ext cx="93627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>
                <a:latin typeface="Courier New" pitchFamily="49" charset="0"/>
              </a:rPr>
              <a:t>movq</a:t>
            </a:r>
            <a:endParaRPr lang="en-US" sz="2400" dirty="0">
              <a:latin typeface="Courier New" pitchFamily="49" charset="0"/>
            </a:endParaRPr>
          </a:p>
        </p:txBody>
      </p:sp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2514600" y="2476500"/>
            <a:ext cx="76014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Imm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2514600" y="35433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3" name="Text Box 7"/>
          <p:cNvSpPr txBox="1">
            <a:spLocks noChangeArrowheads="1"/>
          </p:cNvSpPr>
          <p:nvPr/>
        </p:nvSpPr>
        <p:spPr bwMode="auto">
          <a:xfrm>
            <a:off x="2514600" y="4686299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4" name="Text Box 8"/>
          <p:cNvSpPr txBox="1">
            <a:spLocks noChangeArrowheads="1"/>
          </p:cNvSpPr>
          <p:nvPr/>
        </p:nvSpPr>
        <p:spPr bwMode="auto">
          <a:xfrm>
            <a:off x="3733800" y="22479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5" name="Text Box 9"/>
          <p:cNvSpPr txBox="1">
            <a:spLocks noChangeArrowheads="1"/>
          </p:cNvSpPr>
          <p:nvPr/>
        </p:nvSpPr>
        <p:spPr bwMode="auto">
          <a:xfrm>
            <a:off x="3733800" y="2705099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6" name="Text Box 10"/>
          <p:cNvSpPr txBox="1">
            <a:spLocks noChangeArrowheads="1"/>
          </p:cNvSpPr>
          <p:nvPr/>
        </p:nvSpPr>
        <p:spPr bwMode="auto">
          <a:xfrm>
            <a:off x="3733800" y="33909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7" name="Text Box 11"/>
          <p:cNvSpPr txBox="1">
            <a:spLocks noChangeArrowheads="1"/>
          </p:cNvSpPr>
          <p:nvPr/>
        </p:nvSpPr>
        <p:spPr bwMode="auto">
          <a:xfrm>
            <a:off x="3733800" y="3836987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8" name="Text Box 12"/>
          <p:cNvSpPr txBox="1">
            <a:spLocks noChangeArrowheads="1"/>
          </p:cNvSpPr>
          <p:nvPr/>
        </p:nvSpPr>
        <p:spPr bwMode="auto">
          <a:xfrm>
            <a:off x="3733800" y="46863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9" name="Text Box 13"/>
          <p:cNvSpPr txBox="1">
            <a:spLocks noChangeArrowheads="1"/>
          </p:cNvSpPr>
          <p:nvPr/>
        </p:nvSpPr>
        <p:spPr bwMode="auto">
          <a:xfrm>
            <a:off x="2362201" y="1524000"/>
            <a:ext cx="104913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Source</a:t>
            </a:r>
          </a:p>
        </p:txBody>
      </p:sp>
      <p:sp>
        <p:nvSpPr>
          <p:cNvPr id="157710" name="Text Box 14"/>
          <p:cNvSpPr txBox="1">
            <a:spLocks noChangeArrowheads="1"/>
          </p:cNvSpPr>
          <p:nvPr/>
        </p:nvSpPr>
        <p:spPr bwMode="auto">
          <a:xfrm>
            <a:off x="3733801" y="1524000"/>
            <a:ext cx="76149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>
                <a:latin typeface="Calibri" pitchFamily="34" charset="0"/>
              </a:rPr>
              <a:t>Dest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57716" name="AutoShape 20"/>
          <p:cNvSpPr>
            <a:spLocks/>
          </p:cNvSpPr>
          <p:nvPr/>
        </p:nvSpPr>
        <p:spPr bwMode="auto">
          <a:xfrm>
            <a:off x="2209800" y="2400299"/>
            <a:ext cx="304800" cy="27432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7" name="AutoShape 21"/>
          <p:cNvSpPr>
            <a:spLocks/>
          </p:cNvSpPr>
          <p:nvPr/>
        </p:nvSpPr>
        <p:spPr bwMode="auto">
          <a:xfrm>
            <a:off x="3429000" y="2324099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8" name="AutoShape 22"/>
          <p:cNvSpPr>
            <a:spLocks/>
          </p:cNvSpPr>
          <p:nvPr/>
        </p:nvSpPr>
        <p:spPr bwMode="auto">
          <a:xfrm>
            <a:off x="3429000" y="3467099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9" name="Text Box 23"/>
          <p:cNvSpPr txBox="1">
            <a:spLocks noChangeArrowheads="1"/>
          </p:cNvSpPr>
          <p:nvPr/>
        </p:nvSpPr>
        <p:spPr bwMode="auto">
          <a:xfrm>
            <a:off x="8382000" y="1524000"/>
            <a:ext cx="130676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solidFill>
                  <a:schemeClr val="tx1">
                    <a:lumMod val="40000"/>
                    <a:lumOff val="60000"/>
                  </a:schemeClr>
                </a:solidFill>
                <a:latin typeface="Calibri" pitchFamily="34" charset="0"/>
              </a:rPr>
              <a:t>C Analog</a:t>
            </a:r>
          </a:p>
        </p:txBody>
      </p:sp>
      <p:sp>
        <p:nvSpPr>
          <p:cNvPr id="157711" name="Text Box 15"/>
          <p:cNvSpPr txBox="1">
            <a:spLocks noChangeArrowheads="1"/>
          </p:cNvSpPr>
          <p:nvPr/>
        </p:nvSpPr>
        <p:spPr bwMode="auto">
          <a:xfrm>
            <a:off x="4648201" y="2278062"/>
            <a:ext cx="233945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movq</a:t>
            </a:r>
            <a:r>
              <a:rPr lang="en-US" sz="2000" dirty="0">
                <a:latin typeface="Courier New" pitchFamily="49" charset="0"/>
              </a:rPr>
              <a:t> $0x4,%rax</a:t>
            </a:r>
          </a:p>
        </p:txBody>
      </p:sp>
      <p:sp>
        <p:nvSpPr>
          <p:cNvPr id="157720" name="Text Box 24"/>
          <p:cNvSpPr txBox="1">
            <a:spLocks noChangeArrowheads="1"/>
          </p:cNvSpPr>
          <p:nvPr/>
        </p:nvSpPr>
        <p:spPr bwMode="auto">
          <a:xfrm>
            <a:off x="8197850" y="2278063"/>
            <a:ext cx="18605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solidFill>
                  <a:schemeClr val="tx1">
                    <a:lumMod val="40000"/>
                    <a:lumOff val="60000"/>
                  </a:schemeClr>
                </a:solidFill>
                <a:latin typeface="Courier New" pitchFamily="49" charset="0"/>
              </a:rPr>
              <a:t>temp = 0x4;</a:t>
            </a:r>
          </a:p>
        </p:txBody>
      </p:sp>
      <p:sp>
        <p:nvSpPr>
          <p:cNvPr id="157712" name="Text Box 16"/>
          <p:cNvSpPr txBox="1">
            <a:spLocks noChangeArrowheads="1"/>
          </p:cNvSpPr>
          <p:nvPr/>
        </p:nvSpPr>
        <p:spPr bwMode="auto">
          <a:xfrm>
            <a:off x="4648201" y="2735262"/>
            <a:ext cx="280119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movq</a:t>
            </a:r>
            <a:r>
              <a:rPr lang="en-US" sz="2000" dirty="0">
                <a:latin typeface="Courier New" pitchFamily="49" charset="0"/>
              </a:rPr>
              <a:t> $-147,(%</a:t>
            </a:r>
            <a:r>
              <a:rPr lang="en-US" sz="2000" dirty="0" err="1">
                <a:latin typeface="Courier New" pitchFamily="49" charset="0"/>
              </a:rPr>
              <a:t>rax</a:t>
            </a:r>
            <a:r>
              <a:rPr lang="en-US" sz="2000" dirty="0">
                <a:latin typeface="Courier New" pitchFamily="49" charset="0"/>
              </a:rPr>
              <a:t>)</a:t>
            </a:r>
          </a:p>
        </p:txBody>
      </p:sp>
      <p:sp>
        <p:nvSpPr>
          <p:cNvPr id="157721" name="Text Box 25"/>
          <p:cNvSpPr txBox="1">
            <a:spLocks noChangeArrowheads="1"/>
          </p:cNvSpPr>
          <p:nvPr/>
        </p:nvSpPr>
        <p:spPr bwMode="auto">
          <a:xfrm>
            <a:off x="8197850" y="2735263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solidFill>
                  <a:schemeClr val="tx1">
                    <a:lumMod val="40000"/>
                    <a:lumOff val="60000"/>
                  </a:schemeClr>
                </a:solidFill>
                <a:latin typeface="Courier New" pitchFamily="49" charset="0"/>
              </a:rPr>
              <a:t>*p = -147;</a:t>
            </a:r>
          </a:p>
        </p:txBody>
      </p:sp>
      <p:sp>
        <p:nvSpPr>
          <p:cNvPr id="157713" name="Text Box 17"/>
          <p:cNvSpPr txBox="1">
            <a:spLocks noChangeArrowheads="1"/>
          </p:cNvSpPr>
          <p:nvPr/>
        </p:nvSpPr>
        <p:spPr bwMode="auto">
          <a:xfrm>
            <a:off x="4648201" y="3421062"/>
            <a:ext cx="233945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movq</a:t>
            </a:r>
            <a:r>
              <a:rPr lang="en-US" sz="2000" dirty="0">
                <a:latin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</a:rPr>
              <a:t>rax</a:t>
            </a:r>
            <a:r>
              <a:rPr lang="en-US" sz="2000" dirty="0">
                <a:latin typeface="Courier New" pitchFamily="49" charset="0"/>
              </a:rPr>
              <a:t>,%</a:t>
            </a:r>
            <a:r>
              <a:rPr lang="en-US" sz="2000" dirty="0" err="1">
                <a:latin typeface="Courier New" pitchFamily="49" charset="0"/>
              </a:rPr>
              <a:t>rdx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157722" name="Text Box 26"/>
          <p:cNvSpPr txBox="1">
            <a:spLocks noChangeArrowheads="1"/>
          </p:cNvSpPr>
          <p:nvPr/>
        </p:nvSpPr>
        <p:spPr bwMode="auto">
          <a:xfrm>
            <a:off x="8197850" y="3421063"/>
            <a:ext cx="23177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solidFill>
                  <a:schemeClr val="tx1">
                    <a:lumMod val="40000"/>
                    <a:lumOff val="60000"/>
                  </a:schemeClr>
                </a:solidFill>
                <a:latin typeface="Courier New" pitchFamily="49" charset="0"/>
              </a:rPr>
              <a:t>temp2 = temp1;</a:t>
            </a:r>
          </a:p>
        </p:txBody>
      </p:sp>
      <p:sp>
        <p:nvSpPr>
          <p:cNvPr id="157714" name="Text Box 18"/>
          <p:cNvSpPr txBox="1">
            <a:spLocks noChangeArrowheads="1"/>
          </p:cNvSpPr>
          <p:nvPr/>
        </p:nvSpPr>
        <p:spPr bwMode="auto">
          <a:xfrm>
            <a:off x="4648201" y="3867149"/>
            <a:ext cx="264727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movq</a:t>
            </a:r>
            <a:r>
              <a:rPr lang="en-US" sz="2000" dirty="0">
                <a:latin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</a:rPr>
              <a:t>rax</a:t>
            </a:r>
            <a:r>
              <a:rPr lang="en-US" sz="2000" dirty="0">
                <a:latin typeface="Courier New" pitchFamily="49" charset="0"/>
              </a:rPr>
              <a:t>,(%</a:t>
            </a:r>
            <a:r>
              <a:rPr lang="en-US" sz="2000" dirty="0" err="1">
                <a:latin typeface="Courier New" pitchFamily="49" charset="0"/>
              </a:rPr>
              <a:t>rdx</a:t>
            </a:r>
            <a:r>
              <a:rPr lang="en-US" sz="2000" dirty="0">
                <a:latin typeface="Courier New" pitchFamily="49" charset="0"/>
              </a:rPr>
              <a:t>)</a:t>
            </a:r>
          </a:p>
        </p:txBody>
      </p:sp>
      <p:sp>
        <p:nvSpPr>
          <p:cNvPr id="157723" name="Text Box 27"/>
          <p:cNvSpPr txBox="1">
            <a:spLocks noChangeArrowheads="1"/>
          </p:cNvSpPr>
          <p:nvPr/>
        </p:nvSpPr>
        <p:spPr bwMode="auto">
          <a:xfrm>
            <a:off x="8197850" y="3867150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solidFill>
                  <a:schemeClr val="tx1">
                    <a:lumMod val="40000"/>
                    <a:lumOff val="60000"/>
                  </a:schemeClr>
                </a:solidFill>
                <a:latin typeface="Courier New" pitchFamily="49" charset="0"/>
              </a:rPr>
              <a:t>*p = temp;</a:t>
            </a:r>
          </a:p>
        </p:txBody>
      </p:sp>
      <p:sp>
        <p:nvSpPr>
          <p:cNvPr id="157715" name="Text Box 19"/>
          <p:cNvSpPr txBox="1">
            <a:spLocks noChangeArrowheads="1"/>
          </p:cNvSpPr>
          <p:nvPr/>
        </p:nvSpPr>
        <p:spPr bwMode="auto">
          <a:xfrm>
            <a:off x="4648201" y="4716462"/>
            <a:ext cx="264727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movq</a:t>
            </a:r>
            <a:r>
              <a:rPr lang="en-US" sz="2000" dirty="0">
                <a:latin typeface="Courier New" pitchFamily="49" charset="0"/>
              </a:rPr>
              <a:t> (%</a:t>
            </a:r>
            <a:r>
              <a:rPr lang="en-US" sz="2000" dirty="0" err="1">
                <a:latin typeface="Courier New" pitchFamily="49" charset="0"/>
              </a:rPr>
              <a:t>rax</a:t>
            </a:r>
            <a:r>
              <a:rPr lang="en-US" sz="2000" dirty="0">
                <a:latin typeface="Courier New" pitchFamily="49" charset="0"/>
              </a:rPr>
              <a:t>),%</a:t>
            </a:r>
            <a:r>
              <a:rPr lang="en-US" sz="2000" dirty="0" err="1">
                <a:latin typeface="Courier New" pitchFamily="49" charset="0"/>
              </a:rPr>
              <a:t>rdx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157724" name="Text Box 28"/>
          <p:cNvSpPr txBox="1">
            <a:spLocks noChangeArrowheads="1"/>
          </p:cNvSpPr>
          <p:nvPr/>
        </p:nvSpPr>
        <p:spPr bwMode="auto">
          <a:xfrm>
            <a:off x="8197850" y="4716463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solidFill>
                  <a:schemeClr val="tx1">
                    <a:lumMod val="40000"/>
                    <a:lumOff val="60000"/>
                  </a:schemeClr>
                </a:solidFill>
                <a:latin typeface="Courier New" pitchFamily="49" charset="0"/>
              </a:rPr>
              <a:t>temp = *p;</a:t>
            </a:r>
          </a:p>
        </p:txBody>
      </p:sp>
      <p:sp>
        <p:nvSpPr>
          <p:cNvPr id="157725" name="Text Box 29"/>
          <p:cNvSpPr txBox="1">
            <a:spLocks noChangeArrowheads="1"/>
          </p:cNvSpPr>
          <p:nvPr/>
        </p:nvSpPr>
        <p:spPr bwMode="auto">
          <a:xfrm>
            <a:off x="5486401" y="1524000"/>
            <a:ext cx="122039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>
                <a:latin typeface="Calibri" pitchFamily="34" charset="0"/>
              </a:rPr>
              <a:t>Src,Dest</a:t>
            </a:r>
            <a:endParaRPr lang="en-US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5964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11" grpId="0"/>
      <p:bldP spid="157720" grpId="0"/>
      <p:bldP spid="157712" grpId="0"/>
      <p:bldP spid="157721" grpId="0"/>
      <p:bldP spid="157713" grpId="0"/>
      <p:bldP spid="157722" grpId="0"/>
      <p:bldP spid="157714" grpId="0"/>
      <p:bldP spid="157723" grpId="0"/>
      <p:bldP spid="157715" grpId="0"/>
      <p:bldP spid="1577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Simple Addressing Modes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>
          <a:xfrm>
            <a:off x="387350" y="1220788"/>
            <a:ext cx="11347449" cy="5224462"/>
          </a:xfrm>
        </p:spPr>
        <p:txBody>
          <a:bodyPr/>
          <a:lstStyle/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Direct	A	Mem[A]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Memory address A is directly specified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Mostly used for static and global variables</a:t>
            </a:r>
          </a:p>
          <a:p>
            <a:pPr marL="560388" lvl="1" indent="-222250" defTabSz="895350" eaLnBrk="1" hangingPunct="1">
              <a:buNone/>
              <a:tabLst>
                <a:tab pos="2349500" algn="l"/>
                <a:tab pos="4114800" algn="l"/>
              </a:tabLst>
              <a:defRPr/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 0x804acb8,%eax</a:t>
            </a:r>
          </a:p>
          <a:p>
            <a:pPr marL="560388" lvl="1" indent="-222250" defTabSz="895350" eaLnBrk="1" hangingPunct="1">
              <a:buNone/>
              <a:tabLst>
                <a:tab pos="2349500" algn="l"/>
                <a:tab pos="4114800" algn="l"/>
              </a:tabLst>
              <a:defRPr/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%</a:t>
            </a:r>
            <a:r>
              <a:rPr lang="en-US" dirty="0" err="1">
                <a:latin typeface="Courier New" pitchFamily="49" charset="0"/>
              </a:rPr>
              <a:t>rdi,my_data</a:t>
            </a:r>
            <a:endParaRPr lang="en-US" dirty="0"/>
          </a:p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Indirect	(R)	Mem[Reg[R]]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Register R specifies memory address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Aha! Pointer dereferencing in C</a:t>
            </a:r>
          </a:p>
          <a:p>
            <a:pPr marL="560388" lvl="1" indent="-222250" defTabSz="895350" eaLnBrk="1" hangingPunct="1">
              <a:buNone/>
              <a:tabLst>
                <a:tab pos="2349500" algn="l"/>
                <a:tab pos="41148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(%</a:t>
            </a:r>
            <a:r>
              <a:rPr lang="en-US" dirty="0" err="1">
                <a:latin typeface="Courier New" pitchFamily="49" charset="0"/>
              </a:rPr>
              <a:t>rcx</a:t>
            </a:r>
            <a:r>
              <a:rPr lang="en-US" dirty="0">
                <a:latin typeface="Courier New" pitchFamily="49" charset="0"/>
              </a:rPr>
              <a:t>),%</a:t>
            </a:r>
            <a:r>
              <a:rPr lang="en-US" dirty="0" err="1">
                <a:latin typeface="Courier New" pitchFamily="49" charset="0"/>
              </a:rPr>
              <a:t>rax</a:t>
            </a:r>
            <a:endParaRPr lang="en-US" dirty="0"/>
          </a:p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Displacement	D(R)	Mem[</a:t>
            </a:r>
            <a:r>
              <a:rPr lang="en-US" dirty="0" err="1"/>
              <a:t>Reg</a:t>
            </a:r>
            <a:r>
              <a:rPr lang="en-US" dirty="0"/>
              <a:t>[R]+D]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Register R specifies start of memory region big enough to hold operand (up to 8 bytes)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Constant displacement D specifies offset (can be symbolic)</a:t>
            </a:r>
          </a:p>
          <a:p>
            <a:pPr marL="560388" lvl="1" indent="-222250" defTabSz="895350" eaLnBrk="1" hangingPunct="1">
              <a:buNone/>
              <a:tabLst>
                <a:tab pos="2349500" algn="l"/>
                <a:tab pos="41148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8(%</a:t>
            </a:r>
            <a:r>
              <a:rPr lang="en-US" dirty="0" err="1">
                <a:latin typeface="Courier New" pitchFamily="49" charset="0"/>
              </a:rPr>
              <a:t>rbp</a:t>
            </a:r>
            <a:r>
              <a:rPr lang="en-US" dirty="0">
                <a:latin typeface="Courier New" pitchFamily="49" charset="0"/>
              </a:rPr>
              <a:t>),%</a:t>
            </a:r>
            <a:r>
              <a:rPr lang="en-US" dirty="0" err="1">
                <a:latin typeface="Courier New" pitchFamily="49" charset="0"/>
              </a:rPr>
              <a:t>rdx</a:t>
            </a:r>
            <a:endParaRPr lang="en-US" dirty="0"/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endParaRPr lang="en-US" dirty="0"/>
          </a:p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827AE62-0E4E-D563-0E9F-7A8F02611802}"/>
                  </a:ext>
                </a:extLst>
              </p14:cNvPr>
              <p14:cNvContentPartPr/>
              <p14:nvPr/>
            </p14:nvContentPartPr>
            <p14:xfrm>
              <a:off x="1714680" y="2666880"/>
              <a:ext cx="1740240" cy="1400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827AE62-0E4E-D563-0E9F-7A8F0261180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05320" y="2657520"/>
                <a:ext cx="1758960" cy="158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Simple Addressing Modes</a:t>
            </a:r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758952" y="1298448"/>
            <a:ext cx="420624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void swap(long* </a:t>
            </a:r>
            <a:r>
              <a:rPr lang="en-US" dirty="0" err="1">
                <a:latin typeface="Courier New" pitchFamily="49" charset="0"/>
              </a:rPr>
              <a:t>xp</a:t>
            </a:r>
            <a:r>
              <a:rPr lang="en-US" dirty="0">
                <a:latin typeface="Courier New" pitchFamily="49" charset="0"/>
              </a:rPr>
              <a:t>, long* </a:t>
            </a:r>
            <a:r>
              <a:rPr lang="en-US" dirty="0" err="1">
                <a:latin typeface="Courier New" pitchFamily="49" charset="0"/>
              </a:rPr>
              <a:t>yp</a:t>
            </a:r>
            <a:r>
              <a:rPr lang="en-US" dirty="0">
                <a:latin typeface="Courier New" pitchFamily="49" charset="0"/>
              </a:rPr>
              <a:t>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long t0 = *</a:t>
            </a:r>
            <a:r>
              <a:rPr lang="en-US" dirty="0" err="1">
                <a:latin typeface="Courier New" pitchFamily="49" charset="0"/>
              </a:rPr>
              <a:t>xp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long t1 = *</a:t>
            </a:r>
            <a:r>
              <a:rPr lang="en-US" dirty="0" err="1">
                <a:latin typeface="Courier New" pitchFamily="49" charset="0"/>
              </a:rPr>
              <a:t>yp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*</a:t>
            </a:r>
            <a:r>
              <a:rPr lang="en-US" dirty="0" err="1">
                <a:latin typeface="Courier New" pitchFamily="49" charset="0"/>
              </a:rPr>
              <a:t>xp</a:t>
            </a:r>
            <a:r>
              <a:rPr lang="en-US" dirty="0">
                <a:latin typeface="Courier New" pitchFamily="49" charset="0"/>
              </a:rPr>
              <a:t>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*</a:t>
            </a:r>
            <a:r>
              <a:rPr lang="en-US" dirty="0" err="1">
                <a:latin typeface="Courier New" pitchFamily="49" charset="0"/>
              </a:rPr>
              <a:t>yp</a:t>
            </a:r>
            <a:r>
              <a:rPr lang="en-US" dirty="0">
                <a:latin typeface="Courier New" pitchFamily="49" charset="0"/>
              </a:rPr>
              <a:t>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956048" y="4800600"/>
            <a:ext cx="4191000" cy="1613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swap: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ro-RO" dirty="0">
                <a:latin typeface="Courier New" pitchFamily="49" charset="0"/>
              </a:rPr>
              <a:t> movq    (%rdi), %rax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(%rsi), %rdx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%rdx, (%rdi)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%rax, (%rsi)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ro-RO" dirty="0">
                <a:latin typeface="Courier New" pitchFamily="49" charset="0"/>
              </a:rPr>
              <a:t>ret</a:t>
            </a:r>
            <a:endParaRPr lang="en-US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229081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855822" y="1780988"/>
            <a:ext cx="1752600" cy="1752600"/>
            <a:chOff x="9111129" y="1790700"/>
            <a:chExt cx="1752600" cy="1752600"/>
          </a:xfrm>
        </p:grpSpPr>
        <p:sp>
          <p:nvSpPr>
            <p:cNvPr id="56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57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58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59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0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61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62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63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</p:grp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</a:t>
            </a:r>
            <a:r>
              <a:rPr lang="en-US" dirty="0">
                <a:latin typeface="Courier New"/>
                <a:cs typeface="Courier New"/>
              </a:rPr>
              <a:t>Swap</a:t>
            </a:r>
            <a:r>
              <a:rPr lang="en-US" dirty="0"/>
              <a:t>()</a:t>
            </a:r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762000" y="1295400"/>
            <a:ext cx="420624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void swap(long* </a:t>
            </a:r>
            <a:r>
              <a:rPr lang="en-US" dirty="0" err="1">
                <a:latin typeface="Courier New" pitchFamily="49" charset="0"/>
              </a:rPr>
              <a:t>xp</a:t>
            </a:r>
            <a:r>
              <a:rPr lang="en-US" dirty="0">
                <a:latin typeface="Courier New" pitchFamily="49" charset="0"/>
              </a:rPr>
              <a:t>, long* </a:t>
            </a:r>
            <a:r>
              <a:rPr lang="en-US" dirty="0" err="1">
                <a:latin typeface="Courier New" pitchFamily="49" charset="0"/>
              </a:rPr>
              <a:t>yp</a:t>
            </a:r>
            <a:r>
              <a:rPr lang="en-US" dirty="0">
                <a:latin typeface="Courier New" pitchFamily="49" charset="0"/>
              </a:rPr>
              <a:t>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long t0 = *</a:t>
            </a:r>
            <a:r>
              <a:rPr lang="en-US" dirty="0" err="1">
                <a:latin typeface="Courier New" pitchFamily="49" charset="0"/>
              </a:rPr>
              <a:t>xp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long t1 = *</a:t>
            </a:r>
            <a:r>
              <a:rPr lang="en-US" dirty="0" err="1">
                <a:latin typeface="Courier New" pitchFamily="49" charset="0"/>
              </a:rPr>
              <a:t>yp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*</a:t>
            </a:r>
            <a:r>
              <a:rPr lang="en-US" dirty="0" err="1">
                <a:latin typeface="Courier New" pitchFamily="49" charset="0"/>
              </a:rPr>
              <a:t>xp</a:t>
            </a:r>
            <a:r>
              <a:rPr lang="en-US" dirty="0">
                <a:latin typeface="Courier New" pitchFamily="49" charset="0"/>
              </a:rPr>
              <a:t>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*</a:t>
            </a:r>
            <a:r>
              <a:rPr lang="en-US" dirty="0" err="1">
                <a:latin typeface="Courier New" pitchFamily="49" charset="0"/>
              </a:rPr>
              <a:t>yp</a:t>
            </a:r>
            <a:r>
              <a:rPr lang="en-US" dirty="0">
                <a:latin typeface="Courier New" pitchFamily="49" charset="0"/>
              </a:rPr>
              <a:t>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8614371" y="833736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Memory</a:t>
            </a:r>
          </a:p>
        </p:txBody>
      </p:sp>
      <p:sp>
        <p:nvSpPr>
          <p:cNvPr id="160774" name="Text Box 6"/>
          <p:cNvSpPr txBox="1">
            <a:spLocks noChangeArrowheads="1"/>
          </p:cNvSpPr>
          <p:nvPr/>
        </p:nvSpPr>
        <p:spPr bwMode="auto">
          <a:xfrm>
            <a:off x="1600200" y="4114800"/>
            <a:ext cx="2438400" cy="1676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dirty="0">
                <a:latin typeface="Calibri" pitchFamily="34" charset="0"/>
              </a:rPr>
              <a:t>Register	Value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rdi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xp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rsi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yp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	t0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rdx</a:t>
            </a:r>
            <a:r>
              <a:rPr lang="en-US" dirty="0">
                <a:latin typeface="Courier New" pitchFamily="49" charset="0"/>
              </a:rPr>
              <a:t>	t1</a:t>
            </a: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4953000" y="4800601"/>
            <a:ext cx="5867400" cy="1620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swap: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ro-RO" dirty="0">
                <a:latin typeface="Courier New" pitchFamily="49" charset="0"/>
              </a:rPr>
              <a:t> movq    (%rdi), %rax  # t0 = *xp  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(%rsi), %rdx  # t1 = *yp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%rdx, (%rdi)  # *xp = t1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%rax, (%rsi)  # *yp = t0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ret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6040400" y="1219201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Registers</a:t>
            </a:r>
          </a:p>
        </p:txBody>
      </p:sp>
      <p:cxnSp>
        <p:nvCxnSpPr>
          <p:cNvPr id="3" name="Straight Arrow Connector 2"/>
          <p:cNvCxnSpPr>
            <a:endCxn id="34" idx="1"/>
          </p:cNvCxnSpPr>
          <p:nvPr/>
        </p:nvCxnSpPr>
        <p:spPr bwMode="auto">
          <a:xfrm flipV="1">
            <a:off x="7239000" y="1647176"/>
            <a:ext cx="1466178" cy="334025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7239001" y="2438400"/>
            <a:ext cx="1451237" cy="6858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Oval 4"/>
          <p:cNvSpPr/>
          <p:nvPr/>
        </p:nvSpPr>
        <p:spPr bwMode="auto">
          <a:xfrm>
            <a:off x="7162800" y="1905000"/>
            <a:ext cx="152400" cy="152400"/>
          </a:xfrm>
          <a:prstGeom prst="ellipse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7162800" y="2362200"/>
            <a:ext cx="152400" cy="152400"/>
          </a:xfrm>
          <a:prstGeom prst="ellipse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705178" y="1456675"/>
            <a:ext cx="1066800" cy="1905000"/>
            <a:chOff x="7181178" y="1456675"/>
            <a:chExt cx="1066800" cy="1905000"/>
          </a:xfrm>
        </p:grpSpPr>
        <p:sp>
          <p:nvSpPr>
            <p:cNvPr id="34" name="Rectangle 8"/>
            <p:cNvSpPr>
              <a:spLocks noChangeArrowheads="1"/>
            </p:cNvSpPr>
            <p:nvPr/>
          </p:nvSpPr>
          <p:spPr bwMode="auto">
            <a:xfrm>
              <a:off x="7181178" y="1456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35" name="Rectangle 9"/>
            <p:cNvSpPr>
              <a:spLocks noChangeArrowheads="1"/>
            </p:cNvSpPr>
            <p:nvPr/>
          </p:nvSpPr>
          <p:spPr bwMode="auto">
            <a:xfrm>
              <a:off x="7181178" y="1837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36" name="Rectangle 10"/>
            <p:cNvSpPr>
              <a:spLocks noChangeArrowheads="1"/>
            </p:cNvSpPr>
            <p:nvPr/>
          </p:nvSpPr>
          <p:spPr bwMode="auto">
            <a:xfrm>
              <a:off x="7181178" y="2218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7" name="Rectangle 11"/>
            <p:cNvSpPr>
              <a:spLocks noChangeArrowheads="1"/>
            </p:cNvSpPr>
            <p:nvPr/>
          </p:nvSpPr>
          <p:spPr bwMode="auto">
            <a:xfrm>
              <a:off x="7181178" y="2599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8" name="Rectangle 20"/>
            <p:cNvSpPr>
              <a:spLocks noChangeArrowheads="1"/>
            </p:cNvSpPr>
            <p:nvPr/>
          </p:nvSpPr>
          <p:spPr bwMode="auto">
            <a:xfrm>
              <a:off x="7181178" y="2980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7347016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54"/>
          <p:cNvSpPr>
            <a:spLocks noChangeArrowheads="1"/>
          </p:cNvSpPr>
          <p:nvPr/>
        </p:nvSpPr>
        <p:spPr bwMode="auto">
          <a:xfrm>
            <a:off x="3320623" y="272851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28" name="Rectangle 54"/>
          <p:cNvSpPr>
            <a:spLocks noChangeArrowheads="1"/>
          </p:cNvSpPr>
          <p:nvPr/>
        </p:nvSpPr>
        <p:spPr bwMode="auto">
          <a:xfrm>
            <a:off x="3323304" y="2727758"/>
            <a:ext cx="1066800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123</a:t>
            </a:r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</a:t>
            </a:r>
            <a:r>
              <a:rPr lang="en-US" dirty="0">
                <a:latin typeface="Courier New"/>
                <a:cs typeface="Courier New"/>
              </a:rPr>
              <a:t>Swap</a:t>
            </a:r>
            <a:r>
              <a:rPr lang="en-US" dirty="0"/>
              <a:t>()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6477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123</a:t>
            </a: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6477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6477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6477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6477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456</a:t>
            </a:r>
          </a:p>
        </p:txBody>
      </p:sp>
      <p:sp>
        <p:nvSpPr>
          <p:cNvPr id="65" name="Rectangle 43"/>
          <p:cNvSpPr>
            <a:spLocks noChangeArrowheads="1"/>
          </p:cNvSpPr>
          <p:nvPr/>
        </p:nvSpPr>
        <p:spPr bwMode="auto">
          <a:xfrm>
            <a:off x="2634823" y="1814110"/>
            <a:ext cx="685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rdi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66" name="Rectangle 44"/>
          <p:cNvSpPr>
            <a:spLocks noChangeArrowheads="1"/>
          </p:cNvSpPr>
          <p:nvPr/>
        </p:nvSpPr>
        <p:spPr bwMode="auto">
          <a:xfrm>
            <a:off x="2634823" y="2271310"/>
            <a:ext cx="685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rsi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67" name="Rectangle 45"/>
          <p:cNvSpPr>
            <a:spLocks noChangeArrowheads="1"/>
          </p:cNvSpPr>
          <p:nvPr/>
        </p:nvSpPr>
        <p:spPr bwMode="auto">
          <a:xfrm>
            <a:off x="2634823" y="2728510"/>
            <a:ext cx="685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rax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68" name="Rectangle 46"/>
          <p:cNvSpPr>
            <a:spLocks noChangeArrowheads="1"/>
          </p:cNvSpPr>
          <p:nvPr/>
        </p:nvSpPr>
        <p:spPr bwMode="auto">
          <a:xfrm>
            <a:off x="2634823" y="3185710"/>
            <a:ext cx="685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rdx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69" name="Rectangle 52"/>
          <p:cNvSpPr>
            <a:spLocks noChangeArrowheads="1"/>
          </p:cNvSpPr>
          <p:nvPr/>
        </p:nvSpPr>
        <p:spPr bwMode="auto">
          <a:xfrm>
            <a:off x="3320623" y="181411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0x120</a:t>
            </a:r>
          </a:p>
        </p:txBody>
      </p:sp>
      <p:sp>
        <p:nvSpPr>
          <p:cNvPr id="70" name="Rectangle 53"/>
          <p:cNvSpPr>
            <a:spLocks noChangeArrowheads="1"/>
          </p:cNvSpPr>
          <p:nvPr/>
        </p:nvSpPr>
        <p:spPr bwMode="auto">
          <a:xfrm>
            <a:off x="3320623" y="227131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0x100</a:t>
            </a:r>
          </a:p>
        </p:txBody>
      </p:sp>
      <p:sp>
        <p:nvSpPr>
          <p:cNvPr id="72" name="Rectangle 55"/>
          <p:cNvSpPr>
            <a:spLocks noChangeArrowheads="1"/>
          </p:cNvSpPr>
          <p:nvPr/>
        </p:nvSpPr>
        <p:spPr bwMode="auto">
          <a:xfrm>
            <a:off x="3320623" y="318571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2819401" y="1252323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Registers</a:t>
            </a: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6340384" y="1032634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Memory</a:t>
            </a:r>
          </a:p>
        </p:txBody>
      </p:sp>
      <p:cxnSp>
        <p:nvCxnSpPr>
          <p:cNvPr id="78" name="Straight Arrow Connector 77"/>
          <p:cNvCxnSpPr>
            <a:stCxn id="53" idx="1"/>
            <a:endCxn id="71" idx="3"/>
          </p:cNvCxnSpPr>
          <p:nvPr/>
        </p:nvCxnSpPr>
        <p:spPr bwMode="auto">
          <a:xfrm flipH="1">
            <a:off x="4387424" y="1852210"/>
            <a:ext cx="2089577" cy="10668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2971800" y="4114801"/>
            <a:ext cx="5867400" cy="1620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swap: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ro-RO" dirty="0">
                <a:latin typeface="Courier New" pitchFamily="49" charset="0"/>
              </a:rPr>
              <a:t> </a:t>
            </a:r>
            <a:r>
              <a:rPr lang="ro-RO" dirty="0">
                <a:solidFill>
                  <a:srgbClr val="FF0000"/>
                </a:solidFill>
                <a:latin typeface="Courier New" pitchFamily="49" charset="0"/>
              </a:rPr>
              <a:t>movq    (%rdi), %rax  # t0 = *xp  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(%rsi), %rdx  # t1 = *yp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%rdx, (%rdi)  # *xp = t1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%rax, (%rsi)  # *yp = t0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ret</a:t>
            </a:r>
            <a:endParaRPr lang="en-US" dirty="0">
              <a:latin typeface="Courier New" pitchFamily="49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7620000" y="1414046"/>
            <a:ext cx="1219200" cy="2190764"/>
            <a:chOff x="6096000" y="1414046"/>
            <a:chExt cx="1219200" cy="2190764"/>
          </a:xfrm>
        </p:grpSpPr>
        <p:sp>
          <p:nvSpPr>
            <p:cNvPr id="31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0x120 </a:t>
              </a:r>
            </a:p>
          </p:txBody>
        </p:sp>
        <p:sp>
          <p:nvSpPr>
            <p:cNvPr id="32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0x118</a:t>
              </a:r>
            </a:p>
          </p:txBody>
        </p:sp>
        <p:sp>
          <p:nvSpPr>
            <p:cNvPr id="33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0x110 </a:t>
              </a:r>
            </a:p>
          </p:txBody>
        </p:sp>
        <p:sp>
          <p:nvSpPr>
            <p:cNvPr id="34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0x108 </a:t>
              </a:r>
            </a:p>
          </p:txBody>
        </p:sp>
        <p:sp>
          <p:nvSpPr>
            <p:cNvPr id="35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6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>
                  <a:latin typeface="Calibri"/>
                  <a:cs typeface="Calibri"/>
                </a:rPr>
                <a:t>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94502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</a:t>
            </a:r>
            <a:r>
              <a:rPr lang="en-US" dirty="0">
                <a:latin typeface="Courier New"/>
                <a:cs typeface="Courier New"/>
              </a:rPr>
              <a:t>Swap</a:t>
            </a:r>
            <a:r>
              <a:rPr lang="en-US" dirty="0"/>
              <a:t>()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6477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123</a:t>
            </a: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6477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6477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6477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6477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456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2634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0x120</a:t>
              </a: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0x100</a:t>
              </a: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123</a:t>
              </a: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solidFill>
                    <a:srgbClr val="FF0000"/>
                  </a:solidFill>
                  <a:latin typeface="Courier New" pitchFamily="49" charset="0"/>
                </a:rPr>
                <a:t>456</a:t>
              </a: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2819401" y="1252323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Registers</a:t>
            </a: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6340384" y="1032634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Memory</a:t>
            </a:r>
          </a:p>
        </p:txBody>
      </p:sp>
      <p:cxnSp>
        <p:nvCxnSpPr>
          <p:cNvPr id="78" name="Straight Arrow Connector 77"/>
          <p:cNvCxnSpPr>
            <a:stCxn id="58" idx="1"/>
            <a:endCxn id="72" idx="3"/>
          </p:cNvCxnSpPr>
          <p:nvPr/>
        </p:nvCxnSpPr>
        <p:spPr bwMode="auto">
          <a:xfrm flipH="1">
            <a:off x="4387424" y="3376210"/>
            <a:ext cx="2089577" cy="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2971800" y="4114801"/>
            <a:ext cx="5867400" cy="1620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swap: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ro-RO" dirty="0">
                <a:latin typeface="Courier New" pitchFamily="49" charset="0"/>
              </a:rPr>
              <a:t> movq    (%rdi), %rax  # t0 = *xp  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</a:t>
            </a:r>
            <a:r>
              <a:rPr lang="ro-RO" dirty="0">
                <a:solidFill>
                  <a:srgbClr val="FF0000"/>
                </a:solidFill>
                <a:latin typeface="Courier New" pitchFamily="49" charset="0"/>
              </a:rPr>
              <a:t> movq    (%rsi), %rdx  # t1 = *yp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%rdx, (%rdi)  # *xp = t1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%rax, (%rsi)  # *yp = t0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ret</a:t>
            </a:r>
            <a:endParaRPr lang="en-US" dirty="0">
              <a:latin typeface="Courier New" pitchFamily="49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7620000" y="1414046"/>
            <a:ext cx="1219200" cy="2190764"/>
            <a:chOff x="6096000" y="1414046"/>
            <a:chExt cx="1219200" cy="2190764"/>
          </a:xfrm>
        </p:grpSpPr>
        <p:sp>
          <p:nvSpPr>
            <p:cNvPr id="32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0x120 </a:t>
              </a:r>
            </a:p>
          </p:txBody>
        </p:sp>
        <p:sp>
          <p:nvSpPr>
            <p:cNvPr id="33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0x118</a:t>
              </a:r>
            </a:p>
          </p:txBody>
        </p:sp>
        <p:sp>
          <p:nvSpPr>
            <p:cNvPr id="34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0x110 </a:t>
              </a:r>
            </a:p>
          </p:txBody>
        </p:sp>
        <p:sp>
          <p:nvSpPr>
            <p:cNvPr id="35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0x108 </a:t>
              </a:r>
            </a:p>
          </p:txBody>
        </p:sp>
        <p:sp>
          <p:nvSpPr>
            <p:cNvPr id="36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7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>
                  <a:latin typeface="Calibri"/>
                  <a:cs typeface="Calibri"/>
                </a:rPr>
                <a:t>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7768555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</a:t>
            </a:r>
            <a:r>
              <a:rPr lang="en-US" dirty="0">
                <a:latin typeface="Courier New"/>
                <a:cs typeface="Courier New"/>
              </a:rPr>
              <a:t>Swap</a:t>
            </a:r>
            <a:r>
              <a:rPr lang="en-US" dirty="0"/>
              <a:t>()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6477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456</a:t>
            </a: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6477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6477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6477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6477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456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2634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0x120</a:t>
              </a: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0x100</a:t>
              </a: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123</a:t>
              </a: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456</a:t>
              </a: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2819401" y="1252323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Registers</a:t>
            </a: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6340384" y="1032634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Memory</a:t>
            </a:r>
          </a:p>
        </p:txBody>
      </p:sp>
      <p:cxnSp>
        <p:nvCxnSpPr>
          <p:cNvPr id="78" name="Straight Arrow Connector 77"/>
          <p:cNvCxnSpPr>
            <a:stCxn id="72" idx="3"/>
            <a:endCxn id="53" idx="1"/>
          </p:cNvCxnSpPr>
          <p:nvPr/>
        </p:nvCxnSpPr>
        <p:spPr bwMode="auto">
          <a:xfrm flipV="1">
            <a:off x="4387424" y="1852210"/>
            <a:ext cx="2089577" cy="15240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2971800" y="4114801"/>
            <a:ext cx="5867400" cy="1620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swap: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ro-RO" dirty="0">
                <a:latin typeface="Courier New" pitchFamily="49" charset="0"/>
              </a:rPr>
              <a:t> movq    (%rdi), %rax  # t0 = *xp  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(%rsi), %rdx  # t1 = *yp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</a:t>
            </a:r>
            <a:r>
              <a:rPr lang="ro-RO" dirty="0">
                <a:solidFill>
                  <a:srgbClr val="FF0000"/>
                </a:solidFill>
                <a:latin typeface="Courier New" pitchFamily="49" charset="0"/>
              </a:rPr>
              <a:t> movq    %rdx, (%rdi)  # *xp = t1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%rax, (%rsi)  # *yp = t0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ret</a:t>
            </a:r>
            <a:endParaRPr lang="en-US" dirty="0">
              <a:latin typeface="Courier New" pitchFamily="49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7620000" y="1414046"/>
            <a:ext cx="1219200" cy="2190764"/>
            <a:chOff x="6096000" y="1414046"/>
            <a:chExt cx="1219200" cy="2190764"/>
          </a:xfrm>
        </p:grpSpPr>
        <p:sp>
          <p:nvSpPr>
            <p:cNvPr id="31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0x120 </a:t>
              </a:r>
            </a:p>
          </p:txBody>
        </p:sp>
        <p:sp>
          <p:nvSpPr>
            <p:cNvPr id="32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0x118</a:t>
              </a:r>
            </a:p>
          </p:txBody>
        </p:sp>
        <p:sp>
          <p:nvSpPr>
            <p:cNvPr id="33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0x110 </a:t>
              </a:r>
            </a:p>
          </p:txBody>
        </p:sp>
        <p:sp>
          <p:nvSpPr>
            <p:cNvPr id="34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0x108 </a:t>
              </a:r>
            </a:p>
          </p:txBody>
        </p:sp>
        <p:sp>
          <p:nvSpPr>
            <p:cNvPr id="35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6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>
                  <a:latin typeface="Calibri"/>
                  <a:cs typeface="Calibri"/>
                </a:rPr>
                <a:t>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76594198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</a:t>
            </a:r>
            <a:r>
              <a:rPr lang="en-US" dirty="0">
                <a:latin typeface="Courier New"/>
                <a:cs typeface="Courier New"/>
              </a:rPr>
              <a:t>Swap</a:t>
            </a:r>
            <a:r>
              <a:rPr lang="en-US" dirty="0"/>
              <a:t>()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6477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456</a:t>
            </a: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6477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6477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6477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6477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123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2634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0x120</a:t>
              </a: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0x100</a:t>
              </a: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123</a:t>
              </a: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456</a:t>
              </a: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2819401" y="1252323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Registers</a:t>
            </a: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6340384" y="1032634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Memory</a:t>
            </a:r>
          </a:p>
        </p:txBody>
      </p:sp>
      <p:cxnSp>
        <p:nvCxnSpPr>
          <p:cNvPr id="78" name="Straight Arrow Connector 77"/>
          <p:cNvCxnSpPr>
            <a:stCxn id="71" idx="3"/>
          </p:cNvCxnSpPr>
          <p:nvPr/>
        </p:nvCxnSpPr>
        <p:spPr bwMode="auto">
          <a:xfrm>
            <a:off x="4387423" y="2919010"/>
            <a:ext cx="2074636" cy="4191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2971800" y="4114801"/>
            <a:ext cx="5867400" cy="1620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swap: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ro-RO" dirty="0">
                <a:latin typeface="Courier New" pitchFamily="49" charset="0"/>
              </a:rPr>
              <a:t> movq    (%rdi), %rax  # t0 = *xp  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(%rsi), %rdx  # t1 = *yp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%rdx, (%rdi)  # *xp = t1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</a:t>
            </a:r>
            <a:r>
              <a:rPr lang="ro-RO" dirty="0">
                <a:solidFill>
                  <a:srgbClr val="FF0000"/>
                </a:solidFill>
                <a:latin typeface="Courier New" pitchFamily="49" charset="0"/>
              </a:rPr>
              <a:t>movq    %rax, (%rsi)  # *yp = t0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ret</a:t>
            </a:r>
            <a:endParaRPr lang="en-US" dirty="0">
              <a:latin typeface="Courier New" pitchFamily="49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7620000" y="1414046"/>
            <a:ext cx="1219200" cy="2190764"/>
            <a:chOff x="6096000" y="1414046"/>
            <a:chExt cx="1219200" cy="2190764"/>
          </a:xfrm>
        </p:grpSpPr>
        <p:sp>
          <p:nvSpPr>
            <p:cNvPr id="29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0x120 </a:t>
              </a:r>
            </a:p>
          </p:txBody>
        </p:sp>
        <p:sp>
          <p:nvSpPr>
            <p:cNvPr id="30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0x118</a:t>
              </a:r>
            </a:p>
          </p:txBody>
        </p:sp>
        <p:sp>
          <p:nvSpPr>
            <p:cNvPr id="31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0x110 </a:t>
              </a:r>
            </a:p>
          </p:txBody>
        </p:sp>
        <p:sp>
          <p:nvSpPr>
            <p:cNvPr id="32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0x108 </a:t>
              </a:r>
            </a:p>
          </p:txBody>
        </p:sp>
        <p:sp>
          <p:nvSpPr>
            <p:cNvPr id="33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4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>
                  <a:latin typeface="Calibri"/>
                  <a:cs typeface="Calibri"/>
                </a:rPr>
                <a:t>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9973126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Simple Memory Addressing Modes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>
          <a:xfrm>
            <a:off x="387350" y="1220788"/>
            <a:ext cx="11271249" cy="5224462"/>
          </a:xfrm>
        </p:spPr>
        <p:txBody>
          <a:bodyPr/>
          <a:lstStyle/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Direct	A	Mem[A]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Memory address A is directly specified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Mostly used for static and global variables</a:t>
            </a:r>
          </a:p>
          <a:p>
            <a:pPr marL="560388" lvl="1" indent="-222250" defTabSz="895350" eaLnBrk="1" hangingPunct="1">
              <a:buNone/>
              <a:tabLst>
                <a:tab pos="2349500" algn="l"/>
                <a:tab pos="4114800" algn="l"/>
              </a:tabLst>
              <a:defRPr/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 0x804acb8,%eax</a:t>
            </a:r>
          </a:p>
          <a:p>
            <a:pPr marL="560388" lvl="1" indent="-222250" defTabSz="895350" eaLnBrk="1" hangingPunct="1">
              <a:buNone/>
              <a:tabLst>
                <a:tab pos="2349500" algn="l"/>
                <a:tab pos="4114800" algn="l"/>
              </a:tabLst>
              <a:defRPr/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%</a:t>
            </a:r>
            <a:r>
              <a:rPr lang="en-US" dirty="0" err="1">
                <a:latin typeface="Courier New" pitchFamily="49" charset="0"/>
              </a:rPr>
              <a:t>rdi,my_data</a:t>
            </a:r>
            <a:endParaRPr lang="en-US" dirty="0"/>
          </a:p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Indirect	(R)	Mem[Reg[R]]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Register R specifies memory address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Aha! Pointer dereferencing in C</a:t>
            </a:r>
          </a:p>
          <a:p>
            <a:pPr marL="560388" lvl="1" indent="-222250" defTabSz="895350" eaLnBrk="1" hangingPunct="1">
              <a:buNone/>
              <a:tabLst>
                <a:tab pos="2349500" algn="l"/>
                <a:tab pos="41148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(%</a:t>
            </a:r>
            <a:r>
              <a:rPr lang="en-US" dirty="0" err="1">
                <a:latin typeface="Courier New" pitchFamily="49" charset="0"/>
              </a:rPr>
              <a:t>rcx</a:t>
            </a:r>
            <a:r>
              <a:rPr lang="en-US" dirty="0">
                <a:latin typeface="Courier New" pitchFamily="49" charset="0"/>
              </a:rPr>
              <a:t>),%</a:t>
            </a:r>
            <a:r>
              <a:rPr lang="en-US" dirty="0" err="1">
                <a:latin typeface="Courier New" pitchFamily="49" charset="0"/>
              </a:rPr>
              <a:t>rax</a:t>
            </a:r>
            <a:endParaRPr lang="en-US" dirty="0"/>
          </a:p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Displacement	D(R)	Mem[</a:t>
            </a:r>
            <a:r>
              <a:rPr lang="en-US" dirty="0" err="1"/>
              <a:t>Reg</a:t>
            </a:r>
            <a:r>
              <a:rPr lang="en-US" dirty="0"/>
              <a:t>[R]+D]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Register R specifies start of memory region big enough to hold operand (up to 8 bytes)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Constant displacement D specifies offset (can be symbolic)</a:t>
            </a:r>
          </a:p>
          <a:p>
            <a:pPr marL="560388" lvl="1" indent="-222250" defTabSz="895350" eaLnBrk="1" hangingPunct="1">
              <a:buNone/>
              <a:tabLst>
                <a:tab pos="2349500" algn="l"/>
                <a:tab pos="41148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8(%</a:t>
            </a:r>
            <a:r>
              <a:rPr lang="en-US" dirty="0" err="1">
                <a:latin typeface="Courier New" pitchFamily="49" charset="0"/>
              </a:rPr>
              <a:t>rbp</a:t>
            </a:r>
            <a:r>
              <a:rPr lang="en-US" dirty="0">
                <a:latin typeface="Courier New" pitchFamily="49" charset="0"/>
              </a:rPr>
              <a:t>),%</a:t>
            </a:r>
            <a:r>
              <a:rPr lang="en-US" dirty="0" err="1">
                <a:latin typeface="Courier New" pitchFamily="49" charset="0"/>
              </a:rPr>
              <a:t>rdx</a:t>
            </a:r>
            <a:endParaRPr lang="en-US" dirty="0"/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endParaRPr lang="en-US" dirty="0"/>
          </a:p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7FEA877-9E35-9B90-2028-2B6F5E6DFA3E}"/>
                  </a:ext>
                </a:extLst>
              </p14:cNvPr>
              <p14:cNvContentPartPr/>
              <p14:nvPr/>
            </p14:nvContentPartPr>
            <p14:xfrm>
              <a:off x="6508800" y="3003480"/>
              <a:ext cx="2946600" cy="18356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7FEA877-9E35-9B90-2028-2B6F5E6DFA3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99440" y="2994120"/>
                <a:ext cx="2965320" cy="1854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049094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Complete Memory Addressing Modes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947738"/>
            <a:ext cx="11076516" cy="5224462"/>
          </a:xfrm>
        </p:spPr>
        <p:txBody>
          <a:bodyPr/>
          <a:lstStyle/>
          <a:p>
            <a:pPr marL="223838" indent="-223838" defTabSz="895350" eaLnBrk="1" hangingPunct="1">
              <a:tabLst>
                <a:tab pos="1206500" algn="l"/>
                <a:tab pos="3657600" algn="l"/>
              </a:tabLst>
              <a:defRPr/>
            </a:pPr>
            <a:r>
              <a:rPr lang="en-US" dirty="0"/>
              <a:t>Most General Form</a:t>
            </a:r>
          </a:p>
          <a:p>
            <a:pPr marL="223838" indent="-223838" defTabSz="895350" eaLnBrk="1" hangingPunct="1">
              <a:tabLst>
                <a:tab pos="1206500" algn="l"/>
                <a:tab pos="3657600" algn="l"/>
              </a:tabLst>
              <a:defRPr/>
            </a:pPr>
            <a:r>
              <a:rPr lang="en-US" dirty="0"/>
              <a:t>		D(</a:t>
            </a:r>
            <a:r>
              <a:rPr lang="en-US" dirty="0" err="1"/>
              <a:t>Rb,Ri,S</a:t>
            </a:r>
            <a:r>
              <a:rPr lang="en-US" dirty="0"/>
              <a:t>)	Mem[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]+S*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]+ D]</a:t>
            </a:r>
          </a:p>
          <a:p>
            <a:pPr marL="560388" lvl="1" indent="-222250" defTabSz="895350" eaLnBrk="1" hangingPunct="1">
              <a:tabLst>
                <a:tab pos="1206500" algn="l"/>
                <a:tab pos="3657600" algn="l"/>
              </a:tabLst>
              <a:defRPr/>
            </a:pPr>
            <a:r>
              <a:rPr lang="en-US" dirty="0"/>
              <a:t>D: 	Constant “displacement” 1, 2, or 4 bytes (but not 8)</a:t>
            </a:r>
          </a:p>
          <a:p>
            <a:pPr marL="962025" lvl="2" indent="-222250" defTabSz="895350" eaLnBrk="1" hangingPunct="1">
              <a:tabLst>
                <a:tab pos="1206500" algn="l"/>
                <a:tab pos="3657600" algn="l"/>
              </a:tabLst>
              <a:defRPr/>
            </a:pPr>
            <a:r>
              <a:rPr lang="en-US" dirty="0"/>
              <a:t>Can be small (offset) or large (address in first 4GB)</a:t>
            </a:r>
          </a:p>
          <a:p>
            <a:pPr marL="560388" lvl="1" indent="-222250" defTabSz="895350" eaLnBrk="1" hangingPunct="1">
              <a:tabLst>
                <a:tab pos="1206500" algn="l"/>
                <a:tab pos="3657600" algn="l"/>
              </a:tabLst>
              <a:defRPr/>
            </a:pPr>
            <a:r>
              <a:rPr lang="en-US" dirty="0" err="1"/>
              <a:t>Rb</a:t>
            </a:r>
            <a:r>
              <a:rPr lang="en-US" dirty="0"/>
              <a:t>: 	Base register: Any of 16 integer registers</a:t>
            </a:r>
          </a:p>
          <a:p>
            <a:pPr marL="560388" lvl="1" indent="-222250" defTabSz="895350" eaLnBrk="1" hangingPunct="1">
              <a:tabLst>
                <a:tab pos="1206500" algn="l"/>
                <a:tab pos="3657600" algn="l"/>
              </a:tabLst>
              <a:defRPr/>
            </a:pPr>
            <a:r>
              <a:rPr lang="en-US" dirty="0" err="1"/>
              <a:t>Ri</a:t>
            </a:r>
            <a:r>
              <a:rPr lang="en-US" dirty="0"/>
              <a:t>:	Index register: Any, except for 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  <a:p>
            <a:pPr marL="560388" lvl="1" indent="-222250" defTabSz="895350" eaLnBrk="1" hangingPunct="1">
              <a:tabLst>
                <a:tab pos="1206500" algn="l"/>
                <a:tab pos="3657600" algn="l"/>
              </a:tabLst>
              <a:defRPr/>
            </a:pPr>
            <a:r>
              <a:rPr lang="en-US" dirty="0"/>
              <a:t>S: 	Scale: 1, 2, 4, or 8</a:t>
            </a:r>
          </a:p>
          <a:p>
            <a:pPr marL="223838" indent="-223838" defTabSz="895350" eaLnBrk="1" hangingPunct="1">
              <a:lnSpc>
                <a:spcPct val="85000"/>
              </a:lnSpc>
              <a:spcBef>
                <a:spcPts val="1200"/>
              </a:spcBef>
              <a:tabLst>
                <a:tab pos="1206500" algn="l"/>
                <a:tab pos="3657600" algn="l"/>
              </a:tabLst>
              <a:defRPr/>
            </a:pPr>
            <a:r>
              <a:rPr lang="en-US" dirty="0"/>
              <a:t>Special Cases</a:t>
            </a:r>
          </a:p>
          <a:p>
            <a:pPr marL="223838" indent="-223838" defTabSz="895350" eaLnBrk="1" hangingPunct="1">
              <a:lnSpc>
                <a:spcPct val="85000"/>
              </a:lnSpc>
              <a:spcBef>
                <a:spcPts val="1200"/>
              </a:spcBef>
              <a:tabLst>
                <a:tab pos="1206500" algn="l"/>
                <a:tab pos="3657600" algn="l"/>
              </a:tabLst>
              <a:defRPr/>
            </a:pPr>
            <a:r>
              <a:rPr lang="en-US" dirty="0"/>
              <a:t>		(</a:t>
            </a:r>
            <a:r>
              <a:rPr lang="en-US" dirty="0" err="1"/>
              <a:t>Rb,Ri</a:t>
            </a:r>
            <a:r>
              <a:rPr lang="en-US" dirty="0"/>
              <a:t>)	Mem[Reg[</a:t>
            </a:r>
            <a:r>
              <a:rPr lang="en-US" dirty="0" err="1"/>
              <a:t>Rb</a:t>
            </a:r>
            <a:r>
              <a:rPr lang="en-US" dirty="0"/>
              <a:t>]+Reg[Ri]]		= 0(Rb,Ri,1)</a:t>
            </a:r>
          </a:p>
          <a:p>
            <a:pPr marL="223838" indent="-223838" defTabSz="895350" eaLnBrk="1" hangingPunct="1">
              <a:lnSpc>
                <a:spcPct val="85000"/>
              </a:lnSpc>
              <a:spcBef>
                <a:spcPts val="1200"/>
              </a:spcBef>
              <a:tabLst>
                <a:tab pos="1206500" algn="l"/>
                <a:tab pos="3657600" algn="l"/>
              </a:tabLst>
              <a:defRPr/>
            </a:pPr>
            <a:r>
              <a:rPr lang="en-US" dirty="0"/>
              <a:t>		D(</a:t>
            </a:r>
            <a:r>
              <a:rPr lang="en-US" dirty="0" err="1"/>
              <a:t>Rb,Ri</a:t>
            </a:r>
            <a:r>
              <a:rPr lang="en-US" dirty="0"/>
              <a:t>)	Mem[Reg[</a:t>
            </a:r>
            <a:r>
              <a:rPr lang="en-US" dirty="0" err="1"/>
              <a:t>Rb</a:t>
            </a:r>
            <a:r>
              <a:rPr lang="en-US" dirty="0"/>
              <a:t>]+Reg[Ri]+D]	= D(Rb,Ri,1)</a:t>
            </a:r>
          </a:p>
          <a:p>
            <a:pPr marL="223838" indent="-223838" defTabSz="895350" eaLnBrk="1" hangingPunct="1">
              <a:lnSpc>
                <a:spcPct val="85000"/>
              </a:lnSpc>
              <a:spcBef>
                <a:spcPts val="1200"/>
              </a:spcBef>
              <a:tabLst>
                <a:tab pos="1206500" algn="l"/>
                <a:tab pos="3657600" algn="l"/>
              </a:tabLst>
              <a:defRPr/>
            </a:pPr>
            <a:r>
              <a:rPr lang="en-US" dirty="0"/>
              <a:t>		(</a:t>
            </a:r>
            <a:r>
              <a:rPr lang="en-US" dirty="0" err="1"/>
              <a:t>Rb,Ri,S</a:t>
            </a:r>
            <a:r>
              <a:rPr lang="en-US" dirty="0"/>
              <a:t>)	Mem[Reg[</a:t>
            </a:r>
            <a:r>
              <a:rPr lang="en-US" dirty="0" err="1"/>
              <a:t>Rb</a:t>
            </a:r>
            <a:r>
              <a:rPr lang="en-US" dirty="0"/>
              <a:t>]+S*Reg[Ri]]	= 0(</a:t>
            </a:r>
            <a:r>
              <a:rPr lang="en-US" dirty="0" err="1"/>
              <a:t>Rb,Ri,S</a:t>
            </a:r>
            <a:r>
              <a:rPr lang="en-US" dirty="0"/>
              <a:t>)</a:t>
            </a:r>
          </a:p>
          <a:p>
            <a:pPr marL="223838" indent="-223838" defTabSz="895350" eaLnBrk="1" hangingPunct="1">
              <a:lnSpc>
                <a:spcPct val="85000"/>
              </a:lnSpc>
              <a:spcBef>
                <a:spcPts val="1200"/>
              </a:spcBef>
              <a:tabLst>
                <a:tab pos="1206500" algn="l"/>
                <a:tab pos="3657600" algn="l"/>
              </a:tabLst>
              <a:defRPr/>
            </a:pPr>
            <a:r>
              <a:rPr lang="en-US" dirty="0"/>
              <a:t>		D	Mem[D]				= D(,,1)</a:t>
            </a:r>
          </a:p>
          <a:p>
            <a:pPr marL="223838" indent="-223838" defTabSz="895350" eaLnBrk="1" hangingPunct="1">
              <a:lnSpc>
                <a:spcPct val="85000"/>
              </a:lnSpc>
              <a:spcBef>
                <a:spcPts val="1200"/>
              </a:spcBef>
              <a:tabLst>
                <a:tab pos="1206500" algn="l"/>
                <a:tab pos="3657600" algn="l"/>
              </a:tabLst>
              <a:defRPr/>
            </a:pPr>
            <a:r>
              <a:rPr lang="en-US" dirty="0"/>
              <a:t>		(,</a:t>
            </a:r>
            <a:r>
              <a:rPr lang="en-US" dirty="0" err="1"/>
              <a:t>Ri,S</a:t>
            </a:r>
            <a:r>
              <a:rPr lang="en-US" dirty="0"/>
              <a:t>)	Mem[S*Reg[Ri]]			= 0(,</a:t>
            </a:r>
            <a:r>
              <a:rPr lang="en-US" dirty="0" err="1"/>
              <a:t>Ri,S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X86 Evolution: Milestones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	Name	Date	Transistors		Frequency</a:t>
            </a:r>
          </a:p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4004	1971	2.3K			108 KHz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4-bit processor.  First 1-chip microprocessor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Didn’t even have interrupts!</a:t>
            </a:r>
          </a:p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8008	1972	3.3K			200-800 KHz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Like 4004, but with 8-bit </a:t>
            </a:r>
            <a:r>
              <a:rPr lang="en-US" dirty="0" err="1"/>
              <a:t>ALU</a:t>
            </a:r>
            <a:endParaRPr lang="en-US" dirty="0"/>
          </a:p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8080	1974	6K			2 MHz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Compatible at source level with 8008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Processor in first “kit” computers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Pricing caused it to beat similar processors with better programming models</a:t>
            </a:r>
          </a:p>
          <a:p>
            <a:pPr marL="839788" lvl="2" indent="-16510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Motorola 6800 (best of the bunch, IMO)</a:t>
            </a:r>
          </a:p>
          <a:p>
            <a:pPr marL="839788" lvl="2" indent="-16510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MOS Technologies (MOSTEK) 6502 (used in Apple II)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Address Computation Examples</a:t>
            </a:r>
          </a:p>
        </p:txBody>
      </p:sp>
      <p:sp>
        <p:nvSpPr>
          <p:cNvPr id="32771" name="Rectangle 6"/>
          <p:cNvSpPr>
            <a:spLocks noChangeArrowheads="1"/>
          </p:cNvSpPr>
          <p:nvPr/>
        </p:nvSpPr>
        <p:spPr bwMode="auto">
          <a:xfrm>
            <a:off x="5334000" y="1600200"/>
            <a:ext cx="685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%</a:t>
            </a:r>
            <a:r>
              <a:rPr lang="en-US" altLang="en-US" dirty="0" err="1">
                <a:latin typeface="Courier New" pitchFamily="49" charset="0"/>
              </a:rPr>
              <a:t>rdx</a:t>
            </a:r>
            <a:endParaRPr lang="en-US" altLang="en-US" dirty="0">
              <a:latin typeface="Courier New" pitchFamily="49" charset="0"/>
            </a:endParaRPr>
          </a:p>
        </p:txBody>
      </p:sp>
      <p:sp>
        <p:nvSpPr>
          <p:cNvPr id="32772" name="Rectangle 7"/>
          <p:cNvSpPr>
            <a:spLocks noChangeArrowheads="1"/>
          </p:cNvSpPr>
          <p:nvPr/>
        </p:nvSpPr>
        <p:spPr bwMode="auto">
          <a:xfrm>
            <a:off x="5334000" y="2057400"/>
            <a:ext cx="685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%</a:t>
            </a:r>
            <a:r>
              <a:rPr lang="en-US" altLang="en-US" dirty="0" err="1">
                <a:latin typeface="Courier New" pitchFamily="49" charset="0"/>
              </a:rPr>
              <a:t>rcx</a:t>
            </a:r>
            <a:endParaRPr lang="en-US" altLang="en-US" dirty="0">
              <a:latin typeface="Courier New" pitchFamily="49" charset="0"/>
            </a:endParaRPr>
          </a:p>
        </p:txBody>
      </p:sp>
      <p:sp>
        <p:nvSpPr>
          <p:cNvPr id="32773" name="Rectangle 15"/>
          <p:cNvSpPr>
            <a:spLocks noChangeArrowheads="1"/>
          </p:cNvSpPr>
          <p:nvPr/>
        </p:nvSpPr>
        <p:spPr bwMode="auto">
          <a:xfrm>
            <a:off x="6019800" y="1600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0xf000</a:t>
            </a:r>
          </a:p>
        </p:txBody>
      </p:sp>
      <p:sp>
        <p:nvSpPr>
          <p:cNvPr id="32774" name="Rectangle 16"/>
          <p:cNvSpPr>
            <a:spLocks noChangeArrowheads="1"/>
          </p:cNvSpPr>
          <p:nvPr/>
        </p:nvSpPr>
        <p:spPr bwMode="auto">
          <a:xfrm>
            <a:off x="6019800" y="20574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0x100</a:t>
            </a:r>
          </a:p>
        </p:txBody>
      </p:sp>
      <p:graphicFrame>
        <p:nvGraphicFramePr>
          <p:cNvPr id="187509" name="Group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252333"/>
              </p:ext>
            </p:extLst>
          </p:nvPr>
        </p:nvGraphicFramePr>
        <p:xfrm>
          <a:off x="2590800" y="3124200"/>
          <a:ext cx="6934200" cy="2540000"/>
        </p:xfrm>
        <a:graphic>
          <a:graphicData uri="http://schemas.openxmlformats.org/drawingml/2006/table">
            <a:tbl>
              <a:tblPr/>
              <a:tblGrid>
                <a:gridCol w="2671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1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-124" charset="0"/>
                        </a:rPr>
                        <a:t>Expression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-124" charset="0"/>
                        </a:rPr>
                        <a:t>Computation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-124" charset="0"/>
                        </a:rPr>
                        <a:t>Address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0x8(%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rdx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)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0xf000 + 0x8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0xf008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(%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rdx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,%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rcx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)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0xf000 + 0x100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0xf100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(%rdx,%rcx,4)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0xf000 + 4*0x100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0xf400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0x80(,%rdx,2)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2*0xf000 + 0x80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0x1e080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Address Computation Instruction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latin typeface="Courier New" pitchFamily="49" charset="0"/>
              </a:rPr>
              <a:t>leaq</a:t>
            </a:r>
            <a:r>
              <a:rPr lang="en-US" dirty="0"/>
              <a:t> </a:t>
            </a:r>
            <a:r>
              <a:rPr lang="en-US" i="1" dirty="0" err="1"/>
              <a:t>Src</a:t>
            </a:r>
            <a:r>
              <a:rPr lang="en-US" dirty="0" err="1"/>
              <a:t>,</a:t>
            </a:r>
            <a:r>
              <a:rPr lang="en-US" i="1" dirty="0" err="1"/>
              <a:t>Dest</a:t>
            </a:r>
            <a:endParaRPr lang="en-US" dirty="0"/>
          </a:p>
          <a:p>
            <a:pPr lvl="1" eaLnBrk="1" hangingPunct="1">
              <a:defRPr/>
            </a:pPr>
            <a:r>
              <a:rPr lang="en-US" i="1" dirty="0" err="1"/>
              <a:t>Src</a:t>
            </a:r>
            <a:r>
              <a:rPr lang="en-US" dirty="0"/>
              <a:t> is address mode expression</a:t>
            </a:r>
          </a:p>
          <a:p>
            <a:pPr lvl="1" eaLnBrk="1" hangingPunct="1">
              <a:defRPr/>
            </a:pPr>
            <a:r>
              <a:rPr lang="en-US" dirty="0"/>
              <a:t>Set </a:t>
            </a:r>
            <a:r>
              <a:rPr lang="en-US" i="1" dirty="0" err="1"/>
              <a:t>Dest</a:t>
            </a:r>
            <a:r>
              <a:rPr lang="en-US" dirty="0"/>
              <a:t> to address denoted by expression</a:t>
            </a:r>
          </a:p>
          <a:p>
            <a:pPr eaLnBrk="1" hangingPunct="1">
              <a:defRPr/>
            </a:pPr>
            <a:r>
              <a:rPr lang="en-US" dirty="0"/>
              <a:t>Uses</a:t>
            </a:r>
          </a:p>
          <a:p>
            <a:pPr lvl="1" eaLnBrk="1" hangingPunct="1">
              <a:defRPr/>
            </a:pPr>
            <a:r>
              <a:rPr lang="en-US" dirty="0"/>
              <a:t>Computing address </a:t>
            </a:r>
            <a:r>
              <a:rPr lang="en-US" i="1" dirty="0">
                <a:solidFill>
                  <a:srgbClr val="FF0000"/>
                </a:solidFill>
              </a:rPr>
              <a:t>without doing memory reference</a:t>
            </a:r>
          </a:p>
          <a:p>
            <a:pPr lvl="2" eaLnBrk="1" hangingPunct="1">
              <a:defRPr/>
            </a:pPr>
            <a:r>
              <a:rPr lang="en-US" dirty="0"/>
              <a:t>E.g., translation of </a:t>
            </a:r>
            <a:r>
              <a:rPr lang="en-US" dirty="0">
                <a:latin typeface="Courier New" pitchFamily="49" charset="0"/>
              </a:rPr>
              <a:t>p = &amp;x[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];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Computing arithmetic expressions of the form x + k*y + C</a:t>
            </a:r>
          </a:p>
          <a:p>
            <a:pPr lvl="2" eaLnBrk="1" hangingPunct="1">
              <a:defRPr/>
            </a:pPr>
            <a:r>
              <a:rPr lang="en-US" dirty="0"/>
              <a:t>k = 1, 2, 4, or 8.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CC0000"/>
                </a:solidFill>
              </a:rPr>
              <a:t>LEARN THIS INSTRUCTION!!!</a:t>
            </a:r>
          </a:p>
          <a:p>
            <a:pPr lvl="1" eaLnBrk="1" hangingPunct="1">
              <a:defRPr/>
            </a:pPr>
            <a:r>
              <a:rPr lang="en-US" dirty="0"/>
              <a:t>Used heavily by compiler</a:t>
            </a:r>
          </a:p>
          <a:p>
            <a:pPr lvl="1" eaLnBrk="1" hangingPunct="1">
              <a:defRPr/>
            </a:pPr>
            <a:r>
              <a:rPr lang="en-US" dirty="0"/>
              <a:t>Appears regularly on labs, quizzes, &amp; exams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leaq</a:t>
            </a:r>
            <a:r>
              <a:rPr lang="en-US" altLang="en-US" dirty="0"/>
              <a:t> vs. </a:t>
            </a:r>
            <a:r>
              <a:rPr lang="en-US" altLang="en-US" dirty="0" err="1"/>
              <a:t>movq</a:t>
            </a:r>
            <a:endParaRPr lang="en-US" altLang="en-US" dirty="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Assume </a:t>
            </a:r>
            <a:r>
              <a:rPr lang="en-US" dirty="0" err="1"/>
              <a:t>dest</a:t>
            </a:r>
            <a:r>
              <a:rPr lang="en-US" dirty="0"/>
              <a:t> is %</a:t>
            </a:r>
            <a:r>
              <a:rPr lang="en-US" dirty="0" err="1"/>
              <a:t>rax</a:t>
            </a:r>
            <a:r>
              <a:rPr lang="en-US" dirty="0"/>
              <a:t>: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	%</a:t>
            </a:r>
            <a:r>
              <a:rPr lang="en-US" dirty="0" err="1"/>
              <a:t>rdi</a:t>
            </a:r>
            <a:r>
              <a:rPr lang="en-US" dirty="0"/>
              <a:t> = 0xF000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	%</a:t>
            </a:r>
            <a:r>
              <a:rPr lang="en-US" dirty="0" err="1"/>
              <a:t>rsi</a:t>
            </a:r>
            <a:r>
              <a:rPr lang="en-US" dirty="0"/>
              <a:t> = 0x8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	Memory at 0xF000 = 0x12345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	Memory at 0xF008 = 0x6789A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	Memory at 0xF010 = 0xBCDEF</a:t>
            </a:r>
          </a:p>
          <a:p>
            <a:pPr eaLnBrk="1" hangingPunct="1">
              <a:defRPr/>
            </a:pPr>
            <a:r>
              <a:rPr lang="en-US" dirty="0" err="1">
                <a:solidFill>
                  <a:schemeClr val="tx1">
                    <a:lumMod val="40000"/>
                    <a:lumOff val="60000"/>
                  </a:schemeClr>
                </a:solidFill>
              </a:rPr>
              <a:t>Src</a:t>
            </a:r>
            <a:r>
              <a:rPr lang="en-US" dirty="0">
                <a:solidFill>
                  <a:schemeClr val="tx1">
                    <a:lumMod val="40000"/>
                    <a:lumOff val="60000"/>
                  </a:schemeClr>
                </a:solidFill>
              </a:rPr>
              <a:t>			</a:t>
            </a:r>
            <a:r>
              <a:rPr lang="en-US" dirty="0" err="1">
                <a:solidFill>
                  <a:schemeClr val="tx1">
                    <a:lumMod val="40000"/>
                    <a:lumOff val="60000"/>
                  </a:schemeClr>
                </a:solidFill>
              </a:rPr>
              <a:t>leaq</a:t>
            </a:r>
            <a:r>
              <a:rPr lang="en-US" dirty="0">
                <a:solidFill>
                  <a:schemeClr val="tx1">
                    <a:lumMod val="40000"/>
                    <a:lumOff val="60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tx1">
                    <a:lumMod val="40000"/>
                    <a:lumOff val="60000"/>
                  </a:schemeClr>
                </a:solidFill>
              </a:rPr>
              <a:t>src</a:t>
            </a:r>
            <a:r>
              <a:rPr lang="en-US" dirty="0">
                <a:solidFill>
                  <a:schemeClr val="tx1">
                    <a:lumMod val="40000"/>
                    <a:lumOff val="60000"/>
                  </a:schemeClr>
                </a:solidFill>
              </a:rPr>
              <a:t>,%</a:t>
            </a:r>
            <a:r>
              <a:rPr lang="en-US" dirty="0" err="1">
                <a:solidFill>
                  <a:schemeClr val="tx1">
                    <a:lumMod val="40000"/>
                    <a:lumOff val="60000"/>
                  </a:schemeClr>
                </a:solidFill>
              </a:rPr>
              <a:t>rax</a:t>
            </a:r>
            <a:r>
              <a:rPr lang="en-US" dirty="0">
                <a:solidFill>
                  <a:schemeClr val="tx1">
                    <a:lumMod val="40000"/>
                    <a:lumOff val="60000"/>
                  </a:schemeClr>
                </a:solidFill>
              </a:rPr>
              <a:t>		</a:t>
            </a:r>
            <a:r>
              <a:rPr lang="en-US" dirty="0" err="1">
                <a:solidFill>
                  <a:schemeClr val="tx1">
                    <a:lumMod val="40000"/>
                    <a:lumOff val="60000"/>
                  </a:schemeClr>
                </a:solidFill>
              </a:rPr>
              <a:t>movq</a:t>
            </a:r>
            <a:r>
              <a:rPr lang="en-US" dirty="0">
                <a:solidFill>
                  <a:schemeClr val="tx1">
                    <a:lumMod val="40000"/>
                    <a:lumOff val="60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tx1">
                    <a:lumMod val="40000"/>
                    <a:lumOff val="60000"/>
                  </a:schemeClr>
                </a:solidFill>
              </a:rPr>
              <a:t>src</a:t>
            </a:r>
            <a:r>
              <a:rPr lang="en-US" dirty="0">
                <a:solidFill>
                  <a:schemeClr val="tx1">
                    <a:lumMod val="40000"/>
                    <a:lumOff val="60000"/>
                  </a:schemeClr>
                </a:solidFill>
              </a:rPr>
              <a:t>,%</a:t>
            </a:r>
            <a:r>
              <a:rPr lang="en-US" dirty="0" err="1">
                <a:solidFill>
                  <a:schemeClr val="tx1">
                    <a:lumMod val="40000"/>
                    <a:lumOff val="60000"/>
                  </a:schemeClr>
                </a:solidFill>
              </a:rPr>
              <a:t>rax</a:t>
            </a:r>
            <a:endParaRPr lang="en-US" dirty="0">
              <a:solidFill>
                <a:schemeClr val="tx1">
                  <a:lumMod val="40000"/>
                  <a:lumOff val="60000"/>
                </a:schemeClr>
              </a:solidFill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(%</a:t>
            </a:r>
            <a:r>
              <a:rPr lang="en-US" dirty="0" err="1"/>
              <a:t>rdi</a:t>
            </a:r>
            <a:r>
              <a:rPr lang="en-US" dirty="0"/>
              <a:t>)			0xF000			0x12345	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8(%</a:t>
            </a:r>
            <a:r>
              <a:rPr lang="en-US" dirty="0" err="1"/>
              <a:t>rdi</a:t>
            </a:r>
            <a:r>
              <a:rPr lang="en-US" dirty="0"/>
              <a:t>)		0xF008			0x6789A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(%</a:t>
            </a:r>
            <a:r>
              <a:rPr lang="en-US" dirty="0" err="1"/>
              <a:t>rdi</a:t>
            </a:r>
            <a:r>
              <a:rPr lang="en-US" dirty="0"/>
              <a:t>,%</a:t>
            </a:r>
            <a:r>
              <a:rPr lang="en-US" dirty="0" err="1"/>
              <a:t>rsi</a:t>
            </a:r>
            <a:r>
              <a:rPr lang="en-US" dirty="0"/>
              <a:t>)		0xF008			0x6789A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(%rdi,%rsi,2)	0xF010			0xBCDEF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%</a:t>
            </a:r>
            <a:r>
              <a:rPr lang="en-US" dirty="0" err="1"/>
              <a:t>rdi</a:t>
            </a:r>
            <a:r>
              <a:rPr lang="en-US" dirty="0"/>
              <a:t>			</a:t>
            </a:r>
            <a:r>
              <a:rPr lang="en-US" i="1" dirty="0"/>
              <a:t>Illegal!		</a:t>
            </a:r>
            <a:r>
              <a:rPr lang="en-US" dirty="0"/>
              <a:t>	0xF000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9FCBD64-5D6F-3FD1-7F69-D36D95BE03EC}"/>
              </a:ext>
            </a:extLst>
          </p:cNvPr>
          <p:cNvCxnSpPr/>
          <p:nvPr/>
        </p:nvCxnSpPr>
        <p:spPr bwMode="auto">
          <a:xfrm>
            <a:off x="387351" y="4314372"/>
            <a:ext cx="8680449" cy="0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151904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Some Arithmetic &amp; Logical Operations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259715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/>
              <a:t>Two-Operand Instructions:</a:t>
            </a:r>
          </a:p>
          <a:p>
            <a:pPr marL="0" lvl="1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Format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Computation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+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</a:t>
            </a:r>
            <a:r>
              <a:rPr lang="en-US" dirty="0"/>
              <a:t>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imulq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*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salq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&lt;&lt;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Also called 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shlq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sarq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&gt;&gt;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Arithmetic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&gt;&gt;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Logical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andq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&amp;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orq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|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xorq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^ </a:t>
            </a:r>
            <a:r>
              <a:rPr lang="en-US" dirty="0" err="1"/>
              <a:t>Src</a:t>
            </a:r>
            <a:endParaRPr lang="en-US" dirty="0"/>
          </a:p>
          <a:p>
            <a:pPr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/>
              <a:t>Watch out for argument order!</a:t>
            </a:r>
          </a:p>
          <a:p>
            <a:pPr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/>
              <a:t>No distinction between signed and unsigned int (why?) except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/>
              <a:t>Note: immediate source limited to 4 bytes (sigh)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609E5FB-A1C7-AE1B-1F91-215B5A067194}"/>
                  </a:ext>
                </a:extLst>
              </p14:cNvPr>
              <p14:cNvContentPartPr/>
              <p14:nvPr/>
            </p14:nvContentPartPr>
            <p14:xfrm>
              <a:off x="5702400" y="1936800"/>
              <a:ext cx="794160" cy="2797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609E5FB-A1C7-AE1B-1F91-215B5A06719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693040" y="1927440"/>
                <a:ext cx="812880" cy="298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767536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203201" y="228600"/>
            <a:ext cx="10236199" cy="781050"/>
          </a:xfrm>
          <a:ln/>
        </p:spPr>
        <p:txBody>
          <a:bodyPr/>
          <a:lstStyle/>
          <a:p>
            <a:pPr marL="119063" indent="-119063"/>
            <a:r>
              <a:rPr lang="en-US" dirty="0"/>
              <a:t>A Few More Arithmetic &amp; Logical Operations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/>
              <a:t>One-Operand Instructions</a:t>
            </a: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+ 1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decq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1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negq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notq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~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endParaRPr lang="en-US" dirty="0">
              <a:latin typeface="Calibri Italic" charset="0"/>
              <a:sym typeface="Calibri Italic" charset="0"/>
            </a:endParaRPr>
          </a:p>
          <a:p>
            <a:pPr>
              <a:spcBef>
                <a:spcPts val="3500"/>
              </a:spcBef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/>
              <a:t>See textbook for more instructions</a:t>
            </a:r>
          </a:p>
        </p:txBody>
      </p:sp>
    </p:spTree>
    <p:extLst>
      <p:ext uri="{BB962C8B-B14F-4D97-AF65-F5344CB8AC3E}">
        <p14:creationId xmlns:p14="http://schemas.microsoft.com/office/powerpoint/2010/main" val="17651762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Arithmetic Expression Example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10200" y="3505200"/>
            <a:ext cx="4406900" cy="2828925"/>
          </a:xfrm>
        </p:spPr>
        <p:txBody>
          <a:bodyPr/>
          <a:lstStyle/>
          <a:p>
            <a:pPr marL="0" indent="0"/>
            <a:r>
              <a:rPr lang="en-US" dirty="0"/>
              <a:t>Interesting Instructions</a:t>
            </a:r>
          </a:p>
          <a:p>
            <a:pPr lvl="1" indent="-342900"/>
            <a:r>
              <a:rPr lang="en-US" b="1" dirty="0" err="1">
                <a:latin typeface="Courier New"/>
                <a:cs typeface="Courier New"/>
              </a:rPr>
              <a:t>leaq</a:t>
            </a:r>
            <a:r>
              <a:rPr lang="en-US" dirty="0"/>
              <a:t>: address computation</a:t>
            </a:r>
          </a:p>
          <a:p>
            <a:pPr lvl="1" indent="-342900"/>
            <a:r>
              <a:rPr lang="en-US" b="1" dirty="0" err="1">
                <a:latin typeface="Courier New"/>
                <a:cs typeface="Courier New"/>
              </a:rPr>
              <a:t>salq</a:t>
            </a:r>
            <a:r>
              <a:rPr lang="en-US" dirty="0"/>
              <a:t>: shift</a:t>
            </a:r>
          </a:p>
          <a:p>
            <a:pPr lvl="1" indent="-342900"/>
            <a:r>
              <a:rPr lang="en-US" b="1" dirty="0" err="1">
                <a:latin typeface="Courier New"/>
                <a:cs typeface="Courier New"/>
              </a:rPr>
              <a:t>imulq</a:t>
            </a:r>
            <a:r>
              <a:rPr lang="en-US" dirty="0"/>
              <a:t>: multiplication</a:t>
            </a:r>
          </a:p>
          <a:p>
            <a:pPr lvl="2" indent="-342900"/>
            <a:r>
              <a:rPr lang="en-US" dirty="0"/>
              <a:t>But only used once!</a:t>
            </a:r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1673352" y="1755648"/>
            <a:ext cx="3581400" cy="3429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long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(long x, long y, long z)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t1 =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x+y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t2 = z+t1;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t3 = x+4;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t4 = y * 48;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t5 = t3 + t4;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t2 * t5;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return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}</a:t>
            </a:r>
          </a:p>
        </p:txBody>
      </p:sp>
      <p:sp>
        <p:nvSpPr>
          <p:cNvPr id="17413" name="Rectangle 5"/>
          <p:cNvSpPr>
            <a:spLocks/>
          </p:cNvSpPr>
          <p:nvPr/>
        </p:nvSpPr>
        <p:spPr bwMode="auto">
          <a:xfrm>
            <a:off x="5330952" y="1193800"/>
            <a:ext cx="4127500" cy="2463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(%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(%rsi,%rsi,2),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salq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$4,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4(%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imulq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</a:t>
            </a:r>
          </a:p>
        </p:txBody>
      </p:sp>
    </p:spTree>
    <p:extLst>
      <p:ext uri="{BB962C8B-B14F-4D97-AF65-F5344CB8AC3E}">
        <p14:creationId xmlns:p14="http://schemas.microsoft.com/office/powerpoint/2010/main" val="27364301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Understanding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arith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381000" y="1752600"/>
            <a:ext cx="4953000" cy="3429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long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(long x, long y, long z)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t1 =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x+y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t2 = z+t1;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t3 = x+4;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t4 = y * 48;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t5 = t3 + t4;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t2 * t5;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return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}</a:t>
            </a:r>
          </a:p>
        </p:txBody>
      </p:sp>
      <p:sp>
        <p:nvSpPr>
          <p:cNvPr id="17413" name="Rectangle 5"/>
          <p:cNvSpPr>
            <a:spLocks/>
          </p:cNvSpPr>
          <p:nvPr/>
        </p:nvSpPr>
        <p:spPr bwMode="auto">
          <a:xfrm>
            <a:off x="5334000" y="1193800"/>
            <a:ext cx="5181600" cy="2463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(%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# t1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   # t2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(%rsi,%rsi,2),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salq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$4,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     # t4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4(%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t5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imulq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   #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635565"/>
              </p:ext>
            </p:extLst>
          </p:nvPr>
        </p:nvGraphicFramePr>
        <p:xfrm>
          <a:off x="6172200" y="3733800"/>
          <a:ext cx="3352800" cy="2667000"/>
        </p:xfrm>
        <a:graphic>
          <a:graphicData uri="http://schemas.openxmlformats.org/drawingml/2006/table">
            <a:tbl>
              <a:tblPr firstRow="1" bandRow="1"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t1</a:t>
                      </a:r>
                      <a:r>
                        <a:rPr lang="en-US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lang="en-US" baseline="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t2</a:t>
                      </a:r>
                      <a:r>
                        <a:rPr lang="en-US" baseline="0" dirty="0">
                          <a:latin typeface="Calibri"/>
                          <a:cs typeface="Calibri"/>
                        </a:rPr>
                        <a:t>, </a:t>
                      </a:r>
                      <a:r>
                        <a:rPr lang="en-US" b="1" i="0" baseline="0" dirty="0" err="1">
                          <a:latin typeface="Courier New"/>
                          <a:cs typeface="Courier New"/>
                        </a:rPr>
                        <a:t>rval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t4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rcx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t5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E557BAB-AC0A-43A4-9A18-E616A626E886}"/>
              </a:ext>
            </a:extLst>
          </p:cNvPr>
          <p:cNvCxnSpPr/>
          <p:nvPr/>
        </p:nvCxnSpPr>
        <p:spPr bwMode="auto">
          <a:xfrm flipV="1">
            <a:off x="2743200" y="1600200"/>
            <a:ext cx="2819400" cy="778042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25F8D9F-B5F2-40FA-9E7B-01D2D67683BE}"/>
              </a:ext>
            </a:extLst>
          </p:cNvPr>
          <p:cNvCxnSpPr/>
          <p:nvPr/>
        </p:nvCxnSpPr>
        <p:spPr bwMode="auto">
          <a:xfrm flipV="1">
            <a:off x="2778370" y="1905001"/>
            <a:ext cx="2784230" cy="657391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854413A-726C-43A0-804B-53373ED5E88A}"/>
              </a:ext>
            </a:extLst>
          </p:cNvPr>
          <p:cNvCxnSpPr/>
          <p:nvPr/>
        </p:nvCxnSpPr>
        <p:spPr bwMode="auto">
          <a:xfrm flipV="1">
            <a:off x="3048000" y="2362200"/>
            <a:ext cx="2514600" cy="677780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1E47EAF-71E5-40FE-84E9-1F864AC9D7F4}"/>
              </a:ext>
            </a:extLst>
          </p:cNvPr>
          <p:cNvCxnSpPr/>
          <p:nvPr/>
        </p:nvCxnSpPr>
        <p:spPr bwMode="auto">
          <a:xfrm flipV="1">
            <a:off x="3200400" y="2667000"/>
            <a:ext cx="2362200" cy="729175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523EAC9-B41D-46F2-A2FF-B9CF103C9533}"/>
              </a:ext>
            </a:extLst>
          </p:cNvPr>
          <p:cNvCxnSpPr/>
          <p:nvPr/>
        </p:nvCxnSpPr>
        <p:spPr bwMode="auto">
          <a:xfrm flipV="1">
            <a:off x="3284806" y="2895601"/>
            <a:ext cx="2277794" cy="714613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C21B41E-7A04-401F-9415-03CE19A2BADD}"/>
              </a:ext>
            </a:extLst>
          </p:cNvPr>
          <p:cNvCxnSpPr/>
          <p:nvPr/>
        </p:nvCxnSpPr>
        <p:spPr bwMode="auto">
          <a:xfrm flipV="1">
            <a:off x="2743200" y="2667002"/>
            <a:ext cx="2819400" cy="228598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8EEC2CB-B4B9-4060-AFEA-3C8321A3302C}"/>
              </a:ext>
            </a:extLst>
          </p:cNvPr>
          <p:cNvCxnSpPr/>
          <p:nvPr/>
        </p:nvCxnSpPr>
        <p:spPr bwMode="auto">
          <a:xfrm flipV="1">
            <a:off x="3048000" y="2133600"/>
            <a:ext cx="2514600" cy="906380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9671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X86 Evolution: Milestones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	Name	Date	Transistors		Frequency</a:t>
            </a:r>
          </a:p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8086	1978	29K			5-10 MHz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16-bit processor.  Basis for IBM PC &amp; DOS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Limited to 1MB address space.  DOS only gives you 640K</a:t>
            </a:r>
          </a:p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80286	1982	134K			4-12 MHz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Added elaborate, but not very useful, 20-bit addressing scheme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Basis for IBM PC-AT and Windows</a:t>
            </a:r>
          </a:p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386	1985	275K			16-33 MHz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Extended to 32 bits.  Added “flat addressing”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Capable of running Unix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By default, Linux/</a:t>
            </a:r>
            <a:r>
              <a:rPr lang="en-US" dirty="0" err="1"/>
              <a:t>gcc</a:t>
            </a:r>
            <a:r>
              <a:rPr lang="en-US" dirty="0"/>
              <a:t> compiling for 32-bit x86 machines use no instructions introduced in later models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X86 Evolution: Milestones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23838" defTabSz="895350" eaLnBrk="1" hangingPunct="1">
              <a:tabLst>
                <a:tab pos="2349500" algn="l"/>
              </a:tabLst>
              <a:defRPr/>
            </a:pPr>
            <a:r>
              <a:rPr lang="en-US" dirty="0"/>
              <a:t>	Name	Date	Transistors		Frequency</a:t>
            </a:r>
          </a:p>
          <a:p>
            <a:pPr marL="223838" indent="-223838" defTabSz="895350" eaLnBrk="1" hangingPunct="1">
              <a:tabLst>
                <a:tab pos="2349500" algn="l"/>
              </a:tabLst>
              <a:defRPr/>
            </a:pPr>
            <a:r>
              <a:rPr lang="en-US" dirty="0"/>
              <a:t>486	1989	1.9M			16-150 MHz</a:t>
            </a:r>
          </a:p>
          <a:p>
            <a:pPr marL="223838" indent="-223838" defTabSz="895350" eaLnBrk="1" hangingPunct="1">
              <a:tabLst>
                <a:tab pos="2349500" algn="l"/>
              </a:tabLst>
              <a:defRPr/>
            </a:pPr>
            <a:r>
              <a:rPr lang="en-US" dirty="0"/>
              <a:t>Pentium P5	1993	3.1M			60-66 MHz</a:t>
            </a:r>
          </a:p>
          <a:p>
            <a:pPr marL="223838" indent="-223838" defTabSz="895350" eaLnBrk="1" hangingPunct="1">
              <a:tabLst>
                <a:tab pos="2349500" algn="l"/>
              </a:tabLst>
              <a:defRPr/>
            </a:pPr>
            <a:r>
              <a:rPr lang="en-US" dirty="0"/>
              <a:t>Pentium 4E	2004	125M			2.8-3.8 GHz</a:t>
            </a:r>
          </a:p>
          <a:p>
            <a:pPr marL="560388" lvl="1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First 64-bit Intel x86 processor</a:t>
            </a:r>
          </a:p>
          <a:p>
            <a:pPr marL="223838" indent="-223838" defTabSz="895350" eaLnBrk="1" hangingPunct="1">
              <a:tabLst>
                <a:tab pos="2349500" algn="l"/>
              </a:tabLst>
              <a:defRPr/>
            </a:pPr>
            <a:r>
              <a:rPr lang="en-US" dirty="0"/>
              <a:t>Core 2	2006	291M			1.0-3.5 GHz</a:t>
            </a:r>
          </a:p>
          <a:p>
            <a:pPr marL="560388" lvl="1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First multi-core Intel processor</a:t>
            </a:r>
          </a:p>
          <a:p>
            <a:pPr marL="201613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Core i7	2008	731M			1.7-3.9 GHz</a:t>
            </a:r>
          </a:p>
          <a:p>
            <a:pPr marL="201613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Ivy Bridge	2012	0.6-4.3B		3.2-4.0 GHz	</a:t>
            </a:r>
          </a:p>
          <a:p>
            <a:pPr marL="560388" lvl="1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Transistor counts are going crazy here…</a:t>
            </a:r>
          </a:p>
          <a:p>
            <a:pPr marL="560388" lvl="1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…but max GHz has  been stuck since 2004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F47D919-193D-C256-E546-66F442F71120}"/>
                  </a:ext>
                </a:extLst>
              </p14:cNvPr>
              <p14:cNvContentPartPr/>
              <p14:nvPr/>
            </p14:nvContentPartPr>
            <p14:xfrm>
              <a:off x="7042320" y="2470320"/>
              <a:ext cx="844920" cy="3619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F47D919-193D-C256-E546-66F442F7112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32960" y="2460960"/>
                <a:ext cx="863640" cy="3638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X86 Evolution: Clones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23838" defTabSz="895350" eaLnBrk="1" hangingPunct="1">
              <a:tabLst>
                <a:tab pos="2349500" algn="l"/>
              </a:tabLst>
              <a:defRPr/>
            </a:pPr>
            <a:r>
              <a:rPr lang="en-US" dirty="0"/>
              <a:t>Advanced Micro Devices (AMD)</a:t>
            </a:r>
          </a:p>
          <a:p>
            <a:pPr marL="560388" lvl="1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Historically, AMD followed just behind Intel</a:t>
            </a:r>
          </a:p>
          <a:p>
            <a:pPr marL="839788" lvl="2" indent="-16510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A little bit slower, a lot cheaper</a:t>
            </a:r>
          </a:p>
          <a:p>
            <a:pPr marL="560388" lvl="1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Late 1990s</a:t>
            </a:r>
          </a:p>
          <a:p>
            <a:pPr marL="839788" lvl="2" indent="-16510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Recruited top circuit designers from Digital Equipment Corp.</a:t>
            </a:r>
          </a:p>
          <a:p>
            <a:pPr marL="839788" lvl="2" indent="-16510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Exploited fact that Intel distracted by Itanium</a:t>
            </a:r>
          </a:p>
          <a:p>
            <a:pPr marL="839788" lvl="2" indent="-16510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Became close competitors to Intel</a:t>
            </a:r>
          </a:p>
          <a:p>
            <a:pPr marL="560388" lvl="1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Developed own extension to 64 bits (called x86_64)</a:t>
            </a:r>
          </a:p>
          <a:p>
            <a:pPr marL="560388" lvl="1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Intel adopted AMD’s extension in early 2000’s after Itanium bombed</a:t>
            </a:r>
          </a:p>
          <a:p>
            <a:pPr marL="962025" lvl="2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Has recovered lead in semiconductor technology</a:t>
            </a:r>
          </a:p>
          <a:p>
            <a:pPr marL="962025" lvl="2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AMD has fallen behind again</a:t>
            </a:r>
          </a:p>
          <a:p>
            <a:pPr marL="962025" lvl="2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But in recent years ARM has been rising due to smartphones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Definitions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C00000"/>
                </a:solidFill>
              </a:rPr>
              <a:t>Architecture:</a:t>
            </a:r>
            <a:r>
              <a:rPr lang="en-US" dirty="0"/>
              <a:t> (also ISA: instruction set architecture) The parts of a processor design that one needs to understand or write assembly/machine code. </a:t>
            </a:r>
          </a:p>
          <a:p>
            <a:pPr lvl="1"/>
            <a:r>
              <a:rPr lang="en-US" dirty="0"/>
              <a:t>Examples: 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instruction set specification, registers</a:t>
            </a:r>
          </a:p>
          <a:p>
            <a:r>
              <a:rPr lang="en-US" dirty="0" err="1">
                <a:solidFill>
                  <a:srgbClr val="C00000"/>
                </a:solidFill>
              </a:rPr>
              <a:t>Microarchitecture</a:t>
            </a:r>
            <a:r>
              <a:rPr lang="en-US" dirty="0">
                <a:solidFill>
                  <a:srgbClr val="C00000"/>
                </a:solidFill>
              </a:rPr>
              <a:t>:</a:t>
            </a:r>
            <a:r>
              <a:rPr lang="en-US" dirty="0"/>
              <a:t> Implementation of the architecture.</a:t>
            </a:r>
          </a:p>
          <a:p>
            <a:pPr lvl="1"/>
            <a:r>
              <a:rPr lang="en-US" dirty="0"/>
              <a:t>Examples: cache sizes and core frequency</a:t>
            </a:r>
          </a:p>
          <a:p>
            <a:r>
              <a:rPr lang="en-US" dirty="0"/>
              <a:t>Code Forms: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Machine (or Object) Code</a:t>
            </a:r>
            <a:r>
              <a:rPr lang="en-US" dirty="0"/>
              <a:t>: The byte-level programs that a processor executes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Assembly Code</a:t>
            </a:r>
            <a:r>
              <a:rPr lang="en-US" dirty="0"/>
              <a:t>: A text representation of machine code</a:t>
            </a:r>
          </a:p>
          <a:p>
            <a:pPr eaLnBrk="1" hangingPunct="1"/>
            <a:r>
              <a:rPr lang="en-US" dirty="0"/>
              <a:t>Example ISAs: </a:t>
            </a:r>
          </a:p>
          <a:p>
            <a:pPr lvl="1"/>
            <a:r>
              <a:rPr lang="en-US" dirty="0"/>
              <a:t>Intel: x86, IA32, Itanium, x86-64</a:t>
            </a:r>
          </a:p>
          <a:p>
            <a:pPr lvl="1"/>
            <a:r>
              <a:rPr lang="en-US" dirty="0"/>
              <a:t>ARM: Used in almost all smartphones</a:t>
            </a:r>
          </a:p>
          <a:p>
            <a:pPr lvl="1"/>
            <a:r>
              <a:rPr lang="en-US" dirty="0"/>
              <a:t>MIPS: Used in some embedded systems (e.g., cars)</a:t>
            </a:r>
          </a:p>
        </p:txBody>
      </p:sp>
    </p:spTree>
    <p:extLst>
      <p:ext uri="{BB962C8B-B14F-4D97-AF65-F5344CB8AC3E}">
        <p14:creationId xmlns:p14="http://schemas.microsoft.com/office/powerpoint/2010/main" val="69564783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482851" y="2813050"/>
            <a:ext cx="7270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/>
              <a:t>text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482851" y="4027489"/>
            <a:ext cx="7270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/>
              <a:t>text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209801" y="5094289"/>
            <a:ext cx="10001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/>
              <a:t>binary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209801" y="6161089"/>
            <a:ext cx="10001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/>
              <a:t>binary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5513388" y="3271838"/>
            <a:ext cx="0" cy="58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5819774" y="3389314"/>
            <a:ext cx="3997326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/>
              <a:t>Compiler (</a:t>
            </a:r>
            <a:r>
              <a:rPr lang="en-US" altLang="en-US" dirty="0" err="1">
                <a:latin typeface="Courier New" pitchFamily="49" charset="0"/>
              </a:rPr>
              <a:t>gcc</a:t>
            </a:r>
            <a:r>
              <a:rPr lang="en-US" altLang="en-US" dirty="0">
                <a:latin typeface="Courier New" pitchFamily="49" charset="0"/>
              </a:rPr>
              <a:t> –Wall -g -</a:t>
            </a:r>
            <a:r>
              <a:rPr lang="en-US" altLang="en-US" dirty="0" err="1">
                <a:latin typeface="Courier New" pitchFamily="49" charset="0"/>
              </a:rPr>
              <a:t>Og</a:t>
            </a:r>
            <a:r>
              <a:rPr lang="en-US" altLang="en-US" dirty="0">
                <a:latin typeface="Courier New" pitchFamily="49" charset="0"/>
              </a:rPr>
              <a:t> -S</a:t>
            </a:r>
            <a:r>
              <a:rPr lang="en-US" altLang="en-US" dirty="0"/>
              <a:t>)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5803900" y="4532314"/>
            <a:ext cx="304800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Assembler (</a:t>
            </a:r>
            <a:r>
              <a:rPr lang="en-US" altLang="en-US">
                <a:latin typeface="Courier New" pitchFamily="49" charset="0"/>
              </a:rPr>
              <a:t>gcc</a:t>
            </a:r>
            <a:r>
              <a:rPr lang="en-US" altLang="en-US"/>
              <a:t> or </a:t>
            </a:r>
            <a:r>
              <a:rPr lang="en-US" altLang="en-US">
                <a:latin typeface="Courier New" pitchFamily="49" charset="0"/>
              </a:rPr>
              <a:t>as</a:t>
            </a:r>
            <a:r>
              <a:rPr lang="en-US" altLang="en-US"/>
              <a:t>)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3200401" y="5627689"/>
            <a:ext cx="26384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Linker (</a:t>
            </a:r>
            <a:r>
              <a:rPr lang="en-US" altLang="en-US">
                <a:latin typeface="Courier New" pitchFamily="49" charset="0"/>
              </a:rPr>
              <a:t>gcc</a:t>
            </a:r>
            <a:r>
              <a:rPr lang="en-US" altLang="en-US"/>
              <a:t> or</a:t>
            </a:r>
            <a:r>
              <a:rPr lang="en-US" altLang="en-US">
                <a:latin typeface="Courier" pitchFamily="49" charset="0"/>
              </a:rPr>
              <a:t> </a:t>
            </a:r>
            <a:r>
              <a:rPr lang="en-US" altLang="en-US">
                <a:latin typeface="Courier New" pitchFamily="49" charset="0"/>
              </a:rPr>
              <a:t>ld</a:t>
            </a:r>
            <a:r>
              <a:rPr lang="en-US" altLang="en-US"/>
              <a:t>)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3881438" y="2797176"/>
            <a:ext cx="3263900" cy="366767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C program (</a:t>
            </a:r>
            <a:r>
              <a:rPr lang="en-US" altLang="en-US">
                <a:latin typeface="Courier New" pitchFamily="49" charset="0"/>
              </a:rPr>
              <a:t>p1.c p2.c</a:t>
            </a:r>
            <a:r>
              <a:rPr lang="en-US" altLang="en-US"/>
              <a:t>)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3767138" y="3875088"/>
            <a:ext cx="3492500" cy="366767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Asm program (</a:t>
            </a:r>
            <a:r>
              <a:rPr lang="en-US" altLang="en-US">
                <a:latin typeface="Courier New" pitchFamily="49" charset="0"/>
              </a:rPr>
              <a:t>p1.s p2.s</a:t>
            </a:r>
            <a:r>
              <a:rPr lang="en-US" altLang="en-US"/>
              <a:t>)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3652838" y="5018088"/>
            <a:ext cx="3721100" cy="366767"/>
          </a:xfrm>
          <a:prstGeom prst="rect">
            <a:avLst/>
          </a:prstGeom>
          <a:solidFill>
            <a:srgbClr val="CCFF3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Object program (</a:t>
            </a:r>
            <a:r>
              <a:rPr lang="en-US" altLang="en-US">
                <a:latin typeface="Courier New" pitchFamily="49" charset="0"/>
              </a:rPr>
              <a:t>p1.o p2.o</a:t>
            </a:r>
            <a:r>
              <a:rPr lang="en-US" altLang="en-US"/>
              <a:t>)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3657600" y="6161088"/>
            <a:ext cx="3748088" cy="366767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Executable program (</a:t>
            </a:r>
            <a:r>
              <a:rPr lang="en-US" altLang="en-US">
                <a:latin typeface="Courier New" pitchFamily="49" charset="0"/>
              </a:rPr>
              <a:t>p</a:t>
            </a:r>
            <a:r>
              <a:rPr lang="en-US" altLang="en-US"/>
              <a:t>)</a:t>
            </a:r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5513388" y="4414838"/>
            <a:ext cx="0" cy="58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5513388" y="5557838"/>
            <a:ext cx="0" cy="58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7772400" y="5018088"/>
            <a:ext cx="2044700" cy="666750"/>
          </a:xfrm>
          <a:prstGeom prst="rect">
            <a:avLst/>
          </a:prstGeom>
          <a:solidFill>
            <a:srgbClr val="CCFF3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Static libraries (</a:t>
            </a:r>
            <a:r>
              <a:rPr lang="en-US" altLang="en-US">
                <a:latin typeface="Courier New" pitchFamily="49" charset="0"/>
              </a:rPr>
              <a:t>.a</a:t>
            </a:r>
            <a:r>
              <a:rPr lang="en-US" altLang="en-US"/>
              <a:t>)</a:t>
            </a: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 flipH="1">
            <a:off x="6781800" y="5246688"/>
            <a:ext cx="9906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11282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Turning C into Object Code</a:t>
            </a:r>
          </a:p>
        </p:txBody>
      </p:sp>
      <p:sp>
        <p:nvSpPr>
          <p:cNvPr id="11283" name="Rectangle 1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60388" lvl="1" indent="-222250" defTabSz="895350" eaLnBrk="1" hangingPunct="1">
              <a:tabLst>
                <a:tab pos="2286000" algn="l"/>
                <a:tab pos="3543300" algn="l"/>
              </a:tabLst>
            </a:pPr>
            <a:r>
              <a:rPr lang="en-US" altLang="en-US" dirty="0"/>
              <a:t>Code in files 	</a:t>
            </a:r>
            <a:r>
              <a:rPr lang="en-US" altLang="en-US" dirty="0">
                <a:latin typeface="Courier New" pitchFamily="49" charset="0"/>
              </a:rPr>
              <a:t>p1.c p2.c</a:t>
            </a:r>
            <a:endParaRPr lang="en-US" altLang="en-US" dirty="0">
              <a:latin typeface="Courier" pitchFamily="49" charset="0"/>
            </a:endParaRPr>
          </a:p>
          <a:p>
            <a:pPr marL="560388" lvl="1" indent="-222250" defTabSz="895350" eaLnBrk="1" hangingPunct="1">
              <a:tabLst>
                <a:tab pos="2286000" algn="l"/>
                <a:tab pos="3543300" algn="l"/>
              </a:tabLst>
            </a:pPr>
            <a:r>
              <a:rPr lang="en-US" altLang="en-US" dirty="0"/>
              <a:t>Compile with command: 	        </a:t>
            </a:r>
            <a:r>
              <a:rPr lang="en-US" altLang="en-US" dirty="0" err="1">
                <a:latin typeface="Courier New" pitchFamily="49" charset="0"/>
              </a:rPr>
              <a:t>gcc</a:t>
            </a:r>
            <a:r>
              <a:rPr lang="en-US" altLang="en-US" dirty="0">
                <a:latin typeface="Courier New" pitchFamily="49" charset="0"/>
              </a:rPr>
              <a:t> –Wall -g -</a:t>
            </a:r>
            <a:r>
              <a:rPr lang="en-US" altLang="en-US" dirty="0" err="1">
                <a:latin typeface="Courier New" pitchFamily="49" charset="0"/>
              </a:rPr>
              <a:t>Og</a:t>
            </a:r>
            <a:r>
              <a:rPr lang="en-US" altLang="en-US" dirty="0">
                <a:latin typeface="Courier New" pitchFamily="49" charset="0"/>
              </a:rPr>
              <a:t> p1.c p2.c -o p</a:t>
            </a:r>
            <a:endParaRPr lang="en-US" altLang="en-US" dirty="0">
              <a:latin typeface="Courier" pitchFamily="49" charset="0"/>
            </a:endParaRPr>
          </a:p>
          <a:p>
            <a:pPr marL="839788" lvl="2" indent="-165100" defTabSz="895350" eaLnBrk="1" hangingPunct="1">
              <a:tabLst>
                <a:tab pos="2286000" algn="l"/>
                <a:tab pos="3543300" algn="l"/>
              </a:tabLst>
            </a:pPr>
            <a:r>
              <a:rPr lang="en-US" altLang="en-US" dirty="0"/>
              <a:t>Use basic, debugging-friendly optimizations (</a:t>
            </a:r>
            <a:r>
              <a:rPr lang="en-US" altLang="en-US" dirty="0">
                <a:solidFill>
                  <a:schemeClr val="tx1"/>
                </a:solidFill>
                <a:latin typeface="Courier New" pitchFamily="49" charset="0"/>
              </a:rPr>
              <a:t>-</a:t>
            </a:r>
            <a:r>
              <a:rPr lang="en-US" altLang="en-US" dirty="0" err="1">
                <a:solidFill>
                  <a:schemeClr val="tx1"/>
                </a:solidFill>
                <a:latin typeface="Courier New" pitchFamily="49" charset="0"/>
              </a:rPr>
              <a:t>Og</a:t>
            </a:r>
            <a:r>
              <a:rPr lang="en-US" altLang="en-US" dirty="0"/>
              <a:t>)</a:t>
            </a:r>
          </a:p>
          <a:p>
            <a:pPr marL="839788" lvl="2" indent="-165100" defTabSz="895350" eaLnBrk="1" hangingPunct="1">
              <a:tabLst>
                <a:tab pos="2286000" algn="l"/>
                <a:tab pos="3543300" algn="l"/>
              </a:tabLst>
            </a:pPr>
            <a:r>
              <a:rPr lang="en-US" altLang="en-US" dirty="0"/>
              <a:t>Put resulting binary in file </a:t>
            </a:r>
            <a:r>
              <a:rPr lang="en-US" altLang="en-US" dirty="0">
                <a:solidFill>
                  <a:schemeClr val="tx1"/>
                </a:solidFill>
                <a:latin typeface="Courier New" pitchFamily="49" charset="0"/>
              </a:rPr>
              <a:t>p</a:t>
            </a:r>
            <a:endParaRPr lang="en-US" alt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197618D-85E9-D849-6E28-E851B909B8D6}"/>
                  </a:ext>
                </a:extLst>
              </p14:cNvPr>
              <p14:cNvContentPartPr/>
              <p14:nvPr/>
            </p14:nvContentPartPr>
            <p14:xfrm>
              <a:off x="5181480" y="1403280"/>
              <a:ext cx="4375800" cy="8449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197618D-85E9-D849-6E28-E851B909B8D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72120" y="1393920"/>
                <a:ext cx="4394520" cy="863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85750"/>
            <a:ext cx="9220201" cy="573088"/>
          </a:xfrm>
        </p:spPr>
        <p:txBody>
          <a:bodyPr/>
          <a:lstStyle/>
          <a:p>
            <a:pPr eaLnBrk="1" hangingPunct="1"/>
            <a:r>
              <a:rPr lang="en-US" altLang="en-US" dirty="0"/>
              <a:t>Assembly Programmer’s View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3760788"/>
            <a:ext cx="5791200" cy="2684462"/>
          </a:xfrm>
        </p:spPr>
        <p:txBody>
          <a:bodyPr/>
          <a:lstStyle/>
          <a:p>
            <a:pPr marL="0" indent="0" defTabSz="895350" eaLnBrk="1" hangingPunct="1">
              <a:tabLst>
                <a:tab pos="1371600" algn="l"/>
                <a:tab pos="4572000" algn="l"/>
              </a:tabLst>
              <a:defRPr/>
            </a:pPr>
            <a:r>
              <a:rPr lang="en-US" sz="2000" dirty="0"/>
              <a:t>Programmer-Visible State</a:t>
            </a:r>
          </a:p>
          <a:p>
            <a:pPr marL="560388" lvl="1" indent="-222250" defTabSz="895350" eaLnBrk="1" hangingPunct="1">
              <a:tabLst>
                <a:tab pos="1371600" algn="l"/>
                <a:tab pos="4572000" algn="l"/>
              </a:tabLst>
              <a:defRPr/>
            </a:pPr>
            <a:r>
              <a:rPr lang="en-US" sz="1800" dirty="0"/>
              <a:t>RIP (Program Counter, or Instruction Pointer)</a:t>
            </a:r>
          </a:p>
          <a:p>
            <a:pPr marL="839788" lvl="2" indent="-165100" defTabSz="895350" eaLnBrk="1" hangingPunct="1">
              <a:tabLst>
                <a:tab pos="1371600" algn="l"/>
                <a:tab pos="4572000" algn="l"/>
              </a:tabLst>
              <a:defRPr/>
            </a:pPr>
            <a:r>
              <a:rPr lang="en-US" sz="1600" dirty="0"/>
              <a:t>Address of next instruction</a:t>
            </a:r>
          </a:p>
          <a:p>
            <a:pPr marL="560388" lvl="1" indent="-222250" defTabSz="895350" eaLnBrk="1" hangingPunct="1">
              <a:tabLst>
                <a:tab pos="1371600" algn="l"/>
                <a:tab pos="4572000" algn="l"/>
              </a:tabLst>
              <a:defRPr/>
            </a:pPr>
            <a:r>
              <a:rPr lang="en-US" sz="1800" dirty="0"/>
              <a:t>Register File</a:t>
            </a:r>
          </a:p>
          <a:p>
            <a:pPr marL="839788" lvl="2" indent="-165100" defTabSz="895350" eaLnBrk="1" hangingPunct="1">
              <a:tabLst>
                <a:tab pos="1371600" algn="l"/>
                <a:tab pos="4572000" algn="l"/>
              </a:tabLst>
              <a:defRPr/>
            </a:pPr>
            <a:r>
              <a:rPr lang="en-US" sz="1600" dirty="0"/>
              <a:t>Heavily used program data</a:t>
            </a:r>
          </a:p>
          <a:p>
            <a:pPr marL="560388" lvl="1" indent="-222250" defTabSz="895350" eaLnBrk="1" hangingPunct="1">
              <a:tabLst>
                <a:tab pos="1371600" algn="l"/>
                <a:tab pos="4572000" algn="l"/>
              </a:tabLst>
              <a:defRPr/>
            </a:pPr>
            <a:r>
              <a:rPr lang="en-US" sz="1800" dirty="0"/>
              <a:t>Condition Codes</a:t>
            </a:r>
          </a:p>
          <a:p>
            <a:pPr marL="839788" lvl="2" indent="-165100" defTabSz="895350" eaLnBrk="1" hangingPunct="1">
              <a:tabLst>
                <a:tab pos="1371600" algn="l"/>
                <a:tab pos="4572000" algn="l"/>
              </a:tabLst>
              <a:defRPr/>
            </a:pPr>
            <a:r>
              <a:rPr lang="en-US" sz="1600" dirty="0"/>
              <a:t>Store status information about most recent arithmetic operation</a:t>
            </a:r>
          </a:p>
          <a:p>
            <a:pPr marL="839788" lvl="2" indent="-165100" defTabSz="895350" eaLnBrk="1" hangingPunct="1">
              <a:tabLst>
                <a:tab pos="1371600" algn="l"/>
                <a:tab pos="4572000" algn="l"/>
              </a:tabLst>
              <a:defRPr/>
            </a:pPr>
            <a:r>
              <a:rPr lang="en-US" sz="1600" dirty="0"/>
              <a:t>Used for conditional branching (decisions)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124200" y="1600200"/>
            <a:ext cx="381000" cy="14478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dirty="0"/>
              <a:t>R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I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P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886200" y="1447800"/>
            <a:ext cx="1371600" cy="7620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Registers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590800" y="990600"/>
            <a:ext cx="3200400" cy="2209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CPU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7543800" y="990600"/>
            <a:ext cx="2286000" cy="3810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Memory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7543800" y="1676401"/>
            <a:ext cx="2286000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dirty="0"/>
              <a:t>Object Code</a:t>
            </a:r>
          </a:p>
          <a:p>
            <a:pPr>
              <a:lnSpc>
                <a:spcPct val="100000"/>
              </a:lnSpc>
            </a:pPr>
            <a:r>
              <a:rPr lang="en-US" altLang="en-US" b="0" dirty="0"/>
              <a:t>Program Data</a:t>
            </a:r>
          </a:p>
          <a:p>
            <a:pPr>
              <a:lnSpc>
                <a:spcPct val="100000"/>
              </a:lnSpc>
            </a:pPr>
            <a:r>
              <a:rPr lang="en-US" altLang="en-US" b="0" dirty="0"/>
              <a:t>OS Code &amp; Data</a:t>
            </a: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5791200" y="17526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5791200" y="22860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5791200" y="28194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5791200" y="1346200"/>
            <a:ext cx="17526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/>
              <a:t>Addresses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5791200" y="1905000"/>
            <a:ext cx="17526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/>
              <a:t>Data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5867400" y="2438400"/>
            <a:ext cx="16764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/>
              <a:t>Instructions</a:t>
            </a: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8001000" y="2971800"/>
            <a:ext cx="990600" cy="1371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Stack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3886200" y="2362200"/>
            <a:ext cx="1371600" cy="6858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Condition</a:t>
            </a:r>
          </a:p>
          <a:p>
            <a:pPr>
              <a:lnSpc>
                <a:spcPct val="100000"/>
              </a:lnSpc>
            </a:pPr>
            <a:r>
              <a:rPr lang="en-US" altLang="en-US"/>
              <a:t>Codes</a:t>
            </a:r>
          </a:p>
        </p:txBody>
      </p:sp>
      <p:sp>
        <p:nvSpPr>
          <p:cNvPr id="147473" name="Rectangle 17"/>
          <p:cNvSpPr>
            <a:spLocks noGrp="1" noChangeArrowheads="1"/>
          </p:cNvSpPr>
          <p:nvPr>
            <p:ph type="body" sz="half" idx="2"/>
          </p:nvPr>
        </p:nvSpPr>
        <p:spPr>
          <a:xfrm>
            <a:off x="6843714" y="4876800"/>
            <a:ext cx="4510086" cy="1568450"/>
          </a:xfrm>
        </p:spPr>
        <p:txBody>
          <a:bodyPr/>
          <a:lstStyle/>
          <a:p>
            <a:pPr lvl="1" eaLnBrk="1" hangingPunct="1">
              <a:defRPr/>
            </a:pPr>
            <a:r>
              <a:rPr lang="en-US" sz="1800" dirty="0"/>
              <a:t>Memory</a:t>
            </a:r>
          </a:p>
          <a:p>
            <a:pPr lvl="2" eaLnBrk="1" hangingPunct="1">
              <a:defRPr/>
            </a:pPr>
            <a:r>
              <a:rPr lang="en-US" sz="1600" dirty="0"/>
              <a:t>Byte-addressable array</a:t>
            </a:r>
          </a:p>
          <a:p>
            <a:pPr lvl="2" eaLnBrk="1" hangingPunct="1">
              <a:defRPr/>
            </a:pPr>
            <a:r>
              <a:rPr lang="en-US" sz="1600" dirty="0"/>
              <a:t>Code, user data, (most) OS data</a:t>
            </a:r>
          </a:p>
          <a:p>
            <a:pPr lvl="2" eaLnBrk="1" hangingPunct="1">
              <a:defRPr/>
            </a:pPr>
            <a:r>
              <a:rPr lang="en-US" sz="1600" dirty="0"/>
              <a:t>Includes stack used to support procedures</a:t>
            </a:r>
          </a:p>
          <a:p>
            <a:pPr marL="0" indent="0" eaLnBrk="1" hangingPunct="1">
              <a:defRPr/>
            </a:pP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37867</TotalTime>
  <Pages>35</Pages>
  <Words>3890</Words>
  <Application>Microsoft Office PowerPoint</Application>
  <PresentationFormat>Widescreen</PresentationFormat>
  <Paragraphs>777</Paragraphs>
  <Slides>36</Slides>
  <Notes>36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  <vt:variant>
        <vt:lpstr>Custom Shows</vt:lpstr>
      </vt:variant>
      <vt:variant>
        <vt:i4>2</vt:i4>
      </vt:variant>
    </vt:vector>
  </HeadingPairs>
  <TitlesOfParts>
    <vt:vector size="48" baseType="lpstr">
      <vt:lpstr>Calibri</vt:lpstr>
      <vt:lpstr>Calibri Bold Italic</vt:lpstr>
      <vt:lpstr>Calibri Italic</vt:lpstr>
      <vt:lpstr>Century Gothic</vt:lpstr>
      <vt:lpstr>Courier</vt:lpstr>
      <vt:lpstr>Courier New</vt:lpstr>
      <vt:lpstr>Helvetica</vt:lpstr>
      <vt:lpstr>Times New Roman</vt:lpstr>
      <vt:lpstr>Wingdings</vt:lpstr>
      <vt:lpstr>class02</vt:lpstr>
      <vt:lpstr>Machine-Level Programming I  </vt:lpstr>
      <vt:lpstr>Intel x86 (IA32/64) Processors</vt:lpstr>
      <vt:lpstr>X86 Evolution: Milestones</vt:lpstr>
      <vt:lpstr>X86 Evolution: Milestones</vt:lpstr>
      <vt:lpstr>X86 Evolution: Milestones</vt:lpstr>
      <vt:lpstr>X86 Evolution: Clones</vt:lpstr>
      <vt:lpstr>Definitions</vt:lpstr>
      <vt:lpstr>Turning C into Object Code</vt:lpstr>
      <vt:lpstr>Assembly Programmer’s View</vt:lpstr>
      <vt:lpstr>Compiling Into Assembly</vt:lpstr>
      <vt:lpstr>Assembly Characteristics</vt:lpstr>
      <vt:lpstr>Object Code</vt:lpstr>
      <vt:lpstr>Machine Instruction Example</vt:lpstr>
      <vt:lpstr>Disassembling Object Code</vt:lpstr>
      <vt:lpstr>Alternate Disassembly</vt:lpstr>
      <vt:lpstr>What Can be Disassembled?</vt:lpstr>
      <vt:lpstr>x86-64 Integer Registers</vt:lpstr>
      <vt:lpstr>x86-64 Integer Registers</vt:lpstr>
      <vt:lpstr>Moving Data</vt:lpstr>
      <vt:lpstr>movq Operand Combinations</vt:lpstr>
      <vt:lpstr>Simple Addressing Modes</vt:lpstr>
      <vt:lpstr>Example of Simple Addressing Modes</vt:lpstr>
      <vt:lpstr>Understanding Swap()</vt:lpstr>
      <vt:lpstr>Understanding Swap()</vt:lpstr>
      <vt:lpstr>Understanding Swap()</vt:lpstr>
      <vt:lpstr>Understanding Swap()</vt:lpstr>
      <vt:lpstr>Understanding Swap()</vt:lpstr>
      <vt:lpstr>Simple Memory Addressing Modes</vt:lpstr>
      <vt:lpstr>Complete Memory Addressing Modes</vt:lpstr>
      <vt:lpstr>Address Computation Examples</vt:lpstr>
      <vt:lpstr>Address Computation Instruction</vt:lpstr>
      <vt:lpstr>leaq vs. movq</vt:lpstr>
      <vt:lpstr>Some Arithmetic &amp; Logical Operations</vt:lpstr>
      <vt:lpstr>A Few More Arithmetic &amp; Logical Operations</vt:lpstr>
      <vt:lpstr>Arithmetic Expression Example</vt:lpstr>
      <vt:lpstr>Understanding arith</vt:lpstr>
      <vt:lpstr>For screen</vt:lpstr>
      <vt:lpstr>For printing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Machine Level Programming I</dc:title>
  <dc:subject/>
  <dc:creator>Randal E. Bryant and David R. O'Hallaron</dc:creator>
  <cp:keywords/>
  <dc:description/>
  <cp:lastModifiedBy>Geoffrey Kuenning</cp:lastModifiedBy>
  <cp:revision>159</cp:revision>
  <cp:lastPrinted>2023-02-13T01:00:22Z</cp:lastPrinted>
  <dcterms:created xsi:type="dcterms:W3CDTF">1998-08-11T09:19:24Z</dcterms:created>
  <dcterms:modified xsi:type="dcterms:W3CDTF">2023-02-13T01:03:00Z</dcterms:modified>
</cp:coreProperties>
</file>