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3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4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5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6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ink/ink7.xml" ContentType="application/inkml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50" r:id="rId9"/>
    <p:sldId id="349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66" d="100"/>
          <a:sy n="66" d="100"/>
        </p:scale>
        <p:origin x="576" y="90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43B10237-8A62-40B9-A127-A961C63DE67D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27T00:01:02.5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21590 7832 0,'0'0'0,"-18"0"32,1 0-17,-1 0-15,-17 0 16,0 0-16,-18 0 16,0-18-16,0 18 15,-18-18-15,18 18 16,-17-17-16,-1-1 15,18 0 1,-17 1-16,-1-1 16,1 1-16,17 17 15,0 0-15,0 0 16,0 17 0,18-17-16,-18 18 15,17-18-15,1 17 16,-18-17-16,0 36 15,0 34-15,1 1 16,16-18-16,1-18 16,0 36-1,17 70-15,-17-53 16,17-18-16,-17 107 16,0-18-16,17-54 15,-17 72-15,17-36 16,0-35-1,-17 88-15,17-18 16,18-70-16,-35 88 16,35 0-16,-17-70 15,-1 105-15,-17-53 16,17-17 0,0 70-16,-17-105 15,17 123-15,-17-71 16,35-52-16,-17 123 15,17-89-15,0-70 16,0 159-16,0-105 16,17-37-1,-17 125-15,18-89 16,-1 0-16,1 88 16,0-88-16,-1 18 15,1 70-15,0-105 16,-1 17-1,1 71-15,0-71 16,-1-18-16,18 71 16,-35-53-16,18 18 15,-18 53-15,18-89 16,-1-17 0,1 106-16,0-71 15,-18-53-15,35-17 16,-17-18-16,-1 35 15,36 0-15,0 35 16,0-17-16,-18-53 16,18 0-1,0-18-15,-18 1 16,18-1-16,-17 0 16,16-17-16,-16-1 15,17 1-15,0 0 16,0-36-16,17 0 15,1-52 1,17 35-16,-18-1 16,36-105-16,0 35 15,-35 18-15,17-53 16,0-18-16,-17 53 16,17-70-1,-35 17-15,0 54 16,-1-90-16,-16 37 15,-1 34-15,0-17 16,1-53-16,-19 88 16,1-176-16,-18 123 15,18-88 1,-18 53-16,-18-88 16,18 106-16,-18-124 15,18 106-15,-17-124 16,17 124-16,17-123 15,-17 123 1,0-141-16,0 52 16,0 19-16,-35-124 15,0 194-15,-36-141 16,18 70-16,-17 0 16,-1-123-1,1 159-15,17-88 16,-18-19-16,36 125 15,-36-160-15,-52-369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31T23:18:41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16422 4533 0,'0'0'0,"-18"0"110,-17-17-95,0 17-15,-1-18 16,19 0-16,-19 18 15,1-17-15,18 17 16,-1 0-16,0 0 16,-35 0-16,18 0 15,-18-18 1,0 18-16,-17 0 16,-1 0-16,1 0 15,-1-18-15,-17 18 16,0 0-16,-1 0 15,1 0 1,0 0-16,17 0 16,1 0-16,17 0 15,0 18-15,0 0 16,0 17-16,0 0 16,0 18-16,0-18 15,18 1 1,-18-1-16,0 36 15,0 17-15,18-18 16,0 1-16,0-18 16,17-18-16,18 0 15,-18-17 1,18 17-16,0 18 16,18 18-16,0 17 15,17-35-15,0 0 16,0 0-16,18 0 15,18-18 1,-1 0-16,36 18 16,0-35-16,0-1 15,35 19-15,-17-19 16,17 1-16,17-18 16,-52 17-1,0-17-15,-35 0 16,17-17-16,0-54 15,0 18-15,0 0 16,36-52 0,-1-36-16,-52 35 15,-18 53-15,0 0 16,-36 18-16,-17-18 16,-17-18-16,-36-35 15,-18 36-15,-17-18 16,0 17-1,-53-70-15,35 0 16</inkml:trace>
  <inkml:trace contextRef="#ctx0" brushRef="#br0" timeOffset="29406.23">18133 4410 0,'0'0'0,"-18"0"203,1 0-203,-1 0 16,0 0-16,1 0 16,-19 0-16,1 0 15,0 0 1,-18 0-16,0 0 15,0 0-15,0 0 16,-17 0-16,-1 0 16,-17 17-16,17 1 15,18 17 1,0-17-16,0 0 16,18-1-16,0 18 15,17-17-15,-17 17 16,17 1-1,1-19-15,-19 1 16,19 0-16,-1-1 16,1 1-16,-1 17 15,0 0-15,1 18 16,-1 0-16,18 0 16,0-18-1,0 18-15,18-35 16,-18 17-16,17-17 15,19 17-15,-1 0 16,18 1-16,0-1 16,-18 18-16,35-18 15,-17-17 1,0 0-16,0-18 16,0 17-16,-18-17 15,18 0-15,0 0 16,0 0-16,18 0 15,-1 0 1,1 0-16,17-17 16,-17-1-16,-1-17 15,-17-36-15,-18 18 16,-35 35-16,0-17 16,-17 18-1,-19-19-15,-16 1 16,-19-18-16,-17-70 15,35 34-15,0 19 16,0-71-16,18 17 16,35 36-16,0 18 15</inkml:trace>
  <inkml:trace contextRef="#ctx0" brushRef="#br0" timeOffset="48171.99">20003 3898 0,'0'0'0,"-18"0"234,0 0-218,1 0-1,-1 0 1,-17 0-16,17 0 15,0 0-15,1 0 16,-1 0 0,0 0-16,-17 0 15,18 0-15,-1 0 16,0 0-16,1 0 16,-1 0-16,0 0 15,1 0 1,-1 0-16,-17 0 15,0 0-15,-18 0 16,17 0-16,-17 0 16,18 0-16,0 0 15,-18 0-15,18 0 16,-1 0 0,-17 0-16,36 0 15,-18 0-15,-1 0 16,1 18-16,17-1 15,-17-17-15,0 18 16,0 0-16,17-1 16,0 1-1,1 0-15,-19 17 16,1 0-16,17 1 16,-17-1-16,0 0 15,0-17-15,17-1 16,-17 1-1,-1 17-15,1 1 16,0 16-16,-18 1 16,35 0-16,-17 0 15,17 0-15,-17-35 16,35 17-16,-18-17 16,18 17-1,-17 0-15,17 18 16,-18 0-16,18 0 15,0 18-15,0-19 16,0-16-16,0-1 16,18 0-1,-18 1-15,17-1 16,1-18-16,0 19 16,-1-1-16,1-17 15,17 17-15,-17 0 16,17 1-16,0-19 15,-17 18 1,17 1-16,1-1 16,-1-17-16,-17 17 15,17-17-15,0-1 16,-17 18-16,17-17 16,0 0-1,1-18-15,17 17 16,-1-17-16,19 18 15,0-18-15,17 18 16,-18-18-16,1 17 16,-1-17-16,-34 18 15,17-18 1,-18 0-16,0-18 16,18 1-16,-18-1 15,1-35-15,17 35 16,-18-17-1,0 0-15,18 0 16,-18-18-16,1-18 16,-19 18-16,19-17 15,-19 34-15,1 1 16,-1 0-16,-17 17 16,0 1-1,-17-19-15,-1-34 16,18-18-16,-17-1 15,17 36-15,-18 18 16,18-18-16,0 0 16,0-17-16,-18-36 15,18 18 1,-17 17-16</inkml:trace>
  <inkml:trace contextRef="#ctx0" brushRef="#br0" timeOffset="104265.72">26088 4516 0,'0'0'15,"-18"0"64,1-18-64,-1 18 1,-17 0 15,17 0-15,0 0-1,1 0-15,-1 0 16,1 0 0,-1 0 15,0 0-31,1-18 15,-1 18-15,0 0 16,1 0 0,-1 0-16,-17-17 0,0 17 15,-1 0-15,1 0 16,-18 0 0,-18-18-16,19 0 15,-19 18-15,18-17 16,-17 17-16,17-18 15,0 18-15,17-18 16,-16 1-16,-1 17 16,0-18-1,0 18-15,-18-17 16,18 17-16,0 0 16,-17 0-16,17 0 15,0 0-15,0 0 16,18 0-1,0 0-15,-18 17 16,17-17-16,1 18 16,-18-18-16,18 17 15,0-17-15,-1 0 16,1 18 0,17 17-16,-35 36 15,36-18-15,-18-18 16,17 0-16,0 1 15,1 34-15,-1 36 16,0-18 0,18-17-16,18-36 15,-18 0-15,18 18 16,35-17-16,-1 69 16,19-16-16,0 16 15,-1-34-15,18 17 16,1 53-1,16-17-15,-16-36 16,16-17-16,1-19 16,0 1-16,18 0 15,-19-35-15,1 17 16,0-35 0,17-35-16,1 0 15,-18-18-15,0 0 16,-18 18-16,0-1 15,0-17-15,18-35 16,-35 18-16,-1-1 16,-17 18-1,-18-53-15,18-35 16,-35 71-16,0-1 16,-18 36-16,-36-18 15,1-18-15,-18-70 16,-35 35-1,0 18-15,-18 0 16,-35-53-16,17 0 16,1 35-16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31T23:28:19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9349 11183 0,'0'0'0,"-18"0"125,0 0-109,1 0-1,-1 0 1,0 0 0,1 0-16,-18 0 15,-1 0-15,19 0 16,-19 0-16,1 0 16,17 0-16,1 0 15,-1 0 1,0 0-16,-17 0 15,18 0-15,-1 0 16,0 0-16,1 0 16,-1 0-16,0 0 15,-17 0 1,17 0-16,-17 0 16,0 18-16,0-1 15,-1 1-15,-17 17 16,18 1-16,0 16 15,-18-16 1,35-1-16,-17-17 16,0-1-16,17 19 15,-17 16-15,17-16 16,1 17-16,-1 0 16,0-18-1,1 18-15,17 0 16,0-36-16,0 19 15,17-19-15,1 1 16,-18 17-16,18-17 16,17-1-16,-18 19 15,19 17 1,-1-18-16,0 0 16,1 0-16,-1 1 15,-17-19-15,17-17 16,0 18-16,18-18 15,0-18 1,0 18-16,0-17 16,0 17-16,-18-18 15,18 0-15,0-17 16,0-35 0,0-1-16,0 18 15,-1-53-15,1-17 16,-17 35-16,-1 35 15,0-18-15,0 1 16,-17-19-16,-18 19 16,-18 17-1,1 0-15,-18 35 16,-18-17-16,-18 0 16,1-36-16,-1 36 15,18 0-15,35-1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31T23:41:32.7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2417 12806 0,'0'0'0,"0"17"16,17-17 0,1-17-1,17-1 1,18 1-16,18-54 15,34-35-15,-16 36 16,-19 17-16,-17 17 16,-18 1-16,1 18 15,-19-1 1,1 0-16,0 1 16,-1-1-1,1 18-15,-18-18 16,17 18-16,-17-17 15,18 17-15,0 0 32,-1 0-32,1 17 15,0 1 1,-1 0-16,1 17 16,0 0-16,-18-17 15,17-1 1,1 1-16,-18 0 15,17-1-15,1 1 16,0 0-16,-1-1 16,1 19-1,17-19-15,1 36 0,-1 0 16,0 0 0,18-18-16,0 0 15,0 1-15,17-1 16,1-17-16,0-18 15,17 0 1,0 0-16,-17 0 16,-1 0-16,1-18 15,-18 0-15,17 1 16,-17-1-16,-18 0 16,18-17-1,0 35-15,-18-17 16,1 17-16,-1-18 15,-17 18-15,-1-18 16,19 1-16,-19 17 16,36-18-1,0 18-15,0 0 16,0 0-16,35 18 16,-17 17-16,-1 18 15,18 0-15,-17-18 16,-18-17-1,35-18-15,35-36 16,-17 1-16</inkml:trace>
  <inkml:trace contextRef="#ctx0" brushRef="#br0" timeOffset="8531.34">5891 12841 0,'18'0'46,"0"-35"-46,-18-18 16,17 18 0,-17 17-16,0-17 15,0-1-15,0 1 16,0 18-16,0-1 0,0 0 0,0 1 16,0-1-1,988-529-15,-988 530 0,0-1 16,0 53 78,-18-52-79,18-1-15,0 0 16,-17 1-16,17-1 15,0 0-15,-18 36 0,18-36 16,-17 18-16,-1-17 16,0-1-16,-17-17 15,17 17 1,1-17-16,-19 17 16,19 1-16,-18-1 15,-1 0-15,1 18 16,17 0-16,-17 0 15,0 0-15,-1 0 16,19 18 0,17-36-16,-35 71 0,17-53 0,-17 53 15,-1 18-15,19-71 16,-19 35-16,19 0 0,-18 1 16,-1 34-1,1 18-15,35 0 16,18-17-16,-36-71 0,36 35 15,-18 1-15,-18-36 0,36 53 16,-18 17-16,0 36 16,-18-106-16,53 106 15,-35-36-15,18-17 16,-18-18-16,35 1 16,-17-1-16,-1-17 15,-34-18-15,70 17 0,-36 1 16,19 0-16,-1-36 15,18-17-15,17-1 16,-17 1 0,18 17-16,17-52 15,18-54-15,-36 54 16,1-1-16,-18 36 16,-18 0-16,-17 0 15,-1-36 1,1 89-16,0-1 0,-54-123 0,54 106 0,0 18 15,-18 0-15,-36-124 0,54 106 0,-53-71 0,0 18 16,52 53-16,-70-53 0,0 18 16,0-18-16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1T00:00:30.6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4763 7796 0,'0'0'0,"0"-17"32,0-19-1,0 19-31,0-1 15,0 1-15,0-1 16,0 0-16,17 18 234,1 0-218,17 0 0,-17 0-16,35 0 15,-18-17 1,18-1-16,0 0 16,0 1-16,0-19 15,-18 19-15,18-1 16,-18 1-16,0-1 15,18 18 1,-17-18-16,-1 18 16,18-17-16,0 17 15,0-18-15,-1 0 16,1 18-16,18 0 16,-18 0-1,0 0-15,0 18 16,0 0-16,0-1 15,-18 19-15,18-1 16,-18-18-16,0 19 16,1-19-1,-1 19-15,-18-19 16,36-17-16,-17 18 16,17-18-16,-1 18 15,19-1 1,-18-17-16,35 18 15,-17-18-15,-18 17 16,0-17-16,-1 0 16,1 0-16,0 0 15,0 0-15,0 18 16,0-18 0,35 0-16,-17 0 15,17 0-15,0 0 16,18 0-16,0 0 15,0 18-15,0-18 16,-1 0 0,-34 0-16,-1 0 15,1 0-15,-18 0 16,17 0-16,1 0 16,35 0-16,0 0 15,17-18-15,18 0 16,0 1-1,1-1-15,-19 18 16,18-17-16,-17 17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2T22:56:56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18080 8343 0,'0'0'15,"0"141"16,0-123-15,18 17-16,-18 18 16,35 35-16,-18 18 15,19-35 1,-1-1-16,18 36 16,17 35-16,1-35 15,17 0-15,18 106 16,-35-71-16,52 35 15,1 36-15,-19-89 16,19 142 0,-54-106-16,1 17 15,0 18-15,-36-53 16,0 141-16,-17-123 16,-18 123-16,0-105 15,-18-1-15,-35 53 16,18-70-1,-53 106-15,-1-107 16,19-16-16,-36-1 16,36-53-16</inkml:trace>
  <inkml:trace contextRef="#ctx0" brushRef="#br0" timeOffset="1109.65">20338 9260 0,'0'0'0,"-18"36"62,-17-1-46,17 18 0,-17-18-16,0 0 15,17-17-15,0 17 16,18-17-16,-17 0 16,17-1-16,-18-17 15,18 18 1,0-36 15,18-17-31,-1 17 16,1 1-16,0-1 15,-1 0-15,18 1 16,-17 17 0,0 0-16,-1 0 15,1 35-15,0-17 16,-1-1-16,-17 1 15,18 0-15,0-1 16,-1 1 0,18 0-1,-17-18 1,17 17-16,1 1 16,-1-18-16,0-18 15,1 1-15,-1 17 16,18-18-1,-18 18-15,0 0 16,1 18-16,-1-18 16,0 17-16,-17 1 15,17-18-15,-17 17 16,-1 1 0,19 17-16,-1 36 15,0 0-15,-17-19 16,-1-16-16,1-1 15,0-17-15,17-1 16,0 19 0</inkml:trace>
  <inkml:trace contextRef="#ctx0" brushRef="#br0" timeOffset="1781.52">21925 9807 0,'0'0'0,"-17"0"140,-1 0-124,0 0 0,1 0-1,-19 36 1,1 16-16,17-16 15,1-1-15,-1-17 16,18-1-16,0 1 16,18 0-1,-1-18 1,1 0 0,0 0-16,17-36 15,0 19-15,-17-1 16,0-17-16,-1 35 15,-17-18-15,18 0 16,-18-17-16,0 18 16,0-1-1,0 0 1</inkml:trace>
  <inkml:trace contextRef="#ctx0" brushRef="#br0" timeOffset="2499.94">22807 9772 0,'0'0'0,"-18"0"78,1 0-62,-1 0-1,1 0 1,-1 0-16,-17 0 16,-18 71-16,0-19 15,0 1 1,0 71-16,18-1 16,17-35-16,0-35 15,18-17-15,18-1 16,0-17-16,-1-18 15,1-36-15,35 19 16,17-36 0,19-71-16,-1 54 15,0-124-15,0 53 16,0-18-16,-17-70 16,-18 123-16,-18 18 15,-17 35 1,-1 17-16,1 1 15,0 0-15,-18 17 16,0 0-16,0 1 16,0-1-1,-36 36 1,19 17 0,-36 71-16,18 0 15,-1 0-15,1 105 16,17-70-16,18-70 15,0 0 1,0-19-16,0-16 0,0-1 16,0-17-1,0-1-15</inkml:trace>
  <inkml:trace contextRef="#ctx0" brushRef="#br0" timeOffset="3171.81">23372 10231 0,'0'0'0,"35"0"62,-18 0-46,19 0-16,-19 0 16,36 0-16,-17 0 15,16 0-15,19 0 16,-18-36-16,18-34 16,-1 17-16,-35 18 15,1-18 1,-1 35-16,-17-17 15,-18-1-15,17-16 16,-17 16-16,0 1 16,-17 17-16,17 1 15,-18 17-15,0 0 16,1 0 0,-19 17-16,-17 36 15,1 18-15,-1-18 16,17 17-16,1 36 15,35-18-15,0-17 16,35-1-16,-17-34 16,35-36-1,17 0-15,19-36 16,-19 19-16,1 17 16,-1-18-16</inkml:trace>
  <inkml:trace contextRef="#ctx0" brushRef="#br0" timeOffset="3749.98">24642 9737 0,'0'0'0,"0"53"62,0 0-46,0-18-16,0 0 16,0 0-16,0-17 15,0 0-15,0-1 16,0 1-1,0 0-15,0-1 16,0-34 31,0-1-31,17 0-16,1-17 15,17-18-15,18-35 16,0 0-16,0 17 15,-18 36-15,18 17 16,-35 18-16,35 0 16,-18 18-1,18-18-15</inkml:trace>
  <inkml:trace contextRef="#ctx0" brushRef="#br0" timeOffset="4484.42">25647 9666 0,'0'0'0,"18"71"63,-18-1-63,0-17 15,0-18-15,0 36 16,-18 17 0,-17-17-16,35-1 15,-18-34-15,18-19 16,18-17 31,17-53-47,0 0 15,18-17-15,18 35 16,-18-18-16,0 35 16,17-17-16,-17 88 15,0-36-15,17 142 16,-34-36-1,17 124-15,-53-105 16,17-37-16,-17-34 16,0-36-16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2-02T23:27:14.3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16228 5380 0,'0'0'16,"0"18"78,0-1-79,0 18-15,-18 1 16,18-1-16,-17 0 16,-1 1-1,18-1-15,0 53 16,-18 0-16,36 0 15,-18-35-15,18 0 16,-1-17-16,-17-1 16,0-18-1,0 1-15,0 0 16,0-1-16,0 1 16</inkml:trace>
  <inkml:trace contextRef="#ctx0" brushRef="#br0" timeOffset="796.93">15840 5838 0,'0'0'0,"17"0"234,1 0-234,17 0 16,18 0 0,-18 0-1,18 0-15,0 0 16,18-17-16,35-1 16,0-17-16,-1-18 15,-16 0-15,-1 18 16,-18 0-16,1-1 15,-18 19-15</inkml:trace>
  <inkml:trace contextRef="#ctx0" brushRef="#br0" timeOffset="1671.85">17339 5486 0,'0'0'0,"18"0"140,-1 0-124,1 0-16,17 0 16,1 0-16,16 0 15,1 0-15,0 0 16,0 17-16,-18 1 15,18-18-15,0 18 16</inkml:trace>
  <inkml:trace contextRef="#ctx0" brushRef="#br0" timeOffset="2328.1">17268 5856 0,'0'0'0,"18"0"125,17 0-110,1 0 1,34 0-16,1 0 15,17 0-15,35 0 16,-17 0-16,18 0 16,-18 18-16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F3CCF4-D1EA-5B7D-470B-4F65C321F4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98C5B-2255-0959-9D51-033143E0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B027E2-49DC-3A49-6C3B-7B6D6958D4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67CA1A-1A3E-BF47-0C4E-7A4BC75333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54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D88BC2-260D-787A-55B2-1571EEE16C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A32E94-101D-5FF0-85E2-160C43307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B40642D-C830-78C7-CA1F-8AC32D2323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FB3B67-7581-8D97-4202-E9AFE21EE1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0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C8A872-7DFA-E66F-33B9-705F8E9521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6D7B5E-2562-13DB-3DA1-EEA7AA4976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B4A629-34C6-6918-0A23-8D078FCFE5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640D12-70CE-6AB5-D2A2-A7D63AA84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433423-2E77-F284-4E89-589B5B7D9C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0D3B6F-E10C-FDAE-F77E-8F86AFF968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You’ll learn details of these in Lab 2.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93B6A2C-4C1D-4084-AC0C-40CD6E5DDD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MS EULA is a popup.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A44213C-807F-BB0B-14EA-81A5771990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Heavily animated.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BE0379A-EB9D-E62E-0E2C-282A4E5349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50A645-A28C-089B-7273-1F0C15BAB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1A84A3-77A6-3749-81D7-5D57E0298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Moving is really copying; “move” is a historical tradition.</a:t>
            </a:r>
          </a:p>
          <a:p>
            <a:r>
              <a:rPr lang="en-US" dirty="0"/>
              <a:t>The first animation brings up the register modes; the second brings up memory.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5A6DE7F-FC70-8742-B18B-B541B074F6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slides have evolution details.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B1C7AD3-AF82-9AFE-6F70-6EFC99B32C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029317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animations bring up the 5 options.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5DA4946-4F6F-C50C-C9B6-F06E892D3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gdb</a:t>
            </a:r>
            <a:r>
              <a:rPr lang="en-US" dirty="0"/>
              <a:t> may show direct addressing differently; it may be offset(%rip).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1BBD521-0804-005F-8E75-6F13FC0F29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5713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slides explain the register usage and the instruction behaviors.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D0E07CF-9628-94CA-BE30-19E6E880B2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4A07DC-8E2C-DA24-5013-9ABE20D2C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07B6FC-C627-F60D-0D69-F2897DF77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begins a sequence of animations/slide successions illustrating the motion of the data.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45EC5E1-9A31-6840-0CC9-9CC2D4D36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062B8F-F64A-969E-6AA3-4BA90E0D53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5629EF-98FF-CA62-DB99-62B769C714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41B366-CFBA-9530-9868-4ACC3C6E41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82F9A0-0E4D-2598-FF66-CD07D0660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698FA6-B548-EE1B-CED0-BB3A23E61D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223467-2D52-2F5D-3DB0-9C04D6DC4D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is review/reminder of the simple modes.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EF63076-1AD8-E42E-9CAC-2B4063B015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907314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6C1D9AA-5965-73DD-7400-5922992F7D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3C643B-A5CB-AB15-EDA4-E7C472C1B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73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581F00E-CE6A-A5FA-58CA-B92197AA4F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3272F5-63A8-E89C-6E89-7C9955F5D4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10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183AB4-33C7-5B3C-2CDA-8ABB90F468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17F5BC-E4A3-EAA3-1FCE-158B5E901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97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“Learn this instruction” is first animation.  “Appears on quizzes” is second.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60F9753-E53C-1881-C402-317B5FC810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26708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DD3483-2A4C-5A71-AC39-E9D5FFA10F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D9C12B-672B-9343-03CD-1F5E01FD8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247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imulq</a:t>
            </a:r>
            <a:r>
              <a:rPr lang="en-US" dirty="0"/>
              <a:t> doesn’t need to distinguish sigh because it only returns 64 bits of the 128-bit product.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E650EB3-7DD5-26A9-E685-E5CE3BAF5D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997911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C438E76-4DE5-493C-3A3E-8F6119FB4F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32A532-A3AF-3E03-75C5-2EACED4C9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6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ADBB19-C82E-E772-9EA1-C67FCE81B7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B259657-A6F2-8C26-EFD7-B4507CA7F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567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5 animations explaining the various operations.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2E73C04-4F87-C736-77A4-1E3F5A397B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4798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DBC3A0D-B004-259C-A3EE-870CCCAF1C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FE3D1A-1BF6-2FA4-A00B-90E0A801E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83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5752B0-93B8-8537-0FF0-90927E90C8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A6B8F2D-5C40-3A09-5DFC-722779A615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60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FB2931-CAE8-2ECA-3224-627EC8898B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CDBB4E3-2F6E-C61D-9EAD-556F34537D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2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0E1594-63AC-8873-E397-B26770B0E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E53ECE-D559-C8CB-28C2-275D5FC0B3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DFE1B1-CD71-66EE-13B6-6886279B9C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4FC575-73CE-9319-E018-7C0E95229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2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8FE0F9-735A-8E55-A71E-6362EF3C62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BEAEBD-8D39-42AE-4D4C-C4ABF41F0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228600"/>
            <a:ext cx="2815167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228600"/>
            <a:ext cx="8242300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1" y="228600"/>
            <a:ext cx="1020021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0445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1" y="152400"/>
            <a:ext cx="651510" cy="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3719513"/>
            <a:ext cx="8188326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Assembly Programmer’s Execution Model</a:t>
            </a:r>
          </a:p>
          <a:p>
            <a:pPr lvl="1" eaLnBrk="1" hangingPunct="1">
              <a:defRPr/>
            </a:pPr>
            <a:r>
              <a:rPr lang="en-US" dirty="0"/>
              <a:t>Accessing Information</a:t>
            </a:r>
          </a:p>
          <a:p>
            <a:pPr lvl="2" eaLnBrk="1" hangingPunct="1">
              <a:defRPr/>
            </a:pPr>
            <a:r>
              <a:rPr lang="en-US" dirty="0"/>
              <a:t>Registers</a:t>
            </a:r>
          </a:p>
          <a:p>
            <a:pPr lvl="2" eaLnBrk="1" hangingPunct="1">
              <a:defRPr/>
            </a:pPr>
            <a:r>
              <a:rPr lang="en-US" dirty="0"/>
              <a:t>Memory</a:t>
            </a:r>
          </a:p>
          <a:p>
            <a:pPr lvl="1" eaLnBrk="1" hangingPunct="1">
              <a:defRPr/>
            </a:pPr>
            <a:r>
              <a:rPr lang="en-US" dirty="0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66800" y="76201"/>
            <a:ext cx="10134600" cy="20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 dirty="0"/>
              <a:t>CS 105</a:t>
            </a:r>
            <a:br>
              <a:rPr lang="en-US" altLang="en-US" sz="3800" dirty="0"/>
            </a:br>
            <a:r>
              <a:rPr lang="en-US" altLang="en-US" sz="3800" dirty="0"/>
              <a:t>“Tour of the Black Holes of Computing”</a:t>
            </a:r>
            <a:br>
              <a:rPr lang="en-US" altLang="en-US" sz="3800" dirty="0"/>
            </a:br>
            <a:br>
              <a:rPr lang="en-US" altLang="en-US" sz="3800" dirty="0"/>
            </a:br>
            <a:endParaRPr lang="en-US" altLang="en-US" sz="3800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565901" y="8382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93100" cy="555625"/>
          </a:xfrm>
          <a:noFill/>
          <a:ln/>
          <a:effectLst/>
        </p:spPr>
        <p:txBody>
          <a:bodyPr/>
          <a:lstStyle/>
          <a:p>
            <a:r>
              <a:rPr lang="en-US" dirty="0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46150"/>
            <a:ext cx="2438400" cy="363538"/>
          </a:xfrm>
          <a:noFill/>
          <a:ln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9600" y="1403351"/>
            <a:ext cx="58674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(long x, long y,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6777036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6853237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9874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Wilkes)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-g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May get </a:t>
            </a: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very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different results on other machines (Knuth, Mac OS-X,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7A3CEC-8EAD-B7C0-D845-57C2AAFED5AD}"/>
                  </a:ext>
                </a:extLst>
              </p14:cNvPr>
              <p14:cNvContentPartPr/>
              <p14:nvPr/>
            </p14:nvContentPartPr>
            <p14:xfrm>
              <a:off x="2978280" y="3930480"/>
              <a:ext cx="432000" cy="483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7A3CEC-8EAD-B7C0-D845-57C2AAFED5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68920" y="3921120"/>
                <a:ext cx="450720" cy="50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Minimal data types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Integer data of 1, 2, 4, or 8 bytes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Data values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Floating-point data of 4, 8, or 10 bytes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No aggregate types such as arrays or structures—or strings!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Just contiguously allocated bytes in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Code is also just byte sequences encoding instructions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Primitive operations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Perform arithmetic function on register or memory data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data between memory and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Load data from memory into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Store register data into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control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Unconditional jumps to/from procedures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914400"/>
            <a:ext cx="4191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Sample 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066800" y="1447800"/>
            <a:ext cx="2511425" cy="38361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009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95800" y="1143000"/>
            <a:ext cx="67818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2017711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573088"/>
          </a:xfrm>
        </p:spPr>
        <p:txBody>
          <a:bodyPr/>
          <a:lstStyle/>
          <a:p>
            <a:r>
              <a:rPr lang="en-US" dirty="0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838200"/>
            <a:ext cx="5638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i="1" dirty="0"/>
              <a:t>Quad words</a:t>
            </a:r>
            <a:r>
              <a:rPr lang="en-US" dirty="0"/>
              <a:t>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12801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128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809625" y="4648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dirty="0">
                <a:latin typeface="Courier New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patterns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90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C5B1B1-73C8-89F5-257D-10BD928DD16E}"/>
                  </a:ext>
                </a:extLst>
              </p14:cNvPr>
              <p14:cNvContentPartPr/>
              <p14:nvPr/>
            </p14:nvContentPartPr>
            <p14:xfrm>
              <a:off x="870120" y="4197240"/>
              <a:ext cx="1702080" cy="47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C5B1B1-73C8-89F5-257D-10BD928DD1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0760" y="4187880"/>
                <a:ext cx="1720800" cy="48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05399" y="102711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211513" y="1524000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Dump of assembler code for function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0x0000000000400595 &lt;+0&gt;: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0x0000000000400596 &lt;+1&gt;: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0x0000000000400599 &lt;+4&gt;: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0x000000000040059e &lt;+9&gt;: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0x00000000004005a1 &lt;+12&gt;:pop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0x00000000004005a2 &lt;+13&gt;:</a:t>
            </a:r>
            <a:r>
              <a:rPr lang="en-US" dirty="0" err="1">
                <a:latin typeface="Courier New" pitchFamily="49" charset="0"/>
              </a:rPr>
              <a:t>retq</a:t>
            </a:r>
            <a:r>
              <a:rPr lang="en-US" dirty="0">
                <a:latin typeface="Courier New" pitchFamily="49" charset="0"/>
              </a:rPr>
              <a:t>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7848600" cy="573088"/>
          </a:xfrm>
        </p:spPr>
        <p:txBody>
          <a:bodyPr/>
          <a:lstStyle/>
          <a:p>
            <a:r>
              <a:rPr lang="en-US" dirty="0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11513" y="3552762"/>
            <a:ext cx="7608887" cy="3152838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Disassembles procedure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Examines the 14 hex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>
                <a:latin typeface="Courier New" pitchFamily="49" charset="0"/>
              </a:rPr>
              <a:t>x/6i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Disassembles </a:t>
            </a:r>
            <a:r>
              <a:rPr lang="en-US"/>
              <a:t>6 instructions </a:t>
            </a:r>
            <a:r>
              <a:rPr lang="en-US" dirty="0"/>
              <a:t>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9906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1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3505200" y="4572000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C5FBE91-1F29-44C8-BA92-8949113B0EC8}"/>
              </a:ext>
            </a:extLst>
          </p:cNvPr>
          <p:cNvSpPr/>
          <p:nvPr/>
        </p:nvSpPr>
        <p:spPr bwMode="auto">
          <a:xfrm>
            <a:off x="3505200" y="52971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510283-9F1B-4B6B-B795-7C67F05738D7}"/>
              </a:ext>
            </a:extLst>
          </p:cNvPr>
          <p:cNvSpPr/>
          <p:nvPr/>
        </p:nvSpPr>
        <p:spPr bwMode="auto">
          <a:xfrm>
            <a:off x="3505200" y="61353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057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% </a:t>
            </a:r>
            <a:r>
              <a:rPr lang="en-US" dirty="0" err="1">
                <a:latin typeface="Courier New" pitchFamily="49" charset="0"/>
              </a:rPr>
              <a:t>objdump</a:t>
            </a:r>
            <a:r>
              <a:rPr lang="en-US" dirty="0">
                <a:latin typeface="Courier New" pitchFamily="49" charset="0"/>
              </a:rPr>
              <a:t> -</a:t>
            </a:r>
            <a:r>
              <a:rPr lang="en-US" dirty="0" err="1">
                <a:latin typeface="Courier New" pitchFamily="49" charset="0"/>
              </a:rPr>
              <a:t>d</a:t>
            </a:r>
            <a:r>
              <a:rPr lang="en-US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30001000:  55             push   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30001001:  8b </a:t>
            </a:r>
            <a:r>
              <a:rPr lang="en-US" dirty="0" err="1">
                <a:latin typeface="Courier New" pitchFamily="49" charset="0"/>
              </a:rPr>
              <a:t>ec</a:t>
            </a:r>
            <a:r>
              <a:rPr lang="en-US" dirty="0">
                <a:latin typeface="Courier New" pitchFamily="49" charset="0"/>
              </a:rPr>
              <a:t> 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esp,%ebp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57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5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14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bx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914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914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914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914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914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14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877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877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877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877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877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877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877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877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905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05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05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905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905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867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867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867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867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867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914901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3625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914901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625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914901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ch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625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914901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25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3625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3625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dil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3625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3625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3249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93249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93249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93249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93249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3249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93249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93249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548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23432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02644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 4, or 8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some address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means “some address” comes from register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91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Totally Dominate Computer Market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Evolutionary Design</a:t>
            </a:r>
          </a:p>
          <a:p>
            <a:pPr lvl="1" eaLnBrk="1" hangingPunct="1">
              <a:defRPr/>
            </a:pPr>
            <a:r>
              <a:rPr lang="en-US" dirty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/>
              <a:t>Complex Instruction Set Computer (</a:t>
            </a:r>
            <a:r>
              <a:rPr lang="en-US" dirty="0" err="1"/>
              <a:t>CISC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/>
              <a:t>But Intel has done just that!</a:t>
            </a:r>
          </a:p>
          <a:p>
            <a:pPr lvl="2" eaLnBrk="1" hangingPunct="1">
              <a:defRPr/>
            </a:pPr>
            <a:r>
              <a:rPr lang="en-US" dirty="0"/>
              <a:t>Well…in terms of speed; less so for low power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78180"/>
            <a:ext cx="11076516" cy="867070"/>
          </a:xfrm>
          <a:noFill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143000" y="35433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14600" y="24765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514600" y="3543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514600" y="46862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733800" y="2247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733800" y="27050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733800" y="3390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733800" y="3836987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733800" y="4686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2362201" y="15240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3733801" y="15240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2209800" y="2400299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3429000" y="2324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3429000" y="3467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8382000" y="15240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648201" y="2278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8197850" y="22780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648201" y="2735262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8197850" y="27352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648201" y="3421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97850" y="34210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648201" y="3867149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8197850" y="38671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648201" y="4716462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8197850" y="47164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5486401" y="15240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347449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 big enough to hold operand (up to 8 bytes)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27AE62-0E4E-D563-0E9F-7A8F02611802}"/>
                  </a:ext>
                </a:extLst>
              </p14:cNvPr>
              <p14:cNvContentPartPr/>
              <p14:nvPr/>
            </p14:nvContentPartPr>
            <p14:xfrm>
              <a:off x="1714680" y="2666880"/>
              <a:ext cx="1740240" cy="14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27AE62-0E4E-D563-0E9F-7A8F026118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05320" y="2657520"/>
                <a:ext cx="1758960" cy="15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758952" y="1298448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956048" y="4800600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ro-RO" dirty="0">
                <a:latin typeface="Courier New" pitchFamily="49" charset="0"/>
              </a:rPr>
              <a:t>ret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855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762000" y="1295400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8614371" y="833736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6002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953000" y="48006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040400" y="1219201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7239000" y="1647176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239001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7162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162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05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3320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3323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2634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2634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2634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2634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3320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0x120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3320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</a:t>
            </a: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3320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4387424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4387424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4387424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4387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271249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 big enough to hold operand (up to 8 bytes)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FEA877-9E35-9B90-2028-2B6F5E6DFA3E}"/>
                  </a:ext>
                </a:extLst>
              </p14:cNvPr>
              <p14:cNvContentPartPr/>
              <p14:nvPr/>
            </p14:nvContentPartPr>
            <p14:xfrm>
              <a:off x="6508800" y="3003480"/>
              <a:ext cx="2946600" cy="1835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FEA877-9E35-9B90-2028-2B6F5E6DFA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99440" y="2994120"/>
                <a:ext cx="2965320" cy="18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 Memory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D: 	Constant “displacement” 1, 2, or 4 bytes (but not 8)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Can be small (offset) or large (address in first 4GB)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]+Reg[Ri]]		= 0(Rb,Ri,1)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]+Reg[Ri]+D]	= D(Rb,Ri,1)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]+S*Reg[Ri]]	= 0(</a:t>
            </a:r>
            <a:r>
              <a:rPr lang="en-US" dirty="0" err="1"/>
              <a:t>Rb,Ri,S</a:t>
            </a:r>
            <a:r>
              <a:rPr lang="en-US" dirty="0"/>
              <a:t>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	Mem[D]				= D(,,1)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(,</a:t>
            </a:r>
            <a:r>
              <a:rPr lang="en-US" dirty="0" err="1"/>
              <a:t>Ri,S</a:t>
            </a:r>
            <a:r>
              <a:rPr lang="en-US" dirty="0"/>
              <a:t>)	Mem[S*Reg[Ri]]			= 0(,</a:t>
            </a:r>
            <a:r>
              <a:rPr lang="en-US" dirty="0" err="1"/>
              <a:t>Ri,S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Like 4004, but with 8-bit </a:t>
            </a:r>
            <a:r>
              <a:rPr lang="en-US" dirty="0" err="1"/>
              <a:t>ALU</a:t>
            </a:r>
            <a:endParaRPr lang="en-US" dirty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Motorola 6800 (best of the bunch, IMO)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MOS Technologies (MOSTEK) 6502 (used in Apple II)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34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rdx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334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rcx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019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6019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52333"/>
              </p:ext>
            </p:extLst>
          </p:nvPr>
        </p:nvGraphicFramePr>
        <p:xfrm>
          <a:off x="2590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,%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rcx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(%rdx,%rcx,4)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0x80(,%rdx,2)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i="1" dirty="0" err="1"/>
              <a:t>Src</a:t>
            </a:r>
            <a:r>
              <a:rPr lang="en-US" dirty="0"/>
              <a:t> is address mode expression</a:t>
            </a:r>
          </a:p>
          <a:p>
            <a:pPr lvl="1" eaLnBrk="1" hangingPunct="1">
              <a:defRPr/>
            </a:pPr>
            <a:r>
              <a:rPr lang="en-US" dirty="0"/>
              <a:t>Set </a:t>
            </a:r>
            <a:r>
              <a:rPr lang="en-US" i="1" dirty="0" err="1"/>
              <a:t>Dest</a:t>
            </a:r>
            <a:r>
              <a:rPr lang="en-US" dirty="0"/>
              <a:t> to address denoted by expression</a:t>
            </a:r>
          </a:p>
          <a:p>
            <a:pPr eaLnBrk="1" hangingPunct="1">
              <a:defRPr/>
            </a:pPr>
            <a:r>
              <a:rPr lang="en-US" dirty="0"/>
              <a:t>Uses</a:t>
            </a:r>
          </a:p>
          <a:p>
            <a:pPr lvl="1" eaLnBrk="1" hangingPunct="1">
              <a:defRPr/>
            </a:pPr>
            <a:r>
              <a:rPr lang="en-US" dirty="0"/>
              <a:t>Computing address </a:t>
            </a:r>
            <a:r>
              <a:rPr lang="en-US" i="1" dirty="0">
                <a:solidFill>
                  <a:srgbClr val="FF0000"/>
                </a:solidFill>
              </a:rPr>
              <a:t>without doing memory reference</a:t>
            </a:r>
          </a:p>
          <a:p>
            <a:pPr lvl="2" eaLnBrk="1" hangingPunct="1">
              <a:defRPr/>
            </a:pPr>
            <a:r>
              <a:rPr lang="en-US" dirty="0"/>
              <a:t>E.g., translation of </a:t>
            </a:r>
            <a:r>
              <a:rPr lang="en-US" dirty="0">
                <a:latin typeface="Courier New" pitchFamily="49" charset="0"/>
              </a:rPr>
              <a:t>p = &amp;x[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Computing arithmetic expressions of the form x + k*y + C</a:t>
            </a:r>
          </a:p>
          <a:p>
            <a:pPr lvl="2" eaLnBrk="1" hangingPunct="1">
              <a:defRPr/>
            </a:pPr>
            <a:r>
              <a:rPr lang="en-US" dirty="0"/>
              <a:t>k = 1, 2, 4, or 8.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/>
              <a:t>Used heavily by compiler</a:t>
            </a:r>
          </a:p>
          <a:p>
            <a:pPr lvl="1" eaLnBrk="1" hangingPunct="1">
              <a:defRPr/>
            </a:pPr>
            <a:r>
              <a:rPr lang="en-US" dirty="0"/>
              <a:t>Appears regularly on labs, quizzes, &amp; exams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leaq</a:t>
            </a:r>
            <a:r>
              <a:rPr lang="en-US" altLang="en-US" dirty="0"/>
              <a:t> vs. </a:t>
            </a:r>
            <a:r>
              <a:rPr lang="en-US" altLang="en-US" dirty="0" err="1"/>
              <a:t>movq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Assume </a:t>
            </a:r>
            <a:r>
              <a:rPr lang="en-US" dirty="0" err="1"/>
              <a:t>dest</a:t>
            </a:r>
            <a:r>
              <a:rPr lang="en-US" dirty="0"/>
              <a:t> is %</a:t>
            </a:r>
            <a:r>
              <a:rPr lang="en-US" dirty="0" err="1"/>
              <a:t>rax</a:t>
            </a:r>
            <a:r>
              <a:rPr lang="en-US" dirty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rdi</a:t>
            </a:r>
            <a:r>
              <a:rPr lang="en-US" dirty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rsi</a:t>
            </a:r>
            <a:r>
              <a:rPr lang="en-US" dirty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0xF010 = 0xBCDEF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leaq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movq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endParaRPr lang="en-US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)			0xF000			0x12345	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8(%</a:t>
            </a:r>
            <a:r>
              <a:rPr lang="en-US" dirty="0" err="1"/>
              <a:t>rdi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rsi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(%rdi,%rsi,2)	0xF010		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			</a:t>
            </a:r>
            <a:r>
              <a:rPr lang="en-US" i="1" dirty="0"/>
              <a:t>Illegal!		</a:t>
            </a:r>
            <a:r>
              <a:rPr lang="en-US" dirty="0"/>
              <a:t>	0xF000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9FCBD64-5D6F-3FD1-7F69-D36D95BE03EC}"/>
              </a:ext>
            </a:extLst>
          </p:cNvPr>
          <p:cNvCxnSpPr/>
          <p:nvPr/>
        </p:nvCxnSpPr>
        <p:spPr bwMode="auto">
          <a:xfrm>
            <a:off x="387351" y="4314372"/>
            <a:ext cx="8680449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&amp; Logical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Two-Operand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int (why?) except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Note: immediate source limited to 4 bytes (sigh)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09E5FB-A1C7-AE1B-1F91-215B5A067194}"/>
                  </a:ext>
                </a:extLst>
              </p14:cNvPr>
              <p14:cNvContentPartPr/>
              <p14:nvPr/>
            </p14:nvContentPartPr>
            <p14:xfrm>
              <a:off x="5702400" y="1936800"/>
              <a:ext cx="794160" cy="279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09E5FB-A1C7-AE1B-1F91-215B5A0671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93040" y="1927440"/>
                <a:ext cx="812880" cy="29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03201" y="228600"/>
            <a:ext cx="10236199" cy="781050"/>
          </a:xfrm>
          <a:ln/>
        </p:spPr>
        <p:txBody>
          <a:bodyPr/>
          <a:lstStyle/>
          <a:p>
            <a:pPr marL="119063" indent="-119063"/>
            <a:r>
              <a:rPr lang="en-US" dirty="0"/>
              <a:t>A Few More Arithmetic &amp; Logical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One-Operand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textbook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0200" y="3505200"/>
            <a:ext cx="4406900" cy="2828925"/>
          </a:xfrm>
        </p:spPr>
        <p:txBody>
          <a:bodyPr/>
          <a:lstStyle/>
          <a:p>
            <a:pPr marL="0" indent="0"/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 only used once!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3352" y="1755648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0952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381000" y="1752600"/>
            <a:ext cx="49530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4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6172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557BAB-AC0A-43A4-9A18-E616A626E886}"/>
              </a:ext>
            </a:extLst>
          </p:cNvPr>
          <p:cNvCxnSpPr/>
          <p:nvPr/>
        </p:nvCxnSpPr>
        <p:spPr bwMode="auto">
          <a:xfrm flipV="1">
            <a:off x="2743200" y="1600200"/>
            <a:ext cx="2819400" cy="7780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5F8D9F-B5F2-40FA-9E7B-01D2D67683BE}"/>
              </a:ext>
            </a:extLst>
          </p:cNvPr>
          <p:cNvCxnSpPr/>
          <p:nvPr/>
        </p:nvCxnSpPr>
        <p:spPr bwMode="auto">
          <a:xfrm flipV="1">
            <a:off x="2778370" y="1905001"/>
            <a:ext cx="2784230" cy="65739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54413A-726C-43A0-804B-53373ED5E88A}"/>
              </a:ext>
            </a:extLst>
          </p:cNvPr>
          <p:cNvCxnSpPr/>
          <p:nvPr/>
        </p:nvCxnSpPr>
        <p:spPr bwMode="auto">
          <a:xfrm flipV="1">
            <a:off x="3048000" y="2362200"/>
            <a:ext cx="2514600" cy="67778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E47EAF-71E5-40FE-84E9-1F864AC9D7F4}"/>
              </a:ext>
            </a:extLst>
          </p:cNvPr>
          <p:cNvCxnSpPr/>
          <p:nvPr/>
        </p:nvCxnSpPr>
        <p:spPr bwMode="auto">
          <a:xfrm flipV="1">
            <a:off x="3200400" y="2667000"/>
            <a:ext cx="2362200" cy="72917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523EAC9-B41D-46F2-A2FF-B9CF103C9533}"/>
              </a:ext>
            </a:extLst>
          </p:cNvPr>
          <p:cNvCxnSpPr/>
          <p:nvPr/>
        </p:nvCxnSpPr>
        <p:spPr bwMode="auto">
          <a:xfrm flipV="1">
            <a:off x="3284806" y="2895601"/>
            <a:ext cx="2277794" cy="714613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21B41E-7A04-401F-9415-03CE19A2BADD}"/>
              </a:ext>
            </a:extLst>
          </p:cNvPr>
          <p:cNvCxnSpPr/>
          <p:nvPr/>
        </p:nvCxnSpPr>
        <p:spPr bwMode="auto">
          <a:xfrm flipV="1">
            <a:off x="2743200" y="2667002"/>
            <a:ext cx="2819400" cy="22859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EEC2CB-B4B9-4060-AFEA-3C8321A3302C}"/>
              </a:ext>
            </a:extLst>
          </p:cNvPr>
          <p:cNvCxnSpPr/>
          <p:nvPr/>
        </p:nvCxnSpPr>
        <p:spPr bwMode="auto">
          <a:xfrm flipV="1">
            <a:off x="3048000" y="2133600"/>
            <a:ext cx="2514600" cy="90638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Added elaborate, but not very useful, 20-bit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By default, Linux/</a:t>
            </a:r>
            <a:r>
              <a:rPr lang="en-US" dirty="0" err="1"/>
              <a:t>gcc</a:t>
            </a:r>
            <a:r>
              <a:rPr lang="en-US" dirty="0"/>
              <a:t> compiling for 32-bit x86 machines use no instructions introduced in later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2012	0.6-4.3B		3.2-4.0 GHz	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Transistor counts are going crazy here…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…but max GHz has  been stuck since 2004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47D919-193D-C256-E546-66F442F71120}"/>
                  </a:ext>
                </a:extLst>
              </p14:cNvPr>
              <p14:cNvContentPartPr/>
              <p14:nvPr/>
            </p14:nvContentPartPr>
            <p14:xfrm>
              <a:off x="7042320" y="2470320"/>
              <a:ext cx="844920" cy="361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47D919-193D-C256-E546-66F442F711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2960" y="2460960"/>
                <a:ext cx="863640" cy="3638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Historically, AMD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Late 1990s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Became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Intel adopted AMD’s extension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fallen behind again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But in recent years ARM has been rising due to smartphones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(or Object)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smartphones</a:t>
            </a:r>
          </a:p>
          <a:p>
            <a:pPr lvl="1"/>
            <a:r>
              <a:rPr lang="en-US" dirty="0"/>
              <a:t>MIPS: Used in some embedded systems (e.g., cars)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82851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82851" y="4027489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1" y="50942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09801" y="61610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13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19774" y="3389314"/>
            <a:ext cx="39973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03900" y="4532314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00401" y="5627689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81438" y="2797176"/>
            <a:ext cx="32639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67138" y="3875088"/>
            <a:ext cx="34925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652838" y="5018088"/>
            <a:ext cx="3721100" cy="366767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657600" y="6161088"/>
            <a:ext cx="3748088" cy="366767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513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13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772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6781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Code in files 	</a:t>
            </a:r>
            <a:r>
              <a:rPr lang="en-US" altLang="en-US" dirty="0">
                <a:latin typeface="Courier New" pitchFamily="49" charset="0"/>
              </a:rPr>
              <a:t>p1.c p2.c</a:t>
            </a:r>
            <a:endParaRPr lang="en-US" altLang="en-US" dirty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Compile with command: 	        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p1.c p2.c -o p</a:t>
            </a:r>
            <a:endParaRPr lang="en-US" altLang="en-US" dirty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Use basic, debugging-friendly optimizations (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Put resulting binary in file 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97618D-85E9-D849-6E28-E851B909B8D6}"/>
                  </a:ext>
                </a:extLst>
              </p14:cNvPr>
              <p14:cNvContentPartPr/>
              <p14:nvPr/>
            </p14:nvContentPartPr>
            <p14:xfrm>
              <a:off x="5181480" y="1403280"/>
              <a:ext cx="4375800" cy="844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97618D-85E9-D849-6E28-E851B909B8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2120" y="1393920"/>
                <a:ext cx="4394520" cy="86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5750"/>
            <a:ext cx="9220201" cy="573088"/>
          </a:xfrm>
        </p:spPr>
        <p:txBody>
          <a:bodyPr/>
          <a:lstStyle/>
          <a:p>
            <a:pPr eaLnBrk="1" hangingPunct="1"/>
            <a:r>
              <a:rPr lang="en-US" altLang="en-US" dirty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3760788"/>
            <a:ext cx="5791200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dirty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RIP (Program Counter, or Instruction Pointer)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Used for conditional branching (decisions)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24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/>
              <a:t>R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543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43800" y="1676401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dirty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OS Code &amp;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791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791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7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001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86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6843714" y="4876800"/>
            <a:ext cx="4510086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Memory</a:t>
            </a:r>
          </a:p>
          <a:p>
            <a:pPr lvl="2" eaLnBrk="1" hangingPunct="1">
              <a:defRPr/>
            </a:pPr>
            <a:r>
              <a:rPr lang="en-US" sz="1600" dirty="0"/>
              <a:t>Byte-addressable array</a:t>
            </a:r>
          </a:p>
          <a:p>
            <a:pPr lvl="2" eaLnBrk="1" hangingPunct="1">
              <a:defRPr/>
            </a:pPr>
            <a:r>
              <a:rPr lang="en-US" sz="1600" dirty="0"/>
              <a:t>Code, user data, (most) OS data</a:t>
            </a:r>
          </a:p>
          <a:p>
            <a:pPr lvl="2" eaLnBrk="1" hangingPunct="1">
              <a:defRPr/>
            </a:pPr>
            <a:r>
              <a:rPr lang="en-US" sz="1600" dirty="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37867</TotalTime>
  <Pages>35</Pages>
  <Words>3890</Words>
  <Application>Microsoft Office PowerPoint</Application>
  <PresentationFormat>Widescreen</PresentationFormat>
  <Paragraphs>777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8" baseType="lpstr">
      <vt:lpstr>Calibri</vt:lpstr>
      <vt:lpstr>Calibri Bold Italic</vt:lpstr>
      <vt:lpstr>Calibri Italic</vt:lpstr>
      <vt:lpstr>Century Gothic</vt:lpstr>
      <vt:lpstr>Courier</vt:lpstr>
      <vt:lpstr>Courier New</vt:lpstr>
      <vt:lpstr>Helvetica</vt:lpstr>
      <vt:lpstr>Times New Roman</vt:lpstr>
      <vt:lpstr>Wingdings</vt:lpstr>
      <vt:lpstr>class02</vt:lpstr>
      <vt:lpstr>Machine-Level Programming I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Turning C into Object Code</vt:lpstr>
      <vt:lpstr>Assembly Programmer’s View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Memory Addressing Modes</vt:lpstr>
      <vt:lpstr>Complete Memory Addressing Modes</vt:lpstr>
      <vt:lpstr>Address Computation Examples</vt:lpstr>
      <vt:lpstr>Address Computation Instruction</vt:lpstr>
      <vt:lpstr>leaq vs. movq</vt:lpstr>
      <vt:lpstr>Some Arithmetic &amp; Logical Operations</vt:lpstr>
      <vt:lpstr>A Few More Arithmetic &amp; Logical Operations</vt:lpstr>
      <vt:lpstr>Arithmetic Expression Example</vt:lpstr>
      <vt:lpstr>Understanding arith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Geoffrey Kuenning</cp:lastModifiedBy>
  <cp:revision>159</cp:revision>
  <cp:lastPrinted>2023-02-13T01:00:22Z</cp:lastPrinted>
  <dcterms:created xsi:type="dcterms:W3CDTF">1998-08-11T09:19:24Z</dcterms:created>
  <dcterms:modified xsi:type="dcterms:W3CDTF">2023-02-13T01:03:00Z</dcterms:modified>
</cp:coreProperties>
</file>