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2.xml" ContentType="application/inkml+xml"/>
  <Override PartName="/ppt/notesSlides/notesSlide10.xml" ContentType="application/vnd.openxmlformats-officedocument.presentationml.notesSlide+xml"/>
  <Override PartName="/ppt/ink/ink3.xml" ContentType="application/inkml+xml"/>
  <Override PartName="/ppt/notesSlides/notesSlide11.xml" ContentType="application/vnd.openxmlformats-officedocument.presentationml.notesSlide+xml"/>
  <Override PartName="/ppt/ink/ink4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5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6.xml" ContentType="application/inkml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ink/ink7.xml" ContentType="application/inkml+xml"/>
  <Override PartName="/ppt/notesSlides/notesSlide27.xml" ContentType="application/vnd.openxmlformats-officedocument.presentationml.notesSlide+xml"/>
  <Override PartName="/ppt/ink/ink8.xml" ContentType="application/inkml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45" r:id="rId3"/>
    <p:sldId id="346" r:id="rId4"/>
    <p:sldId id="347" r:id="rId5"/>
    <p:sldId id="348" r:id="rId6"/>
    <p:sldId id="380" r:id="rId7"/>
    <p:sldId id="349" r:id="rId8"/>
    <p:sldId id="350" r:id="rId9"/>
    <p:sldId id="351" r:id="rId10"/>
    <p:sldId id="352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396" r:id="rId27"/>
    <p:sldId id="365" r:id="rId28"/>
    <p:sldId id="397" r:id="rId29"/>
    <p:sldId id="398" r:id="rId30"/>
    <p:sldId id="399" r:id="rId31"/>
    <p:sldId id="400" r:id="rId32"/>
    <p:sldId id="401" r:id="rId33"/>
    <p:sldId id="402" r:id="rId34"/>
    <p:sldId id="403" r:id="rId35"/>
    <p:sldId id="404" r:id="rId36"/>
    <p:sldId id="405" r:id="rId37"/>
  </p:sldIdLst>
  <p:sldSz cx="12192000" cy="6858000"/>
  <p:notesSz cx="6667500" cy="86868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FF99"/>
    <a:srgbClr val="FFFFCC"/>
    <a:srgbClr val="CC99FF"/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6" d="100"/>
          <a:sy n="66" d="100"/>
        </p:scale>
        <p:origin x="576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8" d="100"/>
          <a:sy n="88" d="100"/>
        </p:scale>
        <p:origin x="1872" y="-84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952601" y="8272204"/>
            <a:ext cx="765724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D4F12C21-2DFA-488A-B9D9-4FE2CA03EDAD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79290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2-02T23:49:35.3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17339 13635 0,'0'0'0,"-18"0"188,1 0-173,-19 0 1,1 0-16,-18 0 16,-17 0-16,-1 0 15,1-18-15,-19 18 16,37-17-1,-1-1-15,-18 18 16,-35-18-16,0 1 16,1-1-16,-19 0 15,18 1-15,-17-1 16,35-17 0,-18 17-16,0-17 15,0 17-15,0 1 16,-17-1-16,17 0 15,-18 1-15,1-1 16,0 18 0,-19-18-16,1 18 15,0 18-15,-18-18 16,18 18-16,18-18 16,-1 17-1,1 1-15,-1 17 16,-17-17-16,0 17 15,18 0-15,-1-17 16,18 0-16,1-1 16,16 1-16,-16 0 15,-1-1 1,0-17-16,18 18 16,-18-18-16,18 18 15,-18-1-15,18-17 16,-1 0-16,19 0 15,-1 18 1,18-18-16,-17 18 16,17-18-16,-18 17 15,36 1-15,-18-1 16,0 1-16,0 17 16,0 1-1,1-1-15,-1 18 16,0-36-16,0 19 15,-18-19-15,18 1 16,0 0-16,18-1 16,0 1-1,17-18-15,1 18 16,-19-18-16,19 0 16,-1 0-1,0 17 1,1 1-1,-1 35-15,-17 0 16,17 0-16,1 0 16,-19-36-16,19 18 15,17-17-15,-18 0 16,0 17-16,18-17 16,0-1-1,0 1-15,0 17 16,0 0-16,18 1 15,0 17-15,-1-18 16,1 0-16,17 18 16,-17-18-1,35 1-15,-18-1 16,18 0-16,0-17 16,17 17-16,1-17 15,0-1-15,17 1 16,0 0-1,0-1-15,18-17 16,0 18-16,-18-18 16,18 18-16,0-18 15,-1 17-15,-16-17 16,-1 0 0,0 0-16,0 0 15,-17 0-15,17 18 16,18-18-16,-18 18 15,0-18-15,18 0 16,-18 17 0,0 1-16,18-18 15,-18 0-15,1 0 16,-1 0-16,0 0 16,18 0-16,-18 0 15,18 0-15,-18 17 16,0 19-1,0-36-15,-17 17 16,17-17-16,-17 18 16,17-18-16,-17 18 15,17-1-15,0-17 16,0 0 0,-17 0-16,17 0 15,0 0-15,-17 0 16,34 0-16,-16 0 15,16 0-15,1-17 16,0-1 0,53 18-16,-53-18 15,0 18-15,-1 0 16,-16-17-16,16 17 16,1-18-16,-35 18 15,-1 0 1,1-18-16,-18 18 15,0-17-15,0 17 16,-18-18-16,0 1 16,18 17-16,-18-18 15,18 0-15,0-35 16,-17-17 0,-1 35-16,-18-1 15,1 1-15,0 17 16,-18 1-1,17-19-15,-17 1 16,-17-35-16,-1-19 16,-17 19-16,-18 17 15,18-18-15,-54-70 16,37 35-16,16 18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2-07T22:48:16.0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18644 4180 0,'0'0'0,"0"-17"63,-35-1-48,17 1 1,-17-1-16,0 0 16,-18 1-16,0-1 15,-18-17-15,1 17 16,-1 0-16,1 18 15,-18-17-15,-1-1 16,1 0 0,0 18-16,-18-17 15,0-1-15,1 1 16,-1-1-16,0-17 16,-18 17-1,19 0-15,-1-17 16,-18 17-16,1-34 15,-18 16-15,17 1 16,1 17-16,17-17 16,0 17-1,-17 1-15,17 17 16,0-18-16,-18 1 16,19 17-16,-19-18 15,1 18-15,-1 0 16,36 0-16,-18 0 15,0 0 1,0 0-16,-17 0 16,17 0-16,-17 0 15,35 0-15,-36 0 16,18 0-16,0 0 16,1 0-1,-19 0-15,1 18 16,-19-1-16,1 18 15,18 18-15,-18 0 16,17 0-16,1-18 16,-1 1-1,19-19-15,-1 1 16,-18 0-16,1 17 16,17-17-16,-18-1 15,19 36-15,-1 18 16,18-1-1,-18-17-15,35 0 16,1-35-16,-1 17 16,1-17-16,17-1 15,0 19-15,0-36 16,-71 35 15,71 0-31,18 0 16,0 1-16,17 17 15,-17-18-15,0 0 16,17-17 0,0-1-16,1 19 15,17-19-15,0 1 16,0 0 0,0-1-1,17-17-15,-17 18 16,18-18-1,0 18-15,17-1 16,0 1-16,18-1 16,-18 19-16,18-1 15,0 0-15,18-17 16,-1 35 0,1-18-16,-1 0 15,19 18-15,16-17 16,1 16-16,0-34 15,18 17-15,-19-17 16,19 0-16,-1 17 16,1-35-1,17 18-15,0-18 16,18 17-16,-18 1 16,0-18-16,18 0 15,0 0 1,-1 0-16,1 0 15,0 18-15,-18-18 16,18 0-16,-1 0 16,-16 0-16,16 0 15,1 0-15,-18 17 16,18-17 0,0 0-16,-1 0 15,36 0-15,-35 0 16,-18 0-16,-17 0 15,-18 0-15,52 0 16,-34 0 0,17 0-16,18 0 15,-18 18-15,0-18 16,18 0-16,-18 0 16,-18 0-16,-17-18 15,18 18 1,-19 0-16,19 0 15,-36-17-15,18 17 16,17-18-16,-34-17 16,16-18-16,1-18 15,-18 18 1,-17 18-16,0 0 16,-1-1-16,-17 19 15,-35-1-15,17 0 16,-17-17-16,-18 0 15,17-36-15,1 1 16,-18 35 0,0-1-16,0-52 15,-18-53-15,1 35 16,-1 36-16,-17 17 16,-1 0-16</inkml:trace>
  <inkml:trace contextRef="#ctx0" brushRef="#br0" timeOffset="151421.85">19597 7320 0,'0'0'0,"-18"0"141,1 0-126,-1 0-15,0 0 16,-17 0-16,0 0 16,-1 0-16,1 0 15,0 0 1,-18 0-16,0 0 16,-18 0-16,19 0 15,-19 0-15,-17 0 16,0 0-16,-1 0 15,-16 0-15,-1 0 16,0 0 0,0 0-16,18 0 15,-18 0-15,18 0 16,0 0-16,-18 0 16,18 0-16,-18 0 15,0 0-15,18 0 16,0 0-1,17 0-15,0 0 16,19 0-16,16 0 16,-17 0-16,36 18 15,-19-18-15,19 17 16,-1 1 0,-17 17-16,35 1 15,-18-19-15,18 19 16,0-19-1,18 18-15,17 54 0,0-1 16,54 18-16,-19-18 16,18-35-1,18 17-15,-18-34 16,54 17-16,16-1 16,1-34-16,17 17 15,1-35-15,-36 18 16,0-18-1,0 0-15,-35 18 16,-18-18-16,-35 0 16,0-18-16,-18-35 15,-17 18-15,0 0 16,-18-1-16,0 1 16,-18-88-1,18 34-15,-18 1 16,1-18-16,17-17 15,0-1-15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2-07T22:53:19.7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27252 9631 0,'0'0'0,"0"-18"141,-18 1-141,1-19 15,-1 19 1,-17-54 0,17 53-1,1 1 1,-19 17-16,19-18 15,-54-17 17,36 35-32,0-18 15,17 18-15,0-17 16,1-1-16,-19 18 16,19 0-16,-1 0 15,0 0-15,-17-18 16,18 18-16,-19 0 15,1 0-15,0 0 16,-1 0 0,1 0-16,-18-17 15,18 17-15,-18 0 16,0-18-16,0 0 16,0 18-16,0-17 15,0-18-15,18 17 16,-18 0-1,0 1-15,18-1 16,-18 0-16,18 1 16,0-19-16,-1 36 15,1-17-15,-18-1 16,18 18 0,0-18-16,-18 1 15,0 17-15,0 0 16,-18 17-16,1 1 15,-1 0-15,18-1 16,-17 19 0,17-19-16,-18 1 15,36 0-15,-18-1 16,0-17-16,0 18 16,18-18-16,0 18 15,-1-18-15,-17 17 16,1 1-1,-1-1-15,17 19 16,-17-1-16,1 0 16,-1 1-16,17-1 15,1 0-15,0 0 16,17-17 0,0 0-16,1-1 15,-1-17-15,1 18 16,-1 0-1,0 17 1,-17-18 0,35 1-16,-18 17 15,18-17-15,0 0 16,0-1-16,0 1 16,0 17-16,18 1 15,0-1-15,17 0 16,-17-17-1,17 17-15,0-17 16,18 17-16,0-17 16,0-1-16,17 1 15,1-1-15,0-17 16,34-17 0,-16 17-16,34-18 15,-17 18-15,0-17 16,17 17-16,-17 0 15,-18 0-15,18 0 16,-18 17 0,18-17-16,-18 0 15,18 0-15,-18-17 16,0 17-16,1-36 16,-1 19-16,-18-1 15,1 0-15,17-17 16,-35 17-1,0 1-15,0-1 16,-18 1-16,-17 17 16,17-18-16,-17 18 15,-1-18-15,19 1 16,-36-1 0,0 0-1,0-17-15,17-18 16,-17 18-16,18-18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2-07T22:56:12.8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8255 13970 0,'0'0'16,"18"0"155,17 0-155,-17 0-16,17 0 16,0 0-1,18 0-15,0 0 16,18 0-16,-1 18 16,1-1-16,17 1 15,0 0-15,-17-18 16,17 17-1,-18 1-15,1-1 16,-1 19-16,1 17 16,0 17-16,-19-17 15,1-18-15,-17 1 16,17-1-16,-18-17 16,0 35-1,-17-1-15,35 37 16,-18-36-16,-17-1 15,-18-16-15,17-1 16,-17 0-16,0 18 16,0 18-1,-17 17-15,17-17 16,-18-19-16,-17 1 16,17 0-1,-17 0-15,-1 35 0,-16 18 16,-19-18-1,18-17-15,-17 0 16,-1-19-16,-17-16 16,0 34-16,-18 18 15,0 1-15,0-19 16,18 1 0,-18-18-16,18 0 15,-18-18-15,-17 18 16,17 0-16,18 0 15,-1 17-15,19-17 16,-18 0 0,35-18-16,0 1 15,0-1-15,0 0 16,0-17-16,18-1 16,-1 1-16,1 0 15,0-1 1,17-17-16,-17 18 15,0-18-15,-1 18 16,19-18-16,-18 0 16,17 17-16,0-17 15,1 0 1,-1 18-16,0-18 16,1 0-16,-1 0 15,0 0 1,18-18 31,36-35-47,-1 0 15,18 1-15,35-37 16,0-52-16,0 18 16,1 52-16,-19 1 15</inkml:trace>
  <inkml:trace contextRef="#ctx0" brushRef="#br0" timeOffset="749.98">7179 17022 0,'0'0'0,"0"17"94,35 36-94,-17 0 16,17 0-16,1-18 15,34 36-15,18 52 16,53 1-16,36-18 16,34-18-16,-17-35 15,441 141 1</inkml:trace>
  <inkml:trace contextRef="#ctx0" brushRef="#br0" timeOffset="33515.72">27605 5997 0,'0'0'15,"0"18"16,0 17-15,0-17-16,0-1 16,18 54-1,-18 70-15,0-53 16,0 142-16,0-72 16,0-17-16,0 53 15,0-52-15,0-54 16</inkml:trace>
  <inkml:trace contextRef="#ctx0" brushRef="#br0" timeOffset="34453.22">27587 6068 0,'0'0'0,"18"0"47,17 0-32,-17-18 1,-1 18-16,19-17 15,-1-1 1,0 18-16,18 35 16,-18 0-16,1 1 15,-19-19-15,1 1 16,0 35-16,-1 17 16,-17 1-1,0 0-15,-17-19 16,-1-16-16,0-1 15,18 0-15,-17-17 16,17 0-16,-18-1 16,0 1-1,18 0 1,0-1 0,0 1-1,18-1-15,0-17 16,-18 18-1,17-18-15,-17 35 16,18 1 0,0 34-16,-18-17 15,17 0-15,-17-35 16,0 17-16,0-17 16,0-1-1,-17 18-15,17-17 16,-18 0-16,0-1 15,-17 1-15,0 0 16,17-18-16,-35 17 16,18-17-16,0 18 15</inkml:trace>
  <inkml:trace contextRef="#ctx0" brushRef="#br0" timeOffset="34953.23">28628 5856 0,'0'0'0,"0"35"31,0 18-15,-18 0-16,18 18 16,-35 70-16,17-18 15,-17 36-15,0 35 16,-18-35-1,18 53-15,-1-71 16,36-35-16,-17-36 16,17-17-16,17-18 15</inkml:trace>
  <inkml:trace contextRef="#ctx0" brushRef="#br0" timeOffset="35562.51">29316 6844 0,'0'0'0,"-18"0"31,1 0-15,-1 0-1,0 0-15,-35 0 16,0 0-16,-17 0 16,-1 0-16,1 35 15,-1 36-15,18-18 16,18 0-16,17-36 16,1 18-1,17-17-15,0 17 16,0-17-16,17 0 15,19-18-15,-1 17 16,18-17-16,17 0 16,-17-35-1,0-18-15,-17 18 16,-1 0-16,-18 17 16,1 18-16,-18-18 15,0 1-15,0-1 16,0 0 15,0 1-31</inkml:trace>
  <inkml:trace contextRef="#ctx0" brushRef="#br0" timeOffset="35968.79">30092 6844 0,'0'0'0,"-35"0"62,-1 0-46,1 0-16,0 0 15,-18 0-15,0 0 16,18 18-16,-1 34 16,1 1-1,18-17-15,-1 17 16,0 17-16,18 1 15,18-36-15,-18-17 16,53-18-16,35 17 16,35-17-1,19 0-15,-19-53 16</inkml:trace>
  <inkml:trace contextRef="#ctx0" brushRef="#br0" timeOffset="36437.49">31097 5874 0,'0'0'0,"-17"35"31,17 36-15,-18-36-16,0 18 16,-17 88-16,18-18 15,-19-17-15,-17 106 16,18-71-1,17-53-15,-17 0 16,18 1-16,-1-1 16</inkml:trace>
  <inkml:trace contextRef="#ctx0" brushRef="#br0" timeOffset="36999.94">31380 6685 0,'0'0'0,"0"18"15,-36-1 1,19-17-1,-36 18-15,17-18 16,-16 18-16,-1-1 16,0-17-16,17 0 15,-16 0-15,16 0 16,19 0-16,-1 0 16,18 18 30,35 35-46,1 17 16,16 1-16,19-18 16,-18-18-1,17 53-15,1 1 16,0-1-16,-1-18 16,1 1-16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2-07T23:02:21.5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14235 16545 0,'0'0'16,"-18"0"93,18-17-93,-35-1-16,17 0 15,0 1-15,-17-19 16,17 1-1,-17 0-15,0 0 16,17-1-16,1 19 16,-1-1-16,0 0 15,-17 1-15,17-1 16,-17 1 0,35-1-1,-17 18-15,-1 18 16,-17 17-1,-1 0-15,1 0 16,0 1-16,0-19 16,-18 1-1,35 17-15,-17 0 16,-1 18-16,19 18 16,-1-18-16,0 0 15,18-18-15,-17 0 16,17-17-1,-18 35-15,1 17 16,17 1-16,0 0 16,0-19-16,0 1 15,0-35-15,17 0 16,1 17 0,-1-35-16,1 0 15,0 0-15,17 0 16,18-35-16,18 17 15,-1 0-15,18 1 16,18-1 0,0 0-16,0-70 15,-18 0-15,-35 53 16,-18-18-16,-17 18 16,-1-36-16,1-17 15,-18-18 1,-18 53-16,18 0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2-07T23:20:33.8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21308 7320 0,'0'0'0,"-18"0"93,1 0-77,-1 0 0,0 0-1,1 0 1,-19-17-16,19 17 15,-19-36-15,1 19 16,-18-19-16,18 19 16,-18-19-16,0 1 15,0-18 1,0 36-16,0-19 16,0 19-16,-17-1 15,-1-17-15,-17 17 16,18 18-16,-1-18 15,0 18 1,19-17-16,-1 17 16,0 0-16,17 17 15,1 1-15,0 0 16,0 17-16,17-17 16,-17 17-16,17 0 15,0-17 1,1 17-16,-1 18 15,0 53-15,1-36 16,-1-17-16,18 0 16,0 0-16,0 35 15,18 18 1,-1 0-16,1-35 16,0-18-16,17-1 15,18 1-15,0-17 16,17-1-16,19 18 15,16-36-15,1 1 16,0 0 0,0-1-16,-18-17 15,18 18-15,-18-18 16,-17-35-16,17-18 16,-35 0-16,-18 0 15,0 18-15,1-18 16,17-71-1,-18 54-15,18-36 16,-18-53-16,0 18 16,-35 71-16,0-1 15,-17 18-15,-1 18 16</inkml:trace>
  <inkml:trace contextRef="#ctx0" brushRef="#br0" timeOffset="1328.07">20796 10231 0,'0'0'0,"0"-18"109,0 0-93,0 1-16,-17-1 16,-1-17-1,-17 17-15,-18-17 16,18 17 0,-36-17-16,18 0 15,0 17-15,-17-17 16,17 17-16,0 0 15,17-17-15,-16 18 16,-1 17-16,0-18 16,17 18-1,-16-18-15,-19 18 16,18 18-16,-18 0 16,19 34-16,-1-16 15,17-1-15,1 0 16,17-17-1,1 17-15,-1 18 16,18 18-16,0-1 16,0 1-16,35-18 15,-17-18-15,17 18 16,1 35 0,34 18-16,1-18 15,17 0-15,-17-35 16,17-18-16,0 1 15,0-36-15,18-36 16,-18 1-16,18 0 16,-35 17-1,-1 1-15,-17-1 16,-18 0-16,18-35 16,-35-17-16,-18 17 15,0 18 1,-18-36-16,-35-35 15,18-17-15,-18 35 16,0 17-16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2-07T23:31:21.6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7514 3457 0,'0'0'0,"-17"0"171,-1 0-155,0 0 0,1 0-1,-1 0 1,0 0 0,-17 0-1,17 0-15,1 0 16,-18 0-16,-1 0 15,1 0-15,-18 0 16,18 0-16,-1 0 16,1 0-16,-18 0 15,18 0 1,-18 0-16,-17 0 16,-19 0-16,1 0 15,-18 0-15,-17 18 16,-18 52-16,17 1 15,18-18 1,18-18-16,18 18 16,-1 0-16,1 18 15,17 17-15,0-35 16,17 0-16,19 0 16,-1-18-1,18 18-15,0 35 16,0 0-16,35-17 15,18-1-15,18-17 16,35 0-16,35 0 16,18-18-1,17-70-15,53-36 16,-17 18-16,-18-17 16,35-89-16,-35 53 15,-17 1-15,17-72 16,-53 71-1,-53 18-15,0-18 16,-35-35-16,-35 53 16,-36 17-16,-17 18 15,-71 1-15,-53 16 16,-105 54 0,-1 35-16,-423 35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2-07T23:35:40.2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8008 5891 0,'0'0'15,"-18"0"126,1-17-125,-18-1-1,17-17 1,-17 17-16,17-35 15,-17 36-15,-1-19 16,19 1-16,-1 17 16,-17 1-16,0-18 15,17 17-15,-35 0 16,18 1 0,-1-1-16,-16 18 15,-1-18-15,-18 1 16,18 17-16,0-18 15,-35 18-15,17-18 16,1 18 0,-1-17-16,1-1 15,-18 18-15,-1 0 16,-16 0-16,-1 0 16,0 0-16,0 18 15,0-1-15,0 19 16,18-1-1,-18 0-15,18 1 16,-18-1-16,36 0 16,-18-17-16,17 17 15,-17-17-15,0-1 16,17-17 0,1 18-16,17 0 15,-18-1-15,18 1 16,0 35-16,18-18 15,-18-17 1,18 17-16,17 0 16,-17-17-16,17 17 15,1 0-15,-1-17 16,18 0-16,-18-1 16,18 1-16,0 0 31,18-1-31,-18 1 15,35 17-15,36 53 16,17 1-16,18-1 16,17-18-16,-17-34 15,-18 17-15,36-36 16,-1 18 0,18-17-16,0 17 15,18-17-15,18-18 16,-1 18-16,36-18 15,-1 0-15,-17 0 16,-17 0 0,-36 0-16,-18 0 15,-34 0-15,-19 0 16,-17 0-16,-18-18 16,1-53-1,-1 36-15,-18 0 16,1-36-16,17-52 15,-17 17-15,0 35 16,-1 1-16,-17-18 16,-17-36-1,-1 36-15,0 0 16</inkml:trace>
  <inkml:trace contextRef="#ctx0" brushRef="#br0" timeOffset="2390.64">7902 5856 0,'0'0'0,"0"-35"140,0 17-140,18-35 16,-18 36-1,18-19-15,-1 1 16,1 17-16,-1 1 16,19-1-16,-1-17 15,18-18-15,0 0 16,-18-17 0,36-1-16,-18 0 15,-1 18-15,1 1 16,0 16-16,18 1 15,-1 17-15,1-17 16,0 0 0,34 0-16,-16-1 15,16-17-15,1-17 16,18 17-16,-18-18 16,35 18-16,-18 18 15,18 0 1,0 17-16,-17 1 15,17-36-15,0 0 16,18-35-16,0 17 16,-18 18-16,0-17 15,0 17-15,-18 17 16,36 1 0,-35 17-16,17-17 15,0 17-15,-18-17 16,1 0-16,17-18 15,0 0-15,-18 0 16,19 0 0,-1 18-16,17 0 15,-34-1-15,-1 19 16,18-18-16,1-1 16,34-34-1,-35 17-15,0-18 16,18 1-16,0 17 15,-1 17-15,1 1 16,0 0-16,0 17 16,-1 1-16,1-19 15,-18 19 1,36-36-16,-1 18 16,-17-18-16,17 0 15,-35 17-15,36 1 16,-36 0-16,0 17 15,18-17 1,-1 0-16,1 17 16,0 18-16,0-18 15,-18 1-15,0 17 16,18 0-16,-1-18 16,1 18-16,-18 0 15,0 0 1,-17 0-16,17 0 15,0 0-15,-17 0 16,17 0-16,0 0 16,-18 0-16,-17 0 15,18 0 1,-1 0-16,0 0 16,-17 0-16,0 18 15,0 17-15,-18-17 16,-17 17-16,35 0 15,-36 18-15,1-18 16,17 1 0,-35-1-16,17-17 15,-17-1-15,18 19 16,-18-19-16,17 1 16,-17 17-16,35 0 15,1 1 1,-19-1-16,18 18 15,1 0-15,-19-18 16,18 0-16,-17 1 16,-1-1-16,1-18 15,-18 19-15,17-19 16,-17 1 0,0 17-16,0 18 15,-18 0-15,1 0 16,17-18-16,-18 18 15,0-35-15,0 17 16,1-17 0,17-1-16,-18 1 15,0 17-15,18-17 16,-18 0-16,1 17 16,-1 0-16,0 0 15,1-17 1,-1 17-16,-18 1 15,1-19-15,0 1 16,-1 0-16,19-1 16,-19 19-16,1-19 15,17-17 1,-17 18-16,-1-18 16,-17 17-16,18 1 15,0-18-15,-1-18 31,-17 1-15,0-1 0,0 1-1,0-19 1,-17 1-16,-1-53 16,0 17-16,1 1 15,-1 34 1,-35-69-16,0-19 15,-17 1-15,-1 34 16,1 19-16,-18-18 16,-18-36-16,17 18 15,19 18-15,17 18 16,0 17-16,18 17 16</inkml:trace>
  <inkml:trace contextRef="#ctx0" brushRef="#br0" timeOffset="3156.3">22895 3951 0,'0'0'0,"-17"0"109,-19 18-93,-34 17-16,-54 36 16,-17-1-16,0-17 15,-18 0-15,-35-35 16,-35-36 0,0-35-16,17-17 15,-423-125-15</inkml:trace>
  <inkml:trace contextRef="#ctx0" brushRef="#br0" timeOffset="28531.67">18856 4410 0,'0'0'0,"18"0"297,-1 0-281,1 0-1,0 0-15,-1 0 16,1 0-16,-1 0 15,19 0-15,-1 0 16,-17 0-16,17 0 16,0 0-1,0 0-15,18 0 16,-17 0-16,-1 0 16,0 0-16,1 0 15,16 0-15,-16 0 16,-1 0-16,18 0 15,-18 0 1,0 0-16,36 0 16,-18 0-16,17 0 15,1 0-15,0 0 16,-1 0-16,1 0 16,-1 0-16,18 0 15,-17 0 1,0 0-16,-19 0 15,19 0-15,-18 0 16,-18 0-16,36 0 16,-18 0-1,17 0-15,-17 0 16,18 0-16,-18 0 16,0 0-16,-18 0 15,18 0-15,0 0 16,0 0-16,-18 0 15,18 0 1,-18 0-16,0 0 16,18 0-16,-17 0 15,-1 0-15,18 0 16,-36 0-16,19 0 16,-1 0-16,-17 0 15,-1 0 1,1 0-16,17 0 15,-17 0-15,-1 0 16,1 0-16,0 0 16,17 0-16,0 0 15,-17 0-15,35 0 16,-18 0 0,0 0-16,1 0 15,-19 0-15,19 0 16,-1 0-16,-18 0 15,1 0-15,0 0 16,-1 0 0,1 0-1,0 0-15,-1 0 16,1 0 0,0 0 15,-1 0-31,-17-18 47,0-17-32,-17 0-15,-1-18 16,0 17 0,1 1-16,-19 0 15,1 17-15,0 1 16,0-19-16,-1 19 15,1 17-15,0 0 16,-18 0-16,18 17 16,-18-17-1,0 36-15,0-19 16,-18 1-16,18 17 16,0-17-16,0 17 15</inkml:trace>
  <inkml:trace contextRef="#ctx0" brushRef="#br0" timeOffset="29062.51">22260 4410 0,'0'0'0,"-17"0"62,-1 0-46,0 0 0,-17 0-16,-18 35 15,-17 36 1,-19-1-16,1-17 16,0 18-16,0 17 15,0 0-15,35-17 16,-18-19-16</inkml:trace>
  <inkml:trace contextRef="#ctx0" brushRef="#br0" timeOffset="31406.31">18009 5398 0,'0'0'0,"18"0"140,0 0-124,-1 0-1,1 0-15,17 35 0,0 0 16,18 18-16,0-18 16,0 18-1,0-18-15,0 1 16,18-1-16,-19 0 16,19 36-16,0-18 15,17 0-15,0 17 16,35-17-1,-34 0-15,34-18 16,-17 18-16,0-35 16,0 17-16,-1-17 15,1-1-15,0-17 16,18 36 0,-1-1-16,-35 0 15,0 18-15,18 18 16,-18-36-16,1 18 15,-1-18-15,18 1 16,0-19-16,-1 18 16,1-17-1,18 17-15,-36-17 16,18 0-16,0 17 16,-18 0-16,35 36 15,-17-18-15,-18 0 16,0-1-16,1-16 15,-19-1 1,-17-17-16,0-1 16,-18-17-16,1 18 15,-19 0-15,1-18 16,17 17 0,-17-17-1,-18-17 63,0-36-78,-18 17 16,0 1-16,1 17 16,-18-34-16,-1-1 15,-34-53 1,-1 0-16,18 35 0,-17 19 15,-1-1 1,1 17-16,-1 1 16,-17 0-16,17-1 15,1-16-15,17 34 16,-18 0 0,18 1-16,18 17 15</inkml:trace>
  <inkml:trace contextRef="#ctx0" brushRef="#br0" timeOffset="31875.1">22507 7338 0,'0'0'0,"-17"-18"62,-1-17-46,-17 0-16,-36-1 15,-17 36-15,-18 36 16,-88-19-16,-71 124 16,19-17-16,-1 17 15,17 35-15,36-52 16,-353 211 0</inkml:trace>
  <inkml:trace contextRef="#ctx0" brushRef="#br0" timeOffset="59437.68">6085 14605 0,'0'0'0</inkml:trace>
  <inkml:trace contextRef="#ctx0" brushRef="#br0" timeOffset="59765.64">6368 14605 0,'0'0'0,"0"18"140,-18-18-124,18 17-16,-18-17 31,1 18-15</inkml:trace>
  <inkml:trace contextRef="#ctx0" brushRef="#br0" timeOffset="59828.32">5874 15081 0,'0'0'0</inkml:trace>
  <inkml:trace contextRef="#ctx0" brushRef="#br0" timeOffset="60593.91">5944 14746 0,'0'0'0,"0"18"156,18-1-141,0 19 1,-18-19-16,17 1 16,-17 0-1,18-1-15,0 1 16,-1 0 0,-17-1-1,18-17-15,-18 18 16,17-18-1,1 17-15,0-17 16,-1 18-16,36 0 16,-17-18-16,-1 17 15,18-17-15,-36 0 16,36 0-16,-17 0 16,-1 0-1,0 0-15,0-17 16,1 17-16,-1-18 15,0 0-15,18 18 16,-18-17-16,18-1 16,0 1-1,0-1-15,0 18 16,0-18-16,0 18 16,0 0-16,0 0 15,0 0-15,17 0 16,-17 18-1,0-18-15,0 18 16,0-1-16,17-17 16,1 18-16,0-18 15,17 17-15,-18-17 16,1 18-16,17 0 16,-17-18-1,-1 17-15,-17-17 16,0 18-16,0-18 15,0 0-15,-18 0 16,0 0-16</inkml:trace>
  <inkml:trace contextRef="#ctx0" brushRef="#br0" timeOffset="68593.77">6209 13547 0,'0'0'0,"0"-18"16,0 0 0,0 1-16,18-1 15,-18-17-15,0 17 16,0 1-16,0-1 15,0 0 1,-18 18 0,18-17-16,-18-1 15,1 0-15,-1 1 16,0 17 0,1-18-16,-1 18 15,0-18 1,1 1-16,-1 17 15,-17 0-15,17 0 16,1 17-16,-19 1 16,19 0-16,-19 17 15,1 0-15,-18-17 16,0 17 0,0-17-16,18 17 15,-18 36-15,-17 17 16,17-18-16,17 1 15,1-36-15,18 1 16,-1-19 0,0 1-16,1 17 15,-19 18-15,19 53 16,-1-18-16,18-35 16,0-18-16,0 1 15,0-19 1,18 18-16,-1 18 15,19 0-15,-1 35 16,18 1-16,0-36 16,0-18-16,-18 0 15,18 0-15,35-35 16,0 0 0,18-17-16,0-1 15,0-17-15,-36 17 16,1 18-16,17-53 15,0-53 1,0 36-16,-17-36 16,17-70-16,-17 70 15,-36 18-15,-17-18 16,-18-18 0,-18 36-16,-17 18 15,-18 17-15,-53 0 16,-35 35-16,0 18 15,0 18-15,35-18 16,35 17-16,1-17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929249" y="8272204"/>
            <a:ext cx="809005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3D06EA72-162F-4A82-BF16-8CF9D24B2538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B7D9D4-17DD-981A-F020-E90589B282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0DB96C-0382-C7DD-CA0F-A7FD7D0DB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6293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AE31945-48BE-7A28-3D17-DE2A0355B6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56FA7BF-0007-315E-93B4-EA6216C057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03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Sinful is animated.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FA6DFD79-117F-05AF-AEE0-1A8E8AC47B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849877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D19CDFA-B3D5-A920-7E2E-B587B5B5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E5C7A4E-2799-5C26-1D95-DD756F86C0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26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8F69F11-ACB8-CC70-FD59-5E1D77ED91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EB244FE-F51D-E8AC-C125-52D52F08A7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897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496F605-0536-CE48-9C57-415B370AEE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2B6621F-EE95-02F5-7443-F09A4B9E97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70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AACA67A-8DF2-23BA-AB84-4853614A92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CCD1052-6BD1-7623-48BE-DA906CD96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29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FABFE96-8FAB-9E36-9E89-4A0988F8EB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414B73E-FCB6-8584-8B5B-C978E5217F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260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4410358-6158-8BBA-A167-ED661A381D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D5AF1C4-80A9-7CD4-B666-F56EF2D39F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143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25F243A-5494-DEF5-DCF2-9392D81C0E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3D29AFE-C26E-61B9-635D-4E2E45C53D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935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641D53F-FA79-515E-A542-EDB2915DF2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8C776F6-3430-0BB8-2727-2538F9ED47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93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BCF4415-CCFE-DF2B-CC30-EE47055E7C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FCE2D87-FEFC-F981-2615-DCB10EB230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31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F4D851E-6354-4015-DD9F-89D0335AF9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A0FF1F8-F608-05AC-ACBA-091859B68C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017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C73B8CC-D524-F5F7-0142-316D4612B9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AE6B833-7FAF-2EA5-6700-E1F396A5D5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183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8406E98-CBED-5AAB-C7B9-FA6D7242B3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B7A71E4-B32B-E78F-C814-09533A7609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890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43AAA62-E7E1-4F77-8BF2-F828CA65ED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2B86A00-9A68-2017-A342-C939D9D211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061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5E46AAB-3574-CE6A-8A96-7D71678DEA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D79C5A-748A-2B9C-6C68-BE991A713F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44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E326584-3E36-C3DE-88FF-F09A09CED3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E8006AF-DC99-B7AE-0F71-A6C3530698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936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crossout</a:t>
            </a:r>
            <a:r>
              <a:rPr lang="en-US" dirty="0"/>
              <a:t> and the comment on it are animated.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883B3366-156B-4317-11DF-2F65B5079A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863180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58B9744-6275-3065-0B1E-93ADDE9A5F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C95774D-FD77-CA1C-95AF-BC71442B11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871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AD648B6-6BA2-C750-6AD6-4179B7B908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31001DB-9F82-F937-FD7B-E7C04AEEB6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964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46770E8-4BDC-55FC-F8F1-9A0DF1A73D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18A2476-A029-88E0-4809-436F75CA83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357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A12BF43-6707-F776-C108-7516D246BF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4D05188-078D-A8B5-9E93-A4808A7F62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19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E8EE066-7E7B-DEA4-EA87-02082A78E5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B389559-1D10-5905-B877-8507515297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728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34E289A-F0AE-196B-7998-E0FE95BCAC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E7DF177-7883-B396-0F73-F94E95A9E3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413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spend much time; there’s a slide for each block.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211800BD-7D1A-12A8-06FE-E15F234EC5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25571697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69EF685-D48E-E8E8-3D14-B33ECB0056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F7B09C6-F1C5-CA3E-DF1F-A2C651FE61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02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458C4D1-2A11-1640-A76F-95DE64DECC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B64DDA-3BC0-240C-5581-31D02D7F6C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279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87E2636-B6BD-70CB-5155-BA7E5A8D21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0569A4C-8D0F-A299-3C9C-EEAFD0DE7A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773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025DF48-BE39-F888-EB9E-104C83771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1A7DB0B-61A1-B0DB-B4F7-7C5DABA8B3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853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FF8C24A-7D6B-9004-39EA-98D78122F1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929FB40-9822-BF5D-26CA-E2BD3883E6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85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28B7A37-5658-73CB-F859-89A09BB404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7DCE41-F170-7B12-DADE-CE911EF58F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04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9263" y="655638"/>
            <a:ext cx="5768975" cy="32448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6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94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726CB99-669B-9BEC-9DFF-C9BBF1196F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050F5A4-5A92-DDD6-E5D4-8450C6B3D3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18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7645C40-74BB-B078-2202-6D15A67351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37FA8C0-17B2-97C5-A609-5ED5F069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43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D853A79-D249-B35B-376E-626F80B62C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F9A3A4D-52E7-A0A0-D529-CD2C918F12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03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08F2756-3540-8190-7D45-FA2CBED9E1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6FC3CE8-09D5-BE7B-6D41-DEE3C4BA7D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96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188121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55494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1629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7948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146353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081303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87867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4532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64196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996557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325375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6667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15A12912-6DF7-4D6B-81BE-524D33D366A2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dirty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152401"/>
            <a:ext cx="708660" cy="909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836739"/>
            <a:ext cx="77724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Machine-Level Programming II:</a:t>
            </a:r>
            <a:br>
              <a:rPr lang="en-US" altLang="en-US"/>
            </a:br>
            <a:r>
              <a:rPr lang="en-US" altLang="en-US"/>
              <a:t>Control Flow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Condition codes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Conditional branches</a:t>
            </a:r>
            <a:endParaRPr lang="en-US" sz="16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Loops</a:t>
            </a:r>
          </a:p>
          <a:p>
            <a:pPr lvl="1" eaLnBrk="1" hangingPunct="1">
              <a:lnSpc>
                <a:spcPct val="97000"/>
              </a:lnSpc>
              <a:defRPr/>
            </a:pPr>
            <a:r>
              <a:rPr lang="en-US" sz="1800" dirty="0"/>
              <a:t>Switch statements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48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Expressing with </a:t>
            </a:r>
            <a:r>
              <a:rPr lang="en-US" altLang="en-US" dirty="0" err="1"/>
              <a:t>Goto</a:t>
            </a:r>
            <a:r>
              <a:rPr lang="en-US" altLang="en-US" dirty="0"/>
              <a:t> Code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1143000" y="2616200"/>
            <a:ext cx="4051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 - 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 - 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685800" y="1066800"/>
            <a:ext cx="81534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C allows </a:t>
            </a:r>
            <a:r>
              <a:rPr lang="en-US" kern="0" dirty="0" err="1">
                <a:latin typeface="Courier New"/>
                <a:cs typeface="Courier New"/>
              </a:rPr>
              <a:t>goto</a:t>
            </a:r>
            <a:r>
              <a:rPr lang="en-US" kern="0" dirty="0"/>
              <a:t> statement</a:t>
            </a:r>
          </a:p>
          <a:p>
            <a:r>
              <a:rPr lang="en-US" kern="0" dirty="0"/>
              <a:t>Jump to position designated by label</a:t>
            </a:r>
          </a:p>
          <a:p>
            <a:endParaRPr lang="en-US" kern="0" dirty="0"/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6553200" y="2616200"/>
            <a:ext cx="41910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int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 - 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 - x;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67600" y="1411069"/>
            <a:ext cx="1779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Sinful!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4B6E8BF-E682-2085-D942-FB460F00644B}"/>
                  </a:ext>
                </a:extLst>
              </p14:cNvPr>
              <p14:cNvContentPartPr/>
              <p14:nvPr/>
            </p14:nvContentPartPr>
            <p14:xfrm>
              <a:off x="8680320" y="3238560"/>
              <a:ext cx="1130760" cy="393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4B6E8BF-E682-2085-D942-FB460F00644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70960" y="3229200"/>
                <a:ext cx="1149480" cy="412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/>
          </p:cNvSpPr>
          <p:nvPr/>
        </p:nvSpPr>
        <p:spPr bwMode="auto">
          <a:xfrm>
            <a:off x="1066800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1233487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: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1081087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1157287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Else: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10280648" cy="666750"/>
          </a:xfrm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Translation (Using Branches)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5154613" y="4038600"/>
            <a:ext cx="4432300" cy="1219200"/>
          </a:xfrm>
          <a:ln/>
        </p:spPr>
        <p:txBody>
          <a:bodyPr/>
          <a:lstStyle/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893886" y="2540000"/>
            <a:ext cx="3746499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x&gt;y ? x - y : y - x;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7B2589CB-29B9-4B51-44F5-6A9A802ACB31}"/>
              </a:ext>
            </a:extLst>
          </p:cNvPr>
          <p:cNvSpPr>
            <a:spLocks/>
          </p:cNvSpPr>
          <p:nvPr/>
        </p:nvSpPr>
        <p:spPr bwMode="auto">
          <a:xfrm>
            <a:off x="7543800" y="1887538"/>
            <a:ext cx="3746500" cy="1332673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>
            <a:spAutoFit/>
          </a:bodyPr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i="1" dirty="0">
                <a:latin typeface="Courier New" pitchFamily="49" charset="0"/>
                <a:ea typeface="Calibri Bold Italic" charset="0"/>
                <a:cs typeface="Courier New" pitchFamily="49" charset="0"/>
                <a:sym typeface="Courier New Bold" charset="0"/>
              </a:rPr>
              <a:t>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else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358DC34-2227-3998-8CD1-A8417CDE3056}"/>
                  </a:ext>
                </a:extLst>
              </p14:cNvPr>
              <p14:cNvContentPartPr/>
              <p14:nvPr/>
            </p14:nvContentPartPr>
            <p14:xfrm>
              <a:off x="2577960" y="2108160"/>
              <a:ext cx="8769960" cy="4369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358DC34-2227-3998-8CD1-A8417CDE305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8600" y="2098800"/>
                <a:ext cx="8788680" cy="438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473652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/>
          </p:cNvSpPr>
          <p:nvPr/>
        </p:nvSpPr>
        <p:spPr bwMode="auto">
          <a:xfrm>
            <a:off x="7912100" y="16764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7912100" y="21336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: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7835900" y="3352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7835900" y="38100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result = </a:t>
            </a:r>
            <a:r>
              <a:rPr lang="en-US" i="1" dirty="0" err="1"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dirty="0"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i="1" dirty="0"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dirty="0"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Conditional Moves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6851649" cy="4341812"/>
          </a:xfrm>
          <a:ln/>
        </p:spPr>
        <p:txBody>
          <a:bodyPr/>
          <a:lstStyle/>
          <a:p>
            <a:pPr marL="292100"/>
            <a:r>
              <a:rPr lang="en-US" dirty="0"/>
              <a:t>Conditional Move Instructions</a:t>
            </a:r>
          </a:p>
          <a:p>
            <a:pPr marL="552450" lvl="1"/>
            <a:r>
              <a:rPr lang="en-US" dirty="0"/>
              <a:t>Instruction supports:</a:t>
            </a:r>
          </a:p>
          <a:p>
            <a:pPr marL="838200" lvl="2">
              <a:buNone/>
            </a:pPr>
            <a:r>
              <a:rPr lang="en-US" dirty="0"/>
              <a:t>if (Test)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 </a:t>
            </a:r>
            <a:r>
              <a:rPr lang="en-US" dirty="0" err="1">
                <a:sym typeface="Wingdings" pitchFamily="2" charset="2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Supported in post-1995 x86 processors</a:t>
            </a:r>
          </a:p>
          <a:p>
            <a:pPr marL="552450" lvl="1"/>
            <a:r>
              <a:rPr lang="en-US" dirty="0"/>
              <a:t>GCC tries to use them</a:t>
            </a:r>
          </a:p>
          <a:p>
            <a:pPr marL="838200" lvl="2"/>
            <a:r>
              <a:rPr lang="en-US" dirty="0"/>
              <a:t>But, only when known to be safe</a:t>
            </a:r>
          </a:p>
          <a:p>
            <a:pPr marL="292100"/>
            <a:r>
              <a:rPr lang="en-US" dirty="0"/>
              <a:t>Why?</a:t>
            </a:r>
          </a:p>
          <a:p>
            <a:pPr marL="552450" lvl="1"/>
            <a:r>
              <a:rPr lang="en-US" dirty="0"/>
              <a:t>Branches are disruptive to instruction flow through pipelines</a:t>
            </a:r>
          </a:p>
          <a:p>
            <a:pPr marL="552450" lvl="1"/>
            <a:r>
              <a:rPr lang="en-US" dirty="0"/>
              <a:t>Branches can kill performance</a:t>
            </a:r>
          </a:p>
          <a:p>
            <a:pPr marL="552450" lvl="1"/>
            <a:r>
              <a:rPr lang="en-US" dirty="0"/>
              <a:t>Conditional moves do not require control transfer</a:t>
            </a:r>
          </a:p>
        </p:txBody>
      </p:sp>
    </p:spTree>
    <p:extLst>
      <p:ext uri="{BB962C8B-B14F-4D97-AF65-F5344CB8AC3E}">
        <p14:creationId xmlns:p14="http://schemas.microsoft.com/office/powerpoint/2010/main" val="175834311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8140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3810000" y="4413250"/>
            <a:ext cx="6642100" cy="198755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    %rsi, %rax  # result = x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-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    %rdi, %rdx  # eval = y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-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838200" y="1600200"/>
            <a:ext cx="4584700" cy="2438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 - 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 - 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346386"/>
              </p:ext>
            </p:extLst>
          </p:nvPr>
        </p:nvGraphicFramePr>
        <p:xfrm>
          <a:off x="6248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CE1488-73DF-E19E-31E8-030F1BABA755}"/>
                  </a:ext>
                </a:extLst>
              </p14:cNvPr>
              <p14:cNvContentPartPr/>
              <p14:nvPr/>
            </p14:nvContentPartPr>
            <p14:xfrm>
              <a:off x="4826160" y="5823000"/>
              <a:ext cx="343080" cy="368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CE1488-73DF-E19E-31E8-030F1BABA7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16800" y="5813640"/>
                <a:ext cx="361800" cy="38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66457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914400" y="990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990600" y="1465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hard_1(x)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hard_2(x);</a:t>
            </a: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914400" y="2895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1371600" y="3903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May have undesirable effects</a:t>
            </a:r>
            <a:endParaRPr lang="en-US" sz="2000" b="0" kern="0" dirty="0">
              <a:latin typeface="+mn-lt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990600" y="3370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 != NULL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914400" y="4783138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1371600" y="5791200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Must be side-effect free</a:t>
            </a:r>
            <a:endParaRPr lang="en-US" sz="2000" b="0" kern="0" dirty="0">
              <a:latin typeface="+mn-lt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990600" y="5257800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*= 7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x += 3;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2F8AA45B-4D15-47DB-BC36-72CDA601B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981200"/>
            <a:ext cx="701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Only makes sense when computations are very simple</a:t>
            </a:r>
          </a:p>
        </p:txBody>
      </p:sp>
    </p:spTree>
    <p:extLst>
      <p:ext uri="{BB962C8B-B14F-4D97-AF65-F5344CB8AC3E}">
        <p14:creationId xmlns:p14="http://schemas.microsoft.com/office/powerpoint/2010/main" val="310455485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838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838200" y="1863724"/>
            <a:ext cx="4343400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5943601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5943601" y="1863725"/>
            <a:ext cx="4648199" cy="26320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4953000"/>
            <a:ext cx="9982200" cy="1282700"/>
          </a:xfrm>
          <a:ln/>
        </p:spPr>
        <p:txBody>
          <a:bodyPr/>
          <a:lstStyle/>
          <a:p>
            <a:r>
              <a:rPr lang="en-US" dirty="0"/>
              <a:t>Count number of 1’s in argument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(“</a:t>
            </a:r>
            <a:r>
              <a:rPr lang="en-US" dirty="0" err="1"/>
              <a:t>popcount</a:t>
            </a:r>
            <a:r>
              <a:rPr lang="en-US" dirty="0"/>
              <a:t>” or “</a:t>
            </a:r>
            <a:r>
              <a:rPr lang="en-US" dirty="0" err="1"/>
              <a:t>bitcount</a:t>
            </a:r>
            <a:r>
              <a:rPr lang="en-US" dirty="0"/>
              <a:t>”)</a:t>
            </a:r>
          </a:p>
          <a:p>
            <a:r>
              <a:rPr lang="en-US" dirty="0"/>
              <a:t>Use conditional branch to either continue looping or to exit loop</a:t>
            </a:r>
          </a:p>
        </p:txBody>
      </p:sp>
    </p:spTree>
    <p:extLst>
      <p:ext uri="{BB962C8B-B14F-4D97-AF65-F5344CB8AC3E}">
        <p14:creationId xmlns:p14="http://schemas.microsoft.com/office/powerpoint/2010/main" val="330989148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Rectangle 7"/>
          <p:cNvSpPr>
            <a:spLocks/>
          </p:cNvSpPr>
          <p:nvPr/>
        </p:nvSpPr>
        <p:spPr bwMode="auto">
          <a:xfrm>
            <a:off x="990600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3657600" y="43434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			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loop: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1081088" y="1524001"/>
            <a:ext cx="4633912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51567"/>
              </p:ext>
            </p:extLst>
          </p:nvPr>
        </p:nvGraphicFramePr>
        <p:xfrm>
          <a:off x="6248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83841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/>
          </p:cNvSpPr>
          <p:nvPr/>
        </p:nvSpPr>
        <p:spPr bwMode="auto">
          <a:xfrm>
            <a:off x="9017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9906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334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410200" y="1631950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3035300"/>
            <a:ext cx="8382000" cy="20574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20828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aseline="-25000" dirty="0"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aseline="-25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dirty="0" err="1"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aseline="-25000" dirty="0" err="1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36465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/>
          </p:cNvSpPr>
          <p:nvPr/>
        </p:nvSpPr>
        <p:spPr bwMode="auto">
          <a:xfrm>
            <a:off x="1828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1905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-</a:t>
            </a:r>
            <a:r>
              <a:rPr lang="en-US" b="1" dirty="0" err="1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05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781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181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0588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10668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1139824" y="1863724"/>
            <a:ext cx="4727575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324603" y="1447800"/>
            <a:ext cx="3276600" cy="4017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Jump-to-Middle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6324603" y="1863724"/>
            <a:ext cx="5181597" cy="28606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9906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</p:spTree>
    <p:extLst>
      <p:ext uri="{BB962C8B-B14F-4D97-AF65-F5344CB8AC3E}">
        <p14:creationId xmlns:p14="http://schemas.microsoft.com/office/powerpoint/2010/main" val="282760350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(Implicit Setting)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Single-bit registers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CF</a:t>
            </a:r>
            <a:r>
              <a:rPr lang="en-US" dirty="0"/>
              <a:t>	Carry Flag (for unsigned)	</a:t>
            </a:r>
            <a:r>
              <a:rPr lang="en-US" dirty="0">
                <a:latin typeface="Courier New" pitchFamily="49" charset="0"/>
              </a:rPr>
              <a:t>SF</a:t>
            </a:r>
            <a:r>
              <a:rPr lang="en-US" dirty="0"/>
              <a:t>	Sign Flag (for signed)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>
                <a:latin typeface="Courier New" pitchFamily="49" charset="0"/>
              </a:rPr>
              <a:t>ZF</a:t>
            </a:r>
            <a:r>
              <a:rPr lang="en-US" dirty="0"/>
              <a:t>	Zero Flag		</a:t>
            </a:r>
            <a:r>
              <a:rPr lang="en-US" dirty="0">
                <a:latin typeface="Courier New" pitchFamily="49" charset="0"/>
              </a:rPr>
              <a:t>OF</a:t>
            </a:r>
            <a:r>
              <a:rPr lang="en-US" dirty="0"/>
              <a:t>	Overflow Flag (signed)</a:t>
            </a:r>
          </a:p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Implicitly set (as side effect) by arithmetic operations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		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C analog: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+= 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CF set if carry out from most significant bit</a:t>
            </a:r>
          </a:p>
          <a:p>
            <a:pPr marL="839788" lvl="2" indent="-16510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Detects unsigned overflow; also used for </a:t>
            </a:r>
            <a:r>
              <a:rPr lang="en-US" dirty="0" err="1"/>
              <a:t>multiprecision</a:t>
            </a:r>
            <a:r>
              <a:rPr lang="en-US" dirty="0"/>
              <a:t> arithmetic</a:t>
            </a:r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/>
              <a:t>ZF</a:t>
            </a:r>
            <a:r>
              <a:rPr lang="en-US" dirty="0"/>
              <a:t> set if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== 0</a:t>
            </a:r>
            <a:endParaRPr lang="en-US" dirty="0"/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SF set if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&lt; 0</a:t>
            </a:r>
            <a:endParaRPr lang="en-US" dirty="0"/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OF set if two’s complement overflow</a:t>
            </a:r>
          </a:p>
          <a:p>
            <a:pPr marL="839788" lvl="2" indent="-16510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&gt; 0 &amp;&amp;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&gt; 0 &amp;&amp; 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&lt; 0) \</a:t>
            </a:r>
          </a:p>
          <a:p>
            <a:pPr marL="839788" lvl="2" indent="-16510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  || (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&lt; 0 &amp;&amp;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&lt; 0 &amp;&amp; 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&gt;= 0)</a:t>
            </a:r>
          </a:p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i="1" dirty="0"/>
              <a:t>Not</a:t>
            </a:r>
            <a:r>
              <a:rPr lang="en-US" dirty="0"/>
              <a:t> set by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/>
              <a:t> instruction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/>
          </p:cNvSpPr>
          <p:nvPr/>
        </p:nvSpPr>
        <p:spPr bwMode="auto">
          <a:xfrm>
            <a:off x="2057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2133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2057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1981200" y="4106864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91200" y="1752601"/>
            <a:ext cx="4419600" cy="3992563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–O1 and above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81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858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2895600" y="2878139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562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8885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9906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1063624" y="1863724"/>
            <a:ext cx="4727575" cy="22764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4008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6400800" y="1863724"/>
            <a:ext cx="5029197" cy="28606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#2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9144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conditional guards entrance to loop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E0E839E-3908-DE17-56F0-0DAF6BB0DDCB}"/>
                  </a:ext>
                </a:extLst>
              </p14:cNvPr>
              <p14:cNvContentPartPr/>
              <p14:nvPr/>
            </p14:nvContentPartPr>
            <p14:xfrm>
              <a:off x="7048440" y="2482920"/>
              <a:ext cx="648000" cy="1460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E0E839E-3908-DE17-56F0-0DAF6BB0DDC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39080" y="2473560"/>
                <a:ext cx="666720" cy="147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422494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990600" y="1676400"/>
            <a:ext cx="4800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/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Update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906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990600" y="2819400"/>
            <a:ext cx="4800600" cy="3657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(long)</a:t>
            </a:r>
          </a:p>
          <a:p>
            <a:pPr algn="l"/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6553200" y="1676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6553200" y="2590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553200" y="3581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6553200" y="45720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553200" y="1219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553200" y="2178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553200" y="3168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553200" y="4159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3263961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</a:t>
            </a:r>
            <a:r>
              <a:rPr lang="en-US" dirty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838200" y="1592108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71550" y="1058708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For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905000" y="3878109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>
                <a:latin typeface="+mj-lt"/>
              </a:rPr>
              <a:t>Init</a:t>
            </a:r>
            <a:r>
              <a:rPr lang="en-US" sz="2400" i="1" dirty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while (</a:t>
            </a:r>
            <a:r>
              <a:rPr lang="en-US" sz="2400" i="1" dirty="0">
                <a:latin typeface="+mj-lt"/>
              </a:rPr>
              <a:t>Test </a:t>
            </a:r>
            <a:r>
              <a:rPr lang="en-US" sz="2400" dirty="0">
                <a:latin typeface="Courier New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  <a:endParaRPr lang="en-US" sz="2400" i="1" dirty="0"/>
          </a:p>
          <a:p>
            <a:pPr algn="l">
              <a:spcBef>
                <a:spcPct val="50000"/>
              </a:spcBef>
            </a:pP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047750" y="3344708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While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3429000" y="2811309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3481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For-While Conversion</a:t>
            </a: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5943600" y="1752600"/>
            <a:ext cx="5334000" cy="3276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(x &gt;&gt;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762000" y="1676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762000" y="2590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762000" y="36258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762000" y="4572000"/>
            <a:ext cx="4495800" cy="1143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(x &gt;&gt;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762000" y="1219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762000" y="2178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762000" y="3168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762000" y="4159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1078085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990600" y="12017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</a:t>
            </a:r>
            <a:r>
              <a:rPr lang="en-US" dirty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990600" y="5524500"/>
            <a:ext cx="4191000" cy="876300"/>
          </a:xfrm>
          <a:ln/>
        </p:spPr>
        <p:txBody>
          <a:bodyPr/>
          <a:lstStyle/>
          <a:p>
            <a:r>
              <a:rPr lang="en-US" dirty="0"/>
              <a:t>Initial test can often be optimized away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838200" y="1752600"/>
            <a:ext cx="4751288" cy="27717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667000" y="9906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5943600" y="1371600"/>
            <a:ext cx="5562600" cy="4648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76064" y="2362200"/>
            <a:ext cx="530915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40574" y="2548004"/>
            <a:ext cx="788422" cy="3475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25253" y="3925568"/>
            <a:ext cx="761747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34200" y="4230368"/>
            <a:ext cx="966932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22923" y="4866007"/>
            <a:ext cx="650563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553200" y="2638864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700413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6146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477000" y="1803400"/>
            <a:ext cx="3810000" cy="28448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Fall-through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609600" y="533400"/>
            <a:ext cx="5283200" cy="586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1: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5: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6: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default: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= 2;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961253E-F48B-C071-1C5A-C96830C30BF5}"/>
                  </a:ext>
                </a:extLst>
              </p14:cNvPr>
              <p14:cNvContentPartPr/>
              <p14:nvPr/>
            </p14:nvContentPartPr>
            <p14:xfrm>
              <a:off x="2019240" y="1155600"/>
              <a:ext cx="921240" cy="54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961253E-F48B-C071-1C5A-C96830C30BF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9880" y="1146240"/>
                <a:ext cx="939960" cy="56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4450067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Jump Table Structure</a:t>
            </a:r>
          </a:p>
        </p:txBody>
      </p:sp>
      <p:grpSp>
        <p:nvGrpSpPr>
          <p:cNvPr id="24579" name="Group 35"/>
          <p:cNvGrpSpPr>
            <a:grpSpLocks/>
          </p:cNvGrpSpPr>
          <p:nvPr/>
        </p:nvGrpSpPr>
        <p:grpSpPr bwMode="auto">
          <a:xfrm>
            <a:off x="7086600" y="1371600"/>
            <a:ext cx="2895600" cy="4953000"/>
            <a:chOff x="3504" y="864"/>
            <a:chExt cx="1824" cy="3120"/>
          </a:xfrm>
        </p:grpSpPr>
        <p:grpSp>
          <p:nvGrpSpPr>
            <p:cNvPr id="24593" name="Group 33"/>
            <p:cNvGrpSpPr>
              <a:grpSpLocks/>
            </p:cNvGrpSpPr>
            <p:nvPr/>
          </p:nvGrpSpPr>
          <p:grpSpPr bwMode="auto">
            <a:xfrm>
              <a:off x="3696" y="864"/>
              <a:ext cx="1632" cy="528"/>
              <a:chOff x="3696" y="864"/>
              <a:chExt cx="1632" cy="528"/>
            </a:xfrm>
          </p:grpSpPr>
          <p:sp>
            <p:nvSpPr>
              <p:cNvPr id="24604" name="Rectangle 5"/>
              <p:cNvSpPr>
                <a:spLocks noChangeArrowheads="1"/>
              </p:cNvSpPr>
              <p:nvPr/>
            </p:nvSpPr>
            <p:spPr bwMode="auto">
              <a:xfrm>
                <a:off x="4320" y="864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0</a:t>
                </a:r>
              </a:p>
            </p:txBody>
          </p:sp>
          <p:sp>
            <p:nvSpPr>
              <p:cNvPr id="24605" name="Rectangle 6"/>
              <p:cNvSpPr>
                <a:spLocks noChangeArrowheads="1"/>
              </p:cNvSpPr>
              <p:nvPr/>
            </p:nvSpPr>
            <p:spPr bwMode="auto">
              <a:xfrm>
                <a:off x="3696" y="864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Targ0:</a:t>
                </a:r>
              </a:p>
            </p:txBody>
          </p:sp>
        </p:grpSp>
        <p:grpSp>
          <p:nvGrpSpPr>
            <p:cNvPr id="24594" name="Group 32"/>
            <p:cNvGrpSpPr>
              <a:grpSpLocks/>
            </p:cNvGrpSpPr>
            <p:nvPr/>
          </p:nvGrpSpPr>
          <p:grpSpPr bwMode="auto">
            <a:xfrm>
              <a:off x="3696" y="1488"/>
              <a:ext cx="1632" cy="528"/>
              <a:chOff x="3696" y="1488"/>
              <a:chExt cx="1632" cy="528"/>
            </a:xfrm>
          </p:grpSpPr>
          <p:sp>
            <p:nvSpPr>
              <p:cNvPr id="24602" name="Rectangle 8"/>
              <p:cNvSpPr>
                <a:spLocks noChangeArrowheads="1"/>
              </p:cNvSpPr>
              <p:nvPr/>
            </p:nvSpPr>
            <p:spPr bwMode="auto">
              <a:xfrm>
                <a:off x="4320" y="1488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24603" name="Rectangle 9"/>
              <p:cNvSpPr>
                <a:spLocks noChangeArrowheads="1"/>
              </p:cNvSpPr>
              <p:nvPr/>
            </p:nvSpPr>
            <p:spPr bwMode="auto">
              <a:xfrm>
                <a:off x="3696" y="1488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Targ1:</a:t>
                </a:r>
              </a:p>
            </p:txBody>
          </p:sp>
        </p:grpSp>
        <p:grpSp>
          <p:nvGrpSpPr>
            <p:cNvPr id="24595" name="Group 31"/>
            <p:cNvGrpSpPr>
              <a:grpSpLocks/>
            </p:cNvGrpSpPr>
            <p:nvPr/>
          </p:nvGrpSpPr>
          <p:grpSpPr bwMode="auto">
            <a:xfrm>
              <a:off x="3696" y="2112"/>
              <a:ext cx="1632" cy="528"/>
              <a:chOff x="3696" y="2112"/>
              <a:chExt cx="1632" cy="528"/>
            </a:xfrm>
          </p:grpSpPr>
          <p:sp>
            <p:nvSpPr>
              <p:cNvPr id="24600" name="Rectangle 11"/>
              <p:cNvSpPr>
                <a:spLocks noChangeArrowheads="1"/>
              </p:cNvSpPr>
              <p:nvPr/>
            </p:nvSpPr>
            <p:spPr bwMode="auto">
              <a:xfrm>
                <a:off x="4320" y="2112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2</a:t>
                </a:r>
              </a:p>
            </p:txBody>
          </p:sp>
          <p:sp>
            <p:nvSpPr>
              <p:cNvPr id="24601" name="Rectangle 12"/>
              <p:cNvSpPr>
                <a:spLocks noChangeArrowheads="1"/>
              </p:cNvSpPr>
              <p:nvPr/>
            </p:nvSpPr>
            <p:spPr bwMode="auto">
              <a:xfrm>
                <a:off x="3696" y="2112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Targ2:</a:t>
                </a:r>
              </a:p>
            </p:txBody>
          </p:sp>
        </p:grpSp>
        <p:grpSp>
          <p:nvGrpSpPr>
            <p:cNvPr id="24596" name="Group 30"/>
            <p:cNvGrpSpPr>
              <a:grpSpLocks/>
            </p:cNvGrpSpPr>
            <p:nvPr/>
          </p:nvGrpSpPr>
          <p:grpSpPr bwMode="auto">
            <a:xfrm>
              <a:off x="3504" y="3456"/>
              <a:ext cx="1804" cy="528"/>
              <a:chOff x="3504" y="3456"/>
              <a:chExt cx="1804" cy="528"/>
            </a:xfrm>
          </p:grpSpPr>
          <p:sp>
            <p:nvSpPr>
              <p:cNvPr id="24598" name="Rectangle 14"/>
              <p:cNvSpPr>
                <a:spLocks noChangeArrowheads="1"/>
              </p:cNvSpPr>
              <p:nvPr/>
            </p:nvSpPr>
            <p:spPr bwMode="auto">
              <a:xfrm>
                <a:off x="4300" y="3456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 i="1"/>
                  <a:t>n</a:t>
                </a:r>
                <a:r>
                  <a:rPr lang="en-US" altLang="en-US"/>
                  <a:t>–1</a:t>
                </a:r>
              </a:p>
            </p:txBody>
          </p:sp>
          <p:sp>
            <p:nvSpPr>
              <p:cNvPr id="24599" name="Rectangle 15"/>
              <p:cNvSpPr>
                <a:spLocks noChangeArrowheads="1"/>
              </p:cNvSpPr>
              <p:nvPr/>
            </p:nvSpPr>
            <p:spPr bwMode="auto">
              <a:xfrm>
                <a:off x="3504" y="3456"/>
                <a:ext cx="8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</a:t>
                </a:r>
                <a:r>
                  <a:rPr lang="en-US" altLang="en-US" i="1">
                    <a:latin typeface="Courier New" pitchFamily="49" charset="0"/>
                  </a:rPr>
                  <a:t>n</a:t>
                </a:r>
                <a:r>
                  <a:rPr lang="en-US" altLang="en-US">
                    <a:latin typeface="Courier New" pitchFamily="49" charset="0"/>
                  </a:rPr>
                  <a:t>-1:</a:t>
                </a:r>
              </a:p>
            </p:txBody>
          </p:sp>
        </p:grpSp>
        <p:sp>
          <p:nvSpPr>
            <p:cNvPr id="24597" name="Rectangle 16"/>
            <p:cNvSpPr>
              <a:spLocks noChangeArrowheads="1"/>
            </p:cNvSpPr>
            <p:nvPr/>
          </p:nvSpPr>
          <p:spPr bwMode="auto">
            <a:xfrm>
              <a:off x="4320" y="2736"/>
              <a:ext cx="1008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</p:txBody>
        </p:sp>
      </p:grpSp>
      <p:grpSp>
        <p:nvGrpSpPr>
          <p:cNvPr id="24580" name="Group 17"/>
          <p:cNvGrpSpPr>
            <a:grpSpLocks/>
          </p:cNvGrpSpPr>
          <p:nvPr/>
        </p:nvGrpSpPr>
        <p:grpSpPr bwMode="auto">
          <a:xfrm>
            <a:off x="4114800" y="1447800"/>
            <a:ext cx="2590800" cy="2438400"/>
            <a:chOff x="1632" y="912"/>
            <a:chExt cx="1632" cy="1536"/>
          </a:xfrm>
        </p:grpSpPr>
        <p:sp>
          <p:nvSpPr>
            <p:cNvPr id="24587" name="Rectangle 18"/>
            <p:cNvSpPr>
              <a:spLocks noChangeArrowheads="1"/>
            </p:cNvSpPr>
            <p:nvPr/>
          </p:nvSpPr>
          <p:spPr bwMode="auto">
            <a:xfrm>
              <a:off x="2256" y="91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Targ0</a:t>
              </a:r>
            </a:p>
          </p:txBody>
        </p:sp>
        <p:sp>
          <p:nvSpPr>
            <p:cNvPr id="24588" name="Rectangle 19"/>
            <p:cNvSpPr>
              <a:spLocks noChangeArrowheads="1"/>
            </p:cNvSpPr>
            <p:nvPr/>
          </p:nvSpPr>
          <p:spPr bwMode="auto">
            <a:xfrm>
              <a:off x="2256" y="115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Targ1</a:t>
              </a:r>
            </a:p>
          </p:txBody>
        </p:sp>
        <p:sp>
          <p:nvSpPr>
            <p:cNvPr id="24589" name="Rectangle 20"/>
            <p:cNvSpPr>
              <a:spLocks noChangeArrowheads="1"/>
            </p:cNvSpPr>
            <p:nvPr/>
          </p:nvSpPr>
          <p:spPr bwMode="auto">
            <a:xfrm>
              <a:off x="2256" y="139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Targ2</a:t>
              </a:r>
            </a:p>
          </p:txBody>
        </p:sp>
        <p:sp>
          <p:nvSpPr>
            <p:cNvPr id="24590" name="Rectangle 21"/>
            <p:cNvSpPr>
              <a:spLocks noChangeArrowheads="1"/>
            </p:cNvSpPr>
            <p:nvPr/>
          </p:nvSpPr>
          <p:spPr bwMode="auto">
            <a:xfrm>
              <a:off x="2256" y="2208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</a:t>
              </a:r>
              <a:r>
                <a:rPr lang="en-US" altLang="en-US" i="1">
                  <a:latin typeface="Courier New" pitchFamily="49" charset="0"/>
                </a:rPr>
                <a:t>n</a:t>
              </a:r>
              <a:r>
                <a:rPr lang="en-US" altLang="en-US">
                  <a:latin typeface="Courier New" pitchFamily="49" charset="0"/>
                </a:rPr>
                <a:t>-1</a:t>
              </a:r>
            </a:p>
          </p:txBody>
        </p:sp>
        <p:sp>
          <p:nvSpPr>
            <p:cNvPr id="24591" name="Rectangle 22"/>
            <p:cNvSpPr>
              <a:spLocks noChangeArrowheads="1"/>
            </p:cNvSpPr>
            <p:nvPr/>
          </p:nvSpPr>
          <p:spPr bwMode="auto">
            <a:xfrm>
              <a:off x="2256" y="1632"/>
              <a:ext cx="1008" cy="5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</p:txBody>
        </p:sp>
        <p:sp>
          <p:nvSpPr>
            <p:cNvPr id="24592" name="Rectangle 23"/>
            <p:cNvSpPr>
              <a:spLocks noChangeArrowheads="1"/>
            </p:cNvSpPr>
            <p:nvPr/>
          </p:nvSpPr>
          <p:spPr bwMode="auto">
            <a:xfrm>
              <a:off x="1632" y="912"/>
              <a:ext cx="5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 err="1">
                  <a:latin typeface="Courier New" pitchFamily="49" charset="0"/>
                </a:rPr>
                <a:t>jtab</a:t>
              </a:r>
              <a:r>
                <a:rPr lang="en-US" altLang="en-US" dirty="0">
                  <a:latin typeface="Courier New" pitchFamily="49" charset="0"/>
                </a:rPr>
                <a:t>:</a:t>
              </a:r>
            </a:p>
          </p:txBody>
        </p:sp>
      </p:grpSp>
      <p:sp>
        <p:nvSpPr>
          <p:cNvPr id="24581" name="Rectangle 24"/>
          <p:cNvSpPr>
            <a:spLocks noChangeArrowheads="1"/>
          </p:cNvSpPr>
          <p:nvPr/>
        </p:nvSpPr>
        <p:spPr bwMode="auto">
          <a:xfrm>
            <a:off x="1295399" y="4876801"/>
            <a:ext cx="2971800" cy="366767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goto</a:t>
            </a:r>
            <a:r>
              <a:rPr lang="en-US" altLang="en-US" dirty="0">
                <a:latin typeface="Courier New" pitchFamily="49" charset="0"/>
              </a:rPr>
              <a:t> *</a:t>
            </a:r>
            <a:r>
              <a:rPr lang="en-US" altLang="en-US" dirty="0" err="1">
                <a:latin typeface="Courier New" pitchFamily="49" charset="0"/>
              </a:rPr>
              <a:t>Jtab</a:t>
            </a:r>
            <a:r>
              <a:rPr lang="en-US" altLang="en-US" dirty="0">
                <a:latin typeface="Courier New" pitchFamily="49" charset="0"/>
              </a:rPr>
              <a:t>[x];</a:t>
            </a:r>
          </a:p>
        </p:txBody>
      </p:sp>
      <p:sp>
        <p:nvSpPr>
          <p:cNvPr id="24582" name="Rectangle 25"/>
          <p:cNvSpPr>
            <a:spLocks noChangeArrowheads="1"/>
          </p:cNvSpPr>
          <p:nvPr/>
        </p:nvSpPr>
        <p:spPr bwMode="auto">
          <a:xfrm>
            <a:off x="1219199" y="1447800"/>
            <a:ext cx="2286000" cy="257333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Switch (x)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val_0: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0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val_1: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1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• • •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</a:t>
            </a:r>
            <a:r>
              <a:rPr lang="en-US" altLang="en-US" i="1" dirty="0">
                <a:latin typeface="Courier New" pitchFamily="49" charset="0"/>
              </a:rPr>
              <a:t>n</a:t>
            </a:r>
            <a:r>
              <a:rPr lang="en-US" altLang="en-US" dirty="0">
                <a:latin typeface="Courier New" pitchFamily="49" charset="0"/>
              </a:rPr>
              <a:t>-1: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–1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24583" name="Rectangle 26"/>
          <p:cNvSpPr>
            <a:spLocks noChangeArrowheads="1"/>
          </p:cNvSpPr>
          <p:nvPr/>
        </p:nvSpPr>
        <p:spPr bwMode="auto">
          <a:xfrm>
            <a:off x="1143000" y="914400"/>
            <a:ext cx="2011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Switch Form</a:t>
            </a:r>
          </a:p>
        </p:txBody>
      </p:sp>
      <p:sp>
        <p:nvSpPr>
          <p:cNvPr id="24584" name="Rectangle 27"/>
          <p:cNvSpPr>
            <a:spLocks noChangeArrowheads="1"/>
          </p:cNvSpPr>
          <p:nvPr/>
        </p:nvSpPr>
        <p:spPr bwMode="auto">
          <a:xfrm>
            <a:off x="1295399" y="4419601"/>
            <a:ext cx="3792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dirty="0"/>
              <a:t>Approximate Translation</a:t>
            </a:r>
          </a:p>
        </p:txBody>
      </p:sp>
      <p:sp>
        <p:nvSpPr>
          <p:cNvPr id="24585" name="Rectangle 28"/>
          <p:cNvSpPr>
            <a:spLocks noChangeArrowheads="1"/>
          </p:cNvSpPr>
          <p:nvPr/>
        </p:nvSpPr>
        <p:spPr bwMode="auto">
          <a:xfrm>
            <a:off x="4876801" y="914400"/>
            <a:ext cx="1876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Jump Table</a:t>
            </a:r>
          </a:p>
        </p:txBody>
      </p:sp>
      <p:sp>
        <p:nvSpPr>
          <p:cNvPr id="24586" name="Rectangle 29"/>
          <p:cNvSpPr>
            <a:spLocks noChangeArrowheads="1"/>
          </p:cNvSpPr>
          <p:nvPr/>
        </p:nvSpPr>
        <p:spPr bwMode="auto">
          <a:xfrm>
            <a:off x="7924801" y="838200"/>
            <a:ext cx="218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Jump Targets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BC292D-9026-1A8E-B1E2-8783714B5561}"/>
                  </a:ext>
                </a:extLst>
              </p14:cNvPr>
              <p14:cNvContentPartPr/>
              <p14:nvPr/>
            </p14:nvContentPartPr>
            <p14:xfrm>
              <a:off x="1682640" y="895320"/>
              <a:ext cx="6610680" cy="4534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BC292D-9026-1A8E-B1E2-8783714B556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73280" y="885960"/>
                <a:ext cx="6629400" cy="4552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14605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762000" y="1422400"/>
            <a:ext cx="5575300" cy="215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1371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>
            <a:cxnSpLocks/>
          </p:cNvCxnSpPr>
          <p:nvPr/>
        </p:nvCxnSpPr>
        <p:spPr bwMode="auto">
          <a:xfrm flipH="1" flipV="1">
            <a:off x="2286000" y="5181600"/>
            <a:ext cx="1066800" cy="762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905000" y="5943600"/>
            <a:ext cx="34290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range of values takes default option?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0" y="4272070"/>
            <a:ext cx="25146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 is not initialized here!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178114"/>
              </p:ext>
            </p:extLst>
          </p:nvPr>
        </p:nvGraphicFramePr>
        <p:xfrm>
          <a:off x="7239000" y="2209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997042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3810000" y="5825931"/>
            <a:ext cx="860813" cy="575542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 rot="13500000">
            <a:off x="3135999" y="5577788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7696176" y="1524000"/>
            <a:ext cx="1246239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7772400" y="1904999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A31DF81F-9F35-459D-9D92-8C762B5D508E}"/>
              </a:ext>
            </a:extLst>
          </p:cNvPr>
          <p:cNvSpPr>
            <a:spLocks/>
          </p:cNvSpPr>
          <p:nvPr/>
        </p:nvSpPr>
        <p:spPr bwMode="auto">
          <a:xfrm>
            <a:off x="14605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5FE68D9D-91F4-4B37-B3C5-0103D2E7DBA7}"/>
              </a:ext>
            </a:extLst>
          </p:cNvPr>
          <p:cNvSpPr>
            <a:spLocks/>
          </p:cNvSpPr>
          <p:nvPr/>
        </p:nvSpPr>
        <p:spPr bwMode="auto">
          <a:xfrm>
            <a:off x="1371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6FBC190B-7EA3-4E95-B27A-C4C92EDB4376}"/>
              </a:ext>
            </a:extLst>
          </p:cNvPr>
          <p:cNvSpPr>
            <a:spLocks/>
          </p:cNvSpPr>
          <p:nvPr/>
        </p:nvSpPr>
        <p:spPr bwMode="auto">
          <a:xfrm>
            <a:off x="762000" y="1422400"/>
            <a:ext cx="5575300" cy="215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199936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(Explicit Setting)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Explicit setting by Compare instruction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cmpq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/>
              <a:t>Src2</a:t>
            </a:r>
            <a:r>
              <a:rPr lang="en-US" dirty="0"/>
              <a:t>,</a:t>
            </a:r>
            <a:r>
              <a:rPr lang="en-US" i="1" dirty="0"/>
              <a:t>Src1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cmpq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b,a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like computing</a:t>
            </a:r>
            <a:r>
              <a:rPr lang="en-US" dirty="0">
                <a:latin typeface="Courier New" pitchFamily="49" charset="0"/>
              </a:rPr>
              <a:t> a-b</a:t>
            </a:r>
            <a:r>
              <a:rPr lang="en-US" dirty="0"/>
              <a:t> without setting destination</a:t>
            </a:r>
          </a:p>
          <a:p>
            <a:pPr lvl="2" eaLnBrk="1" hangingPunct="1">
              <a:defRPr/>
            </a:pPr>
            <a:r>
              <a:rPr lang="en-US" dirty="0"/>
              <a:t>Note reversed operand order!</a:t>
            </a:r>
          </a:p>
          <a:p>
            <a:pPr lvl="1" eaLnBrk="1" hangingPunct="1">
              <a:defRPr/>
            </a:pPr>
            <a:r>
              <a:rPr lang="en-US" dirty="0"/>
              <a:t>CF set if carry out from most significant bit</a:t>
            </a:r>
          </a:p>
          <a:p>
            <a:pPr lvl="2" eaLnBrk="1" hangingPunct="1">
              <a:defRPr/>
            </a:pPr>
            <a:r>
              <a:rPr lang="en-US" dirty="0"/>
              <a:t>Used for unsigned comparisons</a:t>
            </a:r>
          </a:p>
          <a:p>
            <a:pPr lvl="2" eaLnBrk="1" hangingPunct="1">
              <a:defRPr/>
            </a:pPr>
            <a:r>
              <a:rPr lang="en-US" dirty="0"/>
              <a:t>Also good for multi-precision arithmetic (at assembly level)</a:t>
            </a:r>
          </a:p>
          <a:p>
            <a:pPr lvl="1" eaLnBrk="1" hangingPunct="1">
              <a:defRPr/>
            </a:pPr>
            <a:r>
              <a:rPr lang="en-US" dirty="0" err="1"/>
              <a:t>ZF</a:t>
            </a:r>
            <a:r>
              <a:rPr lang="en-US" dirty="0"/>
              <a:t> set if </a:t>
            </a:r>
            <a:r>
              <a:rPr lang="en-US" dirty="0">
                <a:latin typeface="Courier New" pitchFamily="49" charset="0"/>
              </a:rPr>
              <a:t>a == b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SF set if </a:t>
            </a:r>
            <a:r>
              <a:rPr lang="en-US" dirty="0">
                <a:latin typeface="Courier New" pitchFamily="49" charset="0"/>
              </a:rPr>
              <a:t>(a-b) &lt; 0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OF set if two’s complement overflow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(a &gt; 0 &amp;&amp; b &lt; 0 &amp;&amp; (a - b) &lt; 0) || (a &lt; 0 &amp;&amp; b &gt; 0 &amp;&amp; (a - b) &gt; 0)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8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pPr marL="552450" lvl="1"/>
            <a:r>
              <a:rPr lang="en-US" dirty="0"/>
              <a:t>Must scale by factor of 8 (addresses are 8 bytes)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 + 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7696200" y="1522921"/>
            <a:ext cx="1246239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7773768" y="1905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86236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1371600" y="1600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533400" y="990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660900" y="1219201"/>
            <a:ext cx="4432300" cy="464819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1:      // .L3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2:      // .L5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3:      // .L9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5: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6:      // .L7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default:     // .L8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= 2;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822699" y="2362200"/>
            <a:ext cx="1968497" cy="2538979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810000" y="1647033"/>
            <a:ext cx="1936748" cy="85486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854450" y="2386578"/>
            <a:ext cx="1892299" cy="281781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898899" y="2895602"/>
            <a:ext cx="1847849" cy="281782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898898" y="3094833"/>
            <a:ext cx="1892299" cy="1806346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898898" y="3294064"/>
            <a:ext cx="1847850" cy="895575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898897" y="3505199"/>
            <a:ext cx="1847851" cy="684441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55126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1)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6540500" y="15240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066800" y="1524000"/>
            <a:ext cx="3898900" cy="167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case 1:	  // .L3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break;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20101"/>
              </p:ext>
            </p:extLst>
          </p:nvPr>
        </p:nvGraphicFramePr>
        <p:xfrm>
          <a:off x="3276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709545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Handling Fall-Through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066800" y="1524000"/>
            <a:ext cx="4267200" cy="3276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7696200" y="4514850"/>
            <a:ext cx="2743200" cy="66675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case 3: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5715000" y="2293034"/>
            <a:ext cx="2743200" cy="83116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w = y/z;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</a:t>
            </a:r>
            <a:r>
              <a:rPr lang="en-US" dirty="0" err="1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7696200" y="5181600"/>
            <a:ext cx="2743200" cy="66675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merge: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cxnSpLocks/>
            <a:endCxn id="17" idx="1"/>
          </p:cNvCxnSpPr>
          <p:nvPr/>
        </p:nvCxnSpPr>
        <p:spPr bwMode="auto">
          <a:xfrm flipV="1">
            <a:off x="3276600" y="2708617"/>
            <a:ext cx="2438400" cy="3458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cxnSpLocks/>
            <a:endCxn id="16" idx="1"/>
          </p:cNvCxnSpPr>
          <p:nvPr/>
        </p:nvCxnSpPr>
        <p:spPr bwMode="auto">
          <a:xfrm>
            <a:off x="3276600" y="3429000"/>
            <a:ext cx="4419600" cy="141922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  <a:stCxn id="17" idx="2"/>
          </p:cNvCxnSpPr>
          <p:nvPr/>
        </p:nvCxnSpPr>
        <p:spPr bwMode="auto">
          <a:xfrm>
            <a:off x="7086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43661674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2, x == 3)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5486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# Case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.L6     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.L9:                  # Case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#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539752" y="1524000"/>
            <a:ext cx="4260848" cy="3200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  . . .	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639381"/>
              </p:ext>
            </p:extLst>
          </p:nvPr>
        </p:nvGraphicFramePr>
        <p:xfrm>
          <a:off x="5334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191768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5, x == 6, default)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5791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.L7:               # Case 5,6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$1,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# Default: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$2,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990600" y="1295400"/>
            <a:ext cx="38989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case 5:  // .L7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case 6:  // .L7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break;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default: // .L8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w = 2; 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034488"/>
              </p:ext>
            </p:extLst>
          </p:nvPr>
        </p:nvGraphicFramePr>
        <p:xfrm>
          <a:off x="5334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678018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What if jump table is too large?</a:t>
            </a:r>
          </a:p>
          <a:p>
            <a:pPr marL="701675" lvl="1" indent="-342900">
              <a:buFont typeface="Wingdings" panose="05000000000000000000" pitchFamily="2" charset="2"/>
              <a:buChar char=""/>
            </a:pPr>
            <a:r>
              <a:rPr lang="en-US" dirty="0"/>
              <a:t>Compiler uses if-then-else structure</a:t>
            </a:r>
          </a:p>
          <a:p>
            <a:pPr marL="701675" lvl="1" indent="-342900">
              <a:buFont typeface="Wingdings" panose="05000000000000000000" pitchFamily="2" charset="2"/>
              <a:buChar char=""/>
            </a:pPr>
            <a:r>
              <a:rPr lang="en-US" dirty="0"/>
              <a:t>Ternary tree gives O(log n) performance</a:t>
            </a:r>
          </a:p>
          <a:p>
            <a:pPr marL="701675" lvl="1" indent="-34290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1592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(Explicit Setting)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Explicit setting by Test instruction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testq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/>
              <a:t>Src1</a:t>
            </a:r>
            <a:r>
              <a:rPr lang="en-US" dirty="0"/>
              <a:t>,</a:t>
            </a:r>
            <a:r>
              <a:rPr lang="en-US" i="1" dirty="0"/>
              <a:t>Src2</a:t>
            </a:r>
          </a:p>
          <a:p>
            <a:pPr lvl="1" eaLnBrk="1" hangingPunct="1">
              <a:defRPr/>
            </a:pPr>
            <a:r>
              <a:rPr lang="en-US" dirty="0"/>
              <a:t>Sets condition codes based on value of </a:t>
            </a:r>
            <a:r>
              <a:rPr lang="en-US" i="1" dirty="0"/>
              <a:t>Src1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&amp;</a:t>
            </a:r>
            <a:r>
              <a:rPr lang="en-US" dirty="0"/>
              <a:t> </a:t>
            </a:r>
            <a:r>
              <a:rPr lang="en-US" i="1" dirty="0"/>
              <a:t>Src2</a:t>
            </a:r>
          </a:p>
          <a:p>
            <a:pPr lvl="2" eaLnBrk="1" hangingPunct="1">
              <a:defRPr/>
            </a:pPr>
            <a:r>
              <a:rPr lang="en-US" dirty="0"/>
              <a:t>Intel thought it useful to have one operand be a mask</a:t>
            </a:r>
          </a:p>
          <a:p>
            <a:pPr lvl="2" eaLnBrk="1" hangingPunct="1">
              <a:defRPr/>
            </a:pPr>
            <a:r>
              <a:rPr lang="en-US" dirty="0"/>
              <a:t>Compiler usually sets </a:t>
            </a:r>
            <a:r>
              <a:rPr lang="en-US" i="1" dirty="0"/>
              <a:t>Src1</a:t>
            </a:r>
            <a:r>
              <a:rPr lang="en-US" dirty="0"/>
              <a:t> and </a:t>
            </a:r>
            <a:r>
              <a:rPr lang="en-US" i="1" dirty="0"/>
              <a:t>Src2</a:t>
            </a:r>
            <a:r>
              <a:rPr lang="en-US" dirty="0"/>
              <a:t> the same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testq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a,b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like computing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lvl="1" eaLnBrk="1" hangingPunct="1">
              <a:defRPr/>
            </a:pPr>
            <a:r>
              <a:rPr lang="en-US" dirty="0" err="1"/>
              <a:t>ZF</a:t>
            </a:r>
            <a:r>
              <a:rPr lang="en-US" dirty="0"/>
              <a:t> set when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>
                <a:latin typeface="Courier New" pitchFamily="49" charset="0"/>
              </a:rPr>
              <a:t> == 0</a:t>
            </a:r>
          </a:p>
          <a:p>
            <a:pPr lvl="1" eaLnBrk="1" hangingPunct="1">
              <a:defRPr/>
            </a:pPr>
            <a:r>
              <a:rPr lang="en-US" dirty="0"/>
              <a:t>SF set when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>
                <a:latin typeface="Courier New" pitchFamily="49" charset="0"/>
              </a:rPr>
              <a:t> &lt; 0</a:t>
            </a:r>
          </a:p>
          <a:p>
            <a:pPr lvl="1" eaLnBrk="1" hangingPunct="1">
              <a:defRPr/>
            </a:pPr>
            <a:r>
              <a:rPr lang="en-US" dirty="0"/>
              <a:t>CF, OF unaffected (not cleared!)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Most common usage: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Sets ZF 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== 0</a:t>
            </a:r>
            <a:r>
              <a:rPr lang="en-US" dirty="0"/>
              <a:t>, SF 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 0</a:t>
            </a:r>
          </a:p>
          <a:p>
            <a:pPr lvl="2" eaLnBrk="1" hangingPunct="1">
              <a:defRPr/>
            </a:pPr>
            <a:r>
              <a:rPr lang="en-US" dirty="0">
                <a:cs typeface="Courier New" pitchFamily="49" charset="0"/>
              </a:rPr>
              <a:t>I.e., “Is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cs typeface="Courier New" pitchFamily="49" charset="0"/>
              </a:rPr>
              <a:t> zero, negative, or positive?”</a:t>
            </a:r>
          </a:p>
          <a:p>
            <a:pPr lvl="1" eaLnBrk="1" hangingPunct="1">
              <a:defRPr/>
            </a:pPr>
            <a:r>
              <a:rPr lang="en-US" dirty="0">
                <a:cs typeface="Courier New" pitchFamily="49" charset="0"/>
              </a:rPr>
              <a:t>Usually immediately precedes jump instruction (covered in a few minutes)</a:t>
            </a: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3662E1B4-DA04-4B18-A88F-AE7C9E4D7811}"/>
              </a:ext>
            </a:extLst>
          </p:cNvPr>
          <p:cNvSpPr/>
          <p:nvPr/>
        </p:nvSpPr>
        <p:spPr bwMode="auto">
          <a:xfrm>
            <a:off x="7391400" y="3962400"/>
            <a:ext cx="2118444" cy="590931"/>
          </a:xfrm>
          <a:prstGeom prst="wedgeRectCallout">
            <a:avLst>
              <a:gd name="adj1" fmla="val -99510"/>
              <a:gd name="adj2" fmla="val 152769"/>
            </a:avLst>
          </a:prstGeom>
          <a:solidFill>
            <a:schemeClr val="bg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This is the one that matters!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19D2D7B-ED0D-2CEC-0E38-395B6DEC1A2D}"/>
                  </a:ext>
                </a:extLst>
              </p14:cNvPr>
              <p14:cNvContentPartPr/>
              <p14:nvPr/>
            </p14:nvContentPartPr>
            <p14:xfrm>
              <a:off x="3809880" y="4775040"/>
              <a:ext cx="2432520" cy="724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19D2D7B-ED0D-2CEC-0E38-395B6DEC1A2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00520" y="4765680"/>
                <a:ext cx="2451240" cy="74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Condition Codes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Set single byte based on combinations of condition codes</a:t>
            </a:r>
          </a:p>
          <a:p>
            <a:pPr lvl="1" eaLnBrk="1" hangingPunct="1">
              <a:defRPr/>
            </a:pPr>
            <a:r>
              <a:rPr lang="en-US" dirty="0"/>
              <a:t>Remaining 7 bytes of register unaltered!</a:t>
            </a:r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036915"/>
              </p:ext>
            </p:extLst>
          </p:nvPr>
        </p:nvGraphicFramePr>
        <p:xfrm>
          <a:off x="2057401" y="2314576"/>
          <a:ext cx="8202613" cy="469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29748" imgH="4724924" progId="Word.Document.8">
                  <p:embed/>
                </p:oleObj>
              </mc:Choice>
              <mc:Fallback>
                <p:oleObj name="Document" r:id="rId3" imgW="8229748" imgH="472492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2314576"/>
                        <a:ext cx="8202613" cy="469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2286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6019800"/>
            <a:ext cx="11076516" cy="425450"/>
          </a:xfrm>
          <a:ln/>
        </p:spPr>
        <p:txBody>
          <a:bodyPr/>
          <a:lstStyle/>
          <a:p>
            <a:pPr lvl="1"/>
            <a:r>
              <a:rPr lang="en-US" dirty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181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%al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5181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5181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%cl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5181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%dl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5181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5181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5173651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5181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9144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%r8b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9144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%r9b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9144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%r10b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9144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%r11b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9144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%r12b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9144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%r13b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9144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%r14b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9144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%r15b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6248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6248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6248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6248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6248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6248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6248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6248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2286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2286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2286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2286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2286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2286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2286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17764579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Condition Codes (Cont.)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0668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Set single byte based on combinations of condition codes</a:t>
            </a:r>
          </a:p>
          <a:p>
            <a:pPr eaLnBrk="1" hangingPunct="1">
              <a:defRPr/>
            </a:pPr>
            <a:r>
              <a:rPr lang="en-US" dirty="0"/>
              <a:t>One of 8 addressable </a:t>
            </a:r>
            <a:r>
              <a:rPr lang="en-US" i="1" dirty="0"/>
              <a:t>byte</a:t>
            </a:r>
            <a:r>
              <a:rPr lang="en-US" dirty="0"/>
              <a:t> registers</a:t>
            </a:r>
          </a:p>
          <a:p>
            <a:pPr lvl="1" eaLnBrk="1" hangingPunct="1">
              <a:defRPr/>
            </a:pPr>
            <a:r>
              <a:rPr lang="en-US" dirty="0"/>
              <a:t>Does not alter remaining 7 bytes!</a:t>
            </a:r>
          </a:p>
          <a:p>
            <a:pPr lvl="1" eaLnBrk="1" hangingPunct="1">
              <a:defRPr/>
            </a:pPr>
            <a:r>
              <a:rPr lang="en-US" dirty="0"/>
              <a:t>Typically use </a:t>
            </a:r>
            <a:r>
              <a:rPr lang="en-US" dirty="0" err="1">
                <a:latin typeface="Courier New" pitchFamily="49" charset="0"/>
              </a:rPr>
              <a:t>movzbl</a:t>
            </a:r>
            <a:r>
              <a:rPr lang="en-US" dirty="0"/>
              <a:t> to finish job</a:t>
            </a:r>
          </a:p>
          <a:p>
            <a:pPr lvl="2" eaLnBrk="1" hangingPunct="1">
              <a:defRPr/>
            </a:pPr>
            <a:r>
              <a:rPr lang="en-US" dirty="0"/>
              <a:t>“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dirty="0"/>
              <a:t>” instructions also set upper 32 bits (of 64) to 0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590800" y="3657600"/>
            <a:ext cx="3814763" cy="1200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gt</a:t>
            </a:r>
            <a:r>
              <a:rPr lang="en-US" altLang="en-US" dirty="0">
                <a:latin typeface="Courier New" pitchFamily="49" charset="0"/>
              </a:rPr>
              <a:t> (long x, long y)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return x &gt; y;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828800" y="5105400"/>
            <a:ext cx="6477000" cy="10869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cmpq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%rsi,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%rdi	# Compare x:y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setg    %al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			# Set when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x&gt;y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movzbl  %al, %eax	# Zero rest of %rax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ret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H="1">
            <a:off x="7559675" y="5257800"/>
            <a:ext cx="1127125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8686801" y="5105401"/>
            <a:ext cx="13874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Note inverted ordering!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627181"/>
              </p:ext>
            </p:extLst>
          </p:nvPr>
        </p:nvGraphicFramePr>
        <p:xfrm>
          <a:off x="7162800" y="3505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Jumping</a:t>
            </a:r>
          </a:p>
        </p:txBody>
      </p:sp>
      <p:sp>
        <p:nvSpPr>
          <p:cNvPr id="195588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8382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jX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Jump to different part of code depending on condition codes</a:t>
            </a:r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559561"/>
              </p:ext>
            </p:extLst>
          </p:nvPr>
        </p:nvGraphicFramePr>
        <p:xfrm>
          <a:off x="2136776" y="1778000"/>
          <a:ext cx="8175625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29748" imgH="4893285" progId="Word.Document.8">
                  <p:embed/>
                </p:oleObj>
              </mc:Choice>
              <mc:Fallback>
                <p:oleObj name="Document" r:id="rId3" imgW="8229748" imgH="489328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6" y="1778000"/>
                        <a:ext cx="8175625" cy="485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Conditional-Branch Example (Old Style)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1371600" y="2057400"/>
            <a:ext cx="40386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 - 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 - 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2" name="Rectangle 5"/>
          <p:cNvSpPr>
            <a:spLocks/>
          </p:cNvSpPr>
          <p:nvPr/>
        </p:nvSpPr>
        <p:spPr bwMode="auto">
          <a:xfrm>
            <a:off x="5969000" y="2120900"/>
            <a:ext cx="4394200" cy="262890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609600" y="1066800"/>
            <a:ext cx="8153400" cy="1041400"/>
          </a:xfrm>
          <a:prstGeom prst="rect">
            <a:avLst/>
          </a:prstGeom>
        </p:spPr>
        <p:txBody>
          <a:bodyPr/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Generation</a:t>
            </a:r>
          </a:p>
          <a:p>
            <a:pPr marL="279400" lvl="1" indent="0">
              <a:lnSpc>
                <a:spcPct val="100000"/>
              </a:lnSpc>
              <a:buNone/>
            </a:pP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wilkes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&gt; 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kern="0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661152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095C32D-B89C-8384-7EFE-069EA367C68E}"/>
                  </a:ext>
                </a:extLst>
              </p14:cNvPr>
              <p14:cNvContentPartPr/>
              <p14:nvPr/>
            </p14:nvContentPartPr>
            <p14:xfrm>
              <a:off x="3873600" y="1251000"/>
              <a:ext cx="3181680" cy="1727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095C32D-B89C-8384-7EFE-069EA367C68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64240" y="1241640"/>
                <a:ext cx="3200400" cy="1746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36144</TotalTime>
  <Pages>35</Pages>
  <Words>3785</Words>
  <Application>Microsoft Office PowerPoint</Application>
  <PresentationFormat>Widescreen</PresentationFormat>
  <Paragraphs>788</Paragraphs>
  <Slides>36</Slides>
  <Notes>36</Notes>
  <HiddenSlides>0</HiddenSlides>
  <MMClips>0</MMClips>
  <ScaleCrop>false</ScaleCrop>
  <HeadingPairs>
    <vt:vector size="10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2</vt:i4>
      </vt:variant>
    </vt:vector>
  </HeadingPairs>
  <TitlesOfParts>
    <vt:vector size="50" baseType="lpstr">
      <vt:lpstr>Calibri</vt:lpstr>
      <vt:lpstr>Calibri Bold</vt:lpstr>
      <vt:lpstr>Calibri Bold Italic</vt:lpstr>
      <vt:lpstr>Century Gothic</vt:lpstr>
      <vt:lpstr>Courier New</vt:lpstr>
      <vt:lpstr>Courier New Bold</vt:lpstr>
      <vt:lpstr>Helvetica</vt:lpstr>
      <vt:lpstr>Times New Roman</vt:lpstr>
      <vt:lpstr>Wingdings</vt:lpstr>
      <vt:lpstr>Wingdings 2</vt:lpstr>
      <vt:lpstr>class02</vt:lpstr>
      <vt:lpstr>Document</vt:lpstr>
      <vt:lpstr>Machine-Level Programming II: Control Flow</vt:lpstr>
      <vt:lpstr>Condition Codes (Implicit Setting)</vt:lpstr>
      <vt:lpstr>Condition Codes (Explicit Setting)</vt:lpstr>
      <vt:lpstr>Condition Codes (Explicit Setting)</vt:lpstr>
      <vt:lpstr>Reading Condition Codes</vt:lpstr>
      <vt:lpstr>x86-64 Integer Registers</vt:lpstr>
      <vt:lpstr>Reading Condition Codes (Cont.)</vt:lpstr>
      <vt:lpstr>Jumping</vt:lpstr>
      <vt:lpstr>Conditional-Branch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“Do-While” Loop Example</vt:lpstr>
      <vt:lpstr>“Do-While” Loop Compilation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Sparse Switches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</dc:title>
  <dc:subject/>
  <dc:creator>Randal E. Bryant and David R. O'Hallaron</dc:creator>
  <cp:keywords/>
  <dc:description/>
  <cp:lastModifiedBy>Geoffrey Kuenning</cp:lastModifiedBy>
  <cp:revision>150</cp:revision>
  <cp:lastPrinted>2023-02-02T08:43:49Z</cp:lastPrinted>
  <dcterms:created xsi:type="dcterms:W3CDTF">1998-08-11T09:19:24Z</dcterms:created>
  <dcterms:modified xsi:type="dcterms:W3CDTF">2023-02-08T02:30:47Z</dcterms:modified>
</cp:coreProperties>
</file>