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notesSlides/notesSlide6.xml" ContentType="application/vnd.openxmlformats-officedocument.presentationml.notesSlide+xml"/>
  <Override PartName="/ppt/ink/ink2.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ink/ink3.xml" ContentType="application/inkml+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ink/ink4.xml" ContentType="application/inkml+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ink/ink5.xml" ContentType="application/inkml+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ink/ink6.xml" ContentType="application/inkml+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ink/ink7.xml" ContentType="application/inkml+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52"/>
  </p:notesMasterIdLst>
  <p:handoutMasterIdLst>
    <p:handoutMasterId r:id="rId53"/>
  </p:handoutMasterIdLst>
  <p:sldIdLst>
    <p:sldId id="343" r:id="rId2"/>
    <p:sldId id="396" r:id="rId3"/>
    <p:sldId id="379" r:id="rId4"/>
    <p:sldId id="380" r:id="rId5"/>
    <p:sldId id="345" r:id="rId6"/>
    <p:sldId id="346" r:id="rId7"/>
    <p:sldId id="347" r:id="rId8"/>
    <p:sldId id="397" r:id="rId9"/>
    <p:sldId id="398" r:id="rId10"/>
    <p:sldId id="399" r:id="rId11"/>
    <p:sldId id="400" r:id="rId12"/>
    <p:sldId id="401" r:id="rId13"/>
    <p:sldId id="403" r:id="rId14"/>
    <p:sldId id="404" r:id="rId15"/>
    <p:sldId id="349" r:id="rId16"/>
    <p:sldId id="350" r:id="rId17"/>
    <p:sldId id="405" r:id="rId18"/>
    <p:sldId id="406" r:id="rId19"/>
    <p:sldId id="407" r:id="rId20"/>
    <p:sldId id="408" r:id="rId21"/>
    <p:sldId id="409" r:id="rId22"/>
    <p:sldId id="410" r:id="rId23"/>
    <p:sldId id="411" r:id="rId24"/>
    <p:sldId id="412" r:id="rId25"/>
    <p:sldId id="413" r:id="rId26"/>
    <p:sldId id="414" r:id="rId27"/>
    <p:sldId id="415" r:id="rId28"/>
    <p:sldId id="416" r:id="rId29"/>
    <p:sldId id="417" r:id="rId30"/>
    <p:sldId id="418" r:id="rId31"/>
    <p:sldId id="419" r:id="rId32"/>
    <p:sldId id="420" r:id="rId33"/>
    <p:sldId id="421" r:id="rId34"/>
    <p:sldId id="422" r:id="rId35"/>
    <p:sldId id="423" r:id="rId36"/>
    <p:sldId id="424" r:id="rId37"/>
    <p:sldId id="425" r:id="rId38"/>
    <p:sldId id="426" r:id="rId39"/>
    <p:sldId id="427" r:id="rId40"/>
    <p:sldId id="428" r:id="rId41"/>
    <p:sldId id="429" r:id="rId42"/>
    <p:sldId id="430" r:id="rId43"/>
    <p:sldId id="431" r:id="rId44"/>
    <p:sldId id="432" r:id="rId45"/>
    <p:sldId id="433" r:id="rId46"/>
    <p:sldId id="434" r:id="rId47"/>
    <p:sldId id="435" r:id="rId48"/>
    <p:sldId id="436" r:id="rId49"/>
    <p:sldId id="437" r:id="rId50"/>
    <p:sldId id="438" r:id="rId51"/>
  </p:sldIdLst>
  <p:sldSz cx="12192000" cy="6858000"/>
  <p:notesSz cx="6667500" cy="8686800"/>
  <p:defaultTextStyle>
    <a:defPPr>
      <a:defRPr lang="en-US"/>
    </a:defPPr>
    <a:lvl1pPr algn="ctr" rtl="0" eaLnBrk="0" fontAlgn="base" hangingPunct="0">
      <a:lnSpc>
        <a:spcPct val="90000"/>
      </a:lnSpc>
      <a:spcBef>
        <a:spcPct val="0"/>
      </a:spcBef>
      <a:spcAft>
        <a:spcPct val="0"/>
      </a:spcAft>
      <a:defRPr sz="3600" b="1" kern="1200">
        <a:solidFill>
          <a:schemeClr val="tx1"/>
        </a:solidFill>
        <a:latin typeface="Helvetica" pitchFamily="-124" charset="0"/>
        <a:ea typeface="+mn-ea"/>
        <a:cs typeface="+mn-cs"/>
      </a:defRPr>
    </a:lvl1pPr>
    <a:lvl2pPr marL="457200" algn="ctr" rtl="0" eaLnBrk="0" fontAlgn="base" hangingPunct="0">
      <a:lnSpc>
        <a:spcPct val="90000"/>
      </a:lnSpc>
      <a:spcBef>
        <a:spcPct val="0"/>
      </a:spcBef>
      <a:spcAft>
        <a:spcPct val="0"/>
      </a:spcAft>
      <a:defRPr sz="3600" b="1" kern="1200">
        <a:solidFill>
          <a:schemeClr val="tx1"/>
        </a:solidFill>
        <a:latin typeface="Helvetica" pitchFamily="-124" charset="0"/>
        <a:ea typeface="+mn-ea"/>
        <a:cs typeface="+mn-cs"/>
      </a:defRPr>
    </a:lvl2pPr>
    <a:lvl3pPr marL="914400" algn="ctr" rtl="0" eaLnBrk="0" fontAlgn="base" hangingPunct="0">
      <a:lnSpc>
        <a:spcPct val="90000"/>
      </a:lnSpc>
      <a:spcBef>
        <a:spcPct val="0"/>
      </a:spcBef>
      <a:spcAft>
        <a:spcPct val="0"/>
      </a:spcAft>
      <a:defRPr sz="3600" b="1" kern="1200">
        <a:solidFill>
          <a:schemeClr val="tx1"/>
        </a:solidFill>
        <a:latin typeface="Helvetica" pitchFamily="-124" charset="0"/>
        <a:ea typeface="+mn-ea"/>
        <a:cs typeface="+mn-cs"/>
      </a:defRPr>
    </a:lvl3pPr>
    <a:lvl4pPr marL="1371600" algn="ctr" rtl="0" eaLnBrk="0" fontAlgn="base" hangingPunct="0">
      <a:lnSpc>
        <a:spcPct val="90000"/>
      </a:lnSpc>
      <a:spcBef>
        <a:spcPct val="0"/>
      </a:spcBef>
      <a:spcAft>
        <a:spcPct val="0"/>
      </a:spcAft>
      <a:defRPr sz="3600" b="1" kern="1200">
        <a:solidFill>
          <a:schemeClr val="tx1"/>
        </a:solidFill>
        <a:latin typeface="Helvetica" pitchFamily="-124" charset="0"/>
        <a:ea typeface="+mn-ea"/>
        <a:cs typeface="+mn-cs"/>
      </a:defRPr>
    </a:lvl4pPr>
    <a:lvl5pPr marL="1828800" algn="ctr" rtl="0" eaLnBrk="0" fontAlgn="base" hangingPunct="0">
      <a:lnSpc>
        <a:spcPct val="90000"/>
      </a:lnSpc>
      <a:spcBef>
        <a:spcPct val="0"/>
      </a:spcBef>
      <a:spcAft>
        <a:spcPct val="0"/>
      </a:spcAft>
      <a:defRPr sz="3600" b="1" kern="1200">
        <a:solidFill>
          <a:schemeClr val="tx1"/>
        </a:solidFill>
        <a:latin typeface="Helvetica" pitchFamily="-124" charset="0"/>
        <a:ea typeface="+mn-ea"/>
        <a:cs typeface="+mn-cs"/>
      </a:defRPr>
    </a:lvl5pPr>
    <a:lvl6pPr marL="2286000" algn="l" defTabSz="914400" rtl="0" eaLnBrk="1" latinLnBrk="0" hangingPunct="1">
      <a:defRPr sz="3600" b="1" kern="1200">
        <a:solidFill>
          <a:schemeClr val="tx1"/>
        </a:solidFill>
        <a:latin typeface="Helvetica" pitchFamily="-124" charset="0"/>
        <a:ea typeface="+mn-ea"/>
        <a:cs typeface="+mn-cs"/>
      </a:defRPr>
    </a:lvl6pPr>
    <a:lvl7pPr marL="2743200" algn="l" defTabSz="914400" rtl="0" eaLnBrk="1" latinLnBrk="0" hangingPunct="1">
      <a:defRPr sz="3600" b="1" kern="1200">
        <a:solidFill>
          <a:schemeClr val="tx1"/>
        </a:solidFill>
        <a:latin typeface="Helvetica" pitchFamily="-124" charset="0"/>
        <a:ea typeface="+mn-ea"/>
        <a:cs typeface="+mn-cs"/>
      </a:defRPr>
    </a:lvl7pPr>
    <a:lvl8pPr marL="3200400" algn="l" defTabSz="914400" rtl="0" eaLnBrk="1" latinLnBrk="0" hangingPunct="1">
      <a:defRPr sz="3600" b="1" kern="1200">
        <a:solidFill>
          <a:schemeClr val="tx1"/>
        </a:solidFill>
        <a:latin typeface="Helvetica" pitchFamily="-124" charset="0"/>
        <a:ea typeface="+mn-ea"/>
        <a:cs typeface="+mn-cs"/>
      </a:defRPr>
    </a:lvl8pPr>
    <a:lvl9pPr marL="3657600" algn="l" defTabSz="914400" rtl="0" eaLnBrk="1" latinLnBrk="0" hangingPunct="1">
      <a:defRPr sz="3600" b="1" kern="1200">
        <a:solidFill>
          <a:schemeClr val="tx1"/>
        </a:solidFill>
        <a:latin typeface="Helvetica" pitchFamily="-124" charset="0"/>
        <a:ea typeface="+mn-ea"/>
        <a:cs typeface="+mn-cs"/>
      </a:defRPr>
    </a:lvl9pPr>
  </p:defaultTextStyle>
  <p:extLst>
    <p:ext uri="{EFAFB233-063F-42B5-8137-9DF3F51BA10A}">
      <p15:sldGuideLst xmlns:p15="http://schemas.microsoft.com/office/powerpoint/2012/main">
        <p15:guide id="1" orient="horz" pos="96" userDrawn="1">
          <p15:clr>
            <a:srgbClr val="A4A3A4"/>
          </p15:clr>
        </p15:guide>
        <p15:guide id="2" pos="7424" userDrawn="1">
          <p15:clr>
            <a:srgbClr val="A4A3A4"/>
          </p15:clr>
        </p15:guide>
      </p15:sldGuideLst>
    </p:ext>
    <p:ext uri="{2D200454-40CA-4A62-9FC3-DE9A4176ACB9}">
      <p15:notesGuideLst xmlns:p15="http://schemas.microsoft.com/office/powerpoint/2012/main">
        <p15:guide id="1" orient="horz" pos="2736" userDrawn="1">
          <p15:clr>
            <a:srgbClr val="A4A3A4"/>
          </p15:clr>
        </p15:guide>
        <p15:guide id="2" pos="210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FF0000"/>
    <a:srgbClr val="FFCCCC"/>
    <a:srgbClr val="CCCCFF"/>
    <a:srgbClr val="CCECFF"/>
    <a:srgbClr val="9999FF"/>
    <a:srgbClr val="99CC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p:normalViewPr>
  <p:slideViewPr>
    <p:cSldViewPr>
      <p:cViewPr varScale="1">
        <p:scale>
          <a:sx n="66" d="100"/>
          <a:sy n="66" d="100"/>
        </p:scale>
        <p:origin x="576" y="72"/>
      </p:cViewPr>
      <p:guideLst>
        <p:guide orient="horz" pos="96"/>
        <p:guide pos="74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50" y="90"/>
      </p:cViewPr>
      <p:guideLst>
        <p:guide orient="horz" pos="2736"/>
        <p:guide pos="210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2952032" y="8274178"/>
            <a:ext cx="765720" cy="25652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851" tIns="44724" rIns="87851" bIns="44724">
            <a:spAutoFit/>
          </a:bodyPr>
          <a:lstStyle>
            <a:lvl1pPr defTabSz="868363">
              <a:defRPr sz="3600" b="1">
                <a:solidFill>
                  <a:schemeClr val="tx1"/>
                </a:solidFill>
                <a:latin typeface="Helvetica" pitchFamily="-124" charset="0"/>
              </a:defRPr>
            </a:lvl1pPr>
            <a:lvl2pPr marL="742950" indent="-285750" defTabSz="868363">
              <a:defRPr sz="3600" b="1">
                <a:solidFill>
                  <a:schemeClr val="tx1"/>
                </a:solidFill>
                <a:latin typeface="Helvetica" pitchFamily="-124" charset="0"/>
              </a:defRPr>
            </a:lvl2pPr>
            <a:lvl3pPr marL="1143000" indent="-228600" defTabSz="868363">
              <a:defRPr sz="3600" b="1">
                <a:solidFill>
                  <a:schemeClr val="tx1"/>
                </a:solidFill>
                <a:latin typeface="Helvetica" pitchFamily="-124" charset="0"/>
              </a:defRPr>
            </a:lvl3pPr>
            <a:lvl4pPr marL="1600200" indent="-228600" defTabSz="868363">
              <a:defRPr sz="3600" b="1">
                <a:solidFill>
                  <a:schemeClr val="tx1"/>
                </a:solidFill>
                <a:latin typeface="Helvetica" pitchFamily="-124" charset="0"/>
              </a:defRPr>
            </a:lvl4pPr>
            <a:lvl5pPr marL="2057400" indent="-228600" defTabSz="868363">
              <a:defRPr sz="3600" b="1">
                <a:solidFill>
                  <a:schemeClr val="tx1"/>
                </a:solidFill>
                <a:latin typeface="Helvetica" pitchFamily="-124" charset="0"/>
              </a:defRPr>
            </a:lvl5pPr>
            <a:lvl6pPr marL="2514600" indent="-228600" algn="ctr" defTabSz="868363"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defTabSz="868363"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defTabSz="868363"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defTabSz="868363" eaLnBrk="0" fontAlgn="base" hangingPunct="0">
              <a:lnSpc>
                <a:spcPct val="90000"/>
              </a:lnSpc>
              <a:spcBef>
                <a:spcPct val="0"/>
              </a:spcBef>
              <a:spcAft>
                <a:spcPct val="0"/>
              </a:spcAft>
              <a:defRPr sz="3600" b="1">
                <a:solidFill>
                  <a:schemeClr val="tx1"/>
                </a:solidFill>
                <a:latin typeface="Helvetica" pitchFamily="-124" charset="0"/>
              </a:defRPr>
            </a:lvl9pPr>
          </a:lstStyle>
          <a:p>
            <a:pPr>
              <a:defRPr/>
            </a:pPr>
            <a:r>
              <a:rPr lang="en-US" altLang="en-US" sz="1200" b="0"/>
              <a:t>Page </a:t>
            </a:r>
            <a:fld id="{93D8D2B9-0C73-412F-A9C9-80C6D9539E79}" type="slidenum">
              <a:rPr lang="en-US" altLang="en-US" sz="1200" b="0"/>
              <a:pPr>
                <a:defRPr/>
              </a:pPr>
              <a:t>‹#›</a:t>
            </a:fld>
            <a:endParaRPr lang="en-US" altLang="en-US" sz="1200" b="0"/>
          </a:p>
        </p:txBody>
      </p:sp>
    </p:spTree>
    <p:extLst>
      <p:ext uri="{BB962C8B-B14F-4D97-AF65-F5344CB8AC3E}">
        <p14:creationId xmlns:p14="http://schemas.microsoft.com/office/powerpoint/2010/main" val="257845858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2-08T00:00:47.932"/>
    </inkml:context>
    <inkml:brush xml:id="br0">
      <inkml:brushProperty name="width" value="0.05292" units="cm"/>
      <inkml:brushProperty name="height" value="0.05292" units="cm"/>
      <inkml:brushProperty name="color" value="#FF0000"/>
    </inkml:brush>
  </inkml:definitions>
  <inkml:trace contextRef="#ctx0" brushRef="#br0">21467 14605 0,'0'0'0,"17"0"47,1 0-32,17 0-15,-17 0 16,-1 0-16,19 0 15,17 0 1,17-18-16,1 1 16,-1 17-16,36-18 15,0-35-15,17-17 16,18-1 0,1 18-16,16 18 0,19 0 15,17-36 1,-35 0-16,17-17 15,0 18-15,-17-1 16,17 18-16,1 18 16,-18 0-16,-36 17 15,-17 0 1,0 1-16,-18 17 16,-18-18-16,1 1 15,-18 17-15,-18 0 16,18 0-16,-18 0 15,-17 0-15,0 0 16,-1 0 0,1 0-1,0 0 1,-36-18 78,-17-17-94,-1-18 15,-17-18 1,-17 18-16,-1 18 16,-34 0-16,16-1 15,-16 1-15,16 17 16,19 1-16,17 17 15</inkml:trace>
  <inkml:trace contextRef="#ctx0" brushRef="#br0" timeOffset="359.36">24783 13635 0,'0'0'0,"0"18"47,0 34-31,0 1-16,-36 71 15,-17 35-15,-17-54 16</inkml:trace>
  <inkml:trace contextRef="#ctx0" brushRef="#br0" timeOffset="1796.77">17639 14182 0,'0'0'0,"-18"0"78,1 0-62,-1 0-1,-17 0-15,-1-18 16,-16 18-16,16 0 16,-17 0-16,0 0 15,0 0-15,18 0 16,0 0 0,17 0-16,1 0 15,-1 18 1,18 17-16,18 0 15,-18 1 1,17-19-16,1 18 16,-18-17-16,0 0 15,0-1-15,0 19 16,-18 17-16,-17 17 16,0-35-16,-1 1 15,19-19 1,-1-17-16,1 18 15,-1-18-15,0 0 16,1 0 0</inkml:trace>
  <inkml:trace contextRef="#ctx0" brushRef="#br0" timeOffset="2172.1">18080 13952 0,'0'0'0,"0"18"31,0 0-15,0-1-1,-18 19 1,1 34-16,-1 1 16,0-18-16,-17 17 15,0 18-15,17 1 16,0-19 0,18 18-16,18-35 15,0 0-15,17-35 16,0 17-16,18-17 15,18-18 1,-1-36-16,1 1 16,-1 17-16,1 1 15</inkml:trace>
  <inkml:trace contextRef="#ctx0" brushRef="#br0" timeOffset="2421.77">17815 14111 0,'0'0'0,"18"0"31,17 0-15,0 0-1,18 0 1,-17 0-16,17 0 16,0 0-16,-18 0 15,0 18-15</inkml:trace>
  <inkml:trace contextRef="#ctx0" brushRef="#br0" timeOffset="2671.89">18680 14517 0,'0'0'0,"-18"0"63,18 53-63,-18 0 15,18-18-15</inkml:trace>
  <inkml:trace contextRef="#ctx0" brushRef="#br0" timeOffset="2874.9">18768 13758 0,'0'0'0,"0"18"31,0 0-31</inkml:trace>
  <inkml:trace contextRef="#ctx0" brushRef="#br0" timeOffset="3218.72">19315 13758 0,'0'0'0,"-18"36"31,18-1-15,-18-17-16,-17 52 16,0 71-16,-1-53 15,19-35-15,-18 53 16,17 53 0,-17-53-16,17-18 15,0-35-15</inkml:trace>
  <inkml:trace contextRef="#ctx0" brushRef="#br0" timeOffset="3484.41">19826 13635 0,'0'0'0,"0"18"16,-18 34 0,18 1-16,-35 18 15,18 88-15,-19-54 16,1 54-16,0 35 16,-1-70-1,19-1-15,-18 1 16</inkml:trace>
  <inkml:trace contextRef="#ctx0" brushRef="#br0" timeOffset="4093.85">17427 15205 0,'0'0'0,"-35"0"47,17 17-47,-17 36 16,0-35-16,-18 17 16,0 18-16,0 71 15,18-36-15,-1-35 16,19 0-1,17-18-15,17 0 16,1 0-16,17-17 16,36 17-16,-18 1 15,35-19-15,0 19 16,-17-19 0,-1 1-16,-17-1 15</inkml:trace>
  <inkml:trace contextRef="#ctx0" brushRef="#br0" timeOffset="4453.04">16669 15558 0,'0'0'0,"17"0"47,19 0-31,17 0-16,52 0 15,19 0 1,17 0-16,-18 0 16,1 0-16,-18 0 15,-18 0-15,0 0 16,0 0-16</inkml:trace>
  <inkml:trace contextRef="#ctx0" brushRef="#br0" timeOffset="4968.82">18450 15081 0,'0'0'0,"0"18"63,-35 52-47,17-17-16,-35 71 15,1 17-15,16-53 16,-17 0-16,18 1 15,0-19-15,17-17 16,1-53-16,17 18 16,0-1-1,0-34 1,35-19 0,-18 1-16,36 17 15,-17-17-15,-1 18 16,18-1-1,-36 0-15,19 36 16,-1 17-16,-17 0 16,-1 1-16,1 87 15,-18-17-15,18-35 16,-18-36-16,0 0 16,17-35-1</inkml:trace>
  <inkml:trace contextRef="#ctx0" brushRef="#br0" timeOffset="5640.56">18979 15804 0,'0'0'0,"0"18"31,0 0-15,0-1 0,0 1-1,18 0 1,17-1-1,1 1-15,17-18 16,17-18-16,-17-17 16,0 0-1,-18-1-15,1 19 16,-19-1-16,-17 1 16,18-1-16,-18 0 15,-18 1 1,1 17-1,-1 0-15,-35 53 16,0-18-16,35 0 16,-17-17-16,35 17 15,0 0-15,18 18 16,17-35-16,18-1 16,0 1-1,0-18-15,0 18 16,0-18-16,17 0 15,-17 0-15,0 0 16</inkml:trace>
  <inkml:trace contextRef="#ctx0" brushRef="#br0" timeOffset="6093.8">19985 15575 0,'0'0'0,"-18"18"62,18 35-46,-17 0-16,-1-18 15,-17 53-15,17 36 16,0-36-16,-17-18 16,35-34-16,-18-19 15,36-17 16,17-53-15,1-17-16,-1-1 16,0 18-16,-17 18 15,0 0-15,-1 35 16,1 0 0,17 17-16,-17 1 15</inkml:trace>
  <inkml:trace contextRef="#ctx0" brushRef="#br0" timeOffset="6656.17">20461 16051 0,'0'0'0,"18"0"47,17 0-16,-17 0-31,17 0 16,0 0-16,1 0 15,-1 0-15,0-17 16,-17-1-16,17-17 16,-17-18-16,-18 18 15,0 17 1,-18 0-16,-17 36 16,-18 0-1,18-1-15,-1 36 16,19 35-16,34-17 15,36-18 1,71 17-16,52 19 16,424 122-16</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2-09T22:50:46.839"/>
    </inkml:context>
    <inkml:brush xml:id="br0">
      <inkml:brushProperty name="width" value="0.05292" units="cm"/>
      <inkml:brushProperty name="height" value="0.05292" units="cm"/>
      <inkml:brushProperty name="color" value="#FF0000"/>
    </inkml:brush>
  </inkml:definitions>
  <inkml:trace contextRef="#ctx0" brushRef="#br0">24059 8784 0,'0'0'0,"0"18"125,18 17-109,-18-17-16,18 17 16,-1 0-16,1 18 15,17-35-15,-17 17 16,0-17-16,17-1 15,0 19-15,18-19 16,0 1 0,0 17-16,17 1 15,19 34-15,16 18 16,-16-35-16,34 0 16,1 0-16,17 0 15,-18-35-15,36 17 16,-18-18-1,53 1-15,-18 17 16,1 1-16,-1-1 16,36 18-16,35 17 15,-18-34-15,-35 34 16,18-17 0,17 0-16,-17-35 15,-36 17-15,-17-17 16,17 70-16,18 18 15,-53-36-15,1 1 16,-1 17-16,0 35 16,-18-17-1,-35-35-15,-17-18 16,0-18-16</inkml:trace>
  <inkml:trace contextRef="#ctx0" brushRef="#br0" timeOffset="750.12">29439 9313 0,'0'0'0,"-17"0"46,-1 0-30,0 18 0,-17-18-16,0 18 15,-18-1 1,-18 1-16,1 17 16,-1 0-16,-35 1 15,18-1-15,-35 0 16,-1 1-16,1-1 15,-18-18-15,-18 1 16,18 17 0,-36 18-16,-34 18 15,17-18-15,17 17 16,19-17-16,-72 18 16,19-36-16,-1 0 15,18-17 1,-18 0-16,1 35 15,-19 35-15,1 35 16,0-52-16,17-18 16,-53 70-16,1 18 15,-18-35 1,-389 159-16</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2-09T23:07:24.401"/>
    </inkml:context>
    <inkml:brush xml:id="br0">
      <inkml:brushProperty name="width" value="0.05292" units="cm"/>
      <inkml:brushProperty name="height" value="0.05292" units="cm"/>
      <inkml:brushProperty name="color" value="#FF0000"/>
    </inkml:brush>
  </inkml:definitions>
  <inkml:trace contextRef="#ctx0" brushRef="#br0">3157 1535 0,'0'0'0,"-17"0"47,-1 0-31,0-36-1,-17-17-15,0-17 16,0 35-16,17-1 16,-17 1-16,-1 0 15,1-36 1,0 36-16,-18-18 15,18 18-15,-1-1 16,-17 1-16,1 18 16,16-1-16,-17 0 15,0 1 1,18-1-16,0 18 16,-18 0-16,18 0 15,-1 0-15,-16 18 16,-1-18-16,-18 17 15,0 19 1,1 34-16,-1 18 16,18-35-16,1 0 15,16 0-15,-17 0 16,0 53-16,1-18 16,16-35-1,-17 53-15,-17 35 16,17-18-16,0-35 15,18 54-15,-36 34 16,36-70-16,17-18 16,1-35-1,-1-18-15,18 0 16,18 1-16,-1-1 16,1-17-16,17 17 15,18 0-15,0 1 16,0-19-1,17 18-15,-17 1 16,36-1-16,-1 0 16,18 36-16,-1-18 15,1 0-15,0-36 16,0-17 0,-18 0-16,18-53 15,-18 18-15,36 0 16,-1 17-16,1-35 15,-1-17-15,-35-18 16,-17 17-16,-36 36 16,18-18-1,-18-35-15,0-36 16,-17 36-16,0-18 16,-1-53-16,1 36 15,-18-124-15,18 88 16,-18-17-1,-18-54-15,-35-440 16</inkml:trace>
  <inkml:trace contextRef="#ctx0" brushRef="#br0" timeOffset="4515.75">7832 1288 0,'0'0'0,"-18"0"62,18-18-46,-18 0-1,1 1-15,-19-1 16,1 0-16,0-17 16,0 18-16,-1-1 15,-17 18 1,1-18-16,-1 1 16,0 17-16,0-18 15,18 18-15,-18-18 16,17 1-16,-17 17 15,18 0 1,0 0-16,-18 0 0,18 0 16,-1 17-1,-17 19-15,1 34 16,-1-17-16,17-18 16,-34 71-16,-1 18 15,36-54 1,0 18-16,-18 71 15,17-35-15,19-36 16,-1-18-16,18 19 16,-17 69-16,17-52 15,0-35 1,17-1-16,-17 1 16,18 17-16,-1-17 15,19-1-15,17 18 16,-18-35-16,0 0 15,36-18 1,-18 1-16,17-19 16,18-17-16,18 0 15,-18-35-15,-17 0 16,17 17-16,0 1 16,18-36-1,18-36-15,17 1 16,-18 18-16,-34 17 15,-19-35-15,1-1 16,-18 1-16,-18 18 16,-35 17-16,0-35 15,-18-36 1,-17 36-16,0 17 16,-1-70-16,-34-35 15,17 52-15,-18 1 16,-17-54-1,0 19-15,0 52 16,-18 0-16,-300-300 16</inkml:trace>
  <inkml:trace contextRef="#ctx0" brushRef="#br0" timeOffset="8218.79">10407 1517 0,'0'0'0,"0"-18"78,0 1-62,0-1-16,0 0 16,0 1-16,0-1 15,-18 0-15,18 1 16,-17-1-1,-1 1-15,0-19 16,1 19-16,-1-1 16,18-17-16,-18 17 15,1 0 1,-1 18 0,18-17-16,-17-1 15,-19 1 1,19 17-16,-1 0 15,-17 0-15,17 0 16,-35 17 0,18 18-16,0 1 15,-18 17-15,17-36 16,-16 19-16,-1 16 16,-53 54-16,35-35 15,1-1 1,-19 54-16,19 35 15,-1-54-15,18-34 16,1 70-16,16 0 16,1-35-16,17-35 15,1 34 1,-1 37-16,18-19 16,0-35-16,18-35 15,17 0-15,0-18 16,18 18-16,0-35 15,18 17 1,-1-17-16,18-1 16,1-34-16,34-36 15,-17 0-15,17 18 16,18-89-16,1 1 16,-54 52-1,18-70-15,-1-35 16,-16 70-16,-19-106 15,-17 71-15,-18-18 16,-35-35-16,-17 53 16,-1 53-16,-52-53 15,-19-18 1,-16 18-16,-1 53 16,17 17-16,-16 1 15,-336-195-15</inkml:trace>
  <inkml:trace contextRef="#ctx0" brushRef="#br0" timeOffset="11234.33">14799 1164 0,'0'0'0,"0"-17"63,0-1-48,-18 18 1,1-18-1,-1 1-15,0 17 16,-17-18-16,0 18 16,0-18-16,-1 1 15,1 17-15,-18 0 16,-17 0 0,-1 0-16,-17 35 15,0 0-15,17 18 16,1 0-16,17 0 15,0-18-15,0 36 16,0 35-16,18-36 16,-1 1-1,-17 123-15,1-53 16,16-18-16,-17 89 16,18-88-16,17-19 15,-17 19 1,17-1-16,18 1 15,0-54-15,0 1 16,18-18-16,17-18 16,1 0-16,-1-17 15,18-18-15,17-35 16,1 17 0,35-17-16,17-18 15,18-71-15,1 36 16,-1-53-16,-18-35 15,-17 52-15,-36-70 16,-34 71 0,-1-71-16,-17-18 15,-18 89-15,-18-36 16,-35-53-16,0 89 16,-17 17-16,-19 35 15,-34-17 1,-53 0-16,-371-194 15</inkml:trace>
</inkml:ink>
</file>

<file path=ppt/ink/ink4.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2-09T23:35:51.901"/>
    </inkml:context>
    <inkml:brush xml:id="br0">
      <inkml:brushProperty name="width" value="0.05292" units="cm"/>
      <inkml:brushProperty name="height" value="0.05292" units="cm"/>
      <inkml:brushProperty name="color" value="#FF0000"/>
    </inkml:brush>
  </inkml:definitions>
  <inkml:trace contextRef="#ctx0" brushRef="#br0">9490 7796 0,'0'0'16,"-18"0"0,0 0 15,-17 0-31,0 0 15,-18 18-15,18-18 16,-18 0-16,-18 0 16,36 0-1,-18 0-15,18-18 16,-1 18-16,1-17 16,18-19-16,-19 1 15,1 0-15,17 17 16,-17 1-1,0-19-15,0 19 16,17-19-16,-35 19 16,18-1-16,-18 1 15,0-1-15,0 0 16,0 18 0,0-17-16,-17 17 15,-1 35-15,0 0 16,1 0-16,-1 1 15,18-1-15,1 0 16,-1 18-16,17 18 16,-17 17-1,36-35-15,17-18 16,-18 18-16,18 106 16,0-53-16,18-36 15,-1 71-15,36 18 16,0-35-1,0-36-15,0-18 16,35-17-16,0 0 16,1-18-16,34 1 15,1-1-15,-1-17 16,-17-1 0,17-17-16,-34-35 15,34-36-15,-52 36 16,-1 0-16,-17-36 15,18-52-15,-36 35 16,0-53 0,-17-36-16,-1 36 15,1-106-15,-18 106 16,0-35-16,-18-36 16,1 106-16,-18 18 15,-1 17 1,-34 1-16,-1 34 15</inkml:trace>
  <inkml:trace contextRef="#ctx0" brushRef="#br0" timeOffset="100968.74">13159 11659 0,'0'0'0,"-18"0"156,0 0-140,1 0 0,-1 0-1,-17 0-15,0 0 16,-18 0-16,0 0 15,0 0 1,0 0-16,-18 0 0,1 0 16,-1 0-1,1 0-15,-1 0 16,1 0-16,-19 0 16,19 0-16,-36 0 15,-70 36 1,87-1-1,1 0-15,0-17 16,0 35-16,0-18 16,-1 0-16,19 18 15,-18-35-15,17 17 16,1-17 0,-36 17-1,70-17-15,1-18 16,0 17-16,17-17 15,1 0-15,-1 18 16,0 35 0,-17 17-16,17-17 15,1-17-15,17-1 16,-18 0-16,18 18 16,18 18-16,-1 17 15,36 0-15,18-17 16,-1-1-1,19-17-15,-1-18 16,0 1-16,35-1 16,1 0-16,35-17 15,-18-1 1,0 1-16,-18-53 16,1 0-16,-1-36 15,-34 18-15,-1 18 16,-18-1-16,-34 19 15,16-1 1,-16 1-16,-19 17 16,1-53-16,0-36 15,-1 37-15,1-19 16,0-88-16,-1 36 16,1 17-16</inkml:trace>
</inkml:ink>
</file>

<file path=ppt/ink/ink5.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2-09T23:45:45.464"/>
    </inkml:context>
    <inkml:brush xml:id="br0">
      <inkml:brushProperty name="width" value="0.05292" units="cm"/>
      <inkml:brushProperty name="height" value="0.05292" units="cm"/>
      <inkml:brushProperty name="color" value="#FF0000"/>
    </inkml:brush>
  </inkml:definitions>
  <inkml:trace contextRef="#ctx0" brushRef="#br0">11942 5838 0,'0'0'15,"-18"-17"95,0-1-95,1-17 1,-1 0-16,0 17 16,1-17-16,-19 17 15,19 0-15,-18 1 32,17-1-32,-35 1 15,35 17 1,1 0-1,-1 17-15,0-17 16,18 18-16,-17-1 16,-1 1-16,0 0 31,1-18-31,17 17 16,-18 1-16,1 17 15,-1 18 1,18 35-16,0-35 15,0 0-15,0-17 16,0 34 0,0 1-16,0 17 15,0-18-15,0 1 16,0-18-16,0-18 16,18 0-16,-1-17 15,-17 17 1,18-17-16,-18 0 15,17-1-15,1 1 16,0 0 0,-1-1-1,1-17 1,0 18-16,-1-18 16,1 0-16,17-18 15,18-17-15,-18 0 16,1 17-16,-19-17 15,19 17 1,-1 0-16,-17 1 16,-1 17-16,1-36 15,-1-16-15,-17-37 16,18 19-16,-18 17 16,0 0-1,18-35-15,-18-18 16,0 18-16,0 17 15,0 18-15,0-17 16,0 17-16,-36 0 16,1 18-1,0 17-15,-36 0 16</inkml:trace>
</inkml:ink>
</file>

<file path=ppt/ink/ink6.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2-09T23:58:37.229"/>
    </inkml:context>
    <inkml:brush xml:id="br0">
      <inkml:brushProperty name="width" value="0.05292" units="cm"/>
      <inkml:brushProperty name="height" value="0.05292" units="cm"/>
      <inkml:brushProperty name="color" value="#FF0000"/>
    </inkml:brush>
  </inkml:definitions>
  <inkml:trace contextRef="#ctx0" brushRef="#br0">12100 10231 0,'0'0'16,"0"17"0,18 1-1,-18 35-15,18-18 16,-1 0-1,-17 1-15,0-19 16,0 1-16,0 17 16,0-17-1,0-1 1,0 1 0,0 0-1,0-1 1,0 1-1,-17-18 17,-1-18-17,18 1-15,-18-19 16,1 19-16,17-1 16,-18-17-16,0 17 15,18 1 1,-17 17-16,-1-18 15,0 0-15,-17 18 16,0-17-16,17 17 16,-17-18-16,0 0 15,-1 18 1,19-17-16,-18 17 16,-1-18-16,1 18 15,0-18-15,-18 18 16,0 0-16,0 0 15,18 0-15,-18 0 16,0 0 0,0 0-16,18 0 15,-1 0-15,-17 0 16,1 18-16,-1-18 16,0 18-16,0-18 15,0 17 1,18-17-16,-18 18 15,-18 0-15,18-18 16,-17 17-16,-1 19 16,18-19-16,-17 19 15,-1-1 1,0-18-16,19 19 16,-19-19-16,0 1 15,19 0-15,-19-1 16,18-17-16,0 18 15,0-18-15,-17 18 16,-1-1 0,1-17-16,-1 0 15,0 0-15,1 0 16,17 0-16,-18 0 16,19 0-16,-1 0 15,0 0 1,0 0-16,17 0 15,-16 0-15,-1 0 16,17 0-16,-34-35 16,17 17-1,-18-17-15,-17 0 16,18 17-16,-1 0 16,0 1-16,1-1 15,-1-17-15,1 17 16,17 1-16,0-1 15,0 0 1,18 1-16,0-1 16,17 0-16,-17 18 15,-1-17-15,1 17 16,17-18-16,-35 18 16,18 0-1,0 0-15,0 0 16,-1 0-16,-17 0 15,36 0-15,-18 0 16,-1 18-16,1-1 16,17 19-1,-17-1-15,17 0 16,1-17-16,-1 17 16,1-17-16,17-1 15,0 1 16,0 0-31,17 17 16,1 0-16,-1 1 16,1-1-16,17 18 15,-17-18-15,17 0 16,1 1 0,-1-1-16,18 0 15,17 0-15,-17 1 16,18-1-16,17-17 15,-17 17-15,34-17 16,-16-18-16,-19 17 16,18-17-1,0 18-15,18-1 16,-17-17-16,16 0 16,-16 18-16,16-18 15,1 0-15,0 0 16,-18 0-1,0 0-15,1 0 16,16 0-16,1 0 16,0 0-16,18 0 15,-1 0-15,-17 0 16,0 0 0,17 0-16,1 0 15,-1 0-15,1 0 16,-1 0-16,18 0 15,-17 0-15,-18 0 16,-1 0 0,36 0-16,-17 0 15,-18 0-15,17-18 16,-35-17-16,-17 0 16,0 0-16,-19-1 15,-16 1 1,-19 0-16,-17 17 15,18 0-15,0-17 16,-18-35 0,0-36-16,0 35 15,-18 36 1,0 0-16,1-18 16</inkml:trace>
  <inkml:trace contextRef="#ctx0" brushRef="#br0" timeOffset="3828.19">9860 13776 0,'0'0'0,"0"-18"125,0 36-16,-17 0-109,-1-1 16,0 19-16,1-19 15,-19 1-15,1-1 16,17-17-16,-17 0 15,17 0-15,-17 0 16,0 0 0,0 0-16,-18-17 15,17-1-15,1 1 16,0-1-16,-18 0 16,0-17-16,0 17 15,0 1 1,18-1-16,-36 0 15,18 1-15,-17-1 16,17 1-16,-35 17 16,0-18-16,-1 18 15,-16 0 1,16 0-16,19 0 16,-18 0-16,17 0 15,1 0-15,17 0 16,0 0-16,0 0 15,0 0 1,0 18-16,0 17 16,18 0-16,-36 18 15,18 0-15,0-18 16,0 0-16,18-17 16,0 0-1,17-1-15,1 19 16,-1 17-16,0 17 15,1 1-15,17-18 16,0-18-16,17 0 16,1 18-16,17 53 15,18 0 1,18 0-16,-1-36 16,1-17-16,17 0 15,18-18-15,0 1 16,0-1-1,17-18-15,0 1 16,19 0-16,-19-18 16,18-53-16,36-35 15,-54 35-15,18 17 16,18-69-16,17-37 16,-35 54-1,-35 18-15,0 34 16,-53 1-16,-18 18 15,-35-1 1,-35 0-16,-71 1 16</inkml:trace>
  <inkml:trace contextRef="#ctx0" brushRef="#br0" timeOffset="19562.43">9737 9243 0,'0'0'0,"17"0"360,1 0-345,0-18 1,17 1 0,0 17-16,36-18 15,-18 0-15,17-17 16,1 17-16,-1 1 16,1-19-16,17 19 15,-17-1 1,34 0-16,1 1 15,0-1-15,0-17 16,0 17 0,17 1-16,-17-19 0,18 36 15,-1-17 1,18-1-16,0 18 16,0-18-16,0 1 15,18 17-15,0 0 16,35 0-1,0 0-15,0 0 16,35 0-16,1-18 16,17 18-16,17 0 15,18 0-15,1 0 16,16-17 0,-16-19-16,-1 19 15,18-36-15,-71 35 16,18 0-16,-71 1 15,-17 17-15</inkml:trace>
  <inkml:trace contextRef="#ctx0" brushRef="#br0" timeOffset="21453.07">9737 15998 0,'0'0'0,"-18"0"359,0 0-312,36 0 31,0 0-62,-1 0-1,19 0-15,-1 18 16,18 0-16,17 17 15,19 0-15,-19 18 16,18 0-16,18-18 16,0 1-1,35-1-15,0 0 16,36-17-16,-19 17 16,1-17-16,35-1 15,-18 19 1,36-19-16,-35-17 15,34 18-15,1-18 16,35 18-16,-36-18 16,-16 17-16,34 1 15,0 52-15,18 1 16,-35 17 0,-1-17-16,1-36 15,0 0-15,-1 1 16,-17-1-16,18 0 15,-18 53 1,0-17-16,-17-18 16,405 159-16</inkml:trace>
</inkml:ink>
</file>

<file path=ppt/ink/ink7.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23-02-09T23:59:55.729"/>
    </inkml:context>
    <inkml:brush xml:id="br0">
      <inkml:brushProperty name="width" value="0.05292" units="cm"/>
      <inkml:brushProperty name="height" value="0.05292" units="cm"/>
      <inkml:brushProperty name="color" value="#FF0000"/>
    </inkml:brush>
  </inkml:definitions>
  <inkml:trace contextRef="#ctx0" brushRef="#br0">25400 6350 0,'0'0'0,"-18"0"141,1 0-141,-1 0 15,0 0 17,-17 0-32,18 0 15,-19 0-15,1 0 16,-18 0-16,18 0 16,0 0-16,-18 0 15,0 0 1,-18-18-16,1 18 15,-1-17-15,0 17 16,-17-18-16,0 0 16,0 18-16,-18 0 15,35 0-15,-17 0 16,0 0-16,18 0 16,-19 18-1,19 0-15,-18-18 16,17 0-16,0 0 15,1 0-15,-1 0 16,18 0 0,1 0-16,16 0 15,1 0-15,0 17 16,-1-17-16,19 18 16,-1 0-16,1 17 15,-1 18-15,0-18 16,18 0-1,0-17-15,18 17 16,0 18-16,17 35 16,0 1-16,18-19 15,18 1-15,-1-1 16,1-17-16,17-18 16,0 1-1,36-1-15,17 0 16,17 1-16,-17-19 15,1-17-15,16 18 16,1-18-16,-18-18 16,0 1-1,0-36-15,-17-18 16,-36 18-16,-17 18 16,-18 0-16,-1 17 15,-16-88-15,-19 36 16,-17-1-1,-17-35-15,-36-70 16,0 70-16,-35 18 16,17 17-16,1 1 15,-1 17-15,-17 18 16,0-1-16,17 19 16</inkml:trace>
  <inkml:trace contextRef="#ctx0" brushRef="#br0" timeOffset="2187.39">27640 7320 0,'0'0'0,"0"-17"47,0-19-31,0 19-16,0-36 15,0 17-15,0 1 16,0 17-16,0 1 15,0-1 1,0 1-16,-17-1 16,-1-17-16,0 17 15,1 0-15,-19 1 16,1-19-16,-18 1 16,-17 0-16,-1 0 15,18-1 1,-35 1-16,17 17 15,1-17-15,-1 18 16,18 17-16,-17-18 16,17 18-16,-18 18 15,1-1 1,-1 18-16,-17-17 16,17-18-16,-17 18 15,18-1-15,17 1 16,-18 0-16,18 35 15,0-1-15,18 1 16,-18 0 0,36-17-16,-19-19 15,19 18-15,17 1 16,-18 34-16,18 19 16,0-19-16,0-35 15,18 18 1,17 0-16,0-18 15,36 71-15,17 0 16,0 0-16,0-35 16,18-1-16,0-17 15,35 0 1,0-35-16,0-18 16,-17-18-16,17-53 15,-35 36-15,-18 0 16,0 0-16,-17-1 15,-1-52-15,1 17 16,-36 1 0,0 35-16,-35-1 15,18-52-15,-18-53 16,-18 71-16,18-1 16,-17 18-16,-19-53 15,1-17 1,-18 17-16,18 35 15,0 18-15,-1 1 16,1-1-16</inkml:trace>
  <inkml:trace contextRef="#ctx0" brushRef="#br0" timeOffset="4281.14">25453 9825 0,'0'0'0,"-18"0"203,1 0-187,-1 0-1,18-18 1,-35 1-16,17 17 16,0-18-16,1 18 15,-1-18-15,-17 1 16,0 17-16,17-18 16,-17 18-16,-1-18 15,-16 18 1,16-17-16,1 17 15,-18 0-15,18 0 16,-1 0-16,-16 0 16,-1 0-16,0 0 15,0 0 1,18 0-16,-18 0 16,0 0-16,0 0 15,0 0-15,0 0 16,0 0-16,-18 0 15,19 0 1,-19 0-16,18 0 16,-17 17-16,-1-17 15,0 0-15,19 0 16,-19 0-16,18 0 16,18 0-16,-18 0 15,0 18 1,0-18-16,0 35 15,-17 18-15,34 0 16,-17 0-16,0 0 16,1-35-1,16 35-15,-17 35 0,18 18 16,0-36 0,17-17-16,0-18 15,18 1-15,0-19 16,18 19-16,0 16 15,17 54-15,18-18 16,0-17 0,0 0-16,17-19 15,19 54-15,16-17 16,-16 34-16,34-35 16,1-17-16,-19-18 15,19 0 1,-1-18-16,-17 0 15,18-17-15,-19-1 16,19 1-16,-18-18 16,0 18-16,-36-18 15,1 0-15,-18 0 16,0-53 0,-1 17-16,-16-16 15,-1-19-15,18-70 16,-35 35-16,34-35 15,-34-35-15,0 70 16,17-71 0,-35-17-16,0 53 15,-35 0-15,-1-35 16,-16 35-16,-19 52 16,-17 1-16,-36 18 15,-52-1 1,-406-141-16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1" name="Rectangle 3"/>
          <p:cNvSpPr>
            <a:spLocks noChangeArrowheads="1"/>
          </p:cNvSpPr>
          <p:nvPr/>
        </p:nvSpPr>
        <p:spPr bwMode="auto">
          <a:xfrm>
            <a:off x="2929251" y="8274178"/>
            <a:ext cx="809001" cy="25652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851" tIns="44724" rIns="87851" bIns="44724">
            <a:spAutoFit/>
          </a:bodyPr>
          <a:lstStyle>
            <a:lvl1pPr defTabSz="868363">
              <a:defRPr sz="3600" b="1">
                <a:solidFill>
                  <a:schemeClr val="tx1"/>
                </a:solidFill>
                <a:latin typeface="Helvetica" pitchFamily="-124" charset="0"/>
              </a:defRPr>
            </a:lvl1pPr>
            <a:lvl2pPr marL="742950" indent="-285750" defTabSz="868363">
              <a:defRPr sz="3600" b="1">
                <a:solidFill>
                  <a:schemeClr val="tx1"/>
                </a:solidFill>
                <a:latin typeface="Helvetica" pitchFamily="-124" charset="0"/>
              </a:defRPr>
            </a:lvl2pPr>
            <a:lvl3pPr marL="1143000" indent="-228600" defTabSz="868363">
              <a:defRPr sz="3600" b="1">
                <a:solidFill>
                  <a:schemeClr val="tx1"/>
                </a:solidFill>
                <a:latin typeface="Helvetica" pitchFamily="-124" charset="0"/>
              </a:defRPr>
            </a:lvl3pPr>
            <a:lvl4pPr marL="1600200" indent="-228600" defTabSz="868363">
              <a:defRPr sz="3600" b="1">
                <a:solidFill>
                  <a:schemeClr val="tx1"/>
                </a:solidFill>
                <a:latin typeface="Helvetica" pitchFamily="-124" charset="0"/>
              </a:defRPr>
            </a:lvl4pPr>
            <a:lvl5pPr marL="2057400" indent="-228600" defTabSz="868363">
              <a:defRPr sz="3600" b="1">
                <a:solidFill>
                  <a:schemeClr val="tx1"/>
                </a:solidFill>
                <a:latin typeface="Helvetica" pitchFamily="-124" charset="0"/>
              </a:defRPr>
            </a:lvl5pPr>
            <a:lvl6pPr marL="2514600" indent="-228600" algn="ctr" defTabSz="868363"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defTabSz="868363"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defTabSz="868363"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defTabSz="868363" eaLnBrk="0" fontAlgn="base" hangingPunct="0">
              <a:lnSpc>
                <a:spcPct val="90000"/>
              </a:lnSpc>
              <a:spcBef>
                <a:spcPct val="0"/>
              </a:spcBef>
              <a:spcAft>
                <a:spcPct val="0"/>
              </a:spcAft>
              <a:defRPr sz="3600" b="1">
                <a:solidFill>
                  <a:schemeClr val="tx1"/>
                </a:solidFill>
                <a:latin typeface="Helvetica" pitchFamily="-124" charset="0"/>
              </a:defRPr>
            </a:lvl9pPr>
          </a:lstStyle>
          <a:p>
            <a:pPr>
              <a:defRPr/>
            </a:pPr>
            <a:r>
              <a:rPr lang="en-US" altLang="en-US" sz="1200" b="0">
                <a:latin typeface="Century Gothic" pitchFamily="34" charset="0"/>
              </a:rPr>
              <a:t>Page </a:t>
            </a:r>
            <a:fld id="{D20366A1-9C1C-484C-BCA0-8C9B60D8EBCA}" type="slidenum">
              <a:rPr lang="en-US" altLang="en-US" sz="1200" b="0" smtClean="0">
                <a:latin typeface="Century Gothic" pitchFamily="34" charset="0"/>
              </a:rPr>
              <a:pPr>
                <a:defRPr/>
              </a:pPr>
              <a:t>‹#›</a:t>
            </a:fld>
            <a:endParaRPr lang="en-US" altLang="en-US" sz="1200" b="0">
              <a:latin typeface="Century Gothic" pitchFamily="34" charset="0"/>
            </a:endParaRPr>
          </a:p>
        </p:txBody>
      </p:sp>
      <p:sp>
        <p:nvSpPr>
          <p:cNvPr id="2" name="Slide Image Placeholder 1">
            <a:extLst>
              <a:ext uri="{FF2B5EF4-FFF2-40B4-BE49-F238E27FC236}">
                <a16:creationId xmlns:a16="http://schemas.microsoft.com/office/drawing/2014/main" id="{76B304CB-DF8E-D623-089A-BB1DD3E527A4}"/>
              </a:ext>
            </a:extLst>
          </p:cNvPr>
          <p:cNvSpPr>
            <a:spLocks noGrp="1" noRot="1" noChangeAspect="1"/>
          </p:cNvSpPr>
          <p:nvPr>
            <p:ph type="sldImg" idx="2"/>
          </p:nvPr>
        </p:nvSpPr>
        <p:spPr>
          <a:xfrm>
            <a:off x="727075" y="1085850"/>
            <a:ext cx="5213350" cy="2932113"/>
          </a:xfrm>
          <a:prstGeom prst="rect">
            <a:avLst/>
          </a:prstGeom>
          <a:noFill/>
          <a:ln w="12700">
            <a:solidFill>
              <a:prstClr val="black"/>
            </a:solidFill>
          </a:ln>
        </p:spPr>
        <p:txBody>
          <a:bodyPr vert="horz" lIns="91440" tIns="45720" rIns="91440" bIns="45720" rtlCol="0" anchor="ctr"/>
          <a:lstStyle/>
          <a:p>
            <a:endParaRPr lang="en-US"/>
          </a:p>
        </p:txBody>
      </p:sp>
      <p:sp>
        <p:nvSpPr>
          <p:cNvPr id="3" name="Notes Placeholder 2">
            <a:extLst>
              <a:ext uri="{FF2B5EF4-FFF2-40B4-BE49-F238E27FC236}">
                <a16:creationId xmlns:a16="http://schemas.microsoft.com/office/drawing/2014/main" id="{6A9D4E06-6F5C-6107-1708-2092D4A99BB3}"/>
              </a:ext>
            </a:extLst>
          </p:cNvPr>
          <p:cNvSpPr>
            <a:spLocks noGrp="1"/>
          </p:cNvSpPr>
          <p:nvPr>
            <p:ph type="body" sz="quarter" idx="3"/>
          </p:nvPr>
        </p:nvSpPr>
        <p:spPr>
          <a:xfrm>
            <a:off x="666750" y="4179888"/>
            <a:ext cx="5334000" cy="34210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9037723"/>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Image Placeholder 5">
            <a:extLst>
              <a:ext uri="{FF2B5EF4-FFF2-40B4-BE49-F238E27FC236}">
                <a16:creationId xmlns:a16="http://schemas.microsoft.com/office/drawing/2014/main" id="{57CC9DF8-619C-DC68-900C-898F6779819A}"/>
              </a:ext>
            </a:extLst>
          </p:cNvPr>
          <p:cNvSpPr>
            <a:spLocks noGrp="1" noRot="1" noChangeAspect="1"/>
          </p:cNvSpPr>
          <p:nvPr>
            <p:ph type="sldImg"/>
          </p:nvPr>
        </p:nvSpPr>
        <p:spPr/>
      </p:sp>
      <p:sp>
        <p:nvSpPr>
          <p:cNvPr id="7" name="Notes Placeholder 6">
            <a:extLst>
              <a:ext uri="{FF2B5EF4-FFF2-40B4-BE49-F238E27FC236}">
                <a16:creationId xmlns:a16="http://schemas.microsoft.com/office/drawing/2014/main" id="{33AE8BCA-B411-8003-F09C-51DB5BCB849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6474274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6D8B391-63AD-105D-ECEC-1F9A08A9766C}"/>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FC1100E1-6A74-A6FD-79F7-EDF5BE1341BD}"/>
              </a:ext>
            </a:extLst>
          </p:cNvPr>
          <p:cNvSpPr>
            <a:spLocks noGrp="1"/>
          </p:cNvSpPr>
          <p:nvPr>
            <p:ph type="body" idx="1"/>
          </p:nvPr>
        </p:nvSpPr>
        <p:spPr/>
        <p:txBody>
          <a:bodyPr/>
          <a:lstStyle/>
          <a:p>
            <a:r>
              <a:rPr lang="en-US" dirty="0"/>
              <a:t>%rip eventually reaches the </a:t>
            </a:r>
            <a:r>
              <a:rPr lang="en-US" dirty="0" err="1"/>
              <a:t>retq</a:t>
            </a:r>
            <a:r>
              <a:rPr lang="en-US" dirty="0"/>
              <a:t>.  Important: if the callee has manipulated the stack pointer, it must be restored to its previous value so that the return instruction can find the return address on the top of the stack.</a:t>
            </a:r>
          </a:p>
          <a:p>
            <a:endParaRPr lang="en-US" dirty="0"/>
          </a:p>
        </p:txBody>
      </p:sp>
    </p:spTree>
    <p:extLst>
      <p:ext uri="{BB962C8B-B14F-4D97-AF65-F5344CB8AC3E}">
        <p14:creationId xmlns:p14="http://schemas.microsoft.com/office/powerpoint/2010/main" val="3288846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B9067BA4-1AD0-73CA-9CEB-AF9A2C608EEF}"/>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2F8D104E-38C7-EA4C-172B-91946FDCBF07}"/>
              </a:ext>
            </a:extLst>
          </p:cNvPr>
          <p:cNvSpPr>
            <a:spLocks noGrp="1"/>
          </p:cNvSpPr>
          <p:nvPr>
            <p:ph type="body" idx="1"/>
          </p:nvPr>
        </p:nvSpPr>
        <p:spPr/>
        <p:txBody>
          <a:bodyPr/>
          <a:lstStyle/>
          <a:p>
            <a:r>
              <a:rPr lang="en-US" dirty="0"/>
              <a:t>The </a:t>
            </a:r>
            <a:r>
              <a:rPr lang="en-US" dirty="0" err="1"/>
              <a:t>retq</a:t>
            </a:r>
            <a:r>
              <a:rPr lang="en-US" dirty="0"/>
              <a:t> pops %rip from the stack, so execution will proceed with the next instruction after the call.</a:t>
            </a:r>
          </a:p>
          <a:p>
            <a:endParaRPr lang="en-US" dirty="0"/>
          </a:p>
        </p:txBody>
      </p:sp>
    </p:spTree>
    <p:extLst>
      <p:ext uri="{BB962C8B-B14F-4D97-AF65-F5344CB8AC3E}">
        <p14:creationId xmlns:p14="http://schemas.microsoft.com/office/powerpoint/2010/main" val="3667183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1F3B68E4-514D-EB86-21E4-ED2F9D67A2A2}"/>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D5CFE5D9-C81D-0F30-88B9-A679A55CC2B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6683034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C88ADFD2-BAA4-7205-AD04-67CD7C954160}"/>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3E8981D2-168E-DCA4-1673-8126D0F3B41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469516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09D0DE1C-DC01-FADA-91B4-D64E09B08CB8}"/>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6C9F65DF-965D-28E2-64E7-642B1778EE4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45476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CF295A2D-64AB-DD0C-98F4-07105F6989CC}"/>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95141464-70F9-71D3-E602-5716327D712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077002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C1FF8B4B-B44E-B18D-F6A1-4CB4F63B74BB}"/>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32AA0BC9-5B77-08E4-D34D-F7130B75522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257753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638149C5-6FC0-E76A-C359-FE527EED88B5}"/>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674AD28B-A8B9-BDE2-501C-81BEAC495EB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75071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A sequence of slides animates the stack frames.</a:t>
            </a:r>
          </a:p>
          <a:p>
            <a:endParaRPr lang="en-US" dirty="0"/>
          </a:p>
        </p:txBody>
      </p:sp>
      <p:sp>
        <p:nvSpPr>
          <p:cNvPr id="5" name="Slide Image Placeholder 4">
            <a:extLst>
              <a:ext uri="{FF2B5EF4-FFF2-40B4-BE49-F238E27FC236}">
                <a16:creationId xmlns:a16="http://schemas.microsoft.com/office/drawing/2014/main" id="{46EB7BDA-E1CE-2A85-0AF9-C8CB80486F3E}"/>
              </a:ext>
            </a:extLst>
          </p:cNvPr>
          <p:cNvSpPr>
            <a:spLocks noGrp="1" noRot="1" noChangeAspect="1"/>
          </p:cNvSpPr>
          <p:nvPr>
            <p:ph type="sldImg"/>
          </p:nvPr>
        </p:nvSpPr>
        <p:spPr/>
      </p:sp>
    </p:spTree>
    <p:extLst>
      <p:ext uri="{BB962C8B-B14F-4D97-AF65-F5344CB8AC3E}">
        <p14:creationId xmlns:p14="http://schemas.microsoft.com/office/powerpoint/2010/main" val="41483779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0B202AF9-D6A3-8B97-3464-D562056A5FAD}"/>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CAFA0217-9862-B91E-B0E8-7420C395BE4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766377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7 animations bring up various arrows and texts:</a:t>
            </a:r>
          </a:p>
          <a:p>
            <a:pPr marL="228600" indent="-228600">
              <a:buAutoNum type="arabicPeriod"/>
            </a:pPr>
            <a:r>
              <a:rPr lang="en-US" dirty="0"/>
              <a:t>Downward red arrow</a:t>
            </a:r>
          </a:p>
          <a:p>
            <a:pPr marL="228600" indent="-228600">
              <a:buAutoNum type="arabicPeriod"/>
            </a:pPr>
            <a:r>
              <a:rPr lang="en-US" dirty="0"/>
              <a:t>Upward red arrow</a:t>
            </a:r>
          </a:p>
          <a:p>
            <a:pPr marL="228600" indent="-228600">
              <a:buAutoNum type="arabicPeriod"/>
            </a:pPr>
            <a:r>
              <a:rPr lang="en-US" dirty="0"/>
              <a:t>“Passing data”</a:t>
            </a:r>
          </a:p>
          <a:p>
            <a:pPr marL="228600" indent="-228600">
              <a:buAutoNum type="arabicPeriod"/>
            </a:pPr>
            <a:r>
              <a:rPr lang="en-US" dirty="0"/>
              <a:t>Green down arrow</a:t>
            </a:r>
          </a:p>
          <a:p>
            <a:pPr marL="228600" indent="-228600">
              <a:buAutoNum type="arabicPeriod"/>
            </a:pPr>
            <a:r>
              <a:rPr lang="en-US" dirty="0"/>
              <a:t>Green up arrow</a:t>
            </a:r>
          </a:p>
          <a:p>
            <a:pPr marL="228600" indent="-228600">
              <a:buAutoNum type="arabicPeriod"/>
            </a:pPr>
            <a:r>
              <a:rPr lang="en-US" dirty="0"/>
              <a:t>“Memory management”</a:t>
            </a:r>
          </a:p>
          <a:p>
            <a:pPr marL="228600" indent="-228600">
              <a:buAutoNum type="arabicPeriod"/>
            </a:pPr>
            <a:r>
              <a:rPr lang="en-US" dirty="0"/>
              <a:t>“Mechanisms” and “only what’s needed”</a:t>
            </a:r>
          </a:p>
        </p:txBody>
      </p:sp>
      <p:sp>
        <p:nvSpPr>
          <p:cNvPr id="5" name="Slide Image Placeholder 4">
            <a:extLst>
              <a:ext uri="{FF2B5EF4-FFF2-40B4-BE49-F238E27FC236}">
                <a16:creationId xmlns:a16="http://schemas.microsoft.com/office/drawing/2014/main" id="{E1DF9531-4E64-48F1-92D6-FAB287980711}"/>
              </a:ext>
            </a:extLst>
          </p:cNvPr>
          <p:cNvSpPr>
            <a:spLocks noGrp="1" noRot="1" noChangeAspect="1"/>
          </p:cNvSpPr>
          <p:nvPr>
            <p:ph type="sldImg"/>
          </p:nvPr>
        </p:nvSpPr>
        <p:spPr/>
      </p:sp>
    </p:spTree>
    <p:extLst>
      <p:ext uri="{BB962C8B-B14F-4D97-AF65-F5344CB8AC3E}">
        <p14:creationId xmlns:p14="http://schemas.microsoft.com/office/powerpoint/2010/main" val="35585282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0C1A5217-053B-0E31-E1FF-639DAEF09BE7}"/>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375E788D-5A3D-2339-2C2D-BA9B05B3620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569491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49F355E7-AF21-F55A-F5A8-B40B0D44E5C9}"/>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7D4675DB-A4D6-07AE-F812-35C7F3E33D1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443656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CD6B23F7-AE91-D55A-C396-20B1A04B3DC2}"/>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056B40CB-002B-C9D7-7CF8-50A2A0008AD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80231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BF82DA27-C49D-3255-6204-36A952E259B4}"/>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7DC24629-4C52-1BD1-63B6-7C23C61B277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4937955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76F071A6-33AC-727A-EE55-ABDE6DD53FE5}"/>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9C146203-6B9C-E33F-959B-1845117E743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60343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E57B2CBE-FBD4-9649-D186-9DD26D10C535}"/>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B7AB7410-EDB0-DD50-001E-168E4948614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9448391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2E272240-EACD-A6B0-3F05-317057ED6C2D}"/>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844450E1-9835-9966-42AF-FFD3595F1A4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571480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515ED33E-6EE0-8D6E-DDC6-CB3CA346017C}"/>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E7FEB87C-9186-FFA3-A1A4-6C27ABB7D14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860778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78EF91DF-7D40-BB88-5C43-3A7C2836B04F}"/>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BAABB70D-B99A-5A49-E0B9-3E9F6C3626A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221855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E8914DA1-FCFC-E0C9-4DDE-A6BDD52FEC81}"/>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B221CFA4-10EF-EA86-A30B-E9952D64B07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1848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DF7E93C7-2880-D8F2-8152-B0DEA5CA73B0}"/>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79A4D49E-FC0B-0344-8096-F4CDBAE163E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46899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ED56A51E-1392-3214-7A39-BDEED3FF90C0}"/>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F3346A94-E677-76F8-80D2-F17A466E7E7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7850353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A series of slides animates the registers and stack frame.</a:t>
            </a:r>
          </a:p>
          <a:p>
            <a:r>
              <a:rPr lang="en-US" dirty="0"/>
              <a:t>This one shows the creation of the frame and putting 15213 in v1.</a:t>
            </a:r>
          </a:p>
          <a:p>
            <a:endParaRPr lang="en-US" dirty="0"/>
          </a:p>
        </p:txBody>
      </p:sp>
      <p:sp>
        <p:nvSpPr>
          <p:cNvPr id="5" name="Slide Image Placeholder 4">
            <a:extLst>
              <a:ext uri="{FF2B5EF4-FFF2-40B4-BE49-F238E27FC236}">
                <a16:creationId xmlns:a16="http://schemas.microsoft.com/office/drawing/2014/main" id="{08B296A1-5CB2-5C07-5EB1-4F42489B572C}"/>
              </a:ext>
            </a:extLst>
          </p:cNvPr>
          <p:cNvSpPr>
            <a:spLocks noGrp="1" noRot="1" noChangeAspect="1"/>
          </p:cNvSpPr>
          <p:nvPr>
            <p:ph type="sldImg"/>
          </p:nvPr>
        </p:nvSpPr>
        <p:spPr/>
      </p:sp>
    </p:spTree>
    <p:extLst>
      <p:ext uri="{BB962C8B-B14F-4D97-AF65-F5344CB8AC3E}">
        <p14:creationId xmlns:p14="http://schemas.microsoft.com/office/powerpoint/2010/main" val="39551096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3716A30B-5294-F40A-2CE5-076E0082DB3D}"/>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2FA10749-9E64-DC05-F5E3-4756C975AFA8}"/>
              </a:ext>
            </a:extLst>
          </p:cNvPr>
          <p:cNvSpPr>
            <a:spLocks noGrp="1"/>
          </p:cNvSpPr>
          <p:nvPr>
            <p:ph type="body" idx="1"/>
          </p:nvPr>
        </p:nvSpPr>
        <p:spPr/>
        <p:txBody>
          <a:bodyPr/>
          <a:lstStyle/>
          <a:p>
            <a:r>
              <a:rPr lang="en-US" dirty="0"/>
              <a:t>This shows setting up the arguments to incr.</a:t>
            </a:r>
          </a:p>
          <a:p>
            <a:endParaRPr lang="en-US" dirty="0"/>
          </a:p>
        </p:txBody>
      </p:sp>
    </p:spTree>
    <p:extLst>
      <p:ext uri="{BB962C8B-B14F-4D97-AF65-F5344CB8AC3E}">
        <p14:creationId xmlns:p14="http://schemas.microsoft.com/office/powerpoint/2010/main" val="6147274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A3944AA0-258B-9957-6086-01C07EE25234}"/>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7496EAFA-FC87-2798-8E11-F409C58BC825}"/>
              </a:ext>
            </a:extLst>
          </p:cNvPr>
          <p:cNvSpPr>
            <a:spLocks noGrp="1"/>
          </p:cNvSpPr>
          <p:nvPr>
            <p:ph type="body" idx="1"/>
          </p:nvPr>
        </p:nvSpPr>
        <p:spPr/>
        <p:txBody>
          <a:bodyPr/>
          <a:lstStyle/>
          <a:p>
            <a:r>
              <a:rPr lang="en-US" dirty="0"/>
              <a:t>This highlights the call and (in the stack frame) shows the updated value of v1.</a:t>
            </a:r>
          </a:p>
          <a:p>
            <a:endParaRPr lang="en-US" dirty="0"/>
          </a:p>
        </p:txBody>
      </p:sp>
    </p:spTree>
    <p:extLst>
      <p:ext uri="{BB962C8B-B14F-4D97-AF65-F5344CB8AC3E}">
        <p14:creationId xmlns:p14="http://schemas.microsoft.com/office/powerpoint/2010/main" val="15839302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26AC7E27-D58B-F5E3-7A45-0824E17DF801}"/>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DFDCE5D4-43D8-CC0E-BB3D-BE8D67A6B95C}"/>
              </a:ext>
            </a:extLst>
          </p:cNvPr>
          <p:cNvSpPr>
            <a:spLocks noGrp="1"/>
          </p:cNvSpPr>
          <p:nvPr>
            <p:ph type="body" idx="1"/>
          </p:nvPr>
        </p:nvSpPr>
        <p:spPr/>
        <p:txBody>
          <a:bodyPr/>
          <a:lstStyle/>
          <a:p>
            <a:r>
              <a:rPr lang="en-US" dirty="0"/>
              <a:t>This shows unwinding the stack so %</a:t>
            </a:r>
            <a:r>
              <a:rPr lang="en-US" dirty="0" err="1"/>
              <a:t>rsp</a:t>
            </a:r>
            <a:r>
              <a:rPr lang="en-US" dirty="0"/>
              <a:t> again points to the return address.</a:t>
            </a:r>
          </a:p>
          <a:p>
            <a:endParaRPr lang="en-US" dirty="0"/>
          </a:p>
        </p:txBody>
      </p:sp>
    </p:spTree>
    <p:extLst>
      <p:ext uri="{BB962C8B-B14F-4D97-AF65-F5344CB8AC3E}">
        <p14:creationId xmlns:p14="http://schemas.microsoft.com/office/powerpoint/2010/main" val="16915959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It’s critical that when </a:t>
            </a:r>
            <a:r>
              <a:rPr lang="en-US" dirty="0" err="1"/>
              <a:t>call_incr</a:t>
            </a:r>
            <a:r>
              <a:rPr lang="en-US" dirty="0"/>
              <a:t> gets to the ret instruction, %</a:t>
            </a:r>
            <a:r>
              <a:rPr lang="en-US" dirty="0" err="1"/>
              <a:t>rsp</a:t>
            </a:r>
            <a:r>
              <a:rPr lang="en-US" dirty="0"/>
              <a:t> is exactly where it was at the beginning of the function.  That’s the only way </a:t>
            </a:r>
            <a:r>
              <a:rPr lang="en-US" dirty="0" err="1"/>
              <a:t>call_incr</a:t>
            </a:r>
            <a:r>
              <a:rPr lang="en-US" dirty="0"/>
              <a:t> can find its return address.</a:t>
            </a:r>
          </a:p>
          <a:p>
            <a:endParaRPr lang="en-US" dirty="0"/>
          </a:p>
        </p:txBody>
      </p:sp>
      <p:sp>
        <p:nvSpPr>
          <p:cNvPr id="5" name="Slide Image Placeholder 4">
            <a:extLst>
              <a:ext uri="{FF2B5EF4-FFF2-40B4-BE49-F238E27FC236}">
                <a16:creationId xmlns:a16="http://schemas.microsoft.com/office/drawing/2014/main" id="{9C8A1D76-3B72-7006-A01C-35D1A87FF41D}"/>
              </a:ext>
            </a:extLst>
          </p:cNvPr>
          <p:cNvSpPr>
            <a:spLocks noGrp="1" noRot="1" noChangeAspect="1"/>
          </p:cNvSpPr>
          <p:nvPr>
            <p:ph type="sldImg"/>
          </p:nvPr>
        </p:nvSpPr>
        <p:spPr/>
      </p:sp>
    </p:spTree>
    <p:extLst>
      <p:ext uri="{BB962C8B-B14F-4D97-AF65-F5344CB8AC3E}">
        <p14:creationId xmlns:p14="http://schemas.microsoft.com/office/powerpoint/2010/main" val="22775189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B12789B5-3176-F72B-3099-9E6C2CBD8ED6}"/>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85EF8467-3E97-EAB7-6FE1-A49956DB743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1993683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7E4B6673-2064-50FB-5F41-BFCF7043EB8E}"/>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CD6BC2B3-26AC-AEA6-C3F2-2BF30F72DBF5}"/>
              </a:ext>
            </a:extLst>
          </p:cNvPr>
          <p:cNvSpPr>
            <a:spLocks noGrp="1"/>
          </p:cNvSpPr>
          <p:nvPr>
            <p:ph type="body" idx="1"/>
          </p:nvPr>
        </p:nvSpPr>
        <p:spPr/>
        <p:txBody>
          <a:bodyPr/>
          <a:lstStyle/>
          <a:p>
            <a:r>
              <a:rPr lang="en-US" dirty="0"/>
              <a:t>What are the advantages and disadvantages of each approach?</a:t>
            </a:r>
          </a:p>
          <a:p>
            <a:endParaRPr lang="en-US" dirty="0"/>
          </a:p>
        </p:txBody>
      </p:sp>
    </p:spTree>
    <p:extLst>
      <p:ext uri="{BB962C8B-B14F-4D97-AF65-F5344CB8AC3E}">
        <p14:creationId xmlns:p14="http://schemas.microsoft.com/office/powerpoint/2010/main" val="26420009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The x86-64 architecture uses a mixed approach.</a:t>
            </a:r>
          </a:p>
          <a:p>
            <a:r>
              <a:rPr lang="en-US" dirty="0"/>
              <a:t>The alien is a popup.</a:t>
            </a:r>
          </a:p>
          <a:p>
            <a:endParaRPr lang="en-US" dirty="0"/>
          </a:p>
        </p:txBody>
      </p:sp>
      <p:sp>
        <p:nvSpPr>
          <p:cNvPr id="5" name="Slide Image Placeholder 4">
            <a:extLst>
              <a:ext uri="{FF2B5EF4-FFF2-40B4-BE49-F238E27FC236}">
                <a16:creationId xmlns:a16="http://schemas.microsoft.com/office/drawing/2014/main" id="{03DF675D-E50C-EC43-6C51-60D47103DABB}"/>
              </a:ext>
            </a:extLst>
          </p:cNvPr>
          <p:cNvSpPr>
            <a:spLocks noGrp="1" noRot="1" noChangeAspect="1"/>
          </p:cNvSpPr>
          <p:nvPr>
            <p:ph type="sldImg"/>
          </p:nvPr>
        </p:nvSpPr>
        <p:spPr/>
      </p:sp>
    </p:spTree>
    <p:extLst>
      <p:ext uri="{BB962C8B-B14F-4D97-AF65-F5344CB8AC3E}">
        <p14:creationId xmlns:p14="http://schemas.microsoft.com/office/powerpoint/2010/main" val="16849426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019F67A4-8A08-63F2-BA05-3A325A49658B}"/>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D5A4A53E-F606-EDF1-71DF-1E4CF2D11F4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68460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D8206419-A618-BDD3-A469-7624DB7A99F3}"/>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01866CDD-4B12-9A68-5969-3D80CA9C777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24224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A pair of slides animates the saving and restoring of %</a:t>
            </a:r>
            <a:r>
              <a:rPr lang="en-US" dirty="0" err="1"/>
              <a:t>rbx</a:t>
            </a:r>
            <a:r>
              <a:rPr lang="en-US" dirty="0"/>
              <a:t>.</a:t>
            </a:r>
          </a:p>
        </p:txBody>
      </p:sp>
      <p:sp>
        <p:nvSpPr>
          <p:cNvPr id="5" name="Slide Image Placeholder 4">
            <a:extLst>
              <a:ext uri="{FF2B5EF4-FFF2-40B4-BE49-F238E27FC236}">
                <a16:creationId xmlns:a16="http://schemas.microsoft.com/office/drawing/2014/main" id="{FE2D0232-35F1-3739-2BDC-A7291AC4EC6F}"/>
              </a:ext>
            </a:extLst>
          </p:cNvPr>
          <p:cNvSpPr>
            <a:spLocks noGrp="1" noRot="1" noChangeAspect="1"/>
          </p:cNvSpPr>
          <p:nvPr>
            <p:ph type="sldImg"/>
          </p:nvPr>
        </p:nvSpPr>
        <p:spPr/>
      </p:sp>
    </p:spTree>
    <p:extLst>
      <p:ext uri="{BB962C8B-B14F-4D97-AF65-F5344CB8AC3E}">
        <p14:creationId xmlns:p14="http://schemas.microsoft.com/office/powerpoint/2010/main" val="368436495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7E5088C0-1C15-1861-9B9E-6E502596AE87}"/>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C520F01C-E799-32A6-34BA-F0B4071837E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598166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309D547D-B0ED-DAEC-0D26-58A39BB4A053}"/>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4E638B56-0A3E-D58F-074D-5F0A2870D258}"/>
              </a:ext>
            </a:extLst>
          </p:cNvPr>
          <p:cNvSpPr>
            <a:spLocks noGrp="1"/>
          </p:cNvSpPr>
          <p:nvPr>
            <p:ph type="body" idx="1"/>
          </p:nvPr>
        </p:nvSpPr>
        <p:spPr/>
        <p:txBody>
          <a:bodyPr/>
          <a:lstStyle/>
          <a:p>
            <a:r>
              <a:rPr lang="en-US" dirty="0"/>
              <a:t>The </a:t>
            </a:r>
            <a:r>
              <a:rPr lang="en-US" dirty="0">
                <a:latin typeface="Courier New" panose="02070309020205020404" pitchFamily="49" charset="0"/>
                <a:cs typeface="Courier New" panose="02070309020205020404" pitchFamily="49" charset="0"/>
              </a:rPr>
              <a:t>rep; ret</a:t>
            </a:r>
            <a:r>
              <a:rPr lang="en-US" dirty="0"/>
              <a:t> bit is a weird optimization that works around a performance bug in two AMD implementations of the x86-64 architecture.  It is only used when that bug might arise.</a:t>
            </a:r>
          </a:p>
          <a:p>
            <a:r>
              <a:rPr lang="en-US" dirty="0"/>
              <a:t>This begins a series of slides that animate the stack behavior.</a:t>
            </a:r>
          </a:p>
          <a:p>
            <a:endParaRPr lang="en-US" dirty="0"/>
          </a:p>
        </p:txBody>
      </p:sp>
    </p:spTree>
    <p:extLst>
      <p:ext uri="{BB962C8B-B14F-4D97-AF65-F5344CB8AC3E}">
        <p14:creationId xmlns:p14="http://schemas.microsoft.com/office/powerpoint/2010/main" val="31449522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7475770C-2369-6E28-78BE-FF657ED8C7F2}"/>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D4BAEC7E-FE2F-BC27-FBB4-071837E11F3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280560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58F15940-D6F3-052F-FA8C-87B2B4AD1109}"/>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7D0953E9-8B60-B62D-3A28-A7EA63125BF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27307656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0F7BC83E-58C1-FBEB-B056-487DB31ACBDD}"/>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7693AEE7-310A-0F29-5B04-77C8849A520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126854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6F4C1043-7375-E73E-A25B-5816011597CD}"/>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52367BA9-D7FB-F785-607D-B8280E43046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90131368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EA2E401F-3561-5157-CB5D-2C647721AF19}"/>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30808481-2D79-E0CA-D23F-0FE9CAFB56C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2104242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908A5F77-BB01-B17F-31C8-F8466F8844E8}"/>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29D4F999-3B57-9A2B-0EFA-5E016C4B02C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5954744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D3884112-0926-3095-16EF-2049185009A0}"/>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2C262D39-A20C-3E08-8AD7-6AEECB54C6F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097148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5F31D558-7FDD-2821-5BAB-ACAC6E92DC8E}"/>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40F2BCD7-4310-112B-96FF-B4C8CFF9D2C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3663661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Image Placeholder 5">
            <a:extLst>
              <a:ext uri="{FF2B5EF4-FFF2-40B4-BE49-F238E27FC236}">
                <a16:creationId xmlns:a16="http://schemas.microsoft.com/office/drawing/2014/main" id="{85DC17C6-32A2-035F-E24E-F6141D075044}"/>
              </a:ext>
            </a:extLst>
          </p:cNvPr>
          <p:cNvSpPr>
            <a:spLocks noGrp="1" noRot="1" noChangeAspect="1"/>
          </p:cNvSpPr>
          <p:nvPr>
            <p:ph type="sldImg"/>
          </p:nvPr>
        </p:nvSpPr>
        <p:spPr/>
      </p:sp>
      <p:sp>
        <p:nvSpPr>
          <p:cNvPr id="7" name="Notes Placeholder 6">
            <a:extLst>
              <a:ext uri="{FF2B5EF4-FFF2-40B4-BE49-F238E27FC236}">
                <a16:creationId xmlns:a16="http://schemas.microsoft.com/office/drawing/2014/main" id="{E9867E11-242D-75D4-75FE-92B80A3AC8B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35627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Six animations highlight the operations:</a:t>
            </a:r>
          </a:p>
          <a:p>
            <a:pPr marL="228600" indent="-228600">
              <a:buAutoNum type="arabicPeriod"/>
            </a:pPr>
            <a:r>
              <a:rPr lang="en-US" dirty="0" err="1"/>
              <a:t>pushq</a:t>
            </a:r>
            <a:endParaRPr lang="en-US" dirty="0"/>
          </a:p>
          <a:p>
            <a:pPr marL="228600" indent="-228600">
              <a:buAutoNum type="arabicPeriod"/>
            </a:pPr>
            <a:r>
              <a:rPr lang="en-US" dirty="0" err="1"/>
              <a:t>rsp</a:t>
            </a:r>
            <a:r>
              <a:rPr lang="en-US" dirty="0"/>
              <a:t> changes</a:t>
            </a:r>
          </a:p>
          <a:p>
            <a:pPr marL="228600" indent="-228600">
              <a:buAutoNum type="arabicPeriod"/>
            </a:pPr>
            <a:r>
              <a:rPr lang="en-US" dirty="0"/>
              <a:t>new data on stack</a:t>
            </a:r>
          </a:p>
          <a:p>
            <a:pPr marL="228600" indent="-228600">
              <a:buAutoNum type="arabicPeriod"/>
            </a:pPr>
            <a:r>
              <a:rPr lang="en-US" dirty="0" err="1"/>
              <a:t>popq</a:t>
            </a:r>
            <a:endParaRPr lang="en-US" dirty="0"/>
          </a:p>
          <a:p>
            <a:pPr marL="228600" indent="-228600">
              <a:buAutoNum type="arabicPeriod"/>
            </a:pPr>
            <a:r>
              <a:rPr lang="en-US" dirty="0"/>
              <a:t>new data in </a:t>
            </a:r>
            <a:r>
              <a:rPr lang="en-US" dirty="0" err="1"/>
              <a:t>rdx</a:t>
            </a:r>
            <a:endParaRPr lang="en-US" dirty="0"/>
          </a:p>
          <a:p>
            <a:pPr marL="228600" indent="-228600">
              <a:buAutoNum type="arabicPeriod"/>
            </a:pPr>
            <a:r>
              <a:rPr lang="en-US" dirty="0" err="1"/>
              <a:t>rsp</a:t>
            </a:r>
            <a:r>
              <a:rPr lang="en-US" dirty="0"/>
              <a:t> changes</a:t>
            </a:r>
          </a:p>
          <a:p>
            <a:pPr marL="0" indent="0">
              <a:buNone/>
            </a:pPr>
            <a:endParaRPr lang="en-US" dirty="0"/>
          </a:p>
        </p:txBody>
      </p:sp>
      <p:sp>
        <p:nvSpPr>
          <p:cNvPr id="5" name="Slide Image Placeholder 4">
            <a:extLst>
              <a:ext uri="{FF2B5EF4-FFF2-40B4-BE49-F238E27FC236}">
                <a16:creationId xmlns:a16="http://schemas.microsoft.com/office/drawing/2014/main" id="{EE5A6407-D744-6A2D-3E69-6885F380802A}"/>
              </a:ext>
            </a:extLst>
          </p:cNvPr>
          <p:cNvSpPr>
            <a:spLocks noGrp="1" noRot="1" noChangeAspect="1"/>
          </p:cNvSpPr>
          <p:nvPr>
            <p:ph type="sldImg"/>
          </p:nvPr>
        </p:nvSpPr>
        <p:spPr/>
      </p:sp>
    </p:spTree>
    <p:extLst>
      <p:ext uri="{BB962C8B-B14F-4D97-AF65-F5344CB8AC3E}">
        <p14:creationId xmlns:p14="http://schemas.microsoft.com/office/powerpoint/2010/main" val="3005663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p:txBody>
          <a:bodyPr/>
          <a:lstStyle/>
          <a:p>
            <a:r>
              <a:rPr lang="en-US" altLang="en-US" dirty="0"/>
              <a:t>Popup circles “Push return address onto stack”</a:t>
            </a:r>
          </a:p>
          <a:p>
            <a:r>
              <a:rPr lang="en-US" altLang="en-US" dirty="0"/>
              <a:t>Highlight that lots of people have trouble understanding this</a:t>
            </a:r>
          </a:p>
          <a:p>
            <a:endParaRPr lang="en-US" altLang="en-US" dirty="0"/>
          </a:p>
        </p:txBody>
      </p:sp>
      <p:sp>
        <p:nvSpPr>
          <p:cNvPr id="3" name="Slide Image Placeholder 2">
            <a:extLst>
              <a:ext uri="{FF2B5EF4-FFF2-40B4-BE49-F238E27FC236}">
                <a16:creationId xmlns:a16="http://schemas.microsoft.com/office/drawing/2014/main" id="{42B7751A-BE36-C935-085E-4EDBA9C1AEC4}"/>
              </a:ext>
            </a:extLst>
          </p:cNvPr>
          <p:cNvSpPr>
            <a:spLocks noGrp="1" noRot="1" noChangeAspect="1"/>
          </p:cNvSpPr>
          <p:nvPr>
            <p:ph type="sldImg"/>
          </p:nvPr>
        </p:nvSpPr>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a:t>A sequence of slides animates the stack operations.  This one shows the before state, where %rip points to the call and %</a:t>
            </a:r>
            <a:r>
              <a:rPr lang="en-US" dirty="0" err="1"/>
              <a:t>rsp</a:t>
            </a:r>
            <a:r>
              <a:rPr lang="en-US" dirty="0"/>
              <a:t> points to old content at the top of the stack.</a:t>
            </a:r>
          </a:p>
          <a:p>
            <a:endParaRPr lang="en-US" dirty="0"/>
          </a:p>
        </p:txBody>
      </p:sp>
      <p:sp>
        <p:nvSpPr>
          <p:cNvPr id="5" name="Slide Image Placeholder 4">
            <a:extLst>
              <a:ext uri="{FF2B5EF4-FFF2-40B4-BE49-F238E27FC236}">
                <a16:creationId xmlns:a16="http://schemas.microsoft.com/office/drawing/2014/main" id="{76085062-3701-D0F3-3090-ED59DA9EEF1C}"/>
              </a:ext>
            </a:extLst>
          </p:cNvPr>
          <p:cNvSpPr>
            <a:spLocks noGrp="1" noRot="1" noChangeAspect="1"/>
          </p:cNvSpPr>
          <p:nvPr>
            <p:ph type="sldImg"/>
          </p:nvPr>
        </p:nvSpPr>
        <p:spPr/>
      </p:sp>
    </p:spTree>
    <p:extLst>
      <p:ext uri="{BB962C8B-B14F-4D97-AF65-F5344CB8AC3E}">
        <p14:creationId xmlns:p14="http://schemas.microsoft.com/office/powerpoint/2010/main" val="349022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47A47462-0BCB-9726-2D4E-170EE5FD430E}"/>
              </a:ext>
            </a:extLst>
          </p:cNvPr>
          <p:cNvSpPr>
            <a:spLocks noGrp="1" noRot="1" noChangeAspect="1"/>
          </p:cNvSpPr>
          <p:nvPr>
            <p:ph type="sldImg"/>
          </p:nvPr>
        </p:nvSpPr>
        <p:spPr/>
      </p:sp>
      <p:sp>
        <p:nvSpPr>
          <p:cNvPr id="5" name="Notes Placeholder 4">
            <a:extLst>
              <a:ext uri="{FF2B5EF4-FFF2-40B4-BE49-F238E27FC236}">
                <a16:creationId xmlns:a16="http://schemas.microsoft.com/office/drawing/2014/main" id="{BE7829EC-C491-5823-6473-F8A8C393AEE6}"/>
              </a:ext>
            </a:extLst>
          </p:cNvPr>
          <p:cNvSpPr>
            <a:spLocks noGrp="1"/>
          </p:cNvSpPr>
          <p:nvPr>
            <p:ph type="body" idx="1"/>
          </p:nvPr>
        </p:nvSpPr>
        <p:spPr/>
        <p:txBody>
          <a:bodyPr/>
          <a:lstStyle/>
          <a:p>
            <a:r>
              <a:rPr lang="en-US" dirty="0"/>
              <a:t>The address of the next instruction gets pushed, and %rip is reset to point to the first instruction of mult2.</a:t>
            </a:r>
          </a:p>
          <a:p>
            <a:endParaRPr lang="en-US" dirty="0"/>
          </a:p>
        </p:txBody>
      </p:sp>
    </p:spTree>
    <p:extLst>
      <p:ext uri="{BB962C8B-B14F-4D97-AF65-F5344CB8AC3E}">
        <p14:creationId xmlns:p14="http://schemas.microsoft.com/office/powerpoint/2010/main" val="1714613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5474" name="Rectangle 2"/>
          <p:cNvSpPr>
            <a:spLocks noGrp="1" noChangeArrowheads="1"/>
          </p:cNvSpPr>
          <p:nvPr>
            <p:ph type="subTitle" sz="quarter" idx="1"/>
          </p:nvPr>
        </p:nvSpPr>
        <p:spPr>
          <a:xfrm>
            <a:off x="1828800" y="2501900"/>
            <a:ext cx="8534400" cy="1752600"/>
          </a:xfrm>
        </p:spPr>
        <p:txBody>
          <a:bodyPr/>
          <a:lstStyle>
            <a:lvl1pPr marL="0" indent="0" algn="ctr">
              <a:defRPr/>
            </a:lvl1pPr>
          </a:lstStyle>
          <a:p>
            <a:pPr lvl="0"/>
            <a:r>
              <a:rPr lang="en-US" noProof="0"/>
              <a:t>Click to edit Master subtitle style</a:t>
            </a:r>
          </a:p>
        </p:txBody>
      </p:sp>
      <p:sp>
        <p:nvSpPr>
          <p:cNvPr id="105475" name="Rectangle 3"/>
          <p:cNvSpPr>
            <a:spLocks noGrp="1" noChangeArrowheads="1"/>
          </p:cNvSpPr>
          <p:nvPr>
            <p:ph type="ctrTitle" sz="quarter"/>
          </p:nvPr>
        </p:nvSpPr>
        <p:spPr>
          <a:xfrm>
            <a:off x="914400" y="365125"/>
            <a:ext cx="10363200" cy="1143000"/>
          </a:xfrm>
          <a:effectLst>
            <a:outerShdw dist="71842" dir="2700000" algn="ctr" rotWithShape="0">
              <a:schemeClr val="bg2"/>
            </a:outerShdw>
          </a:effectLst>
        </p:spPr>
        <p:txBody>
          <a:bodyPr lIns="92066" tIns="46033" rIns="92066" bIns="46033"/>
          <a:lstStyle>
            <a:lvl1pPr>
              <a:defRPr/>
            </a:lvl1pPr>
          </a:lstStyle>
          <a:p>
            <a:pPr lvl="0"/>
            <a:r>
              <a:rPr lang="en-US" noProof="0"/>
              <a:t>Click to edit Master title style</a:t>
            </a:r>
          </a:p>
        </p:txBody>
      </p:sp>
    </p:spTree>
    <p:extLst>
      <p:ext uri="{BB962C8B-B14F-4D97-AF65-F5344CB8AC3E}">
        <p14:creationId xmlns:p14="http://schemas.microsoft.com/office/powerpoint/2010/main" val="19715231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22713309"/>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95267" y="247650"/>
            <a:ext cx="2768600" cy="6197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7351" y="247650"/>
            <a:ext cx="8104716" cy="6197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9952123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476629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36983827"/>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7351" y="1220788"/>
            <a:ext cx="5435600"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26151" y="1220788"/>
            <a:ext cx="5437716"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77301076"/>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691134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48077870"/>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193397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63605036"/>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28164858"/>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body" idx="1"/>
          </p:nvPr>
        </p:nvSpPr>
        <p:spPr bwMode="auto">
          <a:xfrm>
            <a:off x="387351" y="1220788"/>
            <a:ext cx="11076516" cy="5224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79" tIns="44446" rIns="90479" bIns="4444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7" name="Rectangle 3"/>
          <p:cNvSpPr>
            <a:spLocks noGrp="1" noChangeArrowheads="1"/>
          </p:cNvSpPr>
          <p:nvPr>
            <p:ph type="title"/>
          </p:nvPr>
        </p:nvSpPr>
        <p:spPr bwMode="auto">
          <a:xfrm>
            <a:off x="539752" y="247650"/>
            <a:ext cx="9518649" cy="742950"/>
          </a:xfrm>
          <a:prstGeom prst="rect">
            <a:avLst/>
          </a:prstGeom>
          <a:noFill/>
          <a:ln>
            <a:noFill/>
          </a:ln>
          <a:effectLst>
            <a:outerShdw dist="53882" dir="2700000" algn="ctr" rotWithShape="0">
              <a:srgbClr val="96969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8" name="Text Box 4"/>
          <p:cNvSpPr txBox="1">
            <a:spLocks noChangeArrowheads="1"/>
          </p:cNvSpPr>
          <p:nvPr/>
        </p:nvSpPr>
        <p:spPr bwMode="auto">
          <a:xfrm>
            <a:off x="390021" y="6399772"/>
            <a:ext cx="608490" cy="2862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2"/>
                </a:solidFill>
                <a:miter lim="800000"/>
                <a:headEnd/>
                <a:tailEnd type="none" w="sm" len="sm"/>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45715" tIns="45715" rIns="45715" bIns="45715" anchor="ctr">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defRPr/>
            </a:pPr>
            <a:r>
              <a:rPr lang="en-US" altLang="en-US" sz="1400" b="0">
                <a:solidFill>
                  <a:schemeClr val="hlink"/>
                </a:solidFill>
              </a:rPr>
              <a:t>– </a:t>
            </a:r>
            <a:fld id="{322ED18A-21E5-4B48-A6C5-EA2E0EFDEC54}" type="slidenum">
              <a:rPr lang="en-US" altLang="en-US" sz="1400" b="0" smtClean="0">
                <a:solidFill>
                  <a:schemeClr val="hlink"/>
                </a:solidFill>
              </a:rPr>
              <a:pPr>
                <a:defRPr/>
              </a:pPr>
              <a:t>‹#›</a:t>
            </a:fld>
            <a:r>
              <a:rPr lang="en-US" altLang="en-US" sz="1400" b="0">
                <a:solidFill>
                  <a:schemeClr val="hlink"/>
                </a:solidFill>
              </a:rPr>
              <a:t> –</a:t>
            </a:r>
            <a:endParaRPr lang="en-US" altLang="en-US" sz="1400" b="0"/>
          </a:p>
        </p:txBody>
      </p:sp>
      <p:sp>
        <p:nvSpPr>
          <p:cNvPr id="1029" name="Rectangle 5"/>
          <p:cNvSpPr>
            <a:spLocks noChangeArrowheads="1"/>
          </p:cNvSpPr>
          <p:nvPr/>
        </p:nvSpPr>
        <p:spPr bwMode="auto">
          <a:xfrm>
            <a:off x="10460462" y="6390247"/>
            <a:ext cx="690243" cy="2862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2"/>
                </a:solidFill>
                <a:miter lim="800000"/>
                <a:headEnd/>
                <a:tailEnd/>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45715" tIns="45715" rIns="45715" bIns="45715" anchor="ctr">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defRPr/>
            </a:pPr>
            <a:r>
              <a:rPr lang="en-US" altLang="en-US" sz="1400" b="0">
                <a:solidFill>
                  <a:schemeClr val="hlink"/>
                </a:solidFill>
              </a:rPr>
              <a:t>CS 105</a:t>
            </a:r>
          </a:p>
        </p:txBody>
      </p:sp>
      <p:pic>
        <p:nvPicPr>
          <p:cNvPr id="2" name="Picture 1">
            <a:extLst>
              <a:ext uri="{FF2B5EF4-FFF2-40B4-BE49-F238E27FC236}">
                <a16:creationId xmlns:a16="http://schemas.microsoft.com/office/drawing/2014/main" id="{A434A1C8-EFD9-4762-B237-9A52D6DE1E22}"/>
              </a:ext>
            </a:extLst>
          </p:cNvPr>
          <p:cNvPicPr>
            <a:picLocks noChangeAspect="1"/>
          </p:cNvPicPr>
          <p:nvPr userDrawn="1"/>
        </p:nvPicPr>
        <p:blipFill>
          <a:blip r:embed="rId13"/>
          <a:stretch>
            <a:fillRect/>
          </a:stretch>
        </p:blipFill>
        <p:spPr>
          <a:xfrm>
            <a:off x="11150705" y="200819"/>
            <a:ext cx="704850" cy="904875"/>
          </a:xfrm>
          <a:prstGeom prst="rect">
            <a:avLst/>
          </a:prstGeom>
        </p:spPr>
      </p:pic>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txStyles>
    <p:titleStyle>
      <a:lvl1pPr algn="l" rtl="0" eaLnBrk="0" fontAlgn="base" hangingPunct="0">
        <a:lnSpc>
          <a:spcPct val="87000"/>
        </a:lnSpc>
        <a:spcBef>
          <a:spcPct val="0"/>
        </a:spcBef>
        <a:spcAft>
          <a:spcPct val="0"/>
        </a:spcAft>
        <a:defRPr sz="3800" b="1">
          <a:solidFill>
            <a:schemeClr val="hlink"/>
          </a:solidFill>
          <a:latin typeface="+mj-lt"/>
          <a:ea typeface="+mj-ea"/>
          <a:cs typeface="+mj-cs"/>
        </a:defRPr>
      </a:lvl1pPr>
      <a:lvl2pPr algn="l" rtl="0" eaLnBrk="0" fontAlgn="base" hangingPunct="0">
        <a:lnSpc>
          <a:spcPct val="87000"/>
        </a:lnSpc>
        <a:spcBef>
          <a:spcPct val="0"/>
        </a:spcBef>
        <a:spcAft>
          <a:spcPct val="0"/>
        </a:spcAft>
        <a:defRPr sz="3800" b="1">
          <a:solidFill>
            <a:schemeClr val="hlink"/>
          </a:solidFill>
          <a:latin typeface="Helvetica" pitchFamily="-124" charset="0"/>
        </a:defRPr>
      </a:lvl2pPr>
      <a:lvl3pPr algn="l" rtl="0" eaLnBrk="0" fontAlgn="base" hangingPunct="0">
        <a:lnSpc>
          <a:spcPct val="87000"/>
        </a:lnSpc>
        <a:spcBef>
          <a:spcPct val="0"/>
        </a:spcBef>
        <a:spcAft>
          <a:spcPct val="0"/>
        </a:spcAft>
        <a:defRPr sz="3800" b="1">
          <a:solidFill>
            <a:schemeClr val="hlink"/>
          </a:solidFill>
          <a:latin typeface="Helvetica" pitchFamily="-124" charset="0"/>
        </a:defRPr>
      </a:lvl3pPr>
      <a:lvl4pPr algn="l" rtl="0" eaLnBrk="0" fontAlgn="base" hangingPunct="0">
        <a:lnSpc>
          <a:spcPct val="87000"/>
        </a:lnSpc>
        <a:spcBef>
          <a:spcPct val="0"/>
        </a:spcBef>
        <a:spcAft>
          <a:spcPct val="0"/>
        </a:spcAft>
        <a:defRPr sz="3800" b="1">
          <a:solidFill>
            <a:schemeClr val="hlink"/>
          </a:solidFill>
          <a:latin typeface="Helvetica" pitchFamily="-124" charset="0"/>
        </a:defRPr>
      </a:lvl4pPr>
      <a:lvl5pPr algn="l" rtl="0" eaLnBrk="0" fontAlgn="base" hangingPunct="0">
        <a:lnSpc>
          <a:spcPct val="87000"/>
        </a:lnSpc>
        <a:spcBef>
          <a:spcPct val="0"/>
        </a:spcBef>
        <a:spcAft>
          <a:spcPct val="0"/>
        </a:spcAft>
        <a:defRPr sz="3800" b="1">
          <a:solidFill>
            <a:schemeClr val="hlink"/>
          </a:solidFill>
          <a:latin typeface="Helvetica" pitchFamily="-124" charset="0"/>
        </a:defRPr>
      </a:lvl5pPr>
      <a:lvl6pPr marL="457200" algn="l" rtl="0" fontAlgn="base">
        <a:lnSpc>
          <a:spcPct val="87000"/>
        </a:lnSpc>
        <a:spcBef>
          <a:spcPct val="0"/>
        </a:spcBef>
        <a:spcAft>
          <a:spcPct val="0"/>
        </a:spcAft>
        <a:defRPr sz="3800" b="1">
          <a:solidFill>
            <a:schemeClr val="hlink"/>
          </a:solidFill>
          <a:latin typeface="Helvetica" pitchFamily="-124" charset="0"/>
        </a:defRPr>
      </a:lvl6pPr>
      <a:lvl7pPr marL="914400" algn="l" rtl="0" fontAlgn="base">
        <a:lnSpc>
          <a:spcPct val="87000"/>
        </a:lnSpc>
        <a:spcBef>
          <a:spcPct val="0"/>
        </a:spcBef>
        <a:spcAft>
          <a:spcPct val="0"/>
        </a:spcAft>
        <a:defRPr sz="3800" b="1">
          <a:solidFill>
            <a:schemeClr val="hlink"/>
          </a:solidFill>
          <a:latin typeface="Helvetica" pitchFamily="-124" charset="0"/>
        </a:defRPr>
      </a:lvl7pPr>
      <a:lvl8pPr marL="1371600" algn="l" rtl="0" fontAlgn="base">
        <a:lnSpc>
          <a:spcPct val="87000"/>
        </a:lnSpc>
        <a:spcBef>
          <a:spcPct val="0"/>
        </a:spcBef>
        <a:spcAft>
          <a:spcPct val="0"/>
        </a:spcAft>
        <a:defRPr sz="3800" b="1">
          <a:solidFill>
            <a:schemeClr val="hlink"/>
          </a:solidFill>
          <a:latin typeface="Helvetica" pitchFamily="-124" charset="0"/>
        </a:defRPr>
      </a:lvl8pPr>
      <a:lvl9pPr marL="1828800" algn="l" rtl="0" fontAlgn="base">
        <a:lnSpc>
          <a:spcPct val="87000"/>
        </a:lnSpc>
        <a:spcBef>
          <a:spcPct val="0"/>
        </a:spcBef>
        <a:spcAft>
          <a:spcPct val="0"/>
        </a:spcAft>
        <a:defRPr sz="3800" b="1">
          <a:solidFill>
            <a:schemeClr val="hlink"/>
          </a:solidFill>
          <a:latin typeface="Helvetica" pitchFamily="-124" charset="0"/>
        </a:defRPr>
      </a:lvl9pPr>
    </p:titleStyle>
    <p:bodyStyle>
      <a:lvl1pPr marL="385763" indent="-385763" algn="l" rtl="0" eaLnBrk="0" fontAlgn="base" hangingPunct="0">
        <a:lnSpc>
          <a:spcPct val="95000"/>
        </a:lnSpc>
        <a:spcBef>
          <a:spcPct val="50000"/>
        </a:spcBef>
        <a:spcAft>
          <a:spcPct val="0"/>
        </a:spcAft>
        <a:buClr>
          <a:schemeClr val="hlink"/>
        </a:buClr>
        <a:buFont typeface="Wingdings" pitchFamily="2" charset="2"/>
        <a:defRPr sz="2400" b="1">
          <a:solidFill>
            <a:schemeClr val="tx2"/>
          </a:solidFill>
          <a:effectLst>
            <a:outerShdw blurRad="38100" dist="38100" dir="2700000" algn="tl">
              <a:srgbClr val="C0C0C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itchFamily="2" charset="2"/>
        <a:buChar char="n"/>
        <a:defRPr sz="2000" b="1">
          <a:solidFill>
            <a:schemeClr val="tx1"/>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chemeClr val="folHlink"/>
          </a:solidFill>
          <a:latin typeface="+mn-lt"/>
        </a:defRPr>
      </a:lvl3pPr>
      <a:lvl4pPr marL="1600200" indent="-228600" algn="l" rtl="0" eaLnBrk="0" fontAlgn="base" hangingPunct="0">
        <a:spcBef>
          <a:spcPct val="20000"/>
        </a:spcBef>
        <a:spcAft>
          <a:spcPct val="0"/>
        </a:spcAft>
        <a:buChar char="»"/>
        <a:defRPr b="1">
          <a:solidFill>
            <a:schemeClr val="tx1"/>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customXml" Target="../ink/ink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notesSlide" Target="../notesSlides/notesSlide42.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1836739"/>
            <a:ext cx="11277600" cy="1565275"/>
          </a:xfrm>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pPr algn="ctr" eaLnBrk="1" hangingPunct="1"/>
            <a:r>
              <a:rPr lang="en-US" altLang="en-US" dirty="0"/>
              <a:t>Machine-Level Programming III:</a:t>
            </a:r>
            <a:br>
              <a:rPr lang="en-US" altLang="en-US" dirty="0"/>
            </a:br>
            <a:r>
              <a:rPr lang="en-US" altLang="en-US" dirty="0"/>
              <a:t>Procedures</a:t>
            </a:r>
            <a:br>
              <a:rPr lang="en-US" altLang="en-US" dirty="0"/>
            </a:br>
            <a:endParaRPr lang="en-US" altLang="en-US" dirty="0"/>
          </a:p>
        </p:txBody>
      </p:sp>
      <p:sp>
        <p:nvSpPr>
          <p:cNvPr id="141315" name="Rectangle 3"/>
          <p:cNvSpPr>
            <a:spLocks noGrp="1" noChangeArrowheads="1"/>
          </p:cNvSpPr>
          <p:nvPr>
            <p:ph type="body" idx="1"/>
          </p:nvPr>
        </p:nvSpPr>
        <p:spPr>
          <a:xfrm>
            <a:off x="3654426" y="3719513"/>
            <a:ext cx="5413375" cy="2462212"/>
          </a:xfrm>
          <a:extLst>
            <a:ext uri="{91240B29-F687-4F45-9708-019B960494DF}">
              <a14:hiddenLine xmlns:a14="http://schemas.microsoft.com/office/drawing/2010/main" w="12700">
                <a:solidFill>
                  <a:schemeClr val="tx1"/>
                </a:solidFill>
                <a:miter lim="800000"/>
                <a:headEnd/>
                <a:tailEnd/>
              </a14:hiddenLine>
            </a:ext>
          </a:extLst>
        </p:spPr>
        <p:txBody>
          <a:bodyPr vert="horz" wrap="square" lIns="90487" tIns="44450" rIns="90487" bIns="44450" numCol="1" anchor="t" anchorCtr="0" compatLnSpc="1">
            <a:prstTxWarp prst="textNoShape">
              <a:avLst/>
            </a:prstTxWarp>
          </a:bodyPr>
          <a:lstStyle/>
          <a:p>
            <a:pPr eaLnBrk="1" hangingPunct="1">
              <a:defRPr/>
            </a:pPr>
            <a:r>
              <a:rPr lang="en-US" dirty="0"/>
              <a:t>Topics</a:t>
            </a:r>
          </a:p>
          <a:p>
            <a:pPr lvl="1" eaLnBrk="1" hangingPunct="1">
              <a:defRPr/>
            </a:pPr>
            <a:r>
              <a:rPr lang="en-US" dirty="0"/>
              <a:t>x86-64 stack discipline</a:t>
            </a:r>
          </a:p>
          <a:p>
            <a:pPr lvl="1" eaLnBrk="1" hangingPunct="1">
              <a:defRPr/>
            </a:pPr>
            <a:r>
              <a:rPr lang="en-US" dirty="0"/>
              <a:t>Register-saving conventions</a:t>
            </a:r>
          </a:p>
          <a:p>
            <a:pPr lvl="1" eaLnBrk="1" hangingPunct="1">
              <a:defRPr/>
            </a:pPr>
            <a:r>
              <a:rPr lang="en-US" dirty="0"/>
              <a:t>Creating pointers to local variables</a:t>
            </a:r>
          </a:p>
        </p:txBody>
      </p:sp>
      <p:sp>
        <p:nvSpPr>
          <p:cNvPr id="3076" name="Rectangle 5"/>
          <p:cNvSpPr>
            <a:spLocks noChangeArrowheads="1"/>
          </p:cNvSpPr>
          <p:nvPr/>
        </p:nvSpPr>
        <p:spPr bwMode="auto">
          <a:xfrm>
            <a:off x="6139799" y="762001"/>
            <a:ext cx="128305" cy="560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3500" tIns="25400" rIns="63500" bIns="2540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eaLnBrk="1" hangingPunct="1">
              <a:lnSpc>
                <a:spcPct val="87000"/>
              </a:lnSpc>
            </a:pPr>
            <a:endParaRPr lang="en-US" altLang="en-US" sz="3800"/>
          </a:p>
        </p:txBody>
      </p:sp>
      <p:sp>
        <p:nvSpPr>
          <p:cNvPr id="3077" name="Rectangle 6"/>
          <p:cNvSpPr>
            <a:spLocks noChangeArrowheads="1"/>
          </p:cNvSpPr>
          <p:nvPr/>
        </p:nvSpPr>
        <p:spPr bwMode="auto">
          <a:xfrm>
            <a:off x="2271505" y="330672"/>
            <a:ext cx="7823616" cy="14219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2"/>
                </a:solidFill>
                <a:miter lim="800000"/>
                <a:headEnd/>
                <a:tailEnd type="none" w="sm" len="sm"/>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45720" rIns="45720" anchor="ctr">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r>
              <a:rPr lang="en-US" altLang="en-US" sz="3200" dirty="0"/>
              <a:t>CS 105</a:t>
            </a:r>
          </a:p>
          <a:p>
            <a:r>
              <a:rPr lang="en-US" altLang="en-US" sz="3200" dirty="0"/>
              <a:t>“Tour of the Black Holes of Computing”</a:t>
            </a:r>
          </a:p>
          <a:p>
            <a:endParaRPr lang="en-US" altLang="en-US" sz="32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Control-Flow Example #3</a:t>
            </a:r>
          </a:p>
        </p:txBody>
      </p:sp>
      <p:sp>
        <p:nvSpPr>
          <p:cNvPr id="6" name="Rectangle 4"/>
          <p:cNvSpPr>
            <a:spLocks/>
          </p:cNvSpPr>
          <p:nvPr/>
        </p:nvSpPr>
        <p:spPr bwMode="auto">
          <a:xfrm>
            <a:off x="1752600" y="3962400"/>
            <a:ext cx="4495800" cy="15240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ro-RO" sz="1800" dirty="0">
                <a:latin typeface="Courier New" pitchFamily="49" charset="0"/>
                <a:cs typeface="Courier New" pitchFamily="49" charset="0"/>
                <a:sym typeface="Courier New Bold" charset="0"/>
              </a:rPr>
              <a:t>0000000000400550 &lt;mult2&gt;:</a:t>
            </a:r>
          </a:p>
          <a:p>
            <a:pPr algn="l"/>
            <a:r>
              <a:rPr lang="ro-RO" sz="1800" dirty="0">
                <a:latin typeface="Courier New" pitchFamily="49" charset="0"/>
                <a:cs typeface="Courier New" pitchFamily="49" charset="0"/>
                <a:sym typeface="Courier New Bold" charset="0"/>
              </a:rPr>
              <a:t>  400550:  mov    %rdi,%rax</a:t>
            </a:r>
          </a:p>
          <a:p>
            <a:pPr algn="l"/>
            <a:r>
              <a:rPr lang="ro-RO" sz="1800" dirty="0">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endParaRPr lang="ro-RO" sz="1800" dirty="0">
              <a:latin typeface="Courier New" pitchFamily="49" charset="0"/>
              <a:cs typeface="Courier New" pitchFamily="49" charset="0"/>
              <a:sym typeface="Courier New Bold" charset="0"/>
            </a:endParaRPr>
          </a:p>
          <a:p>
            <a:pPr algn="l"/>
            <a:r>
              <a:rPr lang="ro-RO" sz="1800" dirty="0">
                <a:latin typeface="Courier New" pitchFamily="49" charset="0"/>
                <a:cs typeface="Courier New" pitchFamily="49" charset="0"/>
                <a:sym typeface="Courier New Bold" charset="0"/>
              </a:rPr>
              <a:t>  400557:  retq		</a:t>
            </a:r>
          </a:p>
        </p:txBody>
      </p:sp>
      <p:sp>
        <p:nvSpPr>
          <p:cNvPr id="8" name="Rectangle 7"/>
          <p:cNvSpPr>
            <a:spLocks/>
          </p:cNvSpPr>
          <p:nvPr/>
        </p:nvSpPr>
        <p:spPr bwMode="auto">
          <a:xfrm>
            <a:off x="1752600" y="1295400"/>
            <a:ext cx="4495800" cy="20574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sk-SK" sz="1800" dirty="0">
                <a:latin typeface="Courier New" pitchFamily="49" charset="0"/>
                <a:cs typeface="Courier New" pitchFamily="49" charset="0"/>
                <a:sym typeface="Courier New Bold" charset="0"/>
              </a:rPr>
              <a:t>0000000000400540 &lt;multstore&gt;:</a:t>
            </a:r>
          </a:p>
          <a:p>
            <a:pPr algn="l"/>
            <a:r>
              <a:rPr lang="sk-SK" sz="1800" dirty="0">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sk-SK" sz="1800" dirty="0">
                <a:latin typeface="Courier New" pitchFamily="49" charset="0"/>
                <a:cs typeface="Courier New" pitchFamily="49" charset="0"/>
                <a:sym typeface="Courier New Bold" charset="0"/>
              </a:rPr>
              <a:t>  400544: callq  400550 &lt;mult2&gt;</a:t>
            </a:r>
          </a:p>
          <a:p>
            <a:pPr algn="l"/>
            <a:r>
              <a:rPr lang="sk-SK" sz="1800" dirty="0">
                <a:latin typeface="Courier New" pitchFamily="49" charset="0"/>
                <a:cs typeface="Courier New" pitchFamily="49" charset="0"/>
                <a:sym typeface="Courier New Bold" charset="0"/>
              </a:rPr>
              <a:t>  400549: mov    %rax,(%rbx)</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11" name="Rectangle 8"/>
          <p:cNvSpPr>
            <a:spLocks/>
          </p:cNvSpPr>
          <p:nvPr/>
        </p:nvSpPr>
        <p:spPr bwMode="auto">
          <a:xfrm>
            <a:off x="7772400" y="3505200"/>
            <a:ext cx="1346200" cy="381000"/>
          </a:xfrm>
          <a:prstGeom prst="rect">
            <a:avLst/>
          </a:prstGeom>
          <a:solidFill>
            <a:srgbClr val="FFCCCC"/>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0x400557</a:t>
            </a:r>
          </a:p>
        </p:txBody>
      </p:sp>
      <p:sp>
        <p:nvSpPr>
          <p:cNvPr id="12" name="Rectangle 9"/>
          <p:cNvSpPr>
            <a:spLocks/>
          </p:cNvSpPr>
          <p:nvPr/>
        </p:nvSpPr>
        <p:spPr bwMode="auto">
          <a:xfrm>
            <a:off x="7772400" y="28956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0x118</a:t>
            </a:r>
          </a:p>
        </p:txBody>
      </p:sp>
      <p:sp>
        <p:nvSpPr>
          <p:cNvPr id="17" name="Rectangle 14"/>
          <p:cNvSpPr>
            <a:spLocks/>
          </p:cNvSpPr>
          <p:nvPr/>
        </p:nvSpPr>
        <p:spPr bwMode="auto">
          <a:xfrm>
            <a:off x="7772400" y="2286000"/>
            <a:ext cx="13462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0x400549</a:t>
            </a:r>
          </a:p>
        </p:txBody>
      </p:sp>
      <p:sp>
        <p:nvSpPr>
          <p:cNvPr id="18" name="Rectangle 15"/>
          <p:cNvSpPr>
            <a:spLocks/>
          </p:cNvSpPr>
          <p:nvPr/>
        </p:nvSpPr>
        <p:spPr bwMode="auto">
          <a:xfrm>
            <a:off x="7772400" y="381000"/>
            <a:ext cx="1346200" cy="19050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r>
              <a:rPr lang="en-US" sz="2400" dirty="0"/>
              <a:t>•</a:t>
            </a:r>
          </a:p>
          <a:p>
            <a:r>
              <a:rPr lang="en-US" sz="2400" dirty="0"/>
              <a:t>•</a:t>
            </a:r>
          </a:p>
          <a:p>
            <a:r>
              <a:rPr lang="en-US" sz="2400" dirty="0"/>
              <a:t>•</a:t>
            </a:r>
          </a:p>
        </p:txBody>
      </p:sp>
      <p:sp>
        <p:nvSpPr>
          <p:cNvPr id="20" name="Arc 19"/>
          <p:cNvSpPr/>
          <p:nvPr/>
        </p:nvSpPr>
        <p:spPr bwMode="auto">
          <a:xfrm flipV="1">
            <a:off x="8153400" y="2438400"/>
            <a:ext cx="1676400" cy="685800"/>
          </a:xfrm>
          <a:prstGeom prst="arc">
            <a:avLst>
              <a:gd name="adj1" fmla="val 17108922"/>
              <a:gd name="adj2" fmla="val 4394693"/>
            </a:avLst>
          </a:prstGeom>
          <a:noFill/>
          <a:ln w="25400" cap="flat" cmpd="sng" algn="ctr">
            <a:solidFill>
              <a:srgbClr val="008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eaLnBrk="1" hangingPunct="1">
              <a:lnSpc>
                <a:spcPct val="100000"/>
              </a:lnSpc>
            </a:pPr>
            <a:endParaRPr lang="en-US" sz="4200" b="0">
              <a:solidFill>
                <a:srgbClr val="000000"/>
              </a:solidFill>
              <a:latin typeface="Gill Sans" charset="0"/>
              <a:ea typeface="ヒラギノ角ゴ ProN W3" charset="0"/>
              <a:cs typeface="ヒラギノ角ゴ ProN W3" charset="0"/>
              <a:sym typeface="Gill Sans" charset="0"/>
            </a:endParaRPr>
          </a:p>
        </p:txBody>
      </p:sp>
      <p:cxnSp>
        <p:nvCxnSpPr>
          <p:cNvPr id="22" name="Straight Arrow Connector 21"/>
          <p:cNvCxnSpPr>
            <a:stCxn id="11" idx="1"/>
          </p:cNvCxnSpPr>
          <p:nvPr/>
        </p:nvCxnSpPr>
        <p:spPr bwMode="auto">
          <a:xfrm flipH="1">
            <a:off x="3886200" y="3695700"/>
            <a:ext cx="3886200" cy="14097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cxnSp>
        <p:nvCxnSpPr>
          <p:cNvPr id="19" name="Straight Arrow Connector 18"/>
          <p:cNvCxnSpPr/>
          <p:nvPr/>
        </p:nvCxnSpPr>
        <p:spPr bwMode="auto">
          <a:xfrm flipH="1" flipV="1">
            <a:off x="5638800" y="2476500"/>
            <a:ext cx="2133600" cy="381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grpSp>
        <p:nvGrpSpPr>
          <p:cNvPr id="21" name="Group 20"/>
          <p:cNvGrpSpPr/>
          <p:nvPr/>
        </p:nvGrpSpPr>
        <p:grpSpPr>
          <a:xfrm>
            <a:off x="6858001" y="1143000"/>
            <a:ext cx="776287" cy="2743200"/>
            <a:chOff x="5334000" y="1143000"/>
            <a:chExt cx="776287" cy="2743200"/>
          </a:xfrm>
        </p:grpSpPr>
        <p:sp>
          <p:nvSpPr>
            <p:cNvPr id="23" name="Rectangle 3"/>
            <p:cNvSpPr>
              <a:spLocks/>
            </p:cNvSpPr>
            <p:nvPr/>
          </p:nvSpPr>
          <p:spPr bwMode="auto">
            <a:xfrm>
              <a:off x="5472112" y="28956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24" name="Rectangle 10"/>
            <p:cNvSpPr>
              <a:spLocks/>
            </p:cNvSpPr>
            <p:nvPr/>
          </p:nvSpPr>
          <p:spPr bwMode="auto">
            <a:xfrm>
              <a:off x="5334000" y="1905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0x120</a:t>
              </a:r>
            </a:p>
          </p:txBody>
        </p:sp>
        <p:sp>
          <p:nvSpPr>
            <p:cNvPr id="25" name="Rectangle 11"/>
            <p:cNvSpPr>
              <a:spLocks/>
            </p:cNvSpPr>
            <p:nvPr/>
          </p:nvSpPr>
          <p:spPr bwMode="auto">
            <a:xfrm>
              <a:off x="5334000" y="1524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0x128</a:t>
              </a:r>
            </a:p>
          </p:txBody>
        </p:sp>
        <p:sp>
          <p:nvSpPr>
            <p:cNvPr id="26" name="Rectangle 12"/>
            <p:cNvSpPr>
              <a:spLocks/>
            </p:cNvSpPr>
            <p:nvPr/>
          </p:nvSpPr>
          <p:spPr bwMode="auto">
            <a:xfrm>
              <a:off x="5334000" y="1143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0x130</a:t>
              </a:r>
            </a:p>
          </p:txBody>
        </p:sp>
        <p:sp>
          <p:nvSpPr>
            <p:cNvPr id="27" name="Rectangle 11"/>
            <p:cNvSpPr>
              <a:spLocks/>
            </p:cNvSpPr>
            <p:nvPr/>
          </p:nvSpPr>
          <p:spPr bwMode="auto">
            <a:xfrm>
              <a:off x="5334000" y="2286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0x118</a:t>
              </a:r>
            </a:p>
          </p:txBody>
        </p:sp>
        <p:sp>
          <p:nvSpPr>
            <p:cNvPr id="28" name="Rectangle 4"/>
            <p:cNvSpPr>
              <a:spLocks/>
            </p:cNvSpPr>
            <p:nvPr/>
          </p:nvSpPr>
          <p:spPr bwMode="auto">
            <a:xfrm>
              <a:off x="5472112" y="35052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%rip</a:t>
              </a:r>
            </a:p>
          </p:txBody>
        </p:sp>
      </p:grpSp>
    </p:spTree>
    <p:extLst>
      <p:ext uri="{BB962C8B-B14F-4D97-AF65-F5344CB8AC3E}">
        <p14:creationId xmlns:p14="http://schemas.microsoft.com/office/powerpoint/2010/main" val="268275826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Control-Flow Example #4</a:t>
            </a:r>
          </a:p>
        </p:txBody>
      </p:sp>
      <p:sp>
        <p:nvSpPr>
          <p:cNvPr id="6" name="Rectangle 4"/>
          <p:cNvSpPr>
            <a:spLocks/>
          </p:cNvSpPr>
          <p:nvPr/>
        </p:nvSpPr>
        <p:spPr bwMode="auto">
          <a:xfrm>
            <a:off x="1752600" y="3962400"/>
            <a:ext cx="4495800" cy="15240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ro-RO" sz="1800" dirty="0">
                <a:latin typeface="Courier New" pitchFamily="49" charset="0"/>
                <a:cs typeface="Courier New" pitchFamily="49" charset="0"/>
                <a:sym typeface="Courier New Bold" charset="0"/>
              </a:rPr>
              <a:t>0000000000400550 &lt;mult2&gt;:</a:t>
            </a:r>
          </a:p>
          <a:p>
            <a:pPr algn="l"/>
            <a:r>
              <a:rPr lang="ro-RO" sz="1800" dirty="0">
                <a:latin typeface="Courier New" pitchFamily="49" charset="0"/>
                <a:cs typeface="Courier New" pitchFamily="49" charset="0"/>
                <a:sym typeface="Courier New Bold" charset="0"/>
              </a:rPr>
              <a:t>  400550:  mov    %rdi,%rax</a:t>
            </a:r>
          </a:p>
          <a:p>
            <a:pPr algn="l"/>
            <a:r>
              <a:rPr lang="ro-RO" sz="1800" dirty="0">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endParaRPr lang="ro-RO" sz="1800" dirty="0">
              <a:latin typeface="Courier New" pitchFamily="49" charset="0"/>
              <a:cs typeface="Courier New" pitchFamily="49" charset="0"/>
              <a:sym typeface="Courier New Bold" charset="0"/>
            </a:endParaRPr>
          </a:p>
          <a:p>
            <a:pPr algn="l"/>
            <a:r>
              <a:rPr lang="ro-RO" sz="1800" dirty="0">
                <a:latin typeface="Courier New" pitchFamily="49" charset="0"/>
                <a:cs typeface="Courier New" pitchFamily="49" charset="0"/>
                <a:sym typeface="Courier New Bold" charset="0"/>
              </a:rPr>
              <a:t>  400557:  retq		</a:t>
            </a:r>
          </a:p>
        </p:txBody>
      </p:sp>
      <p:sp>
        <p:nvSpPr>
          <p:cNvPr id="8" name="Rectangle 7"/>
          <p:cNvSpPr>
            <a:spLocks/>
          </p:cNvSpPr>
          <p:nvPr/>
        </p:nvSpPr>
        <p:spPr bwMode="auto">
          <a:xfrm>
            <a:off x="1752600" y="1295400"/>
            <a:ext cx="4495800" cy="20574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sk-SK" sz="1800" dirty="0">
                <a:latin typeface="Courier New" pitchFamily="49" charset="0"/>
                <a:cs typeface="Courier New" pitchFamily="49" charset="0"/>
                <a:sym typeface="Courier New Bold" charset="0"/>
              </a:rPr>
              <a:t>0000000000400540 &lt;multstore&gt;:</a:t>
            </a:r>
          </a:p>
          <a:p>
            <a:pPr algn="l"/>
            <a:r>
              <a:rPr lang="sk-SK" sz="1800" dirty="0">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sk-SK" sz="1800" dirty="0">
                <a:latin typeface="Courier New" pitchFamily="49" charset="0"/>
                <a:cs typeface="Courier New" pitchFamily="49" charset="0"/>
                <a:sym typeface="Courier New Bold" charset="0"/>
              </a:rPr>
              <a:t>  400544: callq  400550 &lt;mult2&gt;</a:t>
            </a:r>
          </a:p>
          <a:p>
            <a:pPr algn="l"/>
            <a:r>
              <a:rPr lang="sk-SK" sz="1800" dirty="0">
                <a:latin typeface="Courier New" pitchFamily="49" charset="0"/>
                <a:cs typeface="Courier New" pitchFamily="49" charset="0"/>
                <a:sym typeface="Courier New Bold" charset="0"/>
              </a:rPr>
              <a:t>  400549: mov    %rax,(%rbx)</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11" name="Rectangle 8"/>
          <p:cNvSpPr>
            <a:spLocks/>
          </p:cNvSpPr>
          <p:nvPr/>
        </p:nvSpPr>
        <p:spPr bwMode="auto">
          <a:xfrm>
            <a:off x="7772400" y="3505200"/>
            <a:ext cx="1346200" cy="381000"/>
          </a:xfrm>
          <a:prstGeom prst="rect">
            <a:avLst/>
          </a:prstGeom>
          <a:solidFill>
            <a:srgbClr val="FFCCCC"/>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0x400549</a:t>
            </a:r>
          </a:p>
        </p:txBody>
      </p:sp>
      <p:sp>
        <p:nvSpPr>
          <p:cNvPr id="12" name="Rectangle 9"/>
          <p:cNvSpPr>
            <a:spLocks/>
          </p:cNvSpPr>
          <p:nvPr/>
        </p:nvSpPr>
        <p:spPr bwMode="auto">
          <a:xfrm>
            <a:off x="7772400" y="28956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0x120</a:t>
            </a:r>
          </a:p>
        </p:txBody>
      </p:sp>
      <p:sp>
        <p:nvSpPr>
          <p:cNvPr id="18" name="Rectangle 15"/>
          <p:cNvSpPr>
            <a:spLocks/>
          </p:cNvSpPr>
          <p:nvPr/>
        </p:nvSpPr>
        <p:spPr bwMode="auto">
          <a:xfrm>
            <a:off x="7772400" y="381000"/>
            <a:ext cx="1346200" cy="19050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r>
              <a:rPr lang="en-US" sz="2400" dirty="0"/>
              <a:t>•</a:t>
            </a:r>
          </a:p>
          <a:p>
            <a:r>
              <a:rPr lang="en-US" sz="2400" dirty="0"/>
              <a:t>•</a:t>
            </a:r>
          </a:p>
          <a:p>
            <a:r>
              <a:rPr lang="en-US" sz="2400" dirty="0"/>
              <a:t>•</a:t>
            </a:r>
          </a:p>
        </p:txBody>
      </p:sp>
      <p:sp>
        <p:nvSpPr>
          <p:cNvPr id="20" name="Arc 19"/>
          <p:cNvSpPr/>
          <p:nvPr/>
        </p:nvSpPr>
        <p:spPr bwMode="auto">
          <a:xfrm flipV="1">
            <a:off x="8153400" y="2133600"/>
            <a:ext cx="1676400" cy="990600"/>
          </a:xfrm>
          <a:prstGeom prst="arc">
            <a:avLst>
              <a:gd name="adj1" fmla="val 17108922"/>
              <a:gd name="adj2" fmla="val 4768750"/>
            </a:avLst>
          </a:prstGeom>
          <a:noFill/>
          <a:ln w="25400" cap="flat" cmpd="sng" algn="ctr">
            <a:solidFill>
              <a:srgbClr val="008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eaLnBrk="1" hangingPunct="1">
              <a:lnSpc>
                <a:spcPct val="100000"/>
              </a:lnSpc>
            </a:pPr>
            <a:endParaRPr lang="en-US" sz="4200" b="0">
              <a:solidFill>
                <a:srgbClr val="000000"/>
              </a:solidFill>
              <a:latin typeface="Gill Sans" charset="0"/>
              <a:ea typeface="ヒラギノ角ゴ ProN W3" charset="0"/>
              <a:cs typeface="ヒラギノ角ゴ ProN W3" charset="0"/>
              <a:sym typeface="Gill Sans" charset="0"/>
            </a:endParaRPr>
          </a:p>
        </p:txBody>
      </p:sp>
      <p:cxnSp>
        <p:nvCxnSpPr>
          <p:cNvPr id="22" name="Straight Arrow Connector 21"/>
          <p:cNvCxnSpPr>
            <a:stCxn id="11" idx="1"/>
          </p:cNvCxnSpPr>
          <p:nvPr/>
        </p:nvCxnSpPr>
        <p:spPr bwMode="auto">
          <a:xfrm flipH="1" flipV="1">
            <a:off x="5638800" y="2590800"/>
            <a:ext cx="2133600" cy="11049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21" name="Rectangle 3"/>
          <p:cNvSpPr>
            <a:spLocks/>
          </p:cNvSpPr>
          <p:nvPr/>
        </p:nvSpPr>
        <p:spPr bwMode="auto">
          <a:xfrm>
            <a:off x="6996113" y="28956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23" name="Rectangle 10"/>
          <p:cNvSpPr>
            <a:spLocks/>
          </p:cNvSpPr>
          <p:nvPr/>
        </p:nvSpPr>
        <p:spPr bwMode="auto">
          <a:xfrm>
            <a:off x="6858001" y="1905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0x120</a:t>
            </a:r>
          </a:p>
        </p:txBody>
      </p:sp>
      <p:sp>
        <p:nvSpPr>
          <p:cNvPr id="24" name="Rectangle 11"/>
          <p:cNvSpPr>
            <a:spLocks/>
          </p:cNvSpPr>
          <p:nvPr/>
        </p:nvSpPr>
        <p:spPr bwMode="auto">
          <a:xfrm>
            <a:off x="6858001" y="1524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0x128</a:t>
            </a:r>
          </a:p>
        </p:txBody>
      </p:sp>
      <p:sp>
        <p:nvSpPr>
          <p:cNvPr id="25" name="Rectangle 12"/>
          <p:cNvSpPr>
            <a:spLocks/>
          </p:cNvSpPr>
          <p:nvPr/>
        </p:nvSpPr>
        <p:spPr bwMode="auto">
          <a:xfrm>
            <a:off x="6858001" y="1143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0x130</a:t>
            </a:r>
          </a:p>
        </p:txBody>
      </p:sp>
      <p:sp>
        <p:nvSpPr>
          <p:cNvPr id="27" name="Rectangle 4"/>
          <p:cNvSpPr>
            <a:spLocks/>
          </p:cNvSpPr>
          <p:nvPr/>
        </p:nvSpPr>
        <p:spPr bwMode="auto">
          <a:xfrm>
            <a:off x="6996113" y="35052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%rip</a:t>
            </a:r>
          </a:p>
        </p:txBody>
      </p:sp>
    </p:spTree>
    <p:extLst>
      <p:ext uri="{BB962C8B-B14F-4D97-AF65-F5344CB8AC3E}">
        <p14:creationId xmlns:p14="http://schemas.microsoft.com/office/powerpoint/2010/main" val="406807034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title"/>
          </p:nvPr>
        </p:nvSpPr>
        <p:spPr>
          <a:ln/>
        </p:spPr>
        <p:txBody>
          <a:bodyPr/>
          <a:lstStyle/>
          <a:p>
            <a:pPr marL="119063" indent="-119063"/>
            <a:r>
              <a:rPr lang="en-US" dirty="0"/>
              <a:t>Procedure Data Flow</a:t>
            </a:r>
          </a:p>
        </p:txBody>
      </p:sp>
      <p:sp>
        <p:nvSpPr>
          <p:cNvPr id="45061" name="Rectangle 5"/>
          <p:cNvSpPr>
            <a:spLocks noGrp="1" noChangeArrowheads="1"/>
          </p:cNvSpPr>
          <p:nvPr>
            <p:ph type="body" idx="1"/>
          </p:nvPr>
        </p:nvSpPr>
        <p:spPr>
          <a:ln/>
        </p:spPr>
        <p:txBody>
          <a:bodyPr/>
          <a:lstStyle/>
          <a:p>
            <a:r>
              <a:rPr lang="en-US" dirty="0"/>
              <a:t>Registers</a:t>
            </a:r>
          </a:p>
        </p:txBody>
      </p:sp>
      <p:sp>
        <p:nvSpPr>
          <p:cNvPr id="2" name="Content Placeholder 1"/>
          <p:cNvSpPr>
            <a:spLocks noGrp="1"/>
          </p:cNvSpPr>
          <p:nvPr>
            <p:ph sz="half" idx="2"/>
          </p:nvPr>
        </p:nvSpPr>
        <p:spPr/>
        <p:txBody>
          <a:bodyPr/>
          <a:lstStyle/>
          <a:p>
            <a:r>
              <a:rPr lang="en-US" dirty="0"/>
              <a:t>First 6 arguments</a:t>
            </a:r>
          </a:p>
          <a:p>
            <a:endParaRPr lang="en-US" dirty="0"/>
          </a:p>
          <a:p>
            <a:endParaRPr lang="en-US" dirty="0"/>
          </a:p>
          <a:p>
            <a:endParaRPr lang="en-US" dirty="0"/>
          </a:p>
          <a:p>
            <a:endParaRPr lang="en-US" dirty="0"/>
          </a:p>
          <a:p>
            <a:pPr marL="0" indent="0"/>
            <a:endParaRPr lang="en-US" dirty="0"/>
          </a:p>
          <a:p>
            <a:pPr marL="0" indent="0"/>
            <a:endParaRPr lang="en-US" dirty="0"/>
          </a:p>
          <a:p>
            <a:r>
              <a:rPr lang="en-US" dirty="0"/>
              <a:t>Return value</a:t>
            </a:r>
          </a:p>
        </p:txBody>
      </p:sp>
      <p:sp>
        <p:nvSpPr>
          <p:cNvPr id="3" name="Text Placeholder 2"/>
          <p:cNvSpPr>
            <a:spLocks noGrp="1"/>
          </p:cNvSpPr>
          <p:nvPr>
            <p:ph type="body" sz="quarter" idx="3"/>
          </p:nvPr>
        </p:nvSpPr>
        <p:spPr/>
        <p:txBody>
          <a:bodyPr/>
          <a:lstStyle/>
          <a:p>
            <a:r>
              <a:rPr lang="en-US" dirty="0"/>
              <a:t>Stack</a:t>
            </a:r>
          </a:p>
        </p:txBody>
      </p:sp>
      <p:sp>
        <p:nvSpPr>
          <p:cNvPr id="4" name="Content Placeholder 3"/>
          <p:cNvSpPr>
            <a:spLocks noGrp="1"/>
          </p:cNvSpPr>
          <p:nvPr>
            <p:ph sz="quarter" idx="4"/>
          </p:nvPr>
        </p:nvSpPr>
        <p:spPr>
          <a:xfrm>
            <a:off x="6169026" y="5791200"/>
            <a:ext cx="4041775" cy="334963"/>
          </a:xfrm>
        </p:spPr>
        <p:txBody>
          <a:bodyPr/>
          <a:lstStyle/>
          <a:p>
            <a:r>
              <a:rPr lang="en-US" dirty="0"/>
              <a:t>Only allocate stack space when needed</a:t>
            </a:r>
          </a:p>
        </p:txBody>
      </p:sp>
      <p:sp>
        <p:nvSpPr>
          <p:cNvPr id="9" name="Rectangle 9"/>
          <p:cNvSpPr>
            <a:spLocks/>
          </p:cNvSpPr>
          <p:nvPr/>
        </p:nvSpPr>
        <p:spPr bwMode="auto">
          <a:xfrm>
            <a:off x="3606800" y="2229728"/>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rdi</a:t>
            </a:r>
            <a:endParaRPr lang="en-US" sz="1800" dirty="0">
              <a:latin typeface="Courier New Bold" charset="0"/>
              <a:cs typeface="Courier New Bold" charset="0"/>
              <a:sym typeface="Courier New Bold" charset="0"/>
            </a:endParaRPr>
          </a:p>
        </p:txBody>
      </p:sp>
      <p:sp>
        <p:nvSpPr>
          <p:cNvPr id="10" name="Rectangle 9"/>
          <p:cNvSpPr>
            <a:spLocks/>
          </p:cNvSpPr>
          <p:nvPr/>
        </p:nvSpPr>
        <p:spPr bwMode="auto">
          <a:xfrm>
            <a:off x="3606800" y="2610728"/>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rsi</a:t>
            </a:r>
            <a:endParaRPr lang="en-US" sz="1800" dirty="0">
              <a:latin typeface="Courier New Bold" charset="0"/>
              <a:cs typeface="Courier New Bold" charset="0"/>
              <a:sym typeface="Courier New Bold" charset="0"/>
            </a:endParaRPr>
          </a:p>
        </p:txBody>
      </p:sp>
      <p:sp>
        <p:nvSpPr>
          <p:cNvPr id="11" name="Rectangle 10"/>
          <p:cNvSpPr>
            <a:spLocks/>
          </p:cNvSpPr>
          <p:nvPr/>
        </p:nvSpPr>
        <p:spPr bwMode="auto">
          <a:xfrm>
            <a:off x="3606800" y="2991728"/>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rdx</a:t>
            </a:r>
            <a:endParaRPr lang="en-US" sz="1800" dirty="0">
              <a:latin typeface="Courier New Bold" charset="0"/>
              <a:cs typeface="Courier New Bold" charset="0"/>
              <a:sym typeface="Courier New Bold" charset="0"/>
            </a:endParaRPr>
          </a:p>
        </p:txBody>
      </p:sp>
      <p:sp>
        <p:nvSpPr>
          <p:cNvPr id="12" name="Rectangle 11"/>
          <p:cNvSpPr>
            <a:spLocks/>
          </p:cNvSpPr>
          <p:nvPr/>
        </p:nvSpPr>
        <p:spPr bwMode="auto">
          <a:xfrm>
            <a:off x="3606800" y="3372728"/>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rcx</a:t>
            </a:r>
            <a:endParaRPr lang="en-US" sz="1800" dirty="0">
              <a:latin typeface="Courier New Bold" charset="0"/>
              <a:cs typeface="Courier New Bold" charset="0"/>
              <a:sym typeface="Courier New Bold" charset="0"/>
            </a:endParaRPr>
          </a:p>
        </p:txBody>
      </p:sp>
      <p:sp>
        <p:nvSpPr>
          <p:cNvPr id="13" name="Rectangle 12"/>
          <p:cNvSpPr>
            <a:spLocks/>
          </p:cNvSpPr>
          <p:nvPr/>
        </p:nvSpPr>
        <p:spPr bwMode="auto">
          <a:xfrm>
            <a:off x="3606800" y="3753728"/>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%r8</a:t>
            </a:r>
          </a:p>
        </p:txBody>
      </p:sp>
      <p:sp>
        <p:nvSpPr>
          <p:cNvPr id="14" name="Rectangle 13"/>
          <p:cNvSpPr>
            <a:spLocks/>
          </p:cNvSpPr>
          <p:nvPr/>
        </p:nvSpPr>
        <p:spPr bwMode="auto">
          <a:xfrm>
            <a:off x="3606800" y="4134728"/>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%r9</a:t>
            </a:r>
          </a:p>
        </p:txBody>
      </p:sp>
      <p:sp>
        <p:nvSpPr>
          <p:cNvPr id="15" name="Rectangle 14"/>
          <p:cNvSpPr>
            <a:spLocks/>
          </p:cNvSpPr>
          <p:nvPr/>
        </p:nvSpPr>
        <p:spPr bwMode="auto">
          <a:xfrm>
            <a:off x="3606800" y="59436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rax</a:t>
            </a:r>
            <a:endParaRPr lang="en-US" sz="1800" dirty="0">
              <a:latin typeface="Courier New Bold" charset="0"/>
              <a:cs typeface="Courier New Bold" charset="0"/>
              <a:sym typeface="Courier New Bold" charset="0"/>
            </a:endParaRPr>
          </a:p>
        </p:txBody>
      </p:sp>
      <p:grpSp>
        <p:nvGrpSpPr>
          <p:cNvPr id="5" name="Group 4"/>
          <p:cNvGrpSpPr/>
          <p:nvPr/>
        </p:nvGrpSpPr>
        <p:grpSpPr>
          <a:xfrm>
            <a:off x="7162800" y="2438400"/>
            <a:ext cx="1346200" cy="2667000"/>
            <a:chOff x="5943600" y="2057400"/>
            <a:chExt cx="1346200" cy="2667000"/>
          </a:xfrm>
        </p:grpSpPr>
        <p:sp>
          <p:nvSpPr>
            <p:cNvPr id="16" name="Rectangle 14"/>
            <p:cNvSpPr>
              <a:spLocks/>
            </p:cNvSpPr>
            <p:nvPr/>
          </p:nvSpPr>
          <p:spPr bwMode="auto">
            <a:xfrm>
              <a:off x="5943600" y="4343400"/>
              <a:ext cx="13462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mn-lt"/>
                  <a:cs typeface="Courier New Bold" charset="0"/>
                  <a:sym typeface="Courier New Bold" charset="0"/>
                </a:rPr>
                <a:t>Arg</a:t>
              </a:r>
              <a:r>
                <a:rPr lang="en-US" sz="1800" dirty="0">
                  <a:latin typeface="+mn-lt"/>
                  <a:cs typeface="Courier New Bold" charset="0"/>
                  <a:sym typeface="Courier New Bold" charset="0"/>
                </a:rPr>
                <a:t> </a:t>
              </a:r>
              <a:r>
                <a:rPr lang="en-US" sz="1800" dirty="0">
                  <a:latin typeface="Courier New Bold" charset="0"/>
                  <a:cs typeface="Courier New Bold" charset="0"/>
                  <a:sym typeface="Courier New Bold" charset="0"/>
                </a:rPr>
                <a:t>7</a:t>
              </a:r>
            </a:p>
          </p:txBody>
        </p:sp>
        <p:sp>
          <p:nvSpPr>
            <p:cNvPr id="17" name="Rectangle 15"/>
            <p:cNvSpPr>
              <a:spLocks/>
            </p:cNvSpPr>
            <p:nvPr/>
          </p:nvSpPr>
          <p:spPr bwMode="auto">
            <a:xfrm>
              <a:off x="5943600" y="3200400"/>
              <a:ext cx="1346200" cy="7620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r>
                <a:rPr lang="en-US" sz="2400" dirty="0"/>
                <a:t>• • •</a:t>
              </a:r>
            </a:p>
          </p:txBody>
        </p:sp>
        <p:sp>
          <p:nvSpPr>
            <p:cNvPr id="18" name="Rectangle 14"/>
            <p:cNvSpPr>
              <a:spLocks/>
            </p:cNvSpPr>
            <p:nvPr/>
          </p:nvSpPr>
          <p:spPr bwMode="auto">
            <a:xfrm>
              <a:off x="5943600" y="3962400"/>
              <a:ext cx="13462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mn-lt"/>
                  <a:cs typeface="Courier New Bold" charset="0"/>
                  <a:sym typeface="Courier New Bold" charset="0"/>
                </a:rPr>
                <a:t>Arg</a:t>
              </a:r>
              <a:r>
                <a:rPr lang="en-US" sz="1800" dirty="0">
                  <a:latin typeface="+mn-lt"/>
                  <a:cs typeface="Courier New Bold" charset="0"/>
                  <a:sym typeface="Courier New Bold" charset="0"/>
                </a:rPr>
                <a:t> </a:t>
              </a:r>
              <a:r>
                <a:rPr lang="en-US" sz="1800" dirty="0">
                  <a:latin typeface="Courier New Bold" charset="0"/>
                  <a:cs typeface="Courier New Bold" charset="0"/>
                  <a:sym typeface="Courier New Bold" charset="0"/>
                </a:rPr>
                <a:t>8</a:t>
              </a:r>
            </a:p>
          </p:txBody>
        </p:sp>
        <p:sp>
          <p:nvSpPr>
            <p:cNvPr id="19" name="Rectangle 14"/>
            <p:cNvSpPr>
              <a:spLocks/>
            </p:cNvSpPr>
            <p:nvPr/>
          </p:nvSpPr>
          <p:spPr bwMode="auto">
            <a:xfrm>
              <a:off x="5943600" y="2819400"/>
              <a:ext cx="13462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mn-lt"/>
                  <a:cs typeface="Courier New Bold" charset="0"/>
                  <a:sym typeface="Courier New Bold" charset="0"/>
                </a:rPr>
                <a:t>Arg</a:t>
              </a:r>
              <a:r>
                <a:rPr lang="en-US" sz="1800" dirty="0">
                  <a:latin typeface="+mn-lt"/>
                  <a:cs typeface="Courier New Bold" charset="0"/>
                  <a:sym typeface="Courier New Bold" charset="0"/>
                </a:rPr>
                <a:t> </a:t>
              </a:r>
              <a:r>
                <a:rPr lang="en-US" sz="1800" i="1" dirty="0">
                  <a:latin typeface="+mn-lt"/>
                  <a:cs typeface="Courier New Bold" charset="0"/>
                  <a:sym typeface="Courier New Bold" charset="0"/>
                </a:rPr>
                <a:t>n</a:t>
              </a:r>
            </a:p>
          </p:txBody>
        </p:sp>
        <p:sp>
          <p:nvSpPr>
            <p:cNvPr id="20" name="Rectangle 15"/>
            <p:cNvSpPr>
              <a:spLocks/>
            </p:cNvSpPr>
            <p:nvPr/>
          </p:nvSpPr>
          <p:spPr bwMode="auto">
            <a:xfrm>
              <a:off x="5943600" y="2057400"/>
              <a:ext cx="1346200" cy="7620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r>
                <a:rPr lang="en-US" sz="2400" dirty="0"/>
                <a:t>• • •</a:t>
              </a:r>
            </a:p>
          </p:txBody>
        </p:sp>
      </p:grpSp>
    </p:spTree>
    <p:extLst>
      <p:ext uri="{BB962C8B-B14F-4D97-AF65-F5344CB8AC3E}">
        <p14:creationId xmlns:p14="http://schemas.microsoft.com/office/powerpoint/2010/main" val="330206327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title"/>
          </p:nvPr>
        </p:nvSpPr>
        <p:spPr>
          <a:ln/>
        </p:spPr>
        <p:txBody>
          <a:bodyPr/>
          <a:lstStyle/>
          <a:p>
            <a:pPr marL="119063" indent="-119063"/>
            <a:r>
              <a:rPr lang="en-US" dirty="0"/>
              <a:t>Diane’s Silk Dress Cost $89</a:t>
            </a:r>
          </a:p>
        </p:txBody>
      </p:sp>
      <p:sp>
        <p:nvSpPr>
          <p:cNvPr id="45061" name="Rectangle 5"/>
          <p:cNvSpPr>
            <a:spLocks noGrp="1" noChangeArrowheads="1"/>
          </p:cNvSpPr>
          <p:nvPr>
            <p:ph type="body" idx="1"/>
          </p:nvPr>
        </p:nvSpPr>
        <p:spPr>
          <a:ln/>
        </p:spPr>
        <p:txBody>
          <a:bodyPr/>
          <a:lstStyle/>
          <a:p>
            <a:r>
              <a:rPr lang="en-US" dirty="0"/>
              <a:t>Registers</a:t>
            </a:r>
          </a:p>
        </p:txBody>
      </p:sp>
      <p:sp>
        <p:nvSpPr>
          <p:cNvPr id="9" name="Rectangle 9"/>
          <p:cNvSpPr>
            <a:spLocks/>
          </p:cNvSpPr>
          <p:nvPr/>
        </p:nvSpPr>
        <p:spPr bwMode="auto">
          <a:xfrm>
            <a:off x="2286000" y="28194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rdi</a:t>
            </a:r>
            <a:endParaRPr lang="en-US" sz="1800" dirty="0">
              <a:latin typeface="Courier New Bold" charset="0"/>
              <a:cs typeface="Courier New Bold" charset="0"/>
              <a:sym typeface="Courier New Bold" charset="0"/>
            </a:endParaRPr>
          </a:p>
        </p:txBody>
      </p:sp>
      <p:sp>
        <p:nvSpPr>
          <p:cNvPr id="10" name="Rectangle 9"/>
          <p:cNvSpPr>
            <a:spLocks/>
          </p:cNvSpPr>
          <p:nvPr/>
        </p:nvSpPr>
        <p:spPr bwMode="auto">
          <a:xfrm>
            <a:off x="2286000" y="32004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rsi</a:t>
            </a:r>
            <a:endParaRPr lang="en-US" sz="1800" dirty="0">
              <a:latin typeface="Courier New Bold" charset="0"/>
              <a:cs typeface="Courier New Bold" charset="0"/>
              <a:sym typeface="Courier New Bold" charset="0"/>
            </a:endParaRPr>
          </a:p>
        </p:txBody>
      </p:sp>
      <p:sp>
        <p:nvSpPr>
          <p:cNvPr id="11" name="Rectangle 10"/>
          <p:cNvSpPr>
            <a:spLocks/>
          </p:cNvSpPr>
          <p:nvPr/>
        </p:nvSpPr>
        <p:spPr bwMode="auto">
          <a:xfrm>
            <a:off x="2286000" y="35814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rdx</a:t>
            </a:r>
            <a:endParaRPr lang="en-US" sz="1800" dirty="0">
              <a:latin typeface="Courier New Bold" charset="0"/>
              <a:cs typeface="Courier New Bold" charset="0"/>
              <a:sym typeface="Courier New Bold" charset="0"/>
            </a:endParaRPr>
          </a:p>
        </p:txBody>
      </p:sp>
      <p:sp>
        <p:nvSpPr>
          <p:cNvPr id="12" name="Rectangle 11"/>
          <p:cNvSpPr>
            <a:spLocks/>
          </p:cNvSpPr>
          <p:nvPr/>
        </p:nvSpPr>
        <p:spPr bwMode="auto">
          <a:xfrm>
            <a:off x="2286000" y="39624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rcx</a:t>
            </a:r>
            <a:endParaRPr lang="en-US" sz="1800" dirty="0">
              <a:latin typeface="Courier New Bold" charset="0"/>
              <a:cs typeface="Courier New Bold" charset="0"/>
              <a:sym typeface="Courier New Bold" charset="0"/>
            </a:endParaRPr>
          </a:p>
        </p:txBody>
      </p:sp>
      <p:sp>
        <p:nvSpPr>
          <p:cNvPr id="13" name="Rectangle 12"/>
          <p:cNvSpPr>
            <a:spLocks/>
          </p:cNvSpPr>
          <p:nvPr/>
        </p:nvSpPr>
        <p:spPr bwMode="auto">
          <a:xfrm>
            <a:off x="2286000" y="43434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%r8</a:t>
            </a:r>
          </a:p>
        </p:txBody>
      </p:sp>
      <p:sp>
        <p:nvSpPr>
          <p:cNvPr id="14" name="Rectangle 13"/>
          <p:cNvSpPr>
            <a:spLocks/>
          </p:cNvSpPr>
          <p:nvPr/>
        </p:nvSpPr>
        <p:spPr bwMode="auto">
          <a:xfrm>
            <a:off x="2286000" y="47244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%r9</a:t>
            </a:r>
          </a:p>
        </p:txBody>
      </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15001" y="1485900"/>
            <a:ext cx="3075709" cy="4572000"/>
          </a:xfrm>
          <a:prstGeom prst="rect">
            <a:avLst/>
          </a:prstGeom>
        </p:spPr>
      </p:pic>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E3990EB2-6095-034D-50E0-D1B9EC402786}"/>
                  </a:ext>
                </a:extLst>
              </p14:cNvPr>
              <p14:cNvContentPartPr/>
              <p14:nvPr/>
            </p14:nvContentPartPr>
            <p14:xfrm>
              <a:off x="406440" y="146160"/>
              <a:ext cx="4928040" cy="1041480"/>
            </p14:xfrm>
          </p:contentPart>
        </mc:Choice>
        <mc:Fallback xmlns="">
          <p:pic>
            <p:nvPicPr>
              <p:cNvPr id="3" name="Ink 2">
                <a:extLst>
                  <a:ext uri="{FF2B5EF4-FFF2-40B4-BE49-F238E27FC236}">
                    <a16:creationId xmlns:a16="http://schemas.microsoft.com/office/drawing/2014/main" id="{E3990EB2-6095-034D-50E0-D1B9EC402786}"/>
                  </a:ext>
                </a:extLst>
              </p:cNvPr>
              <p:cNvPicPr/>
              <p:nvPr/>
            </p:nvPicPr>
            <p:blipFill>
              <a:blip r:embed="rId5"/>
              <a:stretch>
                <a:fillRect/>
              </a:stretch>
            </p:blipFill>
            <p:spPr>
              <a:xfrm>
                <a:off x="397080" y="136800"/>
                <a:ext cx="4946760" cy="1060200"/>
              </a:xfrm>
              <a:prstGeom prst="rect">
                <a:avLst/>
              </a:prstGeom>
            </p:spPr>
          </p:pic>
        </mc:Fallback>
      </mc:AlternateContent>
    </p:spTree>
    <p:extLst>
      <p:ext uri="{BB962C8B-B14F-4D97-AF65-F5344CB8AC3E}">
        <p14:creationId xmlns:p14="http://schemas.microsoft.com/office/powerpoint/2010/main" val="327260263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Data-Flow Example</a:t>
            </a:r>
          </a:p>
        </p:txBody>
      </p:sp>
      <p:sp>
        <p:nvSpPr>
          <p:cNvPr id="4" name="Rectangle 4"/>
          <p:cNvSpPr>
            <a:spLocks/>
          </p:cNvSpPr>
          <p:nvPr/>
        </p:nvSpPr>
        <p:spPr bwMode="auto">
          <a:xfrm>
            <a:off x="1066800" y="4800600"/>
            <a:ext cx="3733800" cy="18288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long mult2(long a, long b)</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long s = a * b;</a:t>
            </a:r>
          </a:p>
          <a:p>
            <a:pPr algn="l"/>
            <a:r>
              <a:rPr lang="en-US" sz="1800" dirty="0">
                <a:latin typeface="Courier New" pitchFamily="49" charset="0"/>
                <a:cs typeface="Courier New" pitchFamily="49" charset="0"/>
                <a:sym typeface="Courier New Bold" charset="0"/>
              </a:rPr>
              <a:t>  return s;</a:t>
            </a:r>
          </a:p>
          <a:p>
            <a:pPr algn="l"/>
            <a:r>
              <a:rPr lang="en-US" sz="1800" dirty="0">
                <a:latin typeface="Courier New" pitchFamily="49" charset="0"/>
                <a:cs typeface="Courier New" pitchFamily="49" charset="0"/>
                <a:sym typeface="Courier New Bold" charset="0"/>
              </a:rPr>
              <a:t>}</a:t>
            </a:r>
          </a:p>
        </p:txBody>
      </p:sp>
      <p:sp>
        <p:nvSpPr>
          <p:cNvPr id="5" name="Rectangle 4"/>
          <p:cNvSpPr>
            <a:spLocks/>
          </p:cNvSpPr>
          <p:nvPr/>
        </p:nvSpPr>
        <p:spPr bwMode="auto">
          <a:xfrm>
            <a:off x="5181600" y="685800"/>
            <a:ext cx="5867400" cy="13716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void </a:t>
            </a:r>
            <a:r>
              <a:rPr lang="en-US" sz="1800" dirty="0" err="1">
                <a:latin typeface="Courier New" pitchFamily="49" charset="0"/>
                <a:cs typeface="Courier New" pitchFamily="49" charset="0"/>
                <a:sym typeface="Courier New Bold" charset="0"/>
              </a:rPr>
              <a:t>multstore</a:t>
            </a:r>
            <a:r>
              <a:rPr lang="en-US" sz="1800" dirty="0">
                <a:latin typeface="Courier New" pitchFamily="49" charset="0"/>
                <a:cs typeface="Courier New" pitchFamily="49" charset="0"/>
                <a:sym typeface="Courier New Bold" charset="0"/>
              </a:rPr>
              <a:t>(long x, long y, long *</a:t>
            </a:r>
            <a:r>
              <a:rPr lang="en-US" sz="1800" dirty="0" err="1">
                <a:latin typeface="Courier New" pitchFamily="49" charset="0"/>
                <a:cs typeface="Courier New" pitchFamily="49" charset="0"/>
                <a:sym typeface="Courier New Bold" charset="0"/>
              </a:rPr>
              <a:t>dest</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long t = mult2(x, y);</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dest</a:t>
            </a:r>
            <a:r>
              <a:rPr lang="en-US" sz="1800" dirty="0">
                <a:latin typeface="Courier New" pitchFamily="49" charset="0"/>
                <a:cs typeface="Courier New" pitchFamily="49" charset="0"/>
                <a:sym typeface="Courier New Bold" charset="0"/>
              </a:rPr>
              <a:t> = t;</a:t>
            </a:r>
          </a:p>
          <a:p>
            <a:pPr algn="l"/>
            <a:r>
              <a:rPr lang="en-US" sz="1800" dirty="0">
                <a:latin typeface="Courier New" pitchFamily="49" charset="0"/>
                <a:cs typeface="Courier New" pitchFamily="49" charset="0"/>
                <a:sym typeface="Courier New Bold" charset="0"/>
              </a:rPr>
              <a:t>}</a:t>
            </a:r>
          </a:p>
        </p:txBody>
      </p:sp>
      <p:sp>
        <p:nvSpPr>
          <p:cNvPr id="6" name="Rectangle 4"/>
          <p:cNvSpPr>
            <a:spLocks/>
          </p:cNvSpPr>
          <p:nvPr/>
        </p:nvSpPr>
        <p:spPr bwMode="auto">
          <a:xfrm>
            <a:off x="5029200" y="4800600"/>
            <a:ext cx="5257800" cy="18288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ro-RO" sz="1800" dirty="0">
                <a:latin typeface="Courier New" pitchFamily="49" charset="0"/>
                <a:cs typeface="Courier New" pitchFamily="49" charset="0"/>
                <a:sym typeface="Courier New Bold" charset="0"/>
              </a:rPr>
              <a:t>0000000000400550 &lt;mult2&gt;:</a:t>
            </a:r>
          </a:p>
          <a:p>
            <a:pPr algn="l"/>
            <a:r>
              <a:rPr lang="sk-SK" sz="1800" dirty="0">
                <a:solidFill>
                  <a:srgbClr val="FF0000"/>
                </a:solidFill>
                <a:latin typeface="Courier New" pitchFamily="49" charset="0"/>
                <a:cs typeface="Courier New" pitchFamily="49" charset="0"/>
                <a:sym typeface="Courier New Bold" charset="0"/>
              </a:rPr>
              <a:t>  # a in %rdi, b in %rsi</a:t>
            </a:r>
          </a:p>
          <a:p>
            <a:pPr algn="l"/>
            <a:r>
              <a:rPr lang="ro-RO" sz="1800" dirty="0">
                <a:latin typeface="Courier New" pitchFamily="49" charset="0"/>
                <a:cs typeface="Courier New" pitchFamily="49" charset="0"/>
                <a:sym typeface="Courier New Bold" charset="0"/>
              </a:rPr>
              <a:t>  400550:  mov    %rdi,%rax</a:t>
            </a:r>
            <a:r>
              <a:rPr lang="en-US" sz="1800" dirty="0">
                <a:latin typeface="Courier New" pitchFamily="49" charset="0"/>
                <a:cs typeface="Courier New" pitchFamily="49" charset="0"/>
                <a:sym typeface="Courier New Bold" charset="0"/>
              </a:rPr>
              <a:t> </a:t>
            </a:r>
            <a:r>
              <a:rPr lang="ro-RO" sz="1800" dirty="0">
                <a:latin typeface="Courier New" pitchFamily="49" charset="0"/>
                <a:cs typeface="Courier New" pitchFamily="49" charset="0"/>
                <a:sym typeface="Courier New Bold" charset="0"/>
              </a:rPr>
              <a:t># a </a:t>
            </a:r>
          </a:p>
          <a:p>
            <a:pPr algn="l"/>
            <a:r>
              <a:rPr lang="ro-RO" sz="1800" dirty="0">
                <a:latin typeface="Courier New" pitchFamily="49" charset="0"/>
                <a:cs typeface="Courier New" pitchFamily="49" charset="0"/>
                <a:sym typeface="Courier New Bold" charset="0"/>
              </a:rPr>
              <a:t>  400553:  imul   %rsi,%rax</a:t>
            </a:r>
            <a:r>
              <a:rPr lang="en-US" sz="1800" dirty="0">
                <a:latin typeface="Courier New" pitchFamily="49" charset="0"/>
                <a:cs typeface="Courier New" pitchFamily="49" charset="0"/>
                <a:sym typeface="Courier New Bold" charset="0"/>
              </a:rPr>
              <a:t> </a:t>
            </a:r>
            <a:r>
              <a:rPr lang="ro-RO" sz="1800" dirty="0">
                <a:latin typeface="Courier New" pitchFamily="49" charset="0"/>
                <a:cs typeface="Courier New" pitchFamily="49" charset="0"/>
                <a:sym typeface="Courier New Bold" charset="0"/>
              </a:rPr>
              <a:t># a * b</a:t>
            </a:r>
          </a:p>
          <a:p>
            <a:pPr algn="l"/>
            <a:r>
              <a:rPr lang="sk-SK" sz="1800" dirty="0">
                <a:solidFill>
                  <a:srgbClr val="FF0000"/>
                </a:solidFill>
                <a:latin typeface="Courier New" pitchFamily="49" charset="0"/>
                <a:cs typeface="Courier New" pitchFamily="49" charset="0"/>
                <a:sym typeface="Courier New Bold" charset="0"/>
              </a:rPr>
              <a:t>  # s in %rax</a:t>
            </a:r>
            <a:endParaRPr lang="ro-RO" sz="1800" dirty="0">
              <a:latin typeface="Courier New" pitchFamily="49" charset="0"/>
              <a:cs typeface="Courier New" pitchFamily="49" charset="0"/>
              <a:sym typeface="Courier New Bold" charset="0"/>
            </a:endParaRPr>
          </a:p>
          <a:p>
            <a:pPr algn="l"/>
            <a:r>
              <a:rPr lang="ro-RO" sz="1800" dirty="0">
                <a:latin typeface="Courier New" pitchFamily="49" charset="0"/>
                <a:cs typeface="Courier New" pitchFamily="49" charset="0"/>
                <a:sym typeface="Courier New Bold" charset="0"/>
              </a:rPr>
              <a:t>  400557:  retq</a:t>
            </a:r>
            <a:r>
              <a:rPr lang="en-US" sz="1800" dirty="0">
                <a:latin typeface="Courier New" pitchFamily="49" charset="0"/>
                <a:cs typeface="Courier New" pitchFamily="49" charset="0"/>
                <a:sym typeface="Courier New Bold" charset="0"/>
              </a:rPr>
              <a:t>             </a:t>
            </a:r>
            <a:r>
              <a:rPr lang="ro-RO" sz="1800" dirty="0">
                <a:latin typeface="Courier New" pitchFamily="49" charset="0"/>
                <a:cs typeface="Courier New" pitchFamily="49" charset="0"/>
                <a:sym typeface="Courier New Bold" charset="0"/>
              </a:rPr>
              <a:t># Return</a:t>
            </a:r>
          </a:p>
        </p:txBody>
      </p:sp>
      <p:sp>
        <p:nvSpPr>
          <p:cNvPr id="8" name="Rectangle 7"/>
          <p:cNvSpPr>
            <a:spLocks/>
          </p:cNvSpPr>
          <p:nvPr/>
        </p:nvSpPr>
        <p:spPr bwMode="auto">
          <a:xfrm>
            <a:off x="2590800" y="2362200"/>
            <a:ext cx="6781800" cy="22860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sk-SK" sz="1800" dirty="0">
                <a:latin typeface="Courier New" pitchFamily="49" charset="0"/>
                <a:cs typeface="Courier New" pitchFamily="49" charset="0"/>
                <a:sym typeface="Courier New Bold" charset="0"/>
              </a:rPr>
              <a:t>0000000000400540 &lt;multstore&gt;:</a:t>
            </a:r>
          </a:p>
          <a:p>
            <a:pPr algn="l"/>
            <a:r>
              <a:rPr lang="sk-SK" sz="1800" dirty="0">
                <a:solidFill>
                  <a:srgbClr val="FF0000"/>
                </a:solidFill>
                <a:latin typeface="Courier New" pitchFamily="49" charset="0"/>
                <a:cs typeface="Courier New" pitchFamily="49" charset="0"/>
                <a:sym typeface="Courier New Bold" charset="0"/>
              </a:rPr>
              <a:t>  # x in %rdi, y in %rsi, dest in %rdx</a:t>
            </a:r>
          </a:p>
          <a:p>
            <a:pPr algn="l"/>
            <a:r>
              <a:rPr lang="sk-SK" sz="1800" dirty="0">
                <a:latin typeface="Courier New" pitchFamily="49" charset="0"/>
                <a:cs typeface="Courier New" pitchFamily="49" charset="0"/>
                <a:sym typeface="Courier New Bold" charset="0"/>
              </a:rPr>
              <a:t>  </a:t>
            </a:r>
            <a:r>
              <a:rPr lang="en-US" sz="1800" dirty="0"/>
              <a:t>• • •</a:t>
            </a:r>
            <a:endParaRPr lang="sk-SK" sz="1800" dirty="0">
              <a:latin typeface="Courier New" pitchFamily="49" charset="0"/>
              <a:cs typeface="Courier New" pitchFamily="49" charset="0"/>
              <a:sym typeface="Courier New Bold" charset="0"/>
            </a:endParaRPr>
          </a:p>
          <a:p>
            <a:pPr algn="l"/>
            <a:r>
              <a:rPr lang="sk-SK" sz="1800" dirty="0">
                <a:latin typeface="Courier New" pitchFamily="49" charset="0"/>
                <a:cs typeface="Courier New" pitchFamily="49" charset="0"/>
                <a:sym typeface="Courier New Bold" charset="0"/>
              </a:rPr>
              <a:t>  400541: mov    %rdx,%rbx		# Save dest</a:t>
            </a:r>
          </a:p>
          <a:p>
            <a:pPr algn="l"/>
            <a:r>
              <a:rPr lang="sk-SK" sz="1800" dirty="0">
                <a:latin typeface="Courier New" pitchFamily="49" charset="0"/>
                <a:cs typeface="Courier New" pitchFamily="49" charset="0"/>
                <a:sym typeface="Courier New Bold" charset="0"/>
              </a:rPr>
              <a:t>  400544: callq  400550 &lt;mult2&gt;	# mult2(x,y)</a:t>
            </a:r>
          </a:p>
          <a:p>
            <a:pPr algn="l"/>
            <a:r>
              <a:rPr lang="sk-SK" sz="1800" dirty="0">
                <a:latin typeface="Courier New" pitchFamily="49" charset="0"/>
                <a:cs typeface="Courier New" pitchFamily="49" charset="0"/>
                <a:sym typeface="Courier New Bold" charset="0"/>
              </a:rPr>
              <a:t>  </a:t>
            </a:r>
            <a:r>
              <a:rPr lang="sk-SK" sz="1800" dirty="0">
                <a:solidFill>
                  <a:srgbClr val="FF0000"/>
                </a:solidFill>
                <a:latin typeface="Courier New" pitchFamily="49" charset="0"/>
                <a:cs typeface="Courier New" pitchFamily="49" charset="0"/>
                <a:sym typeface="Courier New Bold" charset="0"/>
              </a:rPr>
              <a:t># t in %rax</a:t>
            </a:r>
            <a:endParaRPr lang="sk-SK" sz="1800" dirty="0">
              <a:latin typeface="Courier New" pitchFamily="49" charset="0"/>
              <a:cs typeface="Courier New" pitchFamily="49" charset="0"/>
              <a:sym typeface="Courier New Bold" charset="0"/>
            </a:endParaRPr>
          </a:p>
          <a:p>
            <a:pPr algn="l"/>
            <a:r>
              <a:rPr lang="sk-SK" sz="1800" dirty="0">
                <a:latin typeface="Courier New" pitchFamily="49" charset="0"/>
                <a:cs typeface="Courier New" pitchFamily="49" charset="0"/>
                <a:sym typeface="Courier New Bold" charset="0"/>
              </a:rPr>
              <a:t>  400549: mov    %rax,(%rbx)	# Save at dest</a:t>
            </a:r>
          </a:p>
          <a:p>
            <a:pPr algn="l"/>
            <a:r>
              <a:rPr lang="sk-SK" sz="1800" dirty="0">
                <a:latin typeface="Courier New" pitchFamily="49" charset="0"/>
                <a:cs typeface="Courier New" pitchFamily="49" charset="0"/>
                <a:sym typeface="Courier New Bold" charset="0"/>
              </a:rPr>
              <a:t>  </a:t>
            </a:r>
            <a:r>
              <a:rPr lang="en-US" sz="1800" dirty="0"/>
              <a:t>• • •</a:t>
            </a:r>
            <a:endParaRPr lang="sk-SK" sz="1800" dirty="0">
              <a:latin typeface="Courier New" pitchFamily="49" charset="0"/>
              <a:cs typeface="Courier New" pitchFamily="49" charset="0"/>
              <a:sym typeface="Courier New Bold" charset="0"/>
            </a:endParaRPr>
          </a:p>
        </p:txBody>
      </p:sp>
    </p:spTree>
    <p:extLst>
      <p:ext uri="{BB962C8B-B14F-4D97-AF65-F5344CB8AC3E}">
        <p14:creationId xmlns:p14="http://schemas.microsoft.com/office/powerpoint/2010/main" val="149154103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pPr eaLnBrk="1" hangingPunct="1"/>
            <a:r>
              <a:rPr lang="en-US" altLang="en-US"/>
              <a:t>Stack-Based Languages</a:t>
            </a:r>
          </a:p>
        </p:txBody>
      </p:sp>
      <p:sp>
        <p:nvSpPr>
          <p:cNvPr id="233475" name="Rectangle 3"/>
          <p:cNvSpPr>
            <a:spLocks noGrp="1" noChangeArrowheads="1"/>
          </p:cNvSpPr>
          <p:nvPr>
            <p:ph idx="1"/>
          </p:nvPr>
        </p:nvSpPr>
        <p:spPr>
          <a:extLst>
            <a:ext uri="{91240B29-F687-4F45-9708-019B960494DF}">
              <a14:hiddenLine xmlns:a14="http://schemas.microsoft.com/office/drawing/2010/main" w="12700">
                <a:solidFill>
                  <a:schemeClr val="tx1"/>
                </a:solidFill>
                <a:miter lim="800000"/>
                <a:headEnd/>
                <a:tailEnd/>
              </a14:hiddenLine>
            </a:ext>
          </a:extLst>
        </p:spPr>
        <p:txBody>
          <a:bodyPr vert="horz" wrap="square" lIns="90487" tIns="44450" rIns="90487" bIns="44450" numCol="1" anchor="t" anchorCtr="0" compatLnSpc="1">
            <a:prstTxWarp prst="textNoShape">
              <a:avLst/>
            </a:prstTxWarp>
          </a:bodyPr>
          <a:lstStyle/>
          <a:p>
            <a:pPr eaLnBrk="1" hangingPunct="1">
              <a:defRPr/>
            </a:pPr>
            <a:r>
              <a:rPr lang="en-US" dirty="0"/>
              <a:t>Languages That Support Recursion</a:t>
            </a:r>
          </a:p>
          <a:p>
            <a:pPr lvl="1" eaLnBrk="1" hangingPunct="1">
              <a:defRPr/>
            </a:pPr>
            <a:r>
              <a:rPr lang="en-US" dirty="0"/>
              <a:t>E.g., C, Pascal, Java, Python, Racket, Haskell, …</a:t>
            </a:r>
          </a:p>
          <a:p>
            <a:pPr lvl="1" eaLnBrk="1" hangingPunct="1">
              <a:defRPr/>
            </a:pPr>
            <a:r>
              <a:rPr lang="en-US" dirty="0"/>
              <a:t>Code must be “</a:t>
            </a:r>
            <a:r>
              <a:rPr lang="en-US" i="1" dirty="0"/>
              <a:t>reentrant</a:t>
            </a:r>
            <a:r>
              <a:rPr lang="en-US" dirty="0"/>
              <a:t>”</a:t>
            </a:r>
          </a:p>
          <a:p>
            <a:pPr lvl="2" eaLnBrk="1" hangingPunct="1">
              <a:defRPr/>
            </a:pPr>
            <a:r>
              <a:rPr lang="en-US" dirty="0"/>
              <a:t>Multiple simultaneous instantiations of single procedure</a:t>
            </a:r>
          </a:p>
          <a:p>
            <a:pPr lvl="1" eaLnBrk="1" hangingPunct="1">
              <a:buSzPct val="125000"/>
              <a:buFont typeface="Arial Unicode MS" pitchFamily="34" charset="-128"/>
              <a:buChar char="⇒"/>
              <a:defRPr/>
            </a:pPr>
            <a:r>
              <a:rPr lang="en-US" dirty="0"/>
              <a:t>Need some place to store state of each instantiation</a:t>
            </a:r>
          </a:p>
          <a:p>
            <a:pPr lvl="2" eaLnBrk="1" hangingPunct="1">
              <a:defRPr/>
            </a:pPr>
            <a:r>
              <a:rPr lang="en-US" dirty="0"/>
              <a:t>Arguments</a:t>
            </a:r>
          </a:p>
          <a:p>
            <a:pPr lvl="2" eaLnBrk="1" hangingPunct="1">
              <a:defRPr/>
            </a:pPr>
            <a:r>
              <a:rPr lang="en-US" dirty="0"/>
              <a:t>Local variables</a:t>
            </a:r>
          </a:p>
          <a:p>
            <a:pPr lvl="2" eaLnBrk="1" hangingPunct="1">
              <a:defRPr/>
            </a:pPr>
            <a:r>
              <a:rPr lang="en-US" dirty="0"/>
              <a:t>Return pointer</a:t>
            </a:r>
          </a:p>
          <a:p>
            <a:pPr eaLnBrk="1" hangingPunct="1">
              <a:defRPr/>
            </a:pPr>
            <a:r>
              <a:rPr lang="en-US" dirty="0"/>
              <a:t>Stack Discipline</a:t>
            </a:r>
          </a:p>
          <a:p>
            <a:pPr lvl="1" eaLnBrk="1" hangingPunct="1">
              <a:defRPr/>
            </a:pPr>
            <a:r>
              <a:rPr lang="en-US" dirty="0"/>
              <a:t>State for given procedure needed for limited time</a:t>
            </a:r>
          </a:p>
          <a:p>
            <a:pPr lvl="2" eaLnBrk="1" hangingPunct="1">
              <a:defRPr/>
            </a:pPr>
            <a:r>
              <a:rPr lang="en-US" dirty="0"/>
              <a:t>From when called to when return</a:t>
            </a:r>
          </a:p>
          <a:p>
            <a:pPr lvl="1" eaLnBrk="1" hangingPunct="1">
              <a:defRPr/>
            </a:pPr>
            <a:r>
              <a:rPr lang="en-US" dirty="0" err="1">
                <a:solidFill>
                  <a:srgbClr val="FF0000"/>
                </a:solidFill>
              </a:rPr>
              <a:t>Callee</a:t>
            </a:r>
            <a:r>
              <a:rPr lang="en-US" dirty="0">
                <a:solidFill>
                  <a:srgbClr val="FF0000"/>
                </a:solidFill>
              </a:rPr>
              <a:t> returns before caller does</a:t>
            </a:r>
          </a:p>
          <a:p>
            <a:pPr eaLnBrk="1" hangingPunct="1">
              <a:defRPr/>
            </a:pPr>
            <a:r>
              <a:rPr lang="en-US" dirty="0"/>
              <a:t>Stack Allocated in </a:t>
            </a:r>
            <a:r>
              <a:rPr lang="en-US" i="1" dirty="0"/>
              <a:t>Frames</a:t>
            </a:r>
          </a:p>
          <a:p>
            <a:pPr lvl="1" eaLnBrk="1" hangingPunct="1">
              <a:defRPr/>
            </a:pPr>
            <a:r>
              <a:rPr lang="en-US" dirty="0"/>
              <a:t>State for single procedure instantiation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pPr eaLnBrk="1" hangingPunct="1"/>
            <a:r>
              <a:rPr lang="en-US" altLang="en-US"/>
              <a:t>Call Chain Example</a:t>
            </a:r>
          </a:p>
        </p:txBody>
      </p:sp>
      <p:sp>
        <p:nvSpPr>
          <p:cNvPr id="234499" name="Rectangle 3"/>
          <p:cNvSpPr>
            <a:spLocks noGrp="1" noChangeArrowheads="1"/>
          </p:cNvSpPr>
          <p:nvPr>
            <p:ph idx="1"/>
          </p:nvPr>
        </p:nvSpPr>
        <p:spPr>
          <a:extLst>
            <a:ext uri="{91240B29-F687-4F45-9708-019B960494DF}">
              <a14:hiddenLine xmlns:a14="http://schemas.microsoft.com/office/drawing/2010/main" w="12700">
                <a:solidFill>
                  <a:schemeClr val="tx1"/>
                </a:solidFill>
                <a:miter lim="800000"/>
                <a:headEnd/>
                <a:tailEnd/>
              </a14:hiddenLine>
            </a:ext>
          </a:extLst>
        </p:spPr>
        <p:txBody>
          <a:bodyPr vert="horz" wrap="square" lIns="90487" tIns="44450" rIns="90487" bIns="44450" numCol="1" anchor="t" anchorCtr="0" compatLnSpc="1">
            <a:prstTxWarp prst="textNoShape">
              <a:avLst/>
            </a:prstTxWarp>
          </a:bodyPr>
          <a:lstStyle/>
          <a:p>
            <a:pPr eaLnBrk="1" hangingPunct="1">
              <a:defRPr/>
            </a:pPr>
            <a:r>
              <a:rPr lang="en-US"/>
              <a:t>Code Structure</a:t>
            </a:r>
          </a:p>
        </p:txBody>
      </p:sp>
      <p:sp>
        <p:nvSpPr>
          <p:cNvPr id="12292" name="Rectangle 4"/>
          <p:cNvSpPr>
            <a:spLocks noChangeArrowheads="1"/>
          </p:cNvSpPr>
          <p:nvPr/>
        </p:nvSpPr>
        <p:spPr bwMode="auto">
          <a:xfrm>
            <a:off x="1981200" y="1752600"/>
            <a:ext cx="1524000" cy="23114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lvl1pPr>
              <a:defRPr sz="3600" b="1">
                <a:solidFill>
                  <a:schemeClr val="tx1"/>
                </a:solidFill>
                <a:latin typeface="Helvetica" pitchFamily="-124" charset="0"/>
              </a:defRPr>
            </a:lvl1pPr>
            <a:lvl2pPr marL="34290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l">
              <a:lnSpc>
                <a:spcPct val="100000"/>
              </a:lnSpc>
            </a:pPr>
            <a:r>
              <a:rPr lang="en-US" altLang="en-US" sz="1800" dirty="0" err="1">
                <a:latin typeface="Courier New" pitchFamily="49" charset="0"/>
              </a:rPr>
              <a:t>yoo</a:t>
            </a:r>
            <a:r>
              <a:rPr lang="en-US" altLang="en-US" sz="1800" dirty="0">
                <a:latin typeface="Courier New" pitchFamily="49" charset="0"/>
              </a:rPr>
              <a:t>(…)</a:t>
            </a:r>
          </a:p>
          <a:p>
            <a:pPr algn="l">
              <a:lnSpc>
                <a:spcPct val="100000"/>
              </a:lnSpc>
            </a:pPr>
            <a:r>
              <a:rPr lang="en-US" altLang="en-US" sz="1800" dirty="0">
                <a:latin typeface="Courier New" pitchFamily="49" charset="0"/>
              </a:rPr>
              <a:t>{</a:t>
            </a:r>
          </a:p>
          <a:p>
            <a:pPr lvl="1" algn="l">
              <a:lnSpc>
                <a:spcPct val="100000"/>
              </a:lnSpc>
            </a:pPr>
            <a:r>
              <a:rPr lang="en-US" altLang="en-US" sz="1800" dirty="0">
                <a:latin typeface="Courier New" pitchFamily="49" charset="0"/>
              </a:rPr>
              <a:t>•</a:t>
            </a:r>
          </a:p>
          <a:p>
            <a:pPr lvl="1" algn="l">
              <a:lnSpc>
                <a:spcPct val="100000"/>
              </a:lnSpc>
            </a:pPr>
            <a:r>
              <a:rPr lang="en-US" altLang="en-US" sz="1800" dirty="0">
                <a:latin typeface="Courier New" pitchFamily="49" charset="0"/>
              </a:rPr>
              <a:t>•</a:t>
            </a:r>
          </a:p>
          <a:p>
            <a:pPr lvl="1" algn="l">
              <a:lnSpc>
                <a:spcPct val="100000"/>
              </a:lnSpc>
            </a:pPr>
            <a:r>
              <a:rPr lang="en-US" altLang="en-US" sz="1800" dirty="0">
                <a:latin typeface="Courier New" pitchFamily="49" charset="0"/>
              </a:rPr>
              <a:t>who();</a:t>
            </a:r>
          </a:p>
          <a:p>
            <a:pPr lvl="1" algn="l">
              <a:lnSpc>
                <a:spcPct val="100000"/>
              </a:lnSpc>
            </a:pPr>
            <a:r>
              <a:rPr lang="en-US" altLang="en-US" sz="1800" dirty="0">
                <a:latin typeface="Courier New" pitchFamily="49" charset="0"/>
              </a:rPr>
              <a:t>•</a:t>
            </a:r>
          </a:p>
          <a:p>
            <a:pPr lvl="1" algn="l">
              <a:lnSpc>
                <a:spcPct val="100000"/>
              </a:lnSpc>
            </a:pPr>
            <a:r>
              <a:rPr lang="en-US" altLang="en-US" sz="1800" dirty="0">
                <a:latin typeface="Courier New" pitchFamily="49" charset="0"/>
              </a:rPr>
              <a:t>•</a:t>
            </a:r>
          </a:p>
          <a:p>
            <a:pPr algn="l">
              <a:lnSpc>
                <a:spcPct val="100000"/>
              </a:lnSpc>
            </a:pPr>
            <a:r>
              <a:rPr lang="en-US" altLang="en-US" sz="1800" dirty="0">
                <a:latin typeface="Courier New" pitchFamily="49" charset="0"/>
              </a:rPr>
              <a:t>}</a:t>
            </a:r>
          </a:p>
        </p:txBody>
      </p:sp>
      <p:sp>
        <p:nvSpPr>
          <p:cNvPr id="12293" name="Rectangle 5"/>
          <p:cNvSpPr>
            <a:spLocks noChangeArrowheads="1"/>
          </p:cNvSpPr>
          <p:nvPr/>
        </p:nvSpPr>
        <p:spPr bwMode="auto">
          <a:xfrm>
            <a:off x="3810000" y="2743200"/>
            <a:ext cx="1600200" cy="2311400"/>
          </a:xfrm>
          <a:prstGeom prst="rect">
            <a:avLst/>
          </a:prstGeom>
          <a:solidFill>
            <a:srgbClr val="FFCC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lvl1pPr>
              <a:defRPr sz="3600" b="1">
                <a:solidFill>
                  <a:schemeClr val="tx1"/>
                </a:solidFill>
                <a:latin typeface="Helvetica" pitchFamily="-124" charset="0"/>
              </a:defRPr>
            </a:lvl1pPr>
            <a:lvl2pPr marL="34290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l">
              <a:lnSpc>
                <a:spcPct val="100000"/>
              </a:lnSpc>
            </a:pPr>
            <a:r>
              <a:rPr lang="en-US" altLang="en-US" sz="1800">
                <a:latin typeface="Courier New" pitchFamily="49" charset="0"/>
              </a:rPr>
              <a:t>who(…)</a:t>
            </a:r>
          </a:p>
          <a:p>
            <a:pPr algn="l">
              <a:lnSpc>
                <a:spcPct val="100000"/>
              </a:lnSpc>
            </a:pPr>
            <a:r>
              <a:rPr lang="en-US" altLang="en-US" sz="1800">
                <a:latin typeface="Courier New" pitchFamily="49" charset="0"/>
              </a:rPr>
              <a:t>{</a:t>
            </a:r>
          </a:p>
          <a:p>
            <a:pPr lvl="1" algn="l">
              <a:lnSpc>
                <a:spcPct val="100000"/>
              </a:lnSpc>
            </a:pPr>
            <a:r>
              <a:rPr lang="en-US" altLang="en-US" sz="1800">
                <a:latin typeface="Courier New" pitchFamily="49" charset="0"/>
              </a:rPr>
              <a:t>• • •</a:t>
            </a:r>
          </a:p>
          <a:p>
            <a:pPr lvl="1" algn="l">
              <a:lnSpc>
                <a:spcPct val="100000"/>
              </a:lnSpc>
            </a:pPr>
            <a:r>
              <a:rPr lang="en-US" altLang="en-US" sz="1800">
                <a:latin typeface="Courier New" pitchFamily="49" charset="0"/>
              </a:rPr>
              <a:t>amI();</a:t>
            </a:r>
          </a:p>
          <a:p>
            <a:pPr lvl="1" algn="l">
              <a:lnSpc>
                <a:spcPct val="100000"/>
              </a:lnSpc>
            </a:pPr>
            <a:r>
              <a:rPr lang="en-US" altLang="en-US" sz="1800">
                <a:latin typeface="Courier New" pitchFamily="49" charset="0"/>
              </a:rPr>
              <a:t>• • •</a:t>
            </a:r>
          </a:p>
          <a:p>
            <a:pPr lvl="1" algn="l">
              <a:lnSpc>
                <a:spcPct val="100000"/>
              </a:lnSpc>
            </a:pPr>
            <a:r>
              <a:rPr lang="en-US" altLang="en-US" sz="1800">
                <a:latin typeface="Courier New" pitchFamily="49" charset="0"/>
              </a:rPr>
              <a:t>amI();</a:t>
            </a:r>
          </a:p>
          <a:p>
            <a:pPr lvl="1" algn="l">
              <a:lnSpc>
                <a:spcPct val="100000"/>
              </a:lnSpc>
            </a:pPr>
            <a:r>
              <a:rPr lang="en-US" altLang="en-US" sz="1800">
                <a:latin typeface="Courier New" pitchFamily="49" charset="0"/>
              </a:rPr>
              <a:t>• • •</a:t>
            </a:r>
          </a:p>
          <a:p>
            <a:pPr algn="l">
              <a:lnSpc>
                <a:spcPct val="100000"/>
              </a:lnSpc>
            </a:pPr>
            <a:r>
              <a:rPr lang="en-US" altLang="en-US" sz="1800">
                <a:latin typeface="Courier New" pitchFamily="49" charset="0"/>
              </a:rPr>
              <a:t>}</a:t>
            </a:r>
          </a:p>
        </p:txBody>
      </p:sp>
      <p:sp>
        <p:nvSpPr>
          <p:cNvPr id="12294" name="Rectangle 6"/>
          <p:cNvSpPr>
            <a:spLocks noChangeArrowheads="1"/>
          </p:cNvSpPr>
          <p:nvPr/>
        </p:nvSpPr>
        <p:spPr bwMode="auto">
          <a:xfrm>
            <a:off x="5791200" y="4267200"/>
            <a:ext cx="1524000" cy="2311400"/>
          </a:xfrm>
          <a:prstGeom prst="rect">
            <a:avLst/>
          </a:prstGeom>
          <a:solidFill>
            <a:srgbClr val="CCE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lvl1pPr>
              <a:defRPr sz="3600" b="1">
                <a:solidFill>
                  <a:schemeClr val="tx1"/>
                </a:solidFill>
                <a:latin typeface="Helvetica" pitchFamily="-124" charset="0"/>
              </a:defRPr>
            </a:lvl1pPr>
            <a:lvl2pPr>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l">
              <a:lnSpc>
                <a:spcPct val="100000"/>
              </a:lnSpc>
            </a:pPr>
            <a:r>
              <a:rPr lang="en-US" altLang="en-US" sz="1800">
                <a:latin typeface="Courier New" pitchFamily="49" charset="0"/>
              </a:rPr>
              <a:t>amI(…)</a:t>
            </a:r>
          </a:p>
          <a:p>
            <a:pPr algn="l">
              <a:lnSpc>
                <a:spcPct val="100000"/>
              </a:lnSpc>
            </a:pPr>
            <a:r>
              <a:rPr lang="en-US" altLang="en-US" sz="1800">
                <a:latin typeface="Courier New" pitchFamily="49" charset="0"/>
              </a:rPr>
              <a:t>{</a:t>
            </a:r>
          </a:p>
          <a:p>
            <a:pPr lvl="1" algn="l">
              <a:lnSpc>
                <a:spcPct val="100000"/>
              </a:lnSpc>
            </a:pPr>
            <a:r>
              <a:rPr lang="en-US" altLang="en-US" sz="1800">
                <a:latin typeface="Courier New" pitchFamily="49" charset="0"/>
              </a:rPr>
              <a:t>•</a:t>
            </a:r>
          </a:p>
          <a:p>
            <a:pPr lvl="1" algn="l">
              <a:lnSpc>
                <a:spcPct val="100000"/>
              </a:lnSpc>
            </a:pPr>
            <a:r>
              <a:rPr lang="en-US" altLang="en-US" sz="1800">
                <a:latin typeface="Courier New" pitchFamily="49" charset="0"/>
              </a:rPr>
              <a:t>•</a:t>
            </a:r>
          </a:p>
          <a:p>
            <a:pPr lvl="1" algn="l">
              <a:lnSpc>
                <a:spcPct val="100000"/>
              </a:lnSpc>
            </a:pPr>
            <a:r>
              <a:rPr lang="en-US" altLang="en-US" sz="1800">
                <a:latin typeface="Courier New" pitchFamily="49" charset="0"/>
              </a:rPr>
              <a:t>amI();</a:t>
            </a:r>
          </a:p>
          <a:p>
            <a:pPr lvl="1" algn="l">
              <a:lnSpc>
                <a:spcPct val="100000"/>
              </a:lnSpc>
            </a:pPr>
            <a:r>
              <a:rPr lang="en-US" altLang="en-US" sz="1800">
                <a:latin typeface="Courier New" pitchFamily="49" charset="0"/>
              </a:rPr>
              <a:t>•</a:t>
            </a:r>
          </a:p>
          <a:p>
            <a:pPr lvl="1" algn="l">
              <a:lnSpc>
                <a:spcPct val="100000"/>
              </a:lnSpc>
            </a:pPr>
            <a:r>
              <a:rPr lang="en-US" altLang="en-US" sz="1800">
                <a:latin typeface="Courier New" pitchFamily="49" charset="0"/>
              </a:rPr>
              <a:t>•</a:t>
            </a:r>
          </a:p>
          <a:p>
            <a:pPr algn="l">
              <a:lnSpc>
                <a:spcPct val="100000"/>
              </a:lnSpc>
            </a:pPr>
            <a:r>
              <a:rPr lang="en-US" altLang="en-US" sz="1800">
                <a:latin typeface="Courier New" pitchFamily="49" charset="0"/>
              </a:rPr>
              <a:t>}</a:t>
            </a:r>
          </a:p>
        </p:txBody>
      </p:sp>
      <p:sp>
        <p:nvSpPr>
          <p:cNvPr id="12295" name="Rectangle 9"/>
          <p:cNvSpPr>
            <a:spLocks noChangeArrowheads="1"/>
          </p:cNvSpPr>
          <p:nvPr/>
        </p:nvSpPr>
        <p:spPr bwMode="auto">
          <a:xfrm>
            <a:off x="7721600" y="1676400"/>
            <a:ext cx="1498600" cy="3581400"/>
          </a:xfrm>
          <a:prstGeom prst="rect">
            <a:avLst/>
          </a:prstGeom>
          <a:solidFill>
            <a:schemeClr val="accent2"/>
          </a:solidFill>
          <a:ln w="25400">
            <a:solidFill>
              <a:schemeClr val="tx1"/>
            </a:solidFill>
            <a:miter lim="800000"/>
            <a:headEnd/>
            <a:tailEnd/>
          </a:ln>
          <a:effectLst>
            <a:outerShdw dist="107763" dir="2700000" algn="ctr" rotWithShape="0">
              <a:srgbClr val="CCECFF"/>
            </a:outerShdw>
          </a:effec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endParaRPr lang="en-US" altLang="en-US"/>
          </a:p>
        </p:txBody>
      </p:sp>
      <p:sp>
        <p:nvSpPr>
          <p:cNvPr id="12296" name="Rectangle 11"/>
          <p:cNvSpPr>
            <a:spLocks noChangeArrowheads="1"/>
          </p:cNvSpPr>
          <p:nvPr/>
        </p:nvSpPr>
        <p:spPr bwMode="auto">
          <a:xfrm>
            <a:off x="7935914" y="1905000"/>
            <a:ext cx="606425" cy="363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l">
              <a:lnSpc>
                <a:spcPct val="100000"/>
              </a:lnSpc>
            </a:pPr>
            <a:r>
              <a:rPr lang="en-US" altLang="en-US" sz="1800">
                <a:latin typeface="Courier New" pitchFamily="49" charset="0"/>
              </a:rPr>
              <a:t>yoo</a:t>
            </a:r>
          </a:p>
        </p:txBody>
      </p:sp>
      <p:sp>
        <p:nvSpPr>
          <p:cNvPr id="12297" name="Rectangle 12"/>
          <p:cNvSpPr>
            <a:spLocks noChangeArrowheads="1"/>
          </p:cNvSpPr>
          <p:nvPr/>
        </p:nvSpPr>
        <p:spPr bwMode="auto">
          <a:xfrm>
            <a:off x="7935914" y="2590800"/>
            <a:ext cx="606425" cy="363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l">
              <a:lnSpc>
                <a:spcPct val="100000"/>
              </a:lnSpc>
            </a:pPr>
            <a:r>
              <a:rPr lang="en-US" altLang="en-US" sz="1800">
                <a:latin typeface="Courier New" pitchFamily="49" charset="0"/>
              </a:rPr>
              <a:t>who</a:t>
            </a:r>
          </a:p>
        </p:txBody>
      </p:sp>
      <p:sp>
        <p:nvSpPr>
          <p:cNvPr id="12298" name="Rectangle 13"/>
          <p:cNvSpPr>
            <a:spLocks noChangeArrowheads="1"/>
          </p:cNvSpPr>
          <p:nvPr/>
        </p:nvSpPr>
        <p:spPr bwMode="auto">
          <a:xfrm>
            <a:off x="7924801" y="3265489"/>
            <a:ext cx="606425" cy="3635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l">
              <a:lnSpc>
                <a:spcPct val="100000"/>
              </a:lnSpc>
            </a:pPr>
            <a:r>
              <a:rPr lang="en-US" altLang="en-US" sz="1800">
                <a:latin typeface="Courier New" pitchFamily="49" charset="0"/>
              </a:rPr>
              <a:t>amI</a:t>
            </a:r>
          </a:p>
        </p:txBody>
      </p:sp>
      <p:sp>
        <p:nvSpPr>
          <p:cNvPr id="12299" name="Rectangle 14"/>
          <p:cNvSpPr>
            <a:spLocks noChangeArrowheads="1"/>
          </p:cNvSpPr>
          <p:nvPr/>
        </p:nvSpPr>
        <p:spPr bwMode="auto">
          <a:xfrm>
            <a:off x="7935914" y="3962400"/>
            <a:ext cx="606425" cy="363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l">
              <a:lnSpc>
                <a:spcPct val="100000"/>
              </a:lnSpc>
            </a:pPr>
            <a:r>
              <a:rPr lang="en-US" altLang="en-US" sz="1800">
                <a:latin typeface="Courier New" pitchFamily="49" charset="0"/>
              </a:rPr>
              <a:t>amI</a:t>
            </a:r>
          </a:p>
        </p:txBody>
      </p:sp>
      <p:sp>
        <p:nvSpPr>
          <p:cNvPr id="12300" name="Rectangle 15"/>
          <p:cNvSpPr>
            <a:spLocks noChangeArrowheads="1"/>
          </p:cNvSpPr>
          <p:nvPr/>
        </p:nvSpPr>
        <p:spPr bwMode="auto">
          <a:xfrm>
            <a:off x="7935914" y="4724400"/>
            <a:ext cx="606425" cy="363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l">
              <a:lnSpc>
                <a:spcPct val="100000"/>
              </a:lnSpc>
            </a:pPr>
            <a:r>
              <a:rPr lang="en-US" altLang="en-US" sz="1800">
                <a:latin typeface="Courier New" pitchFamily="49" charset="0"/>
              </a:rPr>
              <a:t>amI</a:t>
            </a:r>
          </a:p>
        </p:txBody>
      </p:sp>
      <p:sp>
        <p:nvSpPr>
          <p:cNvPr id="12301" name="Line 16"/>
          <p:cNvSpPr>
            <a:spLocks noChangeShapeType="1"/>
          </p:cNvSpPr>
          <p:nvPr/>
        </p:nvSpPr>
        <p:spPr bwMode="auto">
          <a:xfrm>
            <a:off x="8240713" y="2209800"/>
            <a:ext cx="0" cy="4318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2" name="Line 17"/>
          <p:cNvSpPr>
            <a:spLocks noChangeShapeType="1"/>
          </p:cNvSpPr>
          <p:nvPr/>
        </p:nvSpPr>
        <p:spPr bwMode="auto">
          <a:xfrm>
            <a:off x="8240713" y="2895600"/>
            <a:ext cx="0" cy="4318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3" name="Line 18"/>
          <p:cNvSpPr>
            <a:spLocks noChangeShapeType="1"/>
          </p:cNvSpPr>
          <p:nvPr/>
        </p:nvSpPr>
        <p:spPr bwMode="auto">
          <a:xfrm>
            <a:off x="8240713" y="3581400"/>
            <a:ext cx="0" cy="4318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4" name="Line 19"/>
          <p:cNvSpPr>
            <a:spLocks noChangeShapeType="1"/>
          </p:cNvSpPr>
          <p:nvPr/>
        </p:nvSpPr>
        <p:spPr bwMode="auto">
          <a:xfrm>
            <a:off x="8240713" y="4343400"/>
            <a:ext cx="0" cy="4318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5" name="Rectangle 20"/>
          <p:cNvSpPr>
            <a:spLocks noChangeArrowheads="1"/>
          </p:cNvSpPr>
          <p:nvPr/>
        </p:nvSpPr>
        <p:spPr bwMode="auto">
          <a:xfrm>
            <a:off x="7612640" y="1143000"/>
            <a:ext cx="1686358" cy="459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2400"/>
              <a:t>Call Chain</a:t>
            </a:r>
          </a:p>
        </p:txBody>
      </p:sp>
      <p:sp>
        <p:nvSpPr>
          <p:cNvPr id="12306" name="Rectangle 21"/>
          <p:cNvSpPr>
            <a:spLocks noChangeArrowheads="1"/>
          </p:cNvSpPr>
          <p:nvPr/>
        </p:nvSpPr>
        <p:spPr bwMode="auto">
          <a:xfrm>
            <a:off x="387351" y="5181600"/>
            <a:ext cx="5175249"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marL="342900" indent="-342900" algn="l">
              <a:lnSpc>
                <a:spcPct val="95000"/>
              </a:lnSpc>
              <a:spcBef>
                <a:spcPct val="50000"/>
              </a:spcBef>
              <a:buClr>
                <a:schemeClr val="hlink"/>
              </a:buClr>
              <a:buFont typeface="Wingdings" pitchFamily="2" charset="2"/>
              <a:defRPr sz="2400" b="1">
                <a:solidFill>
                  <a:schemeClr val="tx2"/>
                </a:solidFill>
                <a:latin typeface="Helvetica" pitchFamily="-124" charset="0"/>
              </a:defRPr>
            </a:lvl1pPr>
            <a:lvl2pPr marL="744538" indent="-246063" algn="l">
              <a:spcBef>
                <a:spcPct val="25000"/>
              </a:spcBef>
              <a:buClr>
                <a:schemeClr val="hlink"/>
              </a:buClr>
              <a:buSzPct val="75000"/>
              <a:buFont typeface="Wingdings" pitchFamily="2" charset="2"/>
              <a:buChar char="n"/>
              <a:defRPr sz="2000" b="1">
                <a:solidFill>
                  <a:schemeClr val="tx1"/>
                </a:solidFill>
                <a:latin typeface="Helvetica" pitchFamily="-124" charset="0"/>
              </a:defRPr>
            </a:lvl2pPr>
            <a:lvl3pPr marL="1143000" indent="-228600" algn="l">
              <a:lnSpc>
                <a:spcPct val="107000"/>
              </a:lnSpc>
              <a:spcBef>
                <a:spcPct val="10000"/>
              </a:spcBef>
              <a:buClr>
                <a:srgbClr val="005400"/>
              </a:buClr>
              <a:buSzPct val="90000"/>
              <a:buFont typeface="Wingdings" pitchFamily="2" charset="2"/>
              <a:buChar char="l"/>
              <a:defRPr b="1">
                <a:solidFill>
                  <a:schemeClr val="folHlink"/>
                </a:solidFill>
                <a:latin typeface="Helvetica" pitchFamily="-124" charset="0"/>
              </a:defRPr>
            </a:lvl3pPr>
            <a:lvl4pPr marL="1600200" indent="-228600" algn="l">
              <a:spcBef>
                <a:spcPct val="20000"/>
              </a:spcBef>
              <a:buChar char="»"/>
              <a:defRPr b="1">
                <a:solidFill>
                  <a:schemeClr val="tx1"/>
                </a:solidFill>
                <a:latin typeface="Helvetica" pitchFamily="-124" charset="0"/>
              </a:defRPr>
            </a:lvl4pPr>
            <a:lvl5pPr marL="2057400" indent="-228600" algn="l">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lvl="1" eaLnBrk="1" hangingPunct="1">
              <a:lnSpc>
                <a:spcPct val="100000"/>
              </a:lnSpc>
            </a:pPr>
            <a:r>
              <a:rPr lang="en-US" altLang="en-US" dirty="0"/>
              <a:t>Procedure </a:t>
            </a:r>
            <a:r>
              <a:rPr lang="en-US" altLang="en-US" dirty="0" err="1">
                <a:latin typeface="Courier New" pitchFamily="49" charset="0"/>
              </a:rPr>
              <a:t>amI</a:t>
            </a:r>
            <a:r>
              <a:rPr lang="en-US" altLang="en-US" dirty="0">
                <a:latin typeface="Courier New" pitchFamily="49" charset="0"/>
              </a:rPr>
              <a:t> is </a:t>
            </a:r>
            <a:r>
              <a:rPr lang="en-US" altLang="en-US" dirty="0"/>
              <a:t>recursive</a:t>
            </a:r>
          </a:p>
        </p:txBody>
      </p:sp>
      <p:sp>
        <p:nvSpPr>
          <p:cNvPr id="12307" name="Rectangle 23"/>
          <p:cNvSpPr>
            <a:spLocks noChangeArrowheads="1"/>
          </p:cNvSpPr>
          <p:nvPr/>
        </p:nvSpPr>
        <p:spPr bwMode="auto">
          <a:xfrm>
            <a:off x="8602664" y="3265489"/>
            <a:ext cx="606425" cy="3635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l">
              <a:lnSpc>
                <a:spcPct val="100000"/>
              </a:lnSpc>
            </a:pPr>
            <a:r>
              <a:rPr lang="en-US" altLang="en-US" sz="1800">
                <a:latin typeface="Courier New" pitchFamily="49" charset="0"/>
              </a:rPr>
              <a:t>amI</a:t>
            </a:r>
          </a:p>
        </p:txBody>
      </p:sp>
      <p:sp>
        <p:nvSpPr>
          <p:cNvPr id="12308" name="Line 25"/>
          <p:cNvSpPr>
            <a:spLocks noChangeShapeType="1"/>
          </p:cNvSpPr>
          <p:nvPr/>
        </p:nvSpPr>
        <p:spPr bwMode="auto">
          <a:xfrm>
            <a:off x="8382001" y="2895600"/>
            <a:ext cx="536575" cy="4318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Line 3"/>
          <p:cNvSpPr>
            <a:spLocks noChangeShapeType="1"/>
          </p:cNvSpPr>
          <p:nvPr/>
        </p:nvSpPr>
        <p:spPr bwMode="auto">
          <a:xfrm>
            <a:off x="8470899" y="2267745"/>
            <a:ext cx="358775" cy="3969"/>
          </a:xfrm>
          <a:prstGeom prst="line">
            <a:avLst/>
          </a:prstGeom>
          <a:noFill/>
          <a:ln w="25400" cap="flat">
            <a:solidFill>
              <a:schemeClr val="bg1">
                <a:lumMod val="50000"/>
              </a:schemeClr>
            </a:solidFill>
            <a:prstDash val="solid"/>
            <a:round/>
            <a:headEnd type="none" w="med" len="med"/>
            <a:tailEnd type="triangle" w="med" len="med"/>
          </a:ln>
        </p:spPr>
        <p:txBody>
          <a:bodyPr lIns="0" tIns="0" rIns="0" bIns="0"/>
          <a:lstStyle/>
          <a:p>
            <a:endParaRPr lang="en-US"/>
          </a:p>
        </p:txBody>
      </p:sp>
      <p:sp>
        <p:nvSpPr>
          <p:cNvPr id="50180" name="Rectangle 4"/>
          <p:cNvSpPr>
            <a:spLocks/>
          </p:cNvSpPr>
          <p:nvPr/>
        </p:nvSpPr>
        <p:spPr bwMode="auto">
          <a:xfrm>
            <a:off x="5970589" y="3379788"/>
            <a:ext cx="2439987" cy="366712"/>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alibri Bold" charset="0"/>
                <a:ea typeface="Calibri Bold" charset="0"/>
                <a:cs typeface="Calibri Bold" charset="0"/>
                <a:sym typeface="Calibri Bold" charset="0"/>
              </a:rPr>
              <a:t>Frame Pointer: </a:t>
            </a: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50181" name="Rectangle 5"/>
          <p:cNvSpPr>
            <a:spLocks noGrp="1" noChangeArrowheads="1"/>
          </p:cNvSpPr>
          <p:nvPr>
            <p:ph type="title"/>
          </p:nvPr>
        </p:nvSpPr>
        <p:spPr>
          <a:ln/>
        </p:spPr>
        <p:txBody>
          <a:bodyPr/>
          <a:lstStyle/>
          <a:p>
            <a:pPr marL="119063" indent="-119063"/>
            <a:r>
              <a:rPr lang="en-US" dirty="0"/>
              <a:t>Stack Frames</a:t>
            </a:r>
          </a:p>
        </p:txBody>
      </p:sp>
      <p:sp>
        <p:nvSpPr>
          <p:cNvPr id="50182" name="Rectangle 6"/>
          <p:cNvSpPr>
            <a:spLocks noGrp="1" noChangeArrowheads="1"/>
          </p:cNvSpPr>
          <p:nvPr>
            <p:ph idx="1"/>
          </p:nvPr>
        </p:nvSpPr>
        <p:spPr>
          <a:ln/>
        </p:spPr>
        <p:txBody>
          <a:bodyPr/>
          <a:lstStyle/>
          <a:p>
            <a:r>
              <a:rPr lang="en-US" dirty="0"/>
              <a:t>Contents</a:t>
            </a:r>
          </a:p>
          <a:p>
            <a:pPr marL="552450" lvl="1"/>
            <a:r>
              <a:rPr lang="en-US" dirty="0"/>
              <a:t>Return information (created by </a:t>
            </a:r>
            <a:r>
              <a:rPr lang="en-US" dirty="0" err="1">
                <a:latin typeface="Courier New" panose="02070309020205020404" pitchFamily="49" charset="0"/>
                <a:cs typeface="Courier New" panose="02070309020205020404" pitchFamily="49" charset="0"/>
              </a:rPr>
              <a:t>callq</a:t>
            </a:r>
            <a:r>
              <a:rPr lang="en-US" dirty="0"/>
              <a:t> instruction)</a:t>
            </a:r>
          </a:p>
          <a:p>
            <a:pPr marL="552450" lvl="1"/>
            <a:r>
              <a:rPr lang="en-US" dirty="0"/>
              <a:t>Local storage (if needed)</a:t>
            </a:r>
          </a:p>
          <a:p>
            <a:pPr marL="552450" lvl="1"/>
            <a:r>
              <a:rPr lang="en-US" dirty="0">
                <a:solidFill>
                  <a:srgbClr val="FF0000"/>
                </a:solidFill>
              </a:rPr>
              <a:t>Temporary space (if needed)</a:t>
            </a:r>
          </a:p>
          <a:p>
            <a:r>
              <a:rPr lang="en-US" dirty="0"/>
              <a:t>Management</a:t>
            </a:r>
          </a:p>
          <a:p>
            <a:pPr marL="552450" lvl="1"/>
            <a:r>
              <a:rPr lang="en-US" dirty="0"/>
              <a:t>Space allocated when procedure entered</a:t>
            </a:r>
          </a:p>
          <a:p>
            <a:pPr marL="838200" lvl="2"/>
            <a:r>
              <a:rPr lang="en-US" dirty="0"/>
              <a:t>“Set-up” code</a:t>
            </a:r>
          </a:p>
          <a:p>
            <a:pPr marL="838200" lvl="2"/>
            <a:r>
              <a:rPr lang="en-US" dirty="0"/>
              <a:t>Frame includes push done by </a:t>
            </a:r>
            <a:r>
              <a:rPr lang="en-US" b="1" dirty="0" err="1">
                <a:latin typeface="Courier New"/>
                <a:cs typeface="Courier New"/>
              </a:rPr>
              <a:t>callq</a:t>
            </a:r>
            <a:r>
              <a:rPr lang="en-US" dirty="0"/>
              <a:t> instruction</a:t>
            </a:r>
          </a:p>
          <a:p>
            <a:pPr marL="552450" lvl="1"/>
            <a:r>
              <a:rPr lang="en-US" dirty="0"/>
              <a:t>Deallocated upon return</a:t>
            </a:r>
          </a:p>
          <a:p>
            <a:pPr marL="838200" lvl="2"/>
            <a:r>
              <a:rPr lang="en-US" dirty="0"/>
              <a:t>“Finish” code</a:t>
            </a:r>
          </a:p>
          <a:p>
            <a:pPr marL="838200" lvl="2"/>
            <a:r>
              <a:rPr lang="en-US" dirty="0"/>
              <a:t>Includes pop done by </a:t>
            </a:r>
            <a:r>
              <a:rPr lang="en-US" b="1" dirty="0" err="1">
                <a:latin typeface="Courier New"/>
                <a:cs typeface="Courier New"/>
              </a:rPr>
              <a:t>retq</a:t>
            </a:r>
            <a:r>
              <a:rPr lang="en-US" dirty="0"/>
              <a:t> instruction</a:t>
            </a:r>
          </a:p>
        </p:txBody>
      </p:sp>
      <p:sp>
        <p:nvSpPr>
          <p:cNvPr id="50183" name="Line 7"/>
          <p:cNvSpPr>
            <a:spLocks noChangeShapeType="1"/>
          </p:cNvSpPr>
          <p:nvPr/>
        </p:nvSpPr>
        <p:spPr bwMode="auto">
          <a:xfrm>
            <a:off x="8470899" y="3552372"/>
            <a:ext cx="368301" cy="5556"/>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0184" name="Rectangle 8"/>
          <p:cNvSpPr>
            <a:spLocks/>
          </p:cNvSpPr>
          <p:nvPr/>
        </p:nvSpPr>
        <p:spPr bwMode="auto">
          <a:xfrm>
            <a:off x="6019800" y="4748213"/>
            <a:ext cx="2438400" cy="366712"/>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alibri Bold" charset="0"/>
                <a:ea typeface="Calibri Bold" charset="0"/>
                <a:cs typeface="Calibri Bold" charset="0"/>
                <a:sym typeface="Calibri Bold" charset="0"/>
              </a:rPr>
              <a:t>Stack Pointer: </a:t>
            </a: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50185" name="Rectangle 9"/>
          <p:cNvSpPr>
            <a:spLocks/>
          </p:cNvSpPr>
          <p:nvPr/>
        </p:nvSpPr>
        <p:spPr bwMode="auto">
          <a:xfrm>
            <a:off x="8804223" y="5575301"/>
            <a:ext cx="1560619" cy="409343"/>
          </a:xfrm>
          <a:prstGeom prst="rect">
            <a:avLst/>
          </a:prstGeom>
          <a:noFill/>
          <a:ln w="25400" cap="flat">
            <a:noFill/>
            <a:miter lim="800000"/>
            <a:headEnd type="none" w="med" len="med"/>
            <a:tailEnd type="none" w="med" len="med"/>
          </a:ln>
        </p:spPr>
        <p:txBody>
          <a:bodyPr wrap="none" lIns="38100" tIns="38100" rIns="38100" bIns="38100">
            <a:spAutoFit/>
          </a:bodyPr>
          <a:lstStyle/>
          <a:p>
            <a:r>
              <a:rPr lang="en-US" sz="2400">
                <a:solidFill>
                  <a:srgbClr val="262699"/>
                </a:solidFill>
                <a:latin typeface="Calibri Bold" charset="0"/>
                <a:ea typeface="Calibri Bold" charset="0"/>
                <a:cs typeface="Calibri Bold" charset="0"/>
                <a:sym typeface="Calibri Bold" charset="0"/>
              </a:rPr>
              <a:t>Stack “Top”</a:t>
            </a:r>
          </a:p>
        </p:txBody>
      </p:sp>
      <p:sp>
        <p:nvSpPr>
          <p:cNvPr id="50186" name="AutoShape 10"/>
          <p:cNvSpPr>
            <a:spLocks/>
          </p:cNvSpPr>
          <p:nvPr/>
        </p:nvSpPr>
        <p:spPr bwMode="auto">
          <a:xfrm rot="10800000" flipH="1">
            <a:off x="9272587" y="5197475"/>
            <a:ext cx="609600" cy="381000"/>
          </a:xfrm>
          <a:custGeom>
            <a:avLst/>
            <a:gdLst>
              <a:gd name="T0" fmla="*/ 10800 w 21600"/>
              <a:gd name="T1" fmla="*/ 10800 h 21600"/>
            </a:gdLst>
            <a:ahLst/>
            <a:cxnLst>
              <a:cxn ang="0">
                <a:pos x="T0" y="T1"/>
              </a:cxn>
            </a:cxnLst>
            <a:rect l="0" t="0" r="r" b="b"/>
            <a:pathLst>
              <a:path w="21600" h="21600">
                <a:moveTo>
                  <a:pt x="0" y="10800"/>
                </a:moveTo>
                <a:lnTo>
                  <a:pt x="5400" y="10800"/>
                </a:lnTo>
                <a:lnTo>
                  <a:pt x="5400" y="0"/>
                </a:lnTo>
                <a:lnTo>
                  <a:pt x="16200" y="0"/>
                </a:lnTo>
                <a:lnTo>
                  <a:pt x="16200" y="10800"/>
                </a:lnTo>
                <a:lnTo>
                  <a:pt x="21600" y="10800"/>
                </a:lnTo>
                <a:lnTo>
                  <a:pt x="10800" y="21600"/>
                </a:lnTo>
                <a:close/>
                <a:moveTo>
                  <a:pt x="0" y="10800"/>
                </a:moveTo>
              </a:path>
            </a:pathLst>
          </a:custGeom>
          <a:solidFill>
            <a:srgbClr val="980002"/>
          </a:solidFill>
          <a:ln w="25400" cap="flat">
            <a:noFill/>
            <a:round/>
            <a:headEnd type="none" w="med" len="med"/>
            <a:tailEnd type="triangle" w="med" len="med"/>
          </a:ln>
          <a:effectLst>
            <a:outerShdw dist="76199" dir="2700000" algn="ctr" rotWithShape="0">
              <a:schemeClr val="bg2">
                <a:alpha val="75000"/>
              </a:schemeClr>
            </a:outerShdw>
          </a:effectLst>
        </p:spPr>
        <p:txBody>
          <a:bodyPr lIns="0" tIns="0" rIns="0" bIns="0"/>
          <a:lstStyle/>
          <a:p>
            <a:endParaRPr lang="en-US"/>
          </a:p>
        </p:txBody>
      </p:sp>
      <p:graphicFrame>
        <p:nvGraphicFramePr>
          <p:cNvPr id="50187" name="Group 11"/>
          <p:cNvGraphicFramePr>
            <a:graphicFrameLocks noGrp="1"/>
          </p:cNvGraphicFramePr>
          <p:nvPr>
            <p:extLst>
              <p:ext uri="{D42A27DB-BD31-4B8C-83A1-F6EECF244321}">
                <p14:modId xmlns:p14="http://schemas.microsoft.com/office/powerpoint/2010/main" val="1031733528"/>
              </p:ext>
            </p:extLst>
          </p:nvPr>
        </p:nvGraphicFramePr>
        <p:xfrm>
          <a:off x="8910637" y="1692275"/>
          <a:ext cx="1320800" cy="3403600"/>
        </p:xfrm>
        <a:graphic>
          <a:graphicData uri="http://schemas.openxmlformats.org/drawingml/2006/table">
            <a:tbl>
              <a:tblPr/>
              <a:tblGrid>
                <a:gridCol w="1320800">
                  <a:extLst>
                    <a:ext uri="{9D8B030D-6E8A-4147-A177-3AD203B41FA5}">
                      <a16:colId xmlns:a16="http://schemas.microsoft.com/office/drawing/2014/main" val="20000"/>
                    </a:ext>
                  </a:extLst>
                </a:gridCol>
              </a:tblGrid>
              <a:tr h="17018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alibri Bold" charset="0"/>
                          <a:ea typeface="ヒラギノ角ゴ ProN W6" charset="0"/>
                          <a:cs typeface="ヒラギノ角ゴ ProN W6" charset="0"/>
                          <a:sym typeface="Calibri Bold" charset="0"/>
                        </a:rPr>
                        <a:t>Previous Frame</a:t>
                      </a:r>
                    </a:p>
                  </a:txBody>
                  <a:tcPr marL="50800" marR="50800" marT="50800" marB="50800"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018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Calibri Bold" charset="0"/>
                          <a:ea typeface="ヒラギノ角ゴ ProN W6" charset="0"/>
                          <a:cs typeface="ヒラギノ角ゴ ProN W6" charset="0"/>
                          <a:sym typeface="Calibri Bold" charset="0"/>
                        </a:rPr>
                        <a:t>Frame for</a:t>
                      </a:r>
                      <a:br>
                        <a:rPr kumimoji="0" lang="en-US" sz="2000" b="0" i="0" u="none" strike="noStrike" cap="none" normalizeH="0" baseline="0" dirty="0">
                          <a:ln>
                            <a:noFill/>
                          </a:ln>
                          <a:solidFill>
                            <a:schemeClr val="tx1"/>
                          </a:solidFill>
                          <a:effectLst/>
                          <a:latin typeface="Calibri Bold" charset="0"/>
                          <a:ea typeface="ヒラギノ角ゴ ProN W6" charset="0"/>
                          <a:cs typeface="ヒラギノ角ゴ ProN W6" charset="0"/>
                          <a:sym typeface="Calibri Bold" charset="0"/>
                        </a:rPr>
                      </a:br>
                      <a:r>
                        <a:rPr kumimoji="0" lang="en-US" sz="2000" b="0" i="0" u="none" strike="noStrike" cap="none" normalizeH="0" baseline="0" dirty="0">
                          <a:ln>
                            <a:noFill/>
                          </a:ln>
                          <a:solidFill>
                            <a:schemeClr val="tx1"/>
                          </a:solidFill>
                          <a:effectLst/>
                          <a:latin typeface="Courier New Bold" charset="0"/>
                          <a:cs typeface="Courier New Bold" charset="0"/>
                          <a:sym typeface="Courier New Bold" charset="0"/>
                        </a:rPr>
                        <a:t>proc</a:t>
                      </a:r>
                    </a:p>
                  </a:txBody>
                  <a:tcPr marL="50800" marR="50800" marT="50800" marB="50800"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1"/>
                  </a:ext>
                </a:extLst>
              </a:tr>
            </a:tbl>
          </a:graphicData>
        </a:graphic>
      </p:graphicFrame>
      <p:sp>
        <p:nvSpPr>
          <p:cNvPr id="14" name="Rectangle 4"/>
          <p:cNvSpPr>
            <a:spLocks/>
          </p:cNvSpPr>
          <p:nvPr/>
        </p:nvSpPr>
        <p:spPr bwMode="auto">
          <a:xfrm>
            <a:off x="5972176" y="3660775"/>
            <a:ext cx="2439987" cy="366712"/>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alibri Bold" charset="0"/>
                <a:ea typeface="Calibri Bold" charset="0"/>
                <a:cs typeface="Calibri Bold" charset="0"/>
                <a:sym typeface="Calibri Bold" charset="0"/>
              </a:rPr>
              <a:t>(Optional)	</a:t>
            </a:r>
            <a:r>
              <a:rPr lang="en-US" sz="1800" dirty="0">
                <a:solidFill>
                  <a:schemeClr val="bg1"/>
                </a:solidFill>
                <a:latin typeface="Calibri Bold" charset="0"/>
                <a:ea typeface="Calibri Bold" charset="0"/>
                <a:cs typeface="Calibri Bold" charset="0"/>
                <a:sym typeface="Calibri Bold" charset="0"/>
              </a:rPr>
              <a:t>x</a:t>
            </a:r>
            <a:endParaRPr lang="en-US" sz="1800" dirty="0">
              <a:solidFill>
                <a:schemeClr val="bg1"/>
              </a:solidFill>
              <a:latin typeface="Courier New Bold" charset="0"/>
              <a:cs typeface="Courier New Bold" charset="0"/>
              <a:sym typeface="Courier New Bold" charset="0"/>
            </a:endParaRPr>
          </a:p>
        </p:txBody>
      </p:sp>
      <p:sp>
        <p:nvSpPr>
          <p:cNvPr id="4" name="Line 7">
            <a:extLst>
              <a:ext uri="{FF2B5EF4-FFF2-40B4-BE49-F238E27FC236}">
                <a16:creationId xmlns:a16="http://schemas.microsoft.com/office/drawing/2014/main" id="{A26DF597-A8A7-0332-41F6-684E7A477057}"/>
              </a:ext>
            </a:extLst>
          </p:cNvPr>
          <p:cNvSpPr>
            <a:spLocks noChangeShapeType="1"/>
          </p:cNvSpPr>
          <p:nvPr/>
        </p:nvSpPr>
        <p:spPr bwMode="auto">
          <a:xfrm>
            <a:off x="8470899" y="4918416"/>
            <a:ext cx="368301" cy="5556"/>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Tree>
    <p:extLst>
      <p:ext uri="{BB962C8B-B14F-4D97-AF65-F5344CB8AC3E}">
        <p14:creationId xmlns:p14="http://schemas.microsoft.com/office/powerpoint/2010/main" val="392024468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title"/>
          </p:nvPr>
        </p:nvSpPr>
        <p:spPr>
          <a:ln/>
        </p:spPr>
        <p:txBody>
          <a:bodyPr/>
          <a:lstStyle/>
          <a:p>
            <a:pPr marL="119063" indent="-119063"/>
            <a:r>
              <a:rPr lang="en-US"/>
              <a:t>Example</a:t>
            </a:r>
          </a:p>
        </p:txBody>
      </p:sp>
      <p:sp>
        <p:nvSpPr>
          <p:cNvPr id="51204" name="Rectangle 4"/>
          <p:cNvSpPr>
            <a:spLocks/>
          </p:cNvSpPr>
          <p:nvPr/>
        </p:nvSpPr>
        <p:spPr bwMode="auto">
          <a:xfrm>
            <a:off x="5038725" y="1446214"/>
            <a:ext cx="622300" cy="331787"/>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yoo</a:t>
            </a:r>
          </a:p>
        </p:txBody>
      </p:sp>
      <p:sp>
        <p:nvSpPr>
          <p:cNvPr id="51205" name="Rectangle 5"/>
          <p:cNvSpPr>
            <a:spLocks/>
          </p:cNvSpPr>
          <p:nvPr/>
        </p:nvSpPr>
        <p:spPr bwMode="auto">
          <a:xfrm>
            <a:off x="5038725" y="21336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who</a:t>
            </a:r>
          </a:p>
        </p:txBody>
      </p:sp>
      <p:sp>
        <p:nvSpPr>
          <p:cNvPr id="51206" name="Rectangle 6"/>
          <p:cNvSpPr>
            <a:spLocks/>
          </p:cNvSpPr>
          <p:nvPr/>
        </p:nvSpPr>
        <p:spPr bwMode="auto">
          <a:xfrm>
            <a:off x="5027613" y="28082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1207" name="Rectangle 7"/>
          <p:cNvSpPr>
            <a:spLocks/>
          </p:cNvSpPr>
          <p:nvPr/>
        </p:nvSpPr>
        <p:spPr bwMode="auto">
          <a:xfrm>
            <a:off x="5038725" y="3505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1208" name="Rectangle 8"/>
          <p:cNvSpPr>
            <a:spLocks/>
          </p:cNvSpPr>
          <p:nvPr/>
        </p:nvSpPr>
        <p:spPr bwMode="auto">
          <a:xfrm>
            <a:off x="5038725" y="4267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1209" name="Line 9"/>
          <p:cNvSpPr>
            <a:spLocks noChangeShapeType="1"/>
          </p:cNvSpPr>
          <p:nvPr/>
        </p:nvSpPr>
        <p:spPr bwMode="auto">
          <a:xfrm>
            <a:off x="5345113" y="17526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1210" name="Line 10"/>
          <p:cNvSpPr>
            <a:spLocks noChangeShapeType="1"/>
          </p:cNvSpPr>
          <p:nvPr/>
        </p:nvSpPr>
        <p:spPr bwMode="auto">
          <a:xfrm>
            <a:off x="5345113" y="24384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1211" name="Line 11"/>
          <p:cNvSpPr>
            <a:spLocks noChangeShapeType="1"/>
          </p:cNvSpPr>
          <p:nvPr/>
        </p:nvSpPr>
        <p:spPr bwMode="auto">
          <a:xfrm>
            <a:off x="5345113" y="3124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1212" name="Line 12"/>
          <p:cNvSpPr>
            <a:spLocks noChangeShapeType="1"/>
          </p:cNvSpPr>
          <p:nvPr/>
        </p:nvSpPr>
        <p:spPr bwMode="auto">
          <a:xfrm>
            <a:off x="5345113" y="3886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1213" name="Rectangle 13"/>
          <p:cNvSpPr>
            <a:spLocks/>
          </p:cNvSpPr>
          <p:nvPr/>
        </p:nvSpPr>
        <p:spPr bwMode="auto">
          <a:xfrm>
            <a:off x="5705475" y="27955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1214" name="Line 14"/>
          <p:cNvSpPr>
            <a:spLocks noChangeShapeType="1"/>
          </p:cNvSpPr>
          <p:nvPr/>
        </p:nvSpPr>
        <p:spPr bwMode="auto">
          <a:xfrm>
            <a:off x="5486401" y="2438400"/>
            <a:ext cx="536575"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1215" name="Rectangle 15"/>
          <p:cNvSpPr>
            <a:spLocks/>
          </p:cNvSpPr>
          <p:nvPr/>
        </p:nvSpPr>
        <p:spPr bwMode="auto">
          <a:xfrm>
            <a:off x="8456613" y="1641475"/>
            <a:ext cx="1308100" cy="609600"/>
          </a:xfrm>
          <a:prstGeom prst="rect">
            <a:avLst/>
          </a:prstGeom>
          <a:solidFill>
            <a:srgbClr val="F6F5BD"/>
          </a:solidFill>
          <a:ln w="19050" cap="flat">
            <a:solidFill>
              <a:schemeClr val="tx1"/>
            </a:solidFill>
            <a:prstDash val="solid"/>
            <a:miter lim="800000"/>
            <a:headEnd type="none" w="med" len="med"/>
            <a:tailEnd type="none" w="med" len="med"/>
          </a:ln>
        </p:spPr>
        <p:txBody>
          <a:bodyPr lIns="38100" tIns="38100" rIns="38100" bIns="38100"/>
          <a:lstStyle/>
          <a:p>
            <a:pPr algn="l"/>
            <a:endParaRPr lang="en-US" sz="1800">
              <a:latin typeface="Courier New Bold" charset="0"/>
              <a:ea typeface="Monaco" charset="0"/>
              <a:cs typeface="Monaco" charset="0"/>
              <a:sym typeface="Courier New Bold" charset="0"/>
            </a:endParaRPr>
          </a:p>
          <a:p>
            <a:r>
              <a:rPr lang="en-US" sz="1800">
                <a:latin typeface="Courier New Bold" charset="0"/>
                <a:cs typeface="Courier New Bold" charset="0"/>
                <a:sym typeface="Courier New Bold" charset="0"/>
              </a:rPr>
              <a:t>yoo</a:t>
            </a:r>
          </a:p>
        </p:txBody>
      </p:sp>
      <p:grpSp>
        <p:nvGrpSpPr>
          <p:cNvPr id="51216" name="Group 16"/>
          <p:cNvGrpSpPr>
            <a:grpSpLocks/>
          </p:cNvGrpSpPr>
          <p:nvPr/>
        </p:nvGrpSpPr>
        <p:grpSpPr bwMode="auto">
          <a:xfrm>
            <a:off x="6921500" y="1592264"/>
            <a:ext cx="1493838" cy="928687"/>
            <a:chOff x="0" y="0"/>
            <a:chExt cx="941" cy="585"/>
          </a:xfrm>
        </p:grpSpPr>
        <p:sp>
          <p:nvSpPr>
            <p:cNvPr id="51217" name="Line 17"/>
            <p:cNvSpPr>
              <a:spLocks noChangeShapeType="1"/>
            </p:cNvSpPr>
            <p:nvPr/>
          </p:nvSpPr>
          <p:spPr bwMode="auto">
            <a:xfrm>
              <a:off x="489" y="110"/>
              <a:ext cx="452" cy="0"/>
            </a:xfrm>
            <a:prstGeom prst="line">
              <a:avLst/>
            </a:prstGeom>
            <a:noFill/>
            <a:ln w="25400" cap="flat">
              <a:solidFill>
                <a:srgbClr val="7F7F7F"/>
              </a:solidFill>
              <a:prstDash val="solid"/>
              <a:round/>
              <a:headEnd type="none" w="med" len="med"/>
              <a:tailEnd type="triangle" w="med" len="med"/>
            </a:ln>
          </p:spPr>
          <p:txBody>
            <a:bodyPr lIns="0" tIns="0" rIns="0" bIns="0"/>
            <a:lstStyle/>
            <a:p>
              <a:endParaRPr lang="en-US"/>
            </a:p>
          </p:txBody>
        </p:sp>
        <p:sp>
          <p:nvSpPr>
            <p:cNvPr id="51218" name="Rectangle 18"/>
            <p:cNvSpPr>
              <a:spLocks/>
            </p:cNvSpPr>
            <p:nvPr/>
          </p:nvSpPr>
          <p:spPr bwMode="auto">
            <a:xfrm>
              <a:off x="1" y="0"/>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51219" name="Line 19"/>
            <p:cNvSpPr>
              <a:spLocks noChangeShapeType="1"/>
            </p:cNvSpPr>
            <p:nvPr/>
          </p:nvSpPr>
          <p:spPr bwMode="auto">
            <a:xfrm>
              <a:off x="488" y="499"/>
              <a:ext cx="452"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1220" name="Rectangle 20"/>
            <p:cNvSpPr>
              <a:spLocks/>
            </p:cNvSpPr>
            <p:nvPr/>
          </p:nvSpPr>
          <p:spPr bwMode="auto">
            <a:xfrm>
              <a:off x="0" y="377"/>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grpSp>
      <p:sp>
        <p:nvSpPr>
          <p:cNvPr id="51221" name="Rectangle 21"/>
          <p:cNvSpPr>
            <a:spLocks/>
          </p:cNvSpPr>
          <p:nvPr/>
        </p:nvSpPr>
        <p:spPr bwMode="auto">
          <a:xfrm>
            <a:off x="8456613" y="1022350"/>
            <a:ext cx="1308100" cy="4445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51222" name="Rectangle 22"/>
          <p:cNvSpPr>
            <a:spLocks/>
          </p:cNvSpPr>
          <p:nvPr/>
        </p:nvSpPr>
        <p:spPr bwMode="auto">
          <a:xfrm>
            <a:off x="8721154" y="381001"/>
            <a:ext cx="755207" cy="409343"/>
          </a:xfrm>
          <a:prstGeom prst="rect">
            <a:avLst/>
          </a:prstGeom>
          <a:noFill/>
          <a:ln w="12700" cap="rnd">
            <a:noFill/>
            <a:round/>
            <a:headEnd type="none" w="med" len="med"/>
            <a:tailEnd type="none" w="med" len="med"/>
          </a:ln>
        </p:spPr>
        <p:txBody>
          <a:bodyPr wrap="none" lIns="38100" tIns="38100" rIns="38100" bIns="38100">
            <a:spAutoFit/>
          </a:bodyPr>
          <a:lstStyle/>
          <a:p>
            <a:r>
              <a:rPr lang="en-US" sz="2400">
                <a:latin typeface="Calibri Bold" charset="0"/>
                <a:ea typeface="Calibri Bold" charset="0"/>
                <a:cs typeface="Calibri Bold" charset="0"/>
                <a:sym typeface="Calibri Bold" charset="0"/>
              </a:rPr>
              <a:t>Stack</a:t>
            </a:r>
          </a:p>
        </p:txBody>
      </p:sp>
      <p:graphicFrame>
        <p:nvGraphicFramePr>
          <p:cNvPr id="51223" name="Group 23"/>
          <p:cNvGraphicFramePr>
            <a:graphicFrameLocks noGrp="1"/>
          </p:cNvGraphicFramePr>
          <p:nvPr/>
        </p:nvGraphicFramePr>
        <p:xfrm>
          <a:off x="8458200" y="838200"/>
          <a:ext cx="1397000" cy="5778500"/>
        </p:xfrm>
        <a:graphic>
          <a:graphicData uri="http://schemas.openxmlformats.org/drawingml/2006/table">
            <a:tbl>
              <a:tblPr/>
              <a:tblGrid>
                <a:gridCol w="1397000">
                  <a:extLst>
                    <a:ext uri="{9D8B030D-6E8A-4147-A177-3AD203B41FA5}">
                      <a16:colId xmlns:a16="http://schemas.microsoft.com/office/drawing/2014/main" val="20000"/>
                    </a:ext>
                  </a:extLst>
                </a:gridCol>
              </a:tblGrid>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yoo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solidFill>
                      <a:srgbClr val="FFFFFF"/>
                    </a:solidFill>
                  </a:tcPr>
                </a:tc>
                <a:extLst>
                  <a:ext uri="{0D108BD9-81ED-4DB2-BD59-A6C34878D82A}">
                    <a16:rowId xmlns:a16="http://schemas.microsoft.com/office/drawing/2014/main" val="10002"/>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dirty="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3"/>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4"/>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5"/>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dirty="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6"/>
                  </a:ext>
                </a:extLst>
              </a:tr>
            </a:tbl>
          </a:graphicData>
        </a:graphic>
      </p:graphicFrame>
      <p:sp>
        <p:nvSpPr>
          <p:cNvPr id="51254" name="AutoShape 54"/>
          <p:cNvSpPr>
            <a:spLocks/>
          </p:cNvSpPr>
          <p:nvPr/>
        </p:nvSpPr>
        <p:spPr bwMode="auto">
          <a:xfrm>
            <a:off x="1727200" y="2032000"/>
            <a:ext cx="685800" cy="431800"/>
          </a:xfrm>
          <a:prstGeom prst="rightArrow">
            <a:avLst>
              <a:gd name="adj1" fmla="val 41185"/>
              <a:gd name="adj2" fmla="val 76471"/>
            </a:avLst>
          </a:prstGeom>
          <a:solidFill>
            <a:srgbClr val="C00000"/>
          </a:solidFill>
          <a:ln w="25400" cap="flat">
            <a:noFill/>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6" name="Rectangle 4"/>
          <p:cNvSpPr>
            <a:spLocks/>
          </p:cNvSpPr>
          <p:nvPr/>
        </p:nvSpPr>
        <p:spPr bwMode="auto">
          <a:xfrm>
            <a:off x="2501900" y="1524000"/>
            <a:ext cx="15367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yoo</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who();</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Tree>
    <p:extLst>
      <p:ext uri="{BB962C8B-B14F-4D97-AF65-F5344CB8AC3E}">
        <p14:creationId xmlns:p14="http://schemas.microsoft.com/office/powerpoint/2010/main" val="1185841825"/>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4"/>
          <p:cNvSpPr>
            <a:spLocks/>
          </p:cNvSpPr>
          <p:nvPr/>
        </p:nvSpPr>
        <p:spPr bwMode="auto">
          <a:xfrm>
            <a:off x="2501900" y="1447800"/>
            <a:ext cx="1536700" cy="21336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yoo</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who();</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52227" name="Rectangle 3"/>
          <p:cNvSpPr>
            <a:spLocks noGrp="1" noChangeArrowheads="1"/>
          </p:cNvSpPr>
          <p:nvPr>
            <p:ph type="title"/>
          </p:nvPr>
        </p:nvSpPr>
        <p:spPr>
          <a:ln/>
        </p:spPr>
        <p:txBody>
          <a:bodyPr/>
          <a:lstStyle/>
          <a:p>
            <a:pPr marL="119063" indent="-119063"/>
            <a:r>
              <a:rPr lang="en-US"/>
              <a:t>Example</a:t>
            </a:r>
          </a:p>
        </p:txBody>
      </p:sp>
      <p:sp>
        <p:nvSpPr>
          <p:cNvPr id="52228" name="Rectangle 4"/>
          <p:cNvSpPr>
            <a:spLocks/>
          </p:cNvSpPr>
          <p:nvPr/>
        </p:nvSpPr>
        <p:spPr bwMode="auto">
          <a:xfrm>
            <a:off x="5038725" y="1446214"/>
            <a:ext cx="622300" cy="331787"/>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yoo</a:t>
            </a:r>
          </a:p>
        </p:txBody>
      </p:sp>
      <p:sp>
        <p:nvSpPr>
          <p:cNvPr id="52229" name="Rectangle 5"/>
          <p:cNvSpPr>
            <a:spLocks/>
          </p:cNvSpPr>
          <p:nvPr/>
        </p:nvSpPr>
        <p:spPr bwMode="auto">
          <a:xfrm>
            <a:off x="5038725" y="21336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who</a:t>
            </a:r>
          </a:p>
        </p:txBody>
      </p:sp>
      <p:sp>
        <p:nvSpPr>
          <p:cNvPr id="52230" name="Rectangle 6"/>
          <p:cNvSpPr>
            <a:spLocks/>
          </p:cNvSpPr>
          <p:nvPr/>
        </p:nvSpPr>
        <p:spPr bwMode="auto">
          <a:xfrm>
            <a:off x="5027613" y="28082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2231" name="Rectangle 7"/>
          <p:cNvSpPr>
            <a:spLocks/>
          </p:cNvSpPr>
          <p:nvPr/>
        </p:nvSpPr>
        <p:spPr bwMode="auto">
          <a:xfrm>
            <a:off x="5038725" y="3505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2232" name="Rectangle 8"/>
          <p:cNvSpPr>
            <a:spLocks/>
          </p:cNvSpPr>
          <p:nvPr/>
        </p:nvSpPr>
        <p:spPr bwMode="auto">
          <a:xfrm>
            <a:off x="5038725" y="4267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2233" name="Line 9"/>
          <p:cNvSpPr>
            <a:spLocks noChangeShapeType="1"/>
          </p:cNvSpPr>
          <p:nvPr/>
        </p:nvSpPr>
        <p:spPr bwMode="auto">
          <a:xfrm>
            <a:off x="5345113" y="17526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2234" name="Line 10"/>
          <p:cNvSpPr>
            <a:spLocks noChangeShapeType="1"/>
          </p:cNvSpPr>
          <p:nvPr/>
        </p:nvSpPr>
        <p:spPr bwMode="auto">
          <a:xfrm>
            <a:off x="5345113" y="24384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2235" name="Line 11"/>
          <p:cNvSpPr>
            <a:spLocks noChangeShapeType="1"/>
          </p:cNvSpPr>
          <p:nvPr/>
        </p:nvSpPr>
        <p:spPr bwMode="auto">
          <a:xfrm>
            <a:off x="5345113" y="3124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2236" name="Line 12"/>
          <p:cNvSpPr>
            <a:spLocks noChangeShapeType="1"/>
          </p:cNvSpPr>
          <p:nvPr/>
        </p:nvSpPr>
        <p:spPr bwMode="auto">
          <a:xfrm>
            <a:off x="5345113" y="3886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2237" name="Rectangle 13"/>
          <p:cNvSpPr>
            <a:spLocks/>
          </p:cNvSpPr>
          <p:nvPr/>
        </p:nvSpPr>
        <p:spPr bwMode="auto">
          <a:xfrm>
            <a:off x="5705475" y="27955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2238" name="Line 14"/>
          <p:cNvSpPr>
            <a:spLocks noChangeShapeType="1"/>
          </p:cNvSpPr>
          <p:nvPr/>
        </p:nvSpPr>
        <p:spPr bwMode="auto">
          <a:xfrm>
            <a:off x="5486401" y="2438400"/>
            <a:ext cx="536575"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2239" name="Rectangle 15"/>
          <p:cNvSpPr>
            <a:spLocks/>
          </p:cNvSpPr>
          <p:nvPr/>
        </p:nvSpPr>
        <p:spPr bwMode="auto">
          <a:xfrm>
            <a:off x="8456613" y="1641475"/>
            <a:ext cx="1308100" cy="609600"/>
          </a:xfrm>
          <a:prstGeom prst="rect">
            <a:avLst/>
          </a:prstGeom>
          <a:solidFill>
            <a:srgbClr val="F6F5BD"/>
          </a:solidFill>
          <a:ln w="19050" cap="flat">
            <a:solidFill>
              <a:schemeClr val="tx1"/>
            </a:solidFill>
            <a:prstDash val="solid"/>
            <a:miter lim="800000"/>
            <a:headEnd type="none" w="med" len="med"/>
            <a:tailEnd type="none" w="med" len="med"/>
          </a:ln>
        </p:spPr>
        <p:txBody>
          <a:bodyPr lIns="38100" tIns="38100" rIns="38100" bIns="38100"/>
          <a:lstStyle/>
          <a:p>
            <a:pPr algn="l"/>
            <a:endParaRPr lang="en-US" sz="1800">
              <a:latin typeface="Courier New Bold" charset="0"/>
              <a:ea typeface="Monaco" charset="0"/>
              <a:cs typeface="Monaco" charset="0"/>
              <a:sym typeface="Courier New Bold" charset="0"/>
            </a:endParaRPr>
          </a:p>
          <a:p>
            <a:r>
              <a:rPr lang="en-US" sz="1800">
                <a:latin typeface="Courier New Bold" charset="0"/>
                <a:cs typeface="Courier New Bold" charset="0"/>
                <a:sym typeface="Courier New Bold" charset="0"/>
              </a:rPr>
              <a:t>yoo</a:t>
            </a:r>
          </a:p>
        </p:txBody>
      </p:sp>
      <p:grpSp>
        <p:nvGrpSpPr>
          <p:cNvPr id="52240" name="Group 16"/>
          <p:cNvGrpSpPr>
            <a:grpSpLocks/>
          </p:cNvGrpSpPr>
          <p:nvPr/>
        </p:nvGrpSpPr>
        <p:grpSpPr bwMode="auto">
          <a:xfrm>
            <a:off x="6915151" y="2379664"/>
            <a:ext cx="1495425" cy="928687"/>
            <a:chOff x="0" y="0"/>
            <a:chExt cx="941" cy="585"/>
          </a:xfrm>
        </p:grpSpPr>
        <p:sp>
          <p:nvSpPr>
            <p:cNvPr id="52241" name="Line 17"/>
            <p:cNvSpPr>
              <a:spLocks noChangeShapeType="1"/>
            </p:cNvSpPr>
            <p:nvPr/>
          </p:nvSpPr>
          <p:spPr bwMode="auto">
            <a:xfrm>
              <a:off x="489" y="110"/>
              <a:ext cx="452" cy="0"/>
            </a:xfrm>
            <a:prstGeom prst="line">
              <a:avLst/>
            </a:prstGeom>
            <a:noFill/>
            <a:ln w="25400" cap="flat">
              <a:solidFill>
                <a:srgbClr val="7F7F7F"/>
              </a:solidFill>
              <a:prstDash val="solid"/>
              <a:round/>
              <a:headEnd type="none" w="med" len="med"/>
              <a:tailEnd type="triangle" w="med" len="med"/>
            </a:ln>
          </p:spPr>
          <p:txBody>
            <a:bodyPr lIns="0" tIns="0" rIns="0" bIns="0"/>
            <a:lstStyle/>
            <a:p>
              <a:endParaRPr lang="en-US"/>
            </a:p>
          </p:txBody>
        </p:sp>
        <p:sp>
          <p:nvSpPr>
            <p:cNvPr id="52242" name="Rectangle 18"/>
            <p:cNvSpPr>
              <a:spLocks/>
            </p:cNvSpPr>
            <p:nvPr/>
          </p:nvSpPr>
          <p:spPr bwMode="auto">
            <a:xfrm>
              <a:off x="1" y="0"/>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52243" name="Line 19"/>
            <p:cNvSpPr>
              <a:spLocks noChangeShapeType="1"/>
            </p:cNvSpPr>
            <p:nvPr/>
          </p:nvSpPr>
          <p:spPr bwMode="auto">
            <a:xfrm>
              <a:off x="488" y="499"/>
              <a:ext cx="452"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2244" name="Rectangle 20"/>
            <p:cNvSpPr>
              <a:spLocks/>
            </p:cNvSpPr>
            <p:nvPr/>
          </p:nvSpPr>
          <p:spPr bwMode="auto">
            <a:xfrm>
              <a:off x="0" y="377"/>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grpSp>
      <p:sp>
        <p:nvSpPr>
          <p:cNvPr id="52245" name="Rectangle 21"/>
          <p:cNvSpPr>
            <a:spLocks/>
          </p:cNvSpPr>
          <p:nvPr/>
        </p:nvSpPr>
        <p:spPr bwMode="auto">
          <a:xfrm>
            <a:off x="8456613" y="1022350"/>
            <a:ext cx="1308100" cy="4445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52246" name="Rectangle 22"/>
          <p:cNvSpPr>
            <a:spLocks/>
          </p:cNvSpPr>
          <p:nvPr/>
        </p:nvSpPr>
        <p:spPr bwMode="auto">
          <a:xfrm>
            <a:off x="8721154" y="381001"/>
            <a:ext cx="755207" cy="409343"/>
          </a:xfrm>
          <a:prstGeom prst="rect">
            <a:avLst/>
          </a:prstGeom>
          <a:noFill/>
          <a:ln w="12700" cap="rnd">
            <a:noFill/>
            <a:round/>
            <a:headEnd type="none" w="med" len="med"/>
            <a:tailEnd type="none" w="med" len="med"/>
          </a:ln>
        </p:spPr>
        <p:txBody>
          <a:bodyPr wrap="none" lIns="38100" tIns="38100" rIns="38100" bIns="38100">
            <a:spAutoFit/>
          </a:bodyPr>
          <a:lstStyle/>
          <a:p>
            <a:r>
              <a:rPr lang="en-US" sz="2400">
                <a:latin typeface="Calibri Bold" charset="0"/>
                <a:ea typeface="Calibri Bold" charset="0"/>
                <a:cs typeface="Calibri Bold" charset="0"/>
                <a:sym typeface="Calibri Bold" charset="0"/>
              </a:rPr>
              <a:t>Stack</a:t>
            </a:r>
          </a:p>
        </p:txBody>
      </p:sp>
      <p:graphicFrame>
        <p:nvGraphicFramePr>
          <p:cNvPr id="52247" name="Group 23"/>
          <p:cNvGraphicFramePr>
            <a:graphicFrameLocks noGrp="1"/>
          </p:cNvGraphicFramePr>
          <p:nvPr/>
        </p:nvGraphicFramePr>
        <p:xfrm>
          <a:off x="8458200" y="838200"/>
          <a:ext cx="1397000" cy="5778500"/>
        </p:xfrm>
        <a:graphic>
          <a:graphicData uri="http://schemas.openxmlformats.org/drawingml/2006/table">
            <a:tbl>
              <a:tblPr/>
              <a:tblGrid>
                <a:gridCol w="1397000">
                  <a:extLst>
                    <a:ext uri="{9D8B030D-6E8A-4147-A177-3AD203B41FA5}">
                      <a16:colId xmlns:a16="http://schemas.microsoft.com/office/drawing/2014/main" val="20000"/>
                    </a:ext>
                  </a:extLst>
                </a:gridCol>
              </a:tblGrid>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yoo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who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DF1C5"/>
                    </a:solidFill>
                  </a:tcPr>
                </a:tc>
                <a:extLst>
                  <a:ext uri="{0D108BD9-81ED-4DB2-BD59-A6C34878D82A}">
                    <a16:rowId xmlns:a16="http://schemas.microsoft.com/office/drawing/2014/main" val="10002"/>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solidFill>
                      <a:srgbClr val="FFFFFF"/>
                    </a:solidFill>
                  </a:tcPr>
                </a:tc>
                <a:extLst>
                  <a:ext uri="{0D108BD9-81ED-4DB2-BD59-A6C34878D82A}">
                    <a16:rowId xmlns:a16="http://schemas.microsoft.com/office/drawing/2014/main" val="10003"/>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4"/>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dirty="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5"/>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dirty="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6"/>
                  </a:ext>
                </a:extLst>
              </a:tr>
            </a:tbl>
          </a:graphicData>
        </a:graphic>
      </p:graphicFrame>
      <p:sp>
        <p:nvSpPr>
          <p:cNvPr id="52279" name="AutoShape 55"/>
          <p:cNvSpPr>
            <a:spLocks/>
          </p:cNvSpPr>
          <p:nvPr/>
        </p:nvSpPr>
        <p:spPr bwMode="auto">
          <a:xfrm>
            <a:off x="2032000" y="2374900"/>
            <a:ext cx="685800" cy="431800"/>
          </a:xfrm>
          <a:prstGeom prst="rightArrow">
            <a:avLst>
              <a:gd name="adj1" fmla="val 41185"/>
              <a:gd name="adj2" fmla="val 76471"/>
            </a:avLst>
          </a:prstGeom>
          <a:solidFill>
            <a:srgbClr val="C00000"/>
          </a:solidFill>
          <a:ln w="25400" cap="flat">
            <a:noFill/>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7" name="Rectangle 5"/>
          <p:cNvSpPr>
            <a:spLocks/>
          </p:cNvSpPr>
          <p:nvPr/>
        </p:nvSpPr>
        <p:spPr bwMode="auto">
          <a:xfrm>
            <a:off x="2819400" y="1676400"/>
            <a:ext cx="1612900" cy="21336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who(…)</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a:t>
            </a:r>
          </a:p>
        </p:txBody>
      </p:sp>
    </p:spTree>
    <p:extLst>
      <p:ext uri="{BB962C8B-B14F-4D97-AF65-F5344CB8AC3E}">
        <p14:creationId xmlns:p14="http://schemas.microsoft.com/office/powerpoint/2010/main" val="39129992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Mechanisms in Procedures</a:t>
            </a:r>
          </a:p>
        </p:txBody>
      </p:sp>
      <p:sp>
        <p:nvSpPr>
          <p:cNvPr id="7" name="Content Placeholder 6"/>
          <p:cNvSpPr>
            <a:spLocks noGrp="1"/>
          </p:cNvSpPr>
          <p:nvPr>
            <p:ph idx="1"/>
          </p:nvPr>
        </p:nvSpPr>
        <p:spPr>
          <a:xfrm>
            <a:off x="387351" y="1220788"/>
            <a:ext cx="6724649" cy="5224462"/>
          </a:xfrm>
        </p:spPr>
        <p:txBody>
          <a:bodyPr/>
          <a:lstStyle/>
          <a:p>
            <a:pPr>
              <a:spcBef>
                <a:spcPts val="600"/>
              </a:spcBef>
            </a:pPr>
            <a:r>
              <a:rPr lang="en-US" dirty="0"/>
              <a:t>Passing control</a:t>
            </a:r>
          </a:p>
          <a:p>
            <a:pPr lvl="1"/>
            <a:r>
              <a:rPr lang="en-US" dirty="0"/>
              <a:t>To beginning of procedure code</a:t>
            </a:r>
          </a:p>
          <a:p>
            <a:pPr lvl="1"/>
            <a:r>
              <a:rPr lang="en-US" dirty="0"/>
              <a:t>Back to calling point</a:t>
            </a:r>
          </a:p>
          <a:p>
            <a:pPr>
              <a:spcBef>
                <a:spcPts val="600"/>
              </a:spcBef>
            </a:pPr>
            <a:r>
              <a:rPr lang="en-US" dirty="0"/>
              <a:t>Passing data</a:t>
            </a:r>
          </a:p>
          <a:p>
            <a:pPr lvl="1"/>
            <a:r>
              <a:rPr lang="en-US" dirty="0"/>
              <a:t>Procedure arguments</a:t>
            </a:r>
          </a:p>
          <a:p>
            <a:pPr lvl="1"/>
            <a:r>
              <a:rPr lang="en-US" dirty="0"/>
              <a:t>Return value</a:t>
            </a:r>
          </a:p>
          <a:p>
            <a:pPr>
              <a:spcBef>
                <a:spcPts val="600"/>
              </a:spcBef>
            </a:pPr>
            <a:r>
              <a:rPr lang="en-US" dirty="0"/>
              <a:t>Memory management</a:t>
            </a:r>
          </a:p>
          <a:p>
            <a:pPr lvl="1"/>
            <a:r>
              <a:rPr lang="en-US" dirty="0"/>
              <a:t>Allocate variables during procedure execution</a:t>
            </a:r>
          </a:p>
          <a:p>
            <a:pPr lvl="1"/>
            <a:r>
              <a:rPr lang="en-US" dirty="0" err="1"/>
              <a:t>Deallocate</a:t>
            </a:r>
            <a:r>
              <a:rPr lang="en-US" dirty="0"/>
              <a:t> upon return</a:t>
            </a:r>
          </a:p>
          <a:p>
            <a:pPr>
              <a:spcBef>
                <a:spcPts val="600"/>
              </a:spcBef>
            </a:pPr>
            <a:r>
              <a:rPr lang="en-US" dirty="0"/>
              <a:t>Mechanisms all implemented with machine instructions</a:t>
            </a:r>
          </a:p>
          <a:p>
            <a:pPr>
              <a:spcBef>
                <a:spcPts val="600"/>
              </a:spcBef>
            </a:pPr>
            <a:r>
              <a:rPr lang="en-US" dirty="0"/>
              <a:t>x86-64 procedures use only what’s needed</a:t>
            </a:r>
          </a:p>
        </p:txBody>
      </p:sp>
      <p:sp>
        <p:nvSpPr>
          <p:cNvPr id="8" name="Rectangle 4"/>
          <p:cNvSpPr>
            <a:spLocks/>
          </p:cNvSpPr>
          <p:nvPr/>
        </p:nvSpPr>
        <p:spPr bwMode="auto">
          <a:xfrm>
            <a:off x="7315200" y="990600"/>
            <a:ext cx="18415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P(…)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y = Q(x);</a:t>
            </a:r>
          </a:p>
          <a:p>
            <a:pPr algn="l"/>
            <a:r>
              <a:rPr lang="en-US" sz="1800" dirty="0">
                <a:latin typeface="Courier New" pitchFamily="49" charset="0"/>
                <a:cs typeface="Courier New" pitchFamily="49" charset="0"/>
                <a:sym typeface="Courier New Bold" charset="0"/>
              </a:rPr>
              <a:t>  print(y)</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9" name="Rectangle 5"/>
          <p:cNvSpPr>
            <a:spLocks/>
          </p:cNvSpPr>
          <p:nvPr/>
        </p:nvSpPr>
        <p:spPr bwMode="auto">
          <a:xfrm>
            <a:off x="7315200" y="3581400"/>
            <a:ext cx="2133600" cy="23622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int</a:t>
            </a:r>
            <a:r>
              <a:rPr lang="en-US" sz="1800" dirty="0">
                <a:latin typeface="Courier New" pitchFamily="49" charset="0"/>
                <a:cs typeface="Courier New" pitchFamily="49" charset="0"/>
                <a:sym typeface="Courier New Bold" charset="0"/>
              </a:rPr>
              <a:t> Q(</a:t>
            </a:r>
            <a:r>
              <a:rPr lang="en-US" sz="1800" dirty="0" err="1">
                <a:latin typeface="Courier New" pitchFamily="49" charset="0"/>
                <a:cs typeface="Courier New" pitchFamily="49" charset="0"/>
                <a:sym typeface="Courier New Bold" charset="0"/>
              </a:rPr>
              <a:t>int</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int</a:t>
            </a:r>
            <a:r>
              <a:rPr lang="en-US" sz="1800" dirty="0">
                <a:latin typeface="Courier New" pitchFamily="49" charset="0"/>
                <a:cs typeface="Courier New" pitchFamily="49" charset="0"/>
                <a:sym typeface="Courier New Bold" charset="0"/>
              </a:rPr>
              <a:t> t = 3*</a:t>
            </a:r>
            <a:r>
              <a:rPr lang="en-US" sz="1800" dirty="0" err="1">
                <a:latin typeface="Courier New" pitchFamily="49" charset="0"/>
                <a:cs typeface="Courier New" pitchFamily="49" charset="0"/>
                <a:sym typeface="Courier New Bold" charset="0"/>
              </a:rPr>
              <a:t>i</a:t>
            </a:r>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int</a:t>
            </a:r>
            <a:r>
              <a:rPr lang="en-US" sz="1800" dirty="0">
                <a:latin typeface="Courier New" pitchFamily="49" charset="0"/>
                <a:cs typeface="Courier New" pitchFamily="49" charset="0"/>
                <a:sym typeface="Courier New Bold" charset="0"/>
              </a:rPr>
              <a:t> v[10];</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return v[t];</a:t>
            </a:r>
          </a:p>
          <a:p>
            <a:pPr algn="l"/>
            <a:r>
              <a:rPr lang="en-US" sz="1800" dirty="0">
                <a:latin typeface="Courier New" pitchFamily="49" charset="0"/>
                <a:cs typeface="Courier New" pitchFamily="49" charset="0"/>
                <a:sym typeface="Courier New Bold" charset="0"/>
              </a:rPr>
              <a:t>}</a:t>
            </a:r>
          </a:p>
        </p:txBody>
      </p:sp>
      <p:sp>
        <p:nvSpPr>
          <p:cNvPr id="10" name="Arc 9"/>
          <p:cNvSpPr/>
          <p:nvPr/>
        </p:nvSpPr>
        <p:spPr bwMode="auto">
          <a:xfrm>
            <a:off x="8001000" y="1905000"/>
            <a:ext cx="2209800" cy="2286000"/>
          </a:xfrm>
          <a:prstGeom prst="arc">
            <a:avLst>
              <a:gd name="adj1" fmla="val 15620407"/>
              <a:gd name="adj2" fmla="val 4768750"/>
            </a:avLst>
          </a:prstGeom>
          <a:noFill/>
          <a:ln w="25400" cap="flat" cmpd="sng" algn="ctr">
            <a:solidFill>
              <a:srgbClr val="FF0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eaLnBrk="1" hangingPunct="1">
              <a:lnSpc>
                <a:spcPct val="100000"/>
              </a:lnSpc>
            </a:pPr>
            <a:endParaRPr lang="en-US" sz="4200" b="0">
              <a:solidFill>
                <a:srgbClr val="000000"/>
              </a:solidFill>
              <a:latin typeface="Gill Sans" charset="0"/>
              <a:ea typeface="ヒラギノ角ゴ ProN W3" charset="0"/>
              <a:cs typeface="ヒラギノ角ゴ ProN W3" charset="0"/>
              <a:sym typeface="Gill Sans" charset="0"/>
            </a:endParaRPr>
          </a:p>
        </p:txBody>
      </p:sp>
      <p:sp>
        <p:nvSpPr>
          <p:cNvPr id="11" name="Arc 10"/>
          <p:cNvSpPr/>
          <p:nvPr/>
        </p:nvSpPr>
        <p:spPr bwMode="auto">
          <a:xfrm rot="10800000">
            <a:off x="6858000" y="2133600"/>
            <a:ext cx="1371600" cy="3048000"/>
          </a:xfrm>
          <a:prstGeom prst="arc">
            <a:avLst>
              <a:gd name="adj1" fmla="val 16200000"/>
              <a:gd name="adj2" fmla="val 5567493"/>
            </a:avLst>
          </a:prstGeom>
          <a:noFill/>
          <a:ln w="25400" cap="flat" cmpd="sng" algn="ctr">
            <a:solidFill>
              <a:srgbClr val="FF0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eaLnBrk="1" hangingPunct="1">
              <a:lnSpc>
                <a:spcPct val="100000"/>
              </a:lnSpc>
            </a:pPr>
            <a:endParaRPr lang="en-US" sz="4200" b="0">
              <a:solidFill>
                <a:srgbClr val="000000"/>
              </a:solidFill>
              <a:latin typeface="Gill Sans" charset="0"/>
              <a:ea typeface="ヒラギノ角ゴ ProN W3" charset="0"/>
              <a:cs typeface="ヒラギノ角ゴ ProN W3" charset="0"/>
              <a:sym typeface="Gill Sans" charset="0"/>
            </a:endParaRPr>
          </a:p>
        </p:txBody>
      </p:sp>
      <p:cxnSp>
        <p:nvCxnSpPr>
          <p:cNvPr id="13" name="Straight Arrow Connector 12"/>
          <p:cNvCxnSpPr/>
          <p:nvPr/>
        </p:nvCxnSpPr>
        <p:spPr bwMode="auto">
          <a:xfrm>
            <a:off x="8496300" y="1981200"/>
            <a:ext cx="228600" cy="1676400"/>
          </a:xfrm>
          <a:prstGeom prst="straightConnector1">
            <a:avLst/>
          </a:prstGeom>
          <a:solidFill>
            <a:schemeClr val="accent1"/>
          </a:solidFill>
          <a:ln w="25400" cap="flat" cmpd="sng" algn="ctr">
            <a:solidFill>
              <a:srgbClr val="008000"/>
            </a:solidFill>
            <a:prstDash val="solid"/>
            <a:round/>
            <a:headEnd type="none" w="med" len="med"/>
            <a:tailEnd type="arrow"/>
          </a:ln>
          <a:effectLst/>
        </p:spPr>
      </p:cxnSp>
      <p:cxnSp>
        <p:nvCxnSpPr>
          <p:cNvPr id="14" name="Straight Arrow Connector 13"/>
          <p:cNvCxnSpPr/>
          <p:nvPr/>
        </p:nvCxnSpPr>
        <p:spPr bwMode="auto">
          <a:xfrm flipH="1" flipV="1">
            <a:off x="7734300" y="1905000"/>
            <a:ext cx="914400" cy="3200400"/>
          </a:xfrm>
          <a:prstGeom prst="straightConnector1">
            <a:avLst/>
          </a:prstGeom>
          <a:solidFill>
            <a:schemeClr val="accent1"/>
          </a:solidFill>
          <a:ln w="25400" cap="flat" cmpd="sng" algn="ctr">
            <a:solidFill>
              <a:srgbClr val="008000"/>
            </a:solidFill>
            <a:prstDash val="solid"/>
            <a:round/>
            <a:headEnd type="none" w="med" len="med"/>
            <a:tailEnd type="arrow"/>
          </a:ln>
          <a:effectLst/>
        </p:spPr>
      </p:cxnSp>
      <p:sp>
        <p:nvSpPr>
          <p:cNvPr id="20" name="Rectangle 19"/>
          <p:cNvSpPr/>
          <p:nvPr/>
        </p:nvSpPr>
        <p:spPr bwMode="auto">
          <a:xfrm>
            <a:off x="7543800" y="4362856"/>
            <a:ext cx="1447800" cy="228600"/>
          </a:xfrm>
          <a:prstGeom prst="rect">
            <a:avLst/>
          </a:prstGeom>
          <a:solidFill>
            <a:schemeClr val="accent1">
              <a:alpha val="23000"/>
            </a:schemeClr>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lnSpc>
                <a:spcPct val="100000"/>
              </a:lnSpc>
            </a:pPr>
            <a:endParaRPr lang="en-US" sz="4200" b="0">
              <a:solidFill>
                <a:srgbClr val="000000"/>
              </a:solidFill>
              <a:latin typeface="Gill Sans" charset="0"/>
              <a:ea typeface="ヒラギノ角ゴ ProN W3" charset="0"/>
              <a:cs typeface="ヒラギノ角ゴ ProN W3" charset="0"/>
              <a:sym typeface="Gill Sans" charset="0"/>
            </a:endParaRPr>
          </a:p>
        </p:txBody>
      </p:sp>
    </p:spTree>
    <p:extLst>
      <p:ext uri="{BB962C8B-B14F-4D97-AF65-F5344CB8AC3E}">
        <p14:creationId xmlns:p14="http://schemas.microsoft.com/office/powerpoint/2010/main" val="243171827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
                                            <p:txEl>
                                              <p:pRg st="9" end="9"/>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2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4"/>
          <p:cNvSpPr>
            <a:spLocks/>
          </p:cNvSpPr>
          <p:nvPr/>
        </p:nvSpPr>
        <p:spPr bwMode="auto">
          <a:xfrm>
            <a:off x="2501900" y="1447800"/>
            <a:ext cx="1536700" cy="21336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yoo</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who();</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60" name="Rectangle 5"/>
          <p:cNvSpPr>
            <a:spLocks/>
          </p:cNvSpPr>
          <p:nvPr/>
        </p:nvSpPr>
        <p:spPr bwMode="auto">
          <a:xfrm>
            <a:off x="2819400" y="1676400"/>
            <a:ext cx="1612900" cy="21336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who(…)</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a:t>
            </a:r>
          </a:p>
        </p:txBody>
      </p:sp>
      <p:sp>
        <p:nvSpPr>
          <p:cNvPr id="53251" name="Rectangle 3"/>
          <p:cNvSpPr>
            <a:spLocks noGrp="1" noChangeArrowheads="1"/>
          </p:cNvSpPr>
          <p:nvPr>
            <p:ph type="title"/>
          </p:nvPr>
        </p:nvSpPr>
        <p:spPr>
          <a:ln/>
        </p:spPr>
        <p:txBody>
          <a:bodyPr/>
          <a:lstStyle/>
          <a:p>
            <a:pPr marL="119063" indent="-119063"/>
            <a:r>
              <a:rPr lang="en-US"/>
              <a:t>Example</a:t>
            </a:r>
          </a:p>
        </p:txBody>
      </p:sp>
      <p:sp>
        <p:nvSpPr>
          <p:cNvPr id="53252" name="Rectangle 4"/>
          <p:cNvSpPr>
            <a:spLocks/>
          </p:cNvSpPr>
          <p:nvPr/>
        </p:nvSpPr>
        <p:spPr bwMode="auto">
          <a:xfrm>
            <a:off x="5038725" y="1446214"/>
            <a:ext cx="622300" cy="331787"/>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yoo</a:t>
            </a:r>
          </a:p>
        </p:txBody>
      </p:sp>
      <p:sp>
        <p:nvSpPr>
          <p:cNvPr id="53253" name="Rectangle 5"/>
          <p:cNvSpPr>
            <a:spLocks/>
          </p:cNvSpPr>
          <p:nvPr/>
        </p:nvSpPr>
        <p:spPr bwMode="auto">
          <a:xfrm>
            <a:off x="5038725" y="21336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who</a:t>
            </a:r>
          </a:p>
        </p:txBody>
      </p:sp>
      <p:sp>
        <p:nvSpPr>
          <p:cNvPr id="53254" name="Rectangle 6"/>
          <p:cNvSpPr>
            <a:spLocks/>
          </p:cNvSpPr>
          <p:nvPr/>
        </p:nvSpPr>
        <p:spPr bwMode="auto">
          <a:xfrm>
            <a:off x="5027613" y="28082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amI</a:t>
            </a:r>
          </a:p>
        </p:txBody>
      </p:sp>
      <p:sp>
        <p:nvSpPr>
          <p:cNvPr id="53255" name="Rectangle 7"/>
          <p:cNvSpPr>
            <a:spLocks/>
          </p:cNvSpPr>
          <p:nvPr/>
        </p:nvSpPr>
        <p:spPr bwMode="auto">
          <a:xfrm>
            <a:off x="5038725" y="3505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3256" name="Rectangle 8"/>
          <p:cNvSpPr>
            <a:spLocks/>
          </p:cNvSpPr>
          <p:nvPr/>
        </p:nvSpPr>
        <p:spPr bwMode="auto">
          <a:xfrm>
            <a:off x="5038725" y="4267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3257" name="Line 9"/>
          <p:cNvSpPr>
            <a:spLocks noChangeShapeType="1"/>
          </p:cNvSpPr>
          <p:nvPr/>
        </p:nvSpPr>
        <p:spPr bwMode="auto">
          <a:xfrm>
            <a:off x="5345113" y="17526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3258" name="Line 10"/>
          <p:cNvSpPr>
            <a:spLocks noChangeShapeType="1"/>
          </p:cNvSpPr>
          <p:nvPr/>
        </p:nvSpPr>
        <p:spPr bwMode="auto">
          <a:xfrm>
            <a:off x="5345113" y="24384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3259" name="Line 11"/>
          <p:cNvSpPr>
            <a:spLocks noChangeShapeType="1"/>
          </p:cNvSpPr>
          <p:nvPr/>
        </p:nvSpPr>
        <p:spPr bwMode="auto">
          <a:xfrm>
            <a:off x="5345113" y="3124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3260" name="Line 12"/>
          <p:cNvSpPr>
            <a:spLocks noChangeShapeType="1"/>
          </p:cNvSpPr>
          <p:nvPr/>
        </p:nvSpPr>
        <p:spPr bwMode="auto">
          <a:xfrm>
            <a:off x="5345113" y="3886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3261" name="Rectangle 13"/>
          <p:cNvSpPr>
            <a:spLocks/>
          </p:cNvSpPr>
          <p:nvPr/>
        </p:nvSpPr>
        <p:spPr bwMode="auto">
          <a:xfrm>
            <a:off x="5705475" y="27955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3262" name="Line 14"/>
          <p:cNvSpPr>
            <a:spLocks noChangeShapeType="1"/>
          </p:cNvSpPr>
          <p:nvPr/>
        </p:nvSpPr>
        <p:spPr bwMode="auto">
          <a:xfrm>
            <a:off x="5486401" y="2438400"/>
            <a:ext cx="536575"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3263" name="Rectangle 15"/>
          <p:cNvSpPr>
            <a:spLocks/>
          </p:cNvSpPr>
          <p:nvPr/>
        </p:nvSpPr>
        <p:spPr bwMode="auto">
          <a:xfrm>
            <a:off x="8456613" y="1641475"/>
            <a:ext cx="1308100" cy="609600"/>
          </a:xfrm>
          <a:prstGeom prst="rect">
            <a:avLst/>
          </a:prstGeom>
          <a:solidFill>
            <a:srgbClr val="F6F5BD"/>
          </a:solidFill>
          <a:ln w="19050" cap="flat">
            <a:solidFill>
              <a:schemeClr val="tx1"/>
            </a:solidFill>
            <a:prstDash val="solid"/>
            <a:miter lim="800000"/>
            <a:headEnd type="none" w="med" len="med"/>
            <a:tailEnd type="none" w="med" len="med"/>
          </a:ln>
        </p:spPr>
        <p:txBody>
          <a:bodyPr lIns="38100" tIns="38100" rIns="38100" bIns="38100"/>
          <a:lstStyle/>
          <a:p>
            <a:pPr algn="l"/>
            <a:endParaRPr lang="en-US" sz="1800">
              <a:latin typeface="Courier New Bold" charset="0"/>
              <a:ea typeface="Monaco" charset="0"/>
              <a:cs typeface="Monaco" charset="0"/>
              <a:sym typeface="Courier New Bold" charset="0"/>
            </a:endParaRPr>
          </a:p>
          <a:p>
            <a:r>
              <a:rPr lang="en-US" sz="1800">
                <a:latin typeface="Courier New Bold" charset="0"/>
                <a:cs typeface="Courier New Bold" charset="0"/>
                <a:sym typeface="Courier New Bold" charset="0"/>
              </a:rPr>
              <a:t>yoo</a:t>
            </a:r>
          </a:p>
        </p:txBody>
      </p:sp>
      <p:grpSp>
        <p:nvGrpSpPr>
          <p:cNvPr id="53264" name="Group 16"/>
          <p:cNvGrpSpPr>
            <a:grpSpLocks/>
          </p:cNvGrpSpPr>
          <p:nvPr/>
        </p:nvGrpSpPr>
        <p:grpSpPr bwMode="auto">
          <a:xfrm>
            <a:off x="6921500" y="3225800"/>
            <a:ext cx="1493838" cy="928688"/>
            <a:chOff x="0" y="0"/>
            <a:chExt cx="941" cy="585"/>
          </a:xfrm>
        </p:grpSpPr>
        <p:sp>
          <p:nvSpPr>
            <p:cNvPr id="53265" name="Line 17"/>
            <p:cNvSpPr>
              <a:spLocks noChangeShapeType="1"/>
            </p:cNvSpPr>
            <p:nvPr/>
          </p:nvSpPr>
          <p:spPr bwMode="auto">
            <a:xfrm>
              <a:off x="489" y="110"/>
              <a:ext cx="452" cy="0"/>
            </a:xfrm>
            <a:prstGeom prst="line">
              <a:avLst/>
            </a:prstGeom>
            <a:noFill/>
            <a:ln w="25400" cap="flat">
              <a:solidFill>
                <a:srgbClr val="7F7F7F"/>
              </a:solidFill>
              <a:prstDash val="solid"/>
              <a:round/>
              <a:headEnd type="none" w="med" len="med"/>
              <a:tailEnd type="triangle" w="med" len="med"/>
            </a:ln>
          </p:spPr>
          <p:txBody>
            <a:bodyPr lIns="0" tIns="0" rIns="0" bIns="0"/>
            <a:lstStyle/>
            <a:p>
              <a:endParaRPr lang="en-US"/>
            </a:p>
          </p:txBody>
        </p:sp>
        <p:sp>
          <p:nvSpPr>
            <p:cNvPr id="53266" name="Rectangle 18"/>
            <p:cNvSpPr>
              <a:spLocks/>
            </p:cNvSpPr>
            <p:nvPr/>
          </p:nvSpPr>
          <p:spPr bwMode="auto">
            <a:xfrm>
              <a:off x="1" y="0"/>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53267" name="Line 19"/>
            <p:cNvSpPr>
              <a:spLocks noChangeShapeType="1"/>
            </p:cNvSpPr>
            <p:nvPr/>
          </p:nvSpPr>
          <p:spPr bwMode="auto">
            <a:xfrm>
              <a:off x="488" y="499"/>
              <a:ext cx="452"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3268" name="Rectangle 20"/>
            <p:cNvSpPr>
              <a:spLocks/>
            </p:cNvSpPr>
            <p:nvPr/>
          </p:nvSpPr>
          <p:spPr bwMode="auto">
            <a:xfrm>
              <a:off x="0" y="377"/>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grpSp>
      <p:sp>
        <p:nvSpPr>
          <p:cNvPr id="53269" name="Rectangle 21"/>
          <p:cNvSpPr>
            <a:spLocks/>
          </p:cNvSpPr>
          <p:nvPr/>
        </p:nvSpPr>
        <p:spPr bwMode="auto">
          <a:xfrm>
            <a:off x="8456613" y="1022350"/>
            <a:ext cx="1308100" cy="4445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53270" name="Rectangle 22"/>
          <p:cNvSpPr>
            <a:spLocks/>
          </p:cNvSpPr>
          <p:nvPr/>
        </p:nvSpPr>
        <p:spPr bwMode="auto">
          <a:xfrm>
            <a:off x="8721154" y="381001"/>
            <a:ext cx="755207" cy="409343"/>
          </a:xfrm>
          <a:prstGeom prst="rect">
            <a:avLst/>
          </a:prstGeom>
          <a:noFill/>
          <a:ln w="12700" cap="rnd">
            <a:noFill/>
            <a:round/>
            <a:headEnd type="none" w="med" len="med"/>
            <a:tailEnd type="none" w="med" len="med"/>
          </a:ln>
        </p:spPr>
        <p:txBody>
          <a:bodyPr wrap="none" lIns="38100" tIns="38100" rIns="38100" bIns="38100">
            <a:spAutoFit/>
          </a:bodyPr>
          <a:lstStyle/>
          <a:p>
            <a:r>
              <a:rPr lang="en-US" sz="2400">
                <a:latin typeface="Calibri Bold" charset="0"/>
                <a:ea typeface="Calibri Bold" charset="0"/>
                <a:cs typeface="Calibri Bold" charset="0"/>
                <a:sym typeface="Calibri Bold" charset="0"/>
              </a:rPr>
              <a:t>Stack</a:t>
            </a:r>
          </a:p>
        </p:txBody>
      </p:sp>
      <p:graphicFrame>
        <p:nvGraphicFramePr>
          <p:cNvPr id="53271" name="Group 23"/>
          <p:cNvGraphicFramePr>
            <a:graphicFrameLocks noGrp="1"/>
          </p:cNvGraphicFramePr>
          <p:nvPr/>
        </p:nvGraphicFramePr>
        <p:xfrm>
          <a:off x="8458200" y="838200"/>
          <a:ext cx="1397000" cy="5778500"/>
        </p:xfrm>
        <a:graphic>
          <a:graphicData uri="http://schemas.openxmlformats.org/drawingml/2006/table">
            <a:tbl>
              <a:tblPr/>
              <a:tblGrid>
                <a:gridCol w="1397000">
                  <a:extLst>
                    <a:ext uri="{9D8B030D-6E8A-4147-A177-3AD203B41FA5}">
                      <a16:colId xmlns:a16="http://schemas.microsoft.com/office/drawing/2014/main" val="20000"/>
                    </a:ext>
                  </a:extLst>
                </a:gridCol>
              </a:tblGrid>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yoo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who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DF1C5"/>
                    </a:solidFill>
                  </a:tcPr>
                </a:tc>
                <a:extLst>
                  <a:ext uri="{0D108BD9-81ED-4DB2-BD59-A6C34878D82A}">
                    <a16:rowId xmlns:a16="http://schemas.microsoft.com/office/drawing/2014/main" val="10002"/>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amI</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extLst>
                  <a:ext uri="{0D108BD9-81ED-4DB2-BD59-A6C34878D82A}">
                    <a16:rowId xmlns:a16="http://schemas.microsoft.com/office/drawing/2014/main" val="10003"/>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solidFill>
                      <a:srgbClr val="FFFFFF"/>
                    </a:solidFill>
                  </a:tcPr>
                </a:tc>
                <a:extLst>
                  <a:ext uri="{0D108BD9-81ED-4DB2-BD59-A6C34878D82A}">
                    <a16:rowId xmlns:a16="http://schemas.microsoft.com/office/drawing/2014/main" val="10004"/>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5"/>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6"/>
                  </a:ext>
                </a:extLst>
              </a:tr>
            </a:tbl>
          </a:graphicData>
        </a:graphic>
      </p:graphicFrame>
      <p:sp>
        <p:nvSpPr>
          <p:cNvPr id="53304" name="AutoShape 56"/>
          <p:cNvSpPr>
            <a:spLocks/>
          </p:cNvSpPr>
          <p:nvPr/>
        </p:nvSpPr>
        <p:spPr bwMode="auto">
          <a:xfrm>
            <a:off x="2438400" y="2730500"/>
            <a:ext cx="685800" cy="431800"/>
          </a:xfrm>
          <a:prstGeom prst="rightArrow">
            <a:avLst>
              <a:gd name="adj1" fmla="val 41185"/>
              <a:gd name="adj2" fmla="val 76471"/>
            </a:avLst>
          </a:prstGeom>
          <a:solidFill>
            <a:srgbClr val="C00000"/>
          </a:solidFill>
          <a:ln w="25400" cap="flat">
            <a:noFill/>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8" name="Rectangle 6"/>
          <p:cNvSpPr>
            <a:spLocks/>
          </p:cNvSpPr>
          <p:nvPr/>
        </p:nvSpPr>
        <p:spPr bwMode="auto">
          <a:xfrm>
            <a:off x="3124200" y="2133600"/>
            <a:ext cx="1536700" cy="2286000"/>
          </a:xfrm>
          <a:prstGeom prst="rect">
            <a:avLst/>
          </a:prstGeom>
          <a:solidFill>
            <a:srgbClr val="F1C7C7"/>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a:t>
            </a:r>
          </a:p>
        </p:txBody>
      </p:sp>
    </p:spTree>
    <p:extLst>
      <p:ext uri="{BB962C8B-B14F-4D97-AF65-F5344CB8AC3E}">
        <p14:creationId xmlns:p14="http://schemas.microsoft.com/office/powerpoint/2010/main" val="285846403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title"/>
          </p:nvPr>
        </p:nvSpPr>
        <p:spPr>
          <a:ln/>
        </p:spPr>
        <p:txBody>
          <a:bodyPr/>
          <a:lstStyle/>
          <a:p>
            <a:pPr marL="119063" indent="-119063"/>
            <a:r>
              <a:rPr lang="en-US"/>
              <a:t>Example</a:t>
            </a:r>
          </a:p>
        </p:txBody>
      </p:sp>
      <p:sp>
        <p:nvSpPr>
          <p:cNvPr id="54276" name="Rectangle 4"/>
          <p:cNvSpPr>
            <a:spLocks/>
          </p:cNvSpPr>
          <p:nvPr/>
        </p:nvSpPr>
        <p:spPr bwMode="auto">
          <a:xfrm>
            <a:off x="5038725" y="1446214"/>
            <a:ext cx="622300" cy="331787"/>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yoo</a:t>
            </a:r>
          </a:p>
        </p:txBody>
      </p:sp>
      <p:sp>
        <p:nvSpPr>
          <p:cNvPr id="54277" name="Rectangle 5"/>
          <p:cNvSpPr>
            <a:spLocks/>
          </p:cNvSpPr>
          <p:nvPr/>
        </p:nvSpPr>
        <p:spPr bwMode="auto">
          <a:xfrm>
            <a:off x="5038725" y="21336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who</a:t>
            </a:r>
          </a:p>
        </p:txBody>
      </p:sp>
      <p:sp>
        <p:nvSpPr>
          <p:cNvPr id="54278" name="Rectangle 6"/>
          <p:cNvSpPr>
            <a:spLocks/>
          </p:cNvSpPr>
          <p:nvPr/>
        </p:nvSpPr>
        <p:spPr bwMode="auto">
          <a:xfrm>
            <a:off x="5027613" y="28082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amI</a:t>
            </a:r>
          </a:p>
        </p:txBody>
      </p:sp>
      <p:sp>
        <p:nvSpPr>
          <p:cNvPr id="54279" name="Rectangle 7"/>
          <p:cNvSpPr>
            <a:spLocks/>
          </p:cNvSpPr>
          <p:nvPr/>
        </p:nvSpPr>
        <p:spPr bwMode="auto">
          <a:xfrm>
            <a:off x="5038725" y="3505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amI</a:t>
            </a:r>
          </a:p>
        </p:txBody>
      </p:sp>
      <p:sp>
        <p:nvSpPr>
          <p:cNvPr id="54280" name="Rectangle 8"/>
          <p:cNvSpPr>
            <a:spLocks/>
          </p:cNvSpPr>
          <p:nvPr/>
        </p:nvSpPr>
        <p:spPr bwMode="auto">
          <a:xfrm>
            <a:off x="5038725" y="4267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4281" name="Line 9"/>
          <p:cNvSpPr>
            <a:spLocks noChangeShapeType="1"/>
          </p:cNvSpPr>
          <p:nvPr/>
        </p:nvSpPr>
        <p:spPr bwMode="auto">
          <a:xfrm>
            <a:off x="5345113" y="17526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4282" name="Line 10"/>
          <p:cNvSpPr>
            <a:spLocks noChangeShapeType="1"/>
          </p:cNvSpPr>
          <p:nvPr/>
        </p:nvSpPr>
        <p:spPr bwMode="auto">
          <a:xfrm>
            <a:off x="5345113" y="24384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4283" name="Line 11"/>
          <p:cNvSpPr>
            <a:spLocks noChangeShapeType="1"/>
          </p:cNvSpPr>
          <p:nvPr/>
        </p:nvSpPr>
        <p:spPr bwMode="auto">
          <a:xfrm>
            <a:off x="5345113" y="31242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4284" name="Line 12"/>
          <p:cNvSpPr>
            <a:spLocks noChangeShapeType="1"/>
          </p:cNvSpPr>
          <p:nvPr/>
        </p:nvSpPr>
        <p:spPr bwMode="auto">
          <a:xfrm>
            <a:off x="5345113" y="3886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4285" name="Rectangle 13"/>
          <p:cNvSpPr>
            <a:spLocks/>
          </p:cNvSpPr>
          <p:nvPr/>
        </p:nvSpPr>
        <p:spPr bwMode="auto">
          <a:xfrm>
            <a:off x="5705475" y="27955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4286" name="Line 14"/>
          <p:cNvSpPr>
            <a:spLocks noChangeShapeType="1"/>
          </p:cNvSpPr>
          <p:nvPr/>
        </p:nvSpPr>
        <p:spPr bwMode="auto">
          <a:xfrm>
            <a:off x="5486401" y="2438400"/>
            <a:ext cx="536575"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4287" name="Rectangle 15"/>
          <p:cNvSpPr>
            <a:spLocks/>
          </p:cNvSpPr>
          <p:nvPr/>
        </p:nvSpPr>
        <p:spPr bwMode="auto">
          <a:xfrm>
            <a:off x="8456613" y="1641475"/>
            <a:ext cx="1308100" cy="609600"/>
          </a:xfrm>
          <a:prstGeom prst="rect">
            <a:avLst/>
          </a:prstGeom>
          <a:solidFill>
            <a:srgbClr val="F6F5BD"/>
          </a:solidFill>
          <a:ln w="19050" cap="flat">
            <a:solidFill>
              <a:schemeClr val="tx1"/>
            </a:solidFill>
            <a:prstDash val="solid"/>
            <a:miter lim="800000"/>
            <a:headEnd type="none" w="med" len="med"/>
            <a:tailEnd type="none" w="med" len="med"/>
          </a:ln>
        </p:spPr>
        <p:txBody>
          <a:bodyPr lIns="38100" tIns="38100" rIns="38100" bIns="38100"/>
          <a:lstStyle/>
          <a:p>
            <a:pPr algn="l"/>
            <a:endParaRPr lang="en-US" sz="1800">
              <a:latin typeface="Courier New Bold" charset="0"/>
              <a:ea typeface="Monaco" charset="0"/>
              <a:cs typeface="Monaco" charset="0"/>
              <a:sym typeface="Courier New Bold" charset="0"/>
            </a:endParaRPr>
          </a:p>
          <a:p>
            <a:r>
              <a:rPr lang="en-US" sz="1800">
                <a:latin typeface="Courier New Bold" charset="0"/>
                <a:cs typeface="Courier New Bold" charset="0"/>
                <a:sym typeface="Courier New Bold" charset="0"/>
              </a:rPr>
              <a:t>yoo</a:t>
            </a:r>
          </a:p>
        </p:txBody>
      </p:sp>
      <p:grpSp>
        <p:nvGrpSpPr>
          <p:cNvPr id="54288" name="Group 16"/>
          <p:cNvGrpSpPr>
            <a:grpSpLocks/>
          </p:cNvGrpSpPr>
          <p:nvPr/>
        </p:nvGrpSpPr>
        <p:grpSpPr bwMode="auto">
          <a:xfrm>
            <a:off x="6915151" y="4056064"/>
            <a:ext cx="1495425" cy="928687"/>
            <a:chOff x="0" y="0"/>
            <a:chExt cx="941" cy="585"/>
          </a:xfrm>
        </p:grpSpPr>
        <p:sp>
          <p:nvSpPr>
            <p:cNvPr id="54289" name="Line 17"/>
            <p:cNvSpPr>
              <a:spLocks noChangeShapeType="1"/>
            </p:cNvSpPr>
            <p:nvPr/>
          </p:nvSpPr>
          <p:spPr bwMode="auto">
            <a:xfrm>
              <a:off x="489" y="110"/>
              <a:ext cx="452" cy="0"/>
            </a:xfrm>
            <a:prstGeom prst="line">
              <a:avLst/>
            </a:prstGeom>
            <a:noFill/>
            <a:ln w="25400" cap="flat">
              <a:solidFill>
                <a:srgbClr val="7F7F7F"/>
              </a:solidFill>
              <a:prstDash val="solid"/>
              <a:round/>
              <a:headEnd type="none" w="med" len="med"/>
              <a:tailEnd type="triangle" w="med" len="med"/>
            </a:ln>
          </p:spPr>
          <p:txBody>
            <a:bodyPr lIns="0" tIns="0" rIns="0" bIns="0"/>
            <a:lstStyle/>
            <a:p>
              <a:endParaRPr lang="en-US"/>
            </a:p>
          </p:txBody>
        </p:sp>
        <p:sp>
          <p:nvSpPr>
            <p:cNvPr id="54290" name="Rectangle 18"/>
            <p:cNvSpPr>
              <a:spLocks/>
            </p:cNvSpPr>
            <p:nvPr/>
          </p:nvSpPr>
          <p:spPr bwMode="auto">
            <a:xfrm>
              <a:off x="1" y="0"/>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54291" name="Line 19"/>
            <p:cNvSpPr>
              <a:spLocks noChangeShapeType="1"/>
            </p:cNvSpPr>
            <p:nvPr/>
          </p:nvSpPr>
          <p:spPr bwMode="auto">
            <a:xfrm>
              <a:off x="488" y="499"/>
              <a:ext cx="452"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4292" name="Rectangle 20"/>
            <p:cNvSpPr>
              <a:spLocks/>
            </p:cNvSpPr>
            <p:nvPr/>
          </p:nvSpPr>
          <p:spPr bwMode="auto">
            <a:xfrm>
              <a:off x="0" y="377"/>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grpSp>
      <p:sp>
        <p:nvSpPr>
          <p:cNvPr id="54293" name="Rectangle 21"/>
          <p:cNvSpPr>
            <a:spLocks/>
          </p:cNvSpPr>
          <p:nvPr/>
        </p:nvSpPr>
        <p:spPr bwMode="auto">
          <a:xfrm>
            <a:off x="8456613" y="1022350"/>
            <a:ext cx="1308100" cy="4445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54294" name="Rectangle 22"/>
          <p:cNvSpPr>
            <a:spLocks/>
          </p:cNvSpPr>
          <p:nvPr/>
        </p:nvSpPr>
        <p:spPr bwMode="auto">
          <a:xfrm>
            <a:off x="8721154" y="381001"/>
            <a:ext cx="755207" cy="409343"/>
          </a:xfrm>
          <a:prstGeom prst="rect">
            <a:avLst/>
          </a:prstGeom>
          <a:noFill/>
          <a:ln w="12700" cap="rnd">
            <a:noFill/>
            <a:round/>
            <a:headEnd type="none" w="med" len="med"/>
            <a:tailEnd type="none" w="med" len="med"/>
          </a:ln>
        </p:spPr>
        <p:txBody>
          <a:bodyPr wrap="none" lIns="38100" tIns="38100" rIns="38100" bIns="38100">
            <a:spAutoFit/>
          </a:bodyPr>
          <a:lstStyle/>
          <a:p>
            <a:r>
              <a:rPr lang="en-US" sz="2400">
                <a:latin typeface="Calibri Bold" charset="0"/>
                <a:ea typeface="Calibri Bold" charset="0"/>
                <a:cs typeface="Calibri Bold" charset="0"/>
                <a:sym typeface="Calibri Bold" charset="0"/>
              </a:rPr>
              <a:t>Stack</a:t>
            </a:r>
          </a:p>
        </p:txBody>
      </p:sp>
      <p:graphicFrame>
        <p:nvGraphicFramePr>
          <p:cNvPr id="54295" name="Group 23"/>
          <p:cNvGraphicFramePr>
            <a:graphicFrameLocks noGrp="1"/>
          </p:cNvGraphicFramePr>
          <p:nvPr/>
        </p:nvGraphicFramePr>
        <p:xfrm>
          <a:off x="8458200" y="838200"/>
          <a:ext cx="1397000" cy="5778500"/>
        </p:xfrm>
        <a:graphic>
          <a:graphicData uri="http://schemas.openxmlformats.org/drawingml/2006/table">
            <a:tbl>
              <a:tblPr/>
              <a:tblGrid>
                <a:gridCol w="1397000">
                  <a:extLst>
                    <a:ext uri="{9D8B030D-6E8A-4147-A177-3AD203B41FA5}">
                      <a16:colId xmlns:a16="http://schemas.microsoft.com/office/drawing/2014/main" val="20000"/>
                    </a:ext>
                  </a:extLst>
                </a:gridCol>
              </a:tblGrid>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yoo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who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DF1C5"/>
                    </a:solidFill>
                  </a:tcPr>
                </a:tc>
                <a:extLst>
                  <a:ext uri="{0D108BD9-81ED-4DB2-BD59-A6C34878D82A}">
                    <a16:rowId xmlns:a16="http://schemas.microsoft.com/office/drawing/2014/main" val="10002"/>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amI</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extLst>
                  <a:ext uri="{0D108BD9-81ED-4DB2-BD59-A6C34878D82A}">
                    <a16:rowId xmlns:a16="http://schemas.microsoft.com/office/drawing/2014/main" val="10003"/>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amI</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extLst>
                  <a:ext uri="{0D108BD9-81ED-4DB2-BD59-A6C34878D82A}">
                    <a16:rowId xmlns:a16="http://schemas.microsoft.com/office/drawing/2014/main" val="10004"/>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solidFill>
                      <a:srgbClr val="FFFFFF"/>
                    </a:solidFill>
                  </a:tcPr>
                </a:tc>
                <a:extLst>
                  <a:ext uri="{0D108BD9-81ED-4DB2-BD59-A6C34878D82A}">
                    <a16:rowId xmlns:a16="http://schemas.microsoft.com/office/drawing/2014/main" val="10005"/>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6"/>
                  </a:ext>
                </a:extLst>
              </a:tr>
            </a:tbl>
          </a:graphicData>
        </a:graphic>
      </p:graphicFrame>
      <p:sp>
        <p:nvSpPr>
          <p:cNvPr id="59" name="Rectangle 4"/>
          <p:cNvSpPr>
            <a:spLocks/>
          </p:cNvSpPr>
          <p:nvPr/>
        </p:nvSpPr>
        <p:spPr bwMode="auto">
          <a:xfrm>
            <a:off x="1816100" y="1447800"/>
            <a:ext cx="1536700" cy="21336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yoo</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who();</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60" name="Rectangle 5"/>
          <p:cNvSpPr>
            <a:spLocks/>
          </p:cNvSpPr>
          <p:nvPr/>
        </p:nvSpPr>
        <p:spPr bwMode="auto">
          <a:xfrm>
            <a:off x="2133600" y="1676400"/>
            <a:ext cx="1612900" cy="21336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who(…)</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a:t>
            </a:r>
          </a:p>
        </p:txBody>
      </p:sp>
      <p:sp>
        <p:nvSpPr>
          <p:cNvPr id="62" name="Rectangle 6"/>
          <p:cNvSpPr>
            <a:spLocks/>
          </p:cNvSpPr>
          <p:nvPr/>
        </p:nvSpPr>
        <p:spPr bwMode="auto">
          <a:xfrm>
            <a:off x="2438400" y="2133600"/>
            <a:ext cx="1536700" cy="2286000"/>
          </a:xfrm>
          <a:prstGeom prst="rect">
            <a:avLst/>
          </a:prstGeom>
          <a:solidFill>
            <a:srgbClr val="F1C7C7"/>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a:t>
            </a:r>
          </a:p>
        </p:txBody>
      </p:sp>
      <p:sp>
        <p:nvSpPr>
          <p:cNvPr id="63" name="Rectangle 6"/>
          <p:cNvSpPr>
            <a:spLocks/>
          </p:cNvSpPr>
          <p:nvPr/>
        </p:nvSpPr>
        <p:spPr bwMode="auto">
          <a:xfrm>
            <a:off x="2882900" y="2590800"/>
            <a:ext cx="1536700" cy="2286000"/>
          </a:xfrm>
          <a:prstGeom prst="rect">
            <a:avLst/>
          </a:prstGeom>
          <a:solidFill>
            <a:srgbClr val="F1C7C7"/>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a:t>
            </a:r>
          </a:p>
        </p:txBody>
      </p:sp>
      <p:sp>
        <p:nvSpPr>
          <p:cNvPr id="61" name="AutoShape 56"/>
          <p:cNvSpPr>
            <a:spLocks/>
          </p:cNvSpPr>
          <p:nvPr/>
        </p:nvSpPr>
        <p:spPr bwMode="auto">
          <a:xfrm>
            <a:off x="2133600" y="2730500"/>
            <a:ext cx="685800" cy="431800"/>
          </a:xfrm>
          <a:prstGeom prst="rightArrow">
            <a:avLst>
              <a:gd name="adj1" fmla="val 41185"/>
              <a:gd name="adj2" fmla="val 76471"/>
            </a:avLst>
          </a:prstGeom>
          <a:solidFill>
            <a:srgbClr val="C00000"/>
          </a:solidFill>
          <a:ln w="25400" cap="flat">
            <a:noFill/>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Tree>
    <p:extLst>
      <p:ext uri="{BB962C8B-B14F-4D97-AF65-F5344CB8AC3E}">
        <p14:creationId xmlns:p14="http://schemas.microsoft.com/office/powerpoint/2010/main" val="253287129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Grp="1" noChangeArrowheads="1"/>
          </p:cNvSpPr>
          <p:nvPr>
            <p:ph type="title"/>
          </p:nvPr>
        </p:nvSpPr>
        <p:spPr>
          <a:ln/>
        </p:spPr>
        <p:txBody>
          <a:bodyPr/>
          <a:lstStyle/>
          <a:p>
            <a:pPr marL="119063" indent="-119063"/>
            <a:r>
              <a:rPr lang="en-US"/>
              <a:t>Example</a:t>
            </a:r>
          </a:p>
        </p:txBody>
      </p:sp>
      <p:sp>
        <p:nvSpPr>
          <p:cNvPr id="55301" name="Rectangle 5"/>
          <p:cNvSpPr>
            <a:spLocks/>
          </p:cNvSpPr>
          <p:nvPr/>
        </p:nvSpPr>
        <p:spPr bwMode="auto">
          <a:xfrm>
            <a:off x="5038725" y="1446214"/>
            <a:ext cx="622300" cy="331787"/>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yoo</a:t>
            </a:r>
          </a:p>
        </p:txBody>
      </p:sp>
      <p:sp>
        <p:nvSpPr>
          <p:cNvPr id="55302" name="Rectangle 6"/>
          <p:cNvSpPr>
            <a:spLocks/>
          </p:cNvSpPr>
          <p:nvPr/>
        </p:nvSpPr>
        <p:spPr bwMode="auto">
          <a:xfrm>
            <a:off x="5038725" y="21336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who</a:t>
            </a:r>
          </a:p>
        </p:txBody>
      </p:sp>
      <p:sp>
        <p:nvSpPr>
          <p:cNvPr id="55303" name="Rectangle 7"/>
          <p:cNvSpPr>
            <a:spLocks/>
          </p:cNvSpPr>
          <p:nvPr/>
        </p:nvSpPr>
        <p:spPr bwMode="auto">
          <a:xfrm>
            <a:off x="5027613" y="28082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amI</a:t>
            </a:r>
          </a:p>
        </p:txBody>
      </p:sp>
      <p:sp>
        <p:nvSpPr>
          <p:cNvPr id="55304" name="Rectangle 8"/>
          <p:cNvSpPr>
            <a:spLocks/>
          </p:cNvSpPr>
          <p:nvPr/>
        </p:nvSpPr>
        <p:spPr bwMode="auto">
          <a:xfrm>
            <a:off x="5038725" y="3505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amI</a:t>
            </a:r>
          </a:p>
        </p:txBody>
      </p:sp>
      <p:sp>
        <p:nvSpPr>
          <p:cNvPr id="55305" name="Rectangle 9"/>
          <p:cNvSpPr>
            <a:spLocks/>
          </p:cNvSpPr>
          <p:nvPr/>
        </p:nvSpPr>
        <p:spPr bwMode="auto">
          <a:xfrm>
            <a:off x="5038725" y="4267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amI</a:t>
            </a:r>
          </a:p>
        </p:txBody>
      </p:sp>
      <p:sp>
        <p:nvSpPr>
          <p:cNvPr id="55306" name="Line 10"/>
          <p:cNvSpPr>
            <a:spLocks noChangeShapeType="1"/>
          </p:cNvSpPr>
          <p:nvPr/>
        </p:nvSpPr>
        <p:spPr bwMode="auto">
          <a:xfrm>
            <a:off x="5345113" y="17526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5307" name="Line 11"/>
          <p:cNvSpPr>
            <a:spLocks noChangeShapeType="1"/>
          </p:cNvSpPr>
          <p:nvPr/>
        </p:nvSpPr>
        <p:spPr bwMode="auto">
          <a:xfrm>
            <a:off x="5345113" y="24384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5308" name="Line 12"/>
          <p:cNvSpPr>
            <a:spLocks noChangeShapeType="1"/>
          </p:cNvSpPr>
          <p:nvPr/>
        </p:nvSpPr>
        <p:spPr bwMode="auto">
          <a:xfrm>
            <a:off x="5345113" y="31242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5309" name="Line 13"/>
          <p:cNvSpPr>
            <a:spLocks noChangeShapeType="1"/>
          </p:cNvSpPr>
          <p:nvPr/>
        </p:nvSpPr>
        <p:spPr bwMode="auto">
          <a:xfrm>
            <a:off x="5345113" y="38862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5310" name="Rectangle 14"/>
          <p:cNvSpPr>
            <a:spLocks/>
          </p:cNvSpPr>
          <p:nvPr/>
        </p:nvSpPr>
        <p:spPr bwMode="auto">
          <a:xfrm>
            <a:off x="5705475" y="27955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5311" name="Line 15"/>
          <p:cNvSpPr>
            <a:spLocks noChangeShapeType="1"/>
          </p:cNvSpPr>
          <p:nvPr/>
        </p:nvSpPr>
        <p:spPr bwMode="auto">
          <a:xfrm>
            <a:off x="5486401" y="2438400"/>
            <a:ext cx="536575"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5312" name="Rectangle 16"/>
          <p:cNvSpPr>
            <a:spLocks/>
          </p:cNvSpPr>
          <p:nvPr/>
        </p:nvSpPr>
        <p:spPr bwMode="auto">
          <a:xfrm>
            <a:off x="8456613" y="1641475"/>
            <a:ext cx="1308100" cy="609600"/>
          </a:xfrm>
          <a:prstGeom prst="rect">
            <a:avLst/>
          </a:prstGeom>
          <a:solidFill>
            <a:srgbClr val="F6F5BD"/>
          </a:solidFill>
          <a:ln w="19050" cap="flat">
            <a:solidFill>
              <a:schemeClr val="tx1"/>
            </a:solidFill>
            <a:prstDash val="solid"/>
            <a:miter lim="800000"/>
            <a:headEnd type="none" w="med" len="med"/>
            <a:tailEnd type="none" w="med" len="med"/>
          </a:ln>
        </p:spPr>
        <p:txBody>
          <a:bodyPr lIns="38100" tIns="38100" rIns="38100" bIns="38100"/>
          <a:lstStyle/>
          <a:p>
            <a:pPr algn="l"/>
            <a:endParaRPr lang="en-US" sz="1800">
              <a:latin typeface="Courier New Bold" charset="0"/>
              <a:ea typeface="Monaco" charset="0"/>
              <a:cs typeface="Monaco" charset="0"/>
              <a:sym typeface="Courier New Bold" charset="0"/>
            </a:endParaRPr>
          </a:p>
          <a:p>
            <a:r>
              <a:rPr lang="en-US" sz="1800">
                <a:latin typeface="Courier New Bold" charset="0"/>
                <a:cs typeface="Courier New Bold" charset="0"/>
                <a:sym typeface="Courier New Bold" charset="0"/>
              </a:rPr>
              <a:t>yoo</a:t>
            </a:r>
          </a:p>
        </p:txBody>
      </p:sp>
      <p:grpSp>
        <p:nvGrpSpPr>
          <p:cNvPr id="55313" name="Group 17"/>
          <p:cNvGrpSpPr>
            <a:grpSpLocks/>
          </p:cNvGrpSpPr>
          <p:nvPr/>
        </p:nvGrpSpPr>
        <p:grpSpPr bwMode="auto">
          <a:xfrm>
            <a:off x="6915151" y="4919664"/>
            <a:ext cx="1495425" cy="928687"/>
            <a:chOff x="0" y="0"/>
            <a:chExt cx="941" cy="585"/>
          </a:xfrm>
        </p:grpSpPr>
        <p:sp>
          <p:nvSpPr>
            <p:cNvPr id="55314" name="Line 18"/>
            <p:cNvSpPr>
              <a:spLocks noChangeShapeType="1"/>
            </p:cNvSpPr>
            <p:nvPr/>
          </p:nvSpPr>
          <p:spPr bwMode="auto">
            <a:xfrm>
              <a:off x="489" y="110"/>
              <a:ext cx="452" cy="0"/>
            </a:xfrm>
            <a:prstGeom prst="line">
              <a:avLst/>
            </a:prstGeom>
            <a:noFill/>
            <a:ln w="25400" cap="flat">
              <a:solidFill>
                <a:srgbClr val="7F7F7F"/>
              </a:solidFill>
              <a:prstDash val="solid"/>
              <a:round/>
              <a:headEnd type="none" w="med" len="med"/>
              <a:tailEnd type="triangle" w="med" len="med"/>
            </a:ln>
          </p:spPr>
          <p:txBody>
            <a:bodyPr lIns="0" tIns="0" rIns="0" bIns="0"/>
            <a:lstStyle/>
            <a:p>
              <a:endParaRPr lang="en-US"/>
            </a:p>
          </p:txBody>
        </p:sp>
        <p:sp>
          <p:nvSpPr>
            <p:cNvPr id="55315" name="Rectangle 19"/>
            <p:cNvSpPr>
              <a:spLocks/>
            </p:cNvSpPr>
            <p:nvPr/>
          </p:nvSpPr>
          <p:spPr bwMode="auto">
            <a:xfrm>
              <a:off x="1" y="0"/>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55316" name="Line 20"/>
            <p:cNvSpPr>
              <a:spLocks noChangeShapeType="1"/>
            </p:cNvSpPr>
            <p:nvPr/>
          </p:nvSpPr>
          <p:spPr bwMode="auto">
            <a:xfrm>
              <a:off x="488" y="499"/>
              <a:ext cx="452"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5317" name="Rectangle 21"/>
            <p:cNvSpPr>
              <a:spLocks/>
            </p:cNvSpPr>
            <p:nvPr/>
          </p:nvSpPr>
          <p:spPr bwMode="auto">
            <a:xfrm>
              <a:off x="0" y="377"/>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grpSp>
      <p:sp>
        <p:nvSpPr>
          <p:cNvPr id="55318" name="Rectangle 22"/>
          <p:cNvSpPr>
            <a:spLocks/>
          </p:cNvSpPr>
          <p:nvPr/>
        </p:nvSpPr>
        <p:spPr bwMode="auto">
          <a:xfrm>
            <a:off x="8456613" y="1022350"/>
            <a:ext cx="1308100" cy="4445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55319" name="Rectangle 23"/>
          <p:cNvSpPr>
            <a:spLocks/>
          </p:cNvSpPr>
          <p:nvPr/>
        </p:nvSpPr>
        <p:spPr bwMode="auto">
          <a:xfrm>
            <a:off x="8721154" y="381001"/>
            <a:ext cx="755207" cy="409343"/>
          </a:xfrm>
          <a:prstGeom prst="rect">
            <a:avLst/>
          </a:prstGeom>
          <a:noFill/>
          <a:ln w="12700" cap="rnd">
            <a:noFill/>
            <a:round/>
            <a:headEnd type="none" w="med" len="med"/>
            <a:tailEnd type="none" w="med" len="med"/>
          </a:ln>
        </p:spPr>
        <p:txBody>
          <a:bodyPr wrap="none" lIns="38100" tIns="38100" rIns="38100" bIns="38100">
            <a:spAutoFit/>
          </a:bodyPr>
          <a:lstStyle/>
          <a:p>
            <a:r>
              <a:rPr lang="en-US" sz="2400">
                <a:latin typeface="Calibri Bold" charset="0"/>
                <a:ea typeface="Calibri Bold" charset="0"/>
                <a:cs typeface="Calibri Bold" charset="0"/>
                <a:sym typeface="Calibri Bold" charset="0"/>
              </a:rPr>
              <a:t>Stack</a:t>
            </a:r>
          </a:p>
        </p:txBody>
      </p:sp>
      <p:graphicFrame>
        <p:nvGraphicFramePr>
          <p:cNvPr id="55320" name="Group 24"/>
          <p:cNvGraphicFramePr>
            <a:graphicFrameLocks noGrp="1"/>
          </p:cNvGraphicFramePr>
          <p:nvPr/>
        </p:nvGraphicFramePr>
        <p:xfrm>
          <a:off x="8458200" y="838200"/>
          <a:ext cx="1397000" cy="5778500"/>
        </p:xfrm>
        <a:graphic>
          <a:graphicData uri="http://schemas.openxmlformats.org/drawingml/2006/table">
            <a:tbl>
              <a:tblPr/>
              <a:tblGrid>
                <a:gridCol w="1397000">
                  <a:extLst>
                    <a:ext uri="{9D8B030D-6E8A-4147-A177-3AD203B41FA5}">
                      <a16:colId xmlns:a16="http://schemas.microsoft.com/office/drawing/2014/main" val="20000"/>
                    </a:ext>
                  </a:extLst>
                </a:gridCol>
              </a:tblGrid>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yoo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who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DF1C5"/>
                    </a:solidFill>
                  </a:tcPr>
                </a:tc>
                <a:extLst>
                  <a:ext uri="{0D108BD9-81ED-4DB2-BD59-A6C34878D82A}">
                    <a16:rowId xmlns:a16="http://schemas.microsoft.com/office/drawing/2014/main" val="10002"/>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amI</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extLst>
                  <a:ext uri="{0D108BD9-81ED-4DB2-BD59-A6C34878D82A}">
                    <a16:rowId xmlns:a16="http://schemas.microsoft.com/office/drawing/2014/main" val="10003"/>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amI</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extLst>
                  <a:ext uri="{0D108BD9-81ED-4DB2-BD59-A6C34878D82A}">
                    <a16:rowId xmlns:a16="http://schemas.microsoft.com/office/drawing/2014/main" val="10004"/>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amI</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extLst>
                  <a:ext uri="{0D108BD9-81ED-4DB2-BD59-A6C34878D82A}">
                    <a16:rowId xmlns:a16="http://schemas.microsoft.com/office/drawing/2014/main" val="10005"/>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solidFill>
                      <a:srgbClr val="FFFFFF"/>
                    </a:solidFill>
                  </a:tcPr>
                </a:tc>
                <a:extLst>
                  <a:ext uri="{0D108BD9-81ED-4DB2-BD59-A6C34878D82A}">
                    <a16:rowId xmlns:a16="http://schemas.microsoft.com/office/drawing/2014/main" val="10006"/>
                  </a:ext>
                </a:extLst>
              </a:tr>
            </a:tbl>
          </a:graphicData>
        </a:graphic>
      </p:graphicFrame>
      <p:sp>
        <p:nvSpPr>
          <p:cNvPr id="60" name="Rectangle 4"/>
          <p:cNvSpPr>
            <a:spLocks/>
          </p:cNvSpPr>
          <p:nvPr/>
        </p:nvSpPr>
        <p:spPr bwMode="auto">
          <a:xfrm>
            <a:off x="1816100" y="1447800"/>
            <a:ext cx="1536700" cy="21336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yoo</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who();</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61" name="Rectangle 5"/>
          <p:cNvSpPr>
            <a:spLocks/>
          </p:cNvSpPr>
          <p:nvPr/>
        </p:nvSpPr>
        <p:spPr bwMode="auto">
          <a:xfrm>
            <a:off x="2133600" y="1676400"/>
            <a:ext cx="1612900" cy="21336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who(…)</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a:t>
            </a:r>
          </a:p>
        </p:txBody>
      </p:sp>
      <p:sp>
        <p:nvSpPr>
          <p:cNvPr id="62" name="Rectangle 6"/>
          <p:cNvSpPr>
            <a:spLocks/>
          </p:cNvSpPr>
          <p:nvPr/>
        </p:nvSpPr>
        <p:spPr bwMode="auto">
          <a:xfrm>
            <a:off x="2438400" y="2133600"/>
            <a:ext cx="1536700" cy="2286000"/>
          </a:xfrm>
          <a:prstGeom prst="rect">
            <a:avLst/>
          </a:prstGeom>
          <a:solidFill>
            <a:srgbClr val="F1C7C7"/>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a:t>
            </a:r>
          </a:p>
        </p:txBody>
      </p:sp>
      <p:sp>
        <p:nvSpPr>
          <p:cNvPr id="63" name="Rectangle 6"/>
          <p:cNvSpPr>
            <a:spLocks/>
          </p:cNvSpPr>
          <p:nvPr/>
        </p:nvSpPr>
        <p:spPr bwMode="auto">
          <a:xfrm>
            <a:off x="2882900" y="2590800"/>
            <a:ext cx="1536700" cy="2286000"/>
          </a:xfrm>
          <a:prstGeom prst="rect">
            <a:avLst/>
          </a:prstGeom>
          <a:solidFill>
            <a:srgbClr val="F1C7C7"/>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a:t>
            </a:r>
          </a:p>
        </p:txBody>
      </p:sp>
      <p:sp>
        <p:nvSpPr>
          <p:cNvPr id="64" name="AutoShape 56"/>
          <p:cNvSpPr>
            <a:spLocks/>
          </p:cNvSpPr>
          <p:nvPr/>
        </p:nvSpPr>
        <p:spPr bwMode="auto">
          <a:xfrm>
            <a:off x="2590800" y="3733800"/>
            <a:ext cx="685800" cy="431800"/>
          </a:xfrm>
          <a:prstGeom prst="rightArrow">
            <a:avLst>
              <a:gd name="adj1" fmla="val 41185"/>
              <a:gd name="adj2" fmla="val 76471"/>
            </a:avLst>
          </a:prstGeom>
          <a:solidFill>
            <a:srgbClr val="C00000"/>
          </a:solidFill>
          <a:ln w="25400" cap="flat">
            <a:noFill/>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5" name="Rectangle 6"/>
          <p:cNvSpPr>
            <a:spLocks/>
          </p:cNvSpPr>
          <p:nvPr/>
        </p:nvSpPr>
        <p:spPr bwMode="auto">
          <a:xfrm>
            <a:off x="3340100" y="3048000"/>
            <a:ext cx="1536700" cy="2286000"/>
          </a:xfrm>
          <a:prstGeom prst="rect">
            <a:avLst/>
          </a:prstGeom>
          <a:solidFill>
            <a:srgbClr val="F1C7C7"/>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a:t>
            </a:r>
          </a:p>
        </p:txBody>
      </p:sp>
    </p:spTree>
    <p:extLst>
      <p:ext uri="{BB962C8B-B14F-4D97-AF65-F5344CB8AC3E}">
        <p14:creationId xmlns:p14="http://schemas.microsoft.com/office/powerpoint/2010/main" val="2671376935"/>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title"/>
          </p:nvPr>
        </p:nvSpPr>
        <p:spPr>
          <a:ln/>
        </p:spPr>
        <p:txBody>
          <a:bodyPr/>
          <a:lstStyle/>
          <a:p>
            <a:pPr marL="119063" indent="-119063"/>
            <a:r>
              <a:rPr lang="en-US"/>
              <a:t>Example</a:t>
            </a:r>
          </a:p>
        </p:txBody>
      </p:sp>
      <p:sp>
        <p:nvSpPr>
          <p:cNvPr id="56324" name="Rectangle 4"/>
          <p:cNvSpPr>
            <a:spLocks/>
          </p:cNvSpPr>
          <p:nvPr/>
        </p:nvSpPr>
        <p:spPr bwMode="auto">
          <a:xfrm>
            <a:off x="5038725" y="1446214"/>
            <a:ext cx="622300" cy="331787"/>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yoo</a:t>
            </a:r>
          </a:p>
        </p:txBody>
      </p:sp>
      <p:sp>
        <p:nvSpPr>
          <p:cNvPr id="56325" name="Rectangle 5"/>
          <p:cNvSpPr>
            <a:spLocks/>
          </p:cNvSpPr>
          <p:nvPr/>
        </p:nvSpPr>
        <p:spPr bwMode="auto">
          <a:xfrm>
            <a:off x="5038725" y="21336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who</a:t>
            </a:r>
          </a:p>
        </p:txBody>
      </p:sp>
      <p:sp>
        <p:nvSpPr>
          <p:cNvPr id="56326" name="Rectangle 6"/>
          <p:cNvSpPr>
            <a:spLocks/>
          </p:cNvSpPr>
          <p:nvPr/>
        </p:nvSpPr>
        <p:spPr bwMode="auto">
          <a:xfrm>
            <a:off x="5027613" y="28082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amI</a:t>
            </a:r>
          </a:p>
        </p:txBody>
      </p:sp>
      <p:sp>
        <p:nvSpPr>
          <p:cNvPr id="56327" name="Rectangle 7"/>
          <p:cNvSpPr>
            <a:spLocks/>
          </p:cNvSpPr>
          <p:nvPr/>
        </p:nvSpPr>
        <p:spPr bwMode="auto">
          <a:xfrm>
            <a:off x="5038725" y="3505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amI</a:t>
            </a:r>
          </a:p>
        </p:txBody>
      </p:sp>
      <p:sp>
        <p:nvSpPr>
          <p:cNvPr id="56328" name="Rectangle 8"/>
          <p:cNvSpPr>
            <a:spLocks/>
          </p:cNvSpPr>
          <p:nvPr/>
        </p:nvSpPr>
        <p:spPr bwMode="auto">
          <a:xfrm>
            <a:off x="5038725" y="4267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6329" name="Line 9"/>
          <p:cNvSpPr>
            <a:spLocks noChangeShapeType="1"/>
          </p:cNvSpPr>
          <p:nvPr/>
        </p:nvSpPr>
        <p:spPr bwMode="auto">
          <a:xfrm>
            <a:off x="5345113" y="17526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6330" name="Line 10"/>
          <p:cNvSpPr>
            <a:spLocks noChangeShapeType="1"/>
          </p:cNvSpPr>
          <p:nvPr/>
        </p:nvSpPr>
        <p:spPr bwMode="auto">
          <a:xfrm>
            <a:off x="5345113" y="24384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6331" name="Line 11"/>
          <p:cNvSpPr>
            <a:spLocks noChangeShapeType="1"/>
          </p:cNvSpPr>
          <p:nvPr/>
        </p:nvSpPr>
        <p:spPr bwMode="auto">
          <a:xfrm>
            <a:off x="5345113" y="31242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6332" name="Line 12"/>
          <p:cNvSpPr>
            <a:spLocks noChangeShapeType="1"/>
          </p:cNvSpPr>
          <p:nvPr/>
        </p:nvSpPr>
        <p:spPr bwMode="auto">
          <a:xfrm>
            <a:off x="5345113" y="3886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6333" name="Rectangle 13"/>
          <p:cNvSpPr>
            <a:spLocks/>
          </p:cNvSpPr>
          <p:nvPr/>
        </p:nvSpPr>
        <p:spPr bwMode="auto">
          <a:xfrm>
            <a:off x="5705475" y="27955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6334" name="Line 14"/>
          <p:cNvSpPr>
            <a:spLocks noChangeShapeType="1"/>
          </p:cNvSpPr>
          <p:nvPr/>
        </p:nvSpPr>
        <p:spPr bwMode="auto">
          <a:xfrm>
            <a:off x="5486401" y="2438400"/>
            <a:ext cx="536575"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6335" name="Rectangle 15"/>
          <p:cNvSpPr>
            <a:spLocks/>
          </p:cNvSpPr>
          <p:nvPr/>
        </p:nvSpPr>
        <p:spPr bwMode="auto">
          <a:xfrm>
            <a:off x="8456613" y="1641475"/>
            <a:ext cx="1308100" cy="609600"/>
          </a:xfrm>
          <a:prstGeom prst="rect">
            <a:avLst/>
          </a:prstGeom>
          <a:solidFill>
            <a:srgbClr val="F6F5BD"/>
          </a:solidFill>
          <a:ln w="19050" cap="flat">
            <a:solidFill>
              <a:schemeClr val="tx1"/>
            </a:solidFill>
            <a:prstDash val="solid"/>
            <a:miter lim="800000"/>
            <a:headEnd type="none" w="med" len="med"/>
            <a:tailEnd type="none" w="med" len="med"/>
          </a:ln>
        </p:spPr>
        <p:txBody>
          <a:bodyPr lIns="38100" tIns="38100" rIns="38100" bIns="38100"/>
          <a:lstStyle/>
          <a:p>
            <a:pPr algn="l"/>
            <a:endParaRPr lang="en-US" sz="1800">
              <a:latin typeface="Courier New Bold" charset="0"/>
              <a:ea typeface="Monaco" charset="0"/>
              <a:cs typeface="Monaco" charset="0"/>
              <a:sym typeface="Courier New Bold" charset="0"/>
            </a:endParaRPr>
          </a:p>
          <a:p>
            <a:r>
              <a:rPr lang="en-US" sz="1800">
                <a:latin typeface="Courier New Bold" charset="0"/>
                <a:cs typeface="Courier New Bold" charset="0"/>
                <a:sym typeface="Courier New Bold" charset="0"/>
              </a:rPr>
              <a:t>yoo</a:t>
            </a:r>
          </a:p>
        </p:txBody>
      </p:sp>
      <p:grpSp>
        <p:nvGrpSpPr>
          <p:cNvPr id="56336" name="Group 16"/>
          <p:cNvGrpSpPr>
            <a:grpSpLocks/>
          </p:cNvGrpSpPr>
          <p:nvPr/>
        </p:nvGrpSpPr>
        <p:grpSpPr bwMode="auto">
          <a:xfrm>
            <a:off x="6915151" y="4056064"/>
            <a:ext cx="1495425" cy="928687"/>
            <a:chOff x="0" y="0"/>
            <a:chExt cx="941" cy="585"/>
          </a:xfrm>
        </p:grpSpPr>
        <p:sp>
          <p:nvSpPr>
            <p:cNvPr id="56337" name="Line 17"/>
            <p:cNvSpPr>
              <a:spLocks noChangeShapeType="1"/>
            </p:cNvSpPr>
            <p:nvPr/>
          </p:nvSpPr>
          <p:spPr bwMode="auto">
            <a:xfrm>
              <a:off x="489" y="110"/>
              <a:ext cx="452" cy="0"/>
            </a:xfrm>
            <a:prstGeom prst="line">
              <a:avLst/>
            </a:prstGeom>
            <a:noFill/>
            <a:ln w="25400" cap="flat">
              <a:solidFill>
                <a:srgbClr val="7F7F7F"/>
              </a:solidFill>
              <a:prstDash val="solid"/>
              <a:round/>
              <a:headEnd type="none" w="med" len="med"/>
              <a:tailEnd type="triangle" w="med" len="med"/>
            </a:ln>
          </p:spPr>
          <p:txBody>
            <a:bodyPr lIns="0" tIns="0" rIns="0" bIns="0"/>
            <a:lstStyle/>
            <a:p>
              <a:endParaRPr lang="en-US"/>
            </a:p>
          </p:txBody>
        </p:sp>
        <p:sp>
          <p:nvSpPr>
            <p:cNvPr id="56338" name="Rectangle 18"/>
            <p:cNvSpPr>
              <a:spLocks/>
            </p:cNvSpPr>
            <p:nvPr/>
          </p:nvSpPr>
          <p:spPr bwMode="auto">
            <a:xfrm>
              <a:off x="1" y="0"/>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56339" name="Line 19"/>
            <p:cNvSpPr>
              <a:spLocks noChangeShapeType="1"/>
            </p:cNvSpPr>
            <p:nvPr/>
          </p:nvSpPr>
          <p:spPr bwMode="auto">
            <a:xfrm>
              <a:off x="488" y="499"/>
              <a:ext cx="452"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6340" name="Rectangle 20"/>
            <p:cNvSpPr>
              <a:spLocks/>
            </p:cNvSpPr>
            <p:nvPr/>
          </p:nvSpPr>
          <p:spPr bwMode="auto">
            <a:xfrm>
              <a:off x="0" y="377"/>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grpSp>
      <p:sp>
        <p:nvSpPr>
          <p:cNvPr id="56341" name="Rectangle 21"/>
          <p:cNvSpPr>
            <a:spLocks/>
          </p:cNvSpPr>
          <p:nvPr/>
        </p:nvSpPr>
        <p:spPr bwMode="auto">
          <a:xfrm>
            <a:off x="8456613" y="1022350"/>
            <a:ext cx="1308100" cy="4445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56342" name="Rectangle 22"/>
          <p:cNvSpPr>
            <a:spLocks/>
          </p:cNvSpPr>
          <p:nvPr/>
        </p:nvSpPr>
        <p:spPr bwMode="auto">
          <a:xfrm>
            <a:off x="8721154" y="381001"/>
            <a:ext cx="755207" cy="409343"/>
          </a:xfrm>
          <a:prstGeom prst="rect">
            <a:avLst/>
          </a:prstGeom>
          <a:noFill/>
          <a:ln w="12700" cap="rnd">
            <a:noFill/>
            <a:round/>
            <a:headEnd type="none" w="med" len="med"/>
            <a:tailEnd type="none" w="med" len="med"/>
          </a:ln>
        </p:spPr>
        <p:txBody>
          <a:bodyPr wrap="none" lIns="38100" tIns="38100" rIns="38100" bIns="38100">
            <a:spAutoFit/>
          </a:bodyPr>
          <a:lstStyle/>
          <a:p>
            <a:r>
              <a:rPr lang="en-US" sz="2400">
                <a:latin typeface="Calibri Bold" charset="0"/>
                <a:ea typeface="Calibri Bold" charset="0"/>
                <a:cs typeface="Calibri Bold" charset="0"/>
                <a:sym typeface="Calibri Bold" charset="0"/>
              </a:rPr>
              <a:t>Stack</a:t>
            </a:r>
          </a:p>
        </p:txBody>
      </p:sp>
      <p:graphicFrame>
        <p:nvGraphicFramePr>
          <p:cNvPr id="56343" name="Group 23"/>
          <p:cNvGraphicFramePr>
            <a:graphicFrameLocks noGrp="1"/>
          </p:cNvGraphicFramePr>
          <p:nvPr/>
        </p:nvGraphicFramePr>
        <p:xfrm>
          <a:off x="8458200" y="838200"/>
          <a:ext cx="1397000" cy="5778500"/>
        </p:xfrm>
        <a:graphic>
          <a:graphicData uri="http://schemas.openxmlformats.org/drawingml/2006/table">
            <a:tbl>
              <a:tblPr/>
              <a:tblGrid>
                <a:gridCol w="1397000">
                  <a:extLst>
                    <a:ext uri="{9D8B030D-6E8A-4147-A177-3AD203B41FA5}">
                      <a16:colId xmlns:a16="http://schemas.microsoft.com/office/drawing/2014/main" val="20000"/>
                    </a:ext>
                  </a:extLst>
                </a:gridCol>
              </a:tblGrid>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yoo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who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DF1C5"/>
                    </a:solidFill>
                  </a:tcPr>
                </a:tc>
                <a:extLst>
                  <a:ext uri="{0D108BD9-81ED-4DB2-BD59-A6C34878D82A}">
                    <a16:rowId xmlns:a16="http://schemas.microsoft.com/office/drawing/2014/main" val="10002"/>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amI</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extLst>
                  <a:ext uri="{0D108BD9-81ED-4DB2-BD59-A6C34878D82A}">
                    <a16:rowId xmlns:a16="http://schemas.microsoft.com/office/drawing/2014/main" val="10003"/>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amI</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extLst>
                  <a:ext uri="{0D108BD9-81ED-4DB2-BD59-A6C34878D82A}">
                    <a16:rowId xmlns:a16="http://schemas.microsoft.com/office/drawing/2014/main" val="10004"/>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solidFill>
                      <a:srgbClr val="FFFFFF"/>
                    </a:solidFill>
                  </a:tcPr>
                </a:tc>
                <a:extLst>
                  <a:ext uri="{0D108BD9-81ED-4DB2-BD59-A6C34878D82A}">
                    <a16:rowId xmlns:a16="http://schemas.microsoft.com/office/drawing/2014/main" val="10005"/>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6"/>
                  </a:ext>
                </a:extLst>
              </a:tr>
            </a:tbl>
          </a:graphicData>
        </a:graphic>
      </p:graphicFrame>
      <p:sp>
        <p:nvSpPr>
          <p:cNvPr id="59" name="Rectangle 4"/>
          <p:cNvSpPr>
            <a:spLocks/>
          </p:cNvSpPr>
          <p:nvPr/>
        </p:nvSpPr>
        <p:spPr bwMode="auto">
          <a:xfrm>
            <a:off x="1816100" y="1447800"/>
            <a:ext cx="1536700" cy="21336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yoo</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who();</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60" name="Rectangle 5"/>
          <p:cNvSpPr>
            <a:spLocks/>
          </p:cNvSpPr>
          <p:nvPr/>
        </p:nvSpPr>
        <p:spPr bwMode="auto">
          <a:xfrm>
            <a:off x="2133600" y="1676400"/>
            <a:ext cx="1612900" cy="21336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who(…)</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a:t>
            </a:r>
          </a:p>
        </p:txBody>
      </p:sp>
      <p:sp>
        <p:nvSpPr>
          <p:cNvPr id="61" name="Rectangle 6"/>
          <p:cNvSpPr>
            <a:spLocks/>
          </p:cNvSpPr>
          <p:nvPr/>
        </p:nvSpPr>
        <p:spPr bwMode="auto">
          <a:xfrm>
            <a:off x="2438400" y="2133600"/>
            <a:ext cx="1536700" cy="2286000"/>
          </a:xfrm>
          <a:prstGeom prst="rect">
            <a:avLst/>
          </a:prstGeom>
          <a:solidFill>
            <a:srgbClr val="F1C7C7"/>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a:t>
            </a:r>
          </a:p>
        </p:txBody>
      </p:sp>
      <p:sp>
        <p:nvSpPr>
          <p:cNvPr id="62" name="Rectangle 6"/>
          <p:cNvSpPr>
            <a:spLocks/>
          </p:cNvSpPr>
          <p:nvPr/>
        </p:nvSpPr>
        <p:spPr bwMode="auto">
          <a:xfrm>
            <a:off x="2882900" y="2590800"/>
            <a:ext cx="1536700" cy="2286000"/>
          </a:xfrm>
          <a:prstGeom prst="rect">
            <a:avLst/>
          </a:prstGeom>
          <a:solidFill>
            <a:srgbClr val="F1C7C7"/>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a:t>
            </a:r>
          </a:p>
        </p:txBody>
      </p:sp>
      <p:sp>
        <p:nvSpPr>
          <p:cNvPr id="63" name="AutoShape 56"/>
          <p:cNvSpPr>
            <a:spLocks/>
          </p:cNvSpPr>
          <p:nvPr/>
        </p:nvSpPr>
        <p:spPr bwMode="auto">
          <a:xfrm>
            <a:off x="2209800" y="3429000"/>
            <a:ext cx="685800" cy="431800"/>
          </a:xfrm>
          <a:prstGeom prst="rightArrow">
            <a:avLst>
              <a:gd name="adj1" fmla="val 41185"/>
              <a:gd name="adj2" fmla="val 76471"/>
            </a:avLst>
          </a:prstGeom>
          <a:solidFill>
            <a:srgbClr val="C00000"/>
          </a:solidFill>
          <a:ln w="25400" cap="flat">
            <a:noFill/>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Tree>
    <p:extLst>
      <p:ext uri="{BB962C8B-B14F-4D97-AF65-F5344CB8AC3E}">
        <p14:creationId xmlns:p14="http://schemas.microsoft.com/office/powerpoint/2010/main" val="4189334458"/>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title"/>
          </p:nvPr>
        </p:nvSpPr>
        <p:spPr>
          <a:ln/>
        </p:spPr>
        <p:txBody>
          <a:bodyPr/>
          <a:lstStyle/>
          <a:p>
            <a:pPr marL="119063" indent="-119063"/>
            <a:r>
              <a:rPr lang="en-US"/>
              <a:t>Example</a:t>
            </a:r>
          </a:p>
        </p:txBody>
      </p:sp>
      <p:sp>
        <p:nvSpPr>
          <p:cNvPr id="57348" name="Rectangle 4"/>
          <p:cNvSpPr>
            <a:spLocks/>
          </p:cNvSpPr>
          <p:nvPr/>
        </p:nvSpPr>
        <p:spPr bwMode="auto">
          <a:xfrm>
            <a:off x="5038725" y="1446214"/>
            <a:ext cx="622300" cy="331787"/>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yoo</a:t>
            </a:r>
          </a:p>
        </p:txBody>
      </p:sp>
      <p:sp>
        <p:nvSpPr>
          <p:cNvPr id="57349" name="Rectangle 5"/>
          <p:cNvSpPr>
            <a:spLocks/>
          </p:cNvSpPr>
          <p:nvPr/>
        </p:nvSpPr>
        <p:spPr bwMode="auto">
          <a:xfrm>
            <a:off x="5038725" y="21336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who</a:t>
            </a:r>
          </a:p>
        </p:txBody>
      </p:sp>
      <p:sp>
        <p:nvSpPr>
          <p:cNvPr id="57350" name="Rectangle 6"/>
          <p:cNvSpPr>
            <a:spLocks/>
          </p:cNvSpPr>
          <p:nvPr/>
        </p:nvSpPr>
        <p:spPr bwMode="auto">
          <a:xfrm>
            <a:off x="5027613" y="28082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amI</a:t>
            </a:r>
          </a:p>
        </p:txBody>
      </p:sp>
      <p:sp>
        <p:nvSpPr>
          <p:cNvPr id="57351" name="Rectangle 7"/>
          <p:cNvSpPr>
            <a:spLocks/>
          </p:cNvSpPr>
          <p:nvPr/>
        </p:nvSpPr>
        <p:spPr bwMode="auto">
          <a:xfrm>
            <a:off x="5038725" y="3505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7352" name="Rectangle 8"/>
          <p:cNvSpPr>
            <a:spLocks/>
          </p:cNvSpPr>
          <p:nvPr/>
        </p:nvSpPr>
        <p:spPr bwMode="auto">
          <a:xfrm>
            <a:off x="5038725" y="4267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7353" name="Line 9"/>
          <p:cNvSpPr>
            <a:spLocks noChangeShapeType="1"/>
          </p:cNvSpPr>
          <p:nvPr/>
        </p:nvSpPr>
        <p:spPr bwMode="auto">
          <a:xfrm>
            <a:off x="5345113" y="17526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7354" name="Line 10"/>
          <p:cNvSpPr>
            <a:spLocks noChangeShapeType="1"/>
          </p:cNvSpPr>
          <p:nvPr/>
        </p:nvSpPr>
        <p:spPr bwMode="auto">
          <a:xfrm>
            <a:off x="5345113" y="24384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7355" name="Line 11"/>
          <p:cNvSpPr>
            <a:spLocks noChangeShapeType="1"/>
          </p:cNvSpPr>
          <p:nvPr/>
        </p:nvSpPr>
        <p:spPr bwMode="auto">
          <a:xfrm>
            <a:off x="5345113" y="3124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7356" name="Line 12"/>
          <p:cNvSpPr>
            <a:spLocks noChangeShapeType="1"/>
          </p:cNvSpPr>
          <p:nvPr/>
        </p:nvSpPr>
        <p:spPr bwMode="auto">
          <a:xfrm>
            <a:off x="5345113" y="3886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7357" name="Rectangle 13"/>
          <p:cNvSpPr>
            <a:spLocks/>
          </p:cNvSpPr>
          <p:nvPr/>
        </p:nvSpPr>
        <p:spPr bwMode="auto">
          <a:xfrm>
            <a:off x="5705475" y="27955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7358" name="Line 14"/>
          <p:cNvSpPr>
            <a:spLocks noChangeShapeType="1"/>
          </p:cNvSpPr>
          <p:nvPr/>
        </p:nvSpPr>
        <p:spPr bwMode="auto">
          <a:xfrm>
            <a:off x="5486401" y="2438400"/>
            <a:ext cx="536575"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7359" name="Rectangle 15"/>
          <p:cNvSpPr>
            <a:spLocks/>
          </p:cNvSpPr>
          <p:nvPr/>
        </p:nvSpPr>
        <p:spPr bwMode="auto">
          <a:xfrm>
            <a:off x="8456613" y="1641475"/>
            <a:ext cx="1308100" cy="609600"/>
          </a:xfrm>
          <a:prstGeom prst="rect">
            <a:avLst/>
          </a:prstGeom>
          <a:solidFill>
            <a:srgbClr val="F6F5BD"/>
          </a:solidFill>
          <a:ln w="19050" cap="flat">
            <a:solidFill>
              <a:schemeClr val="tx1"/>
            </a:solidFill>
            <a:prstDash val="solid"/>
            <a:miter lim="800000"/>
            <a:headEnd type="none" w="med" len="med"/>
            <a:tailEnd type="none" w="med" len="med"/>
          </a:ln>
        </p:spPr>
        <p:txBody>
          <a:bodyPr lIns="38100" tIns="38100" rIns="38100" bIns="38100"/>
          <a:lstStyle/>
          <a:p>
            <a:pPr algn="l"/>
            <a:endParaRPr lang="en-US" sz="1800">
              <a:latin typeface="Courier New Bold" charset="0"/>
              <a:ea typeface="Monaco" charset="0"/>
              <a:cs typeface="Monaco" charset="0"/>
              <a:sym typeface="Courier New Bold" charset="0"/>
            </a:endParaRPr>
          </a:p>
          <a:p>
            <a:r>
              <a:rPr lang="en-US" sz="1800">
                <a:latin typeface="Courier New Bold" charset="0"/>
                <a:cs typeface="Courier New Bold" charset="0"/>
                <a:sym typeface="Courier New Bold" charset="0"/>
              </a:rPr>
              <a:t>yoo</a:t>
            </a:r>
          </a:p>
        </p:txBody>
      </p:sp>
      <p:grpSp>
        <p:nvGrpSpPr>
          <p:cNvPr id="57360" name="Group 16"/>
          <p:cNvGrpSpPr>
            <a:grpSpLocks/>
          </p:cNvGrpSpPr>
          <p:nvPr/>
        </p:nvGrpSpPr>
        <p:grpSpPr bwMode="auto">
          <a:xfrm>
            <a:off x="6921500" y="3225800"/>
            <a:ext cx="1493838" cy="928688"/>
            <a:chOff x="0" y="0"/>
            <a:chExt cx="941" cy="585"/>
          </a:xfrm>
        </p:grpSpPr>
        <p:sp>
          <p:nvSpPr>
            <p:cNvPr id="57361" name="Line 17"/>
            <p:cNvSpPr>
              <a:spLocks noChangeShapeType="1"/>
            </p:cNvSpPr>
            <p:nvPr/>
          </p:nvSpPr>
          <p:spPr bwMode="auto">
            <a:xfrm>
              <a:off x="489" y="110"/>
              <a:ext cx="452" cy="0"/>
            </a:xfrm>
            <a:prstGeom prst="line">
              <a:avLst/>
            </a:prstGeom>
            <a:noFill/>
            <a:ln w="25400" cap="flat">
              <a:solidFill>
                <a:srgbClr val="7F7F7F"/>
              </a:solidFill>
              <a:prstDash val="solid"/>
              <a:round/>
              <a:headEnd type="none" w="med" len="med"/>
              <a:tailEnd type="triangle" w="med" len="med"/>
            </a:ln>
          </p:spPr>
          <p:txBody>
            <a:bodyPr lIns="0" tIns="0" rIns="0" bIns="0"/>
            <a:lstStyle/>
            <a:p>
              <a:endParaRPr lang="en-US"/>
            </a:p>
          </p:txBody>
        </p:sp>
        <p:sp>
          <p:nvSpPr>
            <p:cNvPr id="57362" name="Rectangle 18"/>
            <p:cNvSpPr>
              <a:spLocks/>
            </p:cNvSpPr>
            <p:nvPr/>
          </p:nvSpPr>
          <p:spPr bwMode="auto">
            <a:xfrm>
              <a:off x="1" y="0"/>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57363" name="Line 19"/>
            <p:cNvSpPr>
              <a:spLocks noChangeShapeType="1"/>
            </p:cNvSpPr>
            <p:nvPr/>
          </p:nvSpPr>
          <p:spPr bwMode="auto">
            <a:xfrm>
              <a:off x="488" y="499"/>
              <a:ext cx="452"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7364" name="Rectangle 20"/>
            <p:cNvSpPr>
              <a:spLocks/>
            </p:cNvSpPr>
            <p:nvPr/>
          </p:nvSpPr>
          <p:spPr bwMode="auto">
            <a:xfrm>
              <a:off x="0" y="377"/>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grpSp>
      <p:sp>
        <p:nvSpPr>
          <p:cNvPr id="57365" name="Rectangle 21"/>
          <p:cNvSpPr>
            <a:spLocks/>
          </p:cNvSpPr>
          <p:nvPr/>
        </p:nvSpPr>
        <p:spPr bwMode="auto">
          <a:xfrm>
            <a:off x="8456613" y="1022350"/>
            <a:ext cx="1308100" cy="4445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57366" name="Rectangle 22"/>
          <p:cNvSpPr>
            <a:spLocks/>
          </p:cNvSpPr>
          <p:nvPr/>
        </p:nvSpPr>
        <p:spPr bwMode="auto">
          <a:xfrm>
            <a:off x="8721154" y="381001"/>
            <a:ext cx="755207" cy="409343"/>
          </a:xfrm>
          <a:prstGeom prst="rect">
            <a:avLst/>
          </a:prstGeom>
          <a:noFill/>
          <a:ln w="12700" cap="rnd">
            <a:noFill/>
            <a:round/>
            <a:headEnd type="none" w="med" len="med"/>
            <a:tailEnd type="none" w="med" len="med"/>
          </a:ln>
        </p:spPr>
        <p:txBody>
          <a:bodyPr wrap="none" lIns="38100" tIns="38100" rIns="38100" bIns="38100">
            <a:spAutoFit/>
          </a:bodyPr>
          <a:lstStyle/>
          <a:p>
            <a:r>
              <a:rPr lang="en-US" sz="2400">
                <a:latin typeface="Calibri Bold" charset="0"/>
                <a:ea typeface="Calibri Bold" charset="0"/>
                <a:cs typeface="Calibri Bold" charset="0"/>
                <a:sym typeface="Calibri Bold" charset="0"/>
              </a:rPr>
              <a:t>Stack</a:t>
            </a:r>
          </a:p>
        </p:txBody>
      </p:sp>
      <p:graphicFrame>
        <p:nvGraphicFramePr>
          <p:cNvPr id="57367" name="Group 23"/>
          <p:cNvGraphicFramePr>
            <a:graphicFrameLocks noGrp="1"/>
          </p:cNvGraphicFramePr>
          <p:nvPr/>
        </p:nvGraphicFramePr>
        <p:xfrm>
          <a:off x="8458200" y="838200"/>
          <a:ext cx="1397000" cy="5778500"/>
        </p:xfrm>
        <a:graphic>
          <a:graphicData uri="http://schemas.openxmlformats.org/drawingml/2006/table">
            <a:tbl>
              <a:tblPr/>
              <a:tblGrid>
                <a:gridCol w="1397000">
                  <a:extLst>
                    <a:ext uri="{9D8B030D-6E8A-4147-A177-3AD203B41FA5}">
                      <a16:colId xmlns:a16="http://schemas.microsoft.com/office/drawing/2014/main" val="20000"/>
                    </a:ext>
                  </a:extLst>
                </a:gridCol>
              </a:tblGrid>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yoo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who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DF1C5"/>
                    </a:solidFill>
                  </a:tcPr>
                </a:tc>
                <a:extLst>
                  <a:ext uri="{0D108BD9-81ED-4DB2-BD59-A6C34878D82A}">
                    <a16:rowId xmlns:a16="http://schemas.microsoft.com/office/drawing/2014/main" val="10002"/>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amI</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extLst>
                  <a:ext uri="{0D108BD9-81ED-4DB2-BD59-A6C34878D82A}">
                    <a16:rowId xmlns:a16="http://schemas.microsoft.com/office/drawing/2014/main" val="10003"/>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solidFill>
                      <a:srgbClr val="FFFFFF"/>
                    </a:solidFill>
                  </a:tcPr>
                </a:tc>
                <a:extLst>
                  <a:ext uri="{0D108BD9-81ED-4DB2-BD59-A6C34878D82A}">
                    <a16:rowId xmlns:a16="http://schemas.microsoft.com/office/drawing/2014/main" val="10004"/>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5"/>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6"/>
                  </a:ext>
                </a:extLst>
              </a:tr>
            </a:tbl>
          </a:graphicData>
        </a:graphic>
      </p:graphicFrame>
      <p:sp>
        <p:nvSpPr>
          <p:cNvPr id="58" name="Rectangle 4"/>
          <p:cNvSpPr>
            <a:spLocks/>
          </p:cNvSpPr>
          <p:nvPr/>
        </p:nvSpPr>
        <p:spPr bwMode="auto">
          <a:xfrm>
            <a:off x="1816100" y="1447800"/>
            <a:ext cx="1536700" cy="21336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yoo</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who();</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59" name="Rectangle 5"/>
          <p:cNvSpPr>
            <a:spLocks/>
          </p:cNvSpPr>
          <p:nvPr/>
        </p:nvSpPr>
        <p:spPr bwMode="auto">
          <a:xfrm>
            <a:off x="2133600" y="1676400"/>
            <a:ext cx="1612900" cy="21336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who(…)</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a:t>
            </a:r>
          </a:p>
        </p:txBody>
      </p:sp>
      <p:sp>
        <p:nvSpPr>
          <p:cNvPr id="60" name="Rectangle 6"/>
          <p:cNvSpPr>
            <a:spLocks/>
          </p:cNvSpPr>
          <p:nvPr/>
        </p:nvSpPr>
        <p:spPr bwMode="auto">
          <a:xfrm>
            <a:off x="2438400" y="2133600"/>
            <a:ext cx="1536700" cy="2286000"/>
          </a:xfrm>
          <a:prstGeom prst="rect">
            <a:avLst/>
          </a:prstGeom>
          <a:solidFill>
            <a:srgbClr val="F1C7C7"/>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a:t>
            </a:r>
          </a:p>
        </p:txBody>
      </p:sp>
      <p:sp>
        <p:nvSpPr>
          <p:cNvPr id="62" name="AutoShape 56"/>
          <p:cNvSpPr>
            <a:spLocks/>
          </p:cNvSpPr>
          <p:nvPr/>
        </p:nvSpPr>
        <p:spPr bwMode="auto">
          <a:xfrm>
            <a:off x="1752600" y="2971800"/>
            <a:ext cx="685800" cy="431800"/>
          </a:xfrm>
          <a:prstGeom prst="rightArrow">
            <a:avLst>
              <a:gd name="adj1" fmla="val 41185"/>
              <a:gd name="adj2" fmla="val 76471"/>
            </a:avLst>
          </a:prstGeom>
          <a:solidFill>
            <a:srgbClr val="C00000"/>
          </a:solidFill>
          <a:ln w="25400" cap="flat">
            <a:noFill/>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Tree>
    <p:extLst>
      <p:ext uri="{BB962C8B-B14F-4D97-AF65-F5344CB8AC3E}">
        <p14:creationId xmlns:p14="http://schemas.microsoft.com/office/powerpoint/2010/main" val="274597655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title"/>
          </p:nvPr>
        </p:nvSpPr>
        <p:spPr>
          <a:ln/>
        </p:spPr>
        <p:txBody>
          <a:bodyPr/>
          <a:lstStyle/>
          <a:p>
            <a:pPr marL="119063" indent="-119063"/>
            <a:r>
              <a:rPr lang="en-US"/>
              <a:t>Example</a:t>
            </a:r>
          </a:p>
        </p:txBody>
      </p:sp>
      <p:sp>
        <p:nvSpPr>
          <p:cNvPr id="58372" name="Rectangle 4"/>
          <p:cNvSpPr>
            <a:spLocks/>
          </p:cNvSpPr>
          <p:nvPr/>
        </p:nvSpPr>
        <p:spPr bwMode="auto">
          <a:xfrm>
            <a:off x="5038725" y="1446214"/>
            <a:ext cx="622300" cy="331787"/>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yoo</a:t>
            </a:r>
          </a:p>
        </p:txBody>
      </p:sp>
      <p:sp>
        <p:nvSpPr>
          <p:cNvPr id="58373" name="Rectangle 5"/>
          <p:cNvSpPr>
            <a:spLocks/>
          </p:cNvSpPr>
          <p:nvPr/>
        </p:nvSpPr>
        <p:spPr bwMode="auto">
          <a:xfrm>
            <a:off x="5038725" y="21336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who</a:t>
            </a:r>
          </a:p>
        </p:txBody>
      </p:sp>
      <p:sp>
        <p:nvSpPr>
          <p:cNvPr id="58374" name="Rectangle 6"/>
          <p:cNvSpPr>
            <a:spLocks/>
          </p:cNvSpPr>
          <p:nvPr/>
        </p:nvSpPr>
        <p:spPr bwMode="auto">
          <a:xfrm>
            <a:off x="5027613" y="28082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8375" name="Rectangle 7"/>
          <p:cNvSpPr>
            <a:spLocks/>
          </p:cNvSpPr>
          <p:nvPr/>
        </p:nvSpPr>
        <p:spPr bwMode="auto">
          <a:xfrm>
            <a:off x="5038725" y="3505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8376" name="Rectangle 8"/>
          <p:cNvSpPr>
            <a:spLocks/>
          </p:cNvSpPr>
          <p:nvPr/>
        </p:nvSpPr>
        <p:spPr bwMode="auto">
          <a:xfrm>
            <a:off x="5038725" y="4267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8377" name="Line 9"/>
          <p:cNvSpPr>
            <a:spLocks noChangeShapeType="1"/>
          </p:cNvSpPr>
          <p:nvPr/>
        </p:nvSpPr>
        <p:spPr bwMode="auto">
          <a:xfrm>
            <a:off x="5345113" y="17526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8378" name="Line 10"/>
          <p:cNvSpPr>
            <a:spLocks noChangeShapeType="1"/>
          </p:cNvSpPr>
          <p:nvPr/>
        </p:nvSpPr>
        <p:spPr bwMode="auto">
          <a:xfrm>
            <a:off x="5345113" y="24384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8379" name="Line 11"/>
          <p:cNvSpPr>
            <a:spLocks noChangeShapeType="1"/>
          </p:cNvSpPr>
          <p:nvPr/>
        </p:nvSpPr>
        <p:spPr bwMode="auto">
          <a:xfrm>
            <a:off x="5345113" y="3124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8380" name="Line 12"/>
          <p:cNvSpPr>
            <a:spLocks noChangeShapeType="1"/>
          </p:cNvSpPr>
          <p:nvPr/>
        </p:nvSpPr>
        <p:spPr bwMode="auto">
          <a:xfrm>
            <a:off x="5345113" y="3886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8381" name="Rectangle 13"/>
          <p:cNvSpPr>
            <a:spLocks/>
          </p:cNvSpPr>
          <p:nvPr/>
        </p:nvSpPr>
        <p:spPr bwMode="auto">
          <a:xfrm>
            <a:off x="5705475" y="27955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8382" name="Line 14"/>
          <p:cNvSpPr>
            <a:spLocks noChangeShapeType="1"/>
          </p:cNvSpPr>
          <p:nvPr/>
        </p:nvSpPr>
        <p:spPr bwMode="auto">
          <a:xfrm>
            <a:off x="5486401" y="2438400"/>
            <a:ext cx="536575"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8383" name="Rectangle 15"/>
          <p:cNvSpPr>
            <a:spLocks/>
          </p:cNvSpPr>
          <p:nvPr/>
        </p:nvSpPr>
        <p:spPr bwMode="auto">
          <a:xfrm>
            <a:off x="8456613" y="1641475"/>
            <a:ext cx="1308100" cy="609600"/>
          </a:xfrm>
          <a:prstGeom prst="rect">
            <a:avLst/>
          </a:prstGeom>
          <a:solidFill>
            <a:srgbClr val="F6F5BD"/>
          </a:solidFill>
          <a:ln w="19050" cap="flat">
            <a:solidFill>
              <a:schemeClr val="tx1"/>
            </a:solidFill>
            <a:prstDash val="solid"/>
            <a:miter lim="800000"/>
            <a:headEnd type="none" w="med" len="med"/>
            <a:tailEnd type="none" w="med" len="med"/>
          </a:ln>
        </p:spPr>
        <p:txBody>
          <a:bodyPr lIns="38100" tIns="38100" rIns="38100" bIns="38100"/>
          <a:lstStyle/>
          <a:p>
            <a:pPr algn="l"/>
            <a:endParaRPr lang="en-US" sz="1800">
              <a:latin typeface="Courier New Bold" charset="0"/>
              <a:ea typeface="Monaco" charset="0"/>
              <a:cs typeface="Monaco" charset="0"/>
              <a:sym typeface="Courier New Bold" charset="0"/>
            </a:endParaRPr>
          </a:p>
          <a:p>
            <a:r>
              <a:rPr lang="en-US" sz="1800">
                <a:latin typeface="Courier New Bold" charset="0"/>
                <a:cs typeface="Courier New Bold" charset="0"/>
                <a:sym typeface="Courier New Bold" charset="0"/>
              </a:rPr>
              <a:t>yoo</a:t>
            </a:r>
          </a:p>
        </p:txBody>
      </p:sp>
      <p:grpSp>
        <p:nvGrpSpPr>
          <p:cNvPr id="58384" name="Group 16"/>
          <p:cNvGrpSpPr>
            <a:grpSpLocks/>
          </p:cNvGrpSpPr>
          <p:nvPr/>
        </p:nvGrpSpPr>
        <p:grpSpPr bwMode="auto">
          <a:xfrm>
            <a:off x="6915151" y="2379664"/>
            <a:ext cx="1495425" cy="928687"/>
            <a:chOff x="0" y="0"/>
            <a:chExt cx="941" cy="585"/>
          </a:xfrm>
        </p:grpSpPr>
        <p:sp>
          <p:nvSpPr>
            <p:cNvPr id="58385" name="Line 17"/>
            <p:cNvSpPr>
              <a:spLocks noChangeShapeType="1"/>
            </p:cNvSpPr>
            <p:nvPr/>
          </p:nvSpPr>
          <p:spPr bwMode="auto">
            <a:xfrm>
              <a:off x="489" y="110"/>
              <a:ext cx="452" cy="0"/>
            </a:xfrm>
            <a:prstGeom prst="line">
              <a:avLst/>
            </a:prstGeom>
            <a:noFill/>
            <a:ln w="25400" cap="flat">
              <a:solidFill>
                <a:srgbClr val="7F7F7F"/>
              </a:solidFill>
              <a:prstDash val="solid"/>
              <a:round/>
              <a:headEnd type="none" w="med" len="med"/>
              <a:tailEnd type="triangle" w="med" len="med"/>
            </a:ln>
          </p:spPr>
          <p:txBody>
            <a:bodyPr lIns="0" tIns="0" rIns="0" bIns="0"/>
            <a:lstStyle/>
            <a:p>
              <a:endParaRPr lang="en-US"/>
            </a:p>
          </p:txBody>
        </p:sp>
        <p:sp>
          <p:nvSpPr>
            <p:cNvPr id="58386" name="Rectangle 18"/>
            <p:cNvSpPr>
              <a:spLocks/>
            </p:cNvSpPr>
            <p:nvPr/>
          </p:nvSpPr>
          <p:spPr bwMode="auto">
            <a:xfrm>
              <a:off x="1" y="0"/>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58387" name="Line 19"/>
            <p:cNvSpPr>
              <a:spLocks noChangeShapeType="1"/>
            </p:cNvSpPr>
            <p:nvPr/>
          </p:nvSpPr>
          <p:spPr bwMode="auto">
            <a:xfrm>
              <a:off x="488" y="499"/>
              <a:ext cx="452"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8388" name="Rectangle 20"/>
            <p:cNvSpPr>
              <a:spLocks/>
            </p:cNvSpPr>
            <p:nvPr/>
          </p:nvSpPr>
          <p:spPr bwMode="auto">
            <a:xfrm>
              <a:off x="0" y="377"/>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grpSp>
      <p:sp>
        <p:nvSpPr>
          <p:cNvPr id="58389" name="Rectangle 21"/>
          <p:cNvSpPr>
            <a:spLocks/>
          </p:cNvSpPr>
          <p:nvPr/>
        </p:nvSpPr>
        <p:spPr bwMode="auto">
          <a:xfrm>
            <a:off x="8456613" y="1022350"/>
            <a:ext cx="1308100" cy="4445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58390" name="Rectangle 22"/>
          <p:cNvSpPr>
            <a:spLocks/>
          </p:cNvSpPr>
          <p:nvPr/>
        </p:nvSpPr>
        <p:spPr bwMode="auto">
          <a:xfrm>
            <a:off x="8721154" y="381001"/>
            <a:ext cx="755207" cy="409343"/>
          </a:xfrm>
          <a:prstGeom prst="rect">
            <a:avLst/>
          </a:prstGeom>
          <a:noFill/>
          <a:ln w="12700" cap="rnd">
            <a:noFill/>
            <a:round/>
            <a:headEnd type="none" w="med" len="med"/>
            <a:tailEnd type="none" w="med" len="med"/>
          </a:ln>
        </p:spPr>
        <p:txBody>
          <a:bodyPr wrap="none" lIns="38100" tIns="38100" rIns="38100" bIns="38100">
            <a:spAutoFit/>
          </a:bodyPr>
          <a:lstStyle/>
          <a:p>
            <a:r>
              <a:rPr lang="en-US" sz="2400">
                <a:latin typeface="Calibri Bold" charset="0"/>
                <a:ea typeface="Calibri Bold" charset="0"/>
                <a:cs typeface="Calibri Bold" charset="0"/>
                <a:sym typeface="Calibri Bold" charset="0"/>
              </a:rPr>
              <a:t>Stack</a:t>
            </a:r>
          </a:p>
        </p:txBody>
      </p:sp>
      <p:graphicFrame>
        <p:nvGraphicFramePr>
          <p:cNvPr id="58391" name="Group 23"/>
          <p:cNvGraphicFramePr>
            <a:graphicFrameLocks noGrp="1"/>
          </p:cNvGraphicFramePr>
          <p:nvPr/>
        </p:nvGraphicFramePr>
        <p:xfrm>
          <a:off x="8458200" y="838200"/>
          <a:ext cx="1397000" cy="5778500"/>
        </p:xfrm>
        <a:graphic>
          <a:graphicData uri="http://schemas.openxmlformats.org/drawingml/2006/table">
            <a:tbl>
              <a:tblPr/>
              <a:tblGrid>
                <a:gridCol w="1397000">
                  <a:extLst>
                    <a:ext uri="{9D8B030D-6E8A-4147-A177-3AD203B41FA5}">
                      <a16:colId xmlns:a16="http://schemas.microsoft.com/office/drawing/2014/main" val="20000"/>
                    </a:ext>
                  </a:extLst>
                </a:gridCol>
              </a:tblGrid>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yoo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who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DF1C5"/>
                    </a:solidFill>
                  </a:tcPr>
                </a:tc>
                <a:extLst>
                  <a:ext uri="{0D108BD9-81ED-4DB2-BD59-A6C34878D82A}">
                    <a16:rowId xmlns:a16="http://schemas.microsoft.com/office/drawing/2014/main" val="10002"/>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solidFill>
                      <a:srgbClr val="FFFFFF"/>
                    </a:solidFill>
                  </a:tcPr>
                </a:tc>
                <a:extLst>
                  <a:ext uri="{0D108BD9-81ED-4DB2-BD59-A6C34878D82A}">
                    <a16:rowId xmlns:a16="http://schemas.microsoft.com/office/drawing/2014/main" val="10003"/>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4"/>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5"/>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6"/>
                  </a:ext>
                </a:extLst>
              </a:tr>
            </a:tbl>
          </a:graphicData>
        </a:graphic>
      </p:graphicFrame>
      <p:sp>
        <p:nvSpPr>
          <p:cNvPr id="57" name="Rectangle 4"/>
          <p:cNvSpPr>
            <a:spLocks/>
          </p:cNvSpPr>
          <p:nvPr/>
        </p:nvSpPr>
        <p:spPr bwMode="auto">
          <a:xfrm>
            <a:off x="1816100" y="1447800"/>
            <a:ext cx="1536700" cy="21336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yoo</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who();</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58" name="Rectangle 5"/>
          <p:cNvSpPr>
            <a:spLocks/>
          </p:cNvSpPr>
          <p:nvPr/>
        </p:nvSpPr>
        <p:spPr bwMode="auto">
          <a:xfrm>
            <a:off x="2133600" y="1676400"/>
            <a:ext cx="1612900" cy="21336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who(…)</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a:t>
            </a:r>
          </a:p>
        </p:txBody>
      </p:sp>
      <p:sp>
        <p:nvSpPr>
          <p:cNvPr id="61" name="AutoShape 56"/>
          <p:cNvSpPr>
            <a:spLocks/>
          </p:cNvSpPr>
          <p:nvPr/>
        </p:nvSpPr>
        <p:spPr bwMode="auto">
          <a:xfrm>
            <a:off x="1371600" y="2514600"/>
            <a:ext cx="685800" cy="431800"/>
          </a:xfrm>
          <a:prstGeom prst="rightArrow">
            <a:avLst>
              <a:gd name="adj1" fmla="val 41185"/>
              <a:gd name="adj2" fmla="val 76471"/>
            </a:avLst>
          </a:prstGeom>
          <a:solidFill>
            <a:srgbClr val="C00000"/>
          </a:solidFill>
          <a:ln w="25400" cap="flat">
            <a:noFill/>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Tree>
    <p:extLst>
      <p:ext uri="{BB962C8B-B14F-4D97-AF65-F5344CB8AC3E}">
        <p14:creationId xmlns:p14="http://schemas.microsoft.com/office/powerpoint/2010/main" val="1113968391"/>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title"/>
          </p:nvPr>
        </p:nvSpPr>
        <p:spPr>
          <a:ln/>
        </p:spPr>
        <p:txBody>
          <a:bodyPr/>
          <a:lstStyle/>
          <a:p>
            <a:pPr marL="119063" indent="-119063"/>
            <a:r>
              <a:rPr lang="en-US"/>
              <a:t>Example</a:t>
            </a:r>
          </a:p>
        </p:txBody>
      </p:sp>
      <p:sp>
        <p:nvSpPr>
          <p:cNvPr id="59396" name="Rectangle 4"/>
          <p:cNvSpPr>
            <a:spLocks/>
          </p:cNvSpPr>
          <p:nvPr/>
        </p:nvSpPr>
        <p:spPr bwMode="auto">
          <a:xfrm>
            <a:off x="5038725" y="1446214"/>
            <a:ext cx="622300" cy="331787"/>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yoo</a:t>
            </a:r>
          </a:p>
        </p:txBody>
      </p:sp>
      <p:sp>
        <p:nvSpPr>
          <p:cNvPr id="59397" name="Rectangle 5"/>
          <p:cNvSpPr>
            <a:spLocks/>
          </p:cNvSpPr>
          <p:nvPr/>
        </p:nvSpPr>
        <p:spPr bwMode="auto">
          <a:xfrm>
            <a:off x="5038725" y="21336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who</a:t>
            </a:r>
          </a:p>
        </p:txBody>
      </p:sp>
      <p:sp>
        <p:nvSpPr>
          <p:cNvPr id="59398" name="Rectangle 6"/>
          <p:cNvSpPr>
            <a:spLocks/>
          </p:cNvSpPr>
          <p:nvPr/>
        </p:nvSpPr>
        <p:spPr bwMode="auto">
          <a:xfrm>
            <a:off x="5027613" y="28082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6A6A6"/>
                </a:solidFill>
                <a:latin typeface="Courier New Bold" charset="0"/>
                <a:cs typeface="Courier New Bold" charset="0"/>
                <a:sym typeface="Courier New Bold" charset="0"/>
              </a:rPr>
              <a:t>amI</a:t>
            </a:r>
          </a:p>
        </p:txBody>
      </p:sp>
      <p:sp>
        <p:nvSpPr>
          <p:cNvPr id="59399" name="Rectangle 7"/>
          <p:cNvSpPr>
            <a:spLocks/>
          </p:cNvSpPr>
          <p:nvPr/>
        </p:nvSpPr>
        <p:spPr bwMode="auto">
          <a:xfrm>
            <a:off x="5038725" y="3505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9400" name="Rectangle 8"/>
          <p:cNvSpPr>
            <a:spLocks/>
          </p:cNvSpPr>
          <p:nvPr/>
        </p:nvSpPr>
        <p:spPr bwMode="auto">
          <a:xfrm>
            <a:off x="5038725" y="4267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59401" name="Line 9"/>
          <p:cNvSpPr>
            <a:spLocks noChangeShapeType="1"/>
          </p:cNvSpPr>
          <p:nvPr/>
        </p:nvSpPr>
        <p:spPr bwMode="auto">
          <a:xfrm>
            <a:off x="5345113" y="17526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9402" name="Line 10"/>
          <p:cNvSpPr>
            <a:spLocks noChangeShapeType="1"/>
          </p:cNvSpPr>
          <p:nvPr/>
        </p:nvSpPr>
        <p:spPr bwMode="auto">
          <a:xfrm>
            <a:off x="5345113" y="2438400"/>
            <a:ext cx="0" cy="431800"/>
          </a:xfrm>
          <a:prstGeom prst="line">
            <a:avLst/>
          </a:prstGeom>
          <a:noFill/>
          <a:ln w="25400" cap="flat">
            <a:solidFill>
              <a:srgbClr val="A6A6A6"/>
            </a:solidFill>
            <a:prstDash val="solid"/>
            <a:round/>
            <a:headEnd type="none" w="med" len="med"/>
            <a:tailEnd type="triangle" w="med" len="med"/>
          </a:ln>
        </p:spPr>
        <p:txBody>
          <a:bodyPr lIns="0" tIns="0" rIns="0" bIns="0"/>
          <a:lstStyle/>
          <a:p>
            <a:endParaRPr lang="en-US"/>
          </a:p>
        </p:txBody>
      </p:sp>
      <p:sp>
        <p:nvSpPr>
          <p:cNvPr id="59403" name="Line 11"/>
          <p:cNvSpPr>
            <a:spLocks noChangeShapeType="1"/>
          </p:cNvSpPr>
          <p:nvPr/>
        </p:nvSpPr>
        <p:spPr bwMode="auto">
          <a:xfrm>
            <a:off x="5345113" y="3124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9404" name="Line 12"/>
          <p:cNvSpPr>
            <a:spLocks noChangeShapeType="1"/>
          </p:cNvSpPr>
          <p:nvPr/>
        </p:nvSpPr>
        <p:spPr bwMode="auto">
          <a:xfrm>
            <a:off x="5345113" y="3886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59405" name="Rectangle 13"/>
          <p:cNvSpPr>
            <a:spLocks/>
          </p:cNvSpPr>
          <p:nvPr/>
        </p:nvSpPr>
        <p:spPr bwMode="auto">
          <a:xfrm>
            <a:off x="5705475" y="27955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amI</a:t>
            </a:r>
          </a:p>
        </p:txBody>
      </p:sp>
      <p:sp>
        <p:nvSpPr>
          <p:cNvPr id="59406" name="Line 14"/>
          <p:cNvSpPr>
            <a:spLocks noChangeShapeType="1"/>
          </p:cNvSpPr>
          <p:nvPr/>
        </p:nvSpPr>
        <p:spPr bwMode="auto">
          <a:xfrm>
            <a:off x="5486401" y="2438400"/>
            <a:ext cx="536575"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9407" name="Rectangle 15"/>
          <p:cNvSpPr>
            <a:spLocks/>
          </p:cNvSpPr>
          <p:nvPr/>
        </p:nvSpPr>
        <p:spPr bwMode="auto">
          <a:xfrm>
            <a:off x="8456613" y="1641475"/>
            <a:ext cx="1308100" cy="609600"/>
          </a:xfrm>
          <a:prstGeom prst="rect">
            <a:avLst/>
          </a:prstGeom>
          <a:solidFill>
            <a:srgbClr val="F6F5BD"/>
          </a:solidFill>
          <a:ln w="19050" cap="flat">
            <a:solidFill>
              <a:schemeClr val="tx1"/>
            </a:solidFill>
            <a:prstDash val="solid"/>
            <a:miter lim="800000"/>
            <a:headEnd type="none" w="med" len="med"/>
            <a:tailEnd type="none" w="med" len="med"/>
          </a:ln>
        </p:spPr>
        <p:txBody>
          <a:bodyPr lIns="38100" tIns="38100" rIns="38100" bIns="38100"/>
          <a:lstStyle/>
          <a:p>
            <a:pPr algn="l"/>
            <a:endParaRPr lang="en-US" sz="1800">
              <a:latin typeface="Courier New Bold" charset="0"/>
              <a:ea typeface="Monaco" charset="0"/>
              <a:cs typeface="Monaco" charset="0"/>
              <a:sym typeface="Courier New Bold" charset="0"/>
            </a:endParaRPr>
          </a:p>
          <a:p>
            <a:r>
              <a:rPr lang="en-US" sz="1800">
                <a:latin typeface="Courier New Bold" charset="0"/>
                <a:cs typeface="Courier New Bold" charset="0"/>
                <a:sym typeface="Courier New Bold" charset="0"/>
              </a:rPr>
              <a:t>yoo</a:t>
            </a:r>
          </a:p>
        </p:txBody>
      </p:sp>
      <p:grpSp>
        <p:nvGrpSpPr>
          <p:cNvPr id="59408" name="Group 16"/>
          <p:cNvGrpSpPr>
            <a:grpSpLocks/>
          </p:cNvGrpSpPr>
          <p:nvPr/>
        </p:nvGrpSpPr>
        <p:grpSpPr bwMode="auto">
          <a:xfrm>
            <a:off x="6921500" y="3225800"/>
            <a:ext cx="1493838" cy="928688"/>
            <a:chOff x="0" y="0"/>
            <a:chExt cx="941" cy="585"/>
          </a:xfrm>
        </p:grpSpPr>
        <p:sp>
          <p:nvSpPr>
            <p:cNvPr id="59409" name="Line 17"/>
            <p:cNvSpPr>
              <a:spLocks noChangeShapeType="1"/>
            </p:cNvSpPr>
            <p:nvPr/>
          </p:nvSpPr>
          <p:spPr bwMode="auto">
            <a:xfrm>
              <a:off x="489" y="110"/>
              <a:ext cx="452" cy="0"/>
            </a:xfrm>
            <a:prstGeom prst="line">
              <a:avLst/>
            </a:prstGeom>
            <a:noFill/>
            <a:ln w="25400" cap="flat">
              <a:solidFill>
                <a:srgbClr val="7F7F7F"/>
              </a:solidFill>
              <a:prstDash val="solid"/>
              <a:round/>
              <a:headEnd type="none" w="med" len="med"/>
              <a:tailEnd type="triangle" w="med" len="med"/>
            </a:ln>
          </p:spPr>
          <p:txBody>
            <a:bodyPr lIns="0" tIns="0" rIns="0" bIns="0"/>
            <a:lstStyle/>
            <a:p>
              <a:endParaRPr lang="en-US"/>
            </a:p>
          </p:txBody>
        </p:sp>
        <p:sp>
          <p:nvSpPr>
            <p:cNvPr id="59410" name="Rectangle 18"/>
            <p:cNvSpPr>
              <a:spLocks/>
            </p:cNvSpPr>
            <p:nvPr/>
          </p:nvSpPr>
          <p:spPr bwMode="auto">
            <a:xfrm>
              <a:off x="1" y="0"/>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59411" name="Line 19"/>
            <p:cNvSpPr>
              <a:spLocks noChangeShapeType="1"/>
            </p:cNvSpPr>
            <p:nvPr/>
          </p:nvSpPr>
          <p:spPr bwMode="auto">
            <a:xfrm>
              <a:off x="488" y="499"/>
              <a:ext cx="452"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59412" name="Rectangle 20"/>
            <p:cNvSpPr>
              <a:spLocks/>
            </p:cNvSpPr>
            <p:nvPr/>
          </p:nvSpPr>
          <p:spPr bwMode="auto">
            <a:xfrm>
              <a:off x="0" y="377"/>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grpSp>
      <p:sp>
        <p:nvSpPr>
          <p:cNvPr id="59413" name="Rectangle 21"/>
          <p:cNvSpPr>
            <a:spLocks/>
          </p:cNvSpPr>
          <p:nvPr/>
        </p:nvSpPr>
        <p:spPr bwMode="auto">
          <a:xfrm>
            <a:off x="8456613" y="1022350"/>
            <a:ext cx="1308100" cy="4445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59414" name="Rectangle 22"/>
          <p:cNvSpPr>
            <a:spLocks/>
          </p:cNvSpPr>
          <p:nvPr/>
        </p:nvSpPr>
        <p:spPr bwMode="auto">
          <a:xfrm>
            <a:off x="8721154" y="381001"/>
            <a:ext cx="755207" cy="409343"/>
          </a:xfrm>
          <a:prstGeom prst="rect">
            <a:avLst/>
          </a:prstGeom>
          <a:noFill/>
          <a:ln w="12700" cap="rnd">
            <a:noFill/>
            <a:round/>
            <a:headEnd type="none" w="med" len="med"/>
            <a:tailEnd type="none" w="med" len="med"/>
          </a:ln>
        </p:spPr>
        <p:txBody>
          <a:bodyPr wrap="none" lIns="38100" tIns="38100" rIns="38100" bIns="38100">
            <a:spAutoFit/>
          </a:bodyPr>
          <a:lstStyle/>
          <a:p>
            <a:r>
              <a:rPr lang="en-US" sz="2400">
                <a:latin typeface="Calibri Bold" charset="0"/>
                <a:ea typeface="Calibri Bold" charset="0"/>
                <a:cs typeface="Calibri Bold" charset="0"/>
                <a:sym typeface="Calibri Bold" charset="0"/>
              </a:rPr>
              <a:t>Stack</a:t>
            </a:r>
          </a:p>
        </p:txBody>
      </p:sp>
      <p:graphicFrame>
        <p:nvGraphicFramePr>
          <p:cNvPr id="59415" name="Group 23"/>
          <p:cNvGraphicFramePr>
            <a:graphicFrameLocks noGrp="1"/>
          </p:cNvGraphicFramePr>
          <p:nvPr/>
        </p:nvGraphicFramePr>
        <p:xfrm>
          <a:off x="8458200" y="838200"/>
          <a:ext cx="1397000" cy="5778500"/>
        </p:xfrm>
        <a:graphic>
          <a:graphicData uri="http://schemas.openxmlformats.org/drawingml/2006/table">
            <a:tbl>
              <a:tblPr/>
              <a:tblGrid>
                <a:gridCol w="1397000">
                  <a:extLst>
                    <a:ext uri="{9D8B030D-6E8A-4147-A177-3AD203B41FA5}">
                      <a16:colId xmlns:a16="http://schemas.microsoft.com/office/drawing/2014/main" val="20000"/>
                    </a:ext>
                  </a:extLst>
                </a:gridCol>
              </a:tblGrid>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yoo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who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DF1C5"/>
                    </a:solidFill>
                  </a:tcPr>
                </a:tc>
                <a:extLst>
                  <a:ext uri="{0D108BD9-81ED-4DB2-BD59-A6C34878D82A}">
                    <a16:rowId xmlns:a16="http://schemas.microsoft.com/office/drawing/2014/main" val="10002"/>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amI</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extLst>
                  <a:ext uri="{0D108BD9-81ED-4DB2-BD59-A6C34878D82A}">
                    <a16:rowId xmlns:a16="http://schemas.microsoft.com/office/drawing/2014/main" val="10003"/>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solidFill>
                      <a:srgbClr val="FFFFFF"/>
                    </a:solidFill>
                  </a:tcPr>
                </a:tc>
                <a:extLst>
                  <a:ext uri="{0D108BD9-81ED-4DB2-BD59-A6C34878D82A}">
                    <a16:rowId xmlns:a16="http://schemas.microsoft.com/office/drawing/2014/main" val="10004"/>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5"/>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6"/>
                  </a:ext>
                </a:extLst>
              </a:tr>
            </a:tbl>
          </a:graphicData>
        </a:graphic>
      </p:graphicFrame>
      <p:sp>
        <p:nvSpPr>
          <p:cNvPr id="58" name="Rectangle 4"/>
          <p:cNvSpPr>
            <a:spLocks/>
          </p:cNvSpPr>
          <p:nvPr/>
        </p:nvSpPr>
        <p:spPr bwMode="auto">
          <a:xfrm>
            <a:off x="1816100" y="1447800"/>
            <a:ext cx="1536700" cy="21336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yoo</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who();</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59" name="Rectangle 5"/>
          <p:cNvSpPr>
            <a:spLocks/>
          </p:cNvSpPr>
          <p:nvPr/>
        </p:nvSpPr>
        <p:spPr bwMode="auto">
          <a:xfrm>
            <a:off x="2133600" y="1676400"/>
            <a:ext cx="1612900" cy="21336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who(…)</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a:t>
            </a:r>
          </a:p>
        </p:txBody>
      </p:sp>
      <p:sp>
        <p:nvSpPr>
          <p:cNvPr id="60" name="Rectangle 6"/>
          <p:cNvSpPr>
            <a:spLocks/>
          </p:cNvSpPr>
          <p:nvPr/>
        </p:nvSpPr>
        <p:spPr bwMode="auto">
          <a:xfrm>
            <a:off x="2438400" y="2133600"/>
            <a:ext cx="1536700" cy="2286000"/>
          </a:xfrm>
          <a:prstGeom prst="rect">
            <a:avLst/>
          </a:prstGeom>
          <a:solidFill>
            <a:srgbClr val="F1C7C7"/>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a:t>
            </a:r>
          </a:p>
        </p:txBody>
      </p:sp>
      <p:sp>
        <p:nvSpPr>
          <p:cNvPr id="61" name="AutoShape 56"/>
          <p:cNvSpPr>
            <a:spLocks/>
          </p:cNvSpPr>
          <p:nvPr/>
        </p:nvSpPr>
        <p:spPr bwMode="auto">
          <a:xfrm>
            <a:off x="1752600" y="2971800"/>
            <a:ext cx="685800" cy="431800"/>
          </a:xfrm>
          <a:prstGeom prst="rightArrow">
            <a:avLst>
              <a:gd name="adj1" fmla="val 41185"/>
              <a:gd name="adj2" fmla="val 76471"/>
            </a:avLst>
          </a:prstGeom>
          <a:solidFill>
            <a:srgbClr val="C00000"/>
          </a:solidFill>
          <a:ln w="25400" cap="flat">
            <a:noFill/>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Tree>
    <p:extLst>
      <p:ext uri="{BB962C8B-B14F-4D97-AF65-F5344CB8AC3E}">
        <p14:creationId xmlns:p14="http://schemas.microsoft.com/office/powerpoint/2010/main" val="625300514"/>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title"/>
          </p:nvPr>
        </p:nvSpPr>
        <p:spPr>
          <a:ln/>
        </p:spPr>
        <p:txBody>
          <a:bodyPr/>
          <a:lstStyle/>
          <a:p>
            <a:pPr marL="119063" indent="-119063"/>
            <a:r>
              <a:rPr lang="en-US"/>
              <a:t>Example</a:t>
            </a:r>
          </a:p>
        </p:txBody>
      </p:sp>
      <p:sp>
        <p:nvSpPr>
          <p:cNvPr id="60420" name="Rectangle 4"/>
          <p:cNvSpPr>
            <a:spLocks/>
          </p:cNvSpPr>
          <p:nvPr/>
        </p:nvSpPr>
        <p:spPr bwMode="auto">
          <a:xfrm>
            <a:off x="5038725" y="1446214"/>
            <a:ext cx="622300" cy="331787"/>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yoo</a:t>
            </a:r>
          </a:p>
        </p:txBody>
      </p:sp>
      <p:sp>
        <p:nvSpPr>
          <p:cNvPr id="60421" name="Rectangle 5"/>
          <p:cNvSpPr>
            <a:spLocks/>
          </p:cNvSpPr>
          <p:nvPr/>
        </p:nvSpPr>
        <p:spPr bwMode="auto">
          <a:xfrm>
            <a:off x="5038725" y="21336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who</a:t>
            </a:r>
          </a:p>
        </p:txBody>
      </p:sp>
      <p:sp>
        <p:nvSpPr>
          <p:cNvPr id="60422" name="Rectangle 6"/>
          <p:cNvSpPr>
            <a:spLocks/>
          </p:cNvSpPr>
          <p:nvPr/>
        </p:nvSpPr>
        <p:spPr bwMode="auto">
          <a:xfrm>
            <a:off x="5027613" y="28082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60423" name="Rectangle 7"/>
          <p:cNvSpPr>
            <a:spLocks/>
          </p:cNvSpPr>
          <p:nvPr/>
        </p:nvSpPr>
        <p:spPr bwMode="auto">
          <a:xfrm>
            <a:off x="5038725" y="3505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60424" name="Rectangle 8"/>
          <p:cNvSpPr>
            <a:spLocks/>
          </p:cNvSpPr>
          <p:nvPr/>
        </p:nvSpPr>
        <p:spPr bwMode="auto">
          <a:xfrm>
            <a:off x="5038725" y="4267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60425" name="Line 9"/>
          <p:cNvSpPr>
            <a:spLocks noChangeShapeType="1"/>
          </p:cNvSpPr>
          <p:nvPr/>
        </p:nvSpPr>
        <p:spPr bwMode="auto">
          <a:xfrm>
            <a:off x="5345113" y="1752600"/>
            <a:ext cx="0" cy="43180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60426" name="Line 10"/>
          <p:cNvSpPr>
            <a:spLocks noChangeShapeType="1"/>
          </p:cNvSpPr>
          <p:nvPr/>
        </p:nvSpPr>
        <p:spPr bwMode="auto">
          <a:xfrm>
            <a:off x="5345113" y="24384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60427" name="Line 11"/>
          <p:cNvSpPr>
            <a:spLocks noChangeShapeType="1"/>
          </p:cNvSpPr>
          <p:nvPr/>
        </p:nvSpPr>
        <p:spPr bwMode="auto">
          <a:xfrm>
            <a:off x="5345113" y="3124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60428" name="Line 12"/>
          <p:cNvSpPr>
            <a:spLocks noChangeShapeType="1"/>
          </p:cNvSpPr>
          <p:nvPr/>
        </p:nvSpPr>
        <p:spPr bwMode="auto">
          <a:xfrm>
            <a:off x="5345113" y="3886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60429" name="Rectangle 13"/>
          <p:cNvSpPr>
            <a:spLocks/>
          </p:cNvSpPr>
          <p:nvPr/>
        </p:nvSpPr>
        <p:spPr bwMode="auto">
          <a:xfrm>
            <a:off x="5705475" y="27955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60430" name="Line 14"/>
          <p:cNvSpPr>
            <a:spLocks noChangeShapeType="1"/>
          </p:cNvSpPr>
          <p:nvPr/>
        </p:nvSpPr>
        <p:spPr bwMode="auto">
          <a:xfrm>
            <a:off x="5486401" y="2438400"/>
            <a:ext cx="536575"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60431" name="Rectangle 15"/>
          <p:cNvSpPr>
            <a:spLocks/>
          </p:cNvSpPr>
          <p:nvPr/>
        </p:nvSpPr>
        <p:spPr bwMode="auto">
          <a:xfrm>
            <a:off x="8456613" y="1641475"/>
            <a:ext cx="1308100" cy="609600"/>
          </a:xfrm>
          <a:prstGeom prst="rect">
            <a:avLst/>
          </a:prstGeom>
          <a:solidFill>
            <a:srgbClr val="F6F5BD"/>
          </a:solidFill>
          <a:ln w="19050" cap="flat">
            <a:solidFill>
              <a:schemeClr val="tx1"/>
            </a:solidFill>
            <a:prstDash val="solid"/>
            <a:miter lim="800000"/>
            <a:headEnd type="none" w="med" len="med"/>
            <a:tailEnd type="none" w="med" len="med"/>
          </a:ln>
        </p:spPr>
        <p:txBody>
          <a:bodyPr lIns="38100" tIns="38100" rIns="38100" bIns="38100"/>
          <a:lstStyle/>
          <a:p>
            <a:pPr algn="l"/>
            <a:endParaRPr lang="en-US" sz="1800">
              <a:latin typeface="Courier New Bold" charset="0"/>
              <a:ea typeface="Monaco" charset="0"/>
              <a:cs typeface="Monaco" charset="0"/>
              <a:sym typeface="Courier New Bold" charset="0"/>
            </a:endParaRPr>
          </a:p>
          <a:p>
            <a:r>
              <a:rPr lang="en-US" sz="1800">
                <a:latin typeface="Courier New Bold" charset="0"/>
                <a:cs typeface="Courier New Bold" charset="0"/>
                <a:sym typeface="Courier New Bold" charset="0"/>
              </a:rPr>
              <a:t>yoo</a:t>
            </a:r>
          </a:p>
        </p:txBody>
      </p:sp>
      <p:grpSp>
        <p:nvGrpSpPr>
          <p:cNvPr id="60432" name="Group 16"/>
          <p:cNvGrpSpPr>
            <a:grpSpLocks/>
          </p:cNvGrpSpPr>
          <p:nvPr/>
        </p:nvGrpSpPr>
        <p:grpSpPr bwMode="auto">
          <a:xfrm>
            <a:off x="6915151" y="2379664"/>
            <a:ext cx="1495425" cy="928687"/>
            <a:chOff x="0" y="0"/>
            <a:chExt cx="941" cy="585"/>
          </a:xfrm>
        </p:grpSpPr>
        <p:sp>
          <p:nvSpPr>
            <p:cNvPr id="60433" name="Line 17"/>
            <p:cNvSpPr>
              <a:spLocks noChangeShapeType="1"/>
            </p:cNvSpPr>
            <p:nvPr/>
          </p:nvSpPr>
          <p:spPr bwMode="auto">
            <a:xfrm>
              <a:off x="489" y="110"/>
              <a:ext cx="452" cy="0"/>
            </a:xfrm>
            <a:prstGeom prst="line">
              <a:avLst/>
            </a:prstGeom>
            <a:noFill/>
            <a:ln w="25400" cap="flat">
              <a:solidFill>
                <a:srgbClr val="7F7F7F"/>
              </a:solidFill>
              <a:prstDash val="solid"/>
              <a:round/>
              <a:headEnd type="none" w="med" len="med"/>
              <a:tailEnd type="triangle" w="med" len="med"/>
            </a:ln>
          </p:spPr>
          <p:txBody>
            <a:bodyPr lIns="0" tIns="0" rIns="0" bIns="0"/>
            <a:lstStyle/>
            <a:p>
              <a:endParaRPr lang="en-US"/>
            </a:p>
          </p:txBody>
        </p:sp>
        <p:sp>
          <p:nvSpPr>
            <p:cNvPr id="60434" name="Rectangle 18"/>
            <p:cNvSpPr>
              <a:spLocks/>
            </p:cNvSpPr>
            <p:nvPr/>
          </p:nvSpPr>
          <p:spPr bwMode="auto">
            <a:xfrm>
              <a:off x="1" y="0"/>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60435" name="Line 19"/>
            <p:cNvSpPr>
              <a:spLocks noChangeShapeType="1"/>
            </p:cNvSpPr>
            <p:nvPr/>
          </p:nvSpPr>
          <p:spPr bwMode="auto">
            <a:xfrm>
              <a:off x="488" y="499"/>
              <a:ext cx="452"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60436" name="Rectangle 20"/>
            <p:cNvSpPr>
              <a:spLocks/>
            </p:cNvSpPr>
            <p:nvPr/>
          </p:nvSpPr>
          <p:spPr bwMode="auto">
            <a:xfrm>
              <a:off x="0" y="377"/>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grpSp>
      <p:sp>
        <p:nvSpPr>
          <p:cNvPr id="60437" name="Rectangle 21"/>
          <p:cNvSpPr>
            <a:spLocks/>
          </p:cNvSpPr>
          <p:nvPr/>
        </p:nvSpPr>
        <p:spPr bwMode="auto">
          <a:xfrm>
            <a:off x="8456613" y="1022350"/>
            <a:ext cx="1308100" cy="4445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60438" name="Rectangle 22"/>
          <p:cNvSpPr>
            <a:spLocks/>
          </p:cNvSpPr>
          <p:nvPr/>
        </p:nvSpPr>
        <p:spPr bwMode="auto">
          <a:xfrm>
            <a:off x="8721154" y="381001"/>
            <a:ext cx="755207" cy="409343"/>
          </a:xfrm>
          <a:prstGeom prst="rect">
            <a:avLst/>
          </a:prstGeom>
          <a:noFill/>
          <a:ln w="12700" cap="rnd">
            <a:noFill/>
            <a:round/>
            <a:headEnd type="none" w="med" len="med"/>
            <a:tailEnd type="none" w="med" len="med"/>
          </a:ln>
        </p:spPr>
        <p:txBody>
          <a:bodyPr wrap="none" lIns="38100" tIns="38100" rIns="38100" bIns="38100">
            <a:spAutoFit/>
          </a:bodyPr>
          <a:lstStyle/>
          <a:p>
            <a:r>
              <a:rPr lang="en-US" sz="2400">
                <a:latin typeface="Calibri Bold" charset="0"/>
                <a:ea typeface="Calibri Bold" charset="0"/>
                <a:cs typeface="Calibri Bold" charset="0"/>
                <a:sym typeface="Calibri Bold" charset="0"/>
              </a:rPr>
              <a:t>Stack</a:t>
            </a:r>
          </a:p>
        </p:txBody>
      </p:sp>
      <p:graphicFrame>
        <p:nvGraphicFramePr>
          <p:cNvPr id="60439" name="Group 23"/>
          <p:cNvGraphicFramePr>
            <a:graphicFrameLocks noGrp="1"/>
          </p:cNvGraphicFramePr>
          <p:nvPr/>
        </p:nvGraphicFramePr>
        <p:xfrm>
          <a:off x="8458200" y="838200"/>
          <a:ext cx="1397000" cy="5778500"/>
        </p:xfrm>
        <a:graphic>
          <a:graphicData uri="http://schemas.openxmlformats.org/drawingml/2006/table">
            <a:tbl>
              <a:tblPr/>
              <a:tblGrid>
                <a:gridCol w="1397000">
                  <a:extLst>
                    <a:ext uri="{9D8B030D-6E8A-4147-A177-3AD203B41FA5}">
                      <a16:colId xmlns:a16="http://schemas.microsoft.com/office/drawing/2014/main" val="20000"/>
                    </a:ext>
                  </a:extLst>
                </a:gridCol>
              </a:tblGrid>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yoo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who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DF1C5"/>
                    </a:solidFill>
                  </a:tcPr>
                </a:tc>
                <a:extLst>
                  <a:ext uri="{0D108BD9-81ED-4DB2-BD59-A6C34878D82A}">
                    <a16:rowId xmlns:a16="http://schemas.microsoft.com/office/drawing/2014/main" val="10002"/>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solidFill>
                      <a:srgbClr val="FFFFFF"/>
                    </a:solidFill>
                  </a:tcPr>
                </a:tc>
                <a:extLst>
                  <a:ext uri="{0D108BD9-81ED-4DB2-BD59-A6C34878D82A}">
                    <a16:rowId xmlns:a16="http://schemas.microsoft.com/office/drawing/2014/main" val="10003"/>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4"/>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5"/>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6"/>
                  </a:ext>
                </a:extLst>
              </a:tr>
            </a:tbl>
          </a:graphicData>
        </a:graphic>
      </p:graphicFrame>
      <p:sp>
        <p:nvSpPr>
          <p:cNvPr id="57" name="Rectangle 4"/>
          <p:cNvSpPr>
            <a:spLocks/>
          </p:cNvSpPr>
          <p:nvPr/>
        </p:nvSpPr>
        <p:spPr bwMode="auto">
          <a:xfrm>
            <a:off x="1955800" y="1447800"/>
            <a:ext cx="1536700" cy="21336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yoo</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who();</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58" name="Rectangle 5"/>
          <p:cNvSpPr>
            <a:spLocks/>
          </p:cNvSpPr>
          <p:nvPr/>
        </p:nvSpPr>
        <p:spPr bwMode="auto">
          <a:xfrm>
            <a:off x="2273300" y="1676400"/>
            <a:ext cx="1612900" cy="21336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who(…)</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amI</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 • •</a:t>
            </a:r>
          </a:p>
          <a:p>
            <a:pPr algn="l"/>
            <a:r>
              <a:rPr lang="en-US" sz="1800" dirty="0">
                <a:latin typeface="Courier New" pitchFamily="49" charset="0"/>
                <a:cs typeface="Courier New" pitchFamily="49" charset="0"/>
                <a:sym typeface="Courier New Bold" charset="0"/>
              </a:rPr>
              <a:t>}</a:t>
            </a:r>
          </a:p>
        </p:txBody>
      </p:sp>
      <p:sp>
        <p:nvSpPr>
          <p:cNvPr id="60" name="AutoShape 56"/>
          <p:cNvSpPr>
            <a:spLocks/>
          </p:cNvSpPr>
          <p:nvPr/>
        </p:nvSpPr>
        <p:spPr bwMode="auto">
          <a:xfrm>
            <a:off x="1663700" y="2514600"/>
            <a:ext cx="685800" cy="431800"/>
          </a:xfrm>
          <a:prstGeom prst="rightArrow">
            <a:avLst>
              <a:gd name="adj1" fmla="val 41185"/>
              <a:gd name="adj2" fmla="val 76471"/>
            </a:avLst>
          </a:prstGeom>
          <a:solidFill>
            <a:srgbClr val="C00000"/>
          </a:solidFill>
          <a:ln w="25400" cap="flat">
            <a:noFill/>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Tree>
    <p:extLst>
      <p:ext uri="{BB962C8B-B14F-4D97-AF65-F5344CB8AC3E}">
        <p14:creationId xmlns:p14="http://schemas.microsoft.com/office/powerpoint/2010/main" val="3511181423"/>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Grp="1" noChangeArrowheads="1"/>
          </p:cNvSpPr>
          <p:nvPr>
            <p:ph type="title"/>
          </p:nvPr>
        </p:nvSpPr>
        <p:spPr>
          <a:ln/>
        </p:spPr>
        <p:txBody>
          <a:bodyPr/>
          <a:lstStyle/>
          <a:p>
            <a:pPr marL="119063" indent="-119063"/>
            <a:r>
              <a:rPr lang="en-US"/>
              <a:t>Example</a:t>
            </a:r>
          </a:p>
        </p:txBody>
      </p:sp>
      <p:sp>
        <p:nvSpPr>
          <p:cNvPr id="61445" name="Rectangle 5"/>
          <p:cNvSpPr>
            <a:spLocks/>
          </p:cNvSpPr>
          <p:nvPr/>
        </p:nvSpPr>
        <p:spPr bwMode="auto">
          <a:xfrm>
            <a:off x="5038725" y="1446214"/>
            <a:ext cx="622300" cy="331787"/>
          </a:xfrm>
          <a:prstGeom prst="rect">
            <a:avLst/>
          </a:prstGeom>
          <a:noFill/>
          <a:ln w="25400" cap="flat">
            <a:noFill/>
            <a:miter lim="800000"/>
            <a:headEnd type="none" w="med" len="med"/>
            <a:tailEnd type="none" w="med" len="med"/>
          </a:ln>
        </p:spPr>
        <p:txBody>
          <a:bodyPr lIns="38100" tIns="38100" rIns="38100" bIns="38100"/>
          <a:lstStyle/>
          <a:p>
            <a:r>
              <a:rPr lang="en-US" sz="1800">
                <a:latin typeface="Courier New Bold" charset="0"/>
                <a:cs typeface="Courier New Bold" charset="0"/>
                <a:sym typeface="Courier New Bold" charset="0"/>
              </a:rPr>
              <a:t>yoo</a:t>
            </a:r>
          </a:p>
        </p:txBody>
      </p:sp>
      <p:sp>
        <p:nvSpPr>
          <p:cNvPr id="61446" name="Rectangle 6"/>
          <p:cNvSpPr>
            <a:spLocks/>
          </p:cNvSpPr>
          <p:nvPr/>
        </p:nvSpPr>
        <p:spPr bwMode="auto">
          <a:xfrm>
            <a:off x="5038725" y="21336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who</a:t>
            </a:r>
          </a:p>
        </p:txBody>
      </p:sp>
      <p:sp>
        <p:nvSpPr>
          <p:cNvPr id="61447" name="Rectangle 7"/>
          <p:cNvSpPr>
            <a:spLocks/>
          </p:cNvSpPr>
          <p:nvPr/>
        </p:nvSpPr>
        <p:spPr bwMode="auto">
          <a:xfrm>
            <a:off x="5027613" y="28082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61448" name="Rectangle 8"/>
          <p:cNvSpPr>
            <a:spLocks/>
          </p:cNvSpPr>
          <p:nvPr/>
        </p:nvSpPr>
        <p:spPr bwMode="auto">
          <a:xfrm>
            <a:off x="5038725" y="3505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61449" name="Rectangle 9"/>
          <p:cNvSpPr>
            <a:spLocks/>
          </p:cNvSpPr>
          <p:nvPr/>
        </p:nvSpPr>
        <p:spPr bwMode="auto">
          <a:xfrm>
            <a:off x="5038725" y="4267200"/>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61450" name="Line 10"/>
          <p:cNvSpPr>
            <a:spLocks noChangeShapeType="1"/>
          </p:cNvSpPr>
          <p:nvPr/>
        </p:nvSpPr>
        <p:spPr bwMode="auto">
          <a:xfrm>
            <a:off x="5345113" y="17526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61451" name="Line 11"/>
          <p:cNvSpPr>
            <a:spLocks noChangeShapeType="1"/>
          </p:cNvSpPr>
          <p:nvPr/>
        </p:nvSpPr>
        <p:spPr bwMode="auto">
          <a:xfrm>
            <a:off x="5345113" y="24384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61452" name="Line 12"/>
          <p:cNvSpPr>
            <a:spLocks noChangeShapeType="1"/>
          </p:cNvSpPr>
          <p:nvPr/>
        </p:nvSpPr>
        <p:spPr bwMode="auto">
          <a:xfrm>
            <a:off x="5345113" y="3124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61453" name="Line 13"/>
          <p:cNvSpPr>
            <a:spLocks noChangeShapeType="1"/>
          </p:cNvSpPr>
          <p:nvPr/>
        </p:nvSpPr>
        <p:spPr bwMode="auto">
          <a:xfrm>
            <a:off x="5345113" y="3886200"/>
            <a:ext cx="0"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61454" name="Rectangle 14"/>
          <p:cNvSpPr>
            <a:spLocks/>
          </p:cNvSpPr>
          <p:nvPr/>
        </p:nvSpPr>
        <p:spPr bwMode="auto">
          <a:xfrm>
            <a:off x="5705475" y="2795588"/>
            <a:ext cx="622300" cy="330200"/>
          </a:xfrm>
          <a:prstGeom prst="rect">
            <a:avLst/>
          </a:prstGeom>
          <a:noFill/>
          <a:ln w="25400" cap="flat">
            <a:noFill/>
            <a:miter lim="800000"/>
            <a:headEnd type="none" w="med" len="med"/>
            <a:tailEnd type="none" w="med" len="med"/>
          </a:ln>
        </p:spPr>
        <p:txBody>
          <a:bodyPr lIns="38100" tIns="38100" rIns="38100" bIns="38100"/>
          <a:lstStyle/>
          <a:p>
            <a:r>
              <a:rPr lang="en-US" sz="1800">
                <a:solidFill>
                  <a:srgbClr val="A5A5A5"/>
                </a:solidFill>
                <a:latin typeface="Courier New Bold" charset="0"/>
                <a:cs typeface="Courier New Bold" charset="0"/>
                <a:sym typeface="Courier New Bold" charset="0"/>
              </a:rPr>
              <a:t>amI</a:t>
            </a:r>
          </a:p>
        </p:txBody>
      </p:sp>
      <p:sp>
        <p:nvSpPr>
          <p:cNvPr id="61455" name="Line 15"/>
          <p:cNvSpPr>
            <a:spLocks noChangeShapeType="1"/>
          </p:cNvSpPr>
          <p:nvPr/>
        </p:nvSpPr>
        <p:spPr bwMode="auto">
          <a:xfrm>
            <a:off x="5486401" y="2438400"/>
            <a:ext cx="536575" cy="431800"/>
          </a:xfrm>
          <a:prstGeom prst="line">
            <a:avLst/>
          </a:prstGeom>
          <a:noFill/>
          <a:ln w="25400" cap="flat">
            <a:solidFill>
              <a:srgbClr val="A5A5A5"/>
            </a:solidFill>
            <a:prstDash val="solid"/>
            <a:round/>
            <a:headEnd type="none" w="med" len="med"/>
            <a:tailEnd type="triangle" w="med" len="med"/>
          </a:ln>
        </p:spPr>
        <p:txBody>
          <a:bodyPr lIns="0" tIns="0" rIns="0" bIns="0"/>
          <a:lstStyle/>
          <a:p>
            <a:endParaRPr lang="en-US"/>
          </a:p>
        </p:txBody>
      </p:sp>
      <p:sp>
        <p:nvSpPr>
          <p:cNvPr id="61456" name="Rectangle 16"/>
          <p:cNvSpPr>
            <a:spLocks/>
          </p:cNvSpPr>
          <p:nvPr/>
        </p:nvSpPr>
        <p:spPr bwMode="auto">
          <a:xfrm>
            <a:off x="8456613" y="1641475"/>
            <a:ext cx="1308100" cy="609600"/>
          </a:xfrm>
          <a:prstGeom prst="rect">
            <a:avLst/>
          </a:prstGeom>
          <a:solidFill>
            <a:srgbClr val="F6F5BD"/>
          </a:solidFill>
          <a:ln w="19050" cap="flat">
            <a:solidFill>
              <a:schemeClr val="tx1"/>
            </a:solidFill>
            <a:prstDash val="solid"/>
            <a:miter lim="800000"/>
            <a:headEnd type="none" w="med" len="med"/>
            <a:tailEnd type="none" w="med" len="med"/>
          </a:ln>
        </p:spPr>
        <p:txBody>
          <a:bodyPr lIns="38100" tIns="38100" rIns="38100" bIns="38100"/>
          <a:lstStyle/>
          <a:p>
            <a:pPr algn="l"/>
            <a:endParaRPr lang="en-US" sz="1800">
              <a:latin typeface="Courier New Bold" charset="0"/>
              <a:ea typeface="Monaco" charset="0"/>
              <a:cs typeface="Monaco" charset="0"/>
              <a:sym typeface="Courier New Bold" charset="0"/>
            </a:endParaRPr>
          </a:p>
          <a:p>
            <a:r>
              <a:rPr lang="en-US" sz="1800">
                <a:latin typeface="Courier New Bold" charset="0"/>
                <a:cs typeface="Courier New Bold" charset="0"/>
                <a:sym typeface="Courier New Bold" charset="0"/>
              </a:rPr>
              <a:t>yoo</a:t>
            </a:r>
          </a:p>
        </p:txBody>
      </p:sp>
      <p:grpSp>
        <p:nvGrpSpPr>
          <p:cNvPr id="61457" name="Group 17"/>
          <p:cNvGrpSpPr>
            <a:grpSpLocks/>
          </p:cNvGrpSpPr>
          <p:nvPr/>
        </p:nvGrpSpPr>
        <p:grpSpPr bwMode="auto">
          <a:xfrm>
            <a:off x="6921500" y="1592264"/>
            <a:ext cx="1493838" cy="928687"/>
            <a:chOff x="0" y="0"/>
            <a:chExt cx="941" cy="585"/>
          </a:xfrm>
        </p:grpSpPr>
        <p:sp>
          <p:nvSpPr>
            <p:cNvPr id="61458" name="Line 18"/>
            <p:cNvSpPr>
              <a:spLocks noChangeShapeType="1"/>
            </p:cNvSpPr>
            <p:nvPr/>
          </p:nvSpPr>
          <p:spPr bwMode="auto">
            <a:xfrm>
              <a:off x="489" y="110"/>
              <a:ext cx="452" cy="0"/>
            </a:xfrm>
            <a:prstGeom prst="line">
              <a:avLst/>
            </a:prstGeom>
            <a:noFill/>
            <a:ln w="25400" cap="flat">
              <a:solidFill>
                <a:srgbClr val="7F7F7F"/>
              </a:solidFill>
              <a:prstDash val="solid"/>
              <a:round/>
              <a:headEnd type="none" w="med" len="med"/>
              <a:tailEnd type="triangle" w="med" len="med"/>
            </a:ln>
          </p:spPr>
          <p:txBody>
            <a:bodyPr lIns="0" tIns="0" rIns="0" bIns="0"/>
            <a:lstStyle/>
            <a:p>
              <a:endParaRPr lang="en-US"/>
            </a:p>
          </p:txBody>
        </p:sp>
        <p:sp>
          <p:nvSpPr>
            <p:cNvPr id="61459" name="Rectangle 19"/>
            <p:cNvSpPr>
              <a:spLocks/>
            </p:cNvSpPr>
            <p:nvPr/>
          </p:nvSpPr>
          <p:spPr bwMode="auto">
            <a:xfrm>
              <a:off x="1" y="0"/>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61460" name="Line 20"/>
            <p:cNvSpPr>
              <a:spLocks noChangeShapeType="1"/>
            </p:cNvSpPr>
            <p:nvPr/>
          </p:nvSpPr>
          <p:spPr bwMode="auto">
            <a:xfrm>
              <a:off x="488" y="499"/>
              <a:ext cx="452"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61461" name="Rectangle 21"/>
            <p:cNvSpPr>
              <a:spLocks/>
            </p:cNvSpPr>
            <p:nvPr/>
          </p:nvSpPr>
          <p:spPr bwMode="auto">
            <a:xfrm>
              <a:off x="0" y="377"/>
              <a:ext cx="496" cy="208"/>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grpSp>
      <p:sp>
        <p:nvSpPr>
          <p:cNvPr id="61462" name="Rectangle 22"/>
          <p:cNvSpPr>
            <a:spLocks/>
          </p:cNvSpPr>
          <p:nvPr/>
        </p:nvSpPr>
        <p:spPr bwMode="auto">
          <a:xfrm>
            <a:off x="8456613" y="1022350"/>
            <a:ext cx="1308100" cy="444500"/>
          </a:xfrm>
          <a:prstGeom prst="rect">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61463" name="Rectangle 23"/>
          <p:cNvSpPr>
            <a:spLocks/>
          </p:cNvSpPr>
          <p:nvPr/>
        </p:nvSpPr>
        <p:spPr bwMode="auto">
          <a:xfrm>
            <a:off x="8721154" y="381001"/>
            <a:ext cx="755207" cy="409343"/>
          </a:xfrm>
          <a:prstGeom prst="rect">
            <a:avLst/>
          </a:prstGeom>
          <a:noFill/>
          <a:ln w="12700" cap="rnd">
            <a:noFill/>
            <a:round/>
            <a:headEnd type="none" w="med" len="med"/>
            <a:tailEnd type="none" w="med" len="med"/>
          </a:ln>
        </p:spPr>
        <p:txBody>
          <a:bodyPr wrap="none" lIns="38100" tIns="38100" rIns="38100" bIns="38100">
            <a:spAutoFit/>
          </a:bodyPr>
          <a:lstStyle/>
          <a:p>
            <a:r>
              <a:rPr lang="en-US" sz="2400">
                <a:latin typeface="Calibri Bold" charset="0"/>
                <a:ea typeface="Calibri Bold" charset="0"/>
                <a:cs typeface="Calibri Bold" charset="0"/>
                <a:sym typeface="Calibri Bold" charset="0"/>
              </a:rPr>
              <a:t>Stack</a:t>
            </a:r>
          </a:p>
        </p:txBody>
      </p:sp>
      <p:graphicFrame>
        <p:nvGraphicFramePr>
          <p:cNvPr id="61465" name="Group 25"/>
          <p:cNvGraphicFramePr>
            <a:graphicFrameLocks noGrp="1"/>
          </p:cNvGraphicFramePr>
          <p:nvPr/>
        </p:nvGraphicFramePr>
        <p:xfrm>
          <a:off x="8458200" y="838200"/>
          <a:ext cx="1397000" cy="5778500"/>
        </p:xfrm>
        <a:graphic>
          <a:graphicData uri="http://schemas.openxmlformats.org/drawingml/2006/table">
            <a:tbl>
              <a:tblPr/>
              <a:tblGrid>
                <a:gridCol w="1397000">
                  <a:extLst>
                    <a:ext uri="{9D8B030D-6E8A-4147-A177-3AD203B41FA5}">
                      <a16:colId xmlns:a16="http://schemas.microsoft.com/office/drawing/2014/main" val="20000"/>
                    </a:ext>
                  </a:extLst>
                </a:gridCol>
              </a:tblGrid>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Courier New Bold" charset="0"/>
                          <a:cs typeface="Courier New Bold" charset="0"/>
                          <a:sym typeface="Courier New Bold" charset="0"/>
                        </a:rPr>
                        <a:t>yoo</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solidFill>
                      <a:srgbClr val="FFFFFF"/>
                    </a:solidFill>
                  </a:tcPr>
                </a:tc>
                <a:extLst>
                  <a:ext uri="{0D108BD9-81ED-4DB2-BD59-A6C34878D82A}">
                    <a16:rowId xmlns:a16="http://schemas.microsoft.com/office/drawing/2014/main" val="10002"/>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3"/>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4"/>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5"/>
                  </a:ext>
                </a:extLst>
              </a:tr>
              <a:tr h="8255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000" b="0" i="0" u="none" strike="noStrike" cap="none" normalizeH="0" baseline="0">
                        <a:ln>
                          <a:noFill/>
                        </a:ln>
                        <a:solidFill>
                          <a:schemeClr val="tx1"/>
                        </a:solidFill>
                        <a:effectLst/>
                        <a:latin typeface="Courier New Bold" charset="0"/>
                        <a:ea typeface="ヒラギノ角ゴ ProN W6" charset="0"/>
                        <a:cs typeface="ヒラギノ角ゴ ProN W6" charset="0"/>
                        <a:sym typeface="Courier New Bold" charset="0"/>
                      </a:endParaRPr>
                    </a:p>
                  </a:txBody>
                  <a:tcPr marL="50800" marR="50800" marT="50800" marB="50800" anchor="ctr" horzOverflow="overflow">
                    <a:lnL cap="flat">
                      <a:noFill/>
                    </a:lnL>
                    <a:lnR cap="flat">
                      <a:noFill/>
                    </a:lnR>
                    <a:lnT cap="flat">
                      <a:noFill/>
                    </a:lnT>
                    <a:lnB cap="flat">
                      <a:noFill/>
                    </a:lnB>
                    <a:lnTlToBr>
                      <a:noFill/>
                    </a:lnTlToBr>
                    <a:lnBlToTr>
                      <a:noFill/>
                    </a:lnBlToTr>
                    <a:solidFill>
                      <a:srgbClr val="FFFFFF"/>
                    </a:solidFill>
                  </a:tcPr>
                </a:tc>
                <a:extLst>
                  <a:ext uri="{0D108BD9-81ED-4DB2-BD59-A6C34878D82A}">
                    <a16:rowId xmlns:a16="http://schemas.microsoft.com/office/drawing/2014/main" val="10006"/>
                  </a:ext>
                </a:extLst>
              </a:tr>
            </a:tbl>
          </a:graphicData>
        </a:graphic>
      </p:graphicFrame>
      <p:sp>
        <p:nvSpPr>
          <p:cNvPr id="56" name="Rectangle 4"/>
          <p:cNvSpPr>
            <a:spLocks/>
          </p:cNvSpPr>
          <p:nvPr/>
        </p:nvSpPr>
        <p:spPr bwMode="auto">
          <a:xfrm>
            <a:off x="2349500" y="1676400"/>
            <a:ext cx="1536700" cy="21336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err="1">
                <a:latin typeface="Courier New" pitchFamily="49" charset="0"/>
                <a:cs typeface="Courier New" pitchFamily="49" charset="0"/>
                <a:sym typeface="Courier New Bold" charset="0"/>
              </a:rPr>
              <a:t>yoo</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who();</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58" name="AutoShape 56"/>
          <p:cNvSpPr>
            <a:spLocks/>
          </p:cNvSpPr>
          <p:nvPr/>
        </p:nvSpPr>
        <p:spPr bwMode="auto">
          <a:xfrm>
            <a:off x="1663700" y="2514600"/>
            <a:ext cx="685800" cy="431800"/>
          </a:xfrm>
          <a:prstGeom prst="rightArrow">
            <a:avLst>
              <a:gd name="adj1" fmla="val 41185"/>
              <a:gd name="adj2" fmla="val 76471"/>
            </a:avLst>
          </a:prstGeom>
          <a:solidFill>
            <a:srgbClr val="C00000"/>
          </a:solidFill>
          <a:ln w="25400" cap="flat">
            <a:noFill/>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Tree>
    <p:extLst>
      <p:ext uri="{BB962C8B-B14F-4D97-AF65-F5344CB8AC3E}">
        <p14:creationId xmlns:p14="http://schemas.microsoft.com/office/powerpoint/2010/main" val="2825723160"/>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title"/>
          </p:nvPr>
        </p:nvSpPr>
        <p:spPr>
          <a:ln/>
        </p:spPr>
        <p:txBody>
          <a:bodyPr/>
          <a:lstStyle/>
          <a:p>
            <a:pPr marL="119063" indent="-119063"/>
            <a:r>
              <a:rPr lang="en-US" dirty="0"/>
              <a:t>x86-64/Linux Stack Frame</a:t>
            </a:r>
          </a:p>
        </p:txBody>
      </p:sp>
      <p:sp>
        <p:nvSpPr>
          <p:cNvPr id="62468" name="Rectangle 4"/>
          <p:cNvSpPr>
            <a:spLocks noGrp="1" noChangeArrowheads="1"/>
          </p:cNvSpPr>
          <p:nvPr>
            <p:ph idx="1"/>
          </p:nvPr>
        </p:nvSpPr>
        <p:spPr>
          <a:ln/>
        </p:spPr>
        <p:txBody>
          <a:bodyPr/>
          <a:lstStyle/>
          <a:p>
            <a:r>
              <a:rPr lang="en-US" dirty="0"/>
              <a:t>Current Stack Frame (“Top” to Bottom)</a:t>
            </a:r>
          </a:p>
          <a:p>
            <a:pPr marL="552450" lvl="1"/>
            <a:r>
              <a:rPr lang="en-US" dirty="0"/>
              <a:t>“Argument build:”</a:t>
            </a:r>
            <a:br>
              <a:rPr lang="en-US" dirty="0"/>
            </a:br>
            <a:r>
              <a:rPr lang="en-US" dirty="0"/>
              <a:t>Parameters for function about to be called</a:t>
            </a:r>
          </a:p>
          <a:p>
            <a:pPr marL="552450" lvl="1"/>
            <a:r>
              <a:rPr lang="en-US" dirty="0"/>
              <a:t>Local variables (if can’t keep in registers)</a:t>
            </a:r>
          </a:p>
          <a:p>
            <a:pPr marL="552450" lvl="1"/>
            <a:r>
              <a:rPr lang="en-US" dirty="0"/>
              <a:t>Saved register context</a:t>
            </a:r>
          </a:p>
          <a:p>
            <a:pPr marL="552450" lvl="1"/>
            <a:r>
              <a:rPr lang="en-US" dirty="0"/>
              <a:t>Old frame pointer (optional)</a:t>
            </a:r>
          </a:p>
          <a:p>
            <a:endParaRPr lang="en-US" dirty="0"/>
          </a:p>
          <a:p>
            <a:r>
              <a:rPr lang="en-US" dirty="0"/>
              <a:t>Caller Stack Frame</a:t>
            </a:r>
          </a:p>
          <a:p>
            <a:pPr marL="552450" lvl="1"/>
            <a:r>
              <a:rPr lang="en-US" dirty="0"/>
              <a:t>Return address</a:t>
            </a:r>
          </a:p>
          <a:p>
            <a:pPr marL="838200" lvl="2"/>
            <a:r>
              <a:rPr lang="en-US" dirty="0"/>
              <a:t>Pushed by </a:t>
            </a:r>
            <a:r>
              <a:rPr lang="en-US" dirty="0" err="1">
                <a:latin typeface="Courier New Bold" charset="0"/>
                <a:cs typeface="Courier New Bold" charset="0"/>
                <a:sym typeface="Courier New Bold" charset="0"/>
              </a:rPr>
              <a:t>callq</a:t>
            </a:r>
            <a:r>
              <a:rPr lang="en-US" dirty="0"/>
              <a:t> instruction</a:t>
            </a:r>
          </a:p>
          <a:p>
            <a:pPr marL="552450" lvl="1"/>
            <a:r>
              <a:rPr lang="en-US" dirty="0"/>
              <a:t>Arguments 7+ for this call</a:t>
            </a:r>
          </a:p>
        </p:txBody>
      </p:sp>
      <p:sp>
        <p:nvSpPr>
          <p:cNvPr id="62469" name="Rectangle 5"/>
          <p:cNvSpPr>
            <a:spLocks/>
          </p:cNvSpPr>
          <p:nvPr/>
        </p:nvSpPr>
        <p:spPr bwMode="auto">
          <a:xfrm>
            <a:off x="8890000" y="2819400"/>
            <a:ext cx="1270000" cy="304800"/>
          </a:xfrm>
          <a:prstGeom prst="rect">
            <a:avLst/>
          </a:prstGeom>
          <a:solidFill>
            <a:srgbClr val="F2F2F2"/>
          </a:solidFill>
          <a:ln w="25400" cap="flat">
            <a:solidFill>
              <a:schemeClr val="tx1"/>
            </a:solidFill>
            <a:prstDash val="solid"/>
            <a:miter lim="800000"/>
            <a:headEnd type="none" w="med" len="med"/>
            <a:tailEnd type="none" w="med" len="med"/>
          </a:ln>
        </p:spPr>
        <p:txBody>
          <a:bodyPr lIns="0" tIns="0" rIns="0" bIns="0" anchor="ctr"/>
          <a:lstStyle/>
          <a:p>
            <a:r>
              <a:rPr lang="en-US" sz="1800" dirty="0">
                <a:latin typeface="Calibri Bold" charset="0"/>
                <a:ea typeface="Calibri Bold" charset="0"/>
                <a:cs typeface="Calibri Bold" charset="0"/>
                <a:sym typeface="Calibri Bold" charset="0"/>
              </a:rPr>
              <a:t>Return </a:t>
            </a:r>
            <a:r>
              <a:rPr lang="en-US" sz="1800" dirty="0" err="1">
                <a:latin typeface="Calibri Bold" charset="0"/>
                <a:ea typeface="Calibri Bold" charset="0"/>
                <a:cs typeface="Calibri Bold" charset="0"/>
                <a:sym typeface="Calibri Bold" charset="0"/>
              </a:rPr>
              <a:t>Addr</a:t>
            </a:r>
            <a:endParaRPr lang="en-US" sz="1800" dirty="0">
              <a:latin typeface="Calibri Bold" charset="0"/>
              <a:ea typeface="Calibri Bold" charset="0"/>
              <a:cs typeface="Calibri Bold" charset="0"/>
              <a:sym typeface="Calibri Bold" charset="0"/>
            </a:endParaRPr>
          </a:p>
        </p:txBody>
      </p:sp>
      <p:sp>
        <p:nvSpPr>
          <p:cNvPr id="62470" name="Rectangle 6"/>
          <p:cNvSpPr>
            <a:spLocks/>
          </p:cNvSpPr>
          <p:nvPr/>
        </p:nvSpPr>
        <p:spPr bwMode="auto">
          <a:xfrm>
            <a:off x="8890000" y="3429000"/>
            <a:ext cx="1270000" cy="18161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r>
              <a:rPr lang="en-US" sz="1800" dirty="0">
                <a:latin typeface="Calibri Bold" charset="0"/>
                <a:ea typeface="Calibri Bold" charset="0"/>
                <a:cs typeface="Calibri Bold" charset="0"/>
                <a:sym typeface="Calibri Bold" charset="0"/>
              </a:rPr>
              <a:t>Saved</a:t>
            </a:r>
          </a:p>
          <a:p>
            <a:r>
              <a:rPr lang="en-US" sz="1800" dirty="0">
                <a:latin typeface="Calibri Bold" charset="0"/>
                <a:ea typeface="Calibri Bold" charset="0"/>
                <a:cs typeface="Calibri Bold" charset="0"/>
                <a:sym typeface="Calibri Bold" charset="0"/>
              </a:rPr>
              <a:t>Registers,</a:t>
            </a:r>
          </a:p>
          <a:p>
            <a:r>
              <a:rPr lang="en-US" sz="1800" dirty="0">
                <a:latin typeface="Calibri Bold" charset="0"/>
                <a:ea typeface="Calibri Bold" charset="0"/>
                <a:cs typeface="Calibri Bold" charset="0"/>
                <a:sym typeface="Calibri Bold" charset="0"/>
              </a:rPr>
              <a:t>Temporaries,</a:t>
            </a:r>
          </a:p>
          <a:p>
            <a:r>
              <a:rPr lang="en-US" sz="1800" dirty="0">
                <a:latin typeface="Calibri Bold" charset="0"/>
                <a:ea typeface="Calibri Bold" charset="0"/>
                <a:cs typeface="Calibri Bold" charset="0"/>
                <a:sym typeface="Calibri Bold" charset="0"/>
              </a:rPr>
              <a:t>&amp; Local</a:t>
            </a:r>
          </a:p>
          <a:p>
            <a:r>
              <a:rPr lang="en-US" sz="1800" dirty="0">
                <a:latin typeface="Calibri Bold" charset="0"/>
                <a:ea typeface="Calibri Bold" charset="0"/>
                <a:cs typeface="Calibri Bold" charset="0"/>
                <a:sym typeface="Calibri Bold" charset="0"/>
              </a:rPr>
              <a:t>Variables</a:t>
            </a:r>
          </a:p>
        </p:txBody>
      </p:sp>
      <p:sp>
        <p:nvSpPr>
          <p:cNvPr id="62471" name="Rectangle 7"/>
          <p:cNvSpPr>
            <a:spLocks/>
          </p:cNvSpPr>
          <p:nvPr/>
        </p:nvSpPr>
        <p:spPr bwMode="auto">
          <a:xfrm>
            <a:off x="8890000" y="5241925"/>
            <a:ext cx="1270000" cy="854075"/>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r>
              <a:rPr lang="en-US" sz="1800" dirty="0">
                <a:latin typeface="Calibri Bold" charset="0"/>
                <a:ea typeface="Calibri Bold" charset="0"/>
                <a:cs typeface="Calibri Bold" charset="0"/>
                <a:sym typeface="Calibri Bold" charset="0"/>
              </a:rPr>
              <a:t>Argument</a:t>
            </a:r>
          </a:p>
          <a:p>
            <a:r>
              <a:rPr lang="en-US" sz="1800" dirty="0">
                <a:latin typeface="Calibri Bold" charset="0"/>
                <a:ea typeface="Calibri Bold" charset="0"/>
                <a:cs typeface="Calibri Bold" charset="0"/>
                <a:sym typeface="Calibri Bold" charset="0"/>
              </a:rPr>
              <a:t>Build</a:t>
            </a:r>
          </a:p>
          <a:p>
            <a:r>
              <a:rPr lang="en-US" sz="1800" dirty="0">
                <a:latin typeface="Calibri Bold" charset="0"/>
                <a:ea typeface="Calibri Bold" charset="0"/>
                <a:cs typeface="Calibri Bold" charset="0"/>
                <a:sym typeface="Calibri Bold" charset="0"/>
              </a:rPr>
              <a:t>(Optional)</a:t>
            </a:r>
          </a:p>
        </p:txBody>
      </p:sp>
      <p:sp>
        <p:nvSpPr>
          <p:cNvPr id="62472" name="Rectangle 8"/>
          <p:cNvSpPr>
            <a:spLocks/>
          </p:cNvSpPr>
          <p:nvPr/>
        </p:nvSpPr>
        <p:spPr bwMode="auto">
          <a:xfrm>
            <a:off x="8890000" y="838200"/>
            <a:ext cx="1270000" cy="1371600"/>
          </a:xfrm>
          <a:prstGeom prst="rect">
            <a:avLst/>
          </a:prstGeom>
          <a:solidFill>
            <a:srgbClr val="F2F2F2"/>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62473" name="Rectangle 9"/>
          <p:cNvSpPr>
            <a:spLocks/>
          </p:cNvSpPr>
          <p:nvPr/>
        </p:nvSpPr>
        <p:spPr bwMode="auto">
          <a:xfrm>
            <a:off x="8890000" y="3124200"/>
            <a:ext cx="1270000" cy="304800"/>
          </a:xfrm>
          <a:prstGeom prst="rect">
            <a:avLst/>
          </a:prstGeom>
          <a:solidFill>
            <a:schemeClr val="bg1">
              <a:lumMod val="85000"/>
            </a:schemeClr>
          </a:solidFill>
          <a:ln w="25400" cap="flat">
            <a:solidFill>
              <a:schemeClr val="tx1"/>
            </a:solidFill>
            <a:prstDash val="solid"/>
            <a:miter lim="800000"/>
            <a:headEnd type="none" w="med" len="med"/>
            <a:tailEnd type="none" w="med" len="med"/>
          </a:ln>
        </p:spPr>
        <p:txBody>
          <a:bodyPr lIns="0" tIns="0" rIns="0" bIns="0" anchor="ctr"/>
          <a:lstStyle/>
          <a:p>
            <a:r>
              <a:rPr lang="en-US" sz="1800" dirty="0">
                <a:solidFill>
                  <a:srgbClr val="7F7F7F"/>
                </a:solidFill>
                <a:latin typeface="Calibri Bold" charset="0"/>
                <a:ea typeface="Calibri Bold" charset="0"/>
                <a:cs typeface="Calibri Bold" charset="0"/>
                <a:sym typeface="Calibri Bold" charset="0"/>
              </a:rPr>
              <a:t>Old </a:t>
            </a:r>
            <a:r>
              <a:rPr lang="en-US" sz="1800" dirty="0">
                <a:solidFill>
                  <a:srgbClr val="7F7F7F"/>
                </a:solidFill>
                <a:latin typeface="Courier New"/>
                <a:ea typeface="Calibri Bold" charset="0"/>
                <a:cs typeface="Courier New"/>
                <a:sym typeface="Calibri Bold" charset="0"/>
              </a:rPr>
              <a:t>%</a:t>
            </a:r>
            <a:r>
              <a:rPr lang="en-US" sz="1800" dirty="0" err="1">
                <a:solidFill>
                  <a:srgbClr val="7F7F7F"/>
                </a:solidFill>
                <a:latin typeface="Courier New"/>
                <a:ea typeface="Calibri Bold" charset="0"/>
                <a:cs typeface="Courier New"/>
                <a:sym typeface="Calibri Bold" charset="0"/>
              </a:rPr>
              <a:t>rbp</a:t>
            </a:r>
            <a:endParaRPr lang="en-US" sz="1800" dirty="0">
              <a:solidFill>
                <a:srgbClr val="7F7F7F"/>
              </a:solidFill>
              <a:latin typeface="Courier New"/>
              <a:ea typeface="Calibri Bold" charset="0"/>
              <a:cs typeface="Courier New"/>
              <a:sym typeface="Calibri Bold" charset="0"/>
            </a:endParaRPr>
          </a:p>
        </p:txBody>
      </p:sp>
      <p:sp>
        <p:nvSpPr>
          <p:cNvPr id="62474" name="Rectangle 10"/>
          <p:cNvSpPr>
            <a:spLocks/>
          </p:cNvSpPr>
          <p:nvPr/>
        </p:nvSpPr>
        <p:spPr bwMode="auto">
          <a:xfrm>
            <a:off x="8890000" y="2209800"/>
            <a:ext cx="1270000" cy="609600"/>
          </a:xfrm>
          <a:prstGeom prst="rect">
            <a:avLst/>
          </a:prstGeom>
          <a:solidFill>
            <a:srgbClr val="F2F2F2"/>
          </a:solidFill>
          <a:ln w="25400" cap="flat">
            <a:solidFill>
              <a:schemeClr val="tx1"/>
            </a:solidFill>
            <a:prstDash val="solid"/>
            <a:miter lim="800000"/>
            <a:headEnd type="none" w="med" len="med"/>
            <a:tailEnd type="none" w="med" len="med"/>
          </a:ln>
        </p:spPr>
        <p:txBody>
          <a:bodyPr lIns="0" tIns="0" rIns="0" bIns="0" anchor="ctr"/>
          <a:lstStyle/>
          <a:p>
            <a:r>
              <a:rPr lang="en-US" sz="1800" dirty="0">
                <a:latin typeface="Calibri Bold" charset="0"/>
                <a:ea typeface="Calibri Bold" charset="0"/>
                <a:cs typeface="Calibri Bold" charset="0"/>
                <a:sym typeface="Calibri Bold" charset="0"/>
              </a:rPr>
              <a:t>Arguments</a:t>
            </a:r>
          </a:p>
          <a:p>
            <a:r>
              <a:rPr lang="en-US" sz="1800" dirty="0">
                <a:latin typeface="Calibri Bold" charset="0"/>
                <a:ea typeface="Calibri Bold" charset="0"/>
                <a:cs typeface="Calibri Bold" charset="0"/>
                <a:sym typeface="Calibri Bold" charset="0"/>
              </a:rPr>
              <a:t>7+</a:t>
            </a:r>
          </a:p>
        </p:txBody>
      </p:sp>
      <p:sp>
        <p:nvSpPr>
          <p:cNvPr id="62475" name="Rectangle 11"/>
          <p:cNvSpPr>
            <a:spLocks/>
          </p:cNvSpPr>
          <p:nvPr/>
        </p:nvSpPr>
        <p:spPr bwMode="auto">
          <a:xfrm>
            <a:off x="7767703" y="1668463"/>
            <a:ext cx="676211" cy="575542"/>
          </a:xfrm>
          <a:prstGeom prst="rect">
            <a:avLst/>
          </a:prstGeom>
          <a:noFill/>
          <a:ln w="25400" cap="flat">
            <a:noFill/>
            <a:miter lim="800000"/>
            <a:headEnd type="none" w="med" len="med"/>
            <a:tailEnd type="none" w="med" len="med"/>
          </a:ln>
        </p:spPr>
        <p:txBody>
          <a:bodyPr wrap="none" lIns="38100" tIns="38100" rIns="38100" bIns="38100">
            <a:spAutoFit/>
          </a:bodyPr>
          <a:lstStyle/>
          <a:p>
            <a:pPr algn="r"/>
            <a:r>
              <a:rPr lang="en-US" sz="1800">
                <a:latin typeface="Calibri Bold" charset="0"/>
                <a:ea typeface="Calibri Bold" charset="0"/>
                <a:cs typeface="Calibri Bold" charset="0"/>
                <a:sym typeface="Calibri Bold" charset="0"/>
              </a:rPr>
              <a:t>Caller</a:t>
            </a:r>
            <a:endParaRPr lang="en-US">
              <a:latin typeface="Arial Narrow Bold" charset="0"/>
              <a:ea typeface="Lucida Grande" charset="0"/>
              <a:cs typeface="Lucida Grande" charset="0"/>
              <a:sym typeface="Arial Narrow Bold" charset="0"/>
            </a:endParaRPr>
          </a:p>
          <a:p>
            <a:pPr algn="r"/>
            <a:r>
              <a:rPr lang="en-US" sz="1800">
                <a:latin typeface="Calibri Bold" charset="0"/>
                <a:ea typeface="Calibri Bold" charset="0"/>
                <a:cs typeface="Calibri Bold" charset="0"/>
                <a:sym typeface="Calibri Bold" charset="0"/>
              </a:rPr>
              <a:t>Frame</a:t>
            </a:r>
          </a:p>
        </p:txBody>
      </p:sp>
      <p:sp>
        <p:nvSpPr>
          <p:cNvPr id="62476" name="AutoShape 12"/>
          <p:cNvSpPr>
            <a:spLocks/>
          </p:cNvSpPr>
          <p:nvPr/>
        </p:nvSpPr>
        <p:spPr bwMode="auto">
          <a:xfrm>
            <a:off x="8505825" y="838200"/>
            <a:ext cx="228600" cy="2260600"/>
          </a:xfrm>
          <a:custGeom>
            <a:avLst/>
            <a:gdLst>
              <a:gd name="T0" fmla="*/ 10800 w 21600"/>
              <a:gd name="T1" fmla="*/ 10800 h 21600"/>
            </a:gdLst>
            <a:ahLst/>
            <a:cxnLst>
              <a:cxn ang="0">
                <a:pos x="T0" y="T1"/>
              </a:cxn>
            </a:cxnLst>
            <a:rect l="0" t="0" r="r" b="b"/>
            <a:pathLst>
              <a:path w="21600" h="21600">
                <a:moveTo>
                  <a:pt x="21600" y="21600"/>
                </a:moveTo>
                <a:cubicBezTo>
                  <a:pt x="15635" y="21600"/>
                  <a:pt x="10800" y="20875"/>
                  <a:pt x="10800" y="19980"/>
                </a:cubicBezTo>
                <a:lnTo>
                  <a:pt x="10800" y="12420"/>
                </a:lnTo>
                <a:cubicBezTo>
                  <a:pt x="10800" y="11525"/>
                  <a:pt x="5965" y="10800"/>
                  <a:pt x="0" y="10800"/>
                </a:cubicBezTo>
                <a:cubicBezTo>
                  <a:pt x="5965" y="10800"/>
                  <a:pt x="10800" y="10075"/>
                  <a:pt x="10800" y="9180"/>
                </a:cubicBezTo>
                <a:lnTo>
                  <a:pt x="10800" y="1620"/>
                </a:lnTo>
                <a:cubicBezTo>
                  <a:pt x="10800" y="725"/>
                  <a:pt x="15635" y="0"/>
                  <a:pt x="21600" y="0"/>
                </a:cubicBezTo>
              </a:path>
            </a:pathLst>
          </a:custGeom>
          <a:noFill/>
          <a:ln w="25400" cap="flat">
            <a:solidFill>
              <a:schemeClr val="tx1"/>
            </a:solidFill>
            <a:prstDash val="solid"/>
            <a:round/>
            <a:headEnd type="none" w="med" len="med"/>
            <a:tailEnd type="none" w="med" len="med"/>
          </a:ln>
        </p:spPr>
        <p:txBody>
          <a:bodyPr lIns="0" tIns="0" rIns="0" bIns="0"/>
          <a:lstStyle/>
          <a:p>
            <a:endParaRPr lang="en-US"/>
          </a:p>
        </p:txBody>
      </p:sp>
      <p:sp>
        <p:nvSpPr>
          <p:cNvPr id="62477" name="Line 13"/>
          <p:cNvSpPr>
            <a:spLocks noChangeShapeType="1"/>
          </p:cNvSpPr>
          <p:nvPr/>
        </p:nvSpPr>
        <p:spPr bwMode="auto">
          <a:xfrm>
            <a:off x="7993063" y="3275013"/>
            <a:ext cx="717550" cy="0"/>
          </a:xfrm>
          <a:prstGeom prst="line">
            <a:avLst/>
          </a:prstGeom>
          <a:noFill/>
          <a:ln w="25400" cap="flat">
            <a:solidFill>
              <a:srgbClr val="7F7F7F"/>
            </a:solidFill>
            <a:prstDash val="solid"/>
            <a:round/>
            <a:headEnd type="none" w="med" len="med"/>
            <a:tailEnd type="triangle" w="med" len="med"/>
          </a:ln>
        </p:spPr>
        <p:txBody>
          <a:bodyPr lIns="0" tIns="0" rIns="0" bIns="0"/>
          <a:lstStyle/>
          <a:p>
            <a:endParaRPr lang="en-US"/>
          </a:p>
        </p:txBody>
      </p:sp>
      <p:sp>
        <p:nvSpPr>
          <p:cNvPr id="62478" name="Rectangle 14"/>
          <p:cNvSpPr>
            <a:spLocks/>
          </p:cNvSpPr>
          <p:nvPr/>
        </p:nvSpPr>
        <p:spPr bwMode="auto">
          <a:xfrm>
            <a:off x="6451600" y="2811463"/>
            <a:ext cx="1562100" cy="609600"/>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alibri Bold" charset="0"/>
                <a:ea typeface="Calibri Bold" charset="0"/>
                <a:cs typeface="Calibri Bold" charset="0"/>
                <a:sym typeface="Calibri Bold" charset="0"/>
              </a:rPr>
              <a:t>Frame pointer</a:t>
            </a:r>
            <a:br>
              <a:rPr lang="en-US" sz="1800" dirty="0">
                <a:latin typeface="Calibri Bold" charset="0"/>
                <a:ea typeface="Calibri Bold" charset="0"/>
                <a:cs typeface="Calibri Bold" charset="0"/>
                <a:sym typeface="Calibri Bold" charset="0"/>
              </a:rPr>
            </a:b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p:txBody>
      </p:sp>
      <p:sp>
        <p:nvSpPr>
          <p:cNvPr id="62479" name="Line 15"/>
          <p:cNvSpPr>
            <a:spLocks noChangeShapeType="1"/>
          </p:cNvSpPr>
          <p:nvPr/>
        </p:nvSpPr>
        <p:spPr bwMode="auto">
          <a:xfrm>
            <a:off x="8002589" y="6030912"/>
            <a:ext cx="719137"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62480" name="Rectangle 16"/>
          <p:cNvSpPr>
            <a:spLocks/>
          </p:cNvSpPr>
          <p:nvPr/>
        </p:nvSpPr>
        <p:spPr bwMode="auto">
          <a:xfrm>
            <a:off x="6529388" y="5562600"/>
            <a:ext cx="1485900" cy="609600"/>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alibri Bold" charset="0"/>
                <a:ea typeface="Calibri Bold" charset="0"/>
                <a:cs typeface="Calibri Bold" charset="0"/>
                <a:sym typeface="Calibri Bold" charset="0"/>
              </a:rPr>
              <a:t>Stack pointer</a:t>
            </a:r>
            <a:endParaRPr lang="en-US" dirty="0">
              <a:latin typeface="Arial Narrow Bold" charset="0"/>
              <a:ea typeface="Lucida Grande" charset="0"/>
              <a:cs typeface="Lucida Grande" charset="0"/>
              <a:sym typeface="Arial Narrow Bold" charset="0"/>
            </a:endParaRPr>
          </a:p>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18" name="Rectangle 14"/>
          <p:cNvSpPr>
            <a:spLocks/>
          </p:cNvSpPr>
          <p:nvPr/>
        </p:nvSpPr>
        <p:spPr bwMode="auto">
          <a:xfrm>
            <a:off x="6477000" y="3352800"/>
            <a:ext cx="1562100" cy="609600"/>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alibri Bold" charset="0"/>
                <a:ea typeface="Calibri Bold" charset="0"/>
                <a:cs typeface="Calibri Bold" charset="0"/>
                <a:sym typeface="Calibri Bold" charset="0"/>
              </a:rPr>
              <a:t>(Optional)</a:t>
            </a:r>
            <a:endParaRPr lang="en-US" sz="1800" dirty="0">
              <a:latin typeface="Courier New Bold" charset="0"/>
              <a:cs typeface="Courier New Bold" charset="0"/>
              <a:sym typeface="Courier New Bold" charset="0"/>
            </a:endParaRPr>
          </a:p>
        </p:txBody>
      </p:sp>
      <p:sp>
        <p:nvSpPr>
          <p:cNvPr id="3" name="Rectangle 2">
            <a:extLst>
              <a:ext uri="{FF2B5EF4-FFF2-40B4-BE49-F238E27FC236}">
                <a16:creationId xmlns:a16="http://schemas.microsoft.com/office/drawing/2014/main" id="{336CB782-9E01-438B-87A5-2D0485A64520}"/>
              </a:ext>
            </a:extLst>
          </p:cNvPr>
          <p:cNvSpPr/>
          <p:nvPr/>
        </p:nvSpPr>
        <p:spPr bwMode="auto">
          <a:xfrm>
            <a:off x="10462884" y="2676334"/>
            <a:ext cx="1439133" cy="590931"/>
          </a:xfrm>
          <a:prstGeom prst="rect">
            <a:avLst/>
          </a:prstGeom>
          <a:noFill/>
          <a:ln w="19050" cap="flat" cmpd="sng" algn="ctr">
            <a:solidFill>
              <a:schemeClr val="tx2"/>
            </a:solidFill>
            <a:prstDash val="solid"/>
            <a:round/>
            <a:headEnd type="none" w="med" len="med"/>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7961" dir="2700000" algn="ctr" rotWithShape="0">
                    <a:schemeClr val="tx2"/>
                  </a:outerShdw>
                </a:effectLst>
              </a14:hiddenEffects>
            </a:ext>
          </a:extLst>
        </p:spPr>
        <p:txBody>
          <a:bodyPr vert="horz" wrap="squar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Where </a:t>
            </a:r>
            <a:r>
              <a:rPr kumimoji="0" 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callee</a:t>
            </a: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returns to</a:t>
            </a:r>
          </a:p>
        </p:txBody>
      </p:sp>
      <p:cxnSp>
        <p:nvCxnSpPr>
          <p:cNvPr id="5" name="Straight Arrow Connector 4">
            <a:extLst>
              <a:ext uri="{FF2B5EF4-FFF2-40B4-BE49-F238E27FC236}">
                <a16:creationId xmlns:a16="http://schemas.microsoft.com/office/drawing/2014/main" id="{74BB3CAE-B0B7-4DCB-94DA-42E1BD891AF4}"/>
              </a:ext>
            </a:extLst>
          </p:cNvPr>
          <p:cNvCxnSpPr>
            <a:stCxn id="3" idx="1"/>
            <a:endCxn id="62469" idx="3"/>
          </p:cNvCxnSpPr>
          <p:nvPr/>
        </p:nvCxnSpPr>
        <p:spPr bwMode="auto">
          <a:xfrm flipH="1">
            <a:off x="10160000" y="2971800"/>
            <a:ext cx="302884" cy="0"/>
          </a:xfrm>
          <a:prstGeom prst="straightConnector1">
            <a:avLst/>
          </a:prstGeom>
          <a:noFill/>
          <a:ln w="19050" cap="flat" cmpd="sng" algn="ctr">
            <a:solidFill>
              <a:schemeClr val="tx2"/>
            </a:solidFill>
            <a:prstDash val="solid"/>
            <a:round/>
            <a:headEnd type="none" w="med" len="med"/>
            <a:tailEnd type="triangl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7961" dir="2700000" algn="ctr" rotWithShape="0">
                    <a:schemeClr val="tx2"/>
                  </a:outerShdw>
                </a:effectLst>
              </a14:hiddenEffects>
            </a:ext>
          </a:extLst>
        </p:spPr>
      </p:cxnSp>
    </p:spTree>
    <p:extLst>
      <p:ext uri="{BB962C8B-B14F-4D97-AF65-F5344CB8AC3E}">
        <p14:creationId xmlns:p14="http://schemas.microsoft.com/office/powerpoint/2010/main" val="173118534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dirty="0"/>
              <a:t>x86-64 Stack</a:t>
            </a:r>
          </a:p>
        </p:txBody>
      </p:sp>
      <p:sp>
        <p:nvSpPr>
          <p:cNvPr id="4099" name="Rectangle 3"/>
          <p:cNvSpPr>
            <a:spLocks noGrp="1" noChangeArrowheads="1"/>
          </p:cNvSpPr>
          <p:nvPr>
            <p:ph idx="1"/>
          </p:nvPr>
        </p:nvSpPr>
        <p:spPr/>
        <p:txBody>
          <a:bodyPr/>
          <a:lstStyle/>
          <a:p>
            <a:pPr lvl="1" eaLnBrk="1" hangingPunct="1"/>
            <a:r>
              <a:rPr lang="en-US" altLang="en-US" dirty="0"/>
              <a:t>Region of memory managed with </a:t>
            </a:r>
            <a:r>
              <a:rPr lang="en-US" altLang="en-US" i="1" dirty="0"/>
              <a:t>stack discipline</a:t>
            </a:r>
          </a:p>
          <a:p>
            <a:pPr lvl="1" eaLnBrk="1" hangingPunct="1"/>
            <a:r>
              <a:rPr lang="en-US" altLang="en-US" dirty="0"/>
              <a:t>Grows toward </a:t>
            </a:r>
            <a:r>
              <a:rPr lang="en-US" altLang="en-US" i="1" dirty="0"/>
              <a:t>lower</a:t>
            </a:r>
            <a:r>
              <a:rPr lang="en-US" altLang="en-US" dirty="0"/>
              <a:t> addresses</a:t>
            </a:r>
          </a:p>
          <a:p>
            <a:pPr lvl="1" eaLnBrk="1" hangingPunct="1"/>
            <a:r>
              <a:rPr lang="en-US" altLang="en-US" dirty="0"/>
              <a:t>Register </a:t>
            </a:r>
            <a:r>
              <a:rPr lang="en-US" altLang="en-US" dirty="0">
                <a:latin typeface="Courier New" pitchFamily="49" charset="0"/>
              </a:rPr>
              <a:t>%</a:t>
            </a:r>
            <a:r>
              <a:rPr lang="en-US" altLang="en-US" dirty="0" err="1">
                <a:latin typeface="Courier New" pitchFamily="49" charset="0"/>
              </a:rPr>
              <a:t>rsp</a:t>
            </a:r>
            <a:r>
              <a:rPr lang="en-US" altLang="en-US" dirty="0"/>
              <a:t> indicates numerically </a:t>
            </a:r>
            <a:r>
              <a:rPr lang="en-US" altLang="en-US" i="1" dirty="0"/>
              <a:t>lowest</a:t>
            </a:r>
            <a:r>
              <a:rPr lang="en-US" altLang="en-US" dirty="0"/>
              <a:t>  stack address</a:t>
            </a:r>
          </a:p>
          <a:p>
            <a:pPr lvl="2" eaLnBrk="1" hangingPunct="1"/>
            <a:r>
              <a:rPr lang="en-US" altLang="en-US" dirty="0"/>
              <a:t>Always holds address of </a:t>
            </a:r>
            <a:r>
              <a:rPr lang="en-US" altLang="en-US" i="1" dirty="0"/>
              <a:t>“top” </a:t>
            </a:r>
            <a:r>
              <a:rPr lang="en-US" altLang="en-US" dirty="0"/>
              <a:t>element</a:t>
            </a:r>
          </a:p>
          <a:p>
            <a:pPr lvl="2" eaLnBrk="1" hangingPunct="1"/>
            <a:r>
              <a:rPr lang="en-US" altLang="en-US" dirty="0"/>
              <a:t>Always changes by multiples of 8</a:t>
            </a:r>
          </a:p>
        </p:txBody>
      </p:sp>
      <p:grpSp>
        <p:nvGrpSpPr>
          <p:cNvPr id="4100" name="Group 4"/>
          <p:cNvGrpSpPr>
            <a:grpSpLocks/>
          </p:cNvGrpSpPr>
          <p:nvPr/>
        </p:nvGrpSpPr>
        <p:grpSpPr bwMode="auto">
          <a:xfrm>
            <a:off x="6948268" y="4267201"/>
            <a:ext cx="1520825" cy="912813"/>
            <a:chOff x="2592" y="2736"/>
            <a:chExt cx="958" cy="575"/>
          </a:xfrm>
        </p:grpSpPr>
        <p:sp>
          <p:nvSpPr>
            <p:cNvPr id="4112" name="Line 5"/>
            <p:cNvSpPr>
              <a:spLocks noChangeShapeType="1"/>
            </p:cNvSpPr>
            <p:nvPr/>
          </p:nvSpPr>
          <p:spPr bwMode="auto">
            <a:xfrm>
              <a:off x="3230" y="3201"/>
              <a:ext cx="32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3" name="Rectangle 6"/>
            <p:cNvSpPr>
              <a:spLocks noChangeArrowheads="1"/>
            </p:cNvSpPr>
            <p:nvPr/>
          </p:nvSpPr>
          <p:spPr bwMode="auto">
            <a:xfrm>
              <a:off x="2592" y="2736"/>
              <a:ext cx="610" cy="5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t>Stack</a:t>
              </a:r>
            </a:p>
            <a:p>
              <a:pPr algn="r">
                <a:lnSpc>
                  <a:spcPct val="100000"/>
                </a:lnSpc>
              </a:pPr>
              <a:r>
                <a:rPr lang="en-US" altLang="en-US" sz="1800" dirty="0"/>
                <a:t>Pointer</a:t>
              </a:r>
            </a:p>
            <a:p>
              <a:pPr algn="r">
                <a:lnSpc>
                  <a:spcPct val="100000"/>
                </a:lnSpc>
              </a:pPr>
              <a:r>
                <a:rPr lang="en-US" altLang="en-US" sz="1800" dirty="0">
                  <a:latin typeface="Courier New" pitchFamily="49" charset="0"/>
                </a:rPr>
                <a:t>%</a:t>
              </a:r>
              <a:r>
                <a:rPr lang="en-US" altLang="en-US" sz="1800" dirty="0" err="1">
                  <a:latin typeface="Courier New" pitchFamily="49" charset="0"/>
                </a:rPr>
                <a:t>rsp</a:t>
              </a:r>
              <a:endParaRPr lang="en-US" altLang="en-US" sz="1800" dirty="0">
                <a:latin typeface="Courier New" pitchFamily="49" charset="0"/>
              </a:endParaRPr>
            </a:p>
          </p:txBody>
        </p:sp>
      </p:grpSp>
      <p:sp>
        <p:nvSpPr>
          <p:cNvPr id="4101" name="Rectangle 7"/>
          <p:cNvSpPr>
            <a:spLocks noChangeArrowheads="1"/>
          </p:cNvSpPr>
          <p:nvPr/>
        </p:nvSpPr>
        <p:spPr bwMode="auto">
          <a:xfrm>
            <a:off x="8472268" y="1981200"/>
            <a:ext cx="1292225" cy="32004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endParaRPr lang="en-US" altLang="en-US" sz="1800">
              <a:latin typeface="Courier New" pitchFamily="49" charset="0"/>
            </a:endParaRPr>
          </a:p>
          <a:p>
            <a:pPr>
              <a:lnSpc>
                <a:spcPct val="100000"/>
              </a:lnSpc>
            </a:pPr>
            <a:endParaRPr lang="en-US" altLang="en-US" sz="1800">
              <a:latin typeface="Courier New" pitchFamily="49" charset="0"/>
            </a:endParaRPr>
          </a:p>
        </p:txBody>
      </p:sp>
      <p:sp>
        <p:nvSpPr>
          <p:cNvPr id="4102" name="Line 8"/>
          <p:cNvSpPr>
            <a:spLocks noChangeShapeType="1"/>
          </p:cNvSpPr>
          <p:nvPr/>
        </p:nvSpPr>
        <p:spPr bwMode="auto">
          <a:xfrm>
            <a:off x="10758267" y="3810000"/>
            <a:ext cx="0" cy="13716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4103" name="Rectangle 9"/>
          <p:cNvSpPr>
            <a:spLocks noChangeArrowheads="1"/>
          </p:cNvSpPr>
          <p:nvPr/>
        </p:nvSpPr>
        <p:spPr bwMode="auto">
          <a:xfrm>
            <a:off x="9986743" y="4111626"/>
            <a:ext cx="1565275" cy="638175"/>
          </a:xfrm>
          <a:prstGeom prst="rect">
            <a:avLst/>
          </a:prstGeom>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t>Stack Grows</a:t>
            </a:r>
          </a:p>
          <a:p>
            <a:pPr>
              <a:lnSpc>
                <a:spcPct val="100000"/>
              </a:lnSpc>
            </a:pPr>
            <a:r>
              <a:rPr lang="en-US" altLang="en-US" sz="1800" i="1"/>
              <a:t>Down</a:t>
            </a:r>
          </a:p>
        </p:txBody>
      </p:sp>
      <p:grpSp>
        <p:nvGrpSpPr>
          <p:cNvPr id="4104" name="Group 10"/>
          <p:cNvGrpSpPr>
            <a:grpSpLocks/>
          </p:cNvGrpSpPr>
          <p:nvPr/>
        </p:nvGrpSpPr>
        <p:grpSpPr bwMode="auto">
          <a:xfrm>
            <a:off x="9986743" y="1600200"/>
            <a:ext cx="1349375" cy="1295400"/>
            <a:chOff x="3264" y="720"/>
            <a:chExt cx="850" cy="816"/>
          </a:xfrm>
        </p:grpSpPr>
        <p:sp>
          <p:nvSpPr>
            <p:cNvPr id="4110" name="Line 11"/>
            <p:cNvSpPr>
              <a:spLocks noChangeShapeType="1"/>
            </p:cNvSpPr>
            <p:nvPr/>
          </p:nvSpPr>
          <p:spPr bwMode="auto">
            <a:xfrm flipH="1" flipV="1">
              <a:off x="3696" y="720"/>
              <a:ext cx="0" cy="816"/>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4111" name="Rectangle 12"/>
            <p:cNvSpPr>
              <a:spLocks noChangeArrowheads="1"/>
            </p:cNvSpPr>
            <p:nvPr/>
          </p:nvSpPr>
          <p:spPr bwMode="auto">
            <a:xfrm>
              <a:off x="3264" y="973"/>
              <a:ext cx="850" cy="402"/>
            </a:xfrm>
            <a:prstGeom prst="rect">
              <a:avLst/>
            </a:prstGeom>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t>Increasing</a:t>
              </a:r>
            </a:p>
            <a:p>
              <a:pPr>
                <a:lnSpc>
                  <a:spcPct val="100000"/>
                </a:lnSpc>
              </a:pPr>
              <a:r>
                <a:rPr lang="en-US" altLang="en-US" sz="1800"/>
                <a:t>Addresses</a:t>
              </a:r>
            </a:p>
          </p:txBody>
        </p:sp>
      </p:grpSp>
      <p:sp>
        <p:nvSpPr>
          <p:cNvPr id="4105" name="Line 13"/>
          <p:cNvSpPr>
            <a:spLocks noChangeShapeType="1"/>
          </p:cNvSpPr>
          <p:nvPr/>
        </p:nvSpPr>
        <p:spPr bwMode="auto">
          <a:xfrm flipH="1" flipV="1">
            <a:off x="9300942" y="5181600"/>
            <a:ext cx="635000" cy="3810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4106" name="Rectangle 14"/>
          <p:cNvSpPr>
            <a:spLocks noChangeArrowheads="1"/>
          </p:cNvSpPr>
          <p:nvPr/>
        </p:nvSpPr>
        <p:spPr bwMode="auto">
          <a:xfrm>
            <a:off x="9180293" y="5638800"/>
            <a:ext cx="1501775" cy="363538"/>
          </a:xfrm>
          <a:prstGeom prst="rect">
            <a:avLst/>
          </a:prstGeom>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t>Stack “Top”</a:t>
            </a:r>
          </a:p>
        </p:txBody>
      </p:sp>
      <p:sp>
        <p:nvSpPr>
          <p:cNvPr id="4107" name="Line 15"/>
          <p:cNvSpPr>
            <a:spLocks noChangeShapeType="1"/>
          </p:cNvSpPr>
          <p:nvPr/>
        </p:nvSpPr>
        <p:spPr bwMode="auto">
          <a:xfrm>
            <a:off x="7253068" y="4876800"/>
            <a:ext cx="12954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4108" name="Rectangle 16"/>
          <p:cNvSpPr>
            <a:spLocks noChangeArrowheads="1"/>
          </p:cNvSpPr>
          <p:nvPr/>
        </p:nvSpPr>
        <p:spPr bwMode="auto">
          <a:xfrm>
            <a:off x="9158068" y="838200"/>
            <a:ext cx="1882775" cy="363538"/>
          </a:xfrm>
          <a:prstGeom prst="rect">
            <a:avLst/>
          </a:prstGeom>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t>Stack “Bottom”</a:t>
            </a:r>
          </a:p>
        </p:txBody>
      </p:sp>
      <p:sp>
        <p:nvSpPr>
          <p:cNvPr id="4109" name="Line 17"/>
          <p:cNvSpPr>
            <a:spLocks noChangeShapeType="1"/>
          </p:cNvSpPr>
          <p:nvPr/>
        </p:nvSpPr>
        <p:spPr bwMode="auto">
          <a:xfrm flipH="1">
            <a:off x="9539067" y="1295400"/>
            <a:ext cx="457200" cy="6858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a:ln/>
        </p:spPr>
        <p:txBody>
          <a:bodyPr/>
          <a:lstStyle/>
          <a:p>
            <a:pPr marL="119063" indent="-119063"/>
            <a:r>
              <a:rPr lang="en-US" dirty="0"/>
              <a:t>Example: </a:t>
            </a:r>
            <a:r>
              <a:rPr lang="en-US" dirty="0" err="1">
                <a:latin typeface="Courier New Bold" charset="0"/>
                <a:cs typeface="Courier New Bold" charset="0"/>
                <a:sym typeface="Courier New Bold" charset="0"/>
              </a:rPr>
              <a:t>incr</a:t>
            </a:r>
            <a:endParaRPr lang="en-US" dirty="0">
              <a:latin typeface="Courier New Bold" charset="0"/>
              <a:sym typeface="Courier New Bold" charset="0"/>
            </a:endParaRPr>
          </a:p>
        </p:txBody>
      </p:sp>
      <p:sp>
        <p:nvSpPr>
          <p:cNvPr id="63492" name="Rectangle 4"/>
          <p:cNvSpPr>
            <a:spLocks/>
          </p:cNvSpPr>
          <p:nvPr/>
        </p:nvSpPr>
        <p:spPr bwMode="auto">
          <a:xfrm>
            <a:off x="1447800" y="1371600"/>
            <a:ext cx="4876800" cy="18288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incr</a:t>
            </a:r>
            <a:r>
              <a:rPr lang="en-US" sz="1800" dirty="0">
                <a:latin typeface="Courier New" pitchFamily="49" charset="0"/>
                <a:cs typeface="Courier New" pitchFamily="49" charset="0"/>
                <a:sym typeface="Courier New Bold" charset="0"/>
              </a:rPr>
              <a:t>(long *p, long </a:t>
            </a:r>
            <a:r>
              <a:rPr lang="en-US" sz="1800" dirty="0" err="1">
                <a:latin typeface="Courier New" pitchFamily="49" charset="0"/>
                <a:cs typeface="Courier New" pitchFamily="49" charset="0"/>
                <a:sym typeface="Courier New Bold" charset="0"/>
              </a:rPr>
              <a:t>val</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x = *p;</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y = x + </a:t>
            </a:r>
            <a:r>
              <a:rPr lang="en-US" sz="1800" dirty="0" err="1">
                <a:latin typeface="Courier New" pitchFamily="49" charset="0"/>
                <a:cs typeface="Courier New" pitchFamily="49" charset="0"/>
                <a:sym typeface="Courier New Bold" charset="0"/>
              </a:rPr>
              <a:t>val</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*p = y;</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return x;</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p:txBody>
      </p:sp>
      <p:sp>
        <p:nvSpPr>
          <p:cNvPr id="63494" name="Rectangle 6"/>
          <p:cNvSpPr>
            <a:spLocks/>
          </p:cNvSpPr>
          <p:nvPr/>
        </p:nvSpPr>
        <p:spPr bwMode="auto">
          <a:xfrm>
            <a:off x="1447800" y="4038600"/>
            <a:ext cx="4279900" cy="1524000"/>
          </a:xfrm>
          <a:prstGeom prst="rect">
            <a:avLst/>
          </a:prstGeom>
          <a:solidFill>
            <a:srgbClr val="CDF1C5"/>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2349500" algn="l"/>
                <a:tab pos="457200" algn="l"/>
                <a:tab pos="1485900" algn="l"/>
                <a:tab pos="2349500" algn="l"/>
                <a:tab pos="457200" algn="l"/>
                <a:tab pos="1485900" algn="l"/>
                <a:tab pos="2349500" algn="l"/>
                <a:tab pos="457200" algn="l"/>
                <a:tab pos="1485900" algn="l"/>
                <a:tab pos="2349500" algn="l"/>
                <a:tab pos="457200" algn="l"/>
                <a:tab pos="1485900" algn="l"/>
                <a:tab pos="2349500" algn="l"/>
                <a:tab pos="457200" algn="l"/>
                <a:tab pos="1485900" algn="l"/>
                <a:tab pos="2349500" algn="l"/>
              </a:tabLst>
            </a:pPr>
            <a:r>
              <a:rPr lang="en-US" sz="1800" dirty="0" err="1">
                <a:latin typeface="Courier New" pitchFamily="49" charset="0"/>
                <a:cs typeface="Courier New" pitchFamily="49" charset="0"/>
                <a:sym typeface="Courier New Bold" charset="0"/>
              </a:rPr>
              <a:t>incr</a:t>
            </a:r>
            <a:r>
              <a:rPr lang="en-US" sz="1800" dirty="0">
                <a:latin typeface="Courier New" pitchFamily="49" charset="0"/>
                <a:cs typeface="Courier New" pitchFamily="49" charset="0"/>
                <a:sym typeface="Courier New Bold" charset="0"/>
              </a:rPr>
              <a:t>:</a:t>
            </a:r>
          </a:p>
          <a:p>
            <a:pPr algn="l">
              <a:tabLst>
                <a:tab pos="457200" algn="l"/>
                <a:tab pos="1485900" algn="l"/>
                <a:tab pos="2349500" algn="l"/>
                <a:tab pos="457200" algn="l"/>
                <a:tab pos="1485900" algn="l"/>
                <a:tab pos="2349500" algn="l"/>
                <a:tab pos="457200" algn="l"/>
                <a:tab pos="1485900" algn="l"/>
                <a:tab pos="2349500" algn="l"/>
                <a:tab pos="457200" algn="l"/>
                <a:tab pos="1485900" algn="l"/>
                <a:tab pos="2349500" algn="l"/>
                <a:tab pos="457200" algn="l"/>
                <a:tab pos="1485900" algn="l"/>
                <a:tab pos="2349500" algn="l"/>
                <a:tab pos="457200" algn="l"/>
                <a:tab pos="1485900" algn="l"/>
                <a:tab pos="23495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a:t>
            </a:r>
            <a:r>
              <a:rPr lang="en-US" sz="1800" dirty="0" err="1">
                <a:solidFill>
                  <a:srgbClr val="FF0000"/>
                </a:solidFill>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a:solidFill>
                  <a:srgbClr val="008000"/>
                </a:solidFill>
                <a:latin typeface="Courier New" pitchFamily="49" charset="0"/>
                <a:cs typeface="Courier New" pitchFamily="49" charset="0"/>
                <a:sym typeface="Courier New Bold" charset="0"/>
              </a:rPr>
              <a:t>%</a:t>
            </a:r>
            <a:r>
              <a:rPr lang="en-US" sz="1800" dirty="0" err="1">
                <a:solidFill>
                  <a:srgbClr val="008000"/>
                </a:solidFill>
                <a:latin typeface="Courier New" pitchFamily="49" charset="0"/>
                <a:cs typeface="Courier New" pitchFamily="49" charset="0"/>
                <a:sym typeface="Courier New Bold" charset="0"/>
              </a:rPr>
              <a:t>rax</a:t>
            </a:r>
            <a:endParaRPr lang="en-US" sz="1800" dirty="0">
              <a:solidFill>
                <a:srgbClr val="008000"/>
              </a:solidFill>
              <a:latin typeface="Courier New" pitchFamily="49" charset="0"/>
              <a:cs typeface="Courier New" pitchFamily="49" charset="0"/>
              <a:sym typeface="Courier New Bold" charset="0"/>
            </a:endParaRPr>
          </a:p>
          <a:p>
            <a:pPr algn="l">
              <a:tabLst>
                <a:tab pos="457200" algn="l"/>
                <a:tab pos="1485900" algn="l"/>
                <a:tab pos="2349500" algn="l"/>
                <a:tab pos="457200" algn="l"/>
                <a:tab pos="1485900" algn="l"/>
                <a:tab pos="2349500" algn="l"/>
                <a:tab pos="457200" algn="l"/>
                <a:tab pos="1485900" algn="l"/>
                <a:tab pos="2349500" algn="l"/>
                <a:tab pos="457200" algn="l"/>
                <a:tab pos="1485900" algn="l"/>
                <a:tab pos="2349500" algn="l"/>
                <a:tab pos="457200" algn="l"/>
                <a:tab pos="1485900" algn="l"/>
                <a:tab pos="2349500" algn="l"/>
                <a:tab pos="457200" algn="l"/>
                <a:tab pos="1485900" algn="l"/>
                <a:tab pos="23495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rsi</a:t>
            </a:r>
            <a:endParaRPr lang="en-US" sz="1800" dirty="0">
              <a:latin typeface="Courier New" pitchFamily="49" charset="0"/>
              <a:cs typeface="Courier New" pitchFamily="49" charset="0"/>
              <a:sym typeface="Courier New Bold" charset="0"/>
            </a:endParaRPr>
          </a:p>
          <a:p>
            <a:pPr algn="l">
              <a:tabLst>
                <a:tab pos="457200" algn="l"/>
                <a:tab pos="1485900" algn="l"/>
                <a:tab pos="2349500" algn="l"/>
                <a:tab pos="457200" algn="l"/>
                <a:tab pos="1485900" algn="l"/>
                <a:tab pos="2349500" algn="l"/>
                <a:tab pos="457200" algn="l"/>
                <a:tab pos="1485900" algn="l"/>
                <a:tab pos="2349500" algn="l"/>
                <a:tab pos="457200" algn="l"/>
                <a:tab pos="1485900" algn="l"/>
                <a:tab pos="2349500" algn="l"/>
                <a:tab pos="457200" algn="l"/>
                <a:tab pos="1485900" algn="l"/>
                <a:tab pos="2349500" algn="l"/>
                <a:tab pos="457200" algn="l"/>
                <a:tab pos="1485900" algn="l"/>
                <a:tab pos="23495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a:t>
            </a:r>
            <a:r>
              <a:rPr lang="en-US" sz="1800" dirty="0" err="1">
                <a:solidFill>
                  <a:srgbClr val="FF0000"/>
                </a:solidFill>
                <a:latin typeface="Courier New" pitchFamily="49" charset="0"/>
                <a:cs typeface="Courier New" pitchFamily="49" charset="0"/>
                <a:sym typeface="Courier New Bold" charset="0"/>
              </a:rPr>
              <a:t>rsi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a:t>
            </a:r>
          </a:p>
          <a:p>
            <a:pPr algn="l">
              <a:tabLst>
                <a:tab pos="457200" algn="l"/>
                <a:tab pos="1485900" algn="l"/>
                <a:tab pos="2349500" algn="l"/>
                <a:tab pos="457200" algn="l"/>
                <a:tab pos="1485900" algn="l"/>
                <a:tab pos="2349500" algn="l"/>
                <a:tab pos="457200" algn="l"/>
                <a:tab pos="1485900" algn="l"/>
                <a:tab pos="2349500" algn="l"/>
                <a:tab pos="457200" algn="l"/>
                <a:tab pos="1485900" algn="l"/>
                <a:tab pos="2349500" algn="l"/>
                <a:tab pos="457200" algn="l"/>
                <a:tab pos="1485900" algn="l"/>
                <a:tab pos="2349500" algn="l"/>
                <a:tab pos="457200" algn="l"/>
                <a:tab pos="1485900" algn="l"/>
                <a:tab pos="2349500" algn="l"/>
              </a:tabLst>
            </a:pPr>
            <a:r>
              <a:rPr lang="en-US" sz="1800" dirty="0">
                <a:latin typeface="Courier New" pitchFamily="49" charset="0"/>
                <a:cs typeface="Courier New" pitchFamily="49" charset="0"/>
                <a:sym typeface="Courier New Bold" charset="0"/>
              </a:rPr>
              <a:t>  ret</a:t>
            </a:r>
          </a:p>
        </p:txBody>
      </p:sp>
      <p:graphicFrame>
        <p:nvGraphicFramePr>
          <p:cNvPr id="16" name="Table 15"/>
          <p:cNvGraphicFramePr>
            <a:graphicFrameLocks noGrp="1"/>
          </p:cNvGraphicFramePr>
          <p:nvPr>
            <p:extLst>
              <p:ext uri="{D42A27DB-BD31-4B8C-83A1-F6EECF244321}">
                <p14:modId xmlns:p14="http://schemas.microsoft.com/office/powerpoint/2010/main" val="3415381481"/>
              </p:ext>
            </p:extLst>
          </p:nvPr>
        </p:nvGraphicFramePr>
        <p:xfrm>
          <a:off x="7086600" y="4114800"/>
          <a:ext cx="3352800" cy="150876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04800">
                <a:tc>
                  <a:txBody>
                    <a:bodyPr/>
                    <a:lstStyle/>
                    <a:p>
                      <a:r>
                        <a:rPr lang="en-US" dirty="0">
                          <a:latin typeface="Calibri"/>
                          <a:cs typeface="Calibri"/>
                        </a:rPr>
                        <a:t>Register</a:t>
                      </a:r>
                    </a:p>
                  </a:txBody>
                  <a:tcPr/>
                </a:tc>
                <a:tc>
                  <a:txBody>
                    <a:bodyPr/>
                    <a:lstStyle/>
                    <a:p>
                      <a:r>
                        <a:rPr lang="en-US" dirty="0">
                          <a:latin typeface="Calibri"/>
                          <a:cs typeface="Calibri"/>
                        </a:rPr>
                        <a:t>Use(s)</a:t>
                      </a:r>
                    </a:p>
                  </a:txBody>
                  <a:tcPr/>
                </a:tc>
                <a:extLst>
                  <a:ext uri="{0D108BD9-81ED-4DB2-BD59-A6C34878D82A}">
                    <a16:rowId xmlns:a16="http://schemas.microsoft.com/office/drawing/2014/main" val="10000"/>
                  </a:ext>
                </a:extLst>
              </a:tr>
              <a:tr h="381000">
                <a:tc>
                  <a:txBody>
                    <a:bodyPr/>
                    <a:lstStyle/>
                    <a:p>
                      <a:r>
                        <a:rPr lang="en-US" b="1" i="0" dirty="0">
                          <a:latin typeface="Courier New"/>
                          <a:cs typeface="Courier New"/>
                        </a:rPr>
                        <a:t>%</a:t>
                      </a:r>
                      <a:r>
                        <a:rPr lang="en-US" b="1" i="0" dirty="0" err="1">
                          <a:latin typeface="Courier New"/>
                          <a:cs typeface="Courier New"/>
                        </a:rPr>
                        <a:t>rdi</a:t>
                      </a:r>
                      <a:endParaRPr lang="en-US" b="1" i="0" dirty="0">
                        <a:latin typeface="Courier New"/>
                        <a:cs typeface="Courier New"/>
                      </a:endParaRPr>
                    </a:p>
                  </a:txBody>
                  <a:tcPr/>
                </a:tc>
                <a:tc>
                  <a:txBody>
                    <a:bodyPr/>
                    <a:lstStyle/>
                    <a:p>
                      <a:r>
                        <a:rPr lang="en-US" dirty="0">
                          <a:latin typeface="Calibri"/>
                          <a:cs typeface="Calibri"/>
                        </a:rPr>
                        <a:t>Argument </a:t>
                      </a:r>
                      <a:r>
                        <a:rPr lang="en-US" b="1" i="0" dirty="0">
                          <a:latin typeface="Courier New"/>
                          <a:cs typeface="Courier New"/>
                        </a:rPr>
                        <a:t>p</a:t>
                      </a:r>
                    </a:p>
                  </a:txBody>
                  <a:tcPr/>
                </a:tc>
                <a:extLst>
                  <a:ext uri="{0D108BD9-81ED-4DB2-BD59-A6C34878D82A}">
                    <a16:rowId xmlns:a16="http://schemas.microsoft.com/office/drawing/2014/main" val="10001"/>
                  </a:ext>
                </a:extLst>
              </a:tr>
              <a:tr h="381000">
                <a:tc>
                  <a:txBody>
                    <a:bodyPr/>
                    <a:lstStyle/>
                    <a:p>
                      <a:r>
                        <a:rPr lang="en-US" b="1" i="0" dirty="0">
                          <a:latin typeface="Courier New"/>
                          <a:cs typeface="Courier New"/>
                        </a:rPr>
                        <a:t>%</a:t>
                      </a:r>
                      <a:r>
                        <a:rPr lang="en-US" b="1" i="0" dirty="0" err="1">
                          <a:latin typeface="Courier New"/>
                          <a:cs typeface="Courier New"/>
                        </a:rPr>
                        <a:t>rsi</a:t>
                      </a:r>
                      <a:endParaRPr lang="en-US" b="1" i="0" dirty="0">
                        <a:latin typeface="Courier New"/>
                        <a:cs typeface="Courier New"/>
                      </a:endParaRPr>
                    </a:p>
                  </a:txBody>
                  <a:tcPr/>
                </a:tc>
                <a:tc>
                  <a:txBody>
                    <a:bodyPr/>
                    <a:lstStyle/>
                    <a:p>
                      <a:r>
                        <a:rPr lang="en-US" dirty="0">
                          <a:latin typeface="Calibri"/>
                          <a:cs typeface="Calibri"/>
                        </a:rPr>
                        <a:t>Argument </a:t>
                      </a:r>
                      <a:r>
                        <a:rPr lang="en-US" b="1" i="0" dirty="0" err="1">
                          <a:latin typeface="Courier New"/>
                          <a:cs typeface="Courier New"/>
                        </a:rPr>
                        <a:t>val</a:t>
                      </a:r>
                      <a:r>
                        <a:rPr lang="en-US" dirty="0">
                          <a:latin typeface="Calibri"/>
                          <a:cs typeface="Calibri"/>
                        </a:rPr>
                        <a:t>, </a:t>
                      </a:r>
                      <a:r>
                        <a:rPr lang="en-US" b="1" i="0" dirty="0">
                          <a:latin typeface="Courier New"/>
                          <a:cs typeface="Courier New"/>
                        </a:rPr>
                        <a:t>y</a:t>
                      </a:r>
                    </a:p>
                  </a:txBody>
                  <a:tcPr/>
                </a:tc>
                <a:extLst>
                  <a:ext uri="{0D108BD9-81ED-4DB2-BD59-A6C34878D82A}">
                    <a16:rowId xmlns:a16="http://schemas.microsoft.com/office/drawing/2014/main" val="10002"/>
                  </a:ext>
                </a:extLst>
              </a:tr>
              <a:tr h="381000">
                <a:tc>
                  <a:txBody>
                    <a:bodyPr/>
                    <a:lstStyle/>
                    <a:p>
                      <a:r>
                        <a:rPr lang="en-US" b="1" i="0" dirty="0">
                          <a:latin typeface="Courier New"/>
                          <a:cs typeface="Courier New"/>
                        </a:rPr>
                        <a:t>%</a:t>
                      </a:r>
                      <a:r>
                        <a:rPr lang="en-US" b="1" i="0" dirty="0" err="1">
                          <a:latin typeface="Courier New"/>
                          <a:cs typeface="Courier New"/>
                        </a:rPr>
                        <a:t>rax</a:t>
                      </a:r>
                      <a:endParaRPr lang="en-US" b="1" i="0" dirty="0">
                        <a:latin typeface="Courier New"/>
                        <a:cs typeface="Courier New"/>
                      </a:endParaRPr>
                    </a:p>
                  </a:txBody>
                  <a:tcPr/>
                </a:tc>
                <a:tc>
                  <a:txBody>
                    <a:bodyPr/>
                    <a:lstStyle/>
                    <a:p>
                      <a:r>
                        <a:rPr lang="en-US" b="1" i="0" dirty="0">
                          <a:latin typeface="Courier New"/>
                          <a:cs typeface="Courier New"/>
                        </a:rPr>
                        <a:t>x</a:t>
                      </a:r>
                      <a:r>
                        <a:rPr lang="en-US" dirty="0">
                          <a:latin typeface="Calibri"/>
                          <a:cs typeface="Calibri"/>
                        </a:rPr>
                        <a:t>, Return value</a:t>
                      </a:r>
                      <a:endParaRPr lang="en-US" b="1" i="0" dirty="0">
                        <a:latin typeface="Courier New"/>
                        <a:cs typeface="Courier New"/>
                      </a:endParaRPr>
                    </a:p>
                  </a:txBody>
                  <a:tcPr/>
                </a:tc>
                <a:extLst>
                  <a:ext uri="{0D108BD9-81ED-4DB2-BD59-A6C34878D82A}">
                    <a16:rowId xmlns:a16="http://schemas.microsoft.com/office/drawing/2014/main" val="10003"/>
                  </a:ext>
                </a:extLst>
              </a:tr>
            </a:tbl>
          </a:graphicData>
        </a:graphic>
      </p:graphicFrame>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43DA78EF-F391-AC50-2876-9BF72FC5CA85}"/>
                  </a:ext>
                </a:extLst>
              </p14:cNvPr>
              <p14:cNvContentPartPr/>
              <p14:nvPr/>
            </p14:nvContentPartPr>
            <p14:xfrm>
              <a:off x="2793960" y="2558880"/>
              <a:ext cx="1943640" cy="2153160"/>
            </p14:xfrm>
          </p:contentPart>
        </mc:Choice>
        <mc:Fallback xmlns="">
          <p:pic>
            <p:nvPicPr>
              <p:cNvPr id="2" name="Ink 1">
                <a:extLst>
                  <a:ext uri="{FF2B5EF4-FFF2-40B4-BE49-F238E27FC236}">
                    <a16:creationId xmlns:a16="http://schemas.microsoft.com/office/drawing/2014/main" id="{43DA78EF-F391-AC50-2876-9BF72FC5CA85}"/>
                  </a:ext>
                </a:extLst>
              </p:cNvPr>
              <p:cNvPicPr/>
              <p:nvPr/>
            </p:nvPicPr>
            <p:blipFill>
              <a:blip r:embed="rId4"/>
              <a:stretch>
                <a:fillRect/>
              </a:stretch>
            </p:blipFill>
            <p:spPr>
              <a:xfrm>
                <a:off x="2784600" y="2549520"/>
                <a:ext cx="1962360" cy="2171880"/>
              </a:xfrm>
              <a:prstGeom prst="rect">
                <a:avLst/>
              </a:prstGeom>
            </p:spPr>
          </p:pic>
        </mc:Fallback>
      </mc:AlternateContent>
    </p:spTree>
    <p:extLst>
      <p:ext uri="{BB962C8B-B14F-4D97-AF65-F5344CB8AC3E}">
        <p14:creationId xmlns:p14="http://schemas.microsoft.com/office/powerpoint/2010/main" val="608203052"/>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a:ln/>
        </p:spPr>
        <p:txBody>
          <a:bodyPr/>
          <a:lstStyle/>
          <a:p>
            <a:pPr marL="119063" indent="-119063"/>
            <a:r>
              <a:rPr lang="en-US" dirty="0"/>
              <a:t>Example: Calling </a:t>
            </a:r>
            <a:r>
              <a:rPr lang="en-US" dirty="0" err="1">
                <a:latin typeface="Courier New Bold" charset="0"/>
                <a:cs typeface="Courier New Bold" charset="0"/>
                <a:sym typeface="Courier New Bold" charset="0"/>
              </a:rPr>
              <a:t>incr</a:t>
            </a:r>
            <a:r>
              <a:rPr lang="en-US" dirty="0"/>
              <a:t> #1</a:t>
            </a:r>
            <a:endParaRPr lang="en-US" dirty="0">
              <a:latin typeface="Courier New Bold" charset="0"/>
              <a:sym typeface="Courier New Bold" charset="0"/>
            </a:endParaRPr>
          </a:p>
        </p:txBody>
      </p:sp>
      <p:sp>
        <p:nvSpPr>
          <p:cNvPr id="63492" name="Rectangle 4"/>
          <p:cNvSpPr>
            <a:spLocks/>
          </p:cNvSpPr>
          <p:nvPr/>
        </p:nvSpPr>
        <p:spPr bwMode="auto">
          <a:xfrm>
            <a:off x="1524000" y="3581400"/>
            <a:ext cx="4419600" cy="29718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err="1">
                <a:latin typeface="Courier New" pitchFamily="49" charset="0"/>
                <a:cs typeface="Courier New" pitchFamily="49" charset="0"/>
                <a:sym typeface="Courier New Bold" charset="0"/>
              </a:rPr>
              <a:t>call_incr</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subq</a:t>
            </a:r>
            <a:r>
              <a:rPr lang="en-US" sz="1800" dirty="0">
                <a:solidFill>
                  <a:srgbClr val="FF0000"/>
                </a:solidFill>
                <a:latin typeface="Courier New" pitchFamily="49" charset="0"/>
                <a:cs typeface="Courier New" pitchFamily="49" charset="0"/>
                <a:sym typeface="Courier New Bold" charset="0"/>
              </a:rPr>
              <a:t>    $16, %</a:t>
            </a:r>
            <a:r>
              <a:rPr lang="en-US" sz="1800" dirty="0" err="1">
                <a:solidFill>
                  <a:srgbClr val="FF0000"/>
                </a:solidFill>
                <a:latin typeface="Courier New" pitchFamily="49" charset="0"/>
                <a:cs typeface="Courier New" pitchFamily="49" charset="0"/>
                <a:sym typeface="Courier New Bold" charset="0"/>
              </a:rPr>
              <a:t>rsp</a:t>
            </a:r>
            <a:endParaRPr lang="en-US" sz="1800" dirty="0">
              <a:solidFill>
                <a:srgbClr val="FF0000"/>
              </a:solidFill>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movq</a:t>
            </a:r>
            <a:r>
              <a:rPr lang="en-US" sz="1800" dirty="0">
                <a:solidFill>
                  <a:srgbClr val="FF0000"/>
                </a:solidFill>
                <a:latin typeface="Courier New" pitchFamily="49" charset="0"/>
                <a:cs typeface="Courier New" pitchFamily="49" charset="0"/>
                <a:sym typeface="Courier New Bold" charset="0"/>
              </a:rPr>
              <a:t>    $15213, 8(%</a:t>
            </a:r>
            <a:r>
              <a:rPr lang="en-US" sz="1800" dirty="0" err="1">
                <a:solidFill>
                  <a:srgbClr val="FF0000"/>
                </a:solidFill>
                <a:latin typeface="Courier New" pitchFamily="49" charset="0"/>
                <a:cs typeface="Courier New" pitchFamily="49" charset="0"/>
                <a:sym typeface="Courier New Bold" charset="0"/>
              </a:rPr>
              <a:t>rsp</a:t>
            </a:r>
            <a:r>
              <a:rPr lang="en-US" sz="1800" dirty="0">
                <a:solidFill>
                  <a:srgbClr val="FF0000"/>
                </a:solidFill>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movl</a:t>
            </a:r>
            <a:r>
              <a:rPr lang="en-US" sz="1800" dirty="0">
                <a:latin typeface="Courier New" pitchFamily="49" charset="0"/>
                <a:cs typeface="Courier New" pitchFamily="49" charset="0"/>
                <a:sym typeface="Courier New Bold" charset="0"/>
              </a:rPr>
              <a:t>    $3000, %</a:t>
            </a:r>
            <a:r>
              <a:rPr lang="en-US" sz="1800" dirty="0" err="1">
                <a:latin typeface="Courier New" pitchFamily="49" charset="0"/>
                <a:cs typeface="Courier New" pitchFamily="49" charset="0"/>
                <a:sym typeface="Courier New Bold" charset="0"/>
              </a:rPr>
              <a:t>esi</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leaq</a:t>
            </a:r>
            <a:r>
              <a:rPr lang="en-US" sz="1800" dirty="0">
                <a:latin typeface="Courier New" pitchFamily="49" charset="0"/>
                <a:cs typeface="Courier New" pitchFamily="49" charset="0"/>
                <a:sym typeface="Courier New Bold" charset="0"/>
              </a:rPr>
              <a:t>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call    </a:t>
            </a:r>
            <a:r>
              <a:rPr lang="en-US" sz="1800" dirty="0" err="1">
                <a:latin typeface="Courier New" pitchFamily="49" charset="0"/>
                <a:cs typeface="Courier New" pitchFamily="49" charset="0"/>
                <a:sym typeface="Courier New Bold" charset="0"/>
              </a:rPr>
              <a:t>incr</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$16, %</a:t>
            </a:r>
            <a:r>
              <a:rPr lang="en-US" sz="1800" dirty="0" err="1">
                <a:latin typeface="Courier New" pitchFamily="49" charset="0"/>
                <a:cs typeface="Courier New" pitchFamily="49" charset="0"/>
                <a:sym typeface="Courier New Bold" charset="0"/>
              </a:rPr>
              <a:t>rsp</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ret</a:t>
            </a:r>
          </a:p>
        </p:txBody>
      </p:sp>
      <p:sp>
        <p:nvSpPr>
          <p:cNvPr id="63493" name="Rectangle 5"/>
          <p:cNvSpPr>
            <a:spLocks/>
          </p:cNvSpPr>
          <p:nvPr/>
        </p:nvSpPr>
        <p:spPr bwMode="auto">
          <a:xfrm>
            <a:off x="1524000" y="1371600"/>
            <a:ext cx="4343400" cy="1600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call_incr</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long v1 = 15213;</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v2 = </a:t>
            </a:r>
            <a:r>
              <a:rPr lang="en-US" sz="1800" dirty="0" err="1">
                <a:latin typeface="Courier New" pitchFamily="49" charset="0"/>
                <a:cs typeface="Courier New" pitchFamily="49" charset="0"/>
                <a:sym typeface="Courier New Bold" charset="0"/>
              </a:rPr>
              <a:t>incr</a:t>
            </a:r>
            <a:r>
              <a:rPr lang="en-US" sz="1800" dirty="0">
                <a:latin typeface="Courier New" pitchFamily="49" charset="0"/>
                <a:cs typeface="Courier New" pitchFamily="49" charset="0"/>
                <a:sym typeface="Courier New Bold" charset="0"/>
              </a:rPr>
              <a:t>(&amp;v1, 3000);</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return v1 + v2;</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endParaRPr lang="en-US" sz="1800" dirty="0">
              <a:latin typeface="Courier New" pitchFamily="49" charset="0"/>
              <a:cs typeface="Courier New" pitchFamily="49" charset="0"/>
              <a:sym typeface="Courier New Bold" charset="0"/>
            </a:endParaRPr>
          </a:p>
        </p:txBody>
      </p:sp>
      <p:sp>
        <p:nvSpPr>
          <p:cNvPr id="63498" name="Line 10"/>
          <p:cNvSpPr>
            <a:spLocks noChangeShapeType="1"/>
          </p:cNvSpPr>
          <p:nvPr/>
        </p:nvSpPr>
        <p:spPr bwMode="auto">
          <a:xfrm flipH="1">
            <a:off x="8226766" y="2514599"/>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63499" name="Rectangle 11"/>
          <p:cNvSpPr>
            <a:spLocks/>
          </p:cNvSpPr>
          <p:nvPr/>
        </p:nvSpPr>
        <p:spPr bwMode="auto">
          <a:xfrm>
            <a:off x="8746004" y="2355849"/>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63500" name="Rectangle 12"/>
          <p:cNvSpPr>
            <a:spLocks/>
          </p:cNvSpPr>
          <p:nvPr/>
        </p:nvSpPr>
        <p:spPr bwMode="auto">
          <a:xfrm>
            <a:off x="7693366" y="838200"/>
            <a:ext cx="2357440" cy="353943"/>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2000" dirty="0">
                <a:latin typeface="Calibri Bold" charset="0"/>
                <a:ea typeface="Calibri Bold" charset="0"/>
                <a:cs typeface="Calibri Bold" charset="0"/>
                <a:sym typeface="Calibri Bold" charset="0"/>
              </a:rPr>
              <a:t>Initial Stack Structure</a:t>
            </a:r>
          </a:p>
        </p:txBody>
      </p:sp>
      <p:sp>
        <p:nvSpPr>
          <p:cNvPr id="63501" name="Rectangle 13"/>
          <p:cNvSpPr>
            <a:spLocks/>
          </p:cNvSpPr>
          <p:nvPr/>
        </p:nvSpPr>
        <p:spPr bwMode="auto">
          <a:xfrm>
            <a:off x="6931366" y="1371599"/>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
        <p:nvSpPr>
          <p:cNvPr id="16" name="Rectangle 9"/>
          <p:cNvSpPr>
            <a:spLocks/>
          </p:cNvSpPr>
          <p:nvPr/>
        </p:nvSpPr>
        <p:spPr bwMode="auto">
          <a:xfrm>
            <a:off x="6931366" y="22859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Calibri Bold" charset="0"/>
                <a:ea typeface="Calibri Bold" charset="0"/>
                <a:cs typeface="Calibri Bold" charset="0"/>
                <a:sym typeface="Calibri Bold" charset="0"/>
              </a:rPr>
              <a:t>Rtn</a:t>
            </a:r>
            <a:r>
              <a:rPr lang="en-US" sz="1800" dirty="0">
                <a:latin typeface="Calibri Bold" charset="0"/>
                <a:ea typeface="Calibri Bold" charset="0"/>
                <a:cs typeface="Calibri Bold" charset="0"/>
                <a:sym typeface="Calibri Bold" charset="0"/>
              </a:rPr>
              <a:t> address</a:t>
            </a:r>
          </a:p>
        </p:txBody>
      </p:sp>
      <p:sp>
        <p:nvSpPr>
          <p:cNvPr id="17" name="Rectangle 7"/>
          <p:cNvSpPr>
            <a:spLocks/>
          </p:cNvSpPr>
          <p:nvPr/>
        </p:nvSpPr>
        <p:spPr bwMode="auto">
          <a:xfrm>
            <a:off x="6931366" y="54863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15213</a:t>
            </a:r>
          </a:p>
        </p:txBody>
      </p:sp>
      <p:sp>
        <p:nvSpPr>
          <p:cNvPr id="18" name="Rectangle 9"/>
          <p:cNvSpPr>
            <a:spLocks/>
          </p:cNvSpPr>
          <p:nvPr/>
        </p:nvSpPr>
        <p:spPr bwMode="auto">
          <a:xfrm>
            <a:off x="6931366" y="58673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Unused</a:t>
            </a:r>
          </a:p>
        </p:txBody>
      </p:sp>
      <p:sp>
        <p:nvSpPr>
          <p:cNvPr id="19" name="Line 10"/>
          <p:cNvSpPr>
            <a:spLocks noChangeShapeType="1"/>
          </p:cNvSpPr>
          <p:nvPr/>
        </p:nvSpPr>
        <p:spPr bwMode="auto">
          <a:xfrm flipH="1">
            <a:off x="8253753" y="6102349"/>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0" name="Rectangle 11"/>
          <p:cNvSpPr>
            <a:spLocks/>
          </p:cNvSpPr>
          <p:nvPr/>
        </p:nvSpPr>
        <p:spPr bwMode="auto">
          <a:xfrm>
            <a:off x="8760167" y="5873749"/>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21" name="Rectangle 12"/>
          <p:cNvSpPr>
            <a:spLocks/>
          </p:cNvSpPr>
          <p:nvPr/>
        </p:nvSpPr>
        <p:spPr bwMode="auto">
          <a:xfrm>
            <a:off x="7693366" y="3657600"/>
            <a:ext cx="2731966" cy="353943"/>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2000" dirty="0">
                <a:latin typeface="Calibri Bold" charset="0"/>
                <a:ea typeface="Calibri Bold" charset="0"/>
                <a:cs typeface="Calibri Bold" charset="0"/>
                <a:sym typeface="Calibri Bold" charset="0"/>
              </a:rPr>
              <a:t>Resulting Stack Structure</a:t>
            </a:r>
          </a:p>
        </p:txBody>
      </p:sp>
      <p:sp>
        <p:nvSpPr>
          <p:cNvPr id="22" name="Rectangle 13"/>
          <p:cNvSpPr>
            <a:spLocks/>
          </p:cNvSpPr>
          <p:nvPr/>
        </p:nvSpPr>
        <p:spPr bwMode="auto">
          <a:xfrm>
            <a:off x="6931366" y="4190999"/>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
        <p:nvSpPr>
          <p:cNvPr id="23" name="Rectangle 9"/>
          <p:cNvSpPr>
            <a:spLocks/>
          </p:cNvSpPr>
          <p:nvPr/>
        </p:nvSpPr>
        <p:spPr bwMode="auto">
          <a:xfrm>
            <a:off x="6931366" y="51053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Calibri Bold" charset="0"/>
                <a:ea typeface="Calibri Bold" charset="0"/>
                <a:cs typeface="Calibri Bold" charset="0"/>
                <a:sym typeface="Calibri Bold" charset="0"/>
              </a:rPr>
              <a:t>Rtn</a:t>
            </a:r>
            <a:r>
              <a:rPr lang="en-US" sz="1800" dirty="0">
                <a:latin typeface="Calibri Bold" charset="0"/>
                <a:ea typeface="Calibri Bold" charset="0"/>
                <a:cs typeface="Calibri Bold" charset="0"/>
                <a:sym typeface="Calibri Bold" charset="0"/>
              </a:rPr>
              <a:t> address</a:t>
            </a:r>
          </a:p>
        </p:txBody>
      </p:sp>
      <p:sp>
        <p:nvSpPr>
          <p:cNvPr id="26" name="Line 10"/>
          <p:cNvSpPr>
            <a:spLocks noChangeShapeType="1"/>
          </p:cNvSpPr>
          <p:nvPr/>
        </p:nvSpPr>
        <p:spPr bwMode="auto">
          <a:xfrm flipH="1">
            <a:off x="8226766" y="5714999"/>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7" name="Rectangle 11"/>
          <p:cNvSpPr>
            <a:spLocks/>
          </p:cNvSpPr>
          <p:nvPr/>
        </p:nvSpPr>
        <p:spPr bwMode="auto">
          <a:xfrm>
            <a:off x="8733179" y="5486399"/>
            <a:ext cx="904094"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%rsp+8</a:t>
            </a:r>
          </a:p>
        </p:txBody>
      </p:sp>
    </p:spTree>
    <p:extLst>
      <p:ext uri="{BB962C8B-B14F-4D97-AF65-F5344CB8AC3E}">
        <p14:creationId xmlns:p14="http://schemas.microsoft.com/office/powerpoint/2010/main" val="3359046218"/>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a:ln/>
        </p:spPr>
        <p:txBody>
          <a:bodyPr/>
          <a:lstStyle/>
          <a:p>
            <a:pPr marL="119063" indent="-119063"/>
            <a:r>
              <a:rPr lang="en-US" dirty="0"/>
              <a:t>Example: Calling </a:t>
            </a:r>
            <a:r>
              <a:rPr lang="en-US" dirty="0" err="1">
                <a:latin typeface="Courier New Bold" charset="0"/>
                <a:cs typeface="Courier New Bold" charset="0"/>
                <a:sym typeface="Courier New Bold" charset="0"/>
              </a:rPr>
              <a:t>incr</a:t>
            </a:r>
            <a:r>
              <a:rPr lang="en-US" dirty="0"/>
              <a:t> #2</a:t>
            </a:r>
            <a:endParaRPr lang="en-US" dirty="0">
              <a:latin typeface="Courier New Bold" charset="0"/>
              <a:sym typeface="Courier New Bold" charset="0"/>
            </a:endParaRPr>
          </a:p>
        </p:txBody>
      </p:sp>
      <p:sp>
        <p:nvSpPr>
          <p:cNvPr id="63492" name="Rectangle 4"/>
          <p:cNvSpPr>
            <a:spLocks/>
          </p:cNvSpPr>
          <p:nvPr/>
        </p:nvSpPr>
        <p:spPr bwMode="auto">
          <a:xfrm>
            <a:off x="1524000" y="3581400"/>
            <a:ext cx="4419600" cy="29718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err="1">
                <a:latin typeface="Courier New" pitchFamily="49" charset="0"/>
                <a:cs typeface="Courier New" pitchFamily="49" charset="0"/>
                <a:sym typeface="Courier New Bold" charset="0"/>
              </a:rPr>
              <a:t>call_incr</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subq</a:t>
            </a:r>
            <a:r>
              <a:rPr lang="en-US" sz="1800" dirty="0">
                <a:latin typeface="Courier New" pitchFamily="49" charset="0"/>
                <a:cs typeface="Courier New" pitchFamily="49" charset="0"/>
                <a:sym typeface="Courier New Bold" charset="0"/>
              </a:rPr>
              <a:t>    $16, %</a:t>
            </a:r>
            <a:r>
              <a:rPr lang="en-US" sz="1800" dirty="0" err="1">
                <a:latin typeface="Courier New" pitchFamily="49" charset="0"/>
                <a:cs typeface="Courier New" pitchFamily="49" charset="0"/>
                <a:sym typeface="Courier New Bold" charset="0"/>
              </a:rPr>
              <a:t>rsp</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$15213,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movl</a:t>
            </a:r>
            <a:r>
              <a:rPr lang="en-US" sz="1800" dirty="0">
                <a:solidFill>
                  <a:srgbClr val="FF0000"/>
                </a:solidFill>
                <a:latin typeface="Courier New" pitchFamily="49" charset="0"/>
                <a:cs typeface="Courier New" pitchFamily="49" charset="0"/>
                <a:sym typeface="Courier New Bold" charset="0"/>
              </a:rPr>
              <a:t>    $3000, %</a:t>
            </a:r>
            <a:r>
              <a:rPr lang="en-US" sz="1800" dirty="0" err="1">
                <a:solidFill>
                  <a:srgbClr val="FF0000"/>
                </a:solidFill>
                <a:latin typeface="Courier New" pitchFamily="49" charset="0"/>
                <a:cs typeface="Courier New" pitchFamily="49" charset="0"/>
                <a:sym typeface="Courier New Bold" charset="0"/>
              </a:rPr>
              <a:t>esi</a:t>
            </a:r>
            <a:endParaRPr lang="en-US" sz="1800" dirty="0">
              <a:solidFill>
                <a:srgbClr val="FF0000"/>
              </a:solidFill>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leaq</a:t>
            </a:r>
            <a:r>
              <a:rPr lang="en-US" sz="1800" dirty="0">
                <a:solidFill>
                  <a:srgbClr val="FF0000"/>
                </a:solidFill>
                <a:latin typeface="Courier New" pitchFamily="49" charset="0"/>
                <a:cs typeface="Courier New" pitchFamily="49" charset="0"/>
                <a:sym typeface="Courier New Bold" charset="0"/>
              </a:rPr>
              <a:t>    8(%</a:t>
            </a:r>
            <a:r>
              <a:rPr lang="en-US" sz="1800" dirty="0" err="1">
                <a:solidFill>
                  <a:srgbClr val="FF0000"/>
                </a:solidFill>
                <a:latin typeface="Courier New" pitchFamily="49" charset="0"/>
                <a:cs typeface="Courier New" pitchFamily="49" charset="0"/>
                <a:sym typeface="Courier New Bold" charset="0"/>
              </a:rPr>
              <a:t>rsp</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rdi</a:t>
            </a:r>
            <a:endParaRPr lang="en-US" sz="1800" dirty="0">
              <a:solidFill>
                <a:srgbClr val="FF0000"/>
              </a:solidFill>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call    </a:t>
            </a:r>
            <a:r>
              <a:rPr lang="en-US" sz="1800" dirty="0" err="1">
                <a:latin typeface="Courier New" pitchFamily="49" charset="0"/>
                <a:cs typeface="Courier New" pitchFamily="49" charset="0"/>
                <a:sym typeface="Courier New Bold" charset="0"/>
              </a:rPr>
              <a:t>incr</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$16, %</a:t>
            </a:r>
            <a:r>
              <a:rPr lang="en-US" sz="1800" dirty="0" err="1">
                <a:latin typeface="Courier New" pitchFamily="49" charset="0"/>
                <a:cs typeface="Courier New" pitchFamily="49" charset="0"/>
                <a:sym typeface="Courier New Bold" charset="0"/>
              </a:rPr>
              <a:t>rsp</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ret</a:t>
            </a:r>
          </a:p>
        </p:txBody>
      </p:sp>
      <p:sp>
        <p:nvSpPr>
          <p:cNvPr id="63493" name="Rectangle 5"/>
          <p:cNvSpPr>
            <a:spLocks/>
          </p:cNvSpPr>
          <p:nvPr/>
        </p:nvSpPr>
        <p:spPr bwMode="auto">
          <a:xfrm>
            <a:off x="1524000" y="1371600"/>
            <a:ext cx="4343400" cy="1600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call_incr</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v1 = 15213;</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long v2 = </a:t>
            </a:r>
            <a:r>
              <a:rPr lang="en-US" sz="1800" dirty="0" err="1">
                <a:solidFill>
                  <a:srgbClr val="FF0000"/>
                </a:solidFill>
                <a:latin typeface="Courier New" pitchFamily="49" charset="0"/>
                <a:cs typeface="Courier New" pitchFamily="49" charset="0"/>
                <a:sym typeface="Courier New Bold" charset="0"/>
              </a:rPr>
              <a:t>incr</a:t>
            </a:r>
            <a:r>
              <a:rPr lang="en-US" sz="1800" dirty="0">
                <a:solidFill>
                  <a:srgbClr val="FF0000"/>
                </a:solidFill>
                <a:latin typeface="Courier New" pitchFamily="49" charset="0"/>
                <a:cs typeface="Courier New" pitchFamily="49" charset="0"/>
                <a:sym typeface="Courier New Bold" charset="0"/>
              </a:rPr>
              <a:t>(&amp;v1, 3000);</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return v1 + v2;</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endParaRPr lang="en-US" sz="1800" dirty="0">
              <a:latin typeface="Courier New" pitchFamily="49" charset="0"/>
              <a:cs typeface="Courier New" pitchFamily="49" charset="0"/>
              <a:sym typeface="Courier New Bold" charset="0"/>
            </a:endParaRPr>
          </a:p>
        </p:txBody>
      </p:sp>
      <p:sp>
        <p:nvSpPr>
          <p:cNvPr id="17" name="Rectangle 7"/>
          <p:cNvSpPr>
            <a:spLocks/>
          </p:cNvSpPr>
          <p:nvPr/>
        </p:nvSpPr>
        <p:spPr bwMode="auto">
          <a:xfrm>
            <a:off x="6934200" y="26669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15213</a:t>
            </a:r>
          </a:p>
        </p:txBody>
      </p:sp>
      <p:sp>
        <p:nvSpPr>
          <p:cNvPr id="18" name="Rectangle 9"/>
          <p:cNvSpPr>
            <a:spLocks/>
          </p:cNvSpPr>
          <p:nvPr/>
        </p:nvSpPr>
        <p:spPr bwMode="auto">
          <a:xfrm>
            <a:off x="6934200" y="30479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Unused</a:t>
            </a:r>
          </a:p>
        </p:txBody>
      </p:sp>
      <p:sp>
        <p:nvSpPr>
          <p:cNvPr id="19" name="Line 10"/>
          <p:cNvSpPr>
            <a:spLocks noChangeShapeType="1"/>
          </p:cNvSpPr>
          <p:nvPr/>
        </p:nvSpPr>
        <p:spPr bwMode="auto">
          <a:xfrm flipH="1">
            <a:off x="8256587" y="3282949"/>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0" name="Rectangle 11"/>
          <p:cNvSpPr>
            <a:spLocks/>
          </p:cNvSpPr>
          <p:nvPr/>
        </p:nvSpPr>
        <p:spPr bwMode="auto">
          <a:xfrm>
            <a:off x="8763001" y="3054349"/>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21" name="Rectangle 12"/>
          <p:cNvSpPr>
            <a:spLocks/>
          </p:cNvSpPr>
          <p:nvPr/>
        </p:nvSpPr>
        <p:spPr bwMode="auto">
          <a:xfrm>
            <a:off x="7733494" y="838200"/>
            <a:ext cx="1690591" cy="353943"/>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2000" dirty="0">
                <a:latin typeface="Calibri Bold" charset="0"/>
                <a:ea typeface="Calibri Bold" charset="0"/>
                <a:cs typeface="Calibri Bold" charset="0"/>
                <a:sym typeface="Calibri Bold" charset="0"/>
              </a:rPr>
              <a:t>Stack Structure</a:t>
            </a:r>
          </a:p>
        </p:txBody>
      </p:sp>
      <p:sp>
        <p:nvSpPr>
          <p:cNvPr id="22" name="Rectangle 13"/>
          <p:cNvSpPr>
            <a:spLocks/>
          </p:cNvSpPr>
          <p:nvPr/>
        </p:nvSpPr>
        <p:spPr bwMode="auto">
          <a:xfrm>
            <a:off x="6934200" y="1371599"/>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
        <p:nvSpPr>
          <p:cNvPr id="23" name="Rectangle 9"/>
          <p:cNvSpPr>
            <a:spLocks/>
          </p:cNvSpPr>
          <p:nvPr/>
        </p:nvSpPr>
        <p:spPr bwMode="auto">
          <a:xfrm>
            <a:off x="6934200" y="22859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Calibri Bold" charset="0"/>
                <a:ea typeface="Calibri Bold" charset="0"/>
                <a:cs typeface="Calibri Bold" charset="0"/>
                <a:sym typeface="Calibri Bold" charset="0"/>
              </a:rPr>
              <a:t>Rtn</a:t>
            </a:r>
            <a:r>
              <a:rPr lang="en-US" sz="1800" dirty="0">
                <a:latin typeface="Calibri Bold" charset="0"/>
                <a:ea typeface="Calibri Bold" charset="0"/>
                <a:cs typeface="Calibri Bold" charset="0"/>
                <a:sym typeface="Calibri Bold" charset="0"/>
              </a:rPr>
              <a:t> address</a:t>
            </a:r>
          </a:p>
        </p:txBody>
      </p:sp>
      <p:sp>
        <p:nvSpPr>
          <p:cNvPr id="26" name="Line 10"/>
          <p:cNvSpPr>
            <a:spLocks noChangeShapeType="1"/>
          </p:cNvSpPr>
          <p:nvPr/>
        </p:nvSpPr>
        <p:spPr bwMode="auto">
          <a:xfrm flipH="1">
            <a:off x="8229600" y="2895599"/>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7" name="Rectangle 11"/>
          <p:cNvSpPr>
            <a:spLocks/>
          </p:cNvSpPr>
          <p:nvPr/>
        </p:nvSpPr>
        <p:spPr bwMode="auto">
          <a:xfrm>
            <a:off x="8736013" y="2666999"/>
            <a:ext cx="904094"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%rsp+8</a:t>
            </a:r>
          </a:p>
        </p:txBody>
      </p:sp>
      <p:graphicFrame>
        <p:nvGraphicFramePr>
          <p:cNvPr id="24" name="Table 23"/>
          <p:cNvGraphicFramePr>
            <a:graphicFrameLocks noGrp="1"/>
          </p:cNvGraphicFramePr>
          <p:nvPr>
            <p:extLst>
              <p:ext uri="{D42A27DB-BD31-4B8C-83A1-F6EECF244321}">
                <p14:modId xmlns:p14="http://schemas.microsoft.com/office/powerpoint/2010/main" val="248360902"/>
              </p:ext>
            </p:extLst>
          </p:nvPr>
        </p:nvGraphicFramePr>
        <p:xfrm>
          <a:off x="6781800" y="4114800"/>
          <a:ext cx="3352800" cy="112776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04800">
                <a:tc>
                  <a:txBody>
                    <a:bodyPr/>
                    <a:lstStyle/>
                    <a:p>
                      <a:r>
                        <a:rPr lang="en-US" dirty="0">
                          <a:latin typeface="Calibri"/>
                          <a:cs typeface="Calibri"/>
                        </a:rPr>
                        <a:t>Register</a:t>
                      </a:r>
                    </a:p>
                  </a:txBody>
                  <a:tcPr/>
                </a:tc>
                <a:tc>
                  <a:txBody>
                    <a:bodyPr/>
                    <a:lstStyle/>
                    <a:p>
                      <a:r>
                        <a:rPr lang="en-US" dirty="0">
                          <a:latin typeface="Calibri"/>
                          <a:cs typeface="Calibri"/>
                        </a:rPr>
                        <a:t>Use(s)</a:t>
                      </a:r>
                    </a:p>
                  </a:txBody>
                  <a:tcPr/>
                </a:tc>
                <a:extLst>
                  <a:ext uri="{0D108BD9-81ED-4DB2-BD59-A6C34878D82A}">
                    <a16:rowId xmlns:a16="http://schemas.microsoft.com/office/drawing/2014/main" val="10000"/>
                  </a:ext>
                </a:extLst>
              </a:tr>
              <a:tr h="381000">
                <a:tc>
                  <a:txBody>
                    <a:bodyPr/>
                    <a:lstStyle/>
                    <a:p>
                      <a:r>
                        <a:rPr lang="en-US" b="1" i="0" dirty="0">
                          <a:latin typeface="Courier New"/>
                          <a:cs typeface="Courier New"/>
                        </a:rPr>
                        <a:t>%</a:t>
                      </a:r>
                      <a:r>
                        <a:rPr lang="en-US" b="1" i="0" dirty="0" err="1">
                          <a:latin typeface="Courier New"/>
                          <a:cs typeface="Courier New"/>
                        </a:rPr>
                        <a:t>rdi</a:t>
                      </a:r>
                      <a:endParaRPr lang="en-US" b="1" i="0" dirty="0">
                        <a:latin typeface="Courier New"/>
                        <a:cs typeface="Courier New"/>
                      </a:endParaRPr>
                    </a:p>
                  </a:txBody>
                  <a:tcPr/>
                </a:tc>
                <a:tc>
                  <a:txBody>
                    <a:bodyPr/>
                    <a:lstStyle/>
                    <a:p>
                      <a:r>
                        <a:rPr lang="en-US" b="1" i="0" dirty="0">
                          <a:latin typeface="Courier New"/>
                          <a:cs typeface="Courier New"/>
                        </a:rPr>
                        <a:t>&amp;v1</a:t>
                      </a:r>
                    </a:p>
                  </a:txBody>
                  <a:tcPr/>
                </a:tc>
                <a:extLst>
                  <a:ext uri="{0D108BD9-81ED-4DB2-BD59-A6C34878D82A}">
                    <a16:rowId xmlns:a16="http://schemas.microsoft.com/office/drawing/2014/main" val="10001"/>
                  </a:ext>
                </a:extLst>
              </a:tr>
              <a:tr h="381000">
                <a:tc>
                  <a:txBody>
                    <a:bodyPr/>
                    <a:lstStyle/>
                    <a:p>
                      <a:r>
                        <a:rPr lang="en-US" b="1" i="0" dirty="0">
                          <a:latin typeface="Courier New"/>
                          <a:cs typeface="Courier New"/>
                        </a:rPr>
                        <a:t>%</a:t>
                      </a:r>
                      <a:r>
                        <a:rPr lang="en-US" b="1" i="0" dirty="0" err="1">
                          <a:latin typeface="Courier New"/>
                          <a:cs typeface="Courier New"/>
                        </a:rPr>
                        <a:t>rsi</a:t>
                      </a:r>
                      <a:endParaRPr lang="en-US" b="1" i="0" dirty="0">
                        <a:latin typeface="Courier New"/>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0" dirty="0">
                          <a:latin typeface="Courier New"/>
                          <a:cs typeface="Courier New"/>
                        </a:rPr>
                        <a:t>3000</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682572276"/>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a:ln/>
        </p:spPr>
        <p:txBody>
          <a:bodyPr/>
          <a:lstStyle/>
          <a:p>
            <a:pPr marL="119063" indent="-119063"/>
            <a:r>
              <a:rPr lang="en-US" dirty="0"/>
              <a:t>Example: Calling </a:t>
            </a:r>
            <a:r>
              <a:rPr lang="en-US" dirty="0" err="1">
                <a:latin typeface="Courier New Bold" charset="0"/>
                <a:cs typeface="Courier New Bold" charset="0"/>
                <a:sym typeface="Courier New Bold" charset="0"/>
              </a:rPr>
              <a:t>incr</a:t>
            </a:r>
            <a:r>
              <a:rPr lang="en-US" dirty="0"/>
              <a:t> #3</a:t>
            </a:r>
            <a:endParaRPr lang="en-US" dirty="0">
              <a:latin typeface="Courier New Bold" charset="0"/>
              <a:sym typeface="Courier New Bold" charset="0"/>
            </a:endParaRPr>
          </a:p>
        </p:txBody>
      </p:sp>
      <p:sp>
        <p:nvSpPr>
          <p:cNvPr id="63492" name="Rectangle 4"/>
          <p:cNvSpPr>
            <a:spLocks/>
          </p:cNvSpPr>
          <p:nvPr/>
        </p:nvSpPr>
        <p:spPr bwMode="auto">
          <a:xfrm>
            <a:off x="1524000" y="3581400"/>
            <a:ext cx="4419600" cy="29718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err="1">
                <a:latin typeface="Courier New" pitchFamily="49" charset="0"/>
                <a:cs typeface="Courier New" pitchFamily="49" charset="0"/>
                <a:sym typeface="Courier New Bold" charset="0"/>
              </a:rPr>
              <a:t>call_incr</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subq</a:t>
            </a:r>
            <a:r>
              <a:rPr lang="en-US" sz="1800" dirty="0">
                <a:latin typeface="Courier New" pitchFamily="49" charset="0"/>
                <a:cs typeface="Courier New" pitchFamily="49" charset="0"/>
                <a:sym typeface="Courier New Bold" charset="0"/>
              </a:rPr>
              <a:t>    $16, %</a:t>
            </a:r>
            <a:r>
              <a:rPr lang="en-US" sz="1800" dirty="0" err="1">
                <a:latin typeface="Courier New" pitchFamily="49" charset="0"/>
                <a:cs typeface="Courier New" pitchFamily="49" charset="0"/>
                <a:sym typeface="Courier New Bold" charset="0"/>
              </a:rPr>
              <a:t>rsp</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$15213,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movl</a:t>
            </a:r>
            <a:r>
              <a:rPr lang="en-US" sz="1800" dirty="0">
                <a:latin typeface="Courier New" pitchFamily="49" charset="0"/>
                <a:cs typeface="Courier New" pitchFamily="49" charset="0"/>
                <a:sym typeface="Courier New Bold" charset="0"/>
              </a:rPr>
              <a:t>    $3000, %</a:t>
            </a:r>
            <a:r>
              <a:rPr lang="en-US" sz="1800" dirty="0" err="1">
                <a:latin typeface="Courier New" pitchFamily="49" charset="0"/>
                <a:cs typeface="Courier New" pitchFamily="49" charset="0"/>
                <a:sym typeface="Courier New Bold" charset="0"/>
              </a:rPr>
              <a:t>esi</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leaq</a:t>
            </a:r>
            <a:r>
              <a:rPr lang="en-US" sz="1800" dirty="0">
                <a:latin typeface="Courier New" pitchFamily="49" charset="0"/>
                <a:cs typeface="Courier New" pitchFamily="49" charset="0"/>
                <a:sym typeface="Courier New Bold" charset="0"/>
              </a:rPr>
              <a:t>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call    </a:t>
            </a:r>
            <a:r>
              <a:rPr lang="en-US" sz="1800" dirty="0" err="1">
                <a:solidFill>
                  <a:srgbClr val="FF0000"/>
                </a:solidFill>
                <a:latin typeface="Courier New" pitchFamily="49" charset="0"/>
                <a:cs typeface="Courier New" pitchFamily="49" charset="0"/>
                <a:sym typeface="Courier New Bold" charset="0"/>
              </a:rPr>
              <a:t>incr</a:t>
            </a:r>
            <a:endParaRPr lang="en-US" sz="1800" dirty="0">
              <a:solidFill>
                <a:srgbClr val="FF0000"/>
              </a:solidFill>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$16, %</a:t>
            </a:r>
            <a:r>
              <a:rPr lang="en-US" sz="1800" dirty="0" err="1">
                <a:latin typeface="Courier New" pitchFamily="49" charset="0"/>
                <a:cs typeface="Courier New" pitchFamily="49" charset="0"/>
                <a:sym typeface="Courier New Bold" charset="0"/>
              </a:rPr>
              <a:t>rsp</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ret</a:t>
            </a:r>
          </a:p>
        </p:txBody>
      </p:sp>
      <p:sp>
        <p:nvSpPr>
          <p:cNvPr id="63493" name="Rectangle 5"/>
          <p:cNvSpPr>
            <a:spLocks/>
          </p:cNvSpPr>
          <p:nvPr/>
        </p:nvSpPr>
        <p:spPr bwMode="auto">
          <a:xfrm>
            <a:off x="1524000" y="1371600"/>
            <a:ext cx="4343400" cy="1600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call_incr</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v1 = 15213;</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long v2 = </a:t>
            </a:r>
            <a:r>
              <a:rPr lang="en-US" sz="1800" dirty="0" err="1">
                <a:solidFill>
                  <a:srgbClr val="FF0000"/>
                </a:solidFill>
                <a:latin typeface="Courier New" pitchFamily="49" charset="0"/>
                <a:cs typeface="Courier New" pitchFamily="49" charset="0"/>
                <a:sym typeface="Courier New Bold" charset="0"/>
              </a:rPr>
              <a:t>incr</a:t>
            </a:r>
            <a:r>
              <a:rPr lang="en-US" sz="1800" dirty="0">
                <a:solidFill>
                  <a:srgbClr val="FF0000"/>
                </a:solidFill>
                <a:latin typeface="Courier New" pitchFamily="49" charset="0"/>
                <a:cs typeface="Courier New" pitchFamily="49" charset="0"/>
                <a:sym typeface="Courier New Bold" charset="0"/>
              </a:rPr>
              <a:t>(&amp;v1, 3000);</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return v1 + v2;</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endParaRPr lang="en-US" sz="1800" dirty="0">
              <a:latin typeface="Courier New" pitchFamily="49" charset="0"/>
              <a:cs typeface="Courier New" pitchFamily="49" charset="0"/>
              <a:sym typeface="Courier New Bold" charset="0"/>
            </a:endParaRPr>
          </a:p>
        </p:txBody>
      </p:sp>
      <p:sp>
        <p:nvSpPr>
          <p:cNvPr id="17" name="Rectangle 7"/>
          <p:cNvSpPr>
            <a:spLocks/>
          </p:cNvSpPr>
          <p:nvPr/>
        </p:nvSpPr>
        <p:spPr bwMode="auto">
          <a:xfrm>
            <a:off x="6934200" y="26669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solidFill>
                  <a:srgbClr val="FF0000"/>
                </a:solidFill>
                <a:latin typeface="Courier New Bold" charset="0"/>
                <a:cs typeface="Courier New Bold" charset="0"/>
                <a:sym typeface="Courier New Bold" charset="0"/>
              </a:rPr>
              <a:t>18213</a:t>
            </a:r>
          </a:p>
        </p:txBody>
      </p:sp>
      <p:sp>
        <p:nvSpPr>
          <p:cNvPr id="18" name="Rectangle 9"/>
          <p:cNvSpPr>
            <a:spLocks/>
          </p:cNvSpPr>
          <p:nvPr/>
        </p:nvSpPr>
        <p:spPr bwMode="auto">
          <a:xfrm>
            <a:off x="6934200" y="30479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Unused</a:t>
            </a:r>
          </a:p>
        </p:txBody>
      </p:sp>
      <p:sp>
        <p:nvSpPr>
          <p:cNvPr id="19" name="Line 10"/>
          <p:cNvSpPr>
            <a:spLocks noChangeShapeType="1"/>
          </p:cNvSpPr>
          <p:nvPr/>
        </p:nvSpPr>
        <p:spPr bwMode="auto">
          <a:xfrm flipH="1">
            <a:off x="8256587" y="3282949"/>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0" name="Rectangle 11"/>
          <p:cNvSpPr>
            <a:spLocks/>
          </p:cNvSpPr>
          <p:nvPr/>
        </p:nvSpPr>
        <p:spPr bwMode="auto">
          <a:xfrm>
            <a:off x="8763001" y="3054349"/>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21" name="Rectangle 12"/>
          <p:cNvSpPr>
            <a:spLocks/>
          </p:cNvSpPr>
          <p:nvPr/>
        </p:nvSpPr>
        <p:spPr bwMode="auto">
          <a:xfrm>
            <a:off x="7730073" y="838200"/>
            <a:ext cx="1690591" cy="353943"/>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2000" dirty="0">
                <a:latin typeface="Calibri Bold" charset="0"/>
                <a:ea typeface="Calibri Bold" charset="0"/>
                <a:cs typeface="Calibri Bold" charset="0"/>
                <a:sym typeface="Calibri Bold" charset="0"/>
              </a:rPr>
              <a:t>Stack Structure</a:t>
            </a:r>
          </a:p>
        </p:txBody>
      </p:sp>
      <p:sp>
        <p:nvSpPr>
          <p:cNvPr id="22" name="Rectangle 13"/>
          <p:cNvSpPr>
            <a:spLocks/>
          </p:cNvSpPr>
          <p:nvPr/>
        </p:nvSpPr>
        <p:spPr bwMode="auto">
          <a:xfrm>
            <a:off x="6934200" y="1371599"/>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
        <p:nvSpPr>
          <p:cNvPr id="23" name="Rectangle 9"/>
          <p:cNvSpPr>
            <a:spLocks/>
          </p:cNvSpPr>
          <p:nvPr/>
        </p:nvSpPr>
        <p:spPr bwMode="auto">
          <a:xfrm>
            <a:off x="6934200" y="22859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Calibri Bold" charset="0"/>
                <a:ea typeface="Calibri Bold" charset="0"/>
                <a:cs typeface="Calibri Bold" charset="0"/>
                <a:sym typeface="Calibri Bold" charset="0"/>
              </a:rPr>
              <a:t>Rtn</a:t>
            </a:r>
            <a:r>
              <a:rPr lang="en-US" sz="1800" dirty="0">
                <a:latin typeface="Calibri Bold" charset="0"/>
                <a:ea typeface="Calibri Bold" charset="0"/>
                <a:cs typeface="Calibri Bold" charset="0"/>
                <a:sym typeface="Calibri Bold" charset="0"/>
              </a:rPr>
              <a:t> address</a:t>
            </a:r>
          </a:p>
        </p:txBody>
      </p:sp>
      <p:sp>
        <p:nvSpPr>
          <p:cNvPr id="26" name="Line 10"/>
          <p:cNvSpPr>
            <a:spLocks noChangeShapeType="1"/>
          </p:cNvSpPr>
          <p:nvPr/>
        </p:nvSpPr>
        <p:spPr bwMode="auto">
          <a:xfrm flipH="1">
            <a:off x="8229600" y="2895599"/>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7" name="Rectangle 11"/>
          <p:cNvSpPr>
            <a:spLocks/>
          </p:cNvSpPr>
          <p:nvPr/>
        </p:nvSpPr>
        <p:spPr bwMode="auto">
          <a:xfrm>
            <a:off x="8736013" y="2666999"/>
            <a:ext cx="904094"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%rsp+8</a:t>
            </a:r>
          </a:p>
        </p:txBody>
      </p:sp>
      <p:graphicFrame>
        <p:nvGraphicFramePr>
          <p:cNvPr id="24" name="Table 23"/>
          <p:cNvGraphicFramePr>
            <a:graphicFrameLocks noGrp="1"/>
          </p:cNvGraphicFramePr>
          <p:nvPr>
            <p:extLst>
              <p:ext uri="{D42A27DB-BD31-4B8C-83A1-F6EECF244321}">
                <p14:modId xmlns:p14="http://schemas.microsoft.com/office/powerpoint/2010/main" val="2737225658"/>
              </p:ext>
            </p:extLst>
          </p:nvPr>
        </p:nvGraphicFramePr>
        <p:xfrm>
          <a:off x="6781800" y="4114800"/>
          <a:ext cx="3352800" cy="112776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04800">
                <a:tc>
                  <a:txBody>
                    <a:bodyPr/>
                    <a:lstStyle/>
                    <a:p>
                      <a:r>
                        <a:rPr lang="en-US" dirty="0">
                          <a:latin typeface="Calibri"/>
                          <a:cs typeface="Calibri"/>
                        </a:rPr>
                        <a:t>Register</a:t>
                      </a:r>
                    </a:p>
                  </a:txBody>
                  <a:tcPr/>
                </a:tc>
                <a:tc>
                  <a:txBody>
                    <a:bodyPr/>
                    <a:lstStyle/>
                    <a:p>
                      <a:r>
                        <a:rPr lang="en-US" dirty="0">
                          <a:latin typeface="Calibri"/>
                          <a:cs typeface="Calibri"/>
                        </a:rPr>
                        <a:t>Use(s)</a:t>
                      </a:r>
                    </a:p>
                  </a:txBody>
                  <a:tcPr/>
                </a:tc>
                <a:extLst>
                  <a:ext uri="{0D108BD9-81ED-4DB2-BD59-A6C34878D82A}">
                    <a16:rowId xmlns:a16="http://schemas.microsoft.com/office/drawing/2014/main" val="10000"/>
                  </a:ext>
                </a:extLst>
              </a:tr>
              <a:tr h="381000">
                <a:tc>
                  <a:txBody>
                    <a:bodyPr/>
                    <a:lstStyle/>
                    <a:p>
                      <a:r>
                        <a:rPr lang="en-US" b="1" i="0" dirty="0">
                          <a:latin typeface="Courier New"/>
                          <a:cs typeface="Courier New"/>
                        </a:rPr>
                        <a:t>%</a:t>
                      </a:r>
                      <a:r>
                        <a:rPr lang="en-US" b="1" i="0" dirty="0" err="1">
                          <a:latin typeface="Courier New"/>
                          <a:cs typeface="Courier New"/>
                        </a:rPr>
                        <a:t>rdi</a:t>
                      </a:r>
                      <a:endParaRPr lang="en-US" b="1" i="0" dirty="0">
                        <a:latin typeface="Courier New"/>
                        <a:cs typeface="Courier New"/>
                      </a:endParaRPr>
                    </a:p>
                  </a:txBody>
                  <a:tcPr/>
                </a:tc>
                <a:tc>
                  <a:txBody>
                    <a:bodyPr/>
                    <a:lstStyle/>
                    <a:p>
                      <a:r>
                        <a:rPr lang="en-US" b="1" i="0" dirty="0">
                          <a:latin typeface="Courier New"/>
                          <a:cs typeface="Courier New"/>
                        </a:rPr>
                        <a:t>&amp;v1</a:t>
                      </a:r>
                    </a:p>
                  </a:txBody>
                  <a:tcPr/>
                </a:tc>
                <a:extLst>
                  <a:ext uri="{0D108BD9-81ED-4DB2-BD59-A6C34878D82A}">
                    <a16:rowId xmlns:a16="http://schemas.microsoft.com/office/drawing/2014/main" val="10001"/>
                  </a:ext>
                </a:extLst>
              </a:tr>
              <a:tr h="381000">
                <a:tc>
                  <a:txBody>
                    <a:bodyPr/>
                    <a:lstStyle/>
                    <a:p>
                      <a:r>
                        <a:rPr lang="en-US" b="1" i="0" dirty="0">
                          <a:latin typeface="Courier New"/>
                          <a:cs typeface="Courier New"/>
                        </a:rPr>
                        <a:t>%</a:t>
                      </a:r>
                      <a:r>
                        <a:rPr lang="en-US" b="1" i="0" dirty="0" err="1">
                          <a:latin typeface="Courier New"/>
                          <a:cs typeface="Courier New"/>
                        </a:rPr>
                        <a:t>rsi</a:t>
                      </a:r>
                      <a:endParaRPr lang="en-US" b="1" i="0" dirty="0">
                        <a:latin typeface="Courier New"/>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0" dirty="0">
                          <a:latin typeface="Courier New"/>
                          <a:cs typeface="Courier New"/>
                        </a:rPr>
                        <a:t>3000</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46315547"/>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a:ln/>
        </p:spPr>
        <p:txBody>
          <a:bodyPr/>
          <a:lstStyle/>
          <a:p>
            <a:pPr marL="119063" indent="-119063"/>
            <a:r>
              <a:rPr lang="en-US" dirty="0"/>
              <a:t>Example: Calling </a:t>
            </a:r>
            <a:r>
              <a:rPr lang="en-US" dirty="0" err="1">
                <a:latin typeface="Courier New Bold" charset="0"/>
                <a:cs typeface="Courier New Bold" charset="0"/>
                <a:sym typeface="Courier New Bold" charset="0"/>
              </a:rPr>
              <a:t>incr</a:t>
            </a:r>
            <a:r>
              <a:rPr lang="en-US" dirty="0"/>
              <a:t> #4</a:t>
            </a:r>
            <a:endParaRPr lang="en-US" dirty="0">
              <a:latin typeface="Courier New Bold" charset="0"/>
              <a:sym typeface="Courier New Bold" charset="0"/>
            </a:endParaRPr>
          </a:p>
        </p:txBody>
      </p:sp>
      <p:sp>
        <p:nvSpPr>
          <p:cNvPr id="63492" name="Rectangle 4"/>
          <p:cNvSpPr>
            <a:spLocks/>
          </p:cNvSpPr>
          <p:nvPr/>
        </p:nvSpPr>
        <p:spPr bwMode="auto">
          <a:xfrm>
            <a:off x="1524000" y="3581400"/>
            <a:ext cx="4419600" cy="29718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err="1">
                <a:latin typeface="Courier New" pitchFamily="49" charset="0"/>
                <a:cs typeface="Courier New" pitchFamily="49" charset="0"/>
                <a:sym typeface="Courier New Bold" charset="0"/>
              </a:rPr>
              <a:t>call_incr</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subq</a:t>
            </a:r>
            <a:r>
              <a:rPr lang="en-US" sz="1800" dirty="0">
                <a:latin typeface="Courier New" pitchFamily="49" charset="0"/>
                <a:cs typeface="Courier New" pitchFamily="49" charset="0"/>
                <a:sym typeface="Courier New Bold" charset="0"/>
              </a:rPr>
              <a:t>    $16, %</a:t>
            </a:r>
            <a:r>
              <a:rPr lang="en-US" sz="1800" dirty="0" err="1">
                <a:latin typeface="Courier New" pitchFamily="49" charset="0"/>
                <a:cs typeface="Courier New" pitchFamily="49" charset="0"/>
                <a:sym typeface="Courier New Bold" charset="0"/>
              </a:rPr>
              <a:t>rsp</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$15213,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movl</a:t>
            </a:r>
            <a:r>
              <a:rPr lang="en-US" sz="1800" dirty="0">
                <a:latin typeface="Courier New" pitchFamily="49" charset="0"/>
                <a:cs typeface="Courier New" pitchFamily="49" charset="0"/>
                <a:sym typeface="Courier New Bold" charset="0"/>
              </a:rPr>
              <a:t>    $3000, %</a:t>
            </a:r>
            <a:r>
              <a:rPr lang="en-US" sz="1800" dirty="0" err="1">
                <a:latin typeface="Courier New" pitchFamily="49" charset="0"/>
                <a:cs typeface="Courier New" pitchFamily="49" charset="0"/>
                <a:sym typeface="Courier New Bold" charset="0"/>
              </a:rPr>
              <a:t>esi</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leaq</a:t>
            </a:r>
            <a:r>
              <a:rPr lang="en-US" sz="1800" dirty="0">
                <a:latin typeface="Courier New" pitchFamily="49" charset="0"/>
                <a:cs typeface="Courier New" pitchFamily="49" charset="0"/>
                <a:sym typeface="Courier New Bold" charset="0"/>
              </a:rPr>
              <a:t>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call    </a:t>
            </a:r>
            <a:r>
              <a:rPr lang="en-US" sz="1800" dirty="0" err="1">
                <a:latin typeface="Courier New" pitchFamily="49" charset="0"/>
                <a:cs typeface="Courier New" pitchFamily="49" charset="0"/>
                <a:sym typeface="Courier New Bold" charset="0"/>
              </a:rPr>
              <a:t>incr</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addq</a:t>
            </a:r>
            <a:r>
              <a:rPr lang="en-US" sz="1800" dirty="0">
                <a:solidFill>
                  <a:srgbClr val="FF0000"/>
                </a:solidFill>
                <a:latin typeface="Courier New" pitchFamily="49" charset="0"/>
                <a:cs typeface="Courier New" pitchFamily="49" charset="0"/>
                <a:sym typeface="Courier New Bold" charset="0"/>
              </a:rPr>
              <a:t>    8(%</a:t>
            </a:r>
            <a:r>
              <a:rPr lang="en-US" sz="1800" dirty="0" err="1">
                <a:solidFill>
                  <a:srgbClr val="FF0000"/>
                </a:solidFill>
                <a:latin typeface="Courier New" pitchFamily="49" charset="0"/>
                <a:cs typeface="Courier New" pitchFamily="49" charset="0"/>
                <a:sym typeface="Courier New Bold" charset="0"/>
              </a:rPr>
              <a:t>rsp</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rax</a:t>
            </a:r>
            <a:endParaRPr lang="en-US" sz="1800" dirty="0">
              <a:solidFill>
                <a:srgbClr val="FF0000"/>
              </a:solidFill>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addq</a:t>
            </a:r>
            <a:r>
              <a:rPr lang="en-US" sz="1800" dirty="0">
                <a:solidFill>
                  <a:srgbClr val="FF0000"/>
                </a:solidFill>
                <a:latin typeface="Courier New" pitchFamily="49" charset="0"/>
                <a:cs typeface="Courier New" pitchFamily="49" charset="0"/>
                <a:sym typeface="Courier New Bold" charset="0"/>
              </a:rPr>
              <a:t>    $16, %</a:t>
            </a:r>
            <a:r>
              <a:rPr lang="en-US" sz="1800" dirty="0" err="1">
                <a:solidFill>
                  <a:srgbClr val="FF0000"/>
                </a:solidFill>
                <a:latin typeface="Courier New" pitchFamily="49" charset="0"/>
                <a:cs typeface="Courier New" pitchFamily="49" charset="0"/>
                <a:sym typeface="Courier New Bold" charset="0"/>
              </a:rPr>
              <a:t>rsp</a:t>
            </a:r>
            <a:endParaRPr lang="en-US" sz="1800" dirty="0">
              <a:solidFill>
                <a:srgbClr val="FF0000"/>
              </a:solidFill>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ret</a:t>
            </a:r>
          </a:p>
        </p:txBody>
      </p:sp>
      <p:sp>
        <p:nvSpPr>
          <p:cNvPr id="63493" name="Rectangle 5"/>
          <p:cNvSpPr>
            <a:spLocks/>
          </p:cNvSpPr>
          <p:nvPr/>
        </p:nvSpPr>
        <p:spPr bwMode="auto">
          <a:xfrm>
            <a:off x="1524000" y="1371600"/>
            <a:ext cx="4343400" cy="1600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call_incr</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v1 = 15213;</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v2 = </a:t>
            </a:r>
            <a:r>
              <a:rPr lang="en-US" sz="1800" dirty="0" err="1">
                <a:latin typeface="Courier New" pitchFamily="49" charset="0"/>
                <a:cs typeface="Courier New" pitchFamily="49" charset="0"/>
                <a:sym typeface="Courier New Bold" charset="0"/>
              </a:rPr>
              <a:t>incr</a:t>
            </a:r>
            <a:r>
              <a:rPr lang="en-US" sz="1800" dirty="0">
                <a:latin typeface="Courier New" pitchFamily="49" charset="0"/>
                <a:cs typeface="Courier New" pitchFamily="49" charset="0"/>
                <a:sym typeface="Courier New Bold" charset="0"/>
              </a:rPr>
              <a:t>(&amp;v1, 3000);</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return </a:t>
            </a:r>
            <a:r>
              <a:rPr lang="en-US" sz="1800" dirty="0">
                <a:solidFill>
                  <a:srgbClr val="FF0000"/>
                </a:solidFill>
                <a:latin typeface="Courier New" pitchFamily="49" charset="0"/>
                <a:cs typeface="Courier New" pitchFamily="49" charset="0"/>
                <a:sym typeface="Courier New Bold" charset="0"/>
              </a:rPr>
              <a:t>v1 + v2;</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endParaRPr lang="en-US" sz="1800" dirty="0">
              <a:latin typeface="Courier New" pitchFamily="49" charset="0"/>
              <a:cs typeface="Courier New" pitchFamily="49" charset="0"/>
              <a:sym typeface="Courier New Bold" charset="0"/>
            </a:endParaRPr>
          </a:p>
        </p:txBody>
      </p:sp>
      <p:sp>
        <p:nvSpPr>
          <p:cNvPr id="17" name="Rectangle 7"/>
          <p:cNvSpPr>
            <a:spLocks/>
          </p:cNvSpPr>
          <p:nvPr/>
        </p:nvSpPr>
        <p:spPr bwMode="auto">
          <a:xfrm>
            <a:off x="6934200" y="2667000"/>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18213</a:t>
            </a:r>
          </a:p>
        </p:txBody>
      </p:sp>
      <p:sp>
        <p:nvSpPr>
          <p:cNvPr id="18" name="Rectangle 9"/>
          <p:cNvSpPr>
            <a:spLocks/>
          </p:cNvSpPr>
          <p:nvPr/>
        </p:nvSpPr>
        <p:spPr bwMode="auto">
          <a:xfrm>
            <a:off x="6934200" y="3048000"/>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Unused</a:t>
            </a:r>
          </a:p>
        </p:txBody>
      </p:sp>
      <p:sp>
        <p:nvSpPr>
          <p:cNvPr id="19" name="Line 10"/>
          <p:cNvSpPr>
            <a:spLocks noChangeShapeType="1"/>
          </p:cNvSpPr>
          <p:nvPr/>
        </p:nvSpPr>
        <p:spPr bwMode="auto">
          <a:xfrm flipH="1">
            <a:off x="8256587" y="3282950"/>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0" name="Rectangle 11"/>
          <p:cNvSpPr>
            <a:spLocks/>
          </p:cNvSpPr>
          <p:nvPr/>
        </p:nvSpPr>
        <p:spPr bwMode="auto">
          <a:xfrm>
            <a:off x="8763001" y="3054350"/>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21" name="Rectangle 12"/>
          <p:cNvSpPr>
            <a:spLocks/>
          </p:cNvSpPr>
          <p:nvPr/>
        </p:nvSpPr>
        <p:spPr bwMode="auto">
          <a:xfrm>
            <a:off x="7724337" y="838201"/>
            <a:ext cx="1690591" cy="353943"/>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2000" dirty="0">
                <a:latin typeface="Calibri Bold" charset="0"/>
                <a:ea typeface="Calibri Bold" charset="0"/>
                <a:cs typeface="Calibri Bold" charset="0"/>
                <a:sym typeface="Calibri Bold" charset="0"/>
              </a:rPr>
              <a:t>Stack Structure</a:t>
            </a:r>
          </a:p>
        </p:txBody>
      </p:sp>
      <p:sp>
        <p:nvSpPr>
          <p:cNvPr id="22" name="Rectangle 13"/>
          <p:cNvSpPr>
            <a:spLocks/>
          </p:cNvSpPr>
          <p:nvPr/>
        </p:nvSpPr>
        <p:spPr bwMode="auto">
          <a:xfrm>
            <a:off x="6934200" y="1371600"/>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
        <p:nvSpPr>
          <p:cNvPr id="23" name="Rectangle 9"/>
          <p:cNvSpPr>
            <a:spLocks/>
          </p:cNvSpPr>
          <p:nvPr/>
        </p:nvSpPr>
        <p:spPr bwMode="auto">
          <a:xfrm>
            <a:off x="6934200" y="2286000"/>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Calibri Bold" charset="0"/>
                <a:ea typeface="Calibri Bold" charset="0"/>
                <a:cs typeface="Calibri Bold" charset="0"/>
                <a:sym typeface="Calibri Bold" charset="0"/>
              </a:rPr>
              <a:t>Rtn</a:t>
            </a:r>
            <a:r>
              <a:rPr lang="en-US" sz="1800" dirty="0">
                <a:latin typeface="Calibri Bold" charset="0"/>
                <a:ea typeface="Calibri Bold" charset="0"/>
                <a:cs typeface="Calibri Bold" charset="0"/>
                <a:sym typeface="Calibri Bold" charset="0"/>
              </a:rPr>
              <a:t> address</a:t>
            </a:r>
          </a:p>
        </p:txBody>
      </p:sp>
      <p:sp>
        <p:nvSpPr>
          <p:cNvPr id="26" name="Line 10"/>
          <p:cNvSpPr>
            <a:spLocks noChangeShapeType="1"/>
          </p:cNvSpPr>
          <p:nvPr/>
        </p:nvSpPr>
        <p:spPr bwMode="auto">
          <a:xfrm flipH="1">
            <a:off x="8229600" y="2895600"/>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7" name="Rectangle 11"/>
          <p:cNvSpPr>
            <a:spLocks/>
          </p:cNvSpPr>
          <p:nvPr/>
        </p:nvSpPr>
        <p:spPr bwMode="auto">
          <a:xfrm>
            <a:off x="8736013" y="2667000"/>
            <a:ext cx="904094"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%rsp+8</a:t>
            </a:r>
          </a:p>
        </p:txBody>
      </p:sp>
      <p:graphicFrame>
        <p:nvGraphicFramePr>
          <p:cNvPr id="24" name="Table 23"/>
          <p:cNvGraphicFramePr>
            <a:graphicFrameLocks noGrp="1"/>
          </p:cNvGraphicFramePr>
          <p:nvPr>
            <p:extLst>
              <p:ext uri="{D42A27DB-BD31-4B8C-83A1-F6EECF244321}">
                <p14:modId xmlns:p14="http://schemas.microsoft.com/office/powerpoint/2010/main" val="4258165582"/>
              </p:ext>
            </p:extLst>
          </p:nvPr>
        </p:nvGraphicFramePr>
        <p:xfrm>
          <a:off x="6781800" y="3886201"/>
          <a:ext cx="3352800" cy="74676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04800">
                <a:tc>
                  <a:txBody>
                    <a:bodyPr/>
                    <a:lstStyle/>
                    <a:p>
                      <a:r>
                        <a:rPr lang="en-US" dirty="0">
                          <a:latin typeface="Calibri"/>
                          <a:cs typeface="Calibri"/>
                        </a:rPr>
                        <a:t>Register</a:t>
                      </a:r>
                    </a:p>
                  </a:txBody>
                  <a:tcPr/>
                </a:tc>
                <a:tc>
                  <a:txBody>
                    <a:bodyPr/>
                    <a:lstStyle/>
                    <a:p>
                      <a:r>
                        <a:rPr lang="en-US" dirty="0">
                          <a:latin typeface="Calibri"/>
                          <a:cs typeface="Calibri"/>
                        </a:rPr>
                        <a:t>Use(s)</a:t>
                      </a:r>
                    </a:p>
                  </a:txBody>
                  <a:tcPr/>
                </a:tc>
                <a:extLst>
                  <a:ext uri="{0D108BD9-81ED-4DB2-BD59-A6C34878D82A}">
                    <a16:rowId xmlns:a16="http://schemas.microsoft.com/office/drawing/2014/main" val="10000"/>
                  </a:ext>
                </a:extLst>
              </a:tr>
              <a:tr h="381000">
                <a:tc>
                  <a:txBody>
                    <a:bodyPr/>
                    <a:lstStyle/>
                    <a:p>
                      <a:r>
                        <a:rPr lang="en-US" b="1" i="0" dirty="0">
                          <a:latin typeface="Courier New"/>
                          <a:cs typeface="Courier New"/>
                        </a:rPr>
                        <a:t>%</a:t>
                      </a:r>
                      <a:r>
                        <a:rPr lang="en-US" b="1" i="0" dirty="0" err="1">
                          <a:latin typeface="Courier New"/>
                          <a:cs typeface="Courier New"/>
                        </a:rPr>
                        <a:t>rax</a:t>
                      </a:r>
                      <a:endParaRPr lang="en-US" b="1" i="0" dirty="0">
                        <a:latin typeface="Courier New"/>
                        <a:cs typeface="Courier New"/>
                      </a:endParaRPr>
                    </a:p>
                  </a:txBody>
                  <a:tcPr/>
                </a:tc>
                <a:tc>
                  <a:txBody>
                    <a:bodyPr/>
                    <a:lstStyle/>
                    <a:p>
                      <a:r>
                        <a:rPr lang="en-US" dirty="0">
                          <a:latin typeface="Calibri"/>
                          <a:cs typeface="Calibri"/>
                        </a:rPr>
                        <a:t>Return value</a:t>
                      </a:r>
                      <a:endParaRPr lang="en-US" b="1" i="0" dirty="0">
                        <a:latin typeface="Courier New"/>
                        <a:cs typeface="Courier New"/>
                      </a:endParaRPr>
                    </a:p>
                  </a:txBody>
                  <a:tcPr/>
                </a:tc>
                <a:extLst>
                  <a:ext uri="{0D108BD9-81ED-4DB2-BD59-A6C34878D82A}">
                    <a16:rowId xmlns:a16="http://schemas.microsoft.com/office/drawing/2014/main" val="10001"/>
                  </a:ext>
                </a:extLst>
              </a:tr>
            </a:tbl>
          </a:graphicData>
        </a:graphic>
      </p:graphicFrame>
      <p:sp>
        <p:nvSpPr>
          <p:cNvPr id="29" name="Line 10"/>
          <p:cNvSpPr>
            <a:spLocks noChangeShapeType="1"/>
          </p:cNvSpPr>
          <p:nvPr/>
        </p:nvSpPr>
        <p:spPr bwMode="auto">
          <a:xfrm flipH="1">
            <a:off x="8229600" y="6400800"/>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30" name="Rectangle 11"/>
          <p:cNvSpPr>
            <a:spLocks/>
          </p:cNvSpPr>
          <p:nvPr/>
        </p:nvSpPr>
        <p:spPr bwMode="auto">
          <a:xfrm>
            <a:off x="8736014" y="6172200"/>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31" name="Rectangle 12"/>
          <p:cNvSpPr>
            <a:spLocks/>
          </p:cNvSpPr>
          <p:nvPr/>
        </p:nvSpPr>
        <p:spPr bwMode="auto">
          <a:xfrm>
            <a:off x="7467600" y="4800602"/>
            <a:ext cx="2667718" cy="353943"/>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2000" dirty="0">
                <a:latin typeface="Calibri Bold" charset="0"/>
                <a:ea typeface="Calibri Bold" charset="0"/>
                <a:cs typeface="Calibri Bold" charset="0"/>
                <a:sym typeface="Calibri Bold" charset="0"/>
              </a:rPr>
              <a:t>Updated Stack Structure</a:t>
            </a:r>
          </a:p>
        </p:txBody>
      </p:sp>
      <p:sp>
        <p:nvSpPr>
          <p:cNvPr id="32" name="Rectangle 13"/>
          <p:cNvSpPr>
            <a:spLocks/>
          </p:cNvSpPr>
          <p:nvPr/>
        </p:nvSpPr>
        <p:spPr bwMode="auto">
          <a:xfrm>
            <a:off x="6934200" y="5257800"/>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
        <p:nvSpPr>
          <p:cNvPr id="36" name="Rectangle 9"/>
          <p:cNvSpPr>
            <a:spLocks/>
          </p:cNvSpPr>
          <p:nvPr/>
        </p:nvSpPr>
        <p:spPr bwMode="auto">
          <a:xfrm>
            <a:off x="6934200" y="6172200"/>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Calibri Bold" charset="0"/>
                <a:ea typeface="Calibri Bold" charset="0"/>
                <a:cs typeface="Calibri Bold" charset="0"/>
                <a:sym typeface="Calibri Bold" charset="0"/>
              </a:rPr>
              <a:t>Rtn</a:t>
            </a:r>
            <a:r>
              <a:rPr lang="en-US" sz="1800" dirty="0">
                <a:latin typeface="Calibri Bold" charset="0"/>
                <a:ea typeface="Calibri Bold" charset="0"/>
                <a:cs typeface="Calibri Bold" charset="0"/>
                <a:sym typeface="Calibri Bold" charset="0"/>
              </a:rPr>
              <a:t> address</a:t>
            </a:r>
          </a:p>
        </p:txBody>
      </p:sp>
    </p:spTree>
    <p:extLst>
      <p:ext uri="{BB962C8B-B14F-4D97-AF65-F5344CB8AC3E}">
        <p14:creationId xmlns:p14="http://schemas.microsoft.com/office/powerpoint/2010/main" val="2059723412"/>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a:ln/>
        </p:spPr>
        <p:txBody>
          <a:bodyPr/>
          <a:lstStyle/>
          <a:p>
            <a:pPr marL="119063" indent="-119063"/>
            <a:r>
              <a:rPr lang="en-US" dirty="0"/>
              <a:t>Example: Calling </a:t>
            </a:r>
            <a:r>
              <a:rPr lang="en-US" dirty="0" err="1">
                <a:latin typeface="Courier New Bold" charset="0"/>
                <a:cs typeface="Courier New Bold" charset="0"/>
                <a:sym typeface="Courier New Bold" charset="0"/>
              </a:rPr>
              <a:t>incr</a:t>
            </a:r>
            <a:r>
              <a:rPr lang="en-US" dirty="0"/>
              <a:t> #5</a:t>
            </a:r>
            <a:endParaRPr lang="en-US" dirty="0">
              <a:latin typeface="Courier New Bold" charset="0"/>
              <a:sym typeface="Courier New Bold" charset="0"/>
            </a:endParaRPr>
          </a:p>
        </p:txBody>
      </p:sp>
      <p:sp>
        <p:nvSpPr>
          <p:cNvPr id="63492" name="Rectangle 4"/>
          <p:cNvSpPr>
            <a:spLocks/>
          </p:cNvSpPr>
          <p:nvPr/>
        </p:nvSpPr>
        <p:spPr bwMode="auto">
          <a:xfrm>
            <a:off x="1524000" y="3581400"/>
            <a:ext cx="4419600" cy="29718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err="1">
                <a:latin typeface="Courier New" pitchFamily="49" charset="0"/>
                <a:cs typeface="Courier New" pitchFamily="49" charset="0"/>
                <a:sym typeface="Courier New Bold" charset="0"/>
              </a:rPr>
              <a:t>call_incr</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subq</a:t>
            </a:r>
            <a:r>
              <a:rPr lang="en-US" sz="1800" dirty="0">
                <a:latin typeface="Courier New" pitchFamily="49" charset="0"/>
                <a:cs typeface="Courier New" pitchFamily="49" charset="0"/>
                <a:sym typeface="Courier New Bold" charset="0"/>
              </a:rPr>
              <a:t>    $16, %</a:t>
            </a:r>
            <a:r>
              <a:rPr lang="en-US" sz="1800" dirty="0" err="1">
                <a:latin typeface="Courier New" pitchFamily="49" charset="0"/>
                <a:cs typeface="Courier New" pitchFamily="49" charset="0"/>
                <a:sym typeface="Courier New Bold" charset="0"/>
              </a:rPr>
              <a:t>rsp</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$15213,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movl</a:t>
            </a:r>
            <a:r>
              <a:rPr lang="en-US" sz="1800" dirty="0">
                <a:latin typeface="Courier New" pitchFamily="49" charset="0"/>
                <a:cs typeface="Courier New" pitchFamily="49" charset="0"/>
                <a:sym typeface="Courier New Bold" charset="0"/>
              </a:rPr>
              <a:t>    $3000, %</a:t>
            </a:r>
            <a:r>
              <a:rPr lang="en-US" sz="1800" dirty="0" err="1">
                <a:latin typeface="Courier New" pitchFamily="49" charset="0"/>
                <a:cs typeface="Courier New" pitchFamily="49" charset="0"/>
                <a:sym typeface="Courier New Bold" charset="0"/>
              </a:rPr>
              <a:t>esi</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leaq</a:t>
            </a:r>
            <a:r>
              <a:rPr lang="en-US" sz="1800" dirty="0">
                <a:latin typeface="Courier New" pitchFamily="49" charset="0"/>
                <a:cs typeface="Courier New" pitchFamily="49" charset="0"/>
                <a:sym typeface="Courier New Bold" charset="0"/>
              </a:rPr>
              <a:t>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call    </a:t>
            </a:r>
            <a:r>
              <a:rPr lang="en-US" sz="1800" dirty="0" err="1">
                <a:latin typeface="Courier New" pitchFamily="49" charset="0"/>
                <a:cs typeface="Courier New" pitchFamily="49" charset="0"/>
                <a:sym typeface="Courier New Bold" charset="0"/>
              </a:rPr>
              <a:t>incr</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$16, %</a:t>
            </a:r>
            <a:r>
              <a:rPr lang="en-US" sz="1800" dirty="0" err="1">
                <a:latin typeface="Courier New" pitchFamily="49" charset="0"/>
                <a:cs typeface="Courier New" pitchFamily="49" charset="0"/>
                <a:sym typeface="Courier New Bold" charset="0"/>
              </a:rPr>
              <a:t>rsp</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ret</a:t>
            </a:r>
          </a:p>
        </p:txBody>
      </p:sp>
      <p:sp>
        <p:nvSpPr>
          <p:cNvPr id="63493" name="Rectangle 5"/>
          <p:cNvSpPr>
            <a:spLocks/>
          </p:cNvSpPr>
          <p:nvPr/>
        </p:nvSpPr>
        <p:spPr bwMode="auto">
          <a:xfrm>
            <a:off x="1524000" y="1371600"/>
            <a:ext cx="4343400" cy="1600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call_incr</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v1 = 15213;</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v2 = </a:t>
            </a:r>
            <a:r>
              <a:rPr lang="en-US" sz="1800" dirty="0" err="1">
                <a:latin typeface="Courier New" pitchFamily="49" charset="0"/>
                <a:cs typeface="Courier New" pitchFamily="49" charset="0"/>
                <a:sym typeface="Courier New Bold" charset="0"/>
              </a:rPr>
              <a:t>incr</a:t>
            </a:r>
            <a:r>
              <a:rPr lang="en-US" sz="1800" dirty="0">
                <a:latin typeface="Courier New" pitchFamily="49" charset="0"/>
                <a:cs typeface="Courier New" pitchFamily="49" charset="0"/>
                <a:sym typeface="Courier New Bold" charset="0"/>
              </a:rPr>
              <a:t>(&amp;v1, 3000);</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 return</a:t>
            </a:r>
            <a:r>
              <a:rPr lang="en-US" sz="1800" dirty="0">
                <a:latin typeface="Courier New" pitchFamily="49" charset="0"/>
                <a:cs typeface="Courier New" pitchFamily="49" charset="0"/>
                <a:sym typeface="Courier New Bold" charset="0"/>
              </a:rPr>
              <a:t> v1 + v2;</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endParaRPr lang="en-US" sz="1800" dirty="0">
              <a:latin typeface="Courier New" pitchFamily="49" charset="0"/>
              <a:cs typeface="Courier New" pitchFamily="49" charset="0"/>
              <a:sym typeface="Courier New Bold" charset="0"/>
            </a:endParaRPr>
          </a:p>
        </p:txBody>
      </p:sp>
      <p:graphicFrame>
        <p:nvGraphicFramePr>
          <p:cNvPr id="24" name="Table 23"/>
          <p:cNvGraphicFramePr>
            <a:graphicFrameLocks noGrp="1"/>
          </p:cNvGraphicFramePr>
          <p:nvPr>
            <p:extLst>
              <p:ext uri="{D42A27DB-BD31-4B8C-83A1-F6EECF244321}">
                <p14:modId xmlns:p14="http://schemas.microsoft.com/office/powerpoint/2010/main" val="3359803950"/>
              </p:ext>
            </p:extLst>
          </p:nvPr>
        </p:nvGraphicFramePr>
        <p:xfrm>
          <a:off x="6933482" y="3352799"/>
          <a:ext cx="3352800" cy="74676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04800">
                <a:tc>
                  <a:txBody>
                    <a:bodyPr/>
                    <a:lstStyle/>
                    <a:p>
                      <a:r>
                        <a:rPr lang="en-US" dirty="0">
                          <a:latin typeface="Calibri"/>
                          <a:cs typeface="Calibri"/>
                        </a:rPr>
                        <a:t>Register</a:t>
                      </a:r>
                    </a:p>
                  </a:txBody>
                  <a:tcPr/>
                </a:tc>
                <a:tc>
                  <a:txBody>
                    <a:bodyPr/>
                    <a:lstStyle/>
                    <a:p>
                      <a:r>
                        <a:rPr lang="en-US" dirty="0">
                          <a:latin typeface="Calibri"/>
                          <a:cs typeface="Calibri"/>
                        </a:rPr>
                        <a:t>Use(s)</a:t>
                      </a:r>
                    </a:p>
                  </a:txBody>
                  <a:tcPr/>
                </a:tc>
                <a:extLst>
                  <a:ext uri="{0D108BD9-81ED-4DB2-BD59-A6C34878D82A}">
                    <a16:rowId xmlns:a16="http://schemas.microsoft.com/office/drawing/2014/main" val="10000"/>
                  </a:ext>
                </a:extLst>
              </a:tr>
              <a:tr h="381000">
                <a:tc>
                  <a:txBody>
                    <a:bodyPr/>
                    <a:lstStyle/>
                    <a:p>
                      <a:r>
                        <a:rPr lang="en-US" b="1" i="0" dirty="0">
                          <a:latin typeface="Courier New"/>
                          <a:cs typeface="Courier New"/>
                        </a:rPr>
                        <a:t>%</a:t>
                      </a:r>
                      <a:r>
                        <a:rPr lang="en-US" b="1" i="0" dirty="0" err="1">
                          <a:latin typeface="Courier New"/>
                          <a:cs typeface="Courier New"/>
                        </a:rPr>
                        <a:t>rax</a:t>
                      </a:r>
                      <a:endParaRPr lang="en-US" b="1" i="0" dirty="0">
                        <a:latin typeface="Courier New"/>
                        <a:cs typeface="Courier New"/>
                      </a:endParaRPr>
                    </a:p>
                  </a:txBody>
                  <a:tcPr/>
                </a:tc>
                <a:tc>
                  <a:txBody>
                    <a:bodyPr/>
                    <a:lstStyle/>
                    <a:p>
                      <a:r>
                        <a:rPr lang="en-US" dirty="0">
                          <a:latin typeface="Calibri"/>
                          <a:cs typeface="Calibri"/>
                        </a:rPr>
                        <a:t>Return value</a:t>
                      </a:r>
                      <a:endParaRPr lang="en-US" b="1" i="0" dirty="0">
                        <a:latin typeface="Courier New"/>
                        <a:cs typeface="Courier New"/>
                      </a:endParaRPr>
                    </a:p>
                  </a:txBody>
                  <a:tcPr/>
                </a:tc>
                <a:extLst>
                  <a:ext uri="{0D108BD9-81ED-4DB2-BD59-A6C34878D82A}">
                    <a16:rowId xmlns:a16="http://schemas.microsoft.com/office/drawing/2014/main" val="10001"/>
                  </a:ext>
                </a:extLst>
              </a:tr>
            </a:tbl>
          </a:graphicData>
        </a:graphic>
      </p:graphicFrame>
      <p:sp>
        <p:nvSpPr>
          <p:cNvPr id="29" name="Line 10"/>
          <p:cNvSpPr>
            <a:spLocks noChangeShapeType="1"/>
          </p:cNvSpPr>
          <p:nvPr/>
        </p:nvSpPr>
        <p:spPr bwMode="auto">
          <a:xfrm flipH="1">
            <a:off x="8228882" y="2514599"/>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30" name="Rectangle 11"/>
          <p:cNvSpPr>
            <a:spLocks/>
          </p:cNvSpPr>
          <p:nvPr/>
        </p:nvSpPr>
        <p:spPr bwMode="auto">
          <a:xfrm>
            <a:off x="8735296" y="2285999"/>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31" name="Rectangle 12"/>
          <p:cNvSpPr>
            <a:spLocks/>
          </p:cNvSpPr>
          <p:nvPr/>
        </p:nvSpPr>
        <p:spPr bwMode="auto">
          <a:xfrm>
            <a:off x="7695482" y="838200"/>
            <a:ext cx="2667718" cy="353943"/>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2000" dirty="0">
                <a:latin typeface="Calibri Bold" charset="0"/>
                <a:ea typeface="Calibri Bold" charset="0"/>
                <a:cs typeface="Calibri Bold" charset="0"/>
                <a:sym typeface="Calibri Bold" charset="0"/>
              </a:rPr>
              <a:t>Updated Stack Structure</a:t>
            </a:r>
          </a:p>
        </p:txBody>
      </p:sp>
      <p:sp>
        <p:nvSpPr>
          <p:cNvPr id="32" name="Rectangle 13"/>
          <p:cNvSpPr>
            <a:spLocks/>
          </p:cNvSpPr>
          <p:nvPr/>
        </p:nvSpPr>
        <p:spPr bwMode="auto">
          <a:xfrm>
            <a:off x="6933482" y="1371599"/>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
        <p:nvSpPr>
          <p:cNvPr id="36" name="Rectangle 9"/>
          <p:cNvSpPr>
            <a:spLocks/>
          </p:cNvSpPr>
          <p:nvPr/>
        </p:nvSpPr>
        <p:spPr bwMode="auto">
          <a:xfrm>
            <a:off x="6933482" y="22859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Calibri Bold" charset="0"/>
                <a:ea typeface="Calibri Bold" charset="0"/>
                <a:cs typeface="Calibri Bold" charset="0"/>
                <a:sym typeface="Calibri Bold" charset="0"/>
              </a:rPr>
              <a:t>Rtn</a:t>
            </a:r>
            <a:r>
              <a:rPr lang="en-US" sz="1800" dirty="0">
                <a:latin typeface="Calibri Bold" charset="0"/>
                <a:ea typeface="Calibri Bold" charset="0"/>
                <a:cs typeface="Calibri Bold" charset="0"/>
                <a:sym typeface="Calibri Bold" charset="0"/>
              </a:rPr>
              <a:t> address</a:t>
            </a:r>
          </a:p>
        </p:txBody>
      </p:sp>
      <p:sp>
        <p:nvSpPr>
          <p:cNvPr id="25" name="Line 10"/>
          <p:cNvSpPr>
            <a:spLocks noChangeShapeType="1"/>
          </p:cNvSpPr>
          <p:nvPr/>
        </p:nvSpPr>
        <p:spPr bwMode="auto">
          <a:xfrm flipH="1">
            <a:off x="8228882" y="5562599"/>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8" name="Rectangle 11"/>
          <p:cNvSpPr>
            <a:spLocks/>
          </p:cNvSpPr>
          <p:nvPr/>
        </p:nvSpPr>
        <p:spPr bwMode="auto">
          <a:xfrm>
            <a:off x="8735296" y="5333999"/>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33" name="Rectangle 12"/>
          <p:cNvSpPr>
            <a:spLocks/>
          </p:cNvSpPr>
          <p:nvPr/>
        </p:nvSpPr>
        <p:spPr bwMode="auto">
          <a:xfrm>
            <a:off x="7695482" y="4267200"/>
            <a:ext cx="2254848" cy="353943"/>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2000" dirty="0">
                <a:latin typeface="Calibri Bold" charset="0"/>
                <a:ea typeface="Calibri Bold" charset="0"/>
                <a:cs typeface="Calibri Bold" charset="0"/>
                <a:sym typeface="Calibri Bold" charset="0"/>
              </a:rPr>
              <a:t>Final Stack Structure</a:t>
            </a:r>
          </a:p>
        </p:txBody>
      </p:sp>
      <p:sp>
        <p:nvSpPr>
          <p:cNvPr id="34" name="Rectangle 13"/>
          <p:cNvSpPr>
            <a:spLocks/>
          </p:cNvSpPr>
          <p:nvPr/>
        </p:nvSpPr>
        <p:spPr bwMode="auto">
          <a:xfrm>
            <a:off x="6933482" y="4800599"/>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3784038A-7671-6160-F062-C1A3358455BB}"/>
                  </a:ext>
                </a:extLst>
              </p14:cNvPr>
              <p14:cNvContentPartPr/>
              <p14:nvPr/>
            </p14:nvContentPartPr>
            <p14:xfrm>
              <a:off x="4133880" y="1981080"/>
              <a:ext cx="197280" cy="432360"/>
            </p14:xfrm>
          </p:contentPart>
        </mc:Choice>
        <mc:Fallback xmlns="">
          <p:pic>
            <p:nvPicPr>
              <p:cNvPr id="2" name="Ink 1">
                <a:extLst>
                  <a:ext uri="{FF2B5EF4-FFF2-40B4-BE49-F238E27FC236}">
                    <a16:creationId xmlns:a16="http://schemas.microsoft.com/office/drawing/2014/main" id="{3784038A-7671-6160-F062-C1A3358455BB}"/>
                  </a:ext>
                </a:extLst>
              </p:cNvPr>
              <p:cNvPicPr/>
              <p:nvPr/>
            </p:nvPicPr>
            <p:blipFill>
              <a:blip r:embed="rId4"/>
              <a:stretch>
                <a:fillRect/>
              </a:stretch>
            </p:blipFill>
            <p:spPr>
              <a:xfrm>
                <a:off x="4124520" y="1971720"/>
                <a:ext cx="216000" cy="451080"/>
              </a:xfrm>
              <a:prstGeom prst="rect">
                <a:avLst/>
              </a:prstGeom>
            </p:spPr>
          </p:pic>
        </mc:Fallback>
      </mc:AlternateContent>
    </p:spTree>
    <p:extLst>
      <p:ext uri="{BB962C8B-B14F-4D97-AF65-F5344CB8AC3E}">
        <p14:creationId xmlns:p14="http://schemas.microsoft.com/office/powerpoint/2010/main" val="342740011"/>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type="title"/>
          </p:nvPr>
        </p:nvSpPr>
        <p:spPr>
          <a:ln/>
        </p:spPr>
        <p:txBody>
          <a:bodyPr/>
          <a:lstStyle/>
          <a:p>
            <a:pPr marL="119063" indent="-119063"/>
            <a:r>
              <a:rPr lang="en-US" dirty="0"/>
              <a:t>Register Saving Conventions</a:t>
            </a:r>
          </a:p>
        </p:txBody>
      </p:sp>
      <p:sp>
        <p:nvSpPr>
          <p:cNvPr id="74756" name="Rectangle 4"/>
          <p:cNvSpPr>
            <a:spLocks noGrp="1" noChangeArrowheads="1"/>
          </p:cNvSpPr>
          <p:nvPr>
            <p:ph idx="1"/>
          </p:nvPr>
        </p:nvSpPr>
        <p:spPr>
          <a:ln/>
        </p:spPr>
        <p:txBody>
          <a:bodyPr/>
          <a:lstStyle/>
          <a:p>
            <a:r>
              <a:rPr lang="en-US" dirty="0"/>
              <a:t>When procedure </a:t>
            </a:r>
            <a:r>
              <a:rPr lang="en-US" dirty="0" err="1">
                <a:latin typeface="Courier New Bold" charset="0"/>
                <a:cs typeface="Courier New Bold" charset="0"/>
                <a:sym typeface="Courier New Bold" charset="0"/>
              </a:rPr>
              <a:t>yoo</a:t>
            </a:r>
            <a:r>
              <a:rPr lang="en-US" dirty="0"/>
              <a:t> calls </a:t>
            </a:r>
            <a:r>
              <a:rPr lang="en-US" dirty="0">
                <a:latin typeface="Courier New Bold" charset="0"/>
                <a:cs typeface="Courier New Bold" charset="0"/>
                <a:sym typeface="Courier New Bold" charset="0"/>
              </a:rPr>
              <a:t>who</a:t>
            </a:r>
            <a:r>
              <a:rPr lang="en-US" dirty="0"/>
              <a:t>:</a:t>
            </a:r>
          </a:p>
          <a:p>
            <a:pPr marL="552450" lvl="1"/>
            <a:r>
              <a:rPr lang="en-US" dirty="0" err="1">
                <a:latin typeface="Courier New Bold" charset="0"/>
                <a:cs typeface="Courier New Bold" charset="0"/>
                <a:sym typeface="Courier New Bold" charset="0"/>
              </a:rPr>
              <a:t>yoo</a:t>
            </a:r>
            <a:r>
              <a:rPr lang="en-US" dirty="0"/>
              <a:t> is the </a:t>
            </a:r>
            <a:r>
              <a:rPr lang="en-US" dirty="0">
                <a:solidFill>
                  <a:srgbClr val="980002"/>
                </a:solidFill>
                <a:latin typeface="Calibri Bold Italic" charset="0"/>
                <a:ea typeface="Calibri Bold Italic" charset="0"/>
                <a:cs typeface="Calibri Bold Italic" charset="0"/>
                <a:sym typeface="Calibri Bold Italic" charset="0"/>
              </a:rPr>
              <a:t>caller</a:t>
            </a:r>
            <a:endParaRPr lang="en-US" dirty="0"/>
          </a:p>
          <a:p>
            <a:pPr marL="552450" lvl="1"/>
            <a:r>
              <a:rPr lang="en-US" dirty="0">
                <a:latin typeface="Courier New Bold" charset="0"/>
                <a:cs typeface="Courier New Bold" charset="0"/>
                <a:sym typeface="Courier New Bold" charset="0"/>
              </a:rPr>
              <a:t>who</a:t>
            </a:r>
            <a:r>
              <a:rPr lang="en-US" dirty="0"/>
              <a:t> is the </a:t>
            </a:r>
            <a:r>
              <a:rPr lang="en-US" dirty="0" err="1">
                <a:solidFill>
                  <a:srgbClr val="980002"/>
                </a:solidFill>
                <a:latin typeface="Calibri Bold Italic" charset="0"/>
                <a:ea typeface="Calibri Bold Italic" charset="0"/>
                <a:cs typeface="Calibri Bold Italic" charset="0"/>
                <a:sym typeface="Calibri Bold Italic" charset="0"/>
              </a:rPr>
              <a:t>callee</a:t>
            </a:r>
            <a:endParaRPr lang="en-US" dirty="0"/>
          </a:p>
          <a:p>
            <a:pPr>
              <a:spcBef>
                <a:spcPts val="1200"/>
              </a:spcBef>
            </a:pPr>
            <a:r>
              <a:rPr lang="en-US" dirty="0"/>
              <a:t>Can register </a:t>
            </a:r>
            <a:r>
              <a:rPr lang="en-US" i="1" dirty="0"/>
              <a:t>x </a:t>
            </a:r>
            <a:r>
              <a:rPr lang="en-US" dirty="0"/>
              <a:t>be used for temporary storage?</a:t>
            </a:r>
          </a:p>
          <a:p>
            <a:endParaRPr lang="en-US" dirty="0"/>
          </a:p>
          <a:p>
            <a:endParaRPr lang="en-US" dirty="0"/>
          </a:p>
          <a:p>
            <a:endParaRPr lang="en-US" dirty="0"/>
          </a:p>
          <a:p>
            <a:endParaRPr lang="en-US" dirty="0"/>
          </a:p>
          <a:p>
            <a:endParaRPr lang="en-US" dirty="0"/>
          </a:p>
          <a:p>
            <a:pPr marL="552450" lvl="1"/>
            <a:r>
              <a:rPr lang="en-US" dirty="0"/>
              <a:t>Contents of register </a:t>
            </a:r>
            <a:r>
              <a:rPr lang="en-US" dirty="0">
                <a:latin typeface="Courier New Bold" charset="0"/>
                <a:cs typeface="Courier New Bold" charset="0"/>
                <a:sym typeface="Courier New Bold" charset="0"/>
              </a:rPr>
              <a:t>%</a:t>
            </a:r>
            <a:r>
              <a:rPr lang="en-US" dirty="0" err="1">
                <a:latin typeface="Courier New Bold" charset="0"/>
                <a:cs typeface="Courier New Bold" charset="0"/>
                <a:sym typeface="Courier New Bold" charset="0"/>
              </a:rPr>
              <a:t>rdx</a:t>
            </a:r>
            <a:r>
              <a:rPr lang="en-US" dirty="0"/>
              <a:t> overwritten by </a:t>
            </a:r>
            <a:r>
              <a:rPr lang="en-US" dirty="0">
                <a:latin typeface="Courier New Bold" charset="0"/>
                <a:cs typeface="Courier New Bold" charset="0"/>
                <a:sym typeface="Courier New Bold" charset="0"/>
              </a:rPr>
              <a:t>who</a:t>
            </a:r>
            <a:endParaRPr lang="en-US" dirty="0">
              <a:latin typeface="Courier New Bold" charset="0"/>
              <a:ea typeface="ヒラギノ角ゴ ProN W6" charset="0"/>
              <a:cs typeface="ヒラギノ角ゴ ProN W6" charset="0"/>
              <a:sym typeface="Courier New Bold" charset="0"/>
            </a:endParaRPr>
          </a:p>
          <a:p>
            <a:pPr marL="552450" lvl="1"/>
            <a:r>
              <a:rPr lang="en-US" dirty="0">
                <a:ea typeface="Zapf Dingbats" charset="0"/>
                <a:cs typeface="Zapf Dingbats" charset="0"/>
              </a:rPr>
              <a:t>This could be trouble ➙ something should be done!</a:t>
            </a:r>
            <a:endParaRPr lang="en-US" sz="1800" dirty="0"/>
          </a:p>
          <a:p>
            <a:pPr marL="838200" lvl="2"/>
            <a:r>
              <a:rPr lang="en-US" dirty="0"/>
              <a:t>Need some coordination</a:t>
            </a:r>
          </a:p>
        </p:txBody>
      </p:sp>
      <p:sp>
        <p:nvSpPr>
          <p:cNvPr id="74757" name="Rectangle 5"/>
          <p:cNvSpPr>
            <a:spLocks/>
          </p:cNvSpPr>
          <p:nvPr/>
        </p:nvSpPr>
        <p:spPr bwMode="auto">
          <a:xfrm>
            <a:off x="2284413" y="3200400"/>
            <a:ext cx="3797300" cy="1976438"/>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457200" algn="l"/>
                <a:tab pos="457200" algn="l"/>
                <a:tab pos="457200" algn="l"/>
                <a:tab pos="457200" algn="l"/>
                <a:tab pos="457200" algn="l"/>
                <a:tab pos="457200" algn="l"/>
              </a:tabLst>
            </a:pPr>
            <a:r>
              <a:rPr lang="en-US" sz="1800" dirty="0" err="1">
                <a:latin typeface="Courier New" pitchFamily="49" charset="0"/>
                <a:cs typeface="Courier New" pitchFamily="49" charset="0"/>
                <a:sym typeface="Courier New Bold" charset="0"/>
              </a:rPr>
              <a:t>yoo</a:t>
            </a:r>
            <a:r>
              <a:rPr lang="en-US" sz="1800" dirty="0">
                <a:latin typeface="Courier New" pitchFamily="49" charset="0"/>
                <a:cs typeface="Courier New" pitchFamily="49" charset="0"/>
                <a:sym typeface="Courier New Bold" charset="0"/>
              </a:rPr>
              <a:t>:</a:t>
            </a:r>
            <a:endParaRPr lang="en-US" sz="2400" dirty="0">
              <a:latin typeface="Courier New" pitchFamily="49" charset="0"/>
              <a:ea typeface="Lucida Grande" charset="0"/>
              <a:cs typeface="Courier New" pitchFamily="49" charset="0"/>
              <a:sym typeface="Arial Narrow Bold" charset="0"/>
            </a:endParaRPr>
          </a:p>
          <a:p>
            <a:pPr algn="l">
              <a:tabLst>
                <a:tab pos="457200" algn="l"/>
                <a:tab pos="457200" algn="l"/>
                <a:tab pos="457200" algn="l"/>
                <a:tab pos="457200" algn="l"/>
                <a:tab pos="457200" algn="l"/>
                <a:tab pos="457200" algn="l"/>
                <a:tab pos="457200" algn="l"/>
              </a:tabLst>
            </a:pPr>
            <a:r>
              <a:rPr lang="en-US" sz="1800" dirty="0">
                <a:latin typeface="Courier New" pitchFamily="49" charset="0"/>
                <a:ea typeface="Monaco" charset="0"/>
                <a:cs typeface="Courier New" pitchFamily="49" charset="0"/>
                <a:sym typeface="Courier New Bold" charset="0"/>
              </a:rPr>
              <a:t>	• • •</a:t>
            </a:r>
            <a:endParaRPr lang="en-US" sz="2400" dirty="0">
              <a:latin typeface="Courier New" pitchFamily="49" charset="0"/>
              <a:ea typeface="Lucida Grande" charset="0"/>
              <a:cs typeface="Courier New" pitchFamily="49" charset="0"/>
              <a:sym typeface="Arial Narrow Bold" charset="0"/>
            </a:endParaRPr>
          </a:p>
          <a:p>
            <a:pPr algn="l">
              <a:tabLst>
                <a:tab pos="457200" algn="l"/>
                <a:tab pos="457200" algn="l"/>
                <a:tab pos="457200" algn="l"/>
                <a:tab pos="457200" algn="l"/>
                <a:tab pos="457200" algn="l"/>
                <a:tab pos="457200" algn="l"/>
                <a:tab pos="4572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$15213, </a:t>
            </a:r>
            <a:r>
              <a:rPr lang="en-US" sz="1800" dirty="0">
                <a:solidFill>
                  <a:srgbClr val="C00000"/>
                </a:solidFill>
                <a:latin typeface="Courier New" pitchFamily="49" charset="0"/>
                <a:cs typeface="Courier New" pitchFamily="49" charset="0"/>
                <a:sym typeface="Courier New Bold" charset="0"/>
              </a:rPr>
              <a:t>%</a:t>
            </a:r>
            <a:r>
              <a:rPr lang="en-US" sz="1800" dirty="0" err="1">
                <a:solidFill>
                  <a:srgbClr val="C00000"/>
                </a:solidFill>
                <a:latin typeface="Courier New" pitchFamily="49" charset="0"/>
                <a:cs typeface="Courier New" pitchFamily="49" charset="0"/>
                <a:sym typeface="Courier New Bold" charset="0"/>
              </a:rPr>
              <a:t>rdx</a:t>
            </a:r>
            <a:endParaRPr lang="en-US" sz="2400" dirty="0">
              <a:solidFill>
                <a:srgbClr val="C00000"/>
              </a:solidFill>
              <a:latin typeface="Courier New" pitchFamily="49" charset="0"/>
              <a:ea typeface="Lucida Grande" charset="0"/>
              <a:cs typeface="Courier New" pitchFamily="49" charset="0"/>
              <a:sym typeface="Arial Narrow Bold" charset="0"/>
            </a:endParaRPr>
          </a:p>
          <a:p>
            <a:pPr algn="l">
              <a:tabLst>
                <a:tab pos="457200" algn="l"/>
                <a:tab pos="457200" algn="l"/>
                <a:tab pos="457200" algn="l"/>
                <a:tab pos="457200" algn="l"/>
                <a:tab pos="457200" algn="l"/>
                <a:tab pos="457200" algn="l"/>
                <a:tab pos="457200" algn="l"/>
              </a:tabLst>
            </a:pPr>
            <a:r>
              <a:rPr lang="en-US" sz="1800" dirty="0">
                <a:latin typeface="Courier New" pitchFamily="49" charset="0"/>
                <a:cs typeface="Courier New" pitchFamily="49" charset="0"/>
                <a:sym typeface="Courier New Bold" charset="0"/>
              </a:rPr>
              <a:t>    call who</a:t>
            </a:r>
            <a:endParaRPr lang="en-US" sz="2400" dirty="0">
              <a:latin typeface="Courier New" pitchFamily="49" charset="0"/>
              <a:ea typeface="Lucida Grande" charset="0"/>
              <a:cs typeface="Courier New" pitchFamily="49" charset="0"/>
              <a:sym typeface="Arial Narrow Bold" charset="0"/>
            </a:endParaRPr>
          </a:p>
          <a:p>
            <a:pPr algn="l">
              <a:tabLst>
                <a:tab pos="457200" algn="l"/>
                <a:tab pos="457200" algn="l"/>
                <a:tab pos="457200" algn="l"/>
                <a:tab pos="457200" algn="l"/>
                <a:tab pos="457200" algn="l"/>
                <a:tab pos="457200" algn="l"/>
                <a:tab pos="4572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a:t>
            </a:r>
            <a:r>
              <a:rPr lang="en-US" sz="1800" dirty="0">
                <a:solidFill>
                  <a:srgbClr val="C00000"/>
                </a:solidFill>
                <a:latin typeface="Courier New" pitchFamily="49" charset="0"/>
                <a:cs typeface="Courier New" pitchFamily="49" charset="0"/>
                <a:sym typeface="Courier New Bold" charset="0"/>
              </a:rPr>
              <a:t>%</a:t>
            </a:r>
            <a:r>
              <a:rPr lang="en-US" sz="1800" dirty="0" err="1">
                <a:solidFill>
                  <a:srgbClr val="C00000"/>
                </a:solidFill>
                <a:latin typeface="Courier New" pitchFamily="49" charset="0"/>
                <a:cs typeface="Courier New" pitchFamily="49" charset="0"/>
                <a:sym typeface="Courier New Bold" charset="0"/>
              </a:rPr>
              <a:t>rdx</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2400" dirty="0">
              <a:latin typeface="Courier New" pitchFamily="49" charset="0"/>
              <a:ea typeface="Lucida Grande" charset="0"/>
              <a:cs typeface="Courier New" pitchFamily="49" charset="0"/>
              <a:sym typeface="Arial Narrow Bold" charset="0"/>
            </a:endParaRPr>
          </a:p>
          <a:p>
            <a:pPr algn="l">
              <a:tabLst>
                <a:tab pos="457200" algn="l"/>
                <a:tab pos="457200" algn="l"/>
                <a:tab pos="457200" algn="l"/>
                <a:tab pos="457200" algn="l"/>
                <a:tab pos="457200" algn="l"/>
                <a:tab pos="457200" algn="l"/>
                <a:tab pos="457200" algn="l"/>
              </a:tabLst>
            </a:pPr>
            <a:r>
              <a:rPr lang="en-US" sz="1800" dirty="0">
                <a:latin typeface="Courier New" pitchFamily="49" charset="0"/>
                <a:ea typeface="Monaco" charset="0"/>
                <a:cs typeface="Courier New" pitchFamily="49" charset="0"/>
                <a:sym typeface="Courier New Bold" charset="0"/>
              </a:rPr>
              <a:t>	• • •</a:t>
            </a:r>
            <a:endParaRPr lang="en-US" sz="2400" dirty="0">
              <a:latin typeface="Courier New" pitchFamily="49" charset="0"/>
              <a:ea typeface="Lucida Grande" charset="0"/>
              <a:cs typeface="Courier New" pitchFamily="49" charset="0"/>
              <a:sym typeface="Arial Narrow Bold" charset="0"/>
            </a:endParaRPr>
          </a:p>
          <a:p>
            <a:pPr algn="l">
              <a:tabLst>
                <a:tab pos="457200" algn="l"/>
                <a:tab pos="457200" algn="l"/>
                <a:tab pos="457200" algn="l"/>
                <a:tab pos="457200" algn="l"/>
                <a:tab pos="457200" algn="l"/>
                <a:tab pos="457200" algn="l"/>
                <a:tab pos="457200" algn="l"/>
              </a:tabLst>
            </a:pPr>
            <a:r>
              <a:rPr lang="en-US" sz="1800" dirty="0">
                <a:latin typeface="Courier New" pitchFamily="49" charset="0"/>
                <a:cs typeface="Courier New" pitchFamily="49" charset="0"/>
                <a:sym typeface="Courier New Bold" charset="0"/>
              </a:rPr>
              <a:t>    ret</a:t>
            </a:r>
          </a:p>
        </p:txBody>
      </p:sp>
      <p:sp>
        <p:nvSpPr>
          <p:cNvPr id="74758" name="Rectangle 6"/>
          <p:cNvSpPr>
            <a:spLocks/>
          </p:cNvSpPr>
          <p:nvPr/>
        </p:nvSpPr>
        <p:spPr bwMode="auto">
          <a:xfrm>
            <a:off x="6275388" y="3200400"/>
            <a:ext cx="3797300" cy="1981200"/>
          </a:xfrm>
          <a:prstGeom prst="rect">
            <a:avLst/>
          </a:prstGeom>
          <a:solidFill>
            <a:srgbClr val="D5F1CF"/>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457200" algn="l"/>
                <a:tab pos="457200" algn="l"/>
                <a:tab pos="457200" algn="l"/>
                <a:tab pos="457200" algn="l"/>
                <a:tab pos="457200" algn="l"/>
              </a:tabLst>
            </a:pPr>
            <a:r>
              <a:rPr lang="en-US" sz="1800" dirty="0">
                <a:latin typeface="Courier New" pitchFamily="49" charset="0"/>
                <a:cs typeface="Courier New" pitchFamily="49" charset="0"/>
                <a:sym typeface="Courier New Bold" charset="0"/>
              </a:rPr>
              <a:t>who:</a:t>
            </a:r>
            <a:endParaRPr lang="en-US" sz="2400" dirty="0">
              <a:latin typeface="Courier New" pitchFamily="49" charset="0"/>
              <a:ea typeface="Lucida Grande" charset="0"/>
              <a:cs typeface="Courier New" pitchFamily="49" charset="0"/>
              <a:sym typeface="Arial Narrow Bold" charset="0"/>
            </a:endParaRPr>
          </a:p>
          <a:p>
            <a:pPr algn="l">
              <a:tabLst>
                <a:tab pos="457200" algn="l"/>
                <a:tab pos="457200" algn="l"/>
                <a:tab pos="457200" algn="l"/>
                <a:tab pos="457200" algn="l"/>
                <a:tab pos="457200" algn="l"/>
                <a:tab pos="457200" algn="l"/>
              </a:tabLst>
            </a:pPr>
            <a:r>
              <a:rPr lang="en-US" sz="1800" dirty="0">
                <a:latin typeface="Courier New" pitchFamily="49" charset="0"/>
                <a:ea typeface="Monaco" charset="0"/>
                <a:cs typeface="Courier New" pitchFamily="49" charset="0"/>
                <a:sym typeface="Courier New Bold" charset="0"/>
              </a:rPr>
              <a:t>	• • •</a:t>
            </a:r>
            <a:endParaRPr lang="en-US" sz="2400" dirty="0">
              <a:latin typeface="Courier New" pitchFamily="49" charset="0"/>
              <a:ea typeface="Lucida Grande" charset="0"/>
              <a:cs typeface="Courier New" pitchFamily="49" charset="0"/>
              <a:sym typeface="Arial Narrow Bold" charset="0"/>
            </a:endParaRPr>
          </a:p>
          <a:p>
            <a:pPr algn="l">
              <a:tabLst>
                <a:tab pos="457200" algn="l"/>
                <a:tab pos="457200" algn="l"/>
                <a:tab pos="457200" algn="l"/>
                <a:tab pos="457200" algn="l"/>
                <a:tab pos="457200" algn="l"/>
                <a:tab pos="4572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subq</a:t>
            </a:r>
            <a:r>
              <a:rPr lang="en-US" sz="1800" dirty="0">
                <a:latin typeface="Courier New" pitchFamily="49" charset="0"/>
                <a:cs typeface="Courier New" pitchFamily="49" charset="0"/>
                <a:sym typeface="Courier New Bold" charset="0"/>
              </a:rPr>
              <a:t> $18213, </a:t>
            </a:r>
            <a:r>
              <a:rPr lang="en-US" sz="1800" dirty="0">
                <a:solidFill>
                  <a:srgbClr val="C00000"/>
                </a:solidFill>
                <a:latin typeface="Courier New" pitchFamily="49" charset="0"/>
                <a:cs typeface="Courier New" pitchFamily="49" charset="0"/>
                <a:sym typeface="Courier New Bold" charset="0"/>
              </a:rPr>
              <a:t>%</a:t>
            </a:r>
            <a:r>
              <a:rPr lang="en-US" sz="1800" dirty="0" err="1">
                <a:solidFill>
                  <a:srgbClr val="C00000"/>
                </a:solidFill>
                <a:latin typeface="Courier New" pitchFamily="49" charset="0"/>
                <a:cs typeface="Courier New" pitchFamily="49" charset="0"/>
                <a:sym typeface="Courier New Bold" charset="0"/>
              </a:rPr>
              <a:t>rdx</a:t>
            </a:r>
            <a:endParaRPr lang="en-US" sz="2400" dirty="0">
              <a:solidFill>
                <a:srgbClr val="C00000"/>
              </a:solidFill>
              <a:latin typeface="Courier New" pitchFamily="49" charset="0"/>
              <a:ea typeface="Lucida Grande" charset="0"/>
              <a:cs typeface="Courier New" pitchFamily="49" charset="0"/>
              <a:sym typeface="Arial Narrow Bold" charset="0"/>
            </a:endParaRPr>
          </a:p>
          <a:p>
            <a:pPr algn="l">
              <a:tabLst>
                <a:tab pos="457200" algn="l"/>
                <a:tab pos="457200" algn="l"/>
                <a:tab pos="457200" algn="l"/>
                <a:tab pos="457200" algn="l"/>
                <a:tab pos="457200" algn="l"/>
                <a:tab pos="457200" algn="l"/>
              </a:tabLst>
            </a:pPr>
            <a:r>
              <a:rPr lang="en-US" sz="1800" dirty="0">
                <a:latin typeface="Courier New" pitchFamily="49" charset="0"/>
                <a:ea typeface="Monaco" charset="0"/>
                <a:cs typeface="Courier New" pitchFamily="49" charset="0"/>
                <a:sym typeface="Courier New Bold" charset="0"/>
              </a:rPr>
              <a:t>	• • •</a:t>
            </a:r>
            <a:endParaRPr lang="en-US" sz="2400" dirty="0">
              <a:latin typeface="Courier New" pitchFamily="49" charset="0"/>
              <a:ea typeface="Lucida Grande" charset="0"/>
              <a:cs typeface="Courier New" pitchFamily="49" charset="0"/>
              <a:sym typeface="Arial Narrow Bold" charset="0"/>
            </a:endParaRPr>
          </a:p>
          <a:p>
            <a:pPr algn="l">
              <a:tabLst>
                <a:tab pos="457200" algn="l"/>
                <a:tab pos="457200" algn="l"/>
                <a:tab pos="457200" algn="l"/>
                <a:tab pos="457200" algn="l"/>
                <a:tab pos="457200" algn="l"/>
                <a:tab pos="457200" algn="l"/>
              </a:tabLst>
            </a:pPr>
            <a:r>
              <a:rPr lang="en-US" sz="1800" dirty="0">
                <a:latin typeface="Courier New" pitchFamily="49" charset="0"/>
                <a:cs typeface="Courier New" pitchFamily="49" charset="0"/>
                <a:sym typeface="Courier New Bold" charset="0"/>
              </a:rPr>
              <a:t>    ret</a:t>
            </a:r>
          </a:p>
        </p:txBody>
      </p:sp>
    </p:spTree>
    <p:extLst>
      <p:ext uri="{BB962C8B-B14F-4D97-AF65-F5344CB8AC3E}">
        <p14:creationId xmlns:p14="http://schemas.microsoft.com/office/powerpoint/2010/main" val="1718456390"/>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title"/>
          </p:nvPr>
        </p:nvSpPr>
        <p:spPr>
          <a:ln/>
        </p:spPr>
        <p:txBody>
          <a:bodyPr/>
          <a:lstStyle/>
          <a:p>
            <a:pPr marL="119063" indent="-119063"/>
            <a:r>
              <a:rPr lang="en-US" dirty="0"/>
              <a:t>Register Saving Conventions</a:t>
            </a:r>
          </a:p>
        </p:txBody>
      </p:sp>
      <p:sp>
        <p:nvSpPr>
          <p:cNvPr id="75780" name="Rectangle 4"/>
          <p:cNvSpPr>
            <a:spLocks noGrp="1" noChangeArrowheads="1"/>
          </p:cNvSpPr>
          <p:nvPr>
            <p:ph type="body" idx="1"/>
          </p:nvPr>
        </p:nvSpPr>
        <p:spPr>
          <a:ln/>
        </p:spPr>
        <p:txBody>
          <a:bodyPr/>
          <a:lstStyle/>
          <a:p>
            <a:r>
              <a:rPr lang="en-US" dirty="0"/>
              <a:t>When procedure </a:t>
            </a:r>
            <a:r>
              <a:rPr lang="en-US" dirty="0" err="1">
                <a:latin typeface="Courier New Bold" charset="0"/>
                <a:cs typeface="Courier New Bold" charset="0"/>
                <a:sym typeface="Courier New Bold" charset="0"/>
              </a:rPr>
              <a:t>yoo</a:t>
            </a:r>
            <a:r>
              <a:rPr lang="en-US" dirty="0"/>
              <a:t> calls </a:t>
            </a:r>
            <a:r>
              <a:rPr lang="en-US" dirty="0">
                <a:latin typeface="Courier New Bold" charset="0"/>
                <a:cs typeface="Courier New Bold" charset="0"/>
                <a:sym typeface="Courier New Bold" charset="0"/>
              </a:rPr>
              <a:t>who</a:t>
            </a:r>
            <a:r>
              <a:rPr lang="en-US" dirty="0"/>
              <a:t>:</a:t>
            </a:r>
          </a:p>
          <a:p>
            <a:pPr marL="552450" lvl="1"/>
            <a:r>
              <a:rPr lang="en-US" dirty="0" err="1">
                <a:latin typeface="Courier New Bold" charset="0"/>
                <a:cs typeface="Courier New Bold" charset="0"/>
                <a:sym typeface="Courier New Bold" charset="0"/>
              </a:rPr>
              <a:t>yoo</a:t>
            </a:r>
            <a:r>
              <a:rPr lang="en-US" dirty="0"/>
              <a:t> is the </a:t>
            </a:r>
            <a:r>
              <a:rPr lang="en-US" dirty="0">
                <a:solidFill>
                  <a:srgbClr val="980002"/>
                </a:solidFill>
                <a:latin typeface="Calibri Bold Italic" charset="0"/>
                <a:ea typeface="Calibri Bold Italic" charset="0"/>
                <a:cs typeface="Calibri Bold Italic" charset="0"/>
                <a:sym typeface="Calibri Bold Italic" charset="0"/>
              </a:rPr>
              <a:t>caller</a:t>
            </a:r>
            <a:endParaRPr lang="en-US" dirty="0"/>
          </a:p>
          <a:p>
            <a:pPr marL="552450" lvl="1"/>
            <a:r>
              <a:rPr lang="en-US" dirty="0">
                <a:latin typeface="Courier New Bold" charset="0"/>
                <a:cs typeface="Courier New Bold" charset="0"/>
                <a:sym typeface="Courier New Bold" charset="0"/>
              </a:rPr>
              <a:t>who</a:t>
            </a:r>
            <a:r>
              <a:rPr lang="en-US" dirty="0"/>
              <a:t> is the </a:t>
            </a:r>
            <a:r>
              <a:rPr lang="en-US" dirty="0" err="1">
                <a:solidFill>
                  <a:srgbClr val="980002"/>
                </a:solidFill>
                <a:latin typeface="Calibri Bold Italic" charset="0"/>
                <a:ea typeface="Calibri Bold Italic" charset="0"/>
                <a:cs typeface="Calibri Bold Italic" charset="0"/>
                <a:sym typeface="Calibri Bold Italic" charset="0"/>
              </a:rPr>
              <a:t>callee</a:t>
            </a:r>
            <a:endParaRPr lang="en-US" dirty="0"/>
          </a:p>
          <a:p>
            <a:pPr>
              <a:spcBef>
                <a:spcPts val="1200"/>
              </a:spcBef>
            </a:pPr>
            <a:r>
              <a:rPr lang="en-US" dirty="0"/>
              <a:t>Can register </a:t>
            </a:r>
            <a:r>
              <a:rPr lang="en-US" i="1" dirty="0"/>
              <a:t>x </a:t>
            </a:r>
            <a:r>
              <a:rPr lang="en-US" dirty="0"/>
              <a:t>be used for temporary storage?</a:t>
            </a:r>
          </a:p>
          <a:p>
            <a:r>
              <a:rPr lang="en-US" dirty="0"/>
              <a:t>Conventions</a:t>
            </a:r>
          </a:p>
          <a:p>
            <a:pPr marL="552450" lvl="1"/>
            <a:r>
              <a:rPr lang="en-US" dirty="0">
                <a:solidFill>
                  <a:srgbClr val="980002"/>
                </a:solidFill>
                <a:latin typeface="Calibri Bold Italic" charset="0"/>
                <a:ea typeface="Calibri Bold Italic" charset="0"/>
                <a:cs typeface="Calibri Bold Italic" charset="0"/>
                <a:sym typeface="Calibri Bold Italic" charset="0"/>
              </a:rPr>
              <a:t>“Caller Saved”</a:t>
            </a:r>
            <a:endParaRPr lang="en-US" dirty="0">
              <a:solidFill>
                <a:srgbClr val="980002"/>
              </a:solidFill>
              <a:latin typeface="Calibri Bold Italic" charset="0"/>
              <a:ea typeface="ヒラギノ角ゴ ProN W6" charset="0"/>
              <a:cs typeface="ヒラギノ角ゴ ProN W6" charset="0"/>
              <a:sym typeface="Calibri Bold Italic" charset="0"/>
            </a:endParaRPr>
          </a:p>
          <a:p>
            <a:pPr marL="838200" lvl="2"/>
            <a:r>
              <a:rPr lang="en-US" dirty="0"/>
              <a:t>Caller saves temporary values in its frame before the call</a:t>
            </a:r>
          </a:p>
          <a:p>
            <a:pPr marL="552450" lvl="1"/>
            <a:r>
              <a:rPr lang="en-US" dirty="0">
                <a:solidFill>
                  <a:srgbClr val="980002"/>
                </a:solidFill>
                <a:latin typeface="Calibri Bold Italic" charset="0"/>
                <a:ea typeface="Calibri Bold Italic" charset="0"/>
                <a:cs typeface="Calibri Bold Italic" charset="0"/>
                <a:sym typeface="Calibri Bold Italic" charset="0"/>
              </a:rPr>
              <a:t>“</a:t>
            </a:r>
            <a:r>
              <a:rPr lang="en-US" dirty="0" err="1">
                <a:solidFill>
                  <a:srgbClr val="980002"/>
                </a:solidFill>
                <a:latin typeface="Calibri Bold Italic" charset="0"/>
                <a:ea typeface="Calibri Bold Italic" charset="0"/>
                <a:cs typeface="Calibri Bold Italic" charset="0"/>
                <a:sym typeface="Calibri Bold Italic" charset="0"/>
              </a:rPr>
              <a:t>Callee</a:t>
            </a:r>
            <a:r>
              <a:rPr lang="en-US" dirty="0">
                <a:solidFill>
                  <a:srgbClr val="980002"/>
                </a:solidFill>
                <a:latin typeface="Calibri Bold Italic" charset="0"/>
                <a:ea typeface="Calibri Bold Italic" charset="0"/>
                <a:cs typeface="Calibri Bold Italic" charset="0"/>
                <a:sym typeface="Calibri Bold Italic" charset="0"/>
              </a:rPr>
              <a:t> Saved”</a:t>
            </a:r>
            <a:endParaRPr lang="en-US" dirty="0">
              <a:solidFill>
                <a:srgbClr val="980002"/>
              </a:solidFill>
              <a:latin typeface="Calibri Bold Italic" charset="0"/>
              <a:ea typeface="ヒラギノ角ゴ ProN W6" charset="0"/>
              <a:cs typeface="ヒラギノ角ゴ ProN W6" charset="0"/>
              <a:sym typeface="Calibri Bold Italic" charset="0"/>
            </a:endParaRPr>
          </a:p>
          <a:p>
            <a:pPr marL="838200" lvl="2"/>
            <a:r>
              <a:rPr lang="en-US" dirty="0" err="1"/>
              <a:t>Callee</a:t>
            </a:r>
            <a:r>
              <a:rPr lang="en-US" dirty="0"/>
              <a:t> saves temporary values in its frame before using</a:t>
            </a:r>
          </a:p>
          <a:p>
            <a:pPr marL="838200" lvl="2"/>
            <a:r>
              <a:rPr lang="en-US" dirty="0" err="1"/>
              <a:t>Callee</a:t>
            </a:r>
            <a:r>
              <a:rPr lang="en-US" dirty="0"/>
              <a:t> restores them before returning to caller</a:t>
            </a:r>
          </a:p>
        </p:txBody>
      </p:sp>
    </p:spTree>
    <p:extLst>
      <p:ext uri="{BB962C8B-B14F-4D97-AF65-F5344CB8AC3E}">
        <p14:creationId xmlns:p14="http://schemas.microsoft.com/office/powerpoint/2010/main" val="3739810145"/>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type="title"/>
          </p:nvPr>
        </p:nvSpPr>
        <p:spPr>
          <a:ln/>
        </p:spPr>
        <p:txBody>
          <a:bodyPr/>
          <a:lstStyle/>
          <a:p>
            <a:pPr marL="119063" indent="-119063"/>
            <a:r>
              <a:rPr lang="en-US" dirty="0"/>
              <a:t>x86-64 Linux Register Usage #1</a:t>
            </a:r>
          </a:p>
        </p:txBody>
      </p:sp>
      <p:sp>
        <p:nvSpPr>
          <p:cNvPr id="76804" name="Rectangle 4"/>
          <p:cNvSpPr>
            <a:spLocks noGrp="1" noChangeArrowheads="1"/>
          </p:cNvSpPr>
          <p:nvPr>
            <p:ph idx="1"/>
          </p:nvPr>
        </p:nvSpPr>
        <p:spPr>
          <a:ln/>
        </p:spPr>
        <p:txBody>
          <a:bodyPr/>
          <a:lstStyle/>
          <a:p>
            <a:r>
              <a:rPr lang="en-US" dirty="0">
                <a:latin typeface="Courier New Bold" charset="0"/>
                <a:cs typeface="Courier New Bold" charset="0"/>
                <a:sym typeface="Courier New Bold" charset="0"/>
              </a:rPr>
              <a:t>%</a:t>
            </a:r>
            <a:r>
              <a:rPr lang="en-US" dirty="0" err="1">
                <a:latin typeface="Courier New Bold" charset="0"/>
                <a:cs typeface="Courier New Bold" charset="0"/>
                <a:sym typeface="Courier New Bold" charset="0"/>
              </a:rPr>
              <a:t>rax</a:t>
            </a:r>
            <a:endParaRPr lang="en-US" dirty="0">
              <a:latin typeface="Courier New Bold" charset="0"/>
              <a:sym typeface="Courier New Bold" charset="0"/>
            </a:endParaRPr>
          </a:p>
          <a:p>
            <a:pPr marL="552450" lvl="1"/>
            <a:r>
              <a:rPr lang="en-US" dirty="0"/>
              <a:t>Return value</a:t>
            </a:r>
          </a:p>
          <a:p>
            <a:pPr marL="552450" lvl="1"/>
            <a:r>
              <a:rPr lang="en-US" dirty="0"/>
              <a:t>Caller-saved</a:t>
            </a:r>
          </a:p>
          <a:p>
            <a:pPr marL="552450" lvl="1"/>
            <a:r>
              <a:rPr lang="en-US" dirty="0"/>
              <a:t>Can be modified by procedure</a:t>
            </a:r>
          </a:p>
          <a:p>
            <a:pPr marL="292100"/>
            <a:r>
              <a:rPr lang="en-US" dirty="0">
                <a:latin typeface="Courier New Bold" charset="0"/>
                <a:cs typeface="Courier New Bold" charset="0"/>
                <a:sym typeface="Courier New Bold" charset="0"/>
              </a:rPr>
              <a:t>%</a:t>
            </a:r>
            <a:r>
              <a:rPr lang="en-US" dirty="0" err="1">
                <a:latin typeface="Courier New Bold" charset="0"/>
                <a:cs typeface="Courier New Bold" charset="0"/>
                <a:sym typeface="Courier New Bold" charset="0"/>
              </a:rPr>
              <a:t>rdi</a:t>
            </a:r>
            <a:r>
              <a:rPr lang="en-US" b="0" dirty="0">
                <a:cs typeface="Courier New Bold" charset="0"/>
                <a:sym typeface="Courier New Bold" charset="0"/>
              </a:rPr>
              <a:t>, ..., </a:t>
            </a:r>
            <a:r>
              <a:rPr lang="en-US" dirty="0">
                <a:latin typeface="Courier New Bold" charset="0"/>
                <a:cs typeface="Courier New Bold" charset="0"/>
                <a:sym typeface="Courier New Bold" charset="0"/>
              </a:rPr>
              <a:t>%r9</a:t>
            </a:r>
            <a:endParaRPr lang="en-US" dirty="0">
              <a:latin typeface="Courier New Bold" charset="0"/>
              <a:sym typeface="Courier New Bold" charset="0"/>
            </a:endParaRPr>
          </a:p>
          <a:p>
            <a:pPr marL="552450" lvl="1"/>
            <a:r>
              <a:rPr lang="en-US" dirty="0"/>
              <a:t>Arguments (Diane’s silk dress)</a:t>
            </a:r>
          </a:p>
          <a:p>
            <a:pPr marL="552450" lvl="1"/>
            <a:r>
              <a:rPr lang="en-US" dirty="0"/>
              <a:t>Caller-saved</a:t>
            </a:r>
          </a:p>
          <a:p>
            <a:pPr marL="552450" lvl="1"/>
            <a:r>
              <a:rPr lang="en-US" dirty="0"/>
              <a:t>Can be modified by procedure</a:t>
            </a:r>
          </a:p>
          <a:p>
            <a:pPr marL="292100"/>
            <a:r>
              <a:rPr lang="en-US" dirty="0">
                <a:latin typeface="Courier New Bold" charset="0"/>
                <a:cs typeface="Courier New Bold" charset="0"/>
                <a:sym typeface="Courier New Bold" charset="0"/>
              </a:rPr>
              <a:t>%r10</a:t>
            </a:r>
            <a:r>
              <a:rPr lang="en-US" b="0" dirty="0">
                <a:cs typeface="Courier New Bold" charset="0"/>
                <a:sym typeface="Courier New Bold" charset="0"/>
              </a:rPr>
              <a:t>, </a:t>
            </a:r>
            <a:r>
              <a:rPr lang="en-US" dirty="0">
                <a:latin typeface="Courier New Bold" charset="0"/>
                <a:cs typeface="Courier New Bold" charset="0"/>
                <a:sym typeface="Courier New Bold" charset="0"/>
              </a:rPr>
              <a:t>%r11</a:t>
            </a:r>
            <a:endParaRPr lang="en-US" dirty="0">
              <a:latin typeface="Courier New Bold" charset="0"/>
              <a:sym typeface="Courier New Bold" charset="0"/>
            </a:endParaRPr>
          </a:p>
          <a:p>
            <a:pPr marL="552450" lvl="1"/>
            <a:r>
              <a:rPr lang="en-US" dirty="0"/>
              <a:t>Caller-saved</a:t>
            </a:r>
          </a:p>
          <a:p>
            <a:pPr marL="552450" lvl="1"/>
            <a:r>
              <a:rPr lang="en-US" dirty="0"/>
              <a:t>Can be modified by procedure</a:t>
            </a:r>
          </a:p>
          <a:p>
            <a:pPr marL="552450" lvl="1"/>
            <a:endParaRPr lang="en-US" dirty="0"/>
          </a:p>
          <a:p>
            <a:pPr marL="552450" lvl="1"/>
            <a:endParaRPr lang="en-US" dirty="0"/>
          </a:p>
          <a:p>
            <a:pPr marL="552450" lvl="1"/>
            <a:endParaRPr lang="en-US" dirty="0"/>
          </a:p>
        </p:txBody>
      </p:sp>
      <p:sp>
        <p:nvSpPr>
          <p:cNvPr id="76805" name="Rectangle 5"/>
          <p:cNvSpPr>
            <a:spLocks/>
          </p:cNvSpPr>
          <p:nvPr/>
        </p:nvSpPr>
        <p:spPr bwMode="auto">
          <a:xfrm>
            <a:off x="7536727" y="1600200"/>
            <a:ext cx="2540000" cy="381000"/>
          </a:xfrm>
          <a:prstGeom prst="rect">
            <a:avLst/>
          </a:prstGeom>
          <a:solidFill>
            <a:schemeClr val="accent1">
              <a:lumMod val="20000"/>
              <a:lumOff val="80000"/>
            </a:schemeClr>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a:t>
            </a:r>
            <a:r>
              <a:rPr lang="en-US" sz="2400" dirty="0" err="1">
                <a:latin typeface="Courier New Bold" charset="0"/>
                <a:cs typeface="Courier New Bold" charset="0"/>
                <a:sym typeface="Courier New Bold" charset="0"/>
              </a:rPr>
              <a:t>rax</a:t>
            </a:r>
            <a:endParaRPr lang="en-US" sz="2400" dirty="0">
              <a:latin typeface="Courier New Bold" charset="0"/>
              <a:cs typeface="Courier New Bold" charset="0"/>
              <a:sym typeface="Courier New Bold" charset="0"/>
            </a:endParaRPr>
          </a:p>
        </p:txBody>
      </p:sp>
      <p:sp>
        <p:nvSpPr>
          <p:cNvPr id="76806" name="Rectangle 6"/>
          <p:cNvSpPr>
            <a:spLocks/>
          </p:cNvSpPr>
          <p:nvPr/>
        </p:nvSpPr>
        <p:spPr bwMode="auto">
          <a:xfrm>
            <a:off x="7536727" y="2971800"/>
            <a:ext cx="2540000" cy="381000"/>
          </a:xfrm>
          <a:prstGeom prst="rect">
            <a:avLst/>
          </a:prstGeom>
          <a:solidFill>
            <a:schemeClr val="accent2">
              <a:lumMod val="20000"/>
              <a:lumOff val="80000"/>
            </a:schemeClr>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a:t>
            </a:r>
            <a:r>
              <a:rPr lang="en-US" sz="2400" dirty="0" err="1">
                <a:latin typeface="Courier New Bold" charset="0"/>
                <a:cs typeface="Courier New Bold" charset="0"/>
                <a:sym typeface="Courier New Bold" charset="0"/>
              </a:rPr>
              <a:t>rdx</a:t>
            </a:r>
            <a:endParaRPr lang="en-US" sz="2400" dirty="0">
              <a:latin typeface="Courier New Bold" charset="0"/>
              <a:cs typeface="Courier New Bold" charset="0"/>
              <a:sym typeface="Courier New Bold" charset="0"/>
            </a:endParaRPr>
          </a:p>
        </p:txBody>
      </p:sp>
      <p:sp>
        <p:nvSpPr>
          <p:cNvPr id="76807" name="Rectangle 7"/>
          <p:cNvSpPr>
            <a:spLocks/>
          </p:cNvSpPr>
          <p:nvPr/>
        </p:nvSpPr>
        <p:spPr bwMode="auto">
          <a:xfrm>
            <a:off x="7536727" y="3429000"/>
            <a:ext cx="2540000" cy="381000"/>
          </a:xfrm>
          <a:prstGeom prst="rect">
            <a:avLst/>
          </a:prstGeom>
          <a:solidFill>
            <a:schemeClr val="accent2">
              <a:lumMod val="20000"/>
              <a:lumOff val="80000"/>
            </a:schemeClr>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a:t>
            </a:r>
            <a:r>
              <a:rPr lang="en-US" sz="2400" dirty="0" err="1">
                <a:latin typeface="Courier New Bold" charset="0"/>
                <a:cs typeface="Courier New Bold" charset="0"/>
                <a:sym typeface="Courier New Bold" charset="0"/>
              </a:rPr>
              <a:t>rcx</a:t>
            </a:r>
            <a:endParaRPr lang="en-US" sz="2400" dirty="0">
              <a:latin typeface="Courier New Bold" charset="0"/>
              <a:cs typeface="Courier New Bold" charset="0"/>
              <a:sym typeface="Courier New Bold" charset="0"/>
            </a:endParaRPr>
          </a:p>
        </p:txBody>
      </p:sp>
      <p:sp>
        <p:nvSpPr>
          <p:cNvPr id="76813" name="AutoShape 13"/>
          <p:cNvSpPr>
            <a:spLocks/>
          </p:cNvSpPr>
          <p:nvPr/>
        </p:nvSpPr>
        <p:spPr bwMode="auto">
          <a:xfrm>
            <a:off x="7079527" y="2057400"/>
            <a:ext cx="304800" cy="2667000"/>
          </a:xfrm>
          <a:custGeom>
            <a:avLst/>
            <a:gdLst>
              <a:gd name="T0" fmla="*/ 10800 w 21600"/>
              <a:gd name="T1" fmla="*/ 10800 h 21600"/>
            </a:gdLst>
            <a:ahLst/>
            <a:cxnLst>
              <a:cxn ang="0">
                <a:pos x="T0" y="T1"/>
              </a:cxn>
            </a:cxnLst>
            <a:rect l="0" t="0" r="r" b="b"/>
            <a:pathLst>
              <a:path w="21600" h="21600">
                <a:moveTo>
                  <a:pt x="21600" y="21600"/>
                </a:moveTo>
                <a:cubicBezTo>
                  <a:pt x="15635" y="21600"/>
                  <a:pt x="10800" y="21140"/>
                  <a:pt x="10800" y="20571"/>
                </a:cubicBezTo>
                <a:lnTo>
                  <a:pt x="10800" y="11829"/>
                </a:lnTo>
                <a:cubicBezTo>
                  <a:pt x="10800" y="11261"/>
                  <a:pt x="5965" y="10800"/>
                  <a:pt x="0" y="10800"/>
                </a:cubicBezTo>
                <a:cubicBezTo>
                  <a:pt x="5965" y="10800"/>
                  <a:pt x="10800" y="10339"/>
                  <a:pt x="10800" y="9771"/>
                </a:cubicBezTo>
                <a:lnTo>
                  <a:pt x="10800" y="1029"/>
                </a:lnTo>
                <a:cubicBezTo>
                  <a:pt x="10800" y="461"/>
                  <a:pt x="15635" y="0"/>
                  <a:pt x="21600" y="0"/>
                </a:cubicBezTo>
              </a:path>
            </a:pathLst>
          </a:custGeom>
          <a:noFill/>
          <a:ln w="25400" cap="flat">
            <a:solidFill>
              <a:schemeClr val="tx1"/>
            </a:solidFill>
            <a:prstDash val="solid"/>
            <a:round/>
            <a:headEnd type="none" w="med" len="med"/>
            <a:tailEnd type="none" w="med" len="med"/>
          </a:ln>
        </p:spPr>
        <p:txBody>
          <a:bodyPr lIns="0" tIns="0" rIns="0" bIns="0"/>
          <a:lstStyle/>
          <a:p>
            <a:endParaRPr lang="en-US"/>
          </a:p>
        </p:txBody>
      </p:sp>
      <p:sp>
        <p:nvSpPr>
          <p:cNvPr id="76816" name="Rectangle 16"/>
          <p:cNvSpPr>
            <a:spLocks/>
          </p:cNvSpPr>
          <p:nvPr/>
        </p:nvSpPr>
        <p:spPr bwMode="auto">
          <a:xfrm>
            <a:off x="5715000" y="1600201"/>
            <a:ext cx="1293239" cy="326243"/>
          </a:xfrm>
          <a:prstGeom prst="rect">
            <a:avLst/>
          </a:prstGeom>
          <a:noFill/>
          <a:ln w="25400" cap="flat">
            <a:noFill/>
            <a:miter lim="800000"/>
            <a:headEnd type="none" w="med" len="med"/>
            <a:tailEnd type="none" w="med" len="med"/>
          </a:ln>
        </p:spPr>
        <p:txBody>
          <a:bodyPr wrap="none" lIns="38100" tIns="38100" rIns="38100" bIns="38100">
            <a:spAutoFit/>
          </a:bodyPr>
          <a:lstStyle/>
          <a:p>
            <a:pPr algn="r"/>
            <a:r>
              <a:rPr lang="en-US" sz="1800" dirty="0">
                <a:latin typeface="Calibri Bold" charset="0"/>
                <a:ea typeface="Calibri Bold" charset="0"/>
                <a:cs typeface="Calibri Bold" charset="0"/>
                <a:sym typeface="Calibri Bold" charset="0"/>
              </a:rPr>
              <a:t>Return value</a:t>
            </a:r>
          </a:p>
        </p:txBody>
      </p:sp>
      <p:sp>
        <p:nvSpPr>
          <p:cNvPr id="20" name="Rectangle 7"/>
          <p:cNvSpPr>
            <a:spLocks/>
          </p:cNvSpPr>
          <p:nvPr/>
        </p:nvSpPr>
        <p:spPr bwMode="auto">
          <a:xfrm>
            <a:off x="7536727" y="3886200"/>
            <a:ext cx="2540000" cy="381000"/>
          </a:xfrm>
          <a:prstGeom prst="rect">
            <a:avLst/>
          </a:prstGeom>
          <a:solidFill>
            <a:schemeClr val="accent2">
              <a:lumMod val="20000"/>
              <a:lumOff val="80000"/>
            </a:schemeClr>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%r8</a:t>
            </a:r>
          </a:p>
        </p:txBody>
      </p:sp>
      <p:sp>
        <p:nvSpPr>
          <p:cNvPr id="21" name="Rectangle 7"/>
          <p:cNvSpPr>
            <a:spLocks/>
          </p:cNvSpPr>
          <p:nvPr/>
        </p:nvSpPr>
        <p:spPr bwMode="auto">
          <a:xfrm>
            <a:off x="7536727" y="4343400"/>
            <a:ext cx="2540000" cy="381000"/>
          </a:xfrm>
          <a:prstGeom prst="rect">
            <a:avLst/>
          </a:prstGeom>
          <a:solidFill>
            <a:schemeClr val="accent2">
              <a:lumMod val="20000"/>
              <a:lumOff val="80000"/>
            </a:schemeClr>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%r9</a:t>
            </a:r>
          </a:p>
        </p:txBody>
      </p:sp>
      <p:sp>
        <p:nvSpPr>
          <p:cNvPr id="22" name="Rectangle 7"/>
          <p:cNvSpPr>
            <a:spLocks/>
          </p:cNvSpPr>
          <p:nvPr/>
        </p:nvSpPr>
        <p:spPr bwMode="auto">
          <a:xfrm>
            <a:off x="7536727" y="4800600"/>
            <a:ext cx="2540000" cy="381000"/>
          </a:xfrm>
          <a:prstGeom prst="rect">
            <a:avLst/>
          </a:prstGeom>
          <a:solidFill>
            <a:srgbClr val="F6F5BD"/>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%r10</a:t>
            </a:r>
          </a:p>
        </p:txBody>
      </p:sp>
      <p:sp>
        <p:nvSpPr>
          <p:cNvPr id="23" name="Rectangle 7"/>
          <p:cNvSpPr>
            <a:spLocks/>
          </p:cNvSpPr>
          <p:nvPr/>
        </p:nvSpPr>
        <p:spPr bwMode="auto">
          <a:xfrm>
            <a:off x="7536727" y="5257800"/>
            <a:ext cx="2540000" cy="381000"/>
          </a:xfrm>
          <a:prstGeom prst="rect">
            <a:avLst/>
          </a:prstGeom>
          <a:solidFill>
            <a:srgbClr val="F6F5BD"/>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%r11</a:t>
            </a:r>
          </a:p>
        </p:txBody>
      </p:sp>
      <p:sp>
        <p:nvSpPr>
          <p:cNvPr id="24" name="Rectangle 5"/>
          <p:cNvSpPr>
            <a:spLocks/>
          </p:cNvSpPr>
          <p:nvPr/>
        </p:nvSpPr>
        <p:spPr bwMode="auto">
          <a:xfrm>
            <a:off x="7536727" y="2057400"/>
            <a:ext cx="2540000" cy="381000"/>
          </a:xfrm>
          <a:prstGeom prst="rect">
            <a:avLst/>
          </a:prstGeom>
          <a:solidFill>
            <a:schemeClr val="accent2">
              <a:lumMod val="20000"/>
              <a:lumOff val="80000"/>
            </a:schemeClr>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a:t>
            </a:r>
            <a:r>
              <a:rPr lang="en-US" sz="2400" dirty="0" err="1">
                <a:latin typeface="Courier New Bold" charset="0"/>
                <a:cs typeface="Courier New Bold" charset="0"/>
                <a:sym typeface="Courier New Bold" charset="0"/>
              </a:rPr>
              <a:t>rdi</a:t>
            </a:r>
            <a:endParaRPr lang="en-US" sz="2400" dirty="0">
              <a:latin typeface="Courier New Bold" charset="0"/>
              <a:cs typeface="Courier New Bold" charset="0"/>
              <a:sym typeface="Courier New Bold" charset="0"/>
            </a:endParaRPr>
          </a:p>
        </p:txBody>
      </p:sp>
      <p:sp>
        <p:nvSpPr>
          <p:cNvPr id="25" name="Rectangle 5"/>
          <p:cNvSpPr>
            <a:spLocks/>
          </p:cNvSpPr>
          <p:nvPr/>
        </p:nvSpPr>
        <p:spPr bwMode="auto">
          <a:xfrm>
            <a:off x="7536727" y="2514600"/>
            <a:ext cx="2540000" cy="381000"/>
          </a:xfrm>
          <a:prstGeom prst="rect">
            <a:avLst/>
          </a:prstGeom>
          <a:solidFill>
            <a:schemeClr val="accent2">
              <a:lumMod val="20000"/>
              <a:lumOff val="80000"/>
            </a:schemeClr>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a:t>
            </a:r>
            <a:r>
              <a:rPr lang="en-US" sz="2400" dirty="0" err="1">
                <a:latin typeface="Courier New Bold" charset="0"/>
                <a:cs typeface="Courier New Bold" charset="0"/>
                <a:sym typeface="Courier New Bold" charset="0"/>
              </a:rPr>
              <a:t>rsi</a:t>
            </a:r>
            <a:endParaRPr lang="en-US" sz="2400" dirty="0">
              <a:latin typeface="Courier New Bold" charset="0"/>
              <a:cs typeface="Courier New Bold" charset="0"/>
              <a:sym typeface="Courier New Bold" charset="0"/>
            </a:endParaRPr>
          </a:p>
        </p:txBody>
      </p:sp>
      <p:sp>
        <p:nvSpPr>
          <p:cNvPr id="26" name="Rectangle 16"/>
          <p:cNvSpPr>
            <a:spLocks/>
          </p:cNvSpPr>
          <p:nvPr/>
        </p:nvSpPr>
        <p:spPr bwMode="auto">
          <a:xfrm>
            <a:off x="5884532" y="3200401"/>
            <a:ext cx="1123706" cy="326243"/>
          </a:xfrm>
          <a:prstGeom prst="rect">
            <a:avLst/>
          </a:prstGeom>
          <a:noFill/>
          <a:ln w="25400" cap="flat">
            <a:noFill/>
            <a:miter lim="800000"/>
            <a:headEnd type="none" w="med" len="med"/>
            <a:tailEnd type="none" w="med" len="med"/>
          </a:ln>
        </p:spPr>
        <p:txBody>
          <a:bodyPr wrap="none" lIns="38100" tIns="38100" rIns="38100" bIns="38100">
            <a:spAutoFit/>
          </a:bodyPr>
          <a:lstStyle/>
          <a:p>
            <a:pPr algn="r"/>
            <a:r>
              <a:rPr lang="en-US" sz="1800" dirty="0">
                <a:latin typeface="Calibri Bold" charset="0"/>
                <a:ea typeface="Calibri Bold" charset="0"/>
                <a:cs typeface="Calibri Bold" charset="0"/>
                <a:sym typeface="Calibri Bold" charset="0"/>
              </a:rPr>
              <a:t>Arguments</a:t>
            </a:r>
          </a:p>
        </p:txBody>
      </p:sp>
      <p:sp>
        <p:nvSpPr>
          <p:cNvPr id="27" name="Rectangle 16"/>
          <p:cNvSpPr>
            <a:spLocks/>
          </p:cNvSpPr>
          <p:nvPr/>
        </p:nvSpPr>
        <p:spPr bwMode="auto">
          <a:xfrm>
            <a:off x="5729221" y="5029200"/>
            <a:ext cx="1240147" cy="575542"/>
          </a:xfrm>
          <a:prstGeom prst="rect">
            <a:avLst/>
          </a:prstGeom>
          <a:noFill/>
          <a:ln w="25400" cap="flat">
            <a:noFill/>
            <a:miter lim="800000"/>
            <a:headEnd type="none" w="med" len="med"/>
            <a:tailEnd type="none" w="med" len="med"/>
          </a:ln>
        </p:spPr>
        <p:txBody>
          <a:bodyPr wrap="none" lIns="38100" tIns="38100" rIns="38100" bIns="38100">
            <a:spAutoFit/>
          </a:bodyPr>
          <a:lstStyle/>
          <a:p>
            <a:pPr algn="r"/>
            <a:r>
              <a:rPr lang="en-US" sz="1800" dirty="0">
                <a:latin typeface="Calibri Bold" charset="0"/>
                <a:ea typeface="Calibri Bold" charset="0"/>
                <a:cs typeface="Calibri Bold" charset="0"/>
                <a:sym typeface="Calibri Bold" charset="0"/>
              </a:rPr>
              <a:t>Caller-saved</a:t>
            </a:r>
          </a:p>
          <a:p>
            <a:pPr algn="r"/>
            <a:r>
              <a:rPr lang="en-US" sz="1800" dirty="0">
                <a:latin typeface="Calibri Bold" charset="0"/>
                <a:ea typeface="Calibri Bold" charset="0"/>
                <a:cs typeface="Calibri Bold" charset="0"/>
                <a:sym typeface="Calibri Bold" charset="0"/>
              </a:rPr>
              <a:t>temporaries</a:t>
            </a:r>
          </a:p>
        </p:txBody>
      </p:sp>
      <p:sp>
        <p:nvSpPr>
          <p:cNvPr id="28" name="AutoShape 13"/>
          <p:cNvSpPr>
            <a:spLocks/>
          </p:cNvSpPr>
          <p:nvPr/>
        </p:nvSpPr>
        <p:spPr bwMode="auto">
          <a:xfrm>
            <a:off x="7079527" y="4800600"/>
            <a:ext cx="304800" cy="838200"/>
          </a:xfrm>
          <a:custGeom>
            <a:avLst/>
            <a:gdLst>
              <a:gd name="T0" fmla="*/ 10800 w 21600"/>
              <a:gd name="T1" fmla="*/ 10800 h 21600"/>
            </a:gdLst>
            <a:ahLst/>
            <a:cxnLst>
              <a:cxn ang="0">
                <a:pos x="T0" y="T1"/>
              </a:cxn>
            </a:cxnLst>
            <a:rect l="0" t="0" r="r" b="b"/>
            <a:pathLst>
              <a:path w="21600" h="21600">
                <a:moveTo>
                  <a:pt x="21600" y="21600"/>
                </a:moveTo>
                <a:cubicBezTo>
                  <a:pt x="15635" y="21600"/>
                  <a:pt x="10800" y="21140"/>
                  <a:pt x="10800" y="20571"/>
                </a:cubicBezTo>
                <a:lnTo>
                  <a:pt x="10800" y="11829"/>
                </a:lnTo>
                <a:cubicBezTo>
                  <a:pt x="10800" y="11261"/>
                  <a:pt x="5965" y="10800"/>
                  <a:pt x="0" y="10800"/>
                </a:cubicBezTo>
                <a:cubicBezTo>
                  <a:pt x="5965" y="10800"/>
                  <a:pt x="10800" y="10339"/>
                  <a:pt x="10800" y="9771"/>
                </a:cubicBezTo>
                <a:lnTo>
                  <a:pt x="10800" y="1029"/>
                </a:lnTo>
                <a:cubicBezTo>
                  <a:pt x="10800" y="461"/>
                  <a:pt x="15635" y="0"/>
                  <a:pt x="21600" y="0"/>
                </a:cubicBezTo>
              </a:path>
            </a:pathLst>
          </a:custGeom>
          <a:noFill/>
          <a:ln w="25400" cap="flat">
            <a:solidFill>
              <a:schemeClr val="tx1"/>
            </a:solidFill>
            <a:prstDash val="solid"/>
            <a:round/>
            <a:headEnd type="none" w="med" len="med"/>
            <a:tailEnd type="none" w="med" len="med"/>
          </a:ln>
        </p:spPr>
        <p:txBody>
          <a:bodyPr lIns="0" tIns="0" rIns="0" bIns="0"/>
          <a:lstStyle/>
          <a:p>
            <a:endParaRPr lang="en-US"/>
          </a:p>
        </p:txBody>
      </p:sp>
      <p:pic>
        <p:nvPicPr>
          <p:cNvPr id="19" name="Picture 10" descr="alien">
            <a:extLst>
              <a:ext uri="{FF2B5EF4-FFF2-40B4-BE49-F238E27FC236}">
                <a16:creationId xmlns:a16="http://schemas.microsoft.com/office/drawing/2014/main" id="{EF4C3F2C-C580-4225-BEA8-D06FC25734E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72800" y="5029200"/>
            <a:ext cx="725488"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peech Bubble: Rectangle 1">
            <a:extLst>
              <a:ext uri="{FF2B5EF4-FFF2-40B4-BE49-F238E27FC236}">
                <a16:creationId xmlns:a16="http://schemas.microsoft.com/office/drawing/2014/main" id="{327D639D-1AD8-43F1-B49C-2846F68E91BF}"/>
              </a:ext>
            </a:extLst>
          </p:cNvPr>
          <p:cNvSpPr/>
          <p:nvPr/>
        </p:nvSpPr>
        <p:spPr bwMode="auto">
          <a:xfrm>
            <a:off x="10298164" y="3641669"/>
            <a:ext cx="1506486" cy="646331"/>
          </a:xfrm>
          <a:prstGeom prst="wedgeRectCallout">
            <a:avLst>
              <a:gd name="adj1" fmla="val -5364"/>
              <a:gd name="adj2" fmla="val 142395"/>
            </a:avLst>
          </a:prstGeom>
          <a:noFill/>
          <a:ln w="19050" cap="flat" cmpd="sng" algn="ctr">
            <a:solidFill>
              <a:schemeClr val="tx2"/>
            </a:solidFill>
            <a:prstDash val="solid"/>
            <a:round/>
            <a:headEnd type="none" w="med" len="med"/>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7961" dir="2700000" algn="ctr" rotWithShape="0">
                    <a:schemeClr val="tx2"/>
                  </a:outerShdw>
                </a:effectLst>
              </a14:hiddenEffects>
            </a:ext>
          </a:extLst>
        </p:spPr>
        <p:txBody>
          <a:bodyPr vert="horz" wrap="squar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Helvetica" pitchFamily="-124" charset="0"/>
              </a:rPr>
              <a:t>Remember Diane!</a:t>
            </a:r>
          </a:p>
        </p:txBody>
      </p:sp>
    </p:spTree>
    <p:extLst>
      <p:ext uri="{BB962C8B-B14F-4D97-AF65-F5344CB8AC3E}">
        <p14:creationId xmlns:p14="http://schemas.microsoft.com/office/powerpoint/2010/main" val="164151695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type="title"/>
          </p:nvPr>
        </p:nvSpPr>
        <p:spPr>
          <a:ln/>
        </p:spPr>
        <p:txBody>
          <a:bodyPr/>
          <a:lstStyle/>
          <a:p>
            <a:pPr marL="119063" indent="-119063"/>
            <a:r>
              <a:rPr lang="en-US" dirty="0"/>
              <a:t>x86-64 Linux Register Usage #2</a:t>
            </a:r>
          </a:p>
        </p:txBody>
      </p:sp>
      <p:sp>
        <p:nvSpPr>
          <p:cNvPr id="76804" name="Rectangle 4"/>
          <p:cNvSpPr>
            <a:spLocks noGrp="1" noChangeArrowheads="1"/>
          </p:cNvSpPr>
          <p:nvPr>
            <p:ph idx="1"/>
          </p:nvPr>
        </p:nvSpPr>
        <p:spPr>
          <a:ln/>
        </p:spPr>
        <p:txBody>
          <a:bodyPr/>
          <a:lstStyle/>
          <a:p>
            <a:r>
              <a:rPr lang="en-US" dirty="0">
                <a:latin typeface="Courier New Bold" charset="0"/>
                <a:cs typeface="Courier New Bold" charset="0"/>
                <a:sym typeface="Courier New Bold" charset="0"/>
              </a:rPr>
              <a:t>%</a:t>
            </a:r>
            <a:r>
              <a:rPr lang="en-US" dirty="0" err="1">
                <a:latin typeface="Courier New Bold" charset="0"/>
                <a:cs typeface="Courier New Bold" charset="0"/>
                <a:sym typeface="Courier New Bold" charset="0"/>
              </a:rPr>
              <a:t>rbx</a:t>
            </a:r>
            <a:r>
              <a:rPr lang="en-US" dirty="0"/>
              <a:t>, </a:t>
            </a:r>
            <a:r>
              <a:rPr lang="en-US" dirty="0">
                <a:latin typeface="Courier New Bold" charset="0"/>
                <a:cs typeface="Courier New Bold" charset="0"/>
                <a:sym typeface="Courier New Bold" charset="0"/>
              </a:rPr>
              <a:t>%r12</a:t>
            </a:r>
            <a:r>
              <a:rPr lang="en-US" dirty="0"/>
              <a:t>, </a:t>
            </a:r>
            <a:r>
              <a:rPr lang="en-US" dirty="0">
                <a:latin typeface="Courier New Bold" charset="0"/>
                <a:cs typeface="Courier New Bold" charset="0"/>
                <a:sym typeface="Courier New Bold" charset="0"/>
              </a:rPr>
              <a:t>%r13</a:t>
            </a:r>
            <a:r>
              <a:rPr lang="en-US" dirty="0"/>
              <a:t>, </a:t>
            </a:r>
            <a:r>
              <a:rPr lang="en-US" dirty="0">
                <a:latin typeface="Courier New Bold" charset="0"/>
                <a:cs typeface="Courier New Bold" charset="0"/>
                <a:sym typeface="Courier New Bold" charset="0"/>
              </a:rPr>
              <a:t>%r14</a:t>
            </a:r>
            <a:endParaRPr lang="en-US" dirty="0">
              <a:latin typeface="Courier New Bold" charset="0"/>
              <a:sym typeface="Courier New Bold" charset="0"/>
            </a:endParaRPr>
          </a:p>
          <a:p>
            <a:pPr marL="552450" lvl="1"/>
            <a:r>
              <a:rPr lang="en-US" dirty="0" err="1"/>
              <a:t>Callee</a:t>
            </a:r>
            <a:r>
              <a:rPr lang="en-US" dirty="0"/>
              <a:t>-saved</a:t>
            </a:r>
          </a:p>
          <a:p>
            <a:pPr marL="552450" lvl="1"/>
            <a:r>
              <a:rPr lang="en-US" dirty="0" err="1"/>
              <a:t>Callee</a:t>
            </a:r>
            <a:r>
              <a:rPr lang="en-US" dirty="0"/>
              <a:t> must save &amp; restore</a:t>
            </a:r>
          </a:p>
          <a:p>
            <a:pPr marL="292100"/>
            <a:r>
              <a:rPr lang="en-US" dirty="0">
                <a:latin typeface="Courier New Bold" charset="0"/>
                <a:cs typeface="Courier New Bold" charset="0"/>
                <a:sym typeface="Courier New Bold" charset="0"/>
              </a:rPr>
              <a:t>%</a:t>
            </a:r>
            <a:r>
              <a:rPr lang="en-US" dirty="0" err="1">
                <a:latin typeface="Courier New Bold" charset="0"/>
                <a:cs typeface="Courier New Bold" charset="0"/>
                <a:sym typeface="Courier New Bold" charset="0"/>
              </a:rPr>
              <a:t>rbp</a:t>
            </a:r>
            <a:endParaRPr lang="en-US" dirty="0"/>
          </a:p>
          <a:p>
            <a:pPr marL="552450" lvl="1"/>
            <a:r>
              <a:rPr lang="en-US" dirty="0" err="1"/>
              <a:t>Callee</a:t>
            </a:r>
            <a:r>
              <a:rPr lang="en-US" dirty="0"/>
              <a:t>-saved</a:t>
            </a:r>
          </a:p>
          <a:p>
            <a:pPr marL="552450" lvl="1"/>
            <a:r>
              <a:rPr lang="en-US" dirty="0" err="1"/>
              <a:t>Callee</a:t>
            </a:r>
            <a:r>
              <a:rPr lang="en-US" dirty="0"/>
              <a:t> must save &amp; restore</a:t>
            </a:r>
          </a:p>
          <a:p>
            <a:pPr marL="552450" lvl="1"/>
            <a:r>
              <a:rPr lang="en-US" dirty="0"/>
              <a:t>May be used as frame pointer or as scratch</a:t>
            </a:r>
          </a:p>
          <a:p>
            <a:pPr marL="552450" lvl="1"/>
            <a:r>
              <a:rPr lang="en-US" dirty="0"/>
              <a:t>Can mix &amp; match</a:t>
            </a:r>
          </a:p>
          <a:p>
            <a:r>
              <a:rPr lang="en-US" dirty="0">
                <a:latin typeface="Courier New Bold" charset="0"/>
                <a:cs typeface="Courier New Bold" charset="0"/>
                <a:sym typeface="Courier New Bold" charset="0"/>
              </a:rPr>
              <a:t>%</a:t>
            </a:r>
            <a:r>
              <a:rPr lang="en-US" dirty="0" err="1">
                <a:latin typeface="Courier New Bold" charset="0"/>
                <a:cs typeface="Courier New Bold" charset="0"/>
                <a:sym typeface="Courier New Bold" charset="0"/>
              </a:rPr>
              <a:t>rsp</a:t>
            </a:r>
            <a:endParaRPr lang="en-US" dirty="0">
              <a:latin typeface="Courier New Bold" charset="0"/>
              <a:sym typeface="Courier New Bold" charset="0"/>
            </a:endParaRPr>
          </a:p>
          <a:p>
            <a:pPr marL="552450" lvl="1"/>
            <a:r>
              <a:rPr lang="en-US" dirty="0"/>
              <a:t>Special form of </a:t>
            </a:r>
            <a:r>
              <a:rPr lang="en-US" dirty="0" err="1"/>
              <a:t>callee</a:t>
            </a:r>
            <a:r>
              <a:rPr lang="en-US" dirty="0"/>
              <a:t> save</a:t>
            </a:r>
          </a:p>
          <a:p>
            <a:pPr marL="552450" lvl="1"/>
            <a:r>
              <a:rPr lang="en-US" dirty="0"/>
              <a:t>Must be restored to original value before return from procedure</a:t>
            </a:r>
          </a:p>
        </p:txBody>
      </p:sp>
      <p:sp>
        <p:nvSpPr>
          <p:cNvPr id="76808" name="Rectangle 8"/>
          <p:cNvSpPr>
            <a:spLocks/>
          </p:cNvSpPr>
          <p:nvPr/>
        </p:nvSpPr>
        <p:spPr bwMode="auto">
          <a:xfrm>
            <a:off x="7924800" y="1371600"/>
            <a:ext cx="25400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a:t>
            </a:r>
            <a:r>
              <a:rPr lang="en-US" sz="2400" dirty="0" err="1">
                <a:latin typeface="Courier New Bold" charset="0"/>
                <a:cs typeface="Courier New Bold" charset="0"/>
                <a:sym typeface="Courier New Bold" charset="0"/>
              </a:rPr>
              <a:t>rbx</a:t>
            </a:r>
            <a:endParaRPr lang="en-US" sz="2400" dirty="0">
              <a:latin typeface="Courier New Bold" charset="0"/>
              <a:cs typeface="Courier New Bold" charset="0"/>
              <a:sym typeface="Courier New Bold" charset="0"/>
            </a:endParaRPr>
          </a:p>
        </p:txBody>
      </p:sp>
      <p:sp>
        <p:nvSpPr>
          <p:cNvPr id="76811" name="Rectangle 11"/>
          <p:cNvSpPr>
            <a:spLocks/>
          </p:cNvSpPr>
          <p:nvPr/>
        </p:nvSpPr>
        <p:spPr bwMode="auto">
          <a:xfrm>
            <a:off x="7924800" y="3657600"/>
            <a:ext cx="2540000" cy="381000"/>
          </a:xfrm>
          <a:prstGeom prst="rect">
            <a:avLst/>
          </a:prstGeom>
          <a:solidFill>
            <a:srgbClr val="F1C7C7"/>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a:t>
            </a:r>
            <a:r>
              <a:rPr lang="en-US" sz="2400" dirty="0" err="1">
                <a:latin typeface="Courier New Bold" charset="0"/>
                <a:cs typeface="Courier New Bold" charset="0"/>
                <a:sym typeface="Courier New Bold" charset="0"/>
              </a:rPr>
              <a:t>rsp</a:t>
            </a:r>
            <a:endParaRPr lang="en-US" sz="2400" dirty="0">
              <a:latin typeface="Courier New Bold" charset="0"/>
              <a:cs typeface="Courier New Bold" charset="0"/>
              <a:sym typeface="Courier New Bold" charset="0"/>
            </a:endParaRPr>
          </a:p>
        </p:txBody>
      </p:sp>
      <p:sp>
        <p:nvSpPr>
          <p:cNvPr id="76814" name="AutoShape 14"/>
          <p:cNvSpPr>
            <a:spLocks/>
          </p:cNvSpPr>
          <p:nvPr/>
        </p:nvSpPr>
        <p:spPr bwMode="auto">
          <a:xfrm>
            <a:off x="7467600" y="1371600"/>
            <a:ext cx="304800" cy="2209800"/>
          </a:xfrm>
          <a:custGeom>
            <a:avLst/>
            <a:gdLst>
              <a:gd name="T0" fmla="*/ 10800 w 21600"/>
              <a:gd name="T1" fmla="*/ 10800 h 21600"/>
            </a:gdLst>
            <a:ahLst/>
            <a:cxnLst>
              <a:cxn ang="0">
                <a:pos x="T0" y="T1"/>
              </a:cxn>
            </a:cxnLst>
            <a:rect l="0" t="0" r="r" b="b"/>
            <a:pathLst>
              <a:path w="21600" h="21600">
                <a:moveTo>
                  <a:pt x="21600" y="21600"/>
                </a:moveTo>
                <a:cubicBezTo>
                  <a:pt x="15635" y="21600"/>
                  <a:pt x="10800" y="21140"/>
                  <a:pt x="10800" y="20571"/>
                </a:cubicBezTo>
                <a:lnTo>
                  <a:pt x="10800" y="11829"/>
                </a:lnTo>
                <a:cubicBezTo>
                  <a:pt x="10800" y="11261"/>
                  <a:pt x="5965" y="10800"/>
                  <a:pt x="0" y="10800"/>
                </a:cubicBezTo>
                <a:cubicBezTo>
                  <a:pt x="5965" y="10800"/>
                  <a:pt x="10800" y="10339"/>
                  <a:pt x="10800" y="9771"/>
                </a:cubicBezTo>
                <a:lnTo>
                  <a:pt x="10800" y="1029"/>
                </a:lnTo>
                <a:cubicBezTo>
                  <a:pt x="10800" y="461"/>
                  <a:pt x="15635" y="0"/>
                  <a:pt x="21600" y="0"/>
                </a:cubicBezTo>
              </a:path>
            </a:pathLst>
          </a:custGeom>
          <a:noFill/>
          <a:ln w="25400" cap="flat">
            <a:solidFill>
              <a:schemeClr val="tx1"/>
            </a:solidFill>
            <a:prstDash val="solid"/>
            <a:round/>
            <a:headEnd type="none" w="med" len="med"/>
            <a:tailEnd type="none" w="med" len="med"/>
          </a:ln>
        </p:spPr>
        <p:txBody>
          <a:bodyPr lIns="0" tIns="0" rIns="0" bIns="0"/>
          <a:lstStyle/>
          <a:p>
            <a:endParaRPr lang="en-US"/>
          </a:p>
        </p:txBody>
      </p:sp>
      <p:sp>
        <p:nvSpPr>
          <p:cNvPr id="76815" name="AutoShape 15"/>
          <p:cNvSpPr>
            <a:spLocks/>
          </p:cNvSpPr>
          <p:nvPr/>
        </p:nvSpPr>
        <p:spPr bwMode="auto">
          <a:xfrm>
            <a:off x="7239000" y="3200400"/>
            <a:ext cx="304800" cy="838200"/>
          </a:xfrm>
          <a:custGeom>
            <a:avLst/>
            <a:gdLst>
              <a:gd name="T0" fmla="*/ 10800 w 21600"/>
              <a:gd name="T1" fmla="*/ 10800 h 21600"/>
            </a:gdLst>
            <a:ahLst/>
            <a:cxnLst>
              <a:cxn ang="0">
                <a:pos x="T0" y="T1"/>
              </a:cxn>
            </a:cxnLst>
            <a:rect l="0" t="0" r="r" b="b"/>
            <a:pathLst>
              <a:path w="21600" h="21600">
                <a:moveTo>
                  <a:pt x="21600" y="21600"/>
                </a:moveTo>
                <a:cubicBezTo>
                  <a:pt x="15635" y="21600"/>
                  <a:pt x="10800" y="21139"/>
                  <a:pt x="10800" y="20571"/>
                </a:cubicBezTo>
                <a:lnTo>
                  <a:pt x="10800" y="11829"/>
                </a:lnTo>
                <a:cubicBezTo>
                  <a:pt x="10800" y="11261"/>
                  <a:pt x="5965" y="10800"/>
                  <a:pt x="0" y="10800"/>
                </a:cubicBezTo>
                <a:cubicBezTo>
                  <a:pt x="5965" y="10800"/>
                  <a:pt x="10800" y="10339"/>
                  <a:pt x="10800" y="9771"/>
                </a:cubicBezTo>
                <a:lnTo>
                  <a:pt x="10800" y="1029"/>
                </a:lnTo>
                <a:cubicBezTo>
                  <a:pt x="10800" y="461"/>
                  <a:pt x="15635" y="0"/>
                  <a:pt x="21600" y="0"/>
                </a:cubicBezTo>
              </a:path>
            </a:pathLst>
          </a:custGeom>
          <a:noFill/>
          <a:ln w="25400" cap="flat">
            <a:solidFill>
              <a:schemeClr val="tx1"/>
            </a:solidFill>
            <a:prstDash val="solid"/>
            <a:round/>
            <a:headEnd type="none" w="med" len="med"/>
            <a:tailEnd type="none" w="med" len="med"/>
          </a:ln>
        </p:spPr>
        <p:txBody>
          <a:bodyPr lIns="0" tIns="0" rIns="0" bIns="0"/>
          <a:lstStyle/>
          <a:p>
            <a:endParaRPr lang="en-US"/>
          </a:p>
        </p:txBody>
      </p:sp>
      <p:sp>
        <p:nvSpPr>
          <p:cNvPr id="76817" name="Rectangle 17"/>
          <p:cNvSpPr>
            <a:spLocks/>
          </p:cNvSpPr>
          <p:nvPr/>
        </p:nvSpPr>
        <p:spPr bwMode="auto">
          <a:xfrm>
            <a:off x="6084252" y="1981200"/>
            <a:ext cx="1273810" cy="575542"/>
          </a:xfrm>
          <a:prstGeom prst="rect">
            <a:avLst/>
          </a:prstGeom>
          <a:noFill/>
          <a:ln w="25400" cap="flat">
            <a:noFill/>
            <a:miter lim="800000"/>
            <a:headEnd type="none" w="med" len="med"/>
            <a:tailEnd type="none" w="med" len="med"/>
          </a:ln>
        </p:spPr>
        <p:txBody>
          <a:bodyPr wrap="none" lIns="38100" tIns="38100" rIns="38100" bIns="38100">
            <a:spAutoFit/>
          </a:bodyPr>
          <a:lstStyle/>
          <a:p>
            <a:pPr algn="r"/>
            <a:r>
              <a:rPr lang="en-US" sz="1800" dirty="0" err="1">
                <a:latin typeface="Calibri Bold" charset="0"/>
                <a:ea typeface="Calibri Bold" charset="0"/>
                <a:cs typeface="Calibri Bold" charset="0"/>
                <a:sym typeface="Calibri Bold" charset="0"/>
              </a:rPr>
              <a:t>Callee</a:t>
            </a:r>
            <a:r>
              <a:rPr lang="en-US" sz="1800" dirty="0">
                <a:latin typeface="Calibri Bold" charset="0"/>
                <a:ea typeface="Calibri Bold" charset="0"/>
                <a:cs typeface="Calibri Bold" charset="0"/>
                <a:sym typeface="Calibri Bold" charset="0"/>
              </a:rPr>
              <a:t>-saved</a:t>
            </a:r>
            <a:endParaRPr lang="en-US" dirty="0">
              <a:latin typeface="Arial Narrow Bold" charset="0"/>
              <a:ea typeface="Lucida Grande" charset="0"/>
              <a:cs typeface="Lucida Grande" charset="0"/>
              <a:sym typeface="Arial Narrow Bold" charset="0"/>
            </a:endParaRPr>
          </a:p>
          <a:p>
            <a:pPr algn="r"/>
            <a:r>
              <a:rPr lang="en-US" sz="1800" dirty="0">
                <a:latin typeface="Calibri Bold" charset="0"/>
                <a:ea typeface="Calibri Bold" charset="0"/>
                <a:cs typeface="Calibri Bold" charset="0"/>
                <a:sym typeface="Calibri Bold" charset="0"/>
              </a:rPr>
              <a:t>Temporaries</a:t>
            </a:r>
          </a:p>
        </p:txBody>
      </p:sp>
      <p:sp>
        <p:nvSpPr>
          <p:cNvPr id="76818" name="Rectangle 18"/>
          <p:cNvSpPr>
            <a:spLocks/>
          </p:cNvSpPr>
          <p:nvPr/>
        </p:nvSpPr>
        <p:spPr bwMode="auto">
          <a:xfrm>
            <a:off x="6466602" y="3429001"/>
            <a:ext cx="746999" cy="326243"/>
          </a:xfrm>
          <a:prstGeom prst="rect">
            <a:avLst/>
          </a:prstGeom>
          <a:noFill/>
          <a:ln w="25400" cap="flat">
            <a:noFill/>
            <a:miter lim="800000"/>
            <a:headEnd type="none" w="med" len="med"/>
            <a:tailEnd type="none" w="med" len="med"/>
          </a:ln>
        </p:spPr>
        <p:txBody>
          <a:bodyPr wrap="none" lIns="38100" tIns="38100" rIns="38100" bIns="38100">
            <a:spAutoFit/>
          </a:bodyPr>
          <a:lstStyle/>
          <a:p>
            <a:pPr algn="r"/>
            <a:r>
              <a:rPr lang="en-US" sz="1800">
                <a:latin typeface="Calibri Bold" charset="0"/>
                <a:ea typeface="Calibri Bold" charset="0"/>
                <a:cs typeface="Calibri Bold" charset="0"/>
                <a:sym typeface="Calibri Bold" charset="0"/>
              </a:rPr>
              <a:t>Special</a:t>
            </a:r>
          </a:p>
        </p:txBody>
      </p:sp>
      <p:sp>
        <p:nvSpPr>
          <p:cNvPr id="24" name="Rectangle 8"/>
          <p:cNvSpPr>
            <a:spLocks/>
          </p:cNvSpPr>
          <p:nvPr/>
        </p:nvSpPr>
        <p:spPr bwMode="auto">
          <a:xfrm>
            <a:off x="7924800" y="3200400"/>
            <a:ext cx="2540000" cy="381000"/>
          </a:xfrm>
          <a:prstGeom prst="rect">
            <a:avLst/>
          </a:prstGeom>
          <a:solidFill>
            <a:schemeClr val="accent2">
              <a:lumMod val="20000"/>
              <a:lumOff val="80000"/>
            </a:schemeClr>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a:t>
            </a:r>
            <a:r>
              <a:rPr lang="en-US" sz="2400" dirty="0" err="1">
                <a:latin typeface="Courier New Bold" charset="0"/>
                <a:cs typeface="Courier New Bold" charset="0"/>
                <a:sym typeface="Courier New Bold" charset="0"/>
              </a:rPr>
              <a:t>rbp</a:t>
            </a:r>
            <a:endParaRPr lang="en-US" sz="2400" dirty="0">
              <a:latin typeface="Courier New Bold" charset="0"/>
              <a:cs typeface="Courier New Bold" charset="0"/>
              <a:sym typeface="Courier New Bold" charset="0"/>
            </a:endParaRPr>
          </a:p>
        </p:txBody>
      </p:sp>
      <p:sp>
        <p:nvSpPr>
          <p:cNvPr id="25" name="Rectangle 8"/>
          <p:cNvSpPr>
            <a:spLocks/>
          </p:cNvSpPr>
          <p:nvPr/>
        </p:nvSpPr>
        <p:spPr bwMode="auto">
          <a:xfrm>
            <a:off x="7924800" y="1828800"/>
            <a:ext cx="25400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%r12</a:t>
            </a:r>
          </a:p>
        </p:txBody>
      </p:sp>
      <p:sp>
        <p:nvSpPr>
          <p:cNvPr id="26" name="Rectangle 8"/>
          <p:cNvSpPr>
            <a:spLocks/>
          </p:cNvSpPr>
          <p:nvPr/>
        </p:nvSpPr>
        <p:spPr bwMode="auto">
          <a:xfrm>
            <a:off x="7924800" y="2286000"/>
            <a:ext cx="25400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%r13</a:t>
            </a:r>
          </a:p>
        </p:txBody>
      </p:sp>
      <p:sp>
        <p:nvSpPr>
          <p:cNvPr id="27" name="Rectangle 8"/>
          <p:cNvSpPr>
            <a:spLocks/>
          </p:cNvSpPr>
          <p:nvPr/>
        </p:nvSpPr>
        <p:spPr bwMode="auto">
          <a:xfrm>
            <a:off x="7924800" y="2743200"/>
            <a:ext cx="25400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0" tIns="0" rIns="0" bIns="0" anchor="ctr"/>
          <a:lstStyle/>
          <a:p>
            <a:r>
              <a:rPr lang="en-US" sz="2400" dirty="0">
                <a:latin typeface="Courier New Bold" charset="0"/>
                <a:cs typeface="Courier New Bold" charset="0"/>
                <a:sym typeface="Courier New Bold" charset="0"/>
              </a:rPr>
              <a:t>%r14</a:t>
            </a:r>
          </a:p>
        </p:txBody>
      </p:sp>
    </p:spTree>
    <p:extLst>
      <p:ext uri="{BB962C8B-B14F-4D97-AF65-F5344CB8AC3E}">
        <p14:creationId xmlns:p14="http://schemas.microsoft.com/office/powerpoint/2010/main" val="129986716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dirty="0"/>
              <a:t>x86-64 Stack Pushing</a:t>
            </a:r>
          </a:p>
        </p:txBody>
      </p:sp>
      <p:sp>
        <p:nvSpPr>
          <p:cNvPr id="265219" name="Rectangle 3"/>
          <p:cNvSpPr>
            <a:spLocks noGrp="1" noChangeArrowheads="1"/>
          </p:cNvSpPr>
          <p:nvPr>
            <p:ph idx="1"/>
          </p:nvPr>
        </p:nvSpPr>
        <p:spPr/>
        <p:txBody>
          <a:bodyPr/>
          <a:lstStyle/>
          <a:p>
            <a:pPr eaLnBrk="1" hangingPunct="1">
              <a:defRPr/>
            </a:pPr>
            <a:r>
              <a:rPr lang="en-US" dirty="0"/>
              <a:t>Pushing: </a:t>
            </a:r>
            <a:r>
              <a:rPr lang="en-US" b="0" dirty="0" err="1">
                <a:latin typeface="Courier New" panose="02070309020205020404" pitchFamily="49" charset="0"/>
                <a:cs typeface="Courier New" panose="02070309020205020404" pitchFamily="49" charset="0"/>
              </a:rPr>
              <a:t>pushq</a:t>
            </a:r>
            <a:r>
              <a:rPr lang="en-US" b="0" dirty="0"/>
              <a:t> </a:t>
            </a:r>
            <a:r>
              <a:rPr lang="en-US" b="0" i="1" dirty="0" err="1"/>
              <a:t>Src</a:t>
            </a:r>
            <a:endParaRPr lang="en-US" b="0" dirty="0"/>
          </a:p>
          <a:p>
            <a:pPr lvl="1" eaLnBrk="1" hangingPunct="1">
              <a:defRPr/>
            </a:pPr>
            <a:r>
              <a:rPr lang="en-US" dirty="0"/>
              <a:t>Fetch operand at </a:t>
            </a:r>
            <a:r>
              <a:rPr lang="en-US" i="1" dirty="0" err="1"/>
              <a:t>Src</a:t>
            </a:r>
            <a:r>
              <a:rPr lang="en-US" i="1" dirty="0"/>
              <a:t> </a:t>
            </a:r>
            <a:r>
              <a:rPr lang="en-US" dirty="0"/>
              <a:t>(immediate, register, or memory)</a:t>
            </a:r>
          </a:p>
          <a:p>
            <a:pPr lvl="1" eaLnBrk="1" hangingPunct="1">
              <a:defRPr/>
            </a:pPr>
            <a:r>
              <a:rPr lang="en-US" dirty="0"/>
              <a:t>Decrement </a:t>
            </a:r>
            <a:r>
              <a:rPr lang="en-US" dirty="0">
                <a:latin typeface="Courier New" pitchFamily="49" charset="0"/>
              </a:rPr>
              <a:t>%</a:t>
            </a:r>
            <a:r>
              <a:rPr lang="en-US" dirty="0" err="1">
                <a:latin typeface="Courier New" pitchFamily="49" charset="0"/>
              </a:rPr>
              <a:t>rsp</a:t>
            </a:r>
            <a:r>
              <a:rPr lang="en-US" dirty="0"/>
              <a:t> by 8 (regardless of operand size)</a:t>
            </a:r>
          </a:p>
          <a:p>
            <a:pPr lvl="1" eaLnBrk="1" hangingPunct="1">
              <a:defRPr/>
            </a:pPr>
            <a:r>
              <a:rPr lang="en-US" dirty="0"/>
              <a:t>Then write operand at address given by </a:t>
            </a:r>
            <a:r>
              <a:rPr lang="en-US" dirty="0">
                <a:latin typeface="Courier New" pitchFamily="49" charset="0"/>
              </a:rPr>
              <a:t>%</a:t>
            </a:r>
            <a:r>
              <a:rPr lang="en-US" dirty="0" err="1">
                <a:latin typeface="Courier New" pitchFamily="49" charset="0"/>
              </a:rPr>
              <a:t>rsp</a:t>
            </a:r>
            <a:endParaRPr lang="en-US" dirty="0"/>
          </a:p>
        </p:txBody>
      </p:sp>
      <p:sp>
        <p:nvSpPr>
          <p:cNvPr id="5124" name="Line 5"/>
          <p:cNvSpPr>
            <a:spLocks noChangeShapeType="1"/>
          </p:cNvSpPr>
          <p:nvPr/>
        </p:nvSpPr>
        <p:spPr bwMode="auto">
          <a:xfrm>
            <a:off x="7963338" y="5005388"/>
            <a:ext cx="508000" cy="0"/>
          </a:xfrm>
          <a:prstGeom prst="line">
            <a:avLst/>
          </a:prstGeom>
          <a:noFill/>
          <a:ln w="25400">
            <a:solidFill>
              <a:srgbClr val="B2B2B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7"/>
          <p:cNvSpPr>
            <a:spLocks noChangeArrowheads="1"/>
          </p:cNvSpPr>
          <p:nvPr/>
        </p:nvSpPr>
        <p:spPr bwMode="auto">
          <a:xfrm>
            <a:off x="8474514" y="1981200"/>
            <a:ext cx="1292225" cy="32004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endParaRPr lang="en-US" altLang="en-US" sz="1800">
              <a:latin typeface="Courier New" pitchFamily="49" charset="0"/>
            </a:endParaRPr>
          </a:p>
          <a:p>
            <a:pPr>
              <a:lnSpc>
                <a:spcPct val="100000"/>
              </a:lnSpc>
            </a:pPr>
            <a:endParaRPr lang="en-US" altLang="en-US" sz="1800">
              <a:latin typeface="Courier New" pitchFamily="49" charset="0"/>
            </a:endParaRPr>
          </a:p>
        </p:txBody>
      </p:sp>
      <p:sp>
        <p:nvSpPr>
          <p:cNvPr id="5126" name="Line 8"/>
          <p:cNvSpPr>
            <a:spLocks noChangeShapeType="1"/>
          </p:cNvSpPr>
          <p:nvPr/>
        </p:nvSpPr>
        <p:spPr bwMode="auto">
          <a:xfrm flipH="1">
            <a:off x="10760513" y="3810000"/>
            <a:ext cx="0" cy="13716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5127" name="Rectangle 9"/>
          <p:cNvSpPr>
            <a:spLocks noChangeArrowheads="1"/>
          </p:cNvSpPr>
          <p:nvPr/>
        </p:nvSpPr>
        <p:spPr bwMode="auto">
          <a:xfrm>
            <a:off x="9988989" y="4111626"/>
            <a:ext cx="1565275" cy="638175"/>
          </a:xfrm>
          <a:prstGeom prst="rect">
            <a:avLst/>
          </a:prstGeom>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t>Stack Grows</a:t>
            </a:r>
          </a:p>
          <a:p>
            <a:pPr>
              <a:lnSpc>
                <a:spcPct val="100000"/>
              </a:lnSpc>
            </a:pPr>
            <a:r>
              <a:rPr lang="en-US" altLang="en-US" sz="1800" i="1"/>
              <a:t>Down</a:t>
            </a:r>
          </a:p>
        </p:txBody>
      </p:sp>
      <p:grpSp>
        <p:nvGrpSpPr>
          <p:cNvPr id="5128" name="Group 10"/>
          <p:cNvGrpSpPr>
            <a:grpSpLocks/>
          </p:cNvGrpSpPr>
          <p:nvPr/>
        </p:nvGrpSpPr>
        <p:grpSpPr bwMode="auto">
          <a:xfrm>
            <a:off x="9988989" y="1600200"/>
            <a:ext cx="1349375" cy="1295400"/>
            <a:chOff x="3264" y="720"/>
            <a:chExt cx="850" cy="816"/>
          </a:xfrm>
        </p:grpSpPr>
        <p:sp>
          <p:nvSpPr>
            <p:cNvPr id="5140" name="Line 11"/>
            <p:cNvSpPr>
              <a:spLocks noChangeShapeType="1"/>
            </p:cNvSpPr>
            <p:nvPr/>
          </p:nvSpPr>
          <p:spPr bwMode="auto">
            <a:xfrm flipH="1" flipV="1">
              <a:off x="3696" y="720"/>
              <a:ext cx="0" cy="816"/>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5141" name="Rectangle 12"/>
            <p:cNvSpPr>
              <a:spLocks noChangeArrowheads="1"/>
            </p:cNvSpPr>
            <p:nvPr/>
          </p:nvSpPr>
          <p:spPr bwMode="auto">
            <a:xfrm>
              <a:off x="3264" y="973"/>
              <a:ext cx="850" cy="402"/>
            </a:xfrm>
            <a:prstGeom prst="rect">
              <a:avLst/>
            </a:prstGeom>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t>Increasing</a:t>
              </a:r>
            </a:p>
            <a:p>
              <a:pPr>
                <a:lnSpc>
                  <a:spcPct val="100000"/>
                </a:lnSpc>
              </a:pPr>
              <a:r>
                <a:rPr lang="en-US" altLang="en-US" sz="1800"/>
                <a:t>Addresses</a:t>
              </a:r>
            </a:p>
          </p:txBody>
        </p:sp>
      </p:grpSp>
      <p:sp>
        <p:nvSpPr>
          <p:cNvPr id="5129" name="Line 13"/>
          <p:cNvSpPr>
            <a:spLocks noChangeShapeType="1"/>
          </p:cNvSpPr>
          <p:nvPr/>
        </p:nvSpPr>
        <p:spPr bwMode="auto">
          <a:xfrm flipH="1" flipV="1">
            <a:off x="9303188" y="5503863"/>
            <a:ext cx="635000" cy="3810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5130" name="Rectangle 14"/>
          <p:cNvSpPr>
            <a:spLocks noChangeArrowheads="1"/>
          </p:cNvSpPr>
          <p:nvPr/>
        </p:nvSpPr>
        <p:spPr bwMode="auto">
          <a:xfrm>
            <a:off x="8914462" y="5961064"/>
            <a:ext cx="2037929" cy="366767"/>
          </a:xfrm>
          <a:prstGeom prst="rect">
            <a:avLst/>
          </a:prstGeom>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dirty="0"/>
              <a:t>New Stack “Top”</a:t>
            </a:r>
          </a:p>
        </p:txBody>
      </p:sp>
      <p:sp>
        <p:nvSpPr>
          <p:cNvPr id="5131" name="Line 15"/>
          <p:cNvSpPr>
            <a:spLocks noChangeShapeType="1"/>
          </p:cNvSpPr>
          <p:nvPr/>
        </p:nvSpPr>
        <p:spPr bwMode="auto">
          <a:xfrm>
            <a:off x="8474513" y="4876800"/>
            <a:ext cx="12954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5132" name="Rectangle 16"/>
          <p:cNvSpPr>
            <a:spLocks noChangeArrowheads="1"/>
          </p:cNvSpPr>
          <p:nvPr/>
        </p:nvSpPr>
        <p:spPr bwMode="auto">
          <a:xfrm>
            <a:off x="9160314" y="838200"/>
            <a:ext cx="1882775" cy="363538"/>
          </a:xfrm>
          <a:prstGeom prst="rect">
            <a:avLst/>
          </a:prstGeom>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t>Stack “Bottom”</a:t>
            </a:r>
          </a:p>
        </p:txBody>
      </p:sp>
      <p:sp>
        <p:nvSpPr>
          <p:cNvPr id="5133" name="Line 17"/>
          <p:cNvSpPr>
            <a:spLocks noChangeShapeType="1"/>
          </p:cNvSpPr>
          <p:nvPr/>
        </p:nvSpPr>
        <p:spPr bwMode="auto">
          <a:xfrm flipH="1">
            <a:off x="9541313" y="1295400"/>
            <a:ext cx="457200" cy="6858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4" name="Rectangle 19"/>
          <p:cNvSpPr>
            <a:spLocks noChangeArrowheads="1"/>
          </p:cNvSpPr>
          <p:nvPr/>
        </p:nvSpPr>
        <p:spPr bwMode="auto">
          <a:xfrm>
            <a:off x="8474514" y="5181600"/>
            <a:ext cx="1292225" cy="304800"/>
          </a:xfrm>
          <a:prstGeom prst="rect">
            <a:avLst/>
          </a:prstGeom>
          <a:solidFill>
            <a:srgbClr val="FFCC0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endParaRPr lang="en-US" altLang="en-US" sz="1800">
              <a:latin typeface="Courier New" pitchFamily="49" charset="0"/>
            </a:endParaRPr>
          </a:p>
          <a:p>
            <a:pPr>
              <a:lnSpc>
                <a:spcPct val="100000"/>
              </a:lnSpc>
            </a:pPr>
            <a:endParaRPr lang="en-US" altLang="en-US" sz="1800">
              <a:latin typeface="Courier New" pitchFamily="49" charset="0"/>
            </a:endParaRPr>
          </a:p>
        </p:txBody>
      </p:sp>
      <p:grpSp>
        <p:nvGrpSpPr>
          <p:cNvPr id="5135" name="Group 20"/>
          <p:cNvGrpSpPr>
            <a:grpSpLocks/>
          </p:cNvGrpSpPr>
          <p:nvPr/>
        </p:nvGrpSpPr>
        <p:grpSpPr bwMode="auto">
          <a:xfrm>
            <a:off x="6950514" y="4573588"/>
            <a:ext cx="1520825" cy="912812"/>
            <a:chOff x="2592" y="2736"/>
            <a:chExt cx="958" cy="575"/>
          </a:xfrm>
        </p:grpSpPr>
        <p:sp>
          <p:nvSpPr>
            <p:cNvPr id="5138" name="Line 21"/>
            <p:cNvSpPr>
              <a:spLocks noChangeShapeType="1"/>
            </p:cNvSpPr>
            <p:nvPr/>
          </p:nvSpPr>
          <p:spPr bwMode="auto">
            <a:xfrm>
              <a:off x="3230" y="3201"/>
              <a:ext cx="32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9" name="Rectangle 22"/>
            <p:cNvSpPr>
              <a:spLocks noChangeArrowheads="1"/>
            </p:cNvSpPr>
            <p:nvPr/>
          </p:nvSpPr>
          <p:spPr bwMode="auto">
            <a:xfrm>
              <a:off x="2592" y="2736"/>
              <a:ext cx="610" cy="5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t>Stack</a:t>
              </a:r>
            </a:p>
            <a:p>
              <a:pPr algn="r">
                <a:lnSpc>
                  <a:spcPct val="100000"/>
                </a:lnSpc>
              </a:pPr>
              <a:r>
                <a:rPr lang="en-US" altLang="en-US" sz="1800" dirty="0"/>
                <a:t>Pointer</a:t>
              </a:r>
            </a:p>
            <a:p>
              <a:pPr algn="r">
                <a:lnSpc>
                  <a:spcPct val="100000"/>
                </a:lnSpc>
              </a:pPr>
              <a:r>
                <a:rPr lang="en-US" altLang="en-US" sz="1800" dirty="0">
                  <a:latin typeface="Courier New" pitchFamily="49" charset="0"/>
                </a:rPr>
                <a:t>%</a:t>
              </a:r>
              <a:r>
                <a:rPr lang="en-US" altLang="en-US" sz="1800" dirty="0" err="1">
                  <a:latin typeface="Courier New" pitchFamily="49" charset="0"/>
                </a:rPr>
                <a:t>rsp</a:t>
              </a:r>
              <a:endParaRPr lang="en-US" altLang="en-US" sz="1800" dirty="0">
                <a:latin typeface="Courier New" pitchFamily="49" charset="0"/>
              </a:endParaRPr>
            </a:p>
          </p:txBody>
        </p:sp>
      </p:grpSp>
      <p:sp>
        <p:nvSpPr>
          <p:cNvPr id="5136" name="Rectangle 23"/>
          <p:cNvSpPr>
            <a:spLocks noChangeArrowheads="1"/>
          </p:cNvSpPr>
          <p:nvPr/>
        </p:nvSpPr>
        <p:spPr bwMode="auto">
          <a:xfrm>
            <a:off x="8103613" y="5021263"/>
            <a:ext cx="275076" cy="313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2"/>
                </a:solidFill>
                <a:miter lim="800000"/>
                <a:headEnd/>
                <a:tailEnd type="none" w="sm" len="sm"/>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45720" rIns="4572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r>
              <a:rPr lang="en-US" altLang="en-US" sz="1600" dirty="0"/>
              <a:t>-8</a:t>
            </a:r>
          </a:p>
        </p:txBody>
      </p:sp>
      <p:sp>
        <p:nvSpPr>
          <p:cNvPr id="5137" name="Line 24"/>
          <p:cNvSpPr>
            <a:spLocks noChangeShapeType="1"/>
          </p:cNvSpPr>
          <p:nvPr/>
        </p:nvSpPr>
        <p:spPr bwMode="auto">
          <a:xfrm>
            <a:off x="8093513" y="5029200"/>
            <a:ext cx="0" cy="304800"/>
          </a:xfrm>
          <a:prstGeom prst="line">
            <a:avLst/>
          </a:prstGeom>
          <a:noFill/>
          <a:ln w="19050">
            <a:solidFill>
              <a:schemeClr val="tx2"/>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45720" rIns="45720" anchor="ctr">
            <a:spAutoFit/>
          </a:bodyP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a:ln/>
        </p:spPr>
        <p:txBody>
          <a:bodyPr/>
          <a:lstStyle/>
          <a:p>
            <a:pPr marL="119063" indent="-119063"/>
            <a:r>
              <a:rPr lang="en-US" dirty="0" err="1"/>
              <a:t>Callee</a:t>
            </a:r>
            <a:r>
              <a:rPr lang="en-US" dirty="0"/>
              <a:t>-Saved Example #1</a:t>
            </a:r>
            <a:endParaRPr lang="en-US" dirty="0">
              <a:latin typeface="Courier New Bold" charset="0"/>
              <a:sym typeface="Courier New Bold" charset="0"/>
            </a:endParaRPr>
          </a:p>
        </p:txBody>
      </p:sp>
      <p:sp>
        <p:nvSpPr>
          <p:cNvPr id="63492" name="Rectangle 4"/>
          <p:cNvSpPr>
            <a:spLocks/>
          </p:cNvSpPr>
          <p:nvPr/>
        </p:nvSpPr>
        <p:spPr bwMode="auto">
          <a:xfrm>
            <a:off x="1447800" y="2971800"/>
            <a:ext cx="4419600" cy="3505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call_incr2:</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pushq</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rbx</a:t>
            </a:r>
            <a:endParaRPr lang="en-US" sz="1800" dirty="0">
              <a:solidFill>
                <a:srgbClr val="FF0000"/>
              </a:solidFill>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subq</a:t>
            </a:r>
            <a:r>
              <a:rPr lang="en-US" sz="1800" dirty="0">
                <a:solidFill>
                  <a:srgbClr val="FF0000"/>
                </a:solidFill>
                <a:latin typeface="Courier New" pitchFamily="49" charset="0"/>
                <a:cs typeface="Courier New" pitchFamily="49" charset="0"/>
                <a:sym typeface="Courier New Bold" charset="0"/>
              </a:rPr>
              <a:t>    $16, %</a:t>
            </a:r>
            <a:r>
              <a:rPr lang="en-US" sz="1800" dirty="0" err="1">
                <a:solidFill>
                  <a:srgbClr val="FF0000"/>
                </a:solidFill>
                <a:latin typeface="Courier New" pitchFamily="49" charset="0"/>
                <a:cs typeface="Courier New" pitchFamily="49" charset="0"/>
                <a:sym typeface="Courier New Bold" charset="0"/>
              </a:rPr>
              <a:t>rsp</a:t>
            </a:r>
            <a:endParaRPr lang="en-US" sz="1800" dirty="0">
              <a:solidFill>
                <a:srgbClr val="FF0000"/>
              </a:solidFill>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$15213,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movl</a:t>
            </a:r>
            <a:r>
              <a:rPr lang="en-US" sz="1800" dirty="0">
                <a:latin typeface="Courier New" pitchFamily="49" charset="0"/>
                <a:cs typeface="Courier New" pitchFamily="49" charset="0"/>
                <a:sym typeface="Courier New Bold" charset="0"/>
              </a:rPr>
              <a:t>    $3000, %</a:t>
            </a:r>
            <a:r>
              <a:rPr lang="en-US" sz="1800" dirty="0" err="1">
                <a:latin typeface="Courier New" pitchFamily="49" charset="0"/>
                <a:cs typeface="Courier New" pitchFamily="49" charset="0"/>
                <a:sym typeface="Courier New Bold" charset="0"/>
              </a:rPr>
              <a:t>esi</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leaq</a:t>
            </a:r>
            <a:r>
              <a:rPr lang="en-US" sz="1800" dirty="0">
                <a:latin typeface="Courier New" pitchFamily="49" charset="0"/>
                <a:cs typeface="Courier New" pitchFamily="49" charset="0"/>
                <a:sym typeface="Courier New Bold" charset="0"/>
              </a:rPr>
              <a:t>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call    </a:t>
            </a:r>
            <a:r>
              <a:rPr lang="en-US" sz="1800" dirty="0" err="1">
                <a:latin typeface="Courier New" pitchFamily="49" charset="0"/>
                <a:cs typeface="Courier New" pitchFamily="49" charset="0"/>
                <a:sym typeface="Courier New Bold" charset="0"/>
              </a:rPr>
              <a:t>incr</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$16, %</a:t>
            </a:r>
            <a:r>
              <a:rPr lang="en-US" sz="1800" dirty="0" err="1">
                <a:latin typeface="Courier New" pitchFamily="49" charset="0"/>
                <a:cs typeface="Courier New" pitchFamily="49" charset="0"/>
                <a:sym typeface="Courier New Bold" charset="0"/>
              </a:rPr>
              <a:t>rsp</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popq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ret</a:t>
            </a:r>
          </a:p>
        </p:txBody>
      </p:sp>
      <p:sp>
        <p:nvSpPr>
          <p:cNvPr id="63493" name="Rectangle 5"/>
          <p:cNvSpPr>
            <a:spLocks/>
          </p:cNvSpPr>
          <p:nvPr/>
        </p:nvSpPr>
        <p:spPr bwMode="auto">
          <a:xfrm>
            <a:off x="1447800" y="1143000"/>
            <a:ext cx="4343400" cy="1600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long call_incr2(long x)</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v1 = 15213;</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v2 = </a:t>
            </a:r>
            <a:r>
              <a:rPr lang="en-US" sz="1800" dirty="0" err="1">
                <a:latin typeface="Courier New" pitchFamily="49" charset="0"/>
                <a:cs typeface="Courier New" pitchFamily="49" charset="0"/>
                <a:sym typeface="Courier New Bold" charset="0"/>
              </a:rPr>
              <a:t>incr</a:t>
            </a:r>
            <a:r>
              <a:rPr lang="en-US" sz="1800" dirty="0">
                <a:latin typeface="Courier New" pitchFamily="49" charset="0"/>
                <a:cs typeface="Courier New" pitchFamily="49" charset="0"/>
                <a:sym typeface="Courier New Bold" charset="0"/>
              </a:rPr>
              <a:t>(&amp;v1, 3000);</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return x + v2;</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p:txBody>
      </p:sp>
      <p:sp>
        <p:nvSpPr>
          <p:cNvPr id="63498" name="Line 10"/>
          <p:cNvSpPr>
            <a:spLocks noChangeShapeType="1"/>
          </p:cNvSpPr>
          <p:nvPr/>
        </p:nvSpPr>
        <p:spPr bwMode="auto">
          <a:xfrm flipH="1">
            <a:off x="8164634" y="2514599"/>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63499" name="Rectangle 11"/>
          <p:cNvSpPr>
            <a:spLocks/>
          </p:cNvSpPr>
          <p:nvPr/>
        </p:nvSpPr>
        <p:spPr bwMode="auto">
          <a:xfrm>
            <a:off x="8683872" y="2355849"/>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63500" name="Rectangle 12"/>
          <p:cNvSpPr>
            <a:spLocks/>
          </p:cNvSpPr>
          <p:nvPr/>
        </p:nvSpPr>
        <p:spPr bwMode="auto">
          <a:xfrm>
            <a:off x="7631234" y="838200"/>
            <a:ext cx="2357440" cy="353943"/>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2000" dirty="0">
                <a:latin typeface="Calibri Bold" charset="0"/>
                <a:ea typeface="Calibri Bold" charset="0"/>
                <a:cs typeface="Calibri Bold" charset="0"/>
                <a:sym typeface="Calibri Bold" charset="0"/>
              </a:rPr>
              <a:t>Initial Stack Structure</a:t>
            </a:r>
          </a:p>
        </p:txBody>
      </p:sp>
      <p:sp>
        <p:nvSpPr>
          <p:cNvPr id="63501" name="Rectangle 13"/>
          <p:cNvSpPr>
            <a:spLocks/>
          </p:cNvSpPr>
          <p:nvPr/>
        </p:nvSpPr>
        <p:spPr bwMode="auto">
          <a:xfrm>
            <a:off x="6869234" y="1371599"/>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
        <p:nvSpPr>
          <p:cNvPr id="16" name="Rectangle 9"/>
          <p:cNvSpPr>
            <a:spLocks/>
          </p:cNvSpPr>
          <p:nvPr/>
        </p:nvSpPr>
        <p:spPr bwMode="auto">
          <a:xfrm>
            <a:off x="6869234" y="22859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Calibri Bold" charset="0"/>
                <a:ea typeface="Calibri Bold" charset="0"/>
                <a:cs typeface="Calibri Bold" charset="0"/>
                <a:sym typeface="Calibri Bold" charset="0"/>
              </a:rPr>
              <a:t>Rtn</a:t>
            </a:r>
            <a:r>
              <a:rPr lang="en-US" sz="1800" dirty="0">
                <a:latin typeface="Calibri Bold" charset="0"/>
                <a:ea typeface="Calibri Bold" charset="0"/>
                <a:cs typeface="Calibri Bold" charset="0"/>
                <a:sym typeface="Calibri Bold" charset="0"/>
              </a:rPr>
              <a:t> address</a:t>
            </a:r>
          </a:p>
        </p:txBody>
      </p:sp>
      <p:sp>
        <p:nvSpPr>
          <p:cNvPr id="17" name="Rectangle 7"/>
          <p:cNvSpPr>
            <a:spLocks/>
          </p:cNvSpPr>
          <p:nvPr/>
        </p:nvSpPr>
        <p:spPr bwMode="auto">
          <a:xfrm>
            <a:off x="6869234" y="55625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15213</a:t>
            </a:r>
          </a:p>
        </p:txBody>
      </p:sp>
      <p:sp>
        <p:nvSpPr>
          <p:cNvPr id="18" name="Rectangle 9"/>
          <p:cNvSpPr>
            <a:spLocks/>
          </p:cNvSpPr>
          <p:nvPr/>
        </p:nvSpPr>
        <p:spPr bwMode="auto">
          <a:xfrm>
            <a:off x="6869234" y="59435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Unused</a:t>
            </a:r>
          </a:p>
        </p:txBody>
      </p:sp>
      <p:sp>
        <p:nvSpPr>
          <p:cNvPr id="19" name="Line 10"/>
          <p:cNvSpPr>
            <a:spLocks noChangeShapeType="1"/>
          </p:cNvSpPr>
          <p:nvPr/>
        </p:nvSpPr>
        <p:spPr bwMode="auto">
          <a:xfrm flipH="1">
            <a:off x="8191621" y="6178549"/>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0" name="Rectangle 11"/>
          <p:cNvSpPr>
            <a:spLocks/>
          </p:cNvSpPr>
          <p:nvPr/>
        </p:nvSpPr>
        <p:spPr bwMode="auto">
          <a:xfrm>
            <a:off x="8698035" y="5949949"/>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21" name="Rectangle 12"/>
          <p:cNvSpPr>
            <a:spLocks/>
          </p:cNvSpPr>
          <p:nvPr/>
        </p:nvSpPr>
        <p:spPr bwMode="auto">
          <a:xfrm>
            <a:off x="7631234" y="3352800"/>
            <a:ext cx="2731966" cy="353943"/>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2000" dirty="0">
                <a:latin typeface="Calibri Bold" charset="0"/>
                <a:ea typeface="Calibri Bold" charset="0"/>
                <a:cs typeface="Calibri Bold" charset="0"/>
                <a:sym typeface="Calibri Bold" charset="0"/>
              </a:rPr>
              <a:t>Resulting Stack Structure</a:t>
            </a:r>
          </a:p>
        </p:txBody>
      </p:sp>
      <p:sp>
        <p:nvSpPr>
          <p:cNvPr id="22" name="Rectangle 13"/>
          <p:cNvSpPr>
            <a:spLocks/>
          </p:cNvSpPr>
          <p:nvPr/>
        </p:nvSpPr>
        <p:spPr bwMode="auto">
          <a:xfrm>
            <a:off x="6869234" y="3886199"/>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
        <p:nvSpPr>
          <p:cNvPr id="23" name="Rectangle 9"/>
          <p:cNvSpPr>
            <a:spLocks/>
          </p:cNvSpPr>
          <p:nvPr/>
        </p:nvSpPr>
        <p:spPr bwMode="auto">
          <a:xfrm>
            <a:off x="6869234" y="48005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Calibri Bold" charset="0"/>
                <a:ea typeface="Calibri Bold" charset="0"/>
                <a:cs typeface="Calibri Bold" charset="0"/>
                <a:sym typeface="Calibri Bold" charset="0"/>
              </a:rPr>
              <a:t>Rtn</a:t>
            </a:r>
            <a:r>
              <a:rPr lang="en-US" sz="1800" dirty="0">
                <a:latin typeface="Calibri Bold" charset="0"/>
                <a:ea typeface="Calibri Bold" charset="0"/>
                <a:cs typeface="Calibri Bold" charset="0"/>
                <a:sym typeface="Calibri Bold" charset="0"/>
              </a:rPr>
              <a:t> address</a:t>
            </a:r>
          </a:p>
        </p:txBody>
      </p:sp>
      <p:sp>
        <p:nvSpPr>
          <p:cNvPr id="26" name="Line 10"/>
          <p:cNvSpPr>
            <a:spLocks noChangeShapeType="1"/>
          </p:cNvSpPr>
          <p:nvPr/>
        </p:nvSpPr>
        <p:spPr bwMode="auto">
          <a:xfrm flipH="1">
            <a:off x="8164634" y="5791199"/>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7" name="Rectangle 11"/>
          <p:cNvSpPr>
            <a:spLocks/>
          </p:cNvSpPr>
          <p:nvPr/>
        </p:nvSpPr>
        <p:spPr bwMode="auto">
          <a:xfrm>
            <a:off x="8671047" y="5562599"/>
            <a:ext cx="904094"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%rsp+8</a:t>
            </a:r>
          </a:p>
        </p:txBody>
      </p:sp>
      <p:sp>
        <p:nvSpPr>
          <p:cNvPr id="24" name="Rectangle 9"/>
          <p:cNvSpPr>
            <a:spLocks/>
          </p:cNvSpPr>
          <p:nvPr/>
        </p:nvSpPr>
        <p:spPr bwMode="auto">
          <a:xfrm>
            <a:off x="6869234" y="5181599"/>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Saved </a:t>
            </a:r>
            <a:r>
              <a:rPr lang="en-US" sz="1800" dirty="0">
                <a:latin typeface="Courier New"/>
                <a:ea typeface="Calibri Bold" charset="0"/>
                <a:cs typeface="Courier New"/>
                <a:sym typeface="Calibri Bold" charset="0"/>
              </a:rPr>
              <a:t>%</a:t>
            </a:r>
            <a:r>
              <a:rPr lang="en-US" sz="1800" dirty="0" err="1">
                <a:latin typeface="Courier New"/>
                <a:ea typeface="Calibri Bold" charset="0"/>
                <a:cs typeface="Courier New"/>
                <a:sym typeface="Calibri Bold" charset="0"/>
              </a:rPr>
              <a:t>rbx</a:t>
            </a:r>
            <a:endParaRPr lang="en-US" sz="1800" dirty="0">
              <a:latin typeface="Courier New"/>
              <a:ea typeface="Calibri Bold" charset="0"/>
              <a:cs typeface="Courier New"/>
              <a:sym typeface="Calibri Bold" charset="0"/>
            </a:endParaRP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D26D875F-1B9F-6BAE-C214-418DDCC13D83}"/>
                  </a:ext>
                </a:extLst>
              </p14:cNvPr>
              <p14:cNvContentPartPr/>
              <p14:nvPr/>
            </p14:nvContentPartPr>
            <p14:xfrm>
              <a:off x="2629080" y="3098880"/>
              <a:ext cx="3276720" cy="3188160"/>
            </p14:xfrm>
          </p:contentPart>
        </mc:Choice>
        <mc:Fallback xmlns="">
          <p:pic>
            <p:nvPicPr>
              <p:cNvPr id="3" name="Ink 2">
                <a:extLst>
                  <a:ext uri="{FF2B5EF4-FFF2-40B4-BE49-F238E27FC236}">
                    <a16:creationId xmlns:a16="http://schemas.microsoft.com/office/drawing/2014/main" id="{D26D875F-1B9F-6BAE-C214-418DDCC13D83}"/>
                  </a:ext>
                </a:extLst>
              </p:cNvPr>
              <p:cNvPicPr/>
              <p:nvPr/>
            </p:nvPicPr>
            <p:blipFill>
              <a:blip r:embed="rId4"/>
              <a:stretch>
                <a:fillRect/>
              </a:stretch>
            </p:blipFill>
            <p:spPr>
              <a:xfrm>
                <a:off x="2619720" y="3089520"/>
                <a:ext cx="3295440" cy="3206880"/>
              </a:xfrm>
              <a:prstGeom prst="rect">
                <a:avLst/>
              </a:prstGeom>
            </p:spPr>
          </p:pic>
        </mc:Fallback>
      </mc:AlternateContent>
    </p:spTree>
    <p:extLst>
      <p:ext uri="{BB962C8B-B14F-4D97-AF65-F5344CB8AC3E}">
        <p14:creationId xmlns:p14="http://schemas.microsoft.com/office/powerpoint/2010/main" val="1489174008"/>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title"/>
          </p:nvPr>
        </p:nvSpPr>
        <p:spPr>
          <a:ln/>
        </p:spPr>
        <p:txBody>
          <a:bodyPr/>
          <a:lstStyle/>
          <a:p>
            <a:pPr marL="119063" indent="-119063"/>
            <a:r>
              <a:rPr lang="en-US" dirty="0" err="1"/>
              <a:t>Callee</a:t>
            </a:r>
            <a:r>
              <a:rPr lang="en-US" dirty="0"/>
              <a:t>-Saved Example #2</a:t>
            </a:r>
            <a:endParaRPr lang="en-US" dirty="0">
              <a:latin typeface="Courier New Bold" charset="0"/>
              <a:sym typeface="Courier New Bold" charset="0"/>
            </a:endParaRPr>
          </a:p>
        </p:txBody>
      </p:sp>
      <p:sp>
        <p:nvSpPr>
          <p:cNvPr id="63492" name="Rectangle 4"/>
          <p:cNvSpPr>
            <a:spLocks/>
          </p:cNvSpPr>
          <p:nvPr/>
        </p:nvSpPr>
        <p:spPr bwMode="auto">
          <a:xfrm>
            <a:off x="1447800" y="2971800"/>
            <a:ext cx="4419600" cy="34290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call_incr2:</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pushq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subq</a:t>
            </a:r>
            <a:r>
              <a:rPr lang="en-US" sz="1800" dirty="0">
                <a:latin typeface="Courier New" pitchFamily="49" charset="0"/>
                <a:cs typeface="Courier New" pitchFamily="49" charset="0"/>
                <a:sym typeface="Courier New Bold" charset="0"/>
              </a:rPr>
              <a:t>    $16, %</a:t>
            </a:r>
            <a:r>
              <a:rPr lang="en-US" sz="1800" dirty="0" err="1">
                <a:latin typeface="Courier New" pitchFamily="49" charset="0"/>
                <a:cs typeface="Courier New" pitchFamily="49" charset="0"/>
                <a:sym typeface="Courier New Bold" charset="0"/>
              </a:rPr>
              <a:t>rsp</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$15213,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movl</a:t>
            </a:r>
            <a:r>
              <a:rPr lang="en-US" sz="1800" dirty="0">
                <a:latin typeface="Courier New" pitchFamily="49" charset="0"/>
                <a:cs typeface="Courier New" pitchFamily="49" charset="0"/>
                <a:sym typeface="Courier New Bold" charset="0"/>
              </a:rPr>
              <a:t>    $3000, %</a:t>
            </a:r>
            <a:r>
              <a:rPr lang="en-US" sz="1800" dirty="0" err="1">
                <a:latin typeface="Courier New" pitchFamily="49" charset="0"/>
                <a:cs typeface="Courier New" pitchFamily="49" charset="0"/>
                <a:sym typeface="Courier New Bold" charset="0"/>
              </a:rPr>
              <a:t>esi</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leaq</a:t>
            </a:r>
            <a:r>
              <a:rPr lang="en-US" sz="1800" dirty="0">
                <a:latin typeface="Courier New" pitchFamily="49" charset="0"/>
                <a:cs typeface="Courier New" pitchFamily="49" charset="0"/>
                <a:sym typeface="Courier New Bold" charset="0"/>
              </a:rPr>
              <a:t>    8(%</a:t>
            </a:r>
            <a:r>
              <a:rPr lang="en-US" sz="1800" dirty="0" err="1">
                <a:latin typeface="Courier New" pitchFamily="49" charset="0"/>
                <a:cs typeface="Courier New" pitchFamily="49" charset="0"/>
                <a:sym typeface="Courier New Bold" charset="0"/>
              </a:rPr>
              <a:t>rsp</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call    </a:t>
            </a:r>
            <a:r>
              <a:rPr lang="en-US" sz="1800" dirty="0" err="1">
                <a:latin typeface="Courier New" pitchFamily="49" charset="0"/>
                <a:cs typeface="Courier New" pitchFamily="49" charset="0"/>
                <a:sym typeface="Courier New Bold" charset="0"/>
              </a:rPr>
              <a:t>incr</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1800" dirty="0">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addq</a:t>
            </a:r>
            <a:r>
              <a:rPr lang="en-US" sz="1800" dirty="0">
                <a:solidFill>
                  <a:srgbClr val="FF0000"/>
                </a:solidFill>
                <a:latin typeface="Courier New" pitchFamily="49" charset="0"/>
                <a:cs typeface="Courier New" pitchFamily="49" charset="0"/>
                <a:sym typeface="Courier New Bold" charset="0"/>
              </a:rPr>
              <a:t>    $16, %</a:t>
            </a:r>
            <a:r>
              <a:rPr lang="en-US" sz="1800" dirty="0" err="1">
                <a:solidFill>
                  <a:srgbClr val="FF0000"/>
                </a:solidFill>
                <a:latin typeface="Courier New" pitchFamily="49" charset="0"/>
                <a:cs typeface="Courier New" pitchFamily="49" charset="0"/>
                <a:sym typeface="Courier New Bold" charset="0"/>
              </a:rPr>
              <a:t>rsp</a:t>
            </a:r>
            <a:endParaRPr lang="en-US" sz="1800" dirty="0">
              <a:solidFill>
                <a:srgbClr val="FF0000"/>
              </a:solidFill>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popq</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rbx</a:t>
            </a:r>
            <a:endParaRPr lang="en-US" sz="1800" dirty="0">
              <a:solidFill>
                <a:srgbClr val="FF0000"/>
              </a:solidFill>
              <a:latin typeface="Courier New" pitchFamily="49" charset="0"/>
              <a:cs typeface="Courier New" pitchFamily="49" charset="0"/>
              <a:sym typeface="Courier New Bold" charset="0"/>
            </a:endParaRP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ret</a:t>
            </a:r>
          </a:p>
        </p:txBody>
      </p:sp>
      <p:sp>
        <p:nvSpPr>
          <p:cNvPr id="63493" name="Rectangle 5"/>
          <p:cNvSpPr>
            <a:spLocks/>
          </p:cNvSpPr>
          <p:nvPr/>
        </p:nvSpPr>
        <p:spPr bwMode="auto">
          <a:xfrm>
            <a:off x="1447800" y="1143000"/>
            <a:ext cx="4343400" cy="1600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long call_incr2(long x)</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v1 = 15213;</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long v2 = </a:t>
            </a:r>
            <a:r>
              <a:rPr lang="en-US" sz="1800" dirty="0" err="1">
                <a:latin typeface="Courier New" pitchFamily="49" charset="0"/>
                <a:cs typeface="Courier New" pitchFamily="49" charset="0"/>
                <a:sym typeface="Courier New Bold" charset="0"/>
              </a:rPr>
              <a:t>incr</a:t>
            </a:r>
            <a:r>
              <a:rPr lang="en-US" sz="1800" dirty="0">
                <a:latin typeface="Courier New" pitchFamily="49" charset="0"/>
                <a:cs typeface="Courier New" pitchFamily="49" charset="0"/>
                <a:sym typeface="Courier New Bold" charset="0"/>
              </a:rPr>
              <a:t>(&amp;v1, 3000);</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    return x + v2;</a:t>
            </a:r>
          </a:p>
          <a:p>
            <a:pPr algn="l">
              <a:tabLst>
                <a:tab pos="457200" algn="l"/>
                <a:tab pos="1485900" algn="l"/>
                <a:tab pos="457200" algn="l"/>
                <a:tab pos="1485900" algn="l"/>
                <a:tab pos="457200" algn="l"/>
                <a:tab pos="1485900" algn="l"/>
                <a:tab pos="457200" algn="l"/>
                <a:tab pos="1485900" algn="l"/>
                <a:tab pos="457200" algn="l"/>
                <a:tab pos="1485900" algn="l"/>
                <a:tab pos="457200" algn="l"/>
                <a:tab pos="1485900" algn="l"/>
                <a:tab pos="457200" algn="l"/>
                <a:tab pos="1485900" algn="l"/>
              </a:tabLst>
            </a:pPr>
            <a:r>
              <a:rPr lang="en-US" sz="1800" dirty="0">
                <a:latin typeface="Courier New" pitchFamily="49" charset="0"/>
                <a:cs typeface="Courier New" pitchFamily="49" charset="0"/>
                <a:sym typeface="Courier New Bold" charset="0"/>
              </a:rPr>
              <a:t>}</a:t>
            </a:r>
          </a:p>
        </p:txBody>
      </p:sp>
      <p:sp>
        <p:nvSpPr>
          <p:cNvPr id="63498" name="Line 10"/>
          <p:cNvSpPr>
            <a:spLocks noChangeShapeType="1"/>
          </p:cNvSpPr>
          <p:nvPr/>
        </p:nvSpPr>
        <p:spPr bwMode="auto">
          <a:xfrm flipH="1">
            <a:off x="8153400" y="5921582"/>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63499" name="Rectangle 11"/>
          <p:cNvSpPr>
            <a:spLocks/>
          </p:cNvSpPr>
          <p:nvPr/>
        </p:nvSpPr>
        <p:spPr bwMode="auto">
          <a:xfrm>
            <a:off x="8672638" y="5762832"/>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63500" name="Rectangle 12"/>
          <p:cNvSpPr>
            <a:spLocks/>
          </p:cNvSpPr>
          <p:nvPr/>
        </p:nvSpPr>
        <p:spPr bwMode="auto">
          <a:xfrm>
            <a:off x="7620000" y="4245183"/>
            <a:ext cx="2853282" cy="353943"/>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2000" dirty="0">
                <a:latin typeface="Calibri Bold" charset="0"/>
                <a:ea typeface="Calibri Bold" charset="0"/>
                <a:cs typeface="Calibri Bold" charset="0"/>
                <a:sym typeface="Calibri Bold" charset="0"/>
              </a:rPr>
              <a:t>Pre-return Stack Structure</a:t>
            </a:r>
          </a:p>
        </p:txBody>
      </p:sp>
      <p:sp>
        <p:nvSpPr>
          <p:cNvPr id="63501" name="Rectangle 13"/>
          <p:cNvSpPr>
            <a:spLocks/>
          </p:cNvSpPr>
          <p:nvPr/>
        </p:nvSpPr>
        <p:spPr bwMode="auto">
          <a:xfrm>
            <a:off x="6858000" y="4778582"/>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
        <p:nvSpPr>
          <p:cNvPr id="16" name="Rectangle 9"/>
          <p:cNvSpPr>
            <a:spLocks/>
          </p:cNvSpPr>
          <p:nvPr/>
        </p:nvSpPr>
        <p:spPr bwMode="auto">
          <a:xfrm>
            <a:off x="6858000" y="5692982"/>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Calibri Bold" charset="0"/>
                <a:ea typeface="Calibri Bold" charset="0"/>
                <a:cs typeface="Calibri Bold" charset="0"/>
                <a:sym typeface="Calibri Bold" charset="0"/>
              </a:rPr>
              <a:t>Rtn</a:t>
            </a:r>
            <a:r>
              <a:rPr lang="en-US" sz="1800" dirty="0">
                <a:latin typeface="Calibri Bold" charset="0"/>
                <a:ea typeface="Calibri Bold" charset="0"/>
                <a:cs typeface="Calibri Bold" charset="0"/>
                <a:sym typeface="Calibri Bold" charset="0"/>
              </a:rPr>
              <a:t> address</a:t>
            </a:r>
          </a:p>
        </p:txBody>
      </p:sp>
      <p:sp>
        <p:nvSpPr>
          <p:cNvPr id="17" name="Rectangle 7"/>
          <p:cNvSpPr>
            <a:spLocks/>
          </p:cNvSpPr>
          <p:nvPr/>
        </p:nvSpPr>
        <p:spPr bwMode="auto">
          <a:xfrm>
            <a:off x="6858000" y="3025982"/>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15213</a:t>
            </a:r>
          </a:p>
        </p:txBody>
      </p:sp>
      <p:sp>
        <p:nvSpPr>
          <p:cNvPr id="18" name="Rectangle 9"/>
          <p:cNvSpPr>
            <a:spLocks/>
          </p:cNvSpPr>
          <p:nvPr/>
        </p:nvSpPr>
        <p:spPr bwMode="auto">
          <a:xfrm>
            <a:off x="6858000" y="3406982"/>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Unused</a:t>
            </a:r>
          </a:p>
        </p:txBody>
      </p:sp>
      <p:sp>
        <p:nvSpPr>
          <p:cNvPr id="19" name="Line 10"/>
          <p:cNvSpPr>
            <a:spLocks noChangeShapeType="1"/>
          </p:cNvSpPr>
          <p:nvPr/>
        </p:nvSpPr>
        <p:spPr bwMode="auto">
          <a:xfrm flipH="1">
            <a:off x="8180387" y="3641932"/>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0" name="Rectangle 11"/>
          <p:cNvSpPr>
            <a:spLocks/>
          </p:cNvSpPr>
          <p:nvPr/>
        </p:nvSpPr>
        <p:spPr bwMode="auto">
          <a:xfrm>
            <a:off x="8686801" y="3413332"/>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21" name="Rectangle 12"/>
          <p:cNvSpPr>
            <a:spLocks/>
          </p:cNvSpPr>
          <p:nvPr/>
        </p:nvSpPr>
        <p:spPr bwMode="auto">
          <a:xfrm>
            <a:off x="7620000" y="816183"/>
            <a:ext cx="2731966" cy="353943"/>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2000" dirty="0">
                <a:latin typeface="Calibri Bold" charset="0"/>
                <a:ea typeface="Calibri Bold" charset="0"/>
                <a:cs typeface="Calibri Bold" charset="0"/>
                <a:sym typeface="Calibri Bold" charset="0"/>
              </a:rPr>
              <a:t>Resulting Stack Structure</a:t>
            </a:r>
          </a:p>
        </p:txBody>
      </p:sp>
      <p:sp>
        <p:nvSpPr>
          <p:cNvPr id="22" name="Rectangle 13"/>
          <p:cNvSpPr>
            <a:spLocks/>
          </p:cNvSpPr>
          <p:nvPr/>
        </p:nvSpPr>
        <p:spPr bwMode="auto">
          <a:xfrm>
            <a:off x="6858000" y="1349582"/>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
        <p:nvSpPr>
          <p:cNvPr id="23" name="Rectangle 9"/>
          <p:cNvSpPr>
            <a:spLocks/>
          </p:cNvSpPr>
          <p:nvPr/>
        </p:nvSpPr>
        <p:spPr bwMode="auto">
          <a:xfrm>
            <a:off x="6858000" y="2263982"/>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Calibri Bold" charset="0"/>
                <a:ea typeface="Calibri Bold" charset="0"/>
                <a:cs typeface="Calibri Bold" charset="0"/>
                <a:sym typeface="Calibri Bold" charset="0"/>
              </a:rPr>
              <a:t>Rtn</a:t>
            </a:r>
            <a:r>
              <a:rPr lang="en-US" sz="1800" dirty="0">
                <a:latin typeface="Calibri Bold" charset="0"/>
                <a:ea typeface="Calibri Bold" charset="0"/>
                <a:cs typeface="Calibri Bold" charset="0"/>
                <a:sym typeface="Calibri Bold" charset="0"/>
              </a:rPr>
              <a:t> address</a:t>
            </a:r>
          </a:p>
        </p:txBody>
      </p:sp>
      <p:sp>
        <p:nvSpPr>
          <p:cNvPr id="26" name="Line 10"/>
          <p:cNvSpPr>
            <a:spLocks noChangeShapeType="1"/>
          </p:cNvSpPr>
          <p:nvPr/>
        </p:nvSpPr>
        <p:spPr bwMode="auto">
          <a:xfrm flipH="1">
            <a:off x="8153400" y="3254582"/>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27" name="Rectangle 11"/>
          <p:cNvSpPr>
            <a:spLocks/>
          </p:cNvSpPr>
          <p:nvPr/>
        </p:nvSpPr>
        <p:spPr bwMode="auto">
          <a:xfrm>
            <a:off x="8659813" y="3025982"/>
            <a:ext cx="904094"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%rsp+8</a:t>
            </a:r>
          </a:p>
        </p:txBody>
      </p:sp>
      <p:sp>
        <p:nvSpPr>
          <p:cNvPr id="24" name="Rectangle 9"/>
          <p:cNvSpPr>
            <a:spLocks/>
          </p:cNvSpPr>
          <p:nvPr/>
        </p:nvSpPr>
        <p:spPr bwMode="auto">
          <a:xfrm>
            <a:off x="6858000" y="2644982"/>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Saved </a:t>
            </a:r>
            <a:r>
              <a:rPr lang="en-US" sz="1800" dirty="0">
                <a:latin typeface="Courier New"/>
                <a:ea typeface="Calibri Bold" charset="0"/>
                <a:cs typeface="Courier New"/>
                <a:sym typeface="Calibri Bold" charset="0"/>
              </a:rPr>
              <a:t>%</a:t>
            </a:r>
            <a:r>
              <a:rPr lang="en-US" sz="1800" dirty="0" err="1">
                <a:latin typeface="Courier New"/>
                <a:ea typeface="Calibri Bold" charset="0"/>
                <a:cs typeface="Courier New"/>
                <a:sym typeface="Calibri Bold" charset="0"/>
              </a:rPr>
              <a:t>rbx</a:t>
            </a:r>
            <a:endParaRPr lang="en-US" sz="1800" dirty="0">
              <a:latin typeface="Courier New"/>
              <a:ea typeface="Calibri Bold" charset="0"/>
              <a:cs typeface="Courier New"/>
              <a:sym typeface="Calibri Bold" charset="0"/>
            </a:endParaRPr>
          </a:p>
        </p:txBody>
      </p:sp>
    </p:spTree>
    <p:extLst>
      <p:ext uri="{BB962C8B-B14F-4D97-AF65-F5344CB8AC3E}">
        <p14:creationId xmlns:p14="http://schemas.microsoft.com/office/powerpoint/2010/main" val="1429931720"/>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5" name="Rectangle 11"/>
          <p:cNvSpPr>
            <a:spLocks/>
          </p:cNvSpPr>
          <p:nvPr/>
        </p:nvSpPr>
        <p:spPr bwMode="auto">
          <a:xfrm>
            <a:off x="990600" y="1295400"/>
            <a:ext cx="49530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 Recursive </a:t>
            </a:r>
            <a:r>
              <a:rPr lang="en-US" sz="1800" dirty="0" err="1">
                <a:latin typeface="Courier New" pitchFamily="49" charset="0"/>
                <a:cs typeface="Courier New" pitchFamily="49" charset="0"/>
                <a:sym typeface="Courier New Bold" charset="0"/>
              </a:rPr>
              <a:t>popcount</a:t>
            </a:r>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(unsigned long x)</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if (x == 0)</a:t>
            </a:r>
          </a:p>
          <a:p>
            <a:pPr algn="l"/>
            <a:r>
              <a:rPr lang="en-US" sz="1800" dirty="0">
                <a:latin typeface="Courier New" pitchFamily="49" charset="0"/>
                <a:cs typeface="Courier New" pitchFamily="49" charset="0"/>
                <a:sym typeface="Courier New Bold" charset="0"/>
              </a:rPr>
              <a:t>    return 0;</a:t>
            </a:r>
          </a:p>
          <a:p>
            <a:pPr algn="l"/>
            <a:r>
              <a:rPr lang="en-US" sz="1800" dirty="0">
                <a:latin typeface="Courier New" pitchFamily="49" charset="0"/>
                <a:cs typeface="Courier New" pitchFamily="49" charset="0"/>
                <a:sym typeface="Courier New Bold" charset="0"/>
              </a:rPr>
              <a:t>  else</a:t>
            </a:r>
          </a:p>
          <a:p>
            <a:pPr algn="l"/>
            <a:r>
              <a:rPr lang="en-US" sz="1800" dirty="0">
                <a:latin typeface="Courier New" pitchFamily="49" charset="0"/>
                <a:cs typeface="Courier New" pitchFamily="49" charset="0"/>
                <a:sym typeface="Courier New Bold" charset="0"/>
              </a:rPr>
              <a:t>    return (x &amp; 1) </a:t>
            </a:r>
          </a:p>
          <a:p>
            <a:pPr algn="l"/>
            <a:r>
              <a:rPr lang="en-US" sz="1800" dirty="0">
                <a:latin typeface="Courier New" pitchFamily="49" charset="0"/>
                <a:cs typeface="Courier New" pitchFamily="49" charset="0"/>
                <a:sym typeface="Courier New Bold" charset="0"/>
              </a:rPr>
              <a:t>           +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(x &gt;&gt; 1);</a:t>
            </a:r>
          </a:p>
          <a:p>
            <a:pPr algn="l"/>
            <a:r>
              <a:rPr lang="en-US" sz="1800" dirty="0">
                <a:latin typeface="Courier New" pitchFamily="49" charset="0"/>
                <a:cs typeface="Courier New" pitchFamily="49" charset="0"/>
                <a:sym typeface="Courier New Bold" charset="0"/>
              </a:rPr>
              <a:t>}</a:t>
            </a:r>
          </a:p>
        </p:txBody>
      </p:sp>
      <p:sp>
        <p:nvSpPr>
          <p:cNvPr id="77836" name="Rectangle 12"/>
          <p:cNvSpPr>
            <a:spLocks noGrp="1" noChangeArrowheads="1"/>
          </p:cNvSpPr>
          <p:nvPr>
            <p:ph type="title"/>
          </p:nvPr>
        </p:nvSpPr>
        <p:spPr>
          <a:ln/>
        </p:spPr>
        <p:txBody>
          <a:bodyPr/>
          <a:lstStyle/>
          <a:p>
            <a:pPr marL="119063" indent="-119063"/>
            <a:r>
              <a:rPr lang="en-US" dirty="0"/>
              <a:t>Recursive Function</a:t>
            </a:r>
          </a:p>
        </p:txBody>
      </p:sp>
      <p:sp>
        <p:nvSpPr>
          <p:cNvPr id="77838" name="Rectangle 14"/>
          <p:cNvSpPr>
            <a:spLocks/>
          </p:cNvSpPr>
          <p:nvPr/>
        </p:nvSpPr>
        <p:spPr bwMode="auto">
          <a:xfrm>
            <a:off x="7010400" y="1295400"/>
            <a:ext cx="3447406" cy="4038600"/>
          </a:xfrm>
          <a:prstGeom prst="rect">
            <a:avLst/>
          </a:prstGeom>
          <a:noFill/>
          <a:ln w="12700" cap="flat">
            <a:noFill/>
            <a:miter lim="800000"/>
            <a:headEnd type="none" w="med" len="med"/>
            <a:tailEnd type="none" w="med" len="med"/>
          </a:ln>
        </p:spPr>
        <p:txBody>
          <a:bodyPr lIns="38100" tIns="38100" rIns="38100" bIns="38100"/>
          <a:lstStyle/>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movl</a:t>
            </a:r>
            <a:r>
              <a:rPr lang="en-US" sz="1800" dirty="0">
                <a:latin typeface="Courier New" pitchFamily="49" charset="0"/>
                <a:cs typeface="Courier New" pitchFamily="49" charset="0"/>
                <a:sym typeface="Courier New Bold" charset="0"/>
              </a:rPr>
              <a:t>    $0, %</a:t>
            </a:r>
            <a:r>
              <a:rPr lang="en-US" sz="1800" dirty="0" err="1">
                <a:latin typeface="Courier New" pitchFamily="49" charset="0"/>
                <a:cs typeface="Courier New" pitchFamily="49" charset="0"/>
                <a:sym typeface="Courier New Bold" charset="0"/>
              </a:rPr>
              <a:t>eax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testq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je      .L6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pushq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andl</a:t>
            </a:r>
            <a:r>
              <a:rPr lang="en-US" sz="1800" dirty="0">
                <a:latin typeface="Courier New" pitchFamily="49" charset="0"/>
                <a:cs typeface="Courier New" pitchFamily="49" charset="0"/>
                <a:sym typeface="Courier New Bold" charset="0"/>
              </a:rPr>
              <a:t>    $1, %</a:t>
            </a:r>
            <a:r>
              <a:rPr lang="en-US" sz="1800" dirty="0" err="1">
                <a:latin typeface="Courier New" pitchFamily="49" charset="0"/>
                <a:cs typeface="Courier New" pitchFamily="49" charset="0"/>
                <a:sym typeface="Courier New Bold" charset="0"/>
              </a:rPr>
              <a:t>ebx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shrq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call    </a:t>
            </a:r>
            <a:r>
              <a:rPr lang="en-US" sz="1800" dirty="0" err="1">
                <a:latin typeface="Courier New" pitchFamily="49" charset="0"/>
                <a:cs typeface="Courier New" pitchFamily="49" charset="0"/>
                <a:sym typeface="Courier New Bold" charset="0"/>
              </a:rPr>
              <a:t>pcount_r</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popq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rep; ret</a:t>
            </a:r>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0398AEFE-3B4B-6FBD-0109-03E2BBF8C761}"/>
                  </a:ext>
                </a:extLst>
              </p14:cNvPr>
              <p14:cNvContentPartPr/>
              <p14:nvPr/>
            </p14:nvContentPartPr>
            <p14:xfrm>
              <a:off x="8273880" y="2152800"/>
              <a:ext cx="1715040" cy="2038680"/>
            </p14:xfrm>
          </p:contentPart>
        </mc:Choice>
        <mc:Fallback xmlns="">
          <p:pic>
            <p:nvPicPr>
              <p:cNvPr id="2" name="Ink 1">
                <a:extLst>
                  <a:ext uri="{FF2B5EF4-FFF2-40B4-BE49-F238E27FC236}">
                    <a16:creationId xmlns:a16="http://schemas.microsoft.com/office/drawing/2014/main" id="{0398AEFE-3B4B-6FBD-0109-03E2BBF8C761}"/>
                  </a:ext>
                </a:extLst>
              </p:cNvPr>
              <p:cNvPicPr/>
              <p:nvPr/>
            </p:nvPicPr>
            <p:blipFill>
              <a:blip r:embed="rId4"/>
              <a:stretch>
                <a:fillRect/>
              </a:stretch>
            </p:blipFill>
            <p:spPr>
              <a:xfrm>
                <a:off x="8264520" y="2143440"/>
                <a:ext cx="1733760" cy="2057400"/>
              </a:xfrm>
              <a:prstGeom prst="rect">
                <a:avLst/>
              </a:prstGeom>
            </p:spPr>
          </p:pic>
        </mc:Fallback>
      </mc:AlternateContent>
    </p:spTree>
    <p:extLst>
      <p:ext uri="{BB962C8B-B14F-4D97-AF65-F5344CB8AC3E}">
        <p14:creationId xmlns:p14="http://schemas.microsoft.com/office/powerpoint/2010/main" val="2137240585"/>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5" name="Rectangle 11"/>
          <p:cNvSpPr>
            <a:spLocks/>
          </p:cNvSpPr>
          <p:nvPr/>
        </p:nvSpPr>
        <p:spPr bwMode="auto">
          <a:xfrm>
            <a:off x="990600" y="1295400"/>
            <a:ext cx="49530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 Recursive </a:t>
            </a:r>
            <a:r>
              <a:rPr lang="en-US" sz="1800" dirty="0" err="1">
                <a:latin typeface="Courier New" pitchFamily="49" charset="0"/>
                <a:cs typeface="Courier New" pitchFamily="49" charset="0"/>
                <a:sym typeface="Courier New Bold" charset="0"/>
              </a:rPr>
              <a:t>popcount</a:t>
            </a:r>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(unsigned long x)</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if (x == 0)</a:t>
            </a:r>
          </a:p>
          <a:p>
            <a:pPr algn="l"/>
            <a:r>
              <a:rPr lang="en-US" sz="1800" dirty="0">
                <a:solidFill>
                  <a:srgbClr val="FF0000"/>
                </a:solidFill>
                <a:latin typeface="Courier New" pitchFamily="49" charset="0"/>
                <a:cs typeface="Courier New" pitchFamily="49" charset="0"/>
                <a:sym typeface="Courier New Bold" charset="0"/>
              </a:rPr>
              <a:t>    return 0;</a:t>
            </a:r>
          </a:p>
          <a:p>
            <a:pPr algn="l"/>
            <a:r>
              <a:rPr lang="en-US" sz="1800" dirty="0">
                <a:latin typeface="Courier New" pitchFamily="49" charset="0"/>
                <a:cs typeface="Courier New" pitchFamily="49" charset="0"/>
                <a:sym typeface="Courier New Bold" charset="0"/>
              </a:rPr>
              <a:t>  else</a:t>
            </a:r>
          </a:p>
          <a:p>
            <a:pPr algn="l"/>
            <a:r>
              <a:rPr lang="en-US" sz="1800" dirty="0">
                <a:latin typeface="Courier New" pitchFamily="49" charset="0"/>
                <a:cs typeface="Courier New" pitchFamily="49" charset="0"/>
                <a:sym typeface="Courier New Bold" charset="0"/>
              </a:rPr>
              <a:t>    return (x &amp; 1) </a:t>
            </a:r>
          </a:p>
          <a:p>
            <a:pPr algn="l"/>
            <a:r>
              <a:rPr lang="en-US" sz="1800" dirty="0">
                <a:latin typeface="Courier New" pitchFamily="49" charset="0"/>
                <a:cs typeface="Courier New" pitchFamily="49" charset="0"/>
                <a:sym typeface="Courier New Bold" charset="0"/>
              </a:rPr>
              <a:t>           +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(x &gt;&gt; 1);</a:t>
            </a:r>
          </a:p>
          <a:p>
            <a:pPr algn="l"/>
            <a:r>
              <a:rPr lang="en-US" sz="1800" dirty="0">
                <a:latin typeface="Courier New" pitchFamily="49" charset="0"/>
                <a:cs typeface="Courier New" pitchFamily="49" charset="0"/>
                <a:sym typeface="Courier New Bold" charset="0"/>
              </a:rPr>
              <a:t>}</a:t>
            </a:r>
          </a:p>
        </p:txBody>
      </p:sp>
      <p:sp>
        <p:nvSpPr>
          <p:cNvPr id="77836" name="Rectangle 12"/>
          <p:cNvSpPr>
            <a:spLocks noGrp="1" noChangeArrowheads="1"/>
          </p:cNvSpPr>
          <p:nvPr>
            <p:ph type="title"/>
          </p:nvPr>
        </p:nvSpPr>
        <p:spPr>
          <a:ln/>
        </p:spPr>
        <p:txBody>
          <a:bodyPr/>
          <a:lstStyle/>
          <a:p>
            <a:pPr marL="119063" indent="-119063"/>
            <a:r>
              <a:rPr lang="en-US" dirty="0"/>
              <a:t>Recursive Function Base Case</a:t>
            </a:r>
          </a:p>
        </p:txBody>
      </p:sp>
      <p:sp>
        <p:nvSpPr>
          <p:cNvPr id="77838" name="Rectangle 14"/>
          <p:cNvSpPr>
            <a:spLocks/>
          </p:cNvSpPr>
          <p:nvPr/>
        </p:nvSpPr>
        <p:spPr bwMode="auto">
          <a:xfrm>
            <a:off x="7010400" y="1295400"/>
            <a:ext cx="3447406" cy="4038600"/>
          </a:xfrm>
          <a:prstGeom prst="rect">
            <a:avLst/>
          </a:prstGeom>
          <a:noFill/>
          <a:ln w="12700" cap="flat">
            <a:noFill/>
            <a:miter lim="800000"/>
            <a:headEnd type="none" w="med" len="med"/>
            <a:tailEnd type="none" w="med" len="med"/>
          </a:ln>
        </p:spPr>
        <p:txBody>
          <a:bodyPr lIns="38100" tIns="38100" rIns="38100" bIns="38100"/>
          <a:lstStyle/>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movl</a:t>
            </a:r>
            <a:r>
              <a:rPr lang="en-US" sz="1800" dirty="0">
                <a:solidFill>
                  <a:srgbClr val="FF0000"/>
                </a:solidFill>
                <a:latin typeface="Courier New" pitchFamily="49" charset="0"/>
                <a:cs typeface="Courier New" pitchFamily="49" charset="0"/>
                <a:sym typeface="Courier New Bold" charset="0"/>
              </a:rPr>
              <a:t>    $0, %</a:t>
            </a:r>
            <a:r>
              <a:rPr lang="en-US" sz="1800" dirty="0" err="1">
                <a:solidFill>
                  <a:srgbClr val="FF0000"/>
                </a:solidFill>
                <a:latin typeface="Courier New" pitchFamily="49" charset="0"/>
                <a:cs typeface="Courier New" pitchFamily="49" charset="0"/>
                <a:sym typeface="Courier New Bold" charset="0"/>
              </a:rPr>
              <a:t>eax</a:t>
            </a:r>
            <a:endParaRPr lang="en-US" sz="1800" dirty="0">
              <a:solidFill>
                <a:srgbClr val="FF0000"/>
              </a:solidFill>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testq</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rdi</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rdi</a:t>
            </a:r>
            <a:endParaRPr lang="en-US" sz="1800" dirty="0">
              <a:solidFill>
                <a:srgbClr val="FF0000"/>
              </a:solidFill>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 je      .L6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pushq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andl</a:t>
            </a:r>
            <a:r>
              <a:rPr lang="en-US" sz="1800" dirty="0">
                <a:latin typeface="Courier New" pitchFamily="49" charset="0"/>
                <a:cs typeface="Courier New" pitchFamily="49" charset="0"/>
                <a:sym typeface="Courier New Bold" charset="0"/>
              </a:rPr>
              <a:t>    $1, %</a:t>
            </a:r>
            <a:r>
              <a:rPr lang="en-US" sz="1800" dirty="0" err="1">
                <a:latin typeface="Courier New" pitchFamily="49" charset="0"/>
                <a:cs typeface="Courier New" pitchFamily="49" charset="0"/>
                <a:sym typeface="Courier New Bold" charset="0"/>
              </a:rPr>
              <a:t>ebx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shrq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call    </a:t>
            </a:r>
            <a:r>
              <a:rPr lang="en-US" sz="1800" dirty="0" err="1">
                <a:latin typeface="Courier New" pitchFamily="49" charset="0"/>
                <a:cs typeface="Courier New" pitchFamily="49" charset="0"/>
                <a:sym typeface="Courier New Bold" charset="0"/>
              </a:rPr>
              <a:t>pcount_r</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popq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solidFill>
                  <a:srgbClr val="FF0000"/>
                </a:solidFill>
                <a:latin typeface="Courier New" pitchFamily="49" charset="0"/>
                <a:cs typeface="Courier New" pitchFamily="49" charset="0"/>
                <a:sym typeface="Courier New Bold" charset="0"/>
              </a:rPr>
              <a:t>.L6: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solidFill>
                  <a:srgbClr val="FF0000"/>
                </a:solidFill>
                <a:latin typeface="Courier New" pitchFamily="49" charset="0"/>
                <a:cs typeface="Courier New" pitchFamily="49" charset="0"/>
                <a:sym typeface="Courier New Bold" charset="0"/>
              </a:rPr>
              <a:t>  rep; ret</a:t>
            </a:r>
          </a:p>
        </p:txBody>
      </p:sp>
      <p:graphicFrame>
        <p:nvGraphicFramePr>
          <p:cNvPr id="20" name="Table 19"/>
          <p:cNvGraphicFramePr>
            <a:graphicFrameLocks noGrp="1"/>
          </p:cNvGraphicFramePr>
          <p:nvPr>
            <p:extLst>
              <p:ext uri="{D42A27DB-BD31-4B8C-83A1-F6EECF244321}">
                <p14:modId xmlns:p14="http://schemas.microsoft.com/office/powerpoint/2010/main" val="1063774981"/>
              </p:ext>
            </p:extLst>
          </p:nvPr>
        </p:nvGraphicFramePr>
        <p:xfrm>
          <a:off x="1752601" y="4724400"/>
          <a:ext cx="5181601" cy="1127760"/>
        </p:xfrm>
        <a:graphic>
          <a:graphicData uri="http://schemas.openxmlformats.org/drawingml/2006/table">
            <a:tbl>
              <a:tblPr firstRow="1" bandRow="1">
                <a:tableStyleId>{5C22544A-7EE6-4342-B048-85BDC9FD1C3A}</a:tableStyleId>
              </a:tblPr>
              <a:tblGrid>
                <a:gridCol w="1151467">
                  <a:extLst>
                    <a:ext uri="{9D8B030D-6E8A-4147-A177-3AD203B41FA5}">
                      <a16:colId xmlns:a16="http://schemas.microsoft.com/office/drawing/2014/main" val="20000"/>
                    </a:ext>
                  </a:extLst>
                </a:gridCol>
                <a:gridCol w="2015067">
                  <a:extLst>
                    <a:ext uri="{9D8B030D-6E8A-4147-A177-3AD203B41FA5}">
                      <a16:colId xmlns:a16="http://schemas.microsoft.com/office/drawing/2014/main" val="20001"/>
                    </a:ext>
                  </a:extLst>
                </a:gridCol>
                <a:gridCol w="2015067">
                  <a:extLst>
                    <a:ext uri="{9D8B030D-6E8A-4147-A177-3AD203B41FA5}">
                      <a16:colId xmlns:a16="http://schemas.microsoft.com/office/drawing/2014/main" val="20002"/>
                    </a:ext>
                  </a:extLst>
                </a:gridCol>
              </a:tblGrid>
              <a:tr h="304800">
                <a:tc>
                  <a:txBody>
                    <a:bodyPr/>
                    <a:lstStyle/>
                    <a:p>
                      <a:r>
                        <a:rPr lang="en-US" dirty="0">
                          <a:latin typeface="Calibri"/>
                          <a:cs typeface="Calibri"/>
                        </a:rPr>
                        <a:t>Register</a:t>
                      </a:r>
                    </a:p>
                  </a:txBody>
                  <a:tcPr/>
                </a:tc>
                <a:tc>
                  <a:txBody>
                    <a:bodyPr/>
                    <a:lstStyle/>
                    <a:p>
                      <a:r>
                        <a:rPr lang="en-US" dirty="0">
                          <a:latin typeface="Calibri"/>
                          <a:cs typeface="Calibri"/>
                        </a:rPr>
                        <a:t>Use(s)</a:t>
                      </a:r>
                    </a:p>
                  </a:txBody>
                  <a:tcPr/>
                </a:tc>
                <a:tc>
                  <a:txBody>
                    <a:bodyPr/>
                    <a:lstStyle/>
                    <a:p>
                      <a:r>
                        <a:rPr lang="en-US" dirty="0">
                          <a:latin typeface="Calibri"/>
                          <a:cs typeface="Calibri"/>
                        </a:rPr>
                        <a:t>Type</a:t>
                      </a:r>
                    </a:p>
                  </a:txBody>
                  <a:tcPr/>
                </a:tc>
                <a:extLst>
                  <a:ext uri="{0D108BD9-81ED-4DB2-BD59-A6C34878D82A}">
                    <a16:rowId xmlns:a16="http://schemas.microsoft.com/office/drawing/2014/main" val="10000"/>
                  </a:ext>
                </a:extLst>
              </a:tr>
              <a:tr h="381000">
                <a:tc>
                  <a:txBody>
                    <a:bodyPr/>
                    <a:lstStyle/>
                    <a:p>
                      <a:r>
                        <a:rPr lang="en-US" b="1" i="0" dirty="0">
                          <a:latin typeface="Courier New"/>
                          <a:cs typeface="Courier New"/>
                        </a:rPr>
                        <a:t>%</a:t>
                      </a:r>
                      <a:r>
                        <a:rPr lang="en-US" b="1" i="0" dirty="0" err="1">
                          <a:latin typeface="Courier New"/>
                          <a:cs typeface="Courier New"/>
                        </a:rPr>
                        <a:t>rdi</a:t>
                      </a:r>
                      <a:endParaRPr lang="en-US" b="1" i="0" dirty="0">
                        <a:latin typeface="Courier New"/>
                        <a:cs typeface="Courier New"/>
                      </a:endParaRPr>
                    </a:p>
                  </a:txBody>
                  <a:tcPr/>
                </a:tc>
                <a:tc>
                  <a:txBody>
                    <a:bodyPr/>
                    <a:lstStyle/>
                    <a:p>
                      <a:r>
                        <a:rPr lang="en-US" b="1" i="0" dirty="0">
                          <a:latin typeface="Courier New"/>
                          <a:cs typeface="Courier New"/>
                        </a:rPr>
                        <a:t>x</a:t>
                      </a:r>
                    </a:p>
                  </a:txBody>
                  <a:tcPr/>
                </a:tc>
                <a:tc>
                  <a:txBody>
                    <a:bodyPr/>
                    <a:lstStyle/>
                    <a:p>
                      <a:r>
                        <a:rPr lang="en-US" b="0" i="0" dirty="0">
                          <a:latin typeface="+mn-lt"/>
                          <a:cs typeface="Courier New"/>
                        </a:rPr>
                        <a:t>Argument</a:t>
                      </a:r>
                    </a:p>
                  </a:txBody>
                  <a:tcPr/>
                </a:tc>
                <a:extLst>
                  <a:ext uri="{0D108BD9-81ED-4DB2-BD59-A6C34878D82A}">
                    <a16:rowId xmlns:a16="http://schemas.microsoft.com/office/drawing/2014/main" val="10001"/>
                  </a:ext>
                </a:extLst>
              </a:tr>
              <a:tr h="381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0" dirty="0">
                          <a:latin typeface="Courier New"/>
                          <a:cs typeface="Courier New"/>
                        </a:rPr>
                        <a:t>%</a:t>
                      </a:r>
                      <a:r>
                        <a:rPr lang="en-US" b="1" i="0" dirty="0" err="1">
                          <a:latin typeface="Courier New"/>
                          <a:cs typeface="Courier New"/>
                        </a:rPr>
                        <a:t>rax</a:t>
                      </a:r>
                      <a:endParaRPr lang="en-US" b="1" i="0" dirty="0">
                        <a:latin typeface="Courier New"/>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a:latin typeface="+mn-lt"/>
                          <a:cs typeface="Courier New"/>
                        </a:rPr>
                        <a:t>Return value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a:latin typeface="+mn-lt"/>
                          <a:cs typeface="Courier New"/>
                        </a:rPr>
                        <a:t>Return value</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65284736"/>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5" name="Rectangle 11"/>
          <p:cNvSpPr>
            <a:spLocks/>
          </p:cNvSpPr>
          <p:nvPr/>
        </p:nvSpPr>
        <p:spPr bwMode="auto">
          <a:xfrm>
            <a:off x="990600" y="1295400"/>
            <a:ext cx="49530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 Recursive </a:t>
            </a:r>
            <a:r>
              <a:rPr lang="en-US" sz="1800" dirty="0" err="1">
                <a:latin typeface="Courier New" pitchFamily="49" charset="0"/>
                <a:cs typeface="Courier New" pitchFamily="49" charset="0"/>
                <a:sym typeface="Courier New Bold" charset="0"/>
              </a:rPr>
              <a:t>popcount</a:t>
            </a:r>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(unsigned long x)</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if (x == 0)</a:t>
            </a:r>
          </a:p>
          <a:p>
            <a:pPr algn="l"/>
            <a:r>
              <a:rPr lang="en-US" sz="1800" dirty="0">
                <a:latin typeface="Courier New" pitchFamily="49" charset="0"/>
                <a:cs typeface="Courier New" pitchFamily="49" charset="0"/>
                <a:sym typeface="Courier New Bold" charset="0"/>
              </a:rPr>
              <a:t>    return 0;</a:t>
            </a:r>
          </a:p>
          <a:p>
            <a:pPr algn="l"/>
            <a:r>
              <a:rPr lang="en-US" sz="1800" dirty="0">
                <a:latin typeface="Courier New" pitchFamily="49" charset="0"/>
                <a:cs typeface="Courier New" pitchFamily="49" charset="0"/>
                <a:sym typeface="Courier New Bold" charset="0"/>
              </a:rPr>
              <a:t>  else</a:t>
            </a:r>
          </a:p>
          <a:p>
            <a:pPr algn="l"/>
            <a:r>
              <a:rPr lang="en-US" sz="1800" dirty="0">
                <a:latin typeface="Courier New" pitchFamily="49" charset="0"/>
                <a:cs typeface="Courier New" pitchFamily="49" charset="0"/>
                <a:sym typeface="Courier New Bold" charset="0"/>
              </a:rPr>
              <a:t>    return (x &amp; 1) </a:t>
            </a:r>
          </a:p>
          <a:p>
            <a:pPr algn="l"/>
            <a:r>
              <a:rPr lang="en-US" sz="1800" dirty="0">
                <a:latin typeface="Courier New" pitchFamily="49" charset="0"/>
                <a:cs typeface="Courier New" pitchFamily="49" charset="0"/>
                <a:sym typeface="Courier New Bold" charset="0"/>
              </a:rPr>
              <a:t>           +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(x &gt;&gt; 1);</a:t>
            </a:r>
          </a:p>
          <a:p>
            <a:pPr algn="l"/>
            <a:r>
              <a:rPr lang="en-US" sz="1800" dirty="0">
                <a:latin typeface="Courier New" pitchFamily="49" charset="0"/>
                <a:cs typeface="Courier New" pitchFamily="49" charset="0"/>
                <a:sym typeface="Courier New Bold" charset="0"/>
              </a:rPr>
              <a:t>}</a:t>
            </a:r>
          </a:p>
        </p:txBody>
      </p:sp>
      <p:sp>
        <p:nvSpPr>
          <p:cNvPr id="77836" name="Rectangle 12"/>
          <p:cNvSpPr>
            <a:spLocks noGrp="1" noChangeArrowheads="1"/>
          </p:cNvSpPr>
          <p:nvPr>
            <p:ph type="title"/>
          </p:nvPr>
        </p:nvSpPr>
        <p:spPr>
          <a:ln/>
        </p:spPr>
        <p:txBody>
          <a:bodyPr/>
          <a:lstStyle/>
          <a:p>
            <a:pPr marL="119063" indent="-119063"/>
            <a:r>
              <a:rPr lang="en-US" dirty="0"/>
              <a:t>Recursive Function Register Save</a:t>
            </a:r>
          </a:p>
        </p:txBody>
      </p:sp>
      <p:sp>
        <p:nvSpPr>
          <p:cNvPr id="77838" name="Rectangle 14"/>
          <p:cNvSpPr>
            <a:spLocks/>
          </p:cNvSpPr>
          <p:nvPr/>
        </p:nvSpPr>
        <p:spPr bwMode="auto">
          <a:xfrm>
            <a:off x="7010400" y="1295400"/>
            <a:ext cx="3447406" cy="4038600"/>
          </a:xfrm>
          <a:prstGeom prst="rect">
            <a:avLst/>
          </a:prstGeom>
          <a:noFill/>
          <a:ln w="12700" cap="flat">
            <a:noFill/>
            <a:miter lim="800000"/>
            <a:headEnd type="none" w="med" len="med"/>
            <a:tailEnd type="none" w="med" len="med"/>
          </a:ln>
        </p:spPr>
        <p:txBody>
          <a:bodyPr lIns="38100" tIns="38100" rIns="38100" bIns="38100"/>
          <a:lstStyle/>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movl</a:t>
            </a:r>
            <a:r>
              <a:rPr lang="en-US" sz="1800" dirty="0">
                <a:latin typeface="Courier New" pitchFamily="49" charset="0"/>
                <a:cs typeface="Courier New" pitchFamily="49" charset="0"/>
                <a:sym typeface="Courier New Bold" charset="0"/>
              </a:rPr>
              <a:t>    $0, %</a:t>
            </a:r>
            <a:r>
              <a:rPr lang="en-US" sz="1800" dirty="0" err="1">
                <a:latin typeface="Courier New" pitchFamily="49" charset="0"/>
                <a:cs typeface="Courier New" pitchFamily="49" charset="0"/>
                <a:sym typeface="Courier New Bold" charset="0"/>
              </a:rPr>
              <a:t>eax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testq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je      .L6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pushq</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rbx</a:t>
            </a:r>
            <a:endParaRPr lang="en-US" sz="1800" dirty="0">
              <a:solidFill>
                <a:srgbClr val="FF0000"/>
              </a:solidFill>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andl</a:t>
            </a:r>
            <a:r>
              <a:rPr lang="en-US" sz="1800" dirty="0">
                <a:latin typeface="Courier New" pitchFamily="49" charset="0"/>
                <a:cs typeface="Courier New" pitchFamily="49" charset="0"/>
                <a:sym typeface="Courier New Bold" charset="0"/>
              </a:rPr>
              <a:t>    $1, %</a:t>
            </a:r>
            <a:r>
              <a:rPr lang="en-US" sz="1800" dirty="0" err="1">
                <a:latin typeface="Courier New" pitchFamily="49" charset="0"/>
                <a:cs typeface="Courier New" pitchFamily="49" charset="0"/>
                <a:sym typeface="Courier New Bold" charset="0"/>
              </a:rPr>
              <a:t>ebx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shrq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call    </a:t>
            </a:r>
            <a:r>
              <a:rPr lang="en-US" sz="1800" dirty="0" err="1">
                <a:latin typeface="Courier New" pitchFamily="49" charset="0"/>
                <a:cs typeface="Courier New" pitchFamily="49" charset="0"/>
                <a:sym typeface="Courier New Bold" charset="0"/>
              </a:rPr>
              <a:t>pcount_r</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popq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rep; ret</a:t>
            </a:r>
          </a:p>
        </p:txBody>
      </p:sp>
      <p:graphicFrame>
        <p:nvGraphicFramePr>
          <p:cNvPr id="20" name="Table 19"/>
          <p:cNvGraphicFramePr>
            <a:graphicFrameLocks noGrp="1"/>
          </p:cNvGraphicFramePr>
          <p:nvPr>
            <p:extLst>
              <p:ext uri="{D42A27DB-BD31-4B8C-83A1-F6EECF244321}">
                <p14:modId xmlns:p14="http://schemas.microsoft.com/office/powerpoint/2010/main" val="877190406"/>
              </p:ext>
            </p:extLst>
          </p:nvPr>
        </p:nvGraphicFramePr>
        <p:xfrm>
          <a:off x="1752601" y="4724400"/>
          <a:ext cx="5181601" cy="746760"/>
        </p:xfrm>
        <a:graphic>
          <a:graphicData uri="http://schemas.openxmlformats.org/drawingml/2006/table">
            <a:tbl>
              <a:tblPr firstRow="1" bandRow="1">
                <a:tableStyleId>{5C22544A-7EE6-4342-B048-85BDC9FD1C3A}</a:tableStyleId>
              </a:tblPr>
              <a:tblGrid>
                <a:gridCol w="1151467">
                  <a:extLst>
                    <a:ext uri="{9D8B030D-6E8A-4147-A177-3AD203B41FA5}">
                      <a16:colId xmlns:a16="http://schemas.microsoft.com/office/drawing/2014/main" val="20000"/>
                    </a:ext>
                  </a:extLst>
                </a:gridCol>
                <a:gridCol w="2015067">
                  <a:extLst>
                    <a:ext uri="{9D8B030D-6E8A-4147-A177-3AD203B41FA5}">
                      <a16:colId xmlns:a16="http://schemas.microsoft.com/office/drawing/2014/main" val="20001"/>
                    </a:ext>
                  </a:extLst>
                </a:gridCol>
                <a:gridCol w="2015067">
                  <a:extLst>
                    <a:ext uri="{9D8B030D-6E8A-4147-A177-3AD203B41FA5}">
                      <a16:colId xmlns:a16="http://schemas.microsoft.com/office/drawing/2014/main" val="20002"/>
                    </a:ext>
                  </a:extLst>
                </a:gridCol>
              </a:tblGrid>
              <a:tr h="304800">
                <a:tc>
                  <a:txBody>
                    <a:bodyPr/>
                    <a:lstStyle/>
                    <a:p>
                      <a:r>
                        <a:rPr lang="en-US" dirty="0">
                          <a:latin typeface="Calibri"/>
                          <a:cs typeface="Calibri"/>
                        </a:rPr>
                        <a:t>Register</a:t>
                      </a:r>
                    </a:p>
                  </a:txBody>
                  <a:tcPr/>
                </a:tc>
                <a:tc>
                  <a:txBody>
                    <a:bodyPr/>
                    <a:lstStyle/>
                    <a:p>
                      <a:r>
                        <a:rPr lang="en-US" dirty="0">
                          <a:latin typeface="Calibri"/>
                          <a:cs typeface="Calibri"/>
                        </a:rPr>
                        <a:t>Use(s)</a:t>
                      </a:r>
                    </a:p>
                  </a:txBody>
                  <a:tcPr/>
                </a:tc>
                <a:tc>
                  <a:txBody>
                    <a:bodyPr/>
                    <a:lstStyle/>
                    <a:p>
                      <a:r>
                        <a:rPr lang="en-US" dirty="0">
                          <a:latin typeface="Calibri"/>
                          <a:cs typeface="Calibri"/>
                        </a:rPr>
                        <a:t>Type</a:t>
                      </a:r>
                    </a:p>
                  </a:txBody>
                  <a:tcPr/>
                </a:tc>
                <a:extLst>
                  <a:ext uri="{0D108BD9-81ED-4DB2-BD59-A6C34878D82A}">
                    <a16:rowId xmlns:a16="http://schemas.microsoft.com/office/drawing/2014/main" val="10000"/>
                  </a:ext>
                </a:extLst>
              </a:tr>
              <a:tr h="381000">
                <a:tc>
                  <a:txBody>
                    <a:bodyPr/>
                    <a:lstStyle/>
                    <a:p>
                      <a:r>
                        <a:rPr lang="en-US" b="1" i="0" dirty="0">
                          <a:latin typeface="Courier New"/>
                          <a:cs typeface="Courier New"/>
                        </a:rPr>
                        <a:t>%</a:t>
                      </a:r>
                      <a:r>
                        <a:rPr lang="en-US" b="1" i="0" dirty="0" err="1">
                          <a:latin typeface="Courier New"/>
                          <a:cs typeface="Courier New"/>
                        </a:rPr>
                        <a:t>rdi</a:t>
                      </a:r>
                      <a:endParaRPr lang="en-US" b="1" i="0" dirty="0">
                        <a:latin typeface="Courier New"/>
                        <a:cs typeface="Courier New"/>
                      </a:endParaRPr>
                    </a:p>
                  </a:txBody>
                  <a:tcPr/>
                </a:tc>
                <a:tc>
                  <a:txBody>
                    <a:bodyPr/>
                    <a:lstStyle/>
                    <a:p>
                      <a:r>
                        <a:rPr lang="en-US" b="1" i="0" dirty="0">
                          <a:latin typeface="Courier New"/>
                          <a:cs typeface="Courier New"/>
                        </a:rPr>
                        <a:t>x</a:t>
                      </a:r>
                    </a:p>
                  </a:txBody>
                  <a:tcPr/>
                </a:tc>
                <a:tc>
                  <a:txBody>
                    <a:bodyPr/>
                    <a:lstStyle/>
                    <a:p>
                      <a:r>
                        <a:rPr lang="en-US" b="0" i="0" dirty="0">
                          <a:latin typeface="+mn-lt"/>
                          <a:cs typeface="Courier New"/>
                        </a:rPr>
                        <a:t>Argument</a:t>
                      </a:r>
                    </a:p>
                  </a:txBody>
                  <a:tcPr/>
                </a:tc>
                <a:extLst>
                  <a:ext uri="{0D108BD9-81ED-4DB2-BD59-A6C34878D82A}">
                    <a16:rowId xmlns:a16="http://schemas.microsoft.com/office/drawing/2014/main" val="10001"/>
                  </a:ext>
                </a:extLst>
              </a:tr>
            </a:tbl>
          </a:graphicData>
        </a:graphic>
      </p:graphicFrame>
      <p:sp>
        <p:nvSpPr>
          <p:cNvPr id="10" name="Line 10"/>
          <p:cNvSpPr>
            <a:spLocks noChangeShapeType="1"/>
          </p:cNvSpPr>
          <p:nvPr/>
        </p:nvSpPr>
        <p:spPr bwMode="auto">
          <a:xfrm flipH="1">
            <a:off x="8610600" y="6400800"/>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11" name="Rectangle 11"/>
          <p:cNvSpPr>
            <a:spLocks/>
          </p:cNvSpPr>
          <p:nvPr/>
        </p:nvSpPr>
        <p:spPr bwMode="auto">
          <a:xfrm>
            <a:off x="9117014" y="6172200"/>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12" name="Rectangle 13"/>
          <p:cNvSpPr>
            <a:spLocks/>
          </p:cNvSpPr>
          <p:nvPr/>
        </p:nvSpPr>
        <p:spPr bwMode="auto">
          <a:xfrm>
            <a:off x="7315200" y="4876800"/>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
        <p:nvSpPr>
          <p:cNvPr id="13" name="Rectangle 9"/>
          <p:cNvSpPr>
            <a:spLocks/>
          </p:cNvSpPr>
          <p:nvPr/>
        </p:nvSpPr>
        <p:spPr bwMode="auto">
          <a:xfrm>
            <a:off x="7315200" y="5791200"/>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err="1">
                <a:latin typeface="Calibri Bold" charset="0"/>
                <a:ea typeface="Calibri Bold" charset="0"/>
                <a:cs typeface="Calibri Bold" charset="0"/>
                <a:sym typeface="Calibri Bold" charset="0"/>
              </a:rPr>
              <a:t>Rtn</a:t>
            </a:r>
            <a:r>
              <a:rPr lang="en-US" sz="1800" dirty="0">
                <a:latin typeface="Calibri Bold" charset="0"/>
                <a:ea typeface="Calibri Bold" charset="0"/>
                <a:cs typeface="Calibri Bold" charset="0"/>
                <a:sym typeface="Calibri Bold" charset="0"/>
              </a:rPr>
              <a:t> address</a:t>
            </a:r>
          </a:p>
        </p:txBody>
      </p:sp>
      <p:sp>
        <p:nvSpPr>
          <p:cNvPr id="16" name="Rectangle 9"/>
          <p:cNvSpPr>
            <a:spLocks/>
          </p:cNvSpPr>
          <p:nvPr/>
        </p:nvSpPr>
        <p:spPr bwMode="auto">
          <a:xfrm>
            <a:off x="7315200" y="6172200"/>
            <a:ext cx="12954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Saved </a:t>
            </a:r>
            <a:r>
              <a:rPr lang="en-US" sz="1800" dirty="0">
                <a:latin typeface="Courier New"/>
                <a:ea typeface="Calibri Bold" charset="0"/>
                <a:cs typeface="Courier New"/>
                <a:sym typeface="Calibri Bold" charset="0"/>
              </a:rPr>
              <a:t>%</a:t>
            </a:r>
            <a:r>
              <a:rPr lang="en-US" sz="1800" dirty="0" err="1">
                <a:latin typeface="Courier New"/>
                <a:ea typeface="Calibri Bold" charset="0"/>
                <a:cs typeface="Courier New"/>
                <a:sym typeface="Calibri Bold" charset="0"/>
              </a:rPr>
              <a:t>rbx</a:t>
            </a:r>
            <a:endParaRPr lang="en-US" sz="1800" dirty="0">
              <a:latin typeface="Courier New"/>
              <a:ea typeface="Calibri Bold" charset="0"/>
              <a:cs typeface="Courier New"/>
              <a:sym typeface="Calibri Bold" charset="0"/>
            </a:endParaRPr>
          </a:p>
        </p:txBody>
      </p:sp>
    </p:spTree>
    <p:extLst>
      <p:ext uri="{BB962C8B-B14F-4D97-AF65-F5344CB8AC3E}">
        <p14:creationId xmlns:p14="http://schemas.microsoft.com/office/powerpoint/2010/main" val="1168839032"/>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5" name="Rectangle 11"/>
          <p:cNvSpPr>
            <a:spLocks/>
          </p:cNvSpPr>
          <p:nvPr/>
        </p:nvSpPr>
        <p:spPr bwMode="auto">
          <a:xfrm>
            <a:off x="990600" y="1295400"/>
            <a:ext cx="49530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 Recursive </a:t>
            </a:r>
            <a:r>
              <a:rPr lang="en-US" sz="1800" dirty="0" err="1">
                <a:latin typeface="Courier New" pitchFamily="49" charset="0"/>
                <a:cs typeface="Courier New" pitchFamily="49" charset="0"/>
                <a:sym typeface="Courier New Bold" charset="0"/>
              </a:rPr>
              <a:t>popcount</a:t>
            </a:r>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(unsigned long x)</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if (x == 0)</a:t>
            </a:r>
          </a:p>
          <a:p>
            <a:pPr algn="l"/>
            <a:r>
              <a:rPr lang="en-US" sz="1800" dirty="0">
                <a:latin typeface="Courier New" pitchFamily="49" charset="0"/>
                <a:cs typeface="Courier New" pitchFamily="49" charset="0"/>
                <a:sym typeface="Courier New Bold" charset="0"/>
              </a:rPr>
              <a:t>    return 0;</a:t>
            </a:r>
          </a:p>
          <a:p>
            <a:pPr algn="l"/>
            <a:r>
              <a:rPr lang="en-US" sz="1800" dirty="0">
                <a:latin typeface="Courier New" pitchFamily="49" charset="0"/>
                <a:cs typeface="Courier New" pitchFamily="49" charset="0"/>
                <a:sym typeface="Courier New Bold" charset="0"/>
              </a:rPr>
              <a:t>  else</a:t>
            </a:r>
          </a:p>
          <a:p>
            <a:pPr algn="l"/>
            <a:r>
              <a:rPr lang="en-US" sz="1800" dirty="0">
                <a:latin typeface="Courier New" pitchFamily="49" charset="0"/>
                <a:cs typeface="Courier New" pitchFamily="49" charset="0"/>
                <a:sym typeface="Courier New Bold" charset="0"/>
              </a:rPr>
              <a:t>    return (</a:t>
            </a:r>
            <a:r>
              <a:rPr lang="en-US" sz="1800" dirty="0">
                <a:solidFill>
                  <a:srgbClr val="FF0000"/>
                </a:solidFill>
                <a:latin typeface="Courier New" pitchFamily="49" charset="0"/>
                <a:cs typeface="Courier New" pitchFamily="49" charset="0"/>
                <a:sym typeface="Courier New Bold" charset="0"/>
              </a:rPr>
              <a:t>x &amp; 1</a:t>
            </a:r>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a:t>
            </a:r>
            <a:r>
              <a:rPr lang="en-US" sz="1800" dirty="0">
                <a:solidFill>
                  <a:srgbClr val="FF0000"/>
                </a:solidFill>
                <a:latin typeface="Courier New" pitchFamily="49" charset="0"/>
                <a:cs typeface="Courier New" pitchFamily="49" charset="0"/>
                <a:sym typeface="Courier New Bold" charset="0"/>
              </a:rPr>
              <a:t>x &gt;&gt; 1</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p:txBody>
      </p:sp>
      <p:sp>
        <p:nvSpPr>
          <p:cNvPr id="77836" name="Rectangle 12"/>
          <p:cNvSpPr>
            <a:spLocks noGrp="1" noChangeArrowheads="1"/>
          </p:cNvSpPr>
          <p:nvPr>
            <p:ph type="title"/>
          </p:nvPr>
        </p:nvSpPr>
        <p:spPr>
          <a:ln/>
        </p:spPr>
        <p:txBody>
          <a:bodyPr/>
          <a:lstStyle/>
          <a:p>
            <a:pPr marL="119063" indent="-119063"/>
            <a:r>
              <a:rPr lang="en-US" dirty="0"/>
              <a:t>Recursive Function Call Setup</a:t>
            </a:r>
          </a:p>
        </p:txBody>
      </p:sp>
      <p:sp>
        <p:nvSpPr>
          <p:cNvPr id="77838" name="Rectangle 14"/>
          <p:cNvSpPr>
            <a:spLocks/>
          </p:cNvSpPr>
          <p:nvPr/>
        </p:nvSpPr>
        <p:spPr bwMode="auto">
          <a:xfrm>
            <a:off x="7010400" y="1295400"/>
            <a:ext cx="3447406" cy="4038600"/>
          </a:xfrm>
          <a:prstGeom prst="rect">
            <a:avLst/>
          </a:prstGeom>
          <a:noFill/>
          <a:ln w="12700" cap="flat">
            <a:noFill/>
            <a:miter lim="800000"/>
            <a:headEnd type="none" w="med" len="med"/>
            <a:tailEnd type="none" w="med" len="med"/>
          </a:ln>
        </p:spPr>
        <p:txBody>
          <a:bodyPr lIns="38100" tIns="38100" rIns="38100" bIns="38100"/>
          <a:lstStyle/>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movl</a:t>
            </a:r>
            <a:r>
              <a:rPr lang="en-US" sz="1800" dirty="0">
                <a:latin typeface="Courier New" pitchFamily="49" charset="0"/>
                <a:cs typeface="Courier New" pitchFamily="49" charset="0"/>
                <a:sym typeface="Courier New Bold" charset="0"/>
              </a:rPr>
              <a:t>    $0, %</a:t>
            </a:r>
            <a:r>
              <a:rPr lang="en-US" sz="1800" dirty="0" err="1">
                <a:latin typeface="Courier New" pitchFamily="49" charset="0"/>
                <a:cs typeface="Courier New" pitchFamily="49" charset="0"/>
                <a:sym typeface="Courier New Bold" charset="0"/>
              </a:rPr>
              <a:t>eax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testq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je      .L6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pushq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movq</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rdi</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rbx</a:t>
            </a:r>
            <a:endParaRPr lang="en-US" sz="1800" dirty="0">
              <a:solidFill>
                <a:srgbClr val="FF0000"/>
              </a:solidFill>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andl</a:t>
            </a:r>
            <a:r>
              <a:rPr lang="en-US" sz="1800" dirty="0">
                <a:solidFill>
                  <a:srgbClr val="FF0000"/>
                </a:solidFill>
                <a:latin typeface="Courier New" pitchFamily="49" charset="0"/>
                <a:cs typeface="Courier New" pitchFamily="49" charset="0"/>
                <a:sym typeface="Courier New Bold" charset="0"/>
              </a:rPr>
              <a:t>    $1, %</a:t>
            </a:r>
            <a:r>
              <a:rPr lang="en-US" sz="1800" dirty="0" err="1">
                <a:solidFill>
                  <a:srgbClr val="FF0000"/>
                </a:solidFill>
                <a:latin typeface="Courier New" pitchFamily="49" charset="0"/>
                <a:cs typeface="Courier New" pitchFamily="49" charset="0"/>
                <a:sym typeface="Courier New Bold" charset="0"/>
              </a:rPr>
              <a:t>ebx</a:t>
            </a:r>
            <a:endParaRPr lang="en-US" sz="1800" dirty="0">
              <a:solidFill>
                <a:srgbClr val="FF0000"/>
              </a:solidFill>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shrq</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rdi</a:t>
            </a:r>
            <a:endParaRPr lang="en-US" sz="1800" dirty="0">
              <a:solidFill>
                <a:srgbClr val="FF0000"/>
              </a:solidFill>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call    </a:t>
            </a:r>
            <a:r>
              <a:rPr lang="en-US" sz="1800" dirty="0" err="1">
                <a:latin typeface="Courier New" pitchFamily="49" charset="0"/>
                <a:cs typeface="Courier New" pitchFamily="49" charset="0"/>
                <a:sym typeface="Courier New Bold" charset="0"/>
              </a:rPr>
              <a:t>pcount_r</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popq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rep; ret</a:t>
            </a:r>
          </a:p>
        </p:txBody>
      </p:sp>
      <p:graphicFrame>
        <p:nvGraphicFramePr>
          <p:cNvPr id="20" name="Table 19"/>
          <p:cNvGraphicFramePr>
            <a:graphicFrameLocks noGrp="1"/>
          </p:cNvGraphicFramePr>
          <p:nvPr>
            <p:extLst>
              <p:ext uri="{D42A27DB-BD31-4B8C-83A1-F6EECF244321}">
                <p14:modId xmlns:p14="http://schemas.microsoft.com/office/powerpoint/2010/main" val="3373234340"/>
              </p:ext>
            </p:extLst>
          </p:nvPr>
        </p:nvGraphicFramePr>
        <p:xfrm>
          <a:off x="1752601" y="4724400"/>
          <a:ext cx="5181601" cy="1127760"/>
        </p:xfrm>
        <a:graphic>
          <a:graphicData uri="http://schemas.openxmlformats.org/drawingml/2006/table">
            <a:tbl>
              <a:tblPr firstRow="1" bandRow="1">
                <a:tableStyleId>{5C22544A-7EE6-4342-B048-85BDC9FD1C3A}</a:tableStyleId>
              </a:tblPr>
              <a:tblGrid>
                <a:gridCol w="1151467">
                  <a:extLst>
                    <a:ext uri="{9D8B030D-6E8A-4147-A177-3AD203B41FA5}">
                      <a16:colId xmlns:a16="http://schemas.microsoft.com/office/drawing/2014/main" val="20000"/>
                    </a:ext>
                  </a:extLst>
                </a:gridCol>
                <a:gridCol w="2015067">
                  <a:extLst>
                    <a:ext uri="{9D8B030D-6E8A-4147-A177-3AD203B41FA5}">
                      <a16:colId xmlns:a16="http://schemas.microsoft.com/office/drawing/2014/main" val="20001"/>
                    </a:ext>
                  </a:extLst>
                </a:gridCol>
                <a:gridCol w="2015067">
                  <a:extLst>
                    <a:ext uri="{9D8B030D-6E8A-4147-A177-3AD203B41FA5}">
                      <a16:colId xmlns:a16="http://schemas.microsoft.com/office/drawing/2014/main" val="20002"/>
                    </a:ext>
                  </a:extLst>
                </a:gridCol>
              </a:tblGrid>
              <a:tr h="304800">
                <a:tc>
                  <a:txBody>
                    <a:bodyPr/>
                    <a:lstStyle/>
                    <a:p>
                      <a:r>
                        <a:rPr lang="en-US" dirty="0">
                          <a:latin typeface="Calibri"/>
                          <a:cs typeface="Calibri"/>
                        </a:rPr>
                        <a:t>Register</a:t>
                      </a:r>
                    </a:p>
                  </a:txBody>
                  <a:tcPr/>
                </a:tc>
                <a:tc>
                  <a:txBody>
                    <a:bodyPr/>
                    <a:lstStyle/>
                    <a:p>
                      <a:r>
                        <a:rPr lang="en-US" dirty="0">
                          <a:latin typeface="Calibri"/>
                          <a:cs typeface="Calibri"/>
                        </a:rPr>
                        <a:t>Use(s)</a:t>
                      </a:r>
                    </a:p>
                  </a:txBody>
                  <a:tcPr/>
                </a:tc>
                <a:tc>
                  <a:txBody>
                    <a:bodyPr/>
                    <a:lstStyle/>
                    <a:p>
                      <a:r>
                        <a:rPr lang="en-US" dirty="0">
                          <a:latin typeface="Calibri"/>
                          <a:cs typeface="Calibri"/>
                        </a:rPr>
                        <a:t>Type</a:t>
                      </a:r>
                    </a:p>
                  </a:txBody>
                  <a:tcPr/>
                </a:tc>
                <a:extLst>
                  <a:ext uri="{0D108BD9-81ED-4DB2-BD59-A6C34878D82A}">
                    <a16:rowId xmlns:a16="http://schemas.microsoft.com/office/drawing/2014/main" val="10000"/>
                  </a:ext>
                </a:extLst>
              </a:tr>
              <a:tr h="381000">
                <a:tc>
                  <a:txBody>
                    <a:bodyPr/>
                    <a:lstStyle/>
                    <a:p>
                      <a:r>
                        <a:rPr lang="en-US" b="1" i="0" dirty="0">
                          <a:latin typeface="Courier New"/>
                          <a:cs typeface="Courier New"/>
                        </a:rPr>
                        <a:t>%</a:t>
                      </a:r>
                      <a:r>
                        <a:rPr lang="en-US" b="1" i="0" dirty="0" err="1">
                          <a:latin typeface="Courier New"/>
                          <a:cs typeface="Courier New"/>
                        </a:rPr>
                        <a:t>rdi</a:t>
                      </a:r>
                      <a:endParaRPr lang="en-US" b="1" i="0" dirty="0">
                        <a:latin typeface="Courier New"/>
                        <a:cs typeface="Courier New"/>
                      </a:endParaRPr>
                    </a:p>
                  </a:txBody>
                  <a:tcPr/>
                </a:tc>
                <a:tc>
                  <a:txBody>
                    <a:bodyPr/>
                    <a:lstStyle/>
                    <a:p>
                      <a:r>
                        <a:rPr lang="en-US" b="1" i="0" dirty="0">
                          <a:latin typeface="Courier New"/>
                          <a:cs typeface="Courier New"/>
                        </a:rPr>
                        <a:t>x &gt;&gt; 1</a:t>
                      </a:r>
                    </a:p>
                  </a:txBody>
                  <a:tcPr/>
                </a:tc>
                <a:tc>
                  <a:txBody>
                    <a:bodyPr/>
                    <a:lstStyle/>
                    <a:p>
                      <a:r>
                        <a:rPr lang="en-US" b="0" i="0" dirty="0">
                          <a:latin typeface="+mn-lt"/>
                          <a:cs typeface="Courier New"/>
                        </a:rPr>
                        <a:t>Rec. argument</a:t>
                      </a:r>
                    </a:p>
                  </a:txBody>
                  <a:tcPr/>
                </a:tc>
                <a:extLst>
                  <a:ext uri="{0D108BD9-81ED-4DB2-BD59-A6C34878D82A}">
                    <a16:rowId xmlns:a16="http://schemas.microsoft.com/office/drawing/2014/main" val="10001"/>
                  </a:ext>
                </a:extLst>
              </a:tr>
              <a:tr h="381000">
                <a:tc>
                  <a:txBody>
                    <a:bodyPr/>
                    <a:lstStyle/>
                    <a:p>
                      <a:r>
                        <a:rPr lang="en-US" b="1" i="0" dirty="0">
                          <a:latin typeface="Courier New"/>
                          <a:cs typeface="Courier New"/>
                        </a:rPr>
                        <a:t>%</a:t>
                      </a:r>
                      <a:r>
                        <a:rPr lang="en-US" b="1" i="0" dirty="0" err="1">
                          <a:latin typeface="Courier New"/>
                          <a:cs typeface="Courier New"/>
                        </a:rPr>
                        <a:t>rbx</a:t>
                      </a:r>
                      <a:endParaRPr lang="en-US" b="1" i="0" dirty="0">
                        <a:latin typeface="Courier New"/>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0" dirty="0">
                          <a:latin typeface="Courier New"/>
                          <a:cs typeface="Courier New"/>
                        </a:rPr>
                        <a:t>x &amp; 1</a:t>
                      </a:r>
                      <a:endParaRPr lang="en-US" b="0" i="0" dirty="0">
                        <a:latin typeface="+mn-lt"/>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err="1">
                          <a:latin typeface="+mn-lt"/>
                          <a:cs typeface="Courier New"/>
                        </a:rPr>
                        <a:t>Callee</a:t>
                      </a:r>
                      <a:r>
                        <a:rPr lang="en-US" b="0" i="0" dirty="0">
                          <a:latin typeface="+mn-lt"/>
                          <a:cs typeface="Courier New"/>
                        </a:rPr>
                        <a:t>-saved</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10865576"/>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5" name="Rectangle 11"/>
          <p:cNvSpPr>
            <a:spLocks/>
          </p:cNvSpPr>
          <p:nvPr/>
        </p:nvSpPr>
        <p:spPr bwMode="auto">
          <a:xfrm>
            <a:off x="990600" y="1295400"/>
            <a:ext cx="49530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 Recursive </a:t>
            </a:r>
            <a:r>
              <a:rPr lang="en-US" sz="1800" dirty="0" err="1">
                <a:latin typeface="Courier New" pitchFamily="49" charset="0"/>
                <a:cs typeface="Courier New" pitchFamily="49" charset="0"/>
                <a:sym typeface="Courier New Bold" charset="0"/>
              </a:rPr>
              <a:t>popcount</a:t>
            </a:r>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(unsigned long x)</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if (x == 0)</a:t>
            </a:r>
          </a:p>
          <a:p>
            <a:pPr algn="l"/>
            <a:r>
              <a:rPr lang="en-US" sz="1800" dirty="0">
                <a:latin typeface="Courier New" pitchFamily="49" charset="0"/>
                <a:cs typeface="Courier New" pitchFamily="49" charset="0"/>
                <a:sym typeface="Courier New Bold" charset="0"/>
              </a:rPr>
              <a:t>    return 0;</a:t>
            </a:r>
          </a:p>
          <a:p>
            <a:pPr algn="l"/>
            <a:r>
              <a:rPr lang="en-US" sz="1800" dirty="0">
                <a:latin typeface="Courier New" pitchFamily="49" charset="0"/>
                <a:cs typeface="Courier New" pitchFamily="49" charset="0"/>
                <a:sym typeface="Courier New Bold" charset="0"/>
              </a:rPr>
              <a:t>  else</a:t>
            </a:r>
          </a:p>
          <a:p>
            <a:pPr algn="l"/>
            <a:r>
              <a:rPr lang="en-US" sz="1800" dirty="0">
                <a:latin typeface="Courier New" pitchFamily="49" charset="0"/>
                <a:cs typeface="Courier New" pitchFamily="49" charset="0"/>
                <a:sym typeface="Courier New Bold" charset="0"/>
              </a:rPr>
              <a:t>    return (x &amp; 1) </a:t>
            </a:r>
          </a:p>
          <a:p>
            <a:pPr algn="l"/>
            <a:r>
              <a:rPr lang="en-US" sz="1800" dirty="0">
                <a:latin typeface="Courier New" pitchFamily="49" charset="0"/>
                <a:cs typeface="Courier New" pitchFamily="49" charset="0"/>
                <a:sym typeface="Courier New Bold" charset="0"/>
              </a:rPr>
              <a:t>           + </a:t>
            </a:r>
            <a:r>
              <a:rPr lang="en-US" sz="1800" dirty="0" err="1">
                <a:solidFill>
                  <a:srgbClr val="FF0000"/>
                </a:solidFill>
                <a:latin typeface="Courier New" pitchFamily="49" charset="0"/>
                <a:cs typeface="Courier New" pitchFamily="49" charset="0"/>
                <a:sym typeface="Courier New Bold" charset="0"/>
              </a:rPr>
              <a:t>pcount_r</a:t>
            </a:r>
            <a:r>
              <a:rPr lang="en-US" sz="1800" dirty="0">
                <a:solidFill>
                  <a:srgbClr val="FF0000"/>
                </a:solidFill>
                <a:latin typeface="Courier New" pitchFamily="49" charset="0"/>
                <a:cs typeface="Courier New" pitchFamily="49" charset="0"/>
                <a:sym typeface="Courier New Bold" charset="0"/>
              </a:rPr>
              <a:t>(</a:t>
            </a:r>
            <a:r>
              <a:rPr lang="en-US" sz="1800" dirty="0">
                <a:latin typeface="Courier New" pitchFamily="49" charset="0"/>
                <a:cs typeface="Courier New" pitchFamily="49" charset="0"/>
                <a:sym typeface="Courier New Bold" charset="0"/>
              </a:rPr>
              <a:t>x &gt;&gt; 1</a:t>
            </a:r>
            <a:r>
              <a:rPr lang="en-US" sz="1800" dirty="0">
                <a:solidFill>
                  <a:srgbClr val="FF0000"/>
                </a:solidFill>
                <a:latin typeface="Courier New" pitchFamily="49" charset="0"/>
                <a:cs typeface="Courier New" pitchFamily="49" charset="0"/>
                <a:sym typeface="Courier New Bold" charset="0"/>
              </a:rPr>
              <a:t>)</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a:t>
            </a:r>
          </a:p>
        </p:txBody>
      </p:sp>
      <p:sp>
        <p:nvSpPr>
          <p:cNvPr id="77836" name="Rectangle 12"/>
          <p:cNvSpPr>
            <a:spLocks noGrp="1" noChangeArrowheads="1"/>
          </p:cNvSpPr>
          <p:nvPr>
            <p:ph type="title"/>
          </p:nvPr>
        </p:nvSpPr>
        <p:spPr>
          <a:ln/>
        </p:spPr>
        <p:txBody>
          <a:bodyPr/>
          <a:lstStyle/>
          <a:p>
            <a:pPr marL="119063" indent="-119063"/>
            <a:r>
              <a:rPr lang="en-US" dirty="0"/>
              <a:t>Recursive Function Call</a:t>
            </a:r>
          </a:p>
        </p:txBody>
      </p:sp>
      <p:sp>
        <p:nvSpPr>
          <p:cNvPr id="77838" name="Rectangle 14"/>
          <p:cNvSpPr>
            <a:spLocks/>
          </p:cNvSpPr>
          <p:nvPr/>
        </p:nvSpPr>
        <p:spPr bwMode="auto">
          <a:xfrm>
            <a:off x="7010400" y="1295400"/>
            <a:ext cx="3447406" cy="4038600"/>
          </a:xfrm>
          <a:prstGeom prst="rect">
            <a:avLst/>
          </a:prstGeom>
          <a:noFill/>
          <a:ln w="12700" cap="flat">
            <a:noFill/>
            <a:miter lim="800000"/>
            <a:headEnd type="none" w="med" len="med"/>
            <a:tailEnd type="none" w="med" len="med"/>
          </a:ln>
        </p:spPr>
        <p:txBody>
          <a:bodyPr lIns="38100" tIns="38100" rIns="38100" bIns="38100"/>
          <a:lstStyle/>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movl</a:t>
            </a:r>
            <a:r>
              <a:rPr lang="en-US" sz="1800" dirty="0">
                <a:latin typeface="Courier New" pitchFamily="49" charset="0"/>
                <a:cs typeface="Courier New" pitchFamily="49" charset="0"/>
                <a:sym typeface="Courier New Bold" charset="0"/>
              </a:rPr>
              <a:t>    $0, %</a:t>
            </a:r>
            <a:r>
              <a:rPr lang="en-US" sz="1800" dirty="0" err="1">
                <a:latin typeface="Courier New" pitchFamily="49" charset="0"/>
                <a:cs typeface="Courier New" pitchFamily="49" charset="0"/>
                <a:sym typeface="Courier New Bold" charset="0"/>
              </a:rPr>
              <a:t>eax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testq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je      .L6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pushq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andl</a:t>
            </a:r>
            <a:r>
              <a:rPr lang="en-US" sz="1800" dirty="0">
                <a:latin typeface="Courier New" pitchFamily="49" charset="0"/>
                <a:cs typeface="Courier New" pitchFamily="49" charset="0"/>
                <a:sym typeface="Courier New Bold" charset="0"/>
              </a:rPr>
              <a:t>    $1, %</a:t>
            </a:r>
            <a:r>
              <a:rPr lang="en-US" sz="1800" dirty="0" err="1">
                <a:latin typeface="Courier New" pitchFamily="49" charset="0"/>
                <a:cs typeface="Courier New" pitchFamily="49" charset="0"/>
                <a:sym typeface="Courier New Bold" charset="0"/>
              </a:rPr>
              <a:t>ebx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shrq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call    </a:t>
            </a:r>
            <a:r>
              <a:rPr lang="en-US" sz="1800" dirty="0" err="1">
                <a:solidFill>
                  <a:srgbClr val="FF0000"/>
                </a:solidFill>
                <a:latin typeface="Courier New" pitchFamily="49" charset="0"/>
                <a:cs typeface="Courier New" pitchFamily="49" charset="0"/>
                <a:sym typeface="Courier New Bold" charset="0"/>
              </a:rPr>
              <a:t>pcount_r</a:t>
            </a:r>
            <a:endParaRPr lang="en-US" sz="1800" dirty="0">
              <a:solidFill>
                <a:srgbClr val="FF0000"/>
              </a:solidFill>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popq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rep; ret</a:t>
            </a:r>
          </a:p>
        </p:txBody>
      </p:sp>
      <p:graphicFrame>
        <p:nvGraphicFramePr>
          <p:cNvPr id="20" name="Table 19"/>
          <p:cNvGraphicFramePr>
            <a:graphicFrameLocks noGrp="1"/>
          </p:cNvGraphicFramePr>
          <p:nvPr>
            <p:extLst>
              <p:ext uri="{D42A27DB-BD31-4B8C-83A1-F6EECF244321}">
                <p14:modId xmlns:p14="http://schemas.microsoft.com/office/powerpoint/2010/main" val="3396332404"/>
              </p:ext>
            </p:extLst>
          </p:nvPr>
        </p:nvGraphicFramePr>
        <p:xfrm>
          <a:off x="1752601" y="4724400"/>
          <a:ext cx="5181601" cy="1386840"/>
        </p:xfrm>
        <a:graphic>
          <a:graphicData uri="http://schemas.openxmlformats.org/drawingml/2006/table">
            <a:tbl>
              <a:tblPr firstRow="1" bandRow="1">
                <a:tableStyleId>{5C22544A-7EE6-4342-B048-85BDC9FD1C3A}</a:tableStyleId>
              </a:tblPr>
              <a:tblGrid>
                <a:gridCol w="1151467">
                  <a:extLst>
                    <a:ext uri="{9D8B030D-6E8A-4147-A177-3AD203B41FA5}">
                      <a16:colId xmlns:a16="http://schemas.microsoft.com/office/drawing/2014/main" val="20000"/>
                    </a:ext>
                  </a:extLst>
                </a:gridCol>
                <a:gridCol w="2015067">
                  <a:extLst>
                    <a:ext uri="{9D8B030D-6E8A-4147-A177-3AD203B41FA5}">
                      <a16:colId xmlns:a16="http://schemas.microsoft.com/office/drawing/2014/main" val="20001"/>
                    </a:ext>
                  </a:extLst>
                </a:gridCol>
                <a:gridCol w="2015067">
                  <a:extLst>
                    <a:ext uri="{9D8B030D-6E8A-4147-A177-3AD203B41FA5}">
                      <a16:colId xmlns:a16="http://schemas.microsoft.com/office/drawing/2014/main" val="20002"/>
                    </a:ext>
                  </a:extLst>
                </a:gridCol>
              </a:tblGrid>
              <a:tr h="304800">
                <a:tc>
                  <a:txBody>
                    <a:bodyPr/>
                    <a:lstStyle/>
                    <a:p>
                      <a:r>
                        <a:rPr lang="en-US" dirty="0">
                          <a:latin typeface="Calibri"/>
                          <a:cs typeface="Calibri"/>
                        </a:rPr>
                        <a:t>Register</a:t>
                      </a:r>
                    </a:p>
                  </a:txBody>
                  <a:tcPr/>
                </a:tc>
                <a:tc>
                  <a:txBody>
                    <a:bodyPr/>
                    <a:lstStyle/>
                    <a:p>
                      <a:r>
                        <a:rPr lang="en-US" dirty="0">
                          <a:latin typeface="Calibri"/>
                          <a:cs typeface="Calibri"/>
                        </a:rPr>
                        <a:t>Use(s)</a:t>
                      </a:r>
                    </a:p>
                  </a:txBody>
                  <a:tcPr/>
                </a:tc>
                <a:tc>
                  <a:txBody>
                    <a:bodyPr/>
                    <a:lstStyle/>
                    <a:p>
                      <a:r>
                        <a:rPr lang="en-US" dirty="0">
                          <a:latin typeface="Calibri"/>
                          <a:cs typeface="Calibri"/>
                        </a:rPr>
                        <a:t>Type</a:t>
                      </a:r>
                    </a:p>
                  </a:txBody>
                  <a:tcPr/>
                </a:tc>
                <a:extLst>
                  <a:ext uri="{0D108BD9-81ED-4DB2-BD59-A6C34878D82A}">
                    <a16:rowId xmlns:a16="http://schemas.microsoft.com/office/drawing/2014/main" val="10000"/>
                  </a:ext>
                </a:extLst>
              </a:tr>
              <a:tr h="381000">
                <a:tc>
                  <a:txBody>
                    <a:bodyPr/>
                    <a:lstStyle/>
                    <a:p>
                      <a:r>
                        <a:rPr lang="en-US" b="1" i="0" dirty="0">
                          <a:latin typeface="Courier New"/>
                          <a:cs typeface="Courier New"/>
                        </a:rPr>
                        <a:t>%</a:t>
                      </a:r>
                      <a:r>
                        <a:rPr lang="en-US" b="1" i="0" dirty="0" err="1">
                          <a:latin typeface="Courier New"/>
                          <a:cs typeface="Courier New"/>
                        </a:rPr>
                        <a:t>rbx</a:t>
                      </a:r>
                      <a:endParaRPr lang="en-US" b="1" i="0" dirty="0">
                        <a:latin typeface="Courier New"/>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0" dirty="0">
                          <a:latin typeface="Courier New"/>
                          <a:cs typeface="Courier New"/>
                        </a:rPr>
                        <a:t>x &amp; 1</a:t>
                      </a:r>
                      <a:endParaRPr lang="en-US" b="0" i="0" dirty="0">
                        <a:latin typeface="+mn-lt"/>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err="1">
                          <a:latin typeface="+mn-lt"/>
                          <a:cs typeface="Courier New"/>
                        </a:rPr>
                        <a:t>Callee</a:t>
                      </a:r>
                      <a:r>
                        <a:rPr lang="en-US" b="0" i="0" dirty="0">
                          <a:latin typeface="+mn-lt"/>
                          <a:cs typeface="Courier New"/>
                        </a:rPr>
                        <a:t>-saved</a:t>
                      </a:r>
                    </a:p>
                  </a:txBody>
                  <a:tcPr/>
                </a:tc>
                <a:extLst>
                  <a:ext uri="{0D108BD9-81ED-4DB2-BD59-A6C34878D82A}">
                    <a16:rowId xmlns:a16="http://schemas.microsoft.com/office/drawing/2014/main" val="10001"/>
                  </a:ext>
                </a:extLst>
              </a:tr>
              <a:tr h="381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0" dirty="0">
                          <a:latin typeface="Courier New"/>
                          <a:cs typeface="Courier New"/>
                        </a:rPr>
                        <a:t>%</a:t>
                      </a:r>
                      <a:r>
                        <a:rPr lang="en-US" b="1" i="0" dirty="0" err="1">
                          <a:latin typeface="Courier New"/>
                          <a:cs typeface="Courier New"/>
                        </a:rPr>
                        <a:t>rax</a:t>
                      </a:r>
                      <a:endParaRPr lang="en-US" b="1" i="0" dirty="0">
                        <a:latin typeface="Courier New"/>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a:latin typeface="+mn-lt"/>
                          <a:cs typeface="Courier New"/>
                        </a:rPr>
                        <a:t>Recursive</a:t>
                      </a:r>
                      <a:r>
                        <a:rPr lang="en-US" b="0" i="0" baseline="0" dirty="0">
                          <a:latin typeface="+mn-lt"/>
                          <a:cs typeface="Courier New"/>
                        </a:rPr>
                        <a:t> call return value</a:t>
                      </a:r>
                      <a:endParaRPr lang="en-US" b="0" i="0" dirty="0">
                        <a:latin typeface="+mn-lt"/>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i="0" dirty="0">
                        <a:latin typeface="+mn-lt"/>
                        <a:cs typeface="Courier New"/>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82084975"/>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5" name="Rectangle 11"/>
          <p:cNvSpPr>
            <a:spLocks/>
          </p:cNvSpPr>
          <p:nvPr/>
        </p:nvSpPr>
        <p:spPr bwMode="auto">
          <a:xfrm>
            <a:off x="990600" y="1295400"/>
            <a:ext cx="49530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 Recursive </a:t>
            </a:r>
            <a:r>
              <a:rPr lang="en-US" sz="1800" dirty="0" err="1">
                <a:latin typeface="Courier New" pitchFamily="49" charset="0"/>
                <a:cs typeface="Courier New" pitchFamily="49" charset="0"/>
                <a:sym typeface="Courier New Bold" charset="0"/>
              </a:rPr>
              <a:t>popcount</a:t>
            </a:r>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(unsigned long x)</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if (x == 0)</a:t>
            </a:r>
          </a:p>
          <a:p>
            <a:pPr algn="l"/>
            <a:r>
              <a:rPr lang="en-US" sz="1800" dirty="0">
                <a:latin typeface="Courier New" pitchFamily="49" charset="0"/>
                <a:cs typeface="Courier New" pitchFamily="49" charset="0"/>
                <a:sym typeface="Courier New Bold" charset="0"/>
              </a:rPr>
              <a:t>    return 0;</a:t>
            </a:r>
          </a:p>
          <a:p>
            <a:pPr algn="l"/>
            <a:r>
              <a:rPr lang="en-US" sz="1800" dirty="0">
                <a:latin typeface="Courier New" pitchFamily="49" charset="0"/>
                <a:cs typeface="Courier New" pitchFamily="49" charset="0"/>
                <a:sym typeface="Courier New Bold" charset="0"/>
              </a:rPr>
              <a:t>  else</a:t>
            </a:r>
          </a:p>
          <a:p>
            <a:pPr algn="l"/>
            <a:r>
              <a:rPr lang="en-US" sz="1800" dirty="0">
                <a:latin typeface="Courier New" pitchFamily="49" charset="0"/>
                <a:cs typeface="Courier New" pitchFamily="49" charset="0"/>
                <a:sym typeface="Courier New Bold" charset="0"/>
              </a:rPr>
              <a:t>    return (x &amp; 1) </a:t>
            </a:r>
          </a:p>
          <a:p>
            <a:pPr algn="l"/>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(x &gt;&gt; 1);</a:t>
            </a:r>
          </a:p>
          <a:p>
            <a:pPr algn="l"/>
            <a:r>
              <a:rPr lang="en-US" sz="1800" dirty="0">
                <a:latin typeface="Courier New" pitchFamily="49" charset="0"/>
                <a:cs typeface="Courier New" pitchFamily="49" charset="0"/>
                <a:sym typeface="Courier New Bold" charset="0"/>
              </a:rPr>
              <a:t>}</a:t>
            </a:r>
          </a:p>
        </p:txBody>
      </p:sp>
      <p:sp>
        <p:nvSpPr>
          <p:cNvPr id="77836" name="Rectangle 12"/>
          <p:cNvSpPr>
            <a:spLocks noGrp="1" noChangeArrowheads="1"/>
          </p:cNvSpPr>
          <p:nvPr>
            <p:ph type="title"/>
          </p:nvPr>
        </p:nvSpPr>
        <p:spPr>
          <a:ln/>
        </p:spPr>
        <p:txBody>
          <a:bodyPr/>
          <a:lstStyle/>
          <a:p>
            <a:pPr marL="119063" indent="-119063"/>
            <a:r>
              <a:rPr lang="en-US" dirty="0"/>
              <a:t>Recursive Function Result</a:t>
            </a:r>
          </a:p>
        </p:txBody>
      </p:sp>
      <p:sp>
        <p:nvSpPr>
          <p:cNvPr id="77838" name="Rectangle 14"/>
          <p:cNvSpPr>
            <a:spLocks/>
          </p:cNvSpPr>
          <p:nvPr/>
        </p:nvSpPr>
        <p:spPr bwMode="auto">
          <a:xfrm>
            <a:off x="7010400" y="1295400"/>
            <a:ext cx="3447406" cy="4038600"/>
          </a:xfrm>
          <a:prstGeom prst="rect">
            <a:avLst/>
          </a:prstGeom>
          <a:noFill/>
          <a:ln w="12700" cap="flat">
            <a:noFill/>
            <a:miter lim="800000"/>
            <a:headEnd type="none" w="med" len="med"/>
            <a:tailEnd type="none" w="med" len="med"/>
          </a:ln>
        </p:spPr>
        <p:txBody>
          <a:bodyPr lIns="38100" tIns="38100" rIns="38100" bIns="38100"/>
          <a:lstStyle/>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movl</a:t>
            </a:r>
            <a:r>
              <a:rPr lang="en-US" sz="1800" dirty="0">
                <a:latin typeface="Courier New" pitchFamily="49" charset="0"/>
                <a:cs typeface="Courier New" pitchFamily="49" charset="0"/>
                <a:sym typeface="Courier New Bold" charset="0"/>
              </a:rPr>
              <a:t>    $0, %</a:t>
            </a:r>
            <a:r>
              <a:rPr lang="en-US" sz="1800" dirty="0" err="1">
                <a:latin typeface="Courier New" pitchFamily="49" charset="0"/>
                <a:cs typeface="Courier New" pitchFamily="49" charset="0"/>
                <a:sym typeface="Courier New Bold" charset="0"/>
              </a:rPr>
              <a:t>eax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testq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je      .L6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pushq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andl</a:t>
            </a:r>
            <a:r>
              <a:rPr lang="en-US" sz="1800" dirty="0">
                <a:latin typeface="Courier New" pitchFamily="49" charset="0"/>
                <a:cs typeface="Courier New" pitchFamily="49" charset="0"/>
                <a:sym typeface="Courier New Bold" charset="0"/>
              </a:rPr>
              <a:t>    $1, %</a:t>
            </a:r>
            <a:r>
              <a:rPr lang="en-US" sz="1800" dirty="0" err="1">
                <a:latin typeface="Courier New" pitchFamily="49" charset="0"/>
                <a:cs typeface="Courier New" pitchFamily="49" charset="0"/>
                <a:sym typeface="Courier New Bold" charset="0"/>
              </a:rPr>
              <a:t>ebx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shrq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call    </a:t>
            </a:r>
            <a:r>
              <a:rPr lang="en-US" sz="1800" dirty="0" err="1">
                <a:latin typeface="Courier New" pitchFamily="49" charset="0"/>
                <a:cs typeface="Courier New" pitchFamily="49" charset="0"/>
                <a:sym typeface="Courier New Bold" charset="0"/>
              </a:rPr>
              <a:t>pcount_r</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addq</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rbx</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rax</a:t>
            </a:r>
            <a:endParaRPr lang="en-US" sz="1800" dirty="0">
              <a:solidFill>
                <a:srgbClr val="FF0000"/>
              </a:solidFill>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popq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rep; ret</a:t>
            </a:r>
          </a:p>
        </p:txBody>
      </p:sp>
      <p:graphicFrame>
        <p:nvGraphicFramePr>
          <p:cNvPr id="20" name="Table 19"/>
          <p:cNvGraphicFramePr>
            <a:graphicFrameLocks noGrp="1"/>
          </p:cNvGraphicFramePr>
          <p:nvPr>
            <p:extLst>
              <p:ext uri="{D42A27DB-BD31-4B8C-83A1-F6EECF244321}">
                <p14:modId xmlns:p14="http://schemas.microsoft.com/office/powerpoint/2010/main" val="2711606899"/>
              </p:ext>
            </p:extLst>
          </p:nvPr>
        </p:nvGraphicFramePr>
        <p:xfrm>
          <a:off x="1752601" y="4724400"/>
          <a:ext cx="5181601" cy="1127760"/>
        </p:xfrm>
        <a:graphic>
          <a:graphicData uri="http://schemas.openxmlformats.org/drawingml/2006/table">
            <a:tbl>
              <a:tblPr firstRow="1" bandRow="1">
                <a:tableStyleId>{5C22544A-7EE6-4342-B048-85BDC9FD1C3A}</a:tableStyleId>
              </a:tblPr>
              <a:tblGrid>
                <a:gridCol w="1151467">
                  <a:extLst>
                    <a:ext uri="{9D8B030D-6E8A-4147-A177-3AD203B41FA5}">
                      <a16:colId xmlns:a16="http://schemas.microsoft.com/office/drawing/2014/main" val="20000"/>
                    </a:ext>
                  </a:extLst>
                </a:gridCol>
                <a:gridCol w="2015067">
                  <a:extLst>
                    <a:ext uri="{9D8B030D-6E8A-4147-A177-3AD203B41FA5}">
                      <a16:colId xmlns:a16="http://schemas.microsoft.com/office/drawing/2014/main" val="20001"/>
                    </a:ext>
                  </a:extLst>
                </a:gridCol>
                <a:gridCol w="2015067">
                  <a:extLst>
                    <a:ext uri="{9D8B030D-6E8A-4147-A177-3AD203B41FA5}">
                      <a16:colId xmlns:a16="http://schemas.microsoft.com/office/drawing/2014/main" val="20002"/>
                    </a:ext>
                  </a:extLst>
                </a:gridCol>
              </a:tblGrid>
              <a:tr h="304800">
                <a:tc>
                  <a:txBody>
                    <a:bodyPr/>
                    <a:lstStyle/>
                    <a:p>
                      <a:r>
                        <a:rPr lang="en-US" dirty="0">
                          <a:latin typeface="Calibri"/>
                          <a:cs typeface="Calibri"/>
                        </a:rPr>
                        <a:t>Register</a:t>
                      </a:r>
                    </a:p>
                  </a:txBody>
                  <a:tcPr/>
                </a:tc>
                <a:tc>
                  <a:txBody>
                    <a:bodyPr/>
                    <a:lstStyle/>
                    <a:p>
                      <a:r>
                        <a:rPr lang="en-US" dirty="0">
                          <a:latin typeface="Calibri"/>
                          <a:cs typeface="Calibri"/>
                        </a:rPr>
                        <a:t>Use(s)</a:t>
                      </a:r>
                    </a:p>
                  </a:txBody>
                  <a:tcPr/>
                </a:tc>
                <a:tc>
                  <a:txBody>
                    <a:bodyPr/>
                    <a:lstStyle/>
                    <a:p>
                      <a:r>
                        <a:rPr lang="en-US" dirty="0">
                          <a:latin typeface="Calibri"/>
                          <a:cs typeface="Calibri"/>
                        </a:rPr>
                        <a:t>Type</a:t>
                      </a:r>
                    </a:p>
                  </a:txBody>
                  <a:tcPr/>
                </a:tc>
                <a:extLst>
                  <a:ext uri="{0D108BD9-81ED-4DB2-BD59-A6C34878D82A}">
                    <a16:rowId xmlns:a16="http://schemas.microsoft.com/office/drawing/2014/main" val="10000"/>
                  </a:ext>
                </a:extLst>
              </a:tr>
              <a:tr h="381000">
                <a:tc>
                  <a:txBody>
                    <a:bodyPr/>
                    <a:lstStyle/>
                    <a:p>
                      <a:r>
                        <a:rPr lang="en-US" b="1" i="0" dirty="0">
                          <a:latin typeface="Courier New"/>
                          <a:cs typeface="Courier New"/>
                        </a:rPr>
                        <a:t>%</a:t>
                      </a:r>
                      <a:r>
                        <a:rPr lang="en-US" b="1" i="0" dirty="0" err="1">
                          <a:latin typeface="Courier New"/>
                          <a:cs typeface="Courier New"/>
                        </a:rPr>
                        <a:t>rbx</a:t>
                      </a:r>
                      <a:endParaRPr lang="en-US" b="1" i="0" dirty="0">
                        <a:latin typeface="Courier New"/>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0" dirty="0">
                          <a:latin typeface="Courier New"/>
                          <a:cs typeface="Courier New"/>
                        </a:rPr>
                        <a:t>x &amp; 1</a:t>
                      </a:r>
                      <a:endParaRPr lang="en-US" b="0" i="0" dirty="0">
                        <a:latin typeface="+mn-lt"/>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err="1">
                          <a:latin typeface="+mn-lt"/>
                          <a:cs typeface="Courier New"/>
                        </a:rPr>
                        <a:t>Callee</a:t>
                      </a:r>
                      <a:r>
                        <a:rPr lang="en-US" b="0" i="0" dirty="0">
                          <a:latin typeface="+mn-lt"/>
                          <a:cs typeface="Courier New"/>
                        </a:rPr>
                        <a:t>-saved</a:t>
                      </a:r>
                    </a:p>
                  </a:txBody>
                  <a:tcPr/>
                </a:tc>
                <a:extLst>
                  <a:ext uri="{0D108BD9-81ED-4DB2-BD59-A6C34878D82A}">
                    <a16:rowId xmlns:a16="http://schemas.microsoft.com/office/drawing/2014/main" val="10001"/>
                  </a:ext>
                </a:extLst>
              </a:tr>
              <a:tr h="381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0" dirty="0">
                          <a:latin typeface="Courier New"/>
                          <a:cs typeface="Courier New"/>
                        </a:rPr>
                        <a:t>%</a:t>
                      </a:r>
                      <a:r>
                        <a:rPr lang="en-US" b="1" i="0" dirty="0" err="1">
                          <a:latin typeface="Courier New"/>
                          <a:cs typeface="Courier New"/>
                        </a:rPr>
                        <a:t>rax</a:t>
                      </a:r>
                      <a:endParaRPr lang="en-US" b="1" i="0" dirty="0">
                        <a:latin typeface="Courier New"/>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a:latin typeface="+mn-lt"/>
                          <a:cs typeface="Courier New"/>
                        </a:rPr>
                        <a:t>R</a:t>
                      </a:r>
                      <a:r>
                        <a:rPr lang="en-US" b="0" i="0" baseline="0" dirty="0">
                          <a:latin typeface="+mn-lt"/>
                          <a:cs typeface="Courier New"/>
                        </a:rPr>
                        <a:t>eturn value</a:t>
                      </a:r>
                      <a:endParaRPr lang="en-US" b="0" i="0" dirty="0">
                        <a:latin typeface="+mn-lt"/>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i="0" dirty="0">
                        <a:latin typeface="+mn-lt"/>
                        <a:cs typeface="Courier New"/>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92153943"/>
      </p:ext>
    </p:extLst>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5" name="Rectangle 11"/>
          <p:cNvSpPr>
            <a:spLocks/>
          </p:cNvSpPr>
          <p:nvPr/>
        </p:nvSpPr>
        <p:spPr bwMode="auto">
          <a:xfrm>
            <a:off x="990600" y="1295400"/>
            <a:ext cx="4953000" cy="23622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en-US" sz="1800" dirty="0">
                <a:latin typeface="Courier New" pitchFamily="49" charset="0"/>
                <a:cs typeface="Courier New" pitchFamily="49" charset="0"/>
                <a:sym typeface="Courier New Bold" charset="0"/>
              </a:rPr>
              <a:t>/* Recursive </a:t>
            </a:r>
            <a:r>
              <a:rPr lang="en-US" sz="1800" dirty="0" err="1">
                <a:latin typeface="Courier New" pitchFamily="49" charset="0"/>
                <a:cs typeface="Courier New" pitchFamily="49" charset="0"/>
                <a:sym typeface="Courier New Bold" charset="0"/>
              </a:rPr>
              <a:t>popcount</a:t>
            </a:r>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long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(unsigned long x)</a:t>
            </a:r>
          </a:p>
          <a:p>
            <a:pPr algn="l"/>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if (x == 0)</a:t>
            </a:r>
          </a:p>
          <a:p>
            <a:pPr algn="l"/>
            <a:r>
              <a:rPr lang="en-US" sz="1800" dirty="0">
                <a:latin typeface="Courier New" pitchFamily="49" charset="0"/>
                <a:cs typeface="Courier New" pitchFamily="49" charset="0"/>
                <a:sym typeface="Courier New Bold" charset="0"/>
              </a:rPr>
              <a:t>    return 0;</a:t>
            </a:r>
          </a:p>
          <a:p>
            <a:pPr algn="l"/>
            <a:r>
              <a:rPr lang="en-US" sz="1800" dirty="0">
                <a:latin typeface="Courier New" pitchFamily="49" charset="0"/>
                <a:cs typeface="Courier New" pitchFamily="49" charset="0"/>
                <a:sym typeface="Courier New Bold" charset="0"/>
              </a:rPr>
              <a:t>  else</a:t>
            </a:r>
          </a:p>
          <a:p>
            <a:pPr algn="l"/>
            <a:r>
              <a:rPr lang="en-US" sz="1800" dirty="0">
                <a:latin typeface="Courier New" pitchFamily="49" charset="0"/>
                <a:cs typeface="Courier New" pitchFamily="49" charset="0"/>
                <a:sym typeface="Courier New Bold" charset="0"/>
              </a:rPr>
              <a:t>    return (x &amp; 1) </a:t>
            </a:r>
          </a:p>
          <a:p>
            <a:pPr algn="l"/>
            <a:r>
              <a:rPr lang="en-US" sz="1800" dirty="0">
                <a:latin typeface="Courier New" pitchFamily="49" charset="0"/>
                <a:cs typeface="Courier New" pitchFamily="49" charset="0"/>
                <a:sym typeface="Courier New Bold" charset="0"/>
              </a:rPr>
              <a:t>           + </a:t>
            </a: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(x &gt;&gt; 1);</a:t>
            </a:r>
          </a:p>
          <a:p>
            <a:pPr algn="l"/>
            <a:r>
              <a:rPr lang="en-US" sz="1800" dirty="0">
                <a:latin typeface="Courier New" pitchFamily="49" charset="0"/>
                <a:cs typeface="Courier New" pitchFamily="49" charset="0"/>
                <a:sym typeface="Courier New Bold" charset="0"/>
              </a:rPr>
              <a:t>}</a:t>
            </a:r>
          </a:p>
        </p:txBody>
      </p:sp>
      <p:sp>
        <p:nvSpPr>
          <p:cNvPr id="77836" name="Rectangle 12"/>
          <p:cNvSpPr>
            <a:spLocks noGrp="1" noChangeArrowheads="1"/>
          </p:cNvSpPr>
          <p:nvPr>
            <p:ph type="title"/>
          </p:nvPr>
        </p:nvSpPr>
        <p:spPr>
          <a:ln/>
        </p:spPr>
        <p:txBody>
          <a:bodyPr/>
          <a:lstStyle/>
          <a:p>
            <a:pPr marL="119063" indent="-119063"/>
            <a:r>
              <a:rPr lang="en-US" dirty="0"/>
              <a:t>Recursive Function Completion</a:t>
            </a:r>
          </a:p>
        </p:txBody>
      </p:sp>
      <p:sp>
        <p:nvSpPr>
          <p:cNvPr id="77838" name="Rectangle 14"/>
          <p:cNvSpPr>
            <a:spLocks/>
          </p:cNvSpPr>
          <p:nvPr/>
        </p:nvSpPr>
        <p:spPr bwMode="auto">
          <a:xfrm>
            <a:off x="7010400" y="1295400"/>
            <a:ext cx="3447406" cy="4038600"/>
          </a:xfrm>
          <a:prstGeom prst="rect">
            <a:avLst/>
          </a:prstGeom>
          <a:noFill/>
          <a:ln w="12700" cap="flat">
            <a:noFill/>
            <a:miter lim="800000"/>
            <a:headEnd type="none" w="med" len="med"/>
            <a:tailEnd type="none" w="med" len="med"/>
          </a:ln>
        </p:spPr>
        <p:txBody>
          <a:bodyPr lIns="38100" tIns="38100" rIns="38100" bIns="38100"/>
          <a:lstStyle/>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err="1">
                <a:latin typeface="Courier New" pitchFamily="49" charset="0"/>
                <a:cs typeface="Courier New" pitchFamily="49" charset="0"/>
                <a:sym typeface="Courier New Bold" charset="0"/>
              </a:rPr>
              <a:t>pcount_r</a:t>
            </a:r>
            <a:r>
              <a:rPr lang="en-US" sz="1800" dirty="0">
                <a:latin typeface="Courier New" pitchFamily="49" charset="0"/>
                <a:cs typeface="Courier New" pitchFamily="49" charset="0"/>
                <a:sym typeface="Courier New Bold" charset="0"/>
              </a:rPr>
              <a:t>:</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movl</a:t>
            </a:r>
            <a:r>
              <a:rPr lang="en-US" sz="1800" dirty="0">
                <a:latin typeface="Courier New" pitchFamily="49" charset="0"/>
                <a:cs typeface="Courier New" pitchFamily="49" charset="0"/>
                <a:sym typeface="Courier New Bold" charset="0"/>
              </a:rPr>
              <a:t>    $0, %</a:t>
            </a:r>
            <a:r>
              <a:rPr lang="en-US" sz="1800" dirty="0" err="1">
                <a:latin typeface="Courier New" pitchFamily="49" charset="0"/>
                <a:cs typeface="Courier New" pitchFamily="49" charset="0"/>
                <a:sym typeface="Courier New Bold" charset="0"/>
              </a:rPr>
              <a:t>eax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testq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je      .L6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solidFill>
                  <a:srgbClr val="FF0000"/>
                </a:solidFill>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pushq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solidFill>
                  <a:srgbClr val="FF0000"/>
                </a:solidFill>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movq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andl</a:t>
            </a:r>
            <a:r>
              <a:rPr lang="en-US" sz="1800" dirty="0">
                <a:latin typeface="Courier New" pitchFamily="49" charset="0"/>
                <a:cs typeface="Courier New" pitchFamily="49" charset="0"/>
                <a:sym typeface="Courier New Bold" charset="0"/>
              </a:rPr>
              <a:t>    $1, %</a:t>
            </a:r>
            <a:r>
              <a:rPr lang="en-US" sz="1800" dirty="0" err="1">
                <a:latin typeface="Courier New" pitchFamily="49" charset="0"/>
                <a:cs typeface="Courier New" pitchFamily="49" charset="0"/>
                <a:sym typeface="Courier New Bold" charset="0"/>
              </a:rPr>
              <a:t>ebx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shrq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rdi</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call    </a:t>
            </a:r>
            <a:r>
              <a:rPr lang="en-US" sz="1800" dirty="0" err="1">
                <a:latin typeface="Courier New" pitchFamily="49" charset="0"/>
                <a:cs typeface="Courier New" pitchFamily="49" charset="0"/>
                <a:sym typeface="Courier New Bold" charset="0"/>
              </a:rPr>
              <a:t>pcount_r</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addq</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rbx</a:t>
            </a:r>
            <a:r>
              <a:rPr lang="en-US" sz="1800" dirty="0">
                <a:latin typeface="Courier New" pitchFamily="49" charset="0"/>
                <a:cs typeface="Courier New" pitchFamily="49" charset="0"/>
                <a:sym typeface="Courier New Bold" charset="0"/>
              </a:rPr>
              <a:t>, %</a:t>
            </a:r>
            <a:r>
              <a:rPr lang="en-US" sz="1800" dirty="0" err="1">
                <a:latin typeface="Courier New" pitchFamily="49" charset="0"/>
                <a:cs typeface="Courier New" pitchFamily="49" charset="0"/>
                <a:sym typeface="Courier New Bold" charset="0"/>
              </a:rPr>
              <a:t>rax</a:t>
            </a:r>
            <a:endParaRPr lang="en-US" sz="1800" dirty="0">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popq</a:t>
            </a:r>
            <a:r>
              <a:rPr lang="en-US" sz="1800" dirty="0">
                <a:solidFill>
                  <a:srgbClr val="FF0000"/>
                </a:solidFill>
                <a:latin typeface="Courier New" pitchFamily="49" charset="0"/>
                <a:cs typeface="Courier New" pitchFamily="49" charset="0"/>
                <a:sym typeface="Courier New Bold" charset="0"/>
              </a:rPr>
              <a:t>    %</a:t>
            </a:r>
            <a:r>
              <a:rPr lang="en-US" sz="1800" dirty="0" err="1">
                <a:solidFill>
                  <a:srgbClr val="FF0000"/>
                </a:solidFill>
                <a:latin typeface="Courier New" pitchFamily="49" charset="0"/>
                <a:cs typeface="Courier New" pitchFamily="49" charset="0"/>
                <a:sym typeface="Courier New Bold" charset="0"/>
              </a:rPr>
              <a:t>rbx</a:t>
            </a:r>
            <a:endParaRPr lang="en-US" sz="1800" dirty="0">
              <a:solidFill>
                <a:srgbClr val="FF0000"/>
              </a:solidFill>
              <a:latin typeface="Courier New" pitchFamily="49" charset="0"/>
              <a:cs typeface="Courier New" pitchFamily="49" charset="0"/>
              <a:sym typeface="Courier New Bold" charset="0"/>
            </a:endParaRP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.L6:</a:t>
            </a:r>
          </a:p>
          <a:p>
            <a:pPr algn="l">
              <a:tabLst>
                <a:tab pos="520700" algn="l"/>
                <a:tab pos="5207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520700" algn="l"/>
                <a:tab pos="1079500" algn="l"/>
                <a:tab pos="1371600" algn="l"/>
              </a:tabLst>
            </a:pPr>
            <a:r>
              <a:rPr lang="en-US" sz="1800" dirty="0">
                <a:latin typeface="Courier New" pitchFamily="49" charset="0"/>
                <a:cs typeface="Courier New" pitchFamily="49" charset="0"/>
                <a:sym typeface="Courier New Bold" charset="0"/>
              </a:rPr>
              <a:t>  </a:t>
            </a:r>
            <a:r>
              <a:rPr lang="en-US" sz="1800" dirty="0">
                <a:solidFill>
                  <a:srgbClr val="FF0000"/>
                </a:solidFill>
                <a:latin typeface="Courier New" pitchFamily="49" charset="0"/>
                <a:cs typeface="Courier New" pitchFamily="49" charset="0"/>
                <a:sym typeface="Courier New Bold" charset="0"/>
              </a:rPr>
              <a:t>rep; ret</a:t>
            </a:r>
          </a:p>
        </p:txBody>
      </p:sp>
      <p:graphicFrame>
        <p:nvGraphicFramePr>
          <p:cNvPr id="20" name="Table 19"/>
          <p:cNvGraphicFramePr>
            <a:graphicFrameLocks noGrp="1"/>
          </p:cNvGraphicFramePr>
          <p:nvPr>
            <p:extLst>
              <p:ext uri="{D42A27DB-BD31-4B8C-83A1-F6EECF244321}">
                <p14:modId xmlns:p14="http://schemas.microsoft.com/office/powerpoint/2010/main" val="270644567"/>
              </p:ext>
            </p:extLst>
          </p:nvPr>
        </p:nvGraphicFramePr>
        <p:xfrm>
          <a:off x="1752601" y="4724400"/>
          <a:ext cx="5181601" cy="746760"/>
        </p:xfrm>
        <a:graphic>
          <a:graphicData uri="http://schemas.openxmlformats.org/drawingml/2006/table">
            <a:tbl>
              <a:tblPr firstRow="1" bandRow="1">
                <a:tableStyleId>{5C22544A-7EE6-4342-B048-85BDC9FD1C3A}</a:tableStyleId>
              </a:tblPr>
              <a:tblGrid>
                <a:gridCol w="1151467">
                  <a:extLst>
                    <a:ext uri="{9D8B030D-6E8A-4147-A177-3AD203B41FA5}">
                      <a16:colId xmlns:a16="http://schemas.microsoft.com/office/drawing/2014/main" val="20000"/>
                    </a:ext>
                  </a:extLst>
                </a:gridCol>
                <a:gridCol w="2015067">
                  <a:extLst>
                    <a:ext uri="{9D8B030D-6E8A-4147-A177-3AD203B41FA5}">
                      <a16:colId xmlns:a16="http://schemas.microsoft.com/office/drawing/2014/main" val="20001"/>
                    </a:ext>
                  </a:extLst>
                </a:gridCol>
                <a:gridCol w="2015067">
                  <a:extLst>
                    <a:ext uri="{9D8B030D-6E8A-4147-A177-3AD203B41FA5}">
                      <a16:colId xmlns:a16="http://schemas.microsoft.com/office/drawing/2014/main" val="20002"/>
                    </a:ext>
                  </a:extLst>
                </a:gridCol>
              </a:tblGrid>
              <a:tr h="304800">
                <a:tc>
                  <a:txBody>
                    <a:bodyPr/>
                    <a:lstStyle/>
                    <a:p>
                      <a:r>
                        <a:rPr lang="en-US" dirty="0">
                          <a:latin typeface="Calibri"/>
                          <a:cs typeface="Calibri"/>
                        </a:rPr>
                        <a:t>Register</a:t>
                      </a:r>
                    </a:p>
                  </a:txBody>
                  <a:tcPr/>
                </a:tc>
                <a:tc>
                  <a:txBody>
                    <a:bodyPr/>
                    <a:lstStyle/>
                    <a:p>
                      <a:r>
                        <a:rPr lang="en-US" dirty="0">
                          <a:latin typeface="Calibri"/>
                          <a:cs typeface="Calibri"/>
                        </a:rPr>
                        <a:t>Use(s)</a:t>
                      </a:r>
                    </a:p>
                  </a:txBody>
                  <a:tcPr/>
                </a:tc>
                <a:tc>
                  <a:txBody>
                    <a:bodyPr/>
                    <a:lstStyle/>
                    <a:p>
                      <a:r>
                        <a:rPr lang="en-US" dirty="0">
                          <a:latin typeface="Calibri"/>
                          <a:cs typeface="Calibri"/>
                        </a:rPr>
                        <a:t>Type</a:t>
                      </a:r>
                    </a:p>
                  </a:txBody>
                  <a:tcPr/>
                </a:tc>
                <a:extLst>
                  <a:ext uri="{0D108BD9-81ED-4DB2-BD59-A6C34878D82A}">
                    <a16:rowId xmlns:a16="http://schemas.microsoft.com/office/drawing/2014/main" val="10000"/>
                  </a:ext>
                </a:extLst>
              </a:tr>
              <a:tr h="381000">
                <a:tc>
                  <a:txBody>
                    <a:bodyPr/>
                    <a:lstStyle/>
                    <a:p>
                      <a:r>
                        <a:rPr lang="en-US" b="1" i="0" dirty="0">
                          <a:latin typeface="Courier New"/>
                          <a:cs typeface="Courier New"/>
                        </a:rPr>
                        <a:t>%</a:t>
                      </a:r>
                      <a:r>
                        <a:rPr lang="en-US" b="1" i="0" dirty="0" err="1">
                          <a:latin typeface="Courier New"/>
                          <a:cs typeface="Courier New"/>
                        </a:rPr>
                        <a:t>rax</a:t>
                      </a:r>
                      <a:endParaRPr lang="en-US" b="1" i="0" dirty="0">
                        <a:latin typeface="Courier New"/>
                        <a:cs typeface="Courier New"/>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dirty="0">
                          <a:latin typeface="+mn-lt"/>
                          <a:cs typeface="Courier New"/>
                        </a:rPr>
                        <a:t>Return</a:t>
                      </a:r>
                      <a:r>
                        <a:rPr lang="en-US" b="0" i="0" baseline="0" dirty="0">
                          <a:latin typeface="+mn-lt"/>
                          <a:cs typeface="Courier New"/>
                        </a:rPr>
                        <a:t> value</a:t>
                      </a:r>
                      <a:endParaRPr lang="en-US" b="0" i="0" dirty="0">
                        <a:latin typeface="+mn-lt"/>
                        <a:cs typeface="Courier New"/>
                      </a:endParaRPr>
                    </a:p>
                  </a:txBody>
                  <a:tcPr/>
                </a:tc>
                <a:tc>
                  <a:txBody>
                    <a:bodyPr/>
                    <a:lstStyle/>
                    <a:p>
                      <a:r>
                        <a:rPr lang="en-US" b="0" i="0" dirty="0">
                          <a:latin typeface="+mn-lt"/>
                          <a:cs typeface="Courier New"/>
                        </a:rPr>
                        <a:t>Return</a:t>
                      </a:r>
                      <a:r>
                        <a:rPr lang="en-US" b="0" i="0" baseline="0" dirty="0">
                          <a:latin typeface="+mn-lt"/>
                          <a:cs typeface="Courier New"/>
                        </a:rPr>
                        <a:t> value</a:t>
                      </a:r>
                      <a:endParaRPr lang="en-US" b="0" i="0" dirty="0">
                        <a:latin typeface="+mn-lt"/>
                        <a:cs typeface="Courier New"/>
                      </a:endParaRPr>
                    </a:p>
                  </a:txBody>
                  <a:tcPr/>
                </a:tc>
                <a:extLst>
                  <a:ext uri="{0D108BD9-81ED-4DB2-BD59-A6C34878D82A}">
                    <a16:rowId xmlns:a16="http://schemas.microsoft.com/office/drawing/2014/main" val="10001"/>
                  </a:ext>
                </a:extLst>
              </a:tr>
            </a:tbl>
          </a:graphicData>
        </a:graphic>
      </p:graphicFrame>
      <p:sp>
        <p:nvSpPr>
          <p:cNvPr id="10" name="Line 10"/>
          <p:cNvSpPr>
            <a:spLocks noChangeShapeType="1"/>
          </p:cNvSpPr>
          <p:nvPr/>
        </p:nvSpPr>
        <p:spPr bwMode="auto">
          <a:xfrm flipH="1">
            <a:off x="8610600" y="5791200"/>
            <a:ext cx="457200"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11" name="Rectangle 11"/>
          <p:cNvSpPr>
            <a:spLocks/>
          </p:cNvSpPr>
          <p:nvPr/>
        </p:nvSpPr>
        <p:spPr bwMode="auto">
          <a:xfrm>
            <a:off x="9117014" y="5562600"/>
            <a:ext cx="628377" cy="333168"/>
          </a:xfrm>
          <a:prstGeom prst="rect">
            <a:avLst/>
          </a:prstGeom>
          <a:noFill/>
          <a:ln w="25400" cap="flat">
            <a:noFill/>
            <a:miter lim="800000"/>
            <a:headEnd type="none" w="med" len="med"/>
            <a:tailEnd type="none" w="med" len="med"/>
          </a:ln>
        </p:spPr>
        <p:txBody>
          <a:bodyPr wrap="none" lIns="38100" tIns="38100" rIns="38100" bIns="38100">
            <a:spAutoFit/>
          </a:bodyPr>
          <a:lstStyle/>
          <a:p>
            <a:pPr algn="l"/>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12" name="Rectangle 13"/>
          <p:cNvSpPr>
            <a:spLocks/>
          </p:cNvSpPr>
          <p:nvPr/>
        </p:nvSpPr>
        <p:spPr bwMode="auto">
          <a:xfrm>
            <a:off x="7315200" y="5029200"/>
            <a:ext cx="1295400" cy="9144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alibri Bold" charset="0"/>
                <a:ea typeface="Calibri Bold" charset="0"/>
                <a:cs typeface="Calibri Bold" charset="0"/>
                <a:sym typeface="Calibri Bold" charset="0"/>
              </a:rPr>
              <a:t>. . .</a:t>
            </a:r>
          </a:p>
        </p:txBody>
      </p:sp>
    </p:spTree>
    <p:extLst>
      <p:ext uri="{BB962C8B-B14F-4D97-AF65-F5344CB8AC3E}">
        <p14:creationId xmlns:p14="http://schemas.microsoft.com/office/powerpoint/2010/main" val="554530961"/>
      </p:ext>
    </p:extLst>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title"/>
          </p:nvPr>
        </p:nvSpPr>
        <p:spPr>
          <a:ln/>
        </p:spPr>
        <p:txBody>
          <a:bodyPr/>
          <a:lstStyle/>
          <a:p>
            <a:pPr marL="119063" indent="-119063"/>
            <a:r>
              <a:rPr lang="en-US" dirty="0"/>
              <a:t>Observations About Recursion</a:t>
            </a:r>
          </a:p>
        </p:txBody>
      </p:sp>
      <p:sp>
        <p:nvSpPr>
          <p:cNvPr id="48132" name="Rectangle 4"/>
          <p:cNvSpPr>
            <a:spLocks noGrp="1" noChangeArrowheads="1"/>
          </p:cNvSpPr>
          <p:nvPr>
            <p:ph idx="1"/>
          </p:nvPr>
        </p:nvSpPr>
        <p:spPr>
          <a:ln/>
        </p:spPr>
        <p:txBody>
          <a:bodyPr/>
          <a:lstStyle/>
          <a:p>
            <a:r>
              <a:rPr lang="en-US" dirty="0"/>
              <a:t>Handled without special consideration</a:t>
            </a:r>
          </a:p>
          <a:p>
            <a:pPr lvl="1"/>
            <a:r>
              <a:rPr lang="en-US" dirty="0"/>
              <a:t>Stack frames mean that each function call has private storage</a:t>
            </a:r>
          </a:p>
          <a:p>
            <a:pPr lvl="2"/>
            <a:r>
              <a:rPr lang="en-US" dirty="0"/>
              <a:t>Saved registers &amp; local variables</a:t>
            </a:r>
          </a:p>
          <a:p>
            <a:pPr lvl="2"/>
            <a:r>
              <a:rPr lang="en-US" dirty="0"/>
              <a:t>Saved return pointer</a:t>
            </a:r>
          </a:p>
          <a:p>
            <a:pPr lvl="1"/>
            <a:r>
              <a:rPr lang="en-US" dirty="0"/>
              <a:t>Register saving conventions prevent one function call from corrupting another’s data</a:t>
            </a:r>
          </a:p>
          <a:p>
            <a:pPr lvl="2"/>
            <a:r>
              <a:rPr lang="en-US" dirty="0"/>
              <a:t>…unless the C code explicitly does so (e.g., buffer overflow in future lecture)</a:t>
            </a:r>
          </a:p>
          <a:p>
            <a:pPr lvl="1"/>
            <a:r>
              <a:rPr lang="en-US" dirty="0"/>
              <a:t>Stack discipline follows call / return pattern</a:t>
            </a:r>
          </a:p>
          <a:p>
            <a:pPr lvl="2"/>
            <a:r>
              <a:rPr lang="en-US" dirty="0"/>
              <a:t>If P calls Q, then Q returns before P</a:t>
            </a:r>
          </a:p>
          <a:p>
            <a:pPr lvl="2"/>
            <a:r>
              <a:rPr lang="en-US" dirty="0"/>
              <a:t>Last-In, First-Out</a:t>
            </a:r>
          </a:p>
          <a:p>
            <a:r>
              <a:rPr lang="en-US" dirty="0"/>
              <a:t>Also works for mutual recursion</a:t>
            </a:r>
          </a:p>
          <a:p>
            <a:pPr lvl="1"/>
            <a:r>
              <a:rPr lang="en-US" dirty="0"/>
              <a:t>P calls Q; Q calls P</a:t>
            </a:r>
          </a:p>
        </p:txBody>
      </p:sp>
    </p:spTree>
    <p:extLst>
      <p:ext uri="{BB962C8B-B14F-4D97-AF65-F5344CB8AC3E}">
        <p14:creationId xmlns:p14="http://schemas.microsoft.com/office/powerpoint/2010/main" val="27677578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x86-64 Stack Popping</a:t>
            </a:r>
          </a:p>
        </p:txBody>
      </p:sp>
      <p:sp>
        <p:nvSpPr>
          <p:cNvPr id="228355" name="Rectangle 3"/>
          <p:cNvSpPr>
            <a:spLocks noGrp="1" noChangeArrowheads="1"/>
          </p:cNvSpPr>
          <p:nvPr>
            <p:ph idx="1"/>
          </p:nvPr>
        </p:nvSpPr>
        <p:spPr/>
        <p:txBody>
          <a:bodyPr/>
          <a:lstStyle/>
          <a:p>
            <a:pPr eaLnBrk="1" hangingPunct="1">
              <a:defRPr/>
            </a:pPr>
            <a:r>
              <a:rPr lang="en-US" dirty="0"/>
              <a:t>Popping: </a:t>
            </a:r>
            <a:r>
              <a:rPr lang="en-US" b="0" dirty="0" err="1">
                <a:latin typeface="Courier New" panose="02070309020205020404" pitchFamily="49" charset="0"/>
                <a:cs typeface="Courier New" panose="02070309020205020404" pitchFamily="49" charset="0"/>
              </a:rPr>
              <a:t>popq</a:t>
            </a:r>
            <a:r>
              <a:rPr lang="en-US" b="0" dirty="0"/>
              <a:t> </a:t>
            </a:r>
            <a:r>
              <a:rPr lang="en-US" b="0" i="1" dirty="0" err="1"/>
              <a:t>Dest</a:t>
            </a:r>
            <a:endParaRPr lang="en-US" dirty="0"/>
          </a:p>
          <a:p>
            <a:pPr lvl="1" eaLnBrk="1" hangingPunct="1">
              <a:defRPr/>
            </a:pPr>
            <a:r>
              <a:rPr lang="en-US" dirty="0"/>
              <a:t>Read memory data at address given by </a:t>
            </a:r>
            <a:r>
              <a:rPr lang="en-US" dirty="0">
                <a:latin typeface="Courier New" pitchFamily="49" charset="0"/>
              </a:rPr>
              <a:t>%</a:t>
            </a:r>
            <a:r>
              <a:rPr lang="en-US" dirty="0" err="1">
                <a:latin typeface="Courier New" pitchFamily="49" charset="0"/>
              </a:rPr>
              <a:t>rsp</a:t>
            </a:r>
            <a:endParaRPr lang="en-US" dirty="0"/>
          </a:p>
          <a:p>
            <a:pPr lvl="1" eaLnBrk="1" hangingPunct="1">
              <a:defRPr/>
            </a:pPr>
            <a:r>
              <a:rPr lang="en-US" dirty="0"/>
              <a:t>Increment </a:t>
            </a:r>
            <a:r>
              <a:rPr lang="en-US" dirty="0">
                <a:latin typeface="Courier New" pitchFamily="49" charset="0"/>
              </a:rPr>
              <a:t>%</a:t>
            </a:r>
            <a:r>
              <a:rPr lang="en-US" dirty="0" err="1">
                <a:latin typeface="Courier New" pitchFamily="49" charset="0"/>
              </a:rPr>
              <a:t>rsp</a:t>
            </a:r>
            <a:r>
              <a:rPr lang="en-US" dirty="0"/>
              <a:t> by 8</a:t>
            </a:r>
          </a:p>
          <a:p>
            <a:pPr lvl="1" eaLnBrk="1" hangingPunct="1">
              <a:defRPr/>
            </a:pPr>
            <a:r>
              <a:rPr lang="en-US" dirty="0"/>
              <a:t>Write to </a:t>
            </a:r>
            <a:r>
              <a:rPr lang="en-US" i="1" dirty="0" err="1"/>
              <a:t>Dest</a:t>
            </a:r>
            <a:r>
              <a:rPr lang="en-US" i="1" dirty="0"/>
              <a:t> </a:t>
            </a:r>
            <a:r>
              <a:rPr lang="en-US" dirty="0"/>
              <a:t>(register or memory)</a:t>
            </a:r>
            <a:endParaRPr lang="en-US" i="1" dirty="0"/>
          </a:p>
        </p:txBody>
      </p:sp>
      <p:grpSp>
        <p:nvGrpSpPr>
          <p:cNvPr id="6148" name="Group 4"/>
          <p:cNvGrpSpPr>
            <a:grpSpLocks/>
          </p:cNvGrpSpPr>
          <p:nvPr/>
        </p:nvGrpSpPr>
        <p:grpSpPr bwMode="auto">
          <a:xfrm>
            <a:off x="6950514" y="3962401"/>
            <a:ext cx="1520825" cy="912813"/>
            <a:chOff x="2592" y="2736"/>
            <a:chExt cx="958" cy="575"/>
          </a:xfrm>
        </p:grpSpPr>
        <p:sp>
          <p:nvSpPr>
            <p:cNvPr id="6164" name="Line 5"/>
            <p:cNvSpPr>
              <a:spLocks noChangeShapeType="1"/>
            </p:cNvSpPr>
            <p:nvPr/>
          </p:nvSpPr>
          <p:spPr bwMode="auto">
            <a:xfrm>
              <a:off x="3230" y="3201"/>
              <a:ext cx="32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5" name="Rectangle 6"/>
            <p:cNvSpPr>
              <a:spLocks noChangeArrowheads="1"/>
            </p:cNvSpPr>
            <p:nvPr/>
          </p:nvSpPr>
          <p:spPr bwMode="auto">
            <a:xfrm>
              <a:off x="2592" y="2736"/>
              <a:ext cx="610" cy="5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t>Stack</a:t>
              </a:r>
            </a:p>
            <a:p>
              <a:pPr algn="r">
                <a:lnSpc>
                  <a:spcPct val="100000"/>
                </a:lnSpc>
              </a:pPr>
              <a:r>
                <a:rPr lang="en-US" altLang="en-US" sz="1800" dirty="0"/>
                <a:t>Pointer</a:t>
              </a:r>
            </a:p>
            <a:p>
              <a:pPr algn="r">
                <a:lnSpc>
                  <a:spcPct val="100000"/>
                </a:lnSpc>
              </a:pPr>
              <a:r>
                <a:rPr lang="en-US" altLang="en-US" sz="1800" dirty="0">
                  <a:latin typeface="Courier New" pitchFamily="49" charset="0"/>
                </a:rPr>
                <a:t>%</a:t>
              </a:r>
              <a:r>
                <a:rPr lang="en-US" altLang="en-US" sz="1800" dirty="0" err="1">
                  <a:latin typeface="Courier New" pitchFamily="49" charset="0"/>
                </a:rPr>
                <a:t>rsp</a:t>
              </a:r>
              <a:endParaRPr lang="en-US" altLang="en-US" sz="1800" dirty="0">
                <a:latin typeface="Courier New" pitchFamily="49" charset="0"/>
              </a:endParaRPr>
            </a:p>
          </p:txBody>
        </p:sp>
      </p:grpSp>
      <p:sp>
        <p:nvSpPr>
          <p:cNvPr id="6149" name="Rectangle 7"/>
          <p:cNvSpPr>
            <a:spLocks noChangeArrowheads="1"/>
          </p:cNvSpPr>
          <p:nvPr/>
        </p:nvSpPr>
        <p:spPr bwMode="auto">
          <a:xfrm>
            <a:off x="8474514" y="1981200"/>
            <a:ext cx="1292225" cy="32004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endParaRPr lang="en-US" altLang="en-US" sz="1800">
              <a:latin typeface="Courier New" pitchFamily="49" charset="0"/>
            </a:endParaRPr>
          </a:p>
          <a:p>
            <a:pPr>
              <a:lnSpc>
                <a:spcPct val="100000"/>
              </a:lnSpc>
            </a:pPr>
            <a:endParaRPr lang="en-US" altLang="en-US" sz="1800">
              <a:latin typeface="Courier New" pitchFamily="49" charset="0"/>
            </a:endParaRPr>
          </a:p>
        </p:txBody>
      </p:sp>
      <p:sp>
        <p:nvSpPr>
          <p:cNvPr id="6150" name="Line 8"/>
          <p:cNvSpPr>
            <a:spLocks noChangeShapeType="1"/>
          </p:cNvSpPr>
          <p:nvPr/>
        </p:nvSpPr>
        <p:spPr bwMode="auto">
          <a:xfrm>
            <a:off x="10760513" y="3810000"/>
            <a:ext cx="0" cy="13716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6151" name="Rectangle 9"/>
          <p:cNvSpPr>
            <a:spLocks noChangeArrowheads="1"/>
          </p:cNvSpPr>
          <p:nvPr/>
        </p:nvSpPr>
        <p:spPr bwMode="auto">
          <a:xfrm>
            <a:off x="9988989" y="4111626"/>
            <a:ext cx="1565275" cy="638175"/>
          </a:xfrm>
          <a:prstGeom prst="rect">
            <a:avLst/>
          </a:prstGeom>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t>Stack Grows</a:t>
            </a:r>
          </a:p>
          <a:p>
            <a:pPr>
              <a:lnSpc>
                <a:spcPct val="100000"/>
              </a:lnSpc>
            </a:pPr>
            <a:r>
              <a:rPr lang="en-US" altLang="en-US" sz="1800" i="1"/>
              <a:t>Down</a:t>
            </a:r>
          </a:p>
        </p:txBody>
      </p:sp>
      <p:grpSp>
        <p:nvGrpSpPr>
          <p:cNvPr id="6152" name="Group 10"/>
          <p:cNvGrpSpPr>
            <a:grpSpLocks/>
          </p:cNvGrpSpPr>
          <p:nvPr/>
        </p:nvGrpSpPr>
        <p:grpSpPr bwMode="auto">
          <a:xfrm>
            <a:off x="9988989" y="1600200"/>
            <a:ext cx="1349375" cy="1295400"/>
            <a:chOff x="3264" y="720"/>
            <a:chExt cx="850" cy="816"/>
          </a:xfrm>
        </p:grpSpPr>
        <p:sp>
          <p:nvSpPr>
            <p:cNvPr id="6162" name="Line 11"/>
            <p:cNvSpPr>
              <a:spLocks noChangeShapeType="1"/>
            </p:cNvSpPr>
            <p:nvPr/>
          </p:nvSpPr>
          <p:spPr bwMode="auto">
            <a:xfrm flipH="1" flipV="1">
              <a:off x="3696" y="720"/>
              <a:ext cx="0" cy="816"/>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6163" name="Rectangle 12"/>
            <p:cNvSpPr>
              <a:spLocks noChangeArrowheads="1"/>
            </p:cNvSpPr>
            <p:nvPr/>
          </p:nvSpPr>
          <p:spPr bwMode="auto">
            <a:xfrm>
              <a:off x="3264" y="973"/>
              <a:ext cx="850" cy="402"/>
            </a:xfrm>
            <a:prstGeom prst="rect">
              <a:avLst/>
            </a:prstGeom>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dirty="0"/>
                <a:t>Increasing</a:t>
              </a:r>
            </a:p>
            <a:p>
              <a:pPr>
                <a:lnSpc>
                  <a:spcPct val="100000"/>
                </a:lnSpc>
              </a:pPr>
              <a:r>
                <a:rPr lang="en-US" altLang="en-US" sz="1800" dirty="0"/>
                <a:t>Addresses</a:t>
              </a:r>
            </a:p>
          </p:txBody>
        </p:sp>
      </p:grpSp>
      <p:sp useBgFill="1">
        <p:nvSpPr>
          <p:cNvPr id="6153" name="Rectangle 14"/>
          <p:cNvSpPr>
            <a:spLocks noChangeArrowheads="1"/>
          </p:cNvSpPr>
          <p:nvPr/>
        </p:nvSpPr>
        <p:spPr bwMode="auto">
          <a:xfrm>
            <a:off x="8914462" y="5638801"/>
            <a:ext cx="2037929" cy="366767"/>
          </a:xfrm>
          <a:prstGeom prst="rect">
            <a:avLst/>
          </a:prstGeom>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dirty="0"/>
              <a:t>New Stack “Top”</a:t>
            </a:r>
          </a:p>
        </p:txBody>
      </p:sp>
      <p:sp>
        <p:nvSpPr>
          <p:cNvPr id="6154" name="Line 15"/>
          <p:cNvSpPr>
            <a:spLocks noChangeShapeType="1"/>
          </p:cNvSpPr>
          <p:nvPr/>
        </p:nvSpPr>
        <p:spPr bwMode="auto">
          <a:xfrm>
            <a:off x="8474513" y="4876800"/>
            <a:ext cx="12954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useBgFill="1">
        <p:nvSpPr>
          <p:cNvPr id="6155" name="Rectangle 16"/>
          <p:cNvSpPr>
            <a:spLocks noChangeArrowheads="1"/>
          </p:cNvSpPr>
          <p:nvPr/>
        </p:nvSpPr>
        <p:spPr bwMode="auto">
          <a:xfrm>
            <a:off x="9160314" y="838200"/>
            <a:ext cx="1882775" cy="363538"/>
          </a:xfrm>
          <a:prstGeom prst="rect">
            <a:avLst/>
          </a:prstGeom>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t>Stack “Bottom”</a:t>
            </a:r>
          </a:p>
        </p:txBody>
      </p:sp>
      <p:sp>
        <p:nvSpPr>
          <p:cNvPr id="6156" name="Line 17"/>
          <p:cNvSpPr>
            <a:spLocks noChangeShapeType="1"/>
          </p:cNvSpPr>
          <p:nvPr/>
        </p:nvSpPr>
        <p:spPr bwMode="auto">
          <a:xfrm flipH="1">
            <a:off x="9541313" y="1295400"/>
            <a:ext cx="457200" cy="6858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 name="Line 18"/>
          <p:cNvSpPr>
            <a:spLocks noChangeShapeType="1"/>
          </p:cNvSpPr>
          <p:nvPr/>
        </p:nvSpPr>
        <p:spPr bwMode="auto">
          <a:xfrm>
            <a:off x="7941113" y="5029200"/>
            <a:ext cx="508000" cy="0"/>
          </a:xfrm>
          <a:prstGeom prst="line">
            <a:avLst/>
          </a:prstGeom>
          <a:noFill/>
          <a:ln w="25400">
            <a:solidFill>
              <a:srgbClr val="B2B2B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8" name="Rectangle 19"/>
          <p:cNvSpPr>
            <a:spLocks noChangeArrowheads="1"/>
          </p:cNvSpPr>
          <p:nvPr/>
        </p:nvSpPr>
        <p:spPr bwMode="auto">
          <a:xfrm>
            <a:off x="8073202" y="4716463"/>
            <a:ext cx="326372" cy="3139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2"/>
                </a:solidFill>
                <a:miter lim="800000"/>
                <a:headEnd/>
                <a:tailEnd type="none" w="sm" len="sm"/>
              </a14:hiddenLine>
            </a:ext>
            <a:ext uri="{AF507438-7753-43E0-B8FC-AC1667EBCBE1}">
              <a14:hiddenEffects xmlns:a14="http://schemas.microsoft.com/office/drawing/2010/main">
                <a:effectLst>
                  <a:outerShdw dist="17961" dir="2700000" algn="ctr" rotWithShape="0">
                    <a:schemeClr val="tx2"/>
                  </a:outerShdw>
                </a:effectLst>
              </a14:hiddenEffects>
            </a:ext>
          </a:extLst>
        </p:spPr>
        <p:txBody>
          <a:bodyPr wrap="none" lIns="45720" rIns="45720">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r>
              <a:rPr lang="en-US" altLang="en-US" sz="1600" dirty="0"/>
              <a:t>+8</a:t>
            </a:r>
          </a:p>
        </p:txBody>
      </p:sp>
      <p:sp>
        <p:nvSpPr>
          <p:cNvPr id="6159" name="Line 20"/>
          <p:cNvSpPr>
            <a:spLocks noChangeShapeType="1"/>
          </p:cNvSpPr>
          <p:nvPr/>
        </p:nvSpPr>
        <p:spPr bwMode="auto">
          <a:xfrm flipV="1">
            <a:off x="8093513" y="4724400"/>
            <a:ext cx="0" cy="304800"/>
          </a:xfrm>
          <a:prstGeom prst="line">
            <a:avLst/>
          </a:prstGeom>
          <a:noFill/>
          <a:ln w="19050">
            <a:solidFill>
              <a:schemeClr val="tx2"/>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2700000" algn="ctr" rotWithShape="0">
                    <a:schemeClr val="tx2"/>
                  </a:outerShdw>
                </a:effectLst>
              </a14:hiddenEffects>
            </a:ext>
          </a:extLst>
        </p:spPr>
        <p:txBody>
          <a:bodyPr lIns="45720" rIns="45720" anchor="ctr">
            <a:spAutoFit/>
          </a:bodyPr>
          <a:lstStyle/>
          <a:p>
            <a:endParaRPr lang="en-US"/>
          </a:p>
        </p:txBody>
      </p:sp>
      <p:sp>
        <p:nvSpPr>
          <p:cNvPr id="6160" name="Rectangle 21"/>
          <p:cNvSpPr>
            <a:spLocks noChangeArrowheads="1"/>
          </p:cNvSpPr>
          <p:nvPr/>
        </p:nvSpPr>
        <p:spPr bwMode="auto">
          <a:xfrm>
            <a:off x="8474514" y="4876800"/>
            <a:ext cx="1292225" cy="3048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endParaRPr lang="en-US" altLang="en-US" sz="1800">
              <a:latin typeface="Courier New" pitchFamily="49" charset="0"/>
            </a:endParaRPr>
          </a:p>
          <a:p>
            <a:pPr>
              <a:lnSpc>
                <a:spcPct val="100000"/>
              </a:lnSpc>
            </a:pPr>
            <a:endParaRPr lang="en-US" altLang="en-US" sz="1800">
              <a:latin typeface="Courier New" pitchFamily="49" charset="0"/>
            </a:endParaRPr>
          </a:p>
        </p:txBody>
      </p:sp>
      <p:sp>
        <p:nvSpPr>
          <p:cNvPr id="6161" name="Line 13"/>
          <p:cNvSpPr>
            <a:spLocks noChangeShapeType="1"/>
          </p:cNvSpPr>
          <p:nvPr/>
        </p:nvSpPr>
        <p:spPr bwMode="auto">
          <a:xfrm flipH="1" flipV="1">
            <a:off x="9303189" y="4876800"/>
            <a:ext cx="542925" cy="6858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0B9FFBBF-C1C4-03A4-14DD-9F036E5B3866}"/>
                  </a:ext>
                </a:extLst>
              </p14:cNvPr>
              <p14:cNvContentPartPr/>
              <p14:nvPr/>
            </p14:nvContentPartPr>
            <p14:xfrm>
              <a:off x="6000840" y="4768920"/>
              <a:ext cx="3010320" cy="1187640"/>
            </p14:xfrm>
          </p:contentPart>
        </mc:Choice>
        <mc:Fallback xmlns="">
          <p:pic>
            <p:nvPicPr>
              <p:cNvPr id="2" name="Ink 1">
                <a:extLst>
                  <a:ext uri="{FF2B5EF4-FFF2-40B4-BE49-F238E27FC236}">
                    <a16:creationId xmlns:a16="http://schemas.microsoft.com/office/drawing/2014/main" id="{0B9FFBBF-C1C4-03A4-14DD-9F036E5B3866}"/>
                  </a:ext>
                </a:extLst>
              </p:cNvPr>
              <p:cNvPicPr/>
              <p:nvPr/>
            </p:nvPicPr>
            <p:blipFill>
              <a:blip r:embed="rId4"/>
              <a:stretch>
                <a:fillRect/>
              </a:stretch>
            </p:blipFill>
            <p:spPr>
              <a:xfrm>
                <a:off x="5991480" y="4759560"/>
                <a:ext cx="3029040" cy="1206360"/>
              </a:xfrm>
              <a:prstGeom prst="rect">
                <a:avLst/>
              </a:prstGeom>
            </p:spPr>
          </p:pic>
        </mc:Fallback>
      </mc:AlternateContent>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type="title"/>
          </p:nvPr>
        </p:nvSpPr>
        <p:spPr>
          <a:ln/>
        </p:spPr>
        <p:txBody>
          <a:bodyPr/>
          <a:lstStyle/>
          <a:p>
            <a:pPr marL="119063" indent="-119063"/>
            <a:r>
              <a:rPr lang="en-US" dirty="0"/>
              <a:t>x86-64 Procedure Summary</a:t>
            </a:r>
          </a:p>
        </p:txBody>
      </p:sp>
      <p:sp>
        <p:nvSpPr>
          <p:cNvPr id="17" name="Content Placeholder 16"/>
          <p:cNvSpPr>
            <a:spLocks noGrp="1"/>
          </p:cNvSpPr>
          <p:nvPr>
            <p:ph idx="1"/>
          </p:nvPr>
        </p:nvSpPr>
        <p:spPr>
          <a:xfrm>
            <a:off x="387352" y="1220788"/>
            <a:ext cx="8069324" cy="5224462"/>
          </a:xfrm>
        </p:spPr>
        <p:txBody>
          <a:bodyPr/>
          <a:lstStyle/>
          <a:p>
            <a:r>
              <a:rPr lang="en-US" dirty="0"/>
              <a:t>Important Points</a:t>
            </a:r>
          </a:p>
          <a:p>
            <a:pPr lvl="1"/>
            <a:r>
              <a:rPr lang="en-US" dirty="0"/>
              <a:t>Stack is the right data structure for procedure call &amp; return</a:t>
            </a:r>
          </a:p>
          <a:p>
            <a:pPr lvl="2"/>
            <a:r>
              <a:rPr lang="en-US" dirty="0"/>
              <a:t>If P calls Q, then Q returns before P</a:t>
            </a:r>
          </a:p>
          <a:p>
            <a:pPr lvl="2"/>
            <a:r>
              <a:rPr lang="en-US" dirty="0" err="1">
                <a:latin typeface="Courier New" panose="02070309020205020404" pitchFamily="49" charset="0"/>
                <a:cs typeface="Courier New" panose="02070309020205020404" pitchFamily="49" charset="0"/>
              </a:rPr>
              <a:t>callq</a:t>
            </a:r>
            <a:r>
              <a:rPr lang="en-US" dirty="0"/>
              <a:t> &amp; </a:t>
            </a:r>
            <a:r>
              <a:rPr lang="en-US" dirty="0" err="1">
                <a:latin typeface="Courier New" panose="02070309020205020404" pitchFamily="49" charset="0"/>
                <a:cs typeface="Courier New" panose="02070309020205020404" pitchFamily="49" charset="0"/>
              </a:rPr>
              <a:t>retq</a:t>
            </a:r>
            <a:r>
              <a:rPr lang="en-US" dirty="0"/>
              <a:t> manipulate the stack to store return addresses</a:t>
            </a:r>
          </a:p>
          <a:p>
            <a:r>
              <a:rPr lang="en-US" dirty="0"/>
              <a:t>Recursion (&amp; mutual recursion) handled by normal calling conventions</a:t>
            </a:r>
          </a:p>
          <a:p>
            <a:pPr lvl="1"/>
            <a:r>
              <a:rPr lang="en-US" dirty="0"/>
              <a:t>Can safely store values in local stack frame and in </a:t>
            </a:r>
            <a:r>
              <a:rPr lang="en-US" dirty="0" err="1"/>
              <a:t>callee</a:t>
            </a:r>
            <a:r>
              <a:rPr lang="en-US" dirty="0"/>
              <a:t>-saved registers</a:t>
            </a:r>
          </a:p>
          <a:p>
            <a:pPr lvl="1"/>
            <a:r>
              <a:rPr lang="en-US" dirty="0"/>
              <a:t>Put function arguments at top of stack</a:t>
            </a:r>
          </a:p>
          <a:p>
            <a:pPr lvl="1"/>
            <a:r>
              <a:rPr lang="en-US" dirty="0"/>
              <a:t>Result return in </a:t>
            </a:r>
            <a:r>
              <a:rPr lang="en-US" dirty="0">
                <a:latin typeface="Courier New Bold"/>
              </a:rPr>
              <a:t>%</a:t>
            </a:r>
            <a:r>
              <a:rPr lang="en-US" dirty="0" err="1">
                <a:latin typeface="Courier New Bold"/>
              </a:rPr>
              <a:t>rax</a:t>
            </a:r>
            <a:endParaRPr lang="en-US" dirty="0">
              <a:latin typeface="Courier New Bold"/>
            </a:endParaRPr>
          </a:p>
          <a:p>
            <a:r>
              <a:rPr lang="en-US" dirty="0"/>
              <a:t>Pointers are addresses of values</a:t>
            </a:r>
          </a:p>
          <a:p>
            <a:pPr lvl="1"/>
            <a:r>
              <a:rPr lang="en-US" dirty="0">
                <a:latin typeface="+mn-lt"/>
              </a:rPr>
              <a:t>On stack or global</a:t>
            </a:r>
          </a:p>
        </p:txBody>
      </p:sp>
      <p:sp>
        <p:nvSpPr>
          <p:cNvPr id="81924" name="Rectangle 4"/>
          <p:cNvSpPr>
            <a:spLocks/>
          </p:cNvSpPr>
          <p:nvPr/>
        </p:nvSpPr>
        <p:spPr bwMode="auto">
          <a:xfrm>
            <a:off x="9779000" y="2971800"/>
            <a:ext cx="1270000" cy="304800"/>
          </a:xfrm>
          <a:prstGeom prst="rect">
            <a:avLst/>
          </a:prstGeom>
          <a:solidFill>
            <a:srgbClr val="F2F2F2"/>
          </a:solidFill>
          <a:ln w="25400" cap="flat">
            <a:solidFill>
              <a:schemeClr val="tx1"/>
            </a:solidFill>
            <a:prstDash val="solid"/>
            <a:miter lim="800000"/>
            <a:headEnd type="none" w="med" len="med"/>
            <a:tailEnd type="none" w="med" len="med"/>
          </a:ln>
        </p:spPr>
        <p:txBody>
          <a:bodyPr lIns="0" tIns="0" rIns="0" bIns="0" anchor="ctr"/>
          <a:lstStyle/>
          <a:p>
            <a:r>
              <a:rPr lang="en-US" sz="1800">
                <a:latin typeface="Calibri Bold" charset="0"/>
                <a:ea typeface="Calibri Bold" charset="0"/>
                <a:cs typeface="Calibri Bold" charset="0"/>
                <a:sym typeface="Calibri Bold" charset="0"/>
              </a:rPr>
              <a:t>Return Addr</a:t>
            </a:r>
          </a:p>
        </p:txBody>
      </p:sp>
      <p:sp>
        <p:nvSpPr>
          <p:cNvPr id="81925" name="Rectangle 5"/>
          <p:cNvSpPr>
            <a:spLocks/>
          </p:cNvSpPr>
          <p:nvPr/>
        </p:nvSpPr>
        <p:spPr bwMode="auto">
          <a:xfrm>
            <a:off x="9779000" y="3581400"/>
            <a:ext cx="1270000" cy="18161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r>
              <a:rPr lang="en-US" sz="1800">
                <a:latin typeface="Calibri Bold" charset="0"/>
                <a:ea typeface="Calibri Bold" charset="0"/>
                <a:cs typeface="Calibri Bold" charset="0"/>
                <a:sym typeface="Calibri Bold" charset="0"/>
              </a:rPr>
              <a:t>Saved</a:t>
            </a:r>
            <a:endParaRPr lang="en-US" sz="2400">
              <a:latin typeface="Arial Narrow Bold" charset="0"/>
              <a:ea typeface="Lucida Grande" charset="0"/>
              <a:cs typeface="Lucida Grande" charset="0"/>
              <a:sym typeface="Arial Narrow Bold" charset="0"/>
            </a:endParaRPr>
          </a:p>
          <a:p>
            <a:r>
              <a:rPr lang="en-US" sz="1800">
                <a:latin typeface="Calibri Bold" charset="0"/>
                <a:ea typeface="Calibri Bold" charset="0"/>
                <a:cs typeface="Calibri Bold" charset="0"/>
                <a:sym typeface="Calibri Bold" charset="0"/>
              </a:rPr>
              <a:t>Registers</a:t>
            </a:r>
            <a:endParaRPr lang="en-US" sz="2400">
              <a:latin typeface="Arial Narrow Bold" charset="0"/>
              <a:ea typeface="Lucida Grande" charset="0"/>
              <a:cs typeface="Lucida Grande" charset="0"/>
              <a:sym typeface="Arial Narrow Bold" charset="0"/>
            </a:endParaRPr>
          </a:p>
          <a:p>
            <a:r>
              <a:rPr lang="en-US" sz="1800">
                <a:latin typeface="Calibri Bold" charset="0"/>
                <a:ea typeface="Calibri Bold" charset="0"/>
                <a:cs typeface="Calibri Bold" charset="0"/>
                <a:sym typeface="Calibri Bold" charset="0"/>
              </a:rPr>
              <a:t>+</a:t>
            </a:r>
            <a:endParaRPr lang="en-US" sz="2400">
              <a:latin typeface="Arial Narrow Bold" charset="0"/>
              <a:ea typeface="Lucida Grande" charset="0"/>
              <a:cs typeface="Lucida Grande" charset="0"/>
              <a:sym typeface="Arial Narrow Bold" charset="0"/>
            </a:endParaRPr>
          </a:p>
          <a:p>
            <a:r>
              <a:rPr lang="en-US" sz="1800">
                <a:latin typeface="Calibri Bold" charset="0"/>
                <a:ea typeface="Calibri Bold" charset="0"/>
                <a:cs typeface="Calibri Bold" charset="0"/>
                <a:sym typeface="Calibri Bold" charset="0"/>
              </a:rPr>
              <a:t>Local</a:t>
            </a:r>
            <a:endParaRPr lang="en-US" sz="2400">
              <a:latin typeface="Arial Narrow Bold" charset="0"/>
              <a:ea typeface="Lucida Grande" charset="0"/>
              <a:cs typeface="Lucida Grande" charset="0"/>
              <a:sym typeface="Arial Narrow Bold" charset="0"/>
            </a:endParaRPr>
          </a:p>
          <a:p>
            <a:r>
              <a:rPr lang="en-US" sz="1800">
                <a:latin typeface="Calibri Bold" charset="0"/>
                <a:ea typeface="Calibri Bold" charset="0"/>
                <a:cs typeface="Calibri Bold" charset="0"/>
                <a:sym typeface="Calibri Bold" charset="0"/>
              </a:rPr>
              <a:t>Variables</a:t>
            </a:r>
          </a:p>
        </p:txBody>
      </p:sp>
      <p:sp>
        <p:nvSpPr>
          <p:cNvPr id="81926" name="Rectangle 6"/>
          <p:cNvSpPr>
            <a:spLocks/>
          </p:cNvSpPr>
          <p:nvPr/>
        </p:nvSpPr>
        <p:spPr bwMode="auto">
          <a:xfrm>
            <a:off x="9779000" y="5394325"/>
            <a:ext cx="1270000" cy="7366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r>
              <a:rPr lang="en-US" sz="1800">
                <a:latin typeface="Calibri Bold" charset="0"/>
                <a:ea typeface="Calibri Bold" charset="0"/>
                <a:cs typeface="Calibri Bold" charset="0"/>
                <a:sym typeface="Calibri Bold" charset="0"/>
              </a:rPr>
              <a:t>Argument</a:t>
            </a:r>
            <a:endParaRPr lang="en-US" sz="2400">
              <a:latin typeface="Arial Narrow Bold" charset="0"/>
              <a:ea typeface="Lucida Grande" charset="0"/>
              <a:cs typeface="Lucida Grande" charset="0"/>
              <a:sym typeface="Arial Narrow Bold" charset="0"/>
            </a:endParaRPr>
          </a:p>
          <a:p>
            <a:r>
              <a:rPr lang="en-US" sz="1800">
                <a:latin typeface="Calibri Bold" charset="0"/>
                <a:ea typeface="Calibri Bold" charset="0"/>
                <a:cs typeface="Calibri Bold" charset="0"/>
                <a:sym typeface="Calibri Bold" charset="0"/>
              </a:rPr>
              <a:t>Build</a:t>
            </a:r>
          </a:p>
        </p:txBody>
      </p:sp>
      <p:sp>
        <p:nvSpPr>
          <p:cNvPr id="81927" name="Rectangle 7"/>
          <p:cNvSpPr>
            <a:spLocks/>
          </p:cNvSpPr>
          <p:nvPr/>
        </p:nvSpPr>
        <p:spPr bwMode="auto">
          <a:xfrm>
            <a:off x="9779000" y="990600"/>
            <a:ext cx="1270000" cy="1371600"/>
          </a:xfrm>
          <a:prstGeom prst="rect">
            <a:avLst/>
          </a:prstGeom>
          <a:solidFill>
            <a:srgbClr val="F2F2F2"/>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81928" name="Rectangle 8"/>
          <p:cNvSpPr>
            <a:spLocks/>
          </p:cNvSpPr>
          <p:nvPr/>
        </p:nvSpPr>
        <p:spPr bwMode="auto">
          <a:xfrm>
            <a:off x="9779000" y="3276600"/>
            <a:ext cx="1270000" cy="304800"/>
          </a:xfrm>
          <a:prstGeom prst="rect">
            <a:avLst/>
          </a:prstGeom>
          <a:solidFill>
            <a:srgbClr val="D9D9D9"/>
          </a:solidFill>
          <a:ln w="25400" cap="flat">
            <a:solidFill>
              <a:schemeClr val="tx1"/>
            </a:solidFill>
            <a:prstDash val="solid"/>
            <a:miter lim="800000"/>
            <a:headEnd type="none" w="med" len="med"/>
            <a:tailEnd type="none" w="med" len="med"/>
          </a:ln>
        </p:spPr>
        <p:txBody>
          <a:bodyPr lIns="0" tIns="0" rIns="0" bIns="0" anchor="ctr"/>
          <a:lstStyle/>
          <a:p>
            <a:r>
              <a:rPr lang="en-US" sz="1800" dirty="0">
                <a:solidFill>
                  <a:srgbClr val="7F7F7F"/>
                </a:solidFill>
                <a:latin typeface="Calibri Bold" charset="0"/>
                <a:ea typeface="Calibri Bold" charset="0"/>
                <a:cs typeface="Calibri Bold" charset="0"/>
                <a:sym typeface="Calibri Bold" charset="0"/>
              </a:rPr>
              <a:t>Old %</a:t>
            </a:r>
            <a:r>
              <a:rPr lang="en-US" sz="1800" dirty="0" err="1">
                <a:solidFill>
                  <a:srgbClr val="7F7F7F"/>
                </a:solidFill>
                <a:latin typeface="Calibri Bold" charset="0"/>
                <a:ea typeface="Calibri Bold" charset="0"/>
                <a:cs typeface="Calibri Bold" charset="0"/>
                <a:sym typeface="Calibri Bold" charset="0"/>
              </a:rPr>
              <a:t>rbp</a:t>
            </a:r>
            <a:endParaRPr lang="en-US" sz="1800" dirty="0">
              <a:solidFill>
                <a:srgbClr val="7F7F7F"/>
              </a:solidFill>
              <a:latin typeface="Calibri Bold" charset="0"/>
              <a:ea typeface="Calibri Bold" charset="0"/>
              <a:cs typeface="Calibri Bold" charset="0"/>
              <a:sym typeface="Calibri Bold" charset="0"/>
            </a:endParaRPr>
          </a:p>
        </p:txBody>
      </p:sp>
      <p:sp>
        <p:nvSpPr>
          <p:cNvPr id="81929" name="Rectangle 9"/>
          <p:cNvSpPr>
            <a:spLocks/>
          </p:cNvSpPr>
          <p:nvPr/>
        </p:nvSpPr>
        <p:spPr bwMode="auto">
          <a:xfrm>
            <a:off x="9779000" y="2362200"/>
            <a:ext cx="1270000" cy="609600"/>
          </a:xfrm>
          <a:prstGeom prst="rect">
            <a:avLst/>
          </a:prstGeom>
          <a:solidFill>
            <a:srgbClr val="F2F2F2"/>
          </a:solidFill>
          <a:ln w="25400" cap="flat">
            <a:solidFill>
              <a:schemeClr val="tx1"/>
            </a:solidFill>
            <a:prstDash val="solid"/>
            <a:miter lim="800000"/>
            <a:headEnd type="none" w="med" len="med"/>
            <a:tailEnd type="none" w="med" len="med"/>
          </a:ln>
        </p:spPr>
        <p:txBody>
          <a:bodyPr lIns="0" tIns="0" rIns="0" bIns="0" anchor="ctr"/>
          <a:lstStyle/>
          <a:p>
            <a:r>
              <a:rPr lang="en-US" sz="1800" dirty="0">
                <a:latin typeface="Calibri Bold" charset="0"/>
                <a:ea typeface="Calibri Bold" charset="0"/>
                <a:cs typeface="Calibri Bold" charset="0"/>
                <a:sym typeface="Calibri Bold" charset="0"/>
              </a:rPr>
              <a:t>Arguments</a:t>
            </a:r>
          </a:p>
          <a:p>
            <a:r>
              <a:rPr lang="en-US" sz="1800" dirty="0">
                <a:latin typeface="Calibri Bold" charset="0"/>
                <a:ea typeface="Calibri Bold" charset="0"/>
                <a:cs typeface="Calibri Bold" charset="0"/>
                <a:sym typeface="Calibri Bold" charset="0"/>
              </a:rPr>
              <a:t>7+</a:t>
            </a:r>
          </a:p>
        </p:txBody>
      </p:sp>
      <p:sp>
        <p:nvSpPr>
          <p:cNvPr id="81930" name="Rectangle 10"/>
          <p:cNvSpPr>
            <a:spLocks/>
          </p:cNvSpPr>
          <p:nvPr/>
        </p:nvSpPr>
        <p:spPr bwMode="auto">
          <a:xfrm>
            <a:off x="8702740" y="1820863"/>
            <a:ext cx="676211" cy="575542"/>
          </a:xfrm>
          <a:prstGeom prst="rect">
            <a:avLst/>
          </a:prstGeom>
          <a:noFill/>
          <a:ln w="25400" cap="flat">
            <a:noFill/>
            <a:miter lim="800000"/>
            <a:headEnd type="none" w="med" len="med"/>
            <a:tailEnd type="none" w="med" len="med"/>
          </a:ln>
        </p:spPr>
        <p:txBody>
          <a:bodyPr wrap="none" lIns="38100" tIns="38100" rIns="38100" bIns="38100">
            <a:spAutoFit/>
          </a:bodyPr>
          <a:lstStyle/>
          <a:p>
            <a:pPr algn="r"/>
            <a:r>
              <a:rPr lang="en-US" sz="1800">
                <a:latin typeface="Calibri Bold" charset="0"/>
                <a:ea typeface="Calibri Bold" charset="0"/>
                <a:cs typeface="Calibri Bold" charset="0"/>
                <a:sym typeface="Calibri Bold" charset="0"/>
              </a:rPr>
              <a:t>Caller</a:t>
            </a:r>
            <a:endParaRPr lang="en-US">
              <a:latin typeface="Arial Narrow Bold" charset="0"/>
              <a:ea typeface="Lucida Grande" charset="0"/>
              <a:cs typeface="Lucida Grande" charset="0"/>
              <a:sym typeface="Arial Narrow Bold" charset="0"/>
            </a:endParaRPr>
          </a:p>
          <a:p>
            <a:pPr algn="r"/>
            <a:r>
              <a:rPr lang="en-US" sz="1800">
                <a:latin typeface="Calibri Bold" charset="0"/>
                <a:ea typeface="Calibri Bold" charset="0"/>
                <a:cs typeface="Calibri Bold" charset="0"/>
                <a:sym typeface="Calibri Bold" charset="0"/>
              </a:rPr>
              <a:t>Frame</a:t>
            </a:r>
          </a:p>
        </p:txBody>
      </p:sp>
      <p:sp>
        <p:nvSpPr>
          <p:cNvPr id="81931" name="AutoShape 11"/>
          <p:cNvSpPr>
            <a:spLocks/>
          </p:cNvSpPr>
          <p:nvPr/>
        </p:nvSpPr>
        <p:spPr bwMode="auto">
          <a:xfrm>
            <a:off x="9442450" y="990600"/>
            <a:ext cx="228600" cy="2286000"/>
          </a:xfrm>
          <a:custGeom>
            <a:avLst/>
            <a:gdLst>
              <a:gd name="T0" fmla="*/ 10800 w 21600"/>
              <a:gd name="T1" fmla="*/ 10800 h 21600"/>
            </a:gdLst>
            <a:ahLst/>
            <a:cxnLst>
              <a:cxn ang="0">
                <a:pos x="T0" y="T1"/>
              </a:cxn>
            </a:cxnLst>
            <a:rect l="0" t="0" r="r" b="b"/>
            <a:pathLst>
              <a:path w="21600" h="21600">
                <a:moveTo>
                  <a:pt x="21600" y="21600"/>
                </a:moveTo>
                <a:cubicBezTo>
                  <a:pt x="15635" y="21600"/>
                  <a:pt x="10800" y="20875"/>
                  <a:pt x="10800" y="19980"/>
                </a:cubicBezTo>
                <a:lnTo>
                  <a:pt x="10800" y="12420"/>
                </a:lnTo>
                <a:cubicBezTo>
                  <a:pt x="10800" y="11525"/>
                  <a:pt x="5965" y="10800"/>
                  <a:pt x="0" y="10800"/>
                </a:cubicBezTo>
                <a:cubicBezTo>
                  <a:pt x="5965" y="10800"/>
                  <a:pt x="10800" y="10075"/>
                  <a:pt x="10800" y="9180"/>
                </a:cubicBezTo>
                <a:lnTo>
                  <a:pt x="10800" y="1620"/>
                </a:lnTo>
                <a:cubicBezTo>
                  <a:pt x="10800" y="725"/>
                  <a:pt x="15635" y="0"/>
                  <a:pt x="21600" y="0"/>
                </a:cubicBezTo>
              </a:path>
            </a:pathLst>
          </a:custGeom>
          <a:noFill/>
          <a:ln w="25400" cap="flat">
            <a:solidFill>
              <a:schemeClr val="tx1"/>
            </a:solidFill>
            <a:prstDash val="solid"/>
            <a:round/>
            <a:headEnd type="none" w="med" len="med"/>
            <a:tailEnd type="none" w="med" len="med"/>
          </a:ln>
        </p:spPr>
        <p:txBody>
          <a:bodyPr lIns="0" tIns="0" rIns="0" bIns="0"/>
          <a:lstStyle/>
          <a:p>
            <a:endParaRPr lang="en-US"/>
          </a:p>
        </p:txBody>
      </p:sp>
      <p:sp>
        <p:nvSpPr>
          <p:cNvPr id="81932" name="Line 12"/>
          <p:cNvSpPr>
            <a:spLocks noChangeShapeType="1"/>
          </p:cNvSpPr>
          <p:nvPr/>
        </p:nvSpPr>
        <p:spPr bwMode="auto">
          <a:xfrm>
            <a:off x="9366250" y="3427413"/>
            <a:ext cx="280988" cy="0"/>
          </a:xfrm>
          <a:prstGeom prst="line">
            <a:avLst/>
          </a:prstGeom>
          <a:noFill/>
          <a:ln w="25400" cap="flat">
            <a:solidFill>
              <a:schemeClr val="bg1">
                <a:lumMod val="50000"/>
              </a:schemeClr>
            </a:solidFill>
            <a:prstDash val="solid"/>
            <a:round/>
            <a:headEnd type="none" w="med" len="med"/>
            <a:tailEnd type="triangle" w="med" len="med"/>
          </a:ln>
        </p:spPr>
        <p:txBody>
          <a:bodyPr lIns="0" tIns="0" rIns="0" bIns="0"/>
          <a:lstStyle/>
          <a:p>
            <a:endParaRPr lang="en-US"/>
          </a:p>
        </p:txBody>
      </p:sp>
      <p:sp>
        <p:nvSpPr>
          <p:cNvPr id="81933" name="Rectangle 13"/>
          <p:cNvSpPr>
            <a:spLocks/>
          </p:cNvSpPr>
          <p:nvPr/>
        </p:nvSpPr>
        <p:spPr bwMode="auto">
          <a:xfrm>
            <a:off x="7805738" y="3248025"/>
            <a:ext cx="1562100" cy="330200"/>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rbp</a:t>
            </a:r>
            <a:endParaRPr lang="en-US" sz="1800" dirty="0">
              <a:latin typeface="Courier New Bold" charset="0"/>
              <a:cs typeface="Courier New Bold" charset="0"/>
              <a:sym typeface="Courier New Bold" charset="0"/>
            </a:endParaRPr>
          </a:p>
          <a:p>
            <a:pPr algn="r"/>
            <a:r>
              <a:rPr lang="en-US" sz="1800" dirty="0">
                <a:latin typeface="+mn-lt"/>
                <a:cs typeface="Courier New Bold" charset="0"/>
                <a:sym typeface="Courier New Bold" charset="0"/>
              </a:rPr>
              <a:t>(Optional)</a:t>
            </a:r>
          </a:p>
        </p:txBody>
      </p:sp>
      <p:sp>
        <p:nvSpPr>
          <p:cNvPr id="81934" name="Line 14"/>
          <p:cNvSpPr>
            <a:spLocks noChangeShapeType="1"/>
          </p:cNvSpPr>
          <p:nvPr/>
        </p:nvSpPr>
        <p:spPr bwMode="auto">
          <a:xfrm>
            <a:off x="9366251" y="6061075"/>
            <a:ext cx="290513" cy="0"/>
          </a:xfrm>
          <a:prstGeom prst="line">
            <a:avLst/>
          </a:prstGeom>
          <a:noFill/>
          <a:ln w="25400" cap="flat">
            <a:solidFill>
              <a:schemeClr val="tx1"/>
            </a:solidFill>
            <a:prstDash val="solid"/>
            <a:round/>
            <a:headEnd type="none" w="med" len="med"/>
            <a:tailEnd type="triangle" w="med" len="med"/>
          </a:ln>
        </p:spPr>
        <p:txBody>
          <a:bodyPr lIns="0" tIns="0" rIns="0" bIns="0"/>
          <a:lstStyle/>
          <a:p>
            <a:endParaRPr lang="en-US"/>
          </a:p>
        </p:txBody>
      </p:sp>
      <p:sp>
        <p:nvSpPr>
          <p:cNvPr id="81935" name="Rectangle 15"/>
          <p:cNvSpPr>
            <a:spLocks/>
          </p:cNvSpPr>
          <p:nvPr/>
        </p:nvSpPr>
        <p:spPr bwMode="auto">
          <a:xfrm>
            <a:off x="7924800" y="5915025"/>
            <a:ext cx="1485900" cy="330200"/>
          </a:xfrm>
          <a:prstGeom prst="rect">
            <a:avLst/>
          </a:prstGeom>
          <a:noFill/>
          <a:ln w="25400" cap="flat">
            <a:noFill/>
            <a:miter lim="800000"/>
            <a:headEnd type="none" w="med" len="med"/>
            <a:tailEnd type="none" w="med" len="med"/>
          </a:ln>
        </p:spPr>
        <p:txBody>
          <a:bodyPr lIns="38100" tIns="38100" rIns="38100" bIns="38100"/>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Tree>
    <p:extLst>
      <p:ext uri="{BB962C8B-B14F-4D97-AF65-F5344CB8AC3E}">
        <p14:creationId xmlns:p14="http://schemas.microsoft.com/office/powerpoint/2010/main" val="288297774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 name="Rectangle 37"/>
          <p:cNvSpPr>
            <a:spLocks noChangeArrowheads="1"/>
          </p:cNvSpPr>
          <p:nvPr/>
        </p:nvSpPr>
        <p:spPr bwMode="auto">
          <a:xfrm>
            <a:off x="8839200" y="5181600"/>
            <a:ext cx="1371600" cy="381000"/>
          </a:xfrm>
          <a:prstGeom prst="rect">
            <a:avLst/>
          </a:prstGeom>
          <a:solidFill>
            <a:srgbClr val="CCE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dirty="0">
                <a:latin typeface="Courier New" pitchFamily="49" charset="0"/>
              </a:rPr>
              <a:t>0x100</a:t>
            </a:r>
          </a:p>
        </p:txBody>
      </p:sp>
      <p:sp>
        <p:nvSpPr>
          <p:cNvPr id="229418" name="Rectangle 42"/>
          <p:cNvSpPr>
            <a:spLocks noChangeArrowheads="1"/>
          </p:cNvSpPr>
          <p:nvPr/>
        </p:nvSpPr>
        <p:spPr bwMode="auto">
          <a:xfrm>
            <a:off x="8839200" y="5181600"/>
            <a:ext cx="1371600" cy="381000"/>
          </a:xfrm>
          <a:prstGeom prst="rect">
            <a:avLst/>
          </a:prstGeom>
          <a:solidFill>
            <a:srgbClr val="66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0x108</a:t>
            </a:r>
          </a:p>
        </p:txBody>
      </p:sp>
      <p:sp>
        <p:nvSpPr>
          <p:cNvPr id="7170" name="Rectangle 32"/>
          <p:cNvSpPr>
            <a:spLocks noChangeArrowheads="1"/>
          </p:cNvSpPr>
          <p:nvPr/>
        </p:nvSpPr>
        <p:spPr bwMode="auto">
          <a:xfrm>
            <a:off x="7467600" y="51816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a:t>
            </a:r>
            <a:r>
              <a:rPr lang="en-US" altLang="en-US" sz="1800" dirty="0" err="1">
                <a:latin typeface="Courier New" pitchFamily="49" charset="0"/>
              </a:rPr>
              <a:t>rsp</a:t>
            </a:r>
            <a:endParaRPr lang="en-US" altLang="en-US" sz="1800" dirty="0">
              <a:latin typeface="Courier New" pitchFamily="49" charset="0"/>
            </a:endParaRPr>
          </a:p>
        </p:txBody>
      </p:sp>
      <p:sp>
        <p:nvSpPr>
          <p:cNvPr id="7171" name="Rectangle 34"/>
          <p:cNvSpPr>
            <a:spLocks noChangeArrowheads="1"/>
          </p:cNvSpPr>
          <p:nvPr/>
        </p:nvSpPr>
        <p:spPr bwMode="auto">
          <a:xfrm>
            <a:off x="7467600" y="44196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a:t>
            </a:r>
            <a:r>
              <a:rPr lang="en-US" altLang="en-US" sz="1800" dirty="0" err="1">
                <a:latin typeface="Courier New" pitchFamily="49" charset="0"/>
              </a:rPr>
              <a:t>rax</a:t>
            </a:r>
            <a:endParaRPr lang="en-US" altLang="en-US" sz="1800" dirty="0">
              <a:latin typeface="Courier New" pitchFamily="49" charset="0"/>
            </a:endParaRPr>
          </a:p>
        </p:txBody>
      </p:sp>
      <p:sp>
        <p:nvSpPr>
          <p:cNvPr id="7172" name="Rectangle 38"/>
          <p:cNvSpPr>
            <a:spLocks noChangeArrowheads="1"/>
          </p:cNvSpPr>
          <p:nvPr/>
        </p:nvSpPr>
        <p:spPr bwMode="auto">
          <a:xfrm>
            <a:off x="7467600" y="48006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a:t>
            </a:r>
            <a:r>
              <a:rPr lang="en-US" altLang="en-US" sz="1800" dirty="0" err="1">
                <a:latin typeface="Courier New" pitchFamily="49" charset="0"/>
              </a:rPr>
              <a:t>rdx</a:t>
            </a:r>
            <a:endParaRPr lang="en-US" altLang="en-US" sz="1800" dirty="0">
              <a:latin typeface="Courier New" pitchFamily="49" charset="0"/>
            </a:endParaRPr>
          </a:p>
        </p:txBody>
      </p:sp>
      <p:sp>
        <p:nvSpPr>
          <p:cNvPr id="7173" name="Rectangle 7"/>
          <p:cNvSpPr>
            <a:spLocks noChangeArrowheads="1"/>
          </p:cNvSpPr>
          <p:nvPr/>
        </p:nvSpPr>
        <p:spPr bwMode="auto">
          <a:xfrm>
            <a:off x="4419600" y="51816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a:t>
            </a:r>
            <a:r>
              <a:rPr lang="en-US" altLang="en-US" sz="1800" dirty="0" err="1">
                <a:latin typeface="Courier New" pitchFamily="49" charset="0"/>
              </a:rPr>
              <a:t>rsp</a:t>
            </a:r>
            <a:endParaRPr lang="en-US" altLang="en-US" sz="1800" dirty="0">
              <a:latin typeface="Courier New" pitchFamily="49" charset="0"/>
            </a:endParaRPr>
          </a:p>
        </p:txBody>
      </p:sp>
      <p:sp>
        <p:nvSpPr>
          <p:cNvPr id="7174" name="Rectangle 9"/>
          <p:cNvSpPr>
            <a:spLocks noChangeArrowheads="1"/>
          </p:cNvSpPr>
          <p:nvPr/>
        </p:nvSpPr>
        <p:spPr bwMode="auto">
          <a:xfrm>
            <a:off x="4419600" y="44196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a:t>
            </a:r>
            <a:r>
              <a:rPr lang="en-US" altLang="en-US" sz="1800" dirty="0" err="1">
                <a:latin typeface="Courier New" pitchFamily="49" charset="0"/>
              </a:rPr>
              <a:t>rax</a:t>
            </a:r>
            <a:endParaRPr lang="en-US" altLang="en-US" sz="1800" dirty="0">
              <a:latin typeface="Courier New" pitchFamily="49" charset="0"/>
            </a:endParaRPr>
          </a:p>
        </p:txBody>
      </p:sp>
      <p:sp>
        <p:nvSpPr>
          <p:cNvPr id="7175" name="Rectangle 14"/>
          <p:cNvSpPr>
            <a:spLocks noChangeArrowheads="1"/>
          </p:cNvSpPr>
          <p:nvPr/>
        </p:nvSpPr>
        <p:spPr bwMode="auto">
          <a:xfrm>
            <a:off x="4419600" y="48006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a:t>
            </a:r>
            <a:r>
              <a:rPr lang="en-US" altLang="en-US" sz="1800" dirty="0" err="1">
                <a:latin typeface="Courier New" pitchFamily="49" charset="0"/>
              </a:rPr>
              <a:t>rdx</a:t>
            </a:r>
            <a:endParaRPr lang="en-US" altLang="en-US" sz="1800" dirty="0">
              <a:latin typeface="Courier New" pitchFamily="49" charset="0"/>
            </a:endParaRPr>
          </a:p>
        </p:txBody>
      </p:sp>
      <p:sp>
        <p:nvSpPr>
          <p:cNvPr id="7176" name="Rectangle 20"/>
          <p:cNvSpPr>
            <a:spLocks noChangeArrowheads="1"/>
          </p:cNvSpPr>
          <p:nvPr/>
        </p:nvSpPr>
        <p:spPr bwMode="auto">
          <a:xfrm>
            <a:off x="1524000" y="51816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a:t>
            </a:r>
            <a:r>
              <a:rPr lang="en-US" altLang="en-US" sz="1800" dirty="0" err="1">
                <a:latin typeface="Courier New" pitchFamily="49" charset="0"/>
              </a:rPr>
              <a:t>rsp</a:t>
            </a:r>
            <a:endParaRPr lang="en-US" altLang="en-US" sz="1800" dirty="0">
              <a:latin typeface="Courier New" pitchFamily="49" charset="0"/>
            </a:endParaRPr>
          </a:p>
        </p:txBody>
      </p:sp>
      <p:sp>
        <p:nvSpPr>
          <p:cNvPr id="7177" name="Rectangle 22"/>
          <p:cNvSpPr>
            <a:spLocks noChangeArrowheads="1"/>
          </p:cNvSpPr>
          <p:nvPr/>
        </p:nvSpPr>
        <p:spPr bwMode="auto">
          <a:xfrm>
            <a:off x="1524000" y="44196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a:t>
            </a:r>
            <a:r>
              <a:rPr lang="en-US" altLang="en-US" sz="1800" dirty="0" err="1">
                <a:latin typeface="Courier New" pitchFamily="49" charset="0"/>
              </a:rPr>
              <a:t>rax</a:t>
            </a:r>
            <a:endParaRPr lang="en-US" altLang="en-US" sz="1800" dirty="0">
              <a:latin typeface="Courier New" pitchFamily="49" charset="0"/>
            </a:endParaRPr>
          </a:p>
        </p:txBody>
      </p:sp>
      <p:sp>
        <p:nvSpPr>
          <p:cNvPr id="7178" name="Rectangle 26"/>
          <p:cNvSpPr>
            <a:spLocks noChangeArrowheads="1"/>
          </p:cNvSpPr>
          <p:nvPr/>
        </p:nvSpPr>
        <p:spPr bwMode="auto">
          <a:xfrm>
            <a:off x="1524000" y="48006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a:t>
            </a:r>
            <a:r>
              <a:rPr lang="en-US" altLang="en-US" sz="1800" dirty="0" err="1">
                <a:latin typeface="Courier New" pitchFamily="49" charset="0"/>
              </a:rPr>
              <a:t>rdx</a:t>
            </a:r>
            <a:endParaRPr lang="en-US" altLang="en-US" sz="1800" dirty="0">
              <a:latin typeface="Courier New" pitchFamily="49" charset="0"/>
            </a:endParaRPr>
          </a:p>
        </p:txBody>
      </p:sp>
      <p:sp>
        <p:nvSpPr>
          <p:cNvPr id="7179" name="Rectangle 46"/>
          <p:cNvSpPr>
            <a:spLocks noChangeArrowheads="1"/>
          </p:cNvSpPr>
          <p:nvPr/>
        </p:nvSpPr>
        <p:spPr bwMode="auto">
          <a:xfrm>
            <a:off x="7467600" y="33528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0x100</a:t>
            </a:r>
          </a:p>
        </p:txBody>
      </p:sp>
      <p:sp>
        <p:nvSpPr>
          <p:cNvPr id="7180" name="Rectangle 43"/>
          <p:cNvSpPr>
            <a:spLocks noChangeArrowheads="1"/>
          </p:cNvSpPr>
          <p:nvPr/>
        </p:nvSpPr>
        <p:spPr bwMode="auto">
          <a:xfrm>
            <a:off x="8839200" y="4800600"/>
            <a:ext cx="1371600" cy="381000"/>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555</a:t>
            </a:r>
          </a:p>
        </p:txBody>
      </p:sp>
      <p:sp>
        <p:nvSpPr>
          <p:cNvPr id="7181" name="Rectangle 40"/>
          <p:cNvSpPr>
            <a:spLocks noChangeArrowheads="1"/>
          </p:cNvSpPr>
          <p:nvPr/>
        </p:nvSpPr>
        <p:spPr bwMode="auto">
          <a:xfrm>
            <a:off x="5791200" y="5181600"/>
            <a:ext cx="1371600" cy="381000"/>
          </a:xfrm>
          <a:prstGeom prst="rect">
            <a:avLst/>
          </a:prstGeom>
          <a:solidFill>
            <a:srgbClr val="CCE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0x108</a:t>
            </a:r>
          </a:p>
        </p:txBody>
      </p:sp>
      <p:sp>
        <p:nvSpPr>
          <p:cNvPr id="7182" name="Rectangle 2"/>
          <p:cNvSpPr>
            <a:spLocks noChangeArrowheads="1"/>
          </p:cNvSpPr>
          <p:nvPr/>
        </p:nvSpPr>
        <p:spPr bwMode="auto">
          <a:xfrm>
            <a:off x="4419600" y="29718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a:latin typeface="Courier New" pitchFamily="49" charset="0"/>
              </a:rPr>
              <a:t>0x108</a:t>
            </a:r>
          </a:p>
        </p:txBody>
      </p:sp>
      <p:sp>
        <p:nvSpPr>
          <p:cNvPr id="7183" name="Rectangle 3"/>
          <p:cNvSpPr>
            <a:spLocks noChangeArrowheads="1"/>
          </p:cNvSpPr>
          <p:nvPr/>
        </p:nvSpPr>
        <p:spPr bwMode="auto">
          <a:xfrm>
            <a:off x="4419600" y="25908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0x110</a:t>
            </a:r>
          </a:p>
        </p:txBody>
      </p:sp>
      <p:sp>
        <p:nvSpPr>
          <p:cNvPr id="7184" name="Rectangle 4"/>
          <p:cNvSpPr>
            <a:spLocks noChangeArrowheads="1"/>
          </p:cNvSpPr>
          <p:nvPr/>
        </p:nvSpPr>
        <p:spPr bwMode="auto">
          <a:xfrm>
            <a:off x="4419600" y="22098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0x118</a:t>
            </a:r>
          </a:p>
        </p:txBody>
      </p:sp>
      <p:sp>
        <p:nvSpPr>
          <p:cNvPr id="7185" name="Rectangle 5"/>
          <p:cNvSpPr>
            <a:spLocks noChangeArrowheads="1"/>
          </p:cNvSpPr>
          <p:nvPr/>
        </p:nvSpPr>
        <p:spPr bwMode="auto">
          <a:xfrm>
            <a:off x="4419600" y="33528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0x100</a:t>
            </a:r>
          </a:p>
        </p:txBody>
      </p:sp>
      <p:sp>
        <p:nvSpPr>
          <p:cNvPr id="7186" name="Rectangle 6"/>
          <p:cNvSpPr>
            <a:spLocks noChangeArrowheads="1"/>
          </p:cNvSpPr>
          <p:nvPr/>
        </p:nvSpPr>
        <p:spPr bwMode="auto">
          <a:xfrm>
            <a:off x="5791200" y="4800600"/>
            <a:ext cx="1371600" cy="381000"/>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555</a:t>
            </a:r>
          </a:p>
        </p:txBody>
      </p:sp>
      <p:sp>
        <p:nvSpPr>
          <p:cNvPr id="7187" name="Rectangle 8"/>
          <p:cNvSpPr>
            <a:spLocks noChangeArrowheads="1"/>
          </p:cNvSpPr>
          <p:nvPr/>
        </p:nvSpPr>
        <p:spPr bwMode="auto">
          <a:xfrm>
            <a:off x="5791200" y="4419600"/>
            <a:ext cx="1371600" cy="381000"/>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213</a:t>
            </a:r>
          </a:p>
        </p:txBody>
      </p:sp>
      <p:sp>
        <p:nvSpPr>
          <p:cNvPr id="229386" name="Rectangle 10"/>
          <p:cNvSpPr>
            <a:spLocks noChangeArrowheads="1"/>
          </p:cNvSpPr>
          <p:nvPr/>
        </p:nvSpPr>
        <p:spPr bwMode="auto">
          <a:xfrm>
            <a:off x="5791200" y="3352800"/>
            <a:ext cx="1371600" cy="381000"/>
          </a:xfrm>
          <a:prstGeom prst="rect">
            <a:avLst/>
          </a:prstGeom>
          <a:solidFill>
            <a:srgbClr val="FFCC0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213</a:t>
            </a:r>
          </a:p>
        </p:txBody>
      </p:sp>
      <p:sp>
        <p:nvSpPr>
          <p:cNvPr id="7189" name="Rectangle 11"/>
          <p:cNvSpPr>
            <a:spLocks noChangeArrowheads="1"/>
          </p:cNvSpPr>
          <p:nvPr/>
        </p:nvSpPr>
        <p:spPr bwMode="auto">
          <a:xfrm>
            <a:off x="5791200" y="2971800"/>
            <a:ext cx="1371600" cy="3810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123</a:t>
            </a:r>
          </a:p>
        </p:txBody>
      </p:sp>
      <p:sp>
        <p:nvSpPr>
          <p:cNvPr id="7190" name="Rectangle 12"/>
          <p:cNvSpPr>
            <a:spLocks noChangeArrowheads="1"/>
          </p:cNvSpPr>
          <p:nvPr/>
        </p:nvSpPr>
        <p:spPr bwMode="auto">
          <a:xfrm>
            <a:off x="5791200" y="1752600"/>
            <a:ext cx="1371600" cy="12192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endParaRPr lang="en-US" altLang="en-US" sz="1800">
              <a:latin typeface="Courier New" pitchFamily="49" charset="0"/>
            </a:endParaRPr>
          </a:p>
        </p:txBody>
      </p:sp>
      <p:sp>
        <p:nvSpPr>
          <p:cNvPr id="7191" name="Rectangle 15"/>
          <p:cNvSpPr>
            <a:spLocks noGrp="1" noChangeArrowheads="1"/>
          </p:cNvSpPr>
          <p:nvPr>
            <p:ph type="title"/>
          </p:nvPr>
        </p:nvSpPr>
        <p:spPr/>
        <p:txBody>
          <a:bodyPr/>
          <a:lstStyle/>
          <a:p>
            <a:pPr eaLnBrk="1" hangingPunct="1"/>
            <a:r>
              <a:rPr lang="en-US" altLang="en-US"/>
              <a:t>Stack Operation Examples</a:t>
            </a:r>
          </a:p>
        </p:txBody>
      </p:sp>
      <p:sp>
        <p:nvSpPr>
          <p:cNvPr id="7192" name="Rectangle 16"/>
          <p:cNvSpPr>
            <a:spLocks noChangeArrowheads="1"/>
          </p:cNvSpPr>
          <p:nvPr/>
        </p:nvSpPr>
        <p:spPr bwMode="auto">
          <a:xfrm>
            <a:off x="1524000" y="29718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a:latin typeface="Courier New" pitchFamily="49" charset="0"/>
              </a:rPr>
              <a:t>0x108</a:t>
            </a:r>
          </a:p>
        </p:txBody>
      </p:sp>
      <p:sp>
        <p:nvSpPr>
          <p:cNvPr id="7193" name="Rectangle 17"/>
          <p:cNvSpPr>
            <a:spLocks noChangeArrowheads="1"/>
          </p:cNvSpPr>
          <p:nvPr/>
        </p:nvSpPr>
        <p:spPr bwMode="auto">
          <a:xfrm>
            <a:off x="1524000" y="25908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0x110</a:t>
            </a:r>
          </a:p>
        </p:txBody>
      </p:sp>
      <p:sp>
        <p:nvSpPr>
          <p:cNvPr id="7194" name="Rectangle 18"/>
          <p:cNvSpPr>
            <a:spLocks noChangeArrowheads="1"/>
          </p:cNvSpPr>
          <p:nvPr/>
        </p:nvSpPr>
        <p:spPr bwMode="auto">
          <a:xfrm>
            <a:off x="1524000" y="22098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0x118</a:t>
            </a:r>
          </a:p>
        </p:txBody>
      </p:sp>
      <p:sp>
        <p:nvSpPr>
          <p:cNvPr id="7195" name="Rectangle 19"/>
          <p:cNvSpPr>
            <a:spLocks noChangeArrowheads="1"/>
          </p:cNvSpPr>
          <p:nvPr/>
        </p:nvSpPr>
        <p:spPr bwMode="auto">
          <a:xfrm>
            <a:off x="2895600" y="4800600"/>
            <a:ext cx="1371600" cy="381000"/>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555</a:t>
            </a:r>
          </a:p>
        </p:txBody>
      </p:sp>
      <p:sp>
        <p:nvSpPr>
          <p:cNvPr id="7196" name="Rectangle 21"/>
          <p:cNvSpPr>
            <a:spLocks noChangeArrowheads="1"/>
          </p:cNvSpPr>
          <p:nvPr/>
        </p:nvSpPr>
        <p:spPr bwMode="auto">
          <a:xfrm>
            <a:off x="2895600" y="4419600"/>
            <a:ext cx="1371600" cy="381000"/>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213</a:t>
            </a:r>
          </a:p>
        </p:txBody>
      </p:sp>
      <p:sp>
        <p:nvSpPr>
          <p:cNvPr id="7197" name="Rectangle 23"/>
          <p:cNvSpPr>
            <a:spLocks noChangeArrowheads="1"/>
          </p:cNvSpPr>
          <p:nvPr/>
        </p:nvSpPr>
        <p:spPr bwMode="auto">
          <a:xfrm>
            <a:off x="2895600" y="2971800"/>
            <a:ext cx="1371600" cy="3810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123</a:t>
            </a:r>
          </a:p>
        </p:txBody>
      </p:sp>
      <p:sp>
        <p:nvSpPr>
          <p:cNvPr id="7198" name="Rectangle 24"/>
          <p:cNvSpPr>
            <a:spLocks noChangeArrowheads="1"/>
          </p:cNvSpPr>
          <p:nvPr/>
        </p:nvSpPr>
        <p:spPr bwMode="auto">
          <a:xfrm>
            <a:off x="2895600" y="1752600"/>
            <a:ext cx="1371600" cy="12192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endParaRPr lang="en-US" altLang="en-US" sz="1800">
              <a:latin typeface="Courier New" pitchFamily="49" charset="0"/>
            </a:endParaRPr>
          </a:p>
        </p:txBody>
      </p:sp>
      <p:sp>
        <p:nvSpPr>
          <p:cNvPr id="7199" name="Rectangle 25"/>
          <p:cNvSpPr>
            <a:spLocks noChangeArrowheads="1"/>
          </p:cNvSpPr>
          <p:nvPr/>
        </p:nvSpPr>
        <p:spPr bwMode="auto">
          <a:xfrm>
            <a:off x="2895600" y="5181600"/>
            <a:ext cx="1371600" cy="381000"/>
          </a:xfrm>
          <a:prstGeom prst="rect">
            <a:avLst/>
          </a:prstGeom>
          <a:solidFill>
            <a:srgbClr val="CCE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0x108</a:t>
            </a:r>
          </a:p>
        </p:txBody>
      </p:sp>
      <p:sp>
        <p:nvSpPr>
          <p:cNvPr id="229389" name="Rectangle 13"/>
          <p:cNvSpPr>
            <a:spLocks noChangeArrowheads="1"/>
          </p:cNvSpPr>
          <p:nvPr/>
        </p:nvSpPr>
        <p:spPr bwMode="auto">
          <a:xfrm>
            <a:off x="5791200" y="5181600"/>
            <a:ext cx="1371600" cy="381000"/>
          </a:xfrm>
          <a:prstGeom prst="rect">
            <a:avLst/>
          </a:prstGeom>
          <a:solidFill>
            <a:srgbClr val="66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dirty="0">
                <a:latin typeface="Courier New" pitchFamily="49" charset="0"/>
              </a:rPr>
              <a:t>0x100</a:t>
            </a:r>
          </a:p>
        </p:txBody>
      </p:sp>
      <p:sp>
        <p:nvSpPr>
          <p:cNvPr id="229403" name="Text Box 27"/>
          <p:cNvSpPr txBox="1">
            <a:spLocks noChangeArrowheads="1"/>
          </p:cNvSpPr>
          <p:nvPr/>
        </p:nvSpPr>
        <p:spPr bwMode="auto">
          <a:xfrm>
            <a:off x="5715000" y="1219200"/>
            <a:ext cx="1563248"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l">
              <a:lnSpc>
                <a:spcPct val="100000"/>
              </a:lnSpc>
            </a:pPr>
            <a:r>
              <a:rPr lang="en-US" altLang="en-US" sz="1800" dirty="0" err="1">
                <a:latin typeface="Courier New" pitchFamily="49" charset="0"/>
              </a:rPr>
              <a:t>pushq</a:t>
            </a:r>
            <a:r>
              <a:rPr lang="en-US" altLang="en-US" sz="1800" dirty="0">
                <a:latin typeface="Courier New" pitchFamily="49" charset="0"/>
              </a:rPr>
              <a:t> %</a:t>
            </a:r>
            <a:r>
              <a:rPr lang="en-US" altLang="en-US" sz="1800" dirty="0" err="1">
                <a:latin typeface="Courier New" pitchFamily="49" charset="0"/>
              </a:rPr>
              <a:t>rax</a:t>
            </a:r>
            <a:endParaRPr lang="en-US" altLang="en-US" sz="1800" dirty="0">
              <a:latin typeface="Courier New" pitchFamily="49" charset="0"/>
            </a:endParaRPr>
          </a:p>
        </p:txBody>
      </p:sp>
      <p:sp>
        <p:nvSpPr>
          <p:cNvPr id="7202" name="Rectangle 28"/>
          <p:cNvSpPr>
            <a:spLocks noChangeArrowheads="1"/>
          </p:cNvSpPr>
          <p:nvPr/>
        </p:nvSpPr>
        <p:spPr bwMode="auto">
          <a:xfrm>
            <a:off x="7467600" y="29718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a:latin typeface="Courier New" pitchFamily="49" charset="0"/>
              </a:rPr>
              <a:t>0x108</a:t>
            </a:r>
          </a:p>
        </p:txBody>
      </p:sp>
      <p:sp>
        <p:nvSpPr>
          <p:cNvPr id="7203" name="Rectangle 29"/>
          <p:cNvSpPr>
            <a:spLocks noChangeArrowheads="1"/>
          </p:cNvSpPr>
          <p:nvPr/>
        </p:nvSpPr>
        <p:spPr bwMode="auto">
          <a:xfrm>
            <a:off x="7467600" y="25908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0x110</a:t>
            </a:r>
          </a:p>
        </p:txBody>
      </p:sp>
      <p:sp>
        <p:nvSpPr>
          <p:cNvPr id="7204" name="Rectangle 30"/>
          <p:cNvSpPr>
            <a:spLocks noChangeArrowheads="1"/>
          </p:cNvSpPr>
          <p:nvPr/>
        </p:nvSpPr>
        <p:spPr bwMode="auto">
          <a:xfrm>
            <a:off x="7467600" y="2209800"/>
            <a:ext cx="1371600" cy="38100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r">
              <a:lnSpc>
                <a:spcPct val="100000"/>
              </a:lnSpc>
            </a:pPr>
            <a:r>
              <a:rPr lang="en-US" altLang="en-US" sz="1800" dirty="0">
                <a:latin typeface="Courier New" pitchFamily="49" charset="0"/>
              </a:rPr>
              <a:t>0x118</a:t>
            </a:r>
          </a:p>
        </p:txBody>
      </p:sp>
      <p:sp>
        <p:nvSpPr>
          <p:cNvPr id="7205" name="Rectangle 33"/>
          <p:cNvSpPr>
            <a:spLocks noChangeArrowheads="1"/>
          </p:cNvSpPr>
          <p:nvPr/>
        </p:nvSpPr>
        <p:spPr bwMode="auto">
          <a:xfrm>
            <a:off x="8839200" y="4419600"/>
            <a:ext cx="1371600" cy="381000"/>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213</a:t>
            </a:r>
          </a:p>
        </p:txBody>
      </p:sp>
      <p:sp>
        <p:nvSpPr>
          <p:cNvPr id="7206" name="Rectangle 35"/>
          <p:cNvSpPr>
            <a:spLocks noChangeArrowheads="1"/>
          </p:cNvSpPr>
          <p:nvPr/>
        </p:nvSpPr>
        <p:spPr bwMode="auto">
          <a:xfrm>
            <a:off x="8839200" y="2971800"/>
            <a:ext cx="1371600" cy="3810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123</a:t>
            </a:r>
          </a:p>
        </p:txBody>
      </p:sp>
      <p:sp>
        <p:nvSpPr>
          <p:cNvPr id="7207" name="Rectangle 36"/>
          <p:cNvSpPr>
            <a:spLocks noChangeArrowheads="1"/>
          </p:cNvSpPr>
          <p:nvPr/>
        </p:nvSpPr>
        <p:spPr bwMode="auto">
          <a:xfrm>
            <a:off x="8839200" y="1752600"/>
            <a:ext cx="1371600" cy="12192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endParaRPr lang="en-US" altLang="en-US" sz="1800">
              <a:latin typeface="Courier New" pitchFamily="49" charset="0"/>
            </a:endParaRPr>
          </a:p>
        </p:txBody>
      </p:sp>
      <p:sp>
        <p:nvSpPr>
          <p:cNvPr id="229407" name="Rectangle 31"/>
          <p:cNvSpPr>
            <a:spLocks noChangeArrowheads="1"/>
          </p:cNvSpPr>
          <p:nvPr/>
        </p:nvSpPr>
        <p:spPr bwMode="auto">
          <a:xfrm>
            <a:off x="8839200" y="4800600"/>
            <a:ext cx="1371600" cy="381000"/>
          </a:xfrm>
          <a:prstGeom prst="rect">
            <a:avLst/>
          </a:prstGeom>
          <a:solidFill>
            <a:srgbClr val="FFCC0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213</a:t>
            </a:r>
          </a:p>
        </p:txBody>
      </p:sp>
      <p:sp>
        <p:nvSpPr>
          <p:cNvPr id="229415" name="Text Box 39"/>
          <p:cNvSpPr txBox="1">
            <a:spLocks noChangeArrowheads="1"/>
          </p:cNvSpPr>
          <p:nvPr/>
        </p:nvSpPr>
        <p:spPr bwMode="auto">
          <a:xfrm>
            <a:off x="8763000" y="1219200"/>
            <a:ext cx="1425390"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gn="l">
              <a:lnSpc>
                <a:spcPct val="100000"/>
              </a:lnSpc>
            </a:pPr>
            <a:r>
              <a:rPr lang="en-US" altLang="en-US" sz="1800" dirty="0" err="1">
                <a:latin typeface="Courier New" pitchFamily="49" charset="0"/>
              </a:rPr>
              <a:t>popq</a:t>
            </a:r>
            <a:r>
              <a:rPr lang="en-US" altLang="en-US" sz="1800" dirty="0">
                <a:latin typeface="Courier New" pitchFamily="49" charset="0"/>
              </a:rPr>
              <a:t> %</a:t>
            </a:r>
            <a:r>
              <a:rPr lang="en-US" altLang="en-US" sz="1800" dirty="0" err="1">
                <a:latin typeface="Courier New" pitchFamily="49" charset="0"/>
              </a:rPr>
              <a:t>rdx</a:t>
            </a:r>
            <a:endParaRPr lang="en-US" altLang="en-US" sz="1800" dirty="0">
              <a:latin typeface="Courier New" pitchFamily="49" charset="0"/>
            </a:endParaRPr>
          </a:p>
        </p:txBody>
      </p:sp>
      <p:sp>
        <p:nvSpPr>
          <p:cNvPr id="7212" name="Rectangle 45"/>
          <p:cNvSpPr>
            <a:spLocks noChangeArrowheads="1"/>
          </p:cNvSpPr>
          <p:nvPr/>
        </p:nvSpPr>
        <p:spPr bwMode="auto">
          <a:xfrm>
            <a:off x="8839200" y="3352800"/>
            <a:ext cx="1371600" cy="381000"/>
          </a:xfrm>
          <a:prstGeom prst="rect">
            <a:avLst/>
          </a:prstGeom>
          <a:solidFill>
            <a:srgbClr val="FFFF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600" b="1">
                <a:solidFill>
                  <a:schemeClr val="tx1"/>
                </a:solidFill>
                <a:latin typeface="Helvetica" pitchFamily="-124" charset="0"/>
              </a:defRPr>
            </a:lvl1pPr>
            <a:lvl2pPr marL="742950" indent="-285750">
              <a:defRPr sz="3600" b="1">
                <a:solidFill>
                  <a:schemeClr val="tx1"/>
                </a:solidFill>
                <a:latin typeface="Helvetica" pitchFamily="-124" charset="0"/>
              </a:defRPr>
            </a:lvl2pPr>
            <a:lvl3pPr marL="1143000" indent="-228600">
              <a:defRPr sz="3600" b="1">
                <a:solidFill>
                  <a:schemeClr val="tx1"/>
                </a:solidFill>
                <a:latin typeface="Helvetica" pitchFamily="-124" charset="0"/>
              </a:defRPr>
            </a:lvl3pPr>
            <a:lvl4pPr marL="1600200" indent="-228600">
              <a:defRPr sz="3600" b="1">
                <a:solidFill>
                  <a:schemeClr val="tx1"/>
                </a:solidFill>
                <a:latin typeface="Helvetica" pitchFamily="-124" charset="0"/>
              </a:defRPr>
            </a:lvl4pPr>
            <a:lvl5pPr marL="2057400" indent="-228600">
              <a:defRPr sz="3600" b="1">
                <a:solidFill>
                  <a:schemeClr val="tx1"/>
                </a:solidFill>
                <a:latin typeface="Helvetica" pitchFamily="-124" charset="0"/>
              </a:defRPr>
            </a:lvl5pPr>
            <a:lvl6pPr marL="2514600" indent="-228600" algn="ctr" eaLnBrk="0" fontAlgn="base" hangingPunct="0">
              <a:lnSpc>
                <a:spcPct val="90000"/>
              </a:lnSpc>
              <a:spcBef>
                <a:spcPct val="0"/>
              </a:spcBef>
              <a:spcAft>
                <a:spcPct val="0"/>
              </a:spcAft>
              <a:defRPr sz="3600" b="1">
                <a:solidFill>
                  <a:schemeClr val="tx1"/>
                </a:solidFill>
                <a:latin typeface="Helvetica" pitchFamily="-124" charset="0"/>
              </a:defRPr>
            </a:lvl6pPr>
            <a:lvl7pPr marL="2971800" indent="-228600" algn="ctr" eaLnBrk="0" fontAlgn="base" hangingPunct="0">
              <a:lnSpc>
                <a:spcPct val="90000"/>
              </a:lnSpc>
              <a:spcBef>
                <a:spcPct val="0"/>
              </a:spcBef>
              <a:spcAft>
                <a:spcPct val="0"/>
              </a:spcAft>
              <a:defRPr sz="3600" b="1">
                <a:solidFill>
                  <a:schemeClr val="tx1"/>
                </a:solidFill>
                <a:latin typeface="Helvetica" pitchFamily="-124" charset="0"/>
              </a:defRPr>
            </a:lvl7pPr>
            <a:lvl8pPr marL="3429000" indent="-228600" algn="ctr" eaLnBrk="0" fontAlgn="base" hangingPunct="0">
              <a:lnSpc>
                <a:spcPct val="90000"/>
              </a:lnSpc>
              <a:spcBef>
                <a:spcPct val="0"/>
              </a:spcBef>
              <a:spcAft>
                <a:spcPct val="0"/>
              </a:spcAft>
              <a:defRPr sz="3600" b="1">
                <a:solidFill>
                  <a:schemeClr val="tx1"/>
                </a:solidFill>
                <a:latin typeface="Helvetica" pitchFamily="-124" charset="0"/>
              </a:defRPr>
            </a:lvl8pPr>
            <a:lvl9pPr marL="3886200" indent="-228600" algn="ctr" eaLnBrk="0" fontAlgn="base" hangingPunct="0">
              <a:lnSpc>
                <a:spcPct val="90000"/>
              </a:lnSpc>
              <a:spcBef>
                <a:spcPct val="0"/>
              </a:spcBef>
              <a:spcAft>
                <a:spcPct val="0"/>
              </a:spcAft>
              <a:defRPr sz="3600" b="1">
                <a:solidFill>
                  <a:schemeClr val="tx1"/>
                </a:solidFill>
                <a:latin typeface="Helvetica" pitchFamily="-124" charset="0"/>
              </a:defRPr>
            </a:lvl9pPr>
          </a:lstStyle>
          <a:p>
            <a:pPr>
              <a:lnSpc>
                <a:spcPct val="100000"/>
              </a:lnSpc>
            </a:pPr>
            <a:r>
              <a:rPr lang="en-US" altLang="en-US" sz="1800">
                <a:latin typeface="Courier New" pitchFamily="49" charset="0"/>
              </a:rPr>
              <a:t>213</a:t>
            </a: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4B34399D-9CAF-F41A-2A47-55BB4EDAEE1A}"/>
                  </a:ext>
                </a:extLst>
              </p14:cNvPr>
              <p14:cNvContentPartPr/>
              <p14:nvPr/>
            </p14:nvContentPartPr>
            <p14:xfrm>
              <a:off x="8451720" y="3162240"/>
              <a:ext cx="2159640" cy="870480"/>
            </p14:xfrm>
          </p:contentPart>
        </mc:Choice>
        <mc:Fallback xmlns="">
          <p:pic>
            <p:nvPicPr>
              <p:cNvPr id="3" name="Ink 2">
                <a:extLst>
                  <a:ext uri="{FF2B5EF4-FFF2-40B4-BE49-F238E27FC236}">
                    <a16:creationId xmlns:a16="http://schemas.microsoft.com/office/drawing/2014/main" id="{4B34399D-9CAF-F41A-2A47-55BB4EDAEE1A}"/>
                  </a:ext>
                </a:extLst>
              </p:cNvPr>
              <p:cNvPicPr/>
              <p:nvPr/>
            </p:nvPicPr>
            <p:blipFill>
              <a:blip r:embed="rId4"/>
              <a:stretch>
                <a:fillRect/>
              </a:stretch>
            </p:blipFill>
            <p:spPr>
              <a:xfrm>
                <a:off x="8442360" y="3152880"/>
                <a:ext cx="2178360" cy="88920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94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938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938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9415">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2940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29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418" grpId="0" animBg="1" autoUpdateAnimBg="0"/>
      <p:bldP spid="229386" grpId="0" animBg="1" autoUpdateAnimBg="0"/>
      <p:bldP spid="229389" grpId="0" animBg="1" autoUpdateAnimBg="0"/>
      <p:bldP spid="229403" grpId="0" build="p" autoUpdateAnimBg="0"/>
      <p:bldP spid="229407" grpId="0" animBg="1" autoUpdateAnimBg="0"/>
      <p:bldP spid="22941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pPr eaLnBrk="1" hangingPunct="1"/>
            <a:r>
              <a:rPr lang="en-US" altLang="en-US"/>
              <a:t>Procedure Control Flow</a:t>
            </a:r>
          </a:p>
        </p:txBody>
      </p:sp>
      <p:sp>
        <p:nvSpPr>
          <p:cNvPr id="230403" name="Rectangle 3"/>
          <p:cNvSpPr>
            <a:spLocks noGrp="1" noChangeArrowheads="1"/>
          </p:cNvSpPr>
          <p:nvPr>
            <p:ph idx="1"/>
          </p:nvPr>
        </p:nvSpPr>
        <p:spPr>
          <a:extLst>
            <a:ext uri="{91240B29-F687-4F45-9708-019B960494DF}">
              <a14:hiddenLine xmlns:a14="http://schemas.microsoft.com/office/drawing/2010/main" w="12700">
                <a:solidFill>
                  <a:schemeClr val="tx1"/>
                </a:solidFill>
                <a:miter lim="800000"/>
                <a:headEnd/>
                <a:tailEnd/>
              </a14:hiddenLine>
            </a:ext>
          </a:extLst>
        </p:spPr>
        <p:txBody>
          <a:bodyPr vert="horz" wrap="square" lIns="90487" tIns="44450" rIns="90487" bIns="44450" numCol="1" anchor="t" anchorCtr="0" compatLnSpc="1">
            <a:prstTxWarp prst="textNoShape">
              <a:avLst/>
            </a:prstTxWarp>
          </a:bodyPr>
          <a:lstStyle/>
          <a:p>
            <a:pPr marL="560388" lvl="1" indent="-222250" eaLnBrk="1" hangingPunct="1">
              <a:tabLst>
                <a:tab pos="977900" algn="l"/>
                <a:tab pos="1892300" algn="l"/>
                <a:tab pos="2286000" algn="l"/>
                <a:tab pos="4064000" algn="l"/>
              </a:tabLst>
              <a:defRPr/>
            </a:pPr>
            <a:r>
              <a:rPr lang="en-US" dirty="0"/>
              <a:t>Use stack to support procedure call and return</a:t>
            </a:r>
          </a:p>
          <a:p>
            <a:pPr marL="223838" indent="-223838" eaLnBrk="1" hangingPunct="1">
              <a:tabLst>
                <a:tab pos="977900" algn="l"/>
                <a:tab pos="1892300" algn="l"/>
                <a:tab pos="2286000" algn="l"/>
                <a:tab pos="4064000" algn="l"/>
              </a:tabLst>
              <a:defRPr/>
            </a:pPr>
            <a:r>
              <a:rPr lang="en-US" dirty="0"/>
              <a:t>Procedure call: </a:t>
            </a:r>
            <a:r>
              <a:rPr lang="en-US" b="0" dirty="0">
                <a:latin typeface="Courier New" panose="02070309020205020404" pitchFamily="49" charset="0"/>
                <a:cs typeface="Courier New" panose="02070309020205020404" pitchFamily="49" charset="0"/>
              </a:rPr>
              <a:t>call</a:t>
            </a:r>
            <a:r>
              <a:rPr lang="en-US" dirty="0">
                <a:latin typeface="Courier New" panose="02070309020205020404" pitchFamily="49" charset="0"/>
                <a:cs typeface="Courier New" panose="02070309020205020404" pitchFamily="49" charset="0"/>
              </a:rPr>
              <a:t> </a:t>
            </a:r>
            <a:r>
              <a:rPr lang="en-US" dirty="0">
                <a:cs typeface="Courier New" panose="02070309020205020404" pitchFamily="49" charset="0"/>
              </a:rPr>
              <a:t>or</a:t>
            </a:r>
            <a:r>
              <a:rPr lang="en-US" dirty="0">
                <a:latin typeface="Courier New" panose="02070309020205020404" pitchFamily="49" charset="0"/>
                <a:cs typeface="Courier New" panose="02070309020205020404" pitchFamily="49" charset="0"/>
              </a:rPr>
              <a:t> </a:t>
            </a:r>
            <a:r>
              <a:rPr lang="en-US" b="0" dirty="0" err="1">
                <a:latin typeface="Courier New" panose="02070309020205020404" pitchFamily="49" charset="0"/>
                <a:cs typeface="Courier New" panose="02070309020205020404" pitchFamily="49" charset="0"/>
              </a:rPr>
              <a:t>callq</a:t>
            </a:r>
            <a:endParaRPr lang="en-US" b="0" dirty="0"/>
          </a:p>
          <a:p>
            <a:pPr marL="560388" lvl="1" indent="-222250" eaLnBrk="1" hangingPunct="1">
              <a:buNone/>
              <a:tabLst>
                <a:tab pos="977900" algn="l"/>
                <a:tab pos="1892300" algn="l"/>
                <a:tab pos="2286000" algn="l"/>
                <a:tab pos="4064000" algn="l"/>
              </a:tabLst>
              <a:defRPr/>
            </a:pPr>
            <a:r>
              <a:rPr lang="en-US" dirty="0">
                <a:latin typeface="Courier New" pitchFamily="49" charset="0"/>
              </a:rPr>
              <a:t>call </a:t>
            </a:r>
            <a:r>
              <a:rPr lang="en-US" i="1" dirty="0">
                <a:latin typeface="Courier New" pitchFamily="49" charset="0"/>
              </a:rPr>
              <a:t>label		</a:t>
            </a:r>
            <a:r>
              <a:rPr lang="en-US" dirty="0"/>
              <a:t>Push return address onto stack; jump to </a:t>
            </a:r>
            <a:r>
              <a:rPr lang="en-US" i="1" dirty="0">
                <a:latin typeface="Courier New" pitchFamily="49" charset="0"/>
              </a:rPr>
              <a:t>label</a:t>
            </a:r>
            <a:endParaRPr lang="en-US" dirty="0"/>
          </a:p>
          <a:p>
            <a:pPr marL="223838" indent="-223838" eaLnBrk="1" hangingPunct="1">
              <a:tabLst>
                <a:tab pos="977900" algn="l"/>
                <a:tab pos="1892300" algn="l"/>
                <a:tab pos="2286000" algn="l"/>
                <a:tab pos="4064000" algn="l"/>
              </a:tabLst>
              <a:defRPr/>
            </a:pPr>
            <a:r>
              <a:rPr lang="en-US" dirty="0"/>
              <a:t>Return address value</a:t>
            </a:r>
          </a:p>
          <a:p>
            <a:pPr marL="560388" lvl="1" indent="-222250" eaLnBrk="1" hangingPunct="1">
              <a:tabLst>
                <a:tab pos="977900" algn="l"/>
                <a:tab pos="1892300" algn="l"/>
                <a:tab pos="2286000" algn="l"/>
                <a:tab pos="4064000" algn="l"/>
              </a:tabLst>
              <a:defRPr/>
            </a:pPr>
            <a:r>
              <a:rPr lang="en-US" dirty="0"/>
              <a:t>Address of instruction </a:t>
            </a:r>
            <a:r>
              <a:rPr lang="en-US" i="1" dirty="0"/>
              <a:t>just beyond</a:t>
            </a:r>
            <a:r>
              <a:rPr lang="en-US" dirty="0"/>
              <a:t> </a:t>
            </a:r>
            <a:r>
              <a:rPr lang="en-US" dirty="0">
                <a:latin typeface="Courier New" pitchFamily="49" charset="0"/>
              </a:rPr>
              <a:t>call</a:t>
            </a:r>
            <a:endParaRPr lang="en-US" dirty="0"/>
          </a:p>
          <a:p>
            <a:pPr marL="223838" indent="-223838" eaLnBrk="1" hangingPunct="1">
              <a:tabLst>
                <a:tab pos="977900" algn="l"/>
                <a:tab pos="1892300" algn="l"/>
                <a:tab pos="2286000" algn="l"/>
                <a:tab pos="4064000" algn="l"/>
              </a:tabLst>
              <a:defRPr/>
            </a:pPr>
            <a:r>
              <a:rPr lang="en-US" dirty="0"/>
              <a:t>Procedure return: </a:t>
            </a:r>
            <a:r>
              <a:rPr lang="en-US" b="0" dirty="0">
                <a:latin typeface="Courier New" panose="02070309020205020404" pitchFamily="49" charset="0"/>
                <a:cs typeface="Courier New" panose="02070309020205020404" pitchFamily="49" charset="0"/>
              </a:rPr>
              <a:t>ret</a:t>
            </a:r>
            <a:r>
              <a:rPr lang="en-US" dirty="0">
                <a:latin typeface="Courier New" panose="02070309020205020404" pitchFamily="49" charset="0"/>
                <a:cs typeface="Courier New" panose="02070309020205020404" pitchFamily="49" charset="0"/>
              </a:rPr>
              <a:t> </a:t>
            </a:r>
            <a:r>
              <a:rPr lang="en-US" dirty="0">
                <a:cs typeface="Courier New" panose="02070309020205020404" pitchFamily="49" charset="0"/>
              </a:rPr>
              <a:t>or</a:t>
            </a:r>
            <a:r>
              <a:rPr lang="en-US" dirty="0">
                <a:latin typeface="Courier New" panose="02070309020205020404" pitchFamily="49" charset="0"/>
                <a:cs typeface="Courier New" panose="02070309020205020404" pitchFamily="49" charset="0"/>
              </a:rPr>
              <a:t> </a:t>
            </a:r>
            <a:r>
              <a:rPr lang="en-US" b="0" dirty="0" err="1">
                <a:latin typeface="Courier New" panose="02070309020205020404" pitchFamily="49" charset="0"/>
                <a:cs typeface="Courier New" panose="02070309020205020404" pitchFamily="49" charset="0"/>
              </a:rPr>
              <a:t>retq</a:t>
            </a:r>
            <a:r>
              <a:rPr lang="en-US" b="0" dirty="0">
                <a:latin typeface="Courier New" panose="02070309020205020404" pitchFamily="49" charset="0"/>
                <a:cs typeface="Courier New" panose="02070309020205020404" pitchFamily="49" charset="0"/>
              </a:rPr>
              <a:t> </a:t>
            </a:r>
            <a:r>
              <a:rPr lang="en-US" dirty="0">
                <a:effectLst>
                  <a:outerShdw blurRad="38100" dist="38100" dir="2700000" algn="tl">
                    <a:srgbClr val="000000">
                      <a:alpha val="43137"/>
                    </a:srgbClr>
                  </a:outerShdw>
                </a:effectLst>
                <a:cs typeface="Courier New" panose="02070309020205020404" pitchFamily="49" charset="0"/>
              </a:rPr>
              <a:t>(or</a:t>
            </a:r>
            <a:r>
              <a:rPr lang="en-US" b="0" dirty="0">
                <a:effectLst/>
                <a:latin typeface="Courier New" panose="02070309020205020404" pitchFamily="49" charset="0"/>
                <a:cs typeface="Courier New" panose="02070309020205020404" pitchFamily="49" charset="0"/>
              </a:rPr>
              <a:t> </a:t>
            </a:r>
            <a:r>
              <a:rPr lang="en-US" b="0"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rep; ret</a:t>
            </a:r>
            <a:r>
              <a:rPr lang="en-US" dirty="0">
                <a:effectLst>
                  <a:outerShdw blurRad="38100" dist="38100" dir="2700000" algn="tl">
                    <a:srgbClr val="000000">
                      <a:alpha val="43137"/>
                    </a:srgbClr>
                  </a:outerShdw>
                </a:effectLst>
                <a:cs typeface="Courier New" panose="02070309020205020404" pitchFamily="49" charset="0"/>
              </a:rPr>
              <a:t>)</a:t>
            </a:r>
            <a:endParaRPr lang="en-US" b="0" dirty="0"/>
          </a:p>
          <a:p>
            <a:pPr marL="560388" lvl="1" indent="-222250" eaLnBrk="1" hangingPunct="1">
              <a:tabLst>
                <a:tab pos="977900" algn="l"/>
                <a:tab pos="1892300" algn="l"/>
                <a:tab pos="2286000" algn="l"/>
                <a:tab pos="4064000" algn="l"/>
              </a:tabLst>
              <a:defRPr/>
            </a:pPr>
            <a:r>
              <a:rPr lang="en-US" dirty="0"/>
              <a:t>Pop address (of instruction after corresponding </a:t>
            </a:r>
            <a:r>
              <a:rPr lang="en-US" sz="2400" b="0"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call</a:t>
            </a:r>
            <a:r>
              <a:rPr lang="en-US" dirty="0"/>
              <a:t>) from stack</a:t>
            </a:r>
          </a:p>
          <a:p>
            <a:pPr marL="560388" lvl="1" indent="-222250" eaLnBrk="1" hangingPunct="1">
              <a:tabLst>
                <a:tab pos="977900" algn="l"/>
                <a:tab pos="1892300" algn="l"/>
                <a:tab pos="2286000" algn="l"/>
                <a:tab pos="4064000" algn="l"/>
              </a:tabLst>
              <a:defRPr/>
            </a:pPr>
            <a:r>
              <a:rPr lang="en-US" dirty="0"/>
              <a:t>Jump to that address</a:t>
            </a:r>
            <a:endParaRPr lang="en-US" dirty="0">
              <a:latin typeface="Courier New" pitchFamily="49" charset="0"/>
            </a:endParaRPr>
          </a:p>
        </p:txBody>
      </p:sp>
      <p:sp>
        <p:nvSpPr>
          <p:cNvPr id="2" name="Oval 1">
            <a:extLst>
              <a:ext uri="{FF2B5EF4-FFF2-40B4-BE49-F238E27FC236}">
                <a16:creationId xmlns:a16="http://schemas.microsoft.com/office/drawing/2014/main" id="{B6D4530D-6600-4702-9625-4045C7A5CA7A}"/>
              </a:ext>
            </a:extLst>
          </p:cNvPr>
          <p:cNvSpPr/>
          <p:nvPr/>
        </p:nvSpPr>
        <p:spPr bwMode="auto">
          <a:xfrm>
            <a:off x="2590800" y="2047280"/>
            <a:ext cx="4114800" cy="548640"/>
          </a:xfrm>
          <a:prstGeom prst="ellipse">
            <a:avLst/>
          </a:prstGeom>
          <a:noFill/>
          <a:ln w="28575" cap="flat" cmpd="sng" algn="ctr">
            <a:solidFill>
              <a:srgbClr val="FF0000"/>
            </a:solidFill>
            <a:prstDash val="solid"/>
            <a:round/>
            <a:headEnd type="none" w="med" len="med"/>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7961" dir="2700000" algn="ctr" rotWithShape="0">
                    <a:schemeClr val="tx2"/>
                  </a:outerShdw>
                </a:effectLst>
              </a14:hiddenEffects>
            </a:ext>
          </a:extLst>
        </p:spPr>
        <p:txBody>
          <a:bodyPr vert="horz" wrap="squar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Helvetica" pitchFamily="-12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Control-Flow Example #1</a:t>
            </a:r>
          </a:p>
        </p:txBody>
      </p:sp>
      <p:sp>
        <p:nvSpPr>
          <p:cNvPr id="6" name="Rectangle 4"/>
          <p:cNvSpPr>
            <a:spLocks/>
          </p:cNvSpPr>
          <p:nvPr/>
        </p:nvSpPr>
        <p:spPr bwMode="auto">
          <a:xfrm>
            <a:off x="1752600" y="3962400"/>
            <a:ext cx="4495800" cy="15240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ro-RO" sz="1800" dirty="0">
                <a:latin typeface="Courier New" pitchFamily="49" charset="0"/>
                <a:cs typeface="Courier New" pitchFamily="49" charset="0"/>
                <a:sym typeface="Courier New Bold" charset="0"/>
              </a:rPr>
              <a:t>0000000000400550 &lt;mult2&gt;:</a:t>
            </a:r>
          </a:p>
          <a:p>
            <a:pPr algn="l"/>
            <a:r>
              <a:rPr lang="ro-RO" sz="1800" dirty="0">
                <a:latin typeface="Courier New" pitchFamily="49" charset="0"/>
                <a:cs typeface="Courier New" pitchFamily="49" charset="0"/>
                <a:sym typeface="Courier New Bold" charset="0"/>
              </a:rPr>
              <a:t>  400550:  mov    %rdi,%rax</a:t>
            </a:r>
          </a:p>
          <a:p>
            <a:pPr algn="l"/>
            <a:r>
              <a:rPr lang="ro-RO" sz="1800" dirty="0">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endParaRPr lang="ro-RO" sz="1800" dirty="0">
              <a:latin typeface="Courier New" pitchFamily="49" charset="0"/>
              <a:cs typeface="Courier New" pitchFamily="49" charset="0"/>
              <a:sym typeface="Courier New Bold" charset="0"/>
            </a:endParaRPr>
          </a:p>
          <a:p>
            <a:pPr algn="l"/>
            <a:r>
              <a:rPr lang="ro-RO" sz="1800" dirty="0">
                <a:latin typeface="Courier New" pitchFamily="49" charset="0"/>
                <a:cs typeface="Courier New" pitchFamily="49" charset="0"/>
                <a:sym typeface="Courier New Bold" charset="0"/>
              </a:rPr>
              <a:t>  400557:  retq</a:t>
            </a:r>
          </a:p>
        </p:txBody>
      </p:sp>
      <p:sp>
        <p:nvSpPr>
          <p:cNvPr id="8" name="Rectangle 7"/>
          <p:cNvSpPr>
            <a:spLocks/>
          </p:cNvSpPr>
          <p:nvPr/>
        </p:nvSpPr>
        <p:spPr bwMode="auto">
          <a:xfrm>
            <a:off x="1752600" y="1295400"/>
            <a:ext cx="4495800" cy="20574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sk-SK" sz="1800" dirty="0">
                <a:latin typeface="Courier New" pitchFamily="49" charset="0"/>
                <a:cs typeface="Courier New" pitchFamily="49" charset="0"/>
                <a:sym typeface="Courier New Bold" charset="0"/>
              </a:rPr>
              <a:t>0000000000400540 &lt;multstore&gt;:</a:t>
            </a:r>
          </a:p>
          <a:p>
            <a:pPr algn="l"/>
            <a:r>
              <a:rPr lang="sk-SK" sz="1800" dirty="0">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sk-SK" sz="1800" dirty="0">
                <a:latin typeface="Courier New" pitchFamily="49" charset="0"/>
                <a:cs typeface="Courier New" pitchFamily="49" charset="0"/>
                <a:sym typeface="Courier New Bold" charset="0"/>
              </a:rPr>
              <a:t>  400544: callq  400550 &lt;mult2&gt;</a:t>
            </a:r>
          </a:p>
          <a:p>
            <a:pPr algn="l"/>
            <a:r>
              <a:rPr lang="sk-SK" sz="1800" dirty="0">
                <a:latin typeface="Courier New" pitchFamily="49" charset="0"/>
                <a:cs typeface="Courier New" pitchFamily="49" charset="0"/>
                <a:sym typeface="Courier New Bold" charset="0"/>
              </a:rPr>
              <a:t>  400549: mov    %rax,(%rbx)</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11" name="Rectangle 8"/>
          <p:cNvSpPr>
            <a:spLocks/>
          </p:cNvSpPr>
          <p:nvPr/>
        </p:nvSpPr>
        <p:spPr bwMode="auto">
          <a:xfrm>
            <a:off x="7772400" y="3505200"/>
            <a:ext cx="1346200" cy="381000"/>
          </a:xfrm>
          <a:prstGeom prst="rect">
            <a:avLst/>
          </a:prstGeom>
          <a:solidFill>
            <a:srgbClr val="FFCCCC"/>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0x400544</a:t>
            </a:r>
          </a:p>
        </p:txBody>
      </p:sp>
      <p:sp>
        <p:nvSpPr>
          <p:cNvPr id="12" name="Rectangle 9"/>
          <p:cNvSpPr>
            <a:spLocks/>
          </p:cNvSpPr>
          <p:nvPr/>
        </p:nvSpPr>
        <p:spPr bwMode="auto">
          <a:xfrm>
            <a:off x="7772400" y="28956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0x120</a:t>
            </a:r>
          </a:p>
        </p:txBody>
      </p:sp>
      <p:sp>
        <p:nvSpPr>
          <p:cNvPr id="18" name="Rectangle 15"/>
          <p:cNvSpPr>
            <a:spLocks/>
          </p:cNvSpPr>
          <p:nvPr/>
        </p:nvSpPr>
        <p:spPr bwMode="auto">
          <a:xfrm>
            <a:off x="7772400" y="381000"/>
            <a:ext cx="1346200" cy="19050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r>
              <a:rPr lang="en-US" sz="2400" dirty="0"/>
              <a:t>•</a:t>
            </a:r>
          </a:p>
          <a:p>
            <a:r>
              <a:rPr lang="en-US" sz="2400" dirty="0"/>
              <a:t>•</a:t>
            </a:r>
          </a:p>
          <a:p>
            <a:r>
              <a:rPr lang="en-US" sz="2400" dirty="0"/>
              <a:t>•</a:t>
            </a:r>
          </a:p>
        </p:txBody>
      </p:sp>
      <p:sp>
        <p:nvSpPr>
          <p:cNvPr id="20" name="Arc 19"/>
          <p:cNvSpPr/>
          <p:nvPr/>
        </p:nvSpPr>
        <p:spPr bwMode="auto">
          <a:xfrm flipV="1">
            <a:off x="8153400" y="2133600"/>
            <a:ext cx="1676400" cy="990600"/>
          </a:xfrm>
          <a:prstGeom prst="arc">
            <a:avLst>
              <a:gd name="adj1" fmla="val 17108922"/>
              <a:gd name="adj2" fmla="val 4768750"/>
            </a:avLst>
          </a:prstGeom>
          <a:noFill/>
          <a:ln w="25400" cap="flat" cmpd="sng" algn="ctr">
            <a:solidFill>
              <a:srgbClr val="008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eaLnBrk="1" hangingPunct="1">
              <a:lnSpc>
                <a:spcPct val="100000"/>
              </a:lnSpc>
            </a:pPr>
            <a:endParaRPr lang="en-US" sz="4200" b="0">
              <a:solidFill>
                <a:srgbClr val="000000"/>
              </a:solidFill>
              <a:latin typeface="Gill Sans" charset="0"/>
              <a:ea typeface="ヒラギノ角ゴ ProN W3" charset="0"/>
              <a:cs typeface="ヒラギノ角ゴ ProN W3" charset="0"/>
              <a:sym typeface="Gill Sans" charset="0"/>
            </a:endParaRPr>
          </a:p>
        </p:txBody>
      </p:sp>
      <p:cxnSp>
        <p:nvCxnSpPr>
          <p:cNvPr id="22" name="Straight Arrow Connector 21"/>
          <p:cNvCxnSpPr>
            <a:stCxn id="11" idx="1"/>
          </p:cNvCxnSpPr>
          <p:nvPr/>
        </p:nvCxnSpPr>
        <p:spPr bwMode="auto">
          <a:xfrm flipH="1" flipV="1">
            <a:off x="6096000" y="2362200"/>
            <a:ext cx="1676400" cy="13335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24" name="Rectangle 3"/>
          <p:cNvSpPr>
            <a:spLocks/>
          </p:cNvSpPr>
          <p:nvPr/>
        </p:nvSpPr>
        <p:spPr bwMode="auto">
          <a:xfrm>
            <a:off x="6996113" y="28956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25" name="Rectangle 10"/>
          <p:cNvSpPr>
            <a:spLocks/>
          </p:cNvSpPr>
          <p:nvPr/>
        </p:nvSpPr>
        <p:spPr bwMode="auto">
          <a:xfrm>
            <a:off x="6858001" y="1905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0x120</a:t>
            </a:r>
          </a:p>
        </p:txBody>
      </p:sp>
      <p:sp>
        <p:nvSpPr>
          <p:cNvPr id="26" name="Rectangle 11"/>
          <p:cNvSpPr>
            <a:spLocks/>
          </p:cNvSpPr>
          <p:nvPr/>
        </p:nvSpPr>
        <p:spPr bwMode="auto">
          <a:xfrm>
            <a:off x="6858001" y="1524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0x128</a:t>
            </a:r>
          </a:p>
        </p:txBody>
      </p:sp>
      <p:sp>
        <p:nvSpPr>
          <p:cNvPr id="27" name="Rectangle 12"/>
          <p:cNvSpPr>
            <a:spLocks/>
          </p:cNvSpPr>
          <p:nvPr/>
        </p:nvSpPr>
        <p:spPr bwMode="auto">
          <a:xfrm>
            <a:off x="6858001" y="1143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0x130</a:t>
            </a:r>
          </a:p>
        </p:txBody>
      </p:sp>
      <p:sp>
        <p:nvSpPr>
          <p:cNvPr id="29" name="Rectangle 4"/>
          <p:cNvSpPr>
            <a:spLocks/>
          </p:cNvSpPr>
          <p:nvPr/>
        </p:nvSpPr>
        <p:spPr bwMode="auto">
          <a:xfrm>
            <a:off x="6996113" y="35052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%rip</a:t>
            </a:r>
          </a:p>
        </p:txBody>
      </p:sp>
    </p:spTree>
    <p:extLst>
      <p:ext uri="{BB962C8B-B14F-4D97-AF65-F5344CB8AC3E}">
        <p14:creationId xmlns:p14="http://schemas.microsoft.com/office/powerpoint/2010/main" val="222520986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Control-Flow Example #2</a:t>
            </a:r>
          </a:p>
        </p:txBody>
      </p:sp>
      <p:sp>
        <p:nvSpPr>
          <p:cNvPr id="6" name="Rectangle 4"/>
          <p:cNvSpPr>
            <a:spLocks/>
          </p:cNvSpPr>
          <p:nvPr/>
        </p:nvSpPr>
        <p:spPr bwMode="auto">
          <a:xfrm>
            <a:off x="1752600" y="3962400"/>
            <a:ext cx="4495800" cy="1524000"/>
          </a:xfrm>
          <a:prstGeom prst="rect">
            <a:avLst/>
          </a:prstGeom>
          <a:solidFill>
            <a:srgbClr val="CCFFCC"/>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ro-RO" sz="1800" dirty="0">
                <a:latin typeface="Courier New" pitchFamily="49" charset="0"/>
                <a:cs typeface="Courier New" pitchFamily="49" charset="0"/>
                <a:sym typeface="Courier New Bold" charset="0"/>
              </a:rPr>
              <a:t>0000000000400550 &lt;mult2&gt;:</a:t>
            </a:r>
          </a:p>
          <a:p>
            <a:pPr algn="l"/>
            <a:r>
              <a:rPr lang="ro-RO" sz="1800" dirty="0">
                <a:latin typeface="Courier New" pitchFamily="49" charset="0"/>
                <a:cs typeface="Courier New" pitchFamily="49" charset="0"/>
                <a:sym typeface="Courier New Bold" charset="0"/>
              </a:rPr>
              <a:t>  400550:  mov    %rdi,%rax</a:t>
            </a:r>
          </a:p>
          <a:p>
            <a:pPr algn="l"/>
            <a:r>
              <a:rPr lang="ro-RO" sz="1800" dirty="0">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endParaRPr lang="ro-RO" sz="1800" dirty="0">
              <a:latin typeface="Courier New" pitchFamily="49" charset="0"/>
              <a:cs typeface="Courier New" pitchFamily="49" charset="0"/>
              <a:sym typeface="Courier New Bold" charset="0"/>
            </a:endParaRPr>
          </a:p>
          <a:p>
            <a:pPr algn="l"/>
            <a:r>
              <a:rPr lang="ro-RO" sz="1800" dirty="0">
                <a:latin typeface="Courier New" pitchFamily="49" charset="0"/>
                <a:cs typeface="Courier New" pitchFamily="49" charset="0"/>
                <a:sym typeface="Courier New Bold" charset="0"/>
              </a:rPr>
              <a:t>  400557:  retq		</a:t>
            </a:r>
          </a:p>
        </p:txBody>
      </p:sp>
      <p:sp>
        <p:nvSpPr>
          <p:cNvPr id="8" name="Rectangle 7"/>
          <p:cNvSpPr>
            <a:spLocks/>
          </p:cNvSpPr>
          <p:nvPr/>
        </p:nvSpPr>
        <p:spPr bwMode="auto">
          <a:xfrm>
            <a:off x="1752600" y="1295400"/>
            <a:ext cx="4495800" cy="2057400"/>
          </a:xfrm>
          <a:prstGeom prst="rect">
            <a:avLst/>
          </a:prstGeom>
          <a:solidFill>
            <a:srgbClr val="F6F5BD"/>
          </a:solidFill>
          <a:ln w="12700" cap="flat">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38100" tIns="38100" rIns="38100" bIns="38100"/>
          <a:lstStyle/>
          <a:p>
            <a:pPr algn="l"/>
            <a:r>
              <a:rPr lang="sk-SK" sz="1800" dirty="0">
                <a:latin typeface="Courier New" pitchFamily="49" charset="0"/>
                <a:cs typeface="Courier New" pitchFamily="49" charset="0"/>
                <a:sym typeface="Courier New Bold" charset="0"/>
              </a:rPr>
              <a:t>0000000000400540 &lt;multstore&gt;:</a:t>
            </a:r>
          </a:p>
          <a:p>
            <a:pPr algn="l"/>
            <a:r>
              <a:rPr lang="sk-SK" sz="1800" dirty="0">
                <a:latin typeface="Courier New" pitchFamily="49" charset="0"/>
                <a:cs typeface="Courier New" pitchFamily="49" charset="0"/>
                <a:sym typeface="Courier New Bold" charset="0"/>
              </a:rPr>
              <a:t>  </a:t>
            </a:r>
            <a:r>
              <a:rPr lang="en-US" sz="1800" dirty="0">
                <a:latin typeface="Courier New" pitchFamily="49" charset="0"/>
                <a:cs typeface="Courier New" pitchFamily="49" charset="0"/>
                <a:sym typeface="Courier New Bold" charset="0"/>
              </a:rPr>
              <a:t>•</a:t>
            </a:r>
          </a:p>
          <a:p>
            <a:pPr algn="l"/>
            <a:r>
              <a:rPr lang="en-US" sz="1800" dirty="0">
                <a:latin typeface="Courier New" pitchFamily="49" charset="0"/>
                <a:cs typeface="Courier New" pitchFamily="49" charset="0"/>
                <a:sym typeface="Courier New Bold" charset="0"/>
              </a:rPr>
              <a:t>  •</a:t>
            </a:r>
          </a:p>
          <a:p>
            <a:pPr algn="l"/>
            <a:r>
              <a:rPr lang="sk-SK" sz="1800" dirty="0">
                <a:latin typeface="Courier New" pitchFamily="49" charset="0"/>
                <a:cs typeface="Courier New" pitchFamily="49" charset="0"/>
                <a:sym typeface="Courier New Bold" charset="0"/>
              </a:rPr>
              <a:t>  400544: callq  400550 &lt;mult2&gt;</a:t>
            </a:r>
          </a:p>
          <a:p>
            <a:pPr algn="l"/>
            <a:r>
              <a:rPr lang="sk-SK" sz="1800" dirty="0">
                <a:latin typeface="Courier New" pitchFamily="49" charset="0"/>
                <a:cs typeface="Courier New" pitchFamily="49" charset="0"/>
                <a:sym typeface="Courier New Bold" charset="0"/>
              </a:rPr>
              <a:t>  400549: mov    %rax,(%rbx)</a:t>
            </a:r>
          </a:p>
          <a:p>
            <a:pPr algn="l"/>
            <a:r>
              <a:rPr lang="en-US" sz="1800" dirty="0">
                <a:latin typeface="Courier New" pitchFamily="49" charset="0"/>
                <a:cs typeface="Courier New" pitchFamily="49" charset="0"/>
                <a:sym typeface="Courier New Bold" charset="0"/>
              </a:rPr>
              <a:t>  •</a:t>
            </a:r>
          </a:p>
          <a:p>
            <a:pPr algn="l"/>
            <a:r>
              <a:rPr lang="en-US" sz="1800" dirty="0">
                <a:latin typeface="Courier New" pitchFamily="49" charset="0"/>
                <a:cs typeface="Courier New" pitchFamily="49" charset="0"/>
                <a:sym typeface="Courier New Bold" charset="0"/>
              </a:rPr>
              <a:t>  •</a:t>
            </a:r>
          </a:p>
        </p:txBody>
      </p:sp>
      <p:sp>
        <p:nvSpPr>
          <p:cNvPr id="11" name="Rectangle 8"/>
          <p:cNvSpPr>
            <a:spLocks/>
          </p:cNvSpPr>
          <p:nvPr/>
        </p:nvSpPr>
        <p:spPr bwMode="auto">
          <a:xfrm>
            <a:off x="7772400" y="3505200"/>
            <a:ext cx="1346200" cy="381000"/>
          </a:xfrm>
          <a:prstGeom prst="rect">
            <a:avLst/>
          </a:prstGeom>
          <a:solidFill>
            <a:srgbClr val="FFCCCC"/>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0x400550</a:t>
            </a:r>
          </a:p>
        </p:txBody>
      </p:sp>
      <p:sp>
        <p:nvSpPr>
          <p:cNvPr id="12" name="Rectangle 9"/>
          <p:cNvSpPr>
            <a:spLocks/>
          </p:cNvSpPr>
          <p:nvPr/>
        </p:nvSpPr>
        <p:spPr bwMode="auto">
          <a:xfrm>
            <a:off x="7772400" y="2895600"/>
            <a:ext cx="1346200" cy="381000"/>
          </a:xfrm>
          <a:prstGeom prst="rect">
            <a:avLst/>
          </a:prstGeom>
          <a:solidFill>
            <a:srgbClr val="D5F1CF"/>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0x118</a:t>
            </a:r>
          </a:p>
        </p:txBody>
      </p:sp>
      <p:sp>
        <p:nvSpPr>
          <p:cNvPr id="17" name="Rectangle 14"/>
          <p:cNvSpPr>
            <a:spLocks/>
          </p:cNvSpPr>
          <p:nvPr/>
        </p:nvSpPr>
        <p:spPr bwMode="auto">
          <a:xfrm>
            <a:off x="7772400" y="2286000"/>
            <a:ext cx="1346200" cy="381000"/>
          </a:xfrm>
          <a:prstGeom prst="rect">
            <a:avLst/>
          </a:prstGeom>
          <a:solidFill>
            <a:srgbClr val="D6D6F4"/>
          </a:solidFill>
          <a:ln w="25400" cap="flat">
            <a:solidFill>
              <a:schemeClr val="tx1"/>
            </a:solidFill>
            <a:prstDash val="solid"/>
            <a:miter lim="800000"/>
            <a:headEnd type="none" w="med" len="med"/>
            <a:tailEnd type="none" w="med" len="med"/>
          </a:ln>
        </p:spPr>
        <p:txBody>
          <a:bodyPr lIns="38100" tIns="38100" rIns="38100" bIns="38100" anchor="ctr"/>
          <a:lstStyle/>
          <a:p>
            <a:r>
              <a:rPr lang="en-US" sz="1800" dirty="0">
                <a:latin typeface="Courier New Bold" charset="0"/>
                <a:cs typeface="Courier New Bold" charset="0"/>
                <a:sym typeface="Courier New Bold" charset="0"/>
              </a:rPr>
              <a:t>0x400549</a:t>
            </a:r>
          </a:p>
        </p:txBody>
      </p:sp>
      <p:sp>
        <p:nvSpPr>
          <p:cNvPr id="18" name="Rectangle 15"/>
          <p:cNvSpPr>
            <a:spLocks/>
          </p:cNvSpPr>
          <p:nvPr/>
        </p:nvSpPr>
        <p:spPr bwMode="auto">
          <a:xfrm>
            <a:off x="7772400" y="381000"/>
            <a:ext cx="1346200" cy="1905000"/>
          </a:xfrm>
          <a:prstGeom prst="rect">
            <a:avLst/>
          </a:prstGeom>
          <a:solidFill>
            <a:srgbClr val="D6D6F4"/>
          </a:solidFill>
          <a:ln w="25400" cap="flat">
            <a:solidFill>
              <a:schemeClr val="tx1"/>
            </a:solidFill>
            <a:prstDash val="solid"/>
            <a:miter lim="800000"/>
            <a:headEnd type="none" w="med" len="med"/>
            <a:tailEnd type="none" w="med" len="med"/>
          </a:ln>
        </p:spPr>
        <p:txBody>
          <a:bodyPr lIns="0" tIns="0" rIns="0" bIns="0" anchor="ctr"/>
          <a:lstStyle/>
          <a:p>
            <a:r>
              <a:rPr lang="en-US" sz="2400" dirty="0"/>
              <a:t>•</a:t>
            </a:r>
          </a:p>
          <a:p>
            <a:r>
              <a:rPr lang="en-US" sz="2400" dirty="0"/>
              <a:t>•</a:t>
            </a:r>
          </a:p>
          <a:p>
            <a:r>
              <a:rPr lang="en-US" sz="2400" dirty="0"/>
              <a:t>•</a:t>
            </a:r>
          </a:p>
        </p:txBody>
      </p:sp>
      <p:sp>
        <p:nvSpPr>
          <p:cNvPr id="20" name="Arc 19"/>
          <p:cNvSpPr/>
          <p:nvPr/>
        </p:nvSpPr>
        <p:spPr bwMode="auto">
          <a:xfrm flipV="1">
            <a:off x="8153400" y="2438400"/>
            <a:ext cx="1676400" cy="685800"/>
          </a:xfrm>
          <a:prstGeom prst="arc">
            <a:avLst>
              <a:gd name="adj1" fmla="val 17108922"/>
              <a:gd name="adj2" fmla="val 4394693"/>
            </a:avLst>
          </a:prstGeom>
          <a:noFill/>
          <a:ln w="25400" cap="flat" cmpd="sng" algn="ctr">
            <a:solidFill>
              <a:srgbClr val="008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eaLnBrk="1" hangingPunct="1">
              <a:lnSpc>
                <a:spcPct val="100000"/>
              </a:lnSpc>
            </a:pPr>
            <a:endParaRPr lang="en-US" sz="4200" b="0">
              <a:solidFill>
                <a:srgbClr val="000000"/>
              </a:solidFill>
              <a:latin typeface="Gill Sans" charset="0"/>
              <a:ea typeface="ヒラギノ角ゴ ProN W3" charset="0"/>
              <a:cs typeface="ヒラギノ角ゴ ProN W3" charset="0"/>
              <a:sym typeface="Gill Sans" charset="0"/>
            </a:endParaRPr>
          </a:p>
        </p:txBody>
      </p:sp>
      <p:cxnSp>
        <p:nvCxnSpPr>
          <p:cNvPr id="22" name="Straight Arrow Connector 21"/>
          <p:cNvCxnSpPr>
            <a:stCxn id="11" idx="1"/>
          </p:cNvCxnSpPr>
          <p:nvPr/>
        </p:nvCxnSpPr>
        <p:spPr bwMode="auto">
          <a:xfrm flipH="1">
            <a:off x="5562600" y="3695700"/>
            <a:ext cx="2209800" cy="6477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cxnSp>
        <p:nvCxnSpPr>
          <p:cNvPr id="19" name="Straight Arrow Connector 18"/>
          <p:cNvCxnSpPr/>
          <p:nvPr/>
        </p:nvCxnSpPr>
        <p:spPr bwMode="auto">
          <a:xfrm flipH="1" flipV="1">
            <a:off x="5562600" y="2476500"/>
            <a:ext cx="2209800" cy="381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grpSp>
        <p:nvGrpSpPr>
          <p:cNvPr id="5" name="Group 4"/>
          <p:cNvGrpSpPr/>
          <p:nvPr/>
        </p:nvGrpSpPr>
        <p:grpSpPr>
          <a:xfrm>
            <a:off x="6858001" y="1143000"/>
            <a:ext cx="776287" cy="2743200"/>
            <a:chOff x="5334000" y="1143000"/>
            <a:chExt cx="776287" cy="2743200"/>
          </a:xfrm>
        </p:grpSpPr>
        <p:sp>
          <p:nvSpPr>
            <p:cNvPr id="7" name="Rectangle 3"/>
            <p:cNvSpPr>
              <a:spLocks/>
            </p:cNvSpPr>
            <p:nvPr/>
          </p:nvSpPr>
          <p:spPr bwMode="auto">
            <a:xfrm>
              <a:off x="5472112" y="28956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a:t>
              </a:r>
              <a:r>
                <a:rPr lang="en-US" sz="1800" dirty="0" err="1">
                  <a:latin typeface="Courier New Bold" charset="0"/>
                  <a:cs typeface="Courier New Bold" charset="0"/>
                  <a:sym typeface="Courier New Bold" charset="0"/>
                </a:rPr>
                <a:t>rsp</a:t>
              </a:r>
              <a:endParaRPr lang="en-US" sz="1800" dirty="0">
                <a:latin typeface="Courier New Bold" charset="0"/>
                <a:cs typeface="Courier New Bold" charset="0"/>
                <a:sym typeface="Courier New Bold" charset="0"/>
              </a:endParaRPr>
            </a:p>
          </p:txBody>
        </p:sp>
        <p:sp>
          <p:nvSpPr>
            <p:cNvPr id="13" name="Rectangle 10"/>
            <p:cNvSpPr>
              <a:spLocks/>
            </p:cNvSpPr>
            <p:nvPr/>
          </p:nvSpPr>
          <p:spPr bwMode="auto">
            <a:xfrm>
              <a:off x="5334000" y="1905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0x120</a:t>
              </a:r>
            </a:p>
          </p:txBody>
        </p:sp>
        <p:sp>
          <p:nvSpPr>
            <p:cNvPr id="14" name="Rectangle 11"/>
            <p:cNvSpPr>
              <a:spLocks/>
            </p:cNvSpPr>
            <p:nvPr/>
          </p:nvSpPr>
          <p:spPr bwMode="auto">
            <a:xfrm>
              <a:off x="5334000" y="1524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0x128</a:t>
              </a:r>
            </a:p>
          </p:txBody>
        </p:sp>
        <p:sp>
          <p:nvSpPr>
            <p:cNvPr id="15" name="Rectangle 12"/>
            <p:cNvSpPr>
              <a:spLocks/>
            </p:cNvSpPr>
            <p:nvPr/>
          </p:nvSpPr>
          <p:spPr bwMode="auto">
            <a:xfrm>
              <a:off x="5334000" y="1143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0x130</a:t>
              </a:r>
            </a:p>
          </p:txBody>
        </p:sp>
        <p:sp>
          <p:nvSpPr>
            <p:cNvPr id="21" name="Rectangle 11"/>
            <p:cNvSpPr>
              <a:spLocks/>
            </p:cNvSpPr>
            <p:nvPr/>
          </p:nvSpPr>
          <p:spPr bwMode="auto">
            <a:xfrm>
              <a:off x="5334000" y="2286000"/>
              <a:ext cx="776287"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0x118</a:t>
              </a:r>
            </a:p>
          </p:txBody>
        </p:sp>
        <p:sp>
          <p:nvSpPr>
            <p:cNvPr id="9" name="Rectangle 4"/>
            <p:cNvSpPr>
              <a:spLocks/>
            </p:cNvSpPr>
            <p:nvPr/>
          </p:nvSpPr>
          <p:spPr bwMode="auto">
            <a:xfrm>
              <a:off x="5472112" y="3505200"/>
              <a:ext cx="638175" cy="381000"/>
            </a:xfrm>
            <a:prstGeom prst="rect">
              <a:avLst/>
            </a:prstGeom>
            <a:solidFill>
              <a:srgbClr val="FFFFFF"/>
            </a:solidFill>
            <a:ln w="25400" cap="flat">
              <a:noFill/>
              <a:miter lim="800000"/>
              <a:headEnd type="none" w="med" len="med"/>
              <a:tailEnd type="none" w="med" len="med"/>
            </a:ln>
          </p:spPr>
          <p:txBody>
            <a:bodyPr wrap="none" lIns="38100" tIns="38100" rIns="38100" bIns="38100" anchor="ctr"/>
            <a:lstStyle/>
            <a:p>
              <a:pPr algn="r"/>
              <a:r>
                <a:rPr lang="en-US" sz="1800" dirty="0">
                  <a:latin typeface="Courier New Bold" charset="0"/>
                  <a:cs typeface="Courier New Bold" charset="0"/>
                  <a:sym typeface="Courier New Bold" charset="0"/>
                </a:rPr>
                <a:t>%rip</a:t>
              </a:r>
            </a:p>
          </p:txBody>
        </p:sp>
      </p:grpSp>
    </p:spTree>
    <p:extLst>
      <p:ext uri="{BB962C8B-B14F-4D97-AF65-F5344CB8AC3E}">
        <p14:creationId xmlns:p14="http://schemas.microsoft.com/office/powerpoint/2010/main" val="895513403"/>
      </p:ext>
    </p:extLst>
  </p:cSld>
  <p:clrMapOvr>
    <a:masterClrMapping/>
  </p:clrMapOvr>
  <p:transition spd="med"/>
</p:sld>
</file>

<file path=ppt/theme/theme1.xml><?xml version="1.0" encoding="utf-8"?>
<a:theme xmlns:a="http://schemas.openxmlformats.org/drawingml/2006/main" name="class02">
  <a:themeElements>
    <a:clrScheme name="">
      <a:dk1>
        <a:srgbClr val="000066"/>
      </a:dk1>
      <a:lt1>
        <a:srgbClr val="FFFFFF"/>
      </a:lt1>
      <a:dk2>
        <a:srgbClr val="003300"/>
      </a:dk2>
      <a:lt2>
        <a:srgbClr val="00FF99"/>
      </a:lt2>
      <a:accent1>
        <a:srgbClr val="800000"/>
      </a:accent1>
      <a:accent2>
        <a:srgbClr val="33CCCC"/>
      </a:accent2>
      <a:accent3>
        <a:srgbClr val="FFFFFF"/>
      </a:accent3>
      <a:accent4>
        <a:srgbClr val="000056"/>
      </a:accent4>
      <a:accent5>
        <a:srgbClr val="C0AAAA"/>
      </a:accent5>
      <a:accent6>
        <a:srgbClr val="2DB9B9"/>
      </a:accent6>
      <a:hlink>
        <a:srgbClr val="660033"/>
      </a:hlink>
      <a:folHlink>
        <a:srgbClr val="000099"/>
      </a:folHlink>
    </a:clrScheme>
    <a:fontScheme name="class02">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7961" dir="2700000" algn="ctr" rotWithShape="0">
                  <a:schemeClr val="tx2"/>
                </a:outerShdw>
              </a:effectLst>
            </a14:hiddenEffects>
          </a:ext>
        </a:ex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sz="3600" b="1" i="0" u="none" strike="noStrike" cap="none" normalizeH="0" baseline="0" smtClean="0">
            <a:ln>
              <a:noFill/>
            </a:ln>
            <a:solidFill>
              <a:schemeClr val="tx1"/>
            </a:solidFill>
            <a:effectLst/>
            <a:latin typeface="Helvetica" pitchFamily="-124" charset="0"/>
          </a:defRPr>
        </a:defPPr>
      </a:lstStyle>
    </a:spDef>
    <a:ln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7961" dir="2700000" algn="ctr" rotWithShape="0">
                  <a:schemeClr val="tx2"/>
                </a:outerShdw>
              </a:effectLst>
            </a14:hiddenEffects>
          </a:ext>
        </a:ex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sz="3600" b="1" i="0" u="none" strike="noStrike" cap="none" normalizeH="0" baseline="0" smtClean="0">
            <a:ln>
              <a:noFill/>
            </a:ln>
            <a:solidFill>
              <a:schemeClr val="tx1"/>
            </a:solidFill>
            <a:effectLst/>
            <a:latin typeface="Helvetica" pitchFamily="-124" charset="0"/>
          </a:defRPr>
        </a:defPPr>
      </a:lstStyle>
    </a:lnDef>
  </a:objectDefaults>
  <a:extraClrSchemeLst>
    <a:extraClrScheme>
      <a:clrScheme name="class0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0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02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02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lass02 8">
        <a:dk1>
          <a:srgbClr val="000000"/>
        </a:dk1>
        <a:lt1>
          <a:srgbClr val="FFFFFF"/>
        </a:lt1>
        <a:dk2>
          <a:srgbClr val="002396"/>
        </a:dk2>
        <a:lt2>
          <a:srgbClr val="00FF64"/>
        </a:lt2>
        <a:accent1>
          <a:srgbClr val="DC0A00"/>
        </a:accent1>
        <a:accent2>
          <a:srgbClr val="00FFFF"/>
        </a:accent2>
        <a:accent3>
          <a:srgbClr val="AAACC9"/>
        </a:accent3>
        <a:accent4>
          <a:srgbClr val="DADADA"/>
        </a:accent4>
        <a:accent5>
          <a:srgbClr val="EBAAAA"/>
        </a:accent5>
        <a:accent6>
          <a:srgbClr val="00E7E7"/>
        </a:accent6>
        <a:hlink>
          <a:srgbClr val="E1E100"/>
        </a:hlink>
        <a:folHlink>
          <a:srgbClr val="FF963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C:\Shared Files\Classes\CS 213 F'02\Lectures\class02.ppt</Template>
  <TotalTime>39660</TotalTime>
  <Pages>35</Pages>
  <Words>4666</Words>
  <Application>Microsoft Office PowerPoint</Application>
  <PresentationFormat>Widescreen</PresentationFormat>
  <Paragraphs>1376</Paragraphs>
  <Slides>50</Slides>
  <Notes>50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50</vt:i4>
      </vt:variant>
    </vt:vector>
  </HeadingPairs>
  <TitlesOfParts>
    <vt:vector size="64" baseType="lpstr">
      <vt:lpstr>Arial Narrow Bold</vt:lpstr>
      <vt:lpstr>Arial Unicode MS</vt:lpstr>
      <vt:lpstr>Calibri</vt:lpstr>
      <vt:lpstr>Calibri Bold</vt:lpstr>
      <vt:lpstr>Calibri Bold Italic</vt:lpstr>
      <vt:lpstr>Century Gothic</vt:lpstr>
      <vt:lpstr>Courier New</vt:lpstr>
      <vt:lpstr>Courier New Bold</vt:lpstr>
      <vt:lpstr>Gill Sans</vt:lpstr>
      <vt:lpstr>Helvetica</vt:lpstr>
      <vt:lpstr>Times New Roman</vt:lpstr>
      <vt:lpstr>Wingdings</vt:lpstr>
      <vt:lpstr>Wingdings 2</vt:lpstr>
      <vt:lpstr>class02</vt:lpstr>
      <vt:lpstr>Machine-Level Programming III: Procedures </vt:lpstr>
      <vt:lpstr>Mechanisms in Procedures</vt:lpstr>
      <vt:lpstr>x86-64 Stack</vt:lpstr>
      <vt:lpstr>x86-64 Stack Pushing</vt:lpstr>
      <vt:lpstr>x86-64 Stack Popping</vt:lpstr>
      <vt:lpstr>Stack Operation Examples</vt:lpstr>
      <vt:lpstr>Procedure Control Flow</vt:lpstr>
      <vt:lpstr>Control-Flow Example #1</vt:lpstr>
      <vt:lpstr>Control-Flow Example #2</vt:lpstr>
      <vt:lpstr>Control-Flow Example #3</vt:lpstr>
      <vt:lpstr>Control-Flow Example #4</vt:lpstr>
      <vt:lpstr>Procedure Data Flow</vt:lpstr>
      <vt:lpstr>Diane’s Silk Dress Cost $89</vt:lpstr>
      <vt:lpstr>Data-Flow Example</vt:lpstr>
      <vt:lpstr>Stack-Based Languages</vt:lpstr>
      <vt:lpstr>Call Chain Example</vt:lpstr>
      <vt:lpstr>Stack Frames</vt:lpstr>
      <vt:lpstr>Example</vt:lpstr>
      <vt:lpstr>Example</vt:lpstr>
      <vt:lpstr>Example</vt:lpstr>
      <vt:lpstr>Example</vt:lpstr>
      <vt:lpstr>Example</vt:lpstr>
      <vt:lpstr>Example</vt:lpstr>
      <vt:lpstr>Example</vt:lpstr>
      <vt:lpstr>Example</vt:lpstr>
      <vt:lpstr>Example</vt:lpstr>
      <vt:lpstr>Example</vt:lpstr>
      <vt:lpstr>Example</vt:lpstr>
      <vt:lpstr>x86-64/Linux Stack Frame</vt:lpstr>
      <vt:lpstr>Example: incr</vt:lpstr>
      <vt:lpstr>Example: Calling incr #1</vt:lpstr>
      <vt:lpstr>Example: Calling incr #2</vt:lpstr>
      <vt:lpstr>Example: Calling incr #3</vt:lpstr>
      <vt:lpstr>Example: Calling incr #4</vt:lpstr>
      <vt:lpstr>Example: Calling incr #5</vt:lpstr>
      <vt:lpstr>Register Saving Conventions</vt:lpstr>
      <vt:lpstr>Register Saving Conventions</vt:lpstr>
      <vt:lpstr>x86-64 Linux Register Usage #1</vt:lpstr>
      <vt:lpstr>x86-64 Linux Register Usage #2</vt:lpstr>
      <vt:lpstr>Callee-Saved Example #1</vt:lpstr>
      <vt:lpstr>Callee-Saved Example #2</vt:lpstr>
      <vt:lpstr>Recursive Function</vt:lpstr>
      <vt:lpstr>Recursive Function Base Case</vt:lpstr>
      <vt:lpstr>Recursive Function Register Save</vt:lpstr>
      <vt:lpstr>Recursive Function Call Setup</vt:lpstr>
      <vt:lpstr>Recursive Function Call</vt:lpstr>
      <vt:lpstr>Recursive Function Result</vt:lpstr>
      <vt:lpstr>Recursive Function Completion</vt:lpstr>
      <vt:lpstr>Observations About Recursion</vt:lpstr>
      <vt:lpstr>x86-64 Procedure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Level Programming III</dc:title>
  <dc:subject/>
  <dc:creator>Randal E. Bryant and David R. O'Hallaron</dc:creator>
  <cp:keywords/>
  <dc:description/>
  <cp:lastModifiedBy>Geoffrey Kuenning</cp:lastModifiedBy>
  <cp:revision>156</cp:revision>
  <cp:lastPrinted>2023-02-06T01:28:37Z</cp:lastPrinted>
  <dcterms:created xsi:type="dcterms:W3CDTF">1998-08-11T09:19:24Z</dcterms:created>
  <dcterms:modified xsi:type="dcterms:W3CDTF">2023-02-13T00:38:14Z</dcterms:modified>
</cp:coreProperties>
</file>