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343" r:id="rId2"/>
    <p:sldId id="386" r:id="rId3"/>
    <p:sldId id="387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412" r:id="rId29"/>
    <p:sldId id="413" r:id="rId30"/>
    <p:sldId id="351" r:id="rId31"/>
    <p:sldId id="352" r:id="rId32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F6F5BD"/>
    <a:srgbClr val="99FFD6"/>
    <a:srgbClr val="9595FF"/>
    <a:srgbClr val="FFCC00"/>
    <a:srgbClr val="FF0000"/>
    <a:srgbClr val="CCCCFF"/>
    <a:srgbClr val="8585FF"/>
    <a:srgbClr val="292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952038" y="8273143"/>
            <a:ext cx="765724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3CD6D6A2-1FA7-47AC-AEBB-59FB2907C8F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94216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929251" y="8273143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F382D722-7FC3-457D-A52A-D47B33859283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829B39-EC3D-B354-6ABC-4D25406401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6CD89A-31EE-9599-BB30-A361E2FEE1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0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779096E-8C19-D516-5B8C-B006B2D62E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890B123-4C9B-A489-D0C2-0E86EBF687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27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that mov %</a:t>
            </a:r>
            <a:r>
              <a:rPr lang="en-US" dirty="0" err="1"/>
              <a:t>rsp</a:t>
            </a:r>
            <a:r>
              <a:rPr lang="en-US" dirty="0"/>
              <a:t>,%</a:t>
            </a:r>
            <a:r>
              <a:rPr lang="en-US" dirty="0" err="1"/>
              <a:t>rdi</a:t>
            </a:r>
            <a:r>
              <a:rPr lang="en-US" dirty="0"/>
              <a:t> passes address of buffer to gets and that they’ve seen similar stuff in the bomb lab.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175CD25-2F90-4B89-A0D9-933CDC0542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EFE8BD-70BA-D82C-2EC6-A943B09EB7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759C2F-E75E-3305-ADCD-EEE0DEF2BC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9394CE-0C5B-1486-0A41-435A351992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4B9030-004B-5AF2-725F-355AB43FC6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891874-5B93-8E35-6C96-0F604C3730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013538-E4C6-6952-0B27-50F8C6D1D2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47352A-951B-ECC2-7573-13A2191489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CE2816-EA6E-8C9E-2376-B914AF1384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C53F04-B750-2635-B1D6-62C6E2F550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575FFA-0FEE-42EA-472B-075B3C2964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58F74F-6801-851B-C34E-B68E8E0613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E2D61B-C385-BF92-2C1C-EBB81CDA28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FDB5FF-7A98-BA24-64CC-01E0F84C5A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1E1486-1A7D-47E6-76F4-F52262878A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1B9CEC-52D8-2A7A-5DF5-E3AB0D467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D89159-B65D-892F-BC4B-2D5AB0BDDA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idea of finger was to let friendly people on other machines see if you were around.</a:t>
            </a:r>
          </a:p>
          <a:p>
            <a:endParaRPr lang="en-US" dirty="0"/>
          </a:p>
          <a:p>
            <a:r>
              <a:rPr lang="en-US" dirty="0"/>
              <a:t>The author of the worm served jail time, got out and finished his graduate work, and is now a professor at MIT.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414CA8-3447-0BA7-43D6-261057C689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CA919D-BD8C-EF43-2468-3E97B2A4E2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C3404E-34FB-E684-8682-FE5FD65695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0E0292-7124-1B0C-19D0-3E5186E916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numbers (especially the bottom-of-stack address) can vary depending on the hardware, operating system, compiler, and even time of day!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86B549-5406-31A6-BC94-D1AC2FB231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4F1DE0-E51B-ED67-86F2-DC3E547603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9D028A3-1CEA-C210-1736-1E0E81C3C5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CA7E75-D7F2-A089-C631-D4970E070B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8250" y="8250238"/>
            <a:ext cx="2889250" cy="434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8A9499-41BC-6858-D642-9B58D3677A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BF9076-6CF1-0826-6419-CCC5A5115B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B75A1A-5C20-D1EF-9107-346398BCEB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0D875B-F20C-69F2-A4DA-833FFF14C7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D43FF9D-D58C-AFE4-E404-18E4D20428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75BBC5-3E4C-07C3-32AC-8CC117BA62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gcc</a:t>
            </a:r>
            <a:r>
              <a:rPr lang="en-US" dirty="0"/>
              <a:t> will warn you if you use functions like gets (but not always </a:t>
            </a:r>
            <a:r>
              <a:rPr lang="en-US" dirty="0" err="1"/>
              <a:t>strcpy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7A0624-B68B-78E6-6E45-B6DF83903C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B5C0E35-5F1D-BBFC-A264-A63251C829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the two sample runs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DDF9143-0273-5A92-BEDB-700521303A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DCED40-DE94-704D-00C1-95164ADD2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338B4D-D078-09E3-85EC-065A291797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explain the code (especially FS); just tell them to recognize the pattern.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68F14F-E540-0E24-B244-2CB8FC55B1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167C96-911C-FE2F-5968-FF4896D1EF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6BC0CF-CEB4-F405-7834-042234D3AE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A0F77C-FA47-8637-6A2F-27087D4F90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92EB21-F46C-2627-E748-097D9DA6F1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9C5F65-0545-BC32-D0C4-33084AC65D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017C13D-CDEF-D6FB-A7CB-35DB59C272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48C515-1C2A-012C-EB5B-F8E62121EA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material from here onward is “if we have time”.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222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98FBD8E-2474-C5E6-B545-5DE5999F6C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0262EC2-0D0F-F025-32AC-23F12A72DA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59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ECA1A3-EF48-6BC5-0852-5044176602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27E30E-E5D6-8E8B-D8FB-CEA5105E10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volatile briefly</a:t>
            </a:r>
          </a:p>
          <a:p>
            <a:r>
              <a:rPr lang="en-US" dirty="0"/>
              <a:t>Animations bring up the various values of fun(x)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573131C-2B29-EEF4-2255-04A1CDCC76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748762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51DEDBC-6145-4D9B-1DA1-1963FDCA7B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1BA4342-A22F-3F2E-8B19-79744D1A34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59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AD9EBA-2ED9-08CE-C0C0-57E5BA2E0B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144593-CBED-9D25-F43E-50915E6A43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this could be done as a for loop.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67BACD21-C5D9-E952-A7B0-5BC68C55CD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animations bring up run 1, run 2, “BTW how big…”</a:t>
            </a:r>
          </a:p>
          <a:p>
            <a:endParaRPr lang="en-US" dirty="0"/>
          </a:p>
          <a:p>
            <a:r>
              <a:rPr lang="en-US" dirty="0"/>
              <a:t>In reality no number is “big enough” because sometimes input comes from programs that can generate arbitrary amounts of data.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104355A2-65CB-5AC3-CE69-0E7BD7D9B1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359381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082617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451389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59191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58301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050347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229031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358845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4505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12886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67962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69384" y="228600"/>
            <a:ext cx="8879416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594621E3-6AB6-4988-B230-B9D98A9090E7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08226" y="6390247"/>
            <a:ext cx="390481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0" y="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362200"/>
            <a:ext cx="7772400" cy="14478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V:</a:t>
            </a:r>
            <a:br>
              <a:rPr lang="en-US" altLang="en-US" dirty="0"/>
            </a:br>
            <a:r>
              <a:rPr lang="en-US" altLang="en-US" dirty="0"/>
              <a:t>Miscellaneous Topics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6513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Linux Memory Layout</a:t>
            </a:r>
          </a:p>
          <a:p>
            <a:pPr lvl="1" eaLnBrk="1" hangingPunct="1">
              <a:defRPr/>
            </a:pPr>
            <a:r>
              <a:rPr lang="en-US" dirty="0"/>
              <a:t>Buffer Overflow</a:t>
            </a:r>
          </a:p>
          <a:p>
            <a:pPr lvl="1" eaLnBrk="1" hangingPunct="1">
              <a:defRPr/>
            </a:pPr>
            <a:r>
              <a:rPr lang="en-US" dirty="0"/>
              <a:t>C operators and declarations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28800" y="228601"/>
            <a:ext cx="8305800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 CS 105</a:t>
            </a:r>
            <a:br>
              <a:rPr lang="en-US" altLang="en-US" sz="3800"/>
            </a:br>
            <a:r>
              <a:rPr lang="en-US" altLang="en-US" sz="3800"/>
              <a:t>Tour of Black Holes of Computing</a:t>
            </a:r>
            <a:br>
              <a:rPr lang="en-US" altLang="en-US" sz="3800"/>
            </a:b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968500" y="1600201"/>
            <a:ext cx="8578850" cy="209108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4006cf: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18          	sub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$0x18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4006d3: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4006db: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4006de:	e8 3d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400520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puts@plt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4006e3:	48 83 c4 18          	add    $0x18,%rsp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089150" y="4826501"/>
            <a:ext cx="8045450" cy="1343188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4006e8: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1302" y="4419601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6666" y="1138536"/>
            <a:ext cx="70724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244527907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86600" y="51816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724400" y="2286000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404" y="990600"/>
            <a:ext cx="190776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2294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1"/>
            <a:ext cx="2438400" cy="14193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404" y="990600"/>
            <a:ext cx="190776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57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2" name="Callout: Line 1">
            <a:extLst>
              <a:ext uri="{FF2B5EF4-FFF2-40B4-BE49-F238E27FC236}">
                <a16:creationId xmlns:a16="http://schemas.microsoft.com/office/drawing/2014/main" id="{4EFB2DA2-DF58-460F-89ED-1FE1FAB85ED0}"/>
              </a:ext>
            </a:extLst>
          </p:cNvPr>
          <p:cNvSpPr/>
          <p:nvPr/>
        </p:nvSpPr>
        <p:spPr bwMode="auto">
          <a:xfrm>
            <a:off x="4058764" y="5659067"/>
            <a:ext cx="2400226" cy="590931"/>
          </a:xfrm>
          <a:prstGeom prst="borderCallout1">
            <a:avLst>
              <a:gd name="adj1" fmla="val 18750"/>
              <a:gd name="adj2" fmla="val -8333"/>
              <a:gd name="adj3" fmla="val -93819"/>
              <a:gd name="adj4" fmla="val -20192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" pitchFamily="34" charset="0"/>
              </a:rPr>
              <a:t>Bytes shown R-to-L for convenience</a:t>
            </a:r>
          </a:p>
        </p:txBody>
      </p:sp>
    </p:spTree>
    <p:extLst>
      <p:ext uri="{BB962C8B-B14F-4D97-AF65-F5344CB8AC3E}">
        <p14:creationId xmlns:p14="http://schemas.microsoft.com/office/powerpoint/2010/main" val="226278237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57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26829" y="6292334"/>
            <a:ext cx="4389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val="11956795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18766" y="6292334"/>
            <a:ext cx="476290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34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676521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0"/>
            <a:ext cx="2601912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44233" y="6292334"/>
            <a:ext cx="720165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90216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61772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448176" y="1832820"/>
            <a:ext cx="4162425" cy="234038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400600:	mov    %rsp,%rbp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400603:	mov    %rax,%rdx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400606:	shr    $0x3f,%rdx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40060a:	add    %rdx,%rax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40060d:	sar    %rax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400610:	jne    400614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400612:	pop    %rbp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400613:	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52201" y="1425920"/>
            <a:ext cx="207627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register_tm_clones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438400" y="5410201"/>
            <a:ext cx="5338000" cy="1089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“Returns” to unrelated code</a:t>
            </a:r>
          </a:p>
          <a:p>
            <a:pPr algn="l"/>
            <a:r>
              <a:rPr lang="en-US" dirty="0">
                <a:latin typeface="Calibri" pitchFamily="34" charset="0"/>
              </a:rPr>
              <a:t>Lots of things happen, without modifying critical state</a:t>
            </a:r>
          </a:p>
          <a:p>
            <a:pPr algn="l"/>
            <a:r>
              <a:rPr lang="en-US" dirty="0">
                <a:latin typeface="Calibri" pitchFamily="34" charset="0"/>
              </a:rPr>
              <a:t>Eventually executes </a:t>
            </a:r>
            <a:r>
              <a:rPr lang="en-US" dirty="0" err="1">
                <a:latin typeface="Courier"/>
                <a:cs typeface="Courier"/>
              </a:rPr>
              <a:t>retq</a:t>
            </a:r>
            <a:r>
              <a:rPr lang="en-US" b="0" dirty="0">
                <a:latin typeface="Calibri"/>
                <a:cs typeface="Calibri"/>
              </a:rPr>
              <a:t> </a:t>
            </a:r>
            <a:r>
              <a:rPr lang="en-US" dirty="0">
                <a:latin typeface="Calibri" pitchFamily="34" charset="0"/>
              </a:rPr>
              <a:t>back to </a:t>
            </a:r>
            <a:r>
              <a:rPr lang="en-US" dirty="0">
                <a:latin typeface="Courier"/>
                <a:cs typeface="Courier"/>
              </a:rPr>
              <a:t>main</a:t>
            </a:r>
          </a:p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Basis of “return-oriented programming”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ROP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90216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432222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Exploits Based on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</a:t>
            </a:r>
            <a:r>
              <a:rPr lang="en-US" dirty="0" err="1"/>
              <a:t>progams</a:t>
            </a:r>
            <a:endParaRPr lang="en-US" dirty="0"/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lab 4</a:t>
            </a:r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237932421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Example: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geoff@cs.hmc.edu</a:t>
            </a: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122104498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7272092" y="4017614"/>
            <a:ext cx="1095866" cy="8309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AIM</a:t>
            </a:r>
          </a:p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6265978" y="3011139"/>
            <a:ext cx="998307" cy="8309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AIM</a:t>
            </a:r>
          </a:p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6332653" y="5068539"/>
            <a:ext cx="998307" cy="8309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AIM</a:t>
            </a:r>
          </a:p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5596053" y="4017614"/>
            <a:ext cx="998307" cy="830961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3809755" y="4017614"/>
            <a:ext cx="1095866" cy="830961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918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596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7170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7165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9329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(OS-imposed 8MB limit by default)</a:t>
            </a:r>
          </a:p>
          <a:p>
            <a:pPr lvl="1"/>
            <a:r>
              <a:rPr lang="en-US" dirty="0"/>
              <a:t>E.g.,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programs call  malloc(), </a:t>
            </a:r>
            <a:r>
              <a:rPr lang="en-US" dirty="0" err="1"/>
              <a:t>calloc</a:t>
            </a:r>
            <a:r>
              <a:rPr lang="en-US" dirty="0"/>
              <a:t>(), </a:t>
            </a:r>
            <a:r>
              <a:rPr lang="en-US" dirty="0" err="1"/>
              <a:t>realloc</a:t>
            </a:r>
            <a:r>
              <a:rPr lang="en-US" dirty="0"/>
              <a:t>(), new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Immutable constants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4474402" y="6169580"/>
            <a:ext cx="2133600" cy="3416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b="0" dirty="0">
                <a:latin typeface="Calibri" pitchFamily="34" charset="0"/>
              </a:rPr>
              <a:t>Hex Address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5991602" y="914401"/>
            <a:ext cx="2390398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dirty="0">
                <a:latin typeface="Courier New" pitchFamily="49" charset="0"/>
              </a:rPr>
              <a:t>00007FFFFFFFFFFF</a:t>
            </a: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7370186" y="6412469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dirty="0">
                <a:latin typeface="Courier New" pitchFamily="49" charset="0"/>
              </a:rPr>
              <a:t>000000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8382000" y="1041956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8382000" y="104775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8382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8382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8382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7370186" y="6169581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dirty="0">
                <a:latin typeface="Courier New" pitchFamily="49" charset="0"/>
              </a:rPr>
              <a:t>400000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9105900" y="142875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9105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6705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8382000" y="2189164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9888538" y="1047751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088517" y="1435100"/>
            <a:ext cx="633507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58200" y="648968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to scale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8382000" y="3733800"/>
            <a:ext cx="1447800" cy="6096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dirty="0">
                <a:latin typeface="Calibri" pitchFamily="34" charset="0"/>
              </a:rPr>
              <a:t>Libraries</a:t>
            </a:r>
          </a:p>
        </p:txBody>
      </p:sp>
    </p:spTree>
    <p:extLst>
      <p:ext uri="{BB962C8B-B14F-4D97-AF65-F5344CB8AC3E}">
        <p14:creationId xmlns:p14="http://schemas.microsoft.com/office/powerpoint/2010/main" val="403320132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6396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5638800" y="5429250"/>
            <a:ext cx="4419600" cy="590931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7528454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Aside: 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Worm: A program that</a:t>
            </a:r>
          </a:p>
          <a:p>
            <a:pPr lvl="1" eaLnBrk="1" hangingPunct="1"/>
            <a:r>
              <a:rPr lang="en-US" dirty="0"/>
              <a:t>Can run by itself</a:t>
            </a:r>
          </a:p>
          <a:p>
            <a:pPr lvl="1" eaLnBrk="1" hangingPunct="1"/>
            <a:r>
              <a:rPr lang="en-US" dirty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/>
          </a:p>
          <a:p>
            <a:pPr eaLnBrk="1" hangingPunct="1"/>
            <a:r>
              <a:rPr lang="en-US" dirty="0"/>
              <a:t>Virus: Code that</a:t>
            </a:r>
          </a:p>
          <a:p>
            <a:pPr lvl="1" eaLnBrk="1" hangingPunct="1"/>
            <a:r>
              <a:rPr lang="en-US" dirty="0"/>
              <a:t>Adds itself to other programs</a:t>
            </a:r>
          </a:p>
          <a:p>
            <a:pPr lvl="1" eaLnBrk="1" hangingPunct="1"/>
            <a:r>
              <a:rPr lang="en-US" dirty="0"/>
              <a:t>Does not run independently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Both are (usually) designed to spread among computers and to wreak havoc</a:t>
            </a:r>
          </a:p>
        </p:txBody>
      </p:sp>
    </p:spTree>
    <p:extLst>
      <p:ext uri="{BB962C8B-B14F-4D97-AF65-F5344CB8AC3E}">
        <p14:creationId xmlns:p14="http://schemas.microsoft.com/office/powerpoint/2010/main" val="61479058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OK, What to Do</a:t>
            </a:r>
            <a:br>
              <a:rPr lang="en-US" dirty="0"/>
            </a:br>
            <a:r>
              <a:rPr lang="en-US" dirty="0"/>
              <a:t>About Buffer Overflow Attacks?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28200107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 Overflow Vulnerabilities</a:t>
            </a:r>
            <a:br>
              <a:rPr lang="en-US" dirty="0"/>
            </a:br>
            <a:r>
              <a:rPr lang="en-US" dirty="0"/>
              <a:t>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733800"/>
            <a:ext cx="11076516" cy="27114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%ns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133600" y="1447800"/>
            <a:ext cx="59436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086418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Makes it hard for hacker to predict beginning of inserted code</a:t>
            </a:r>
          </a:p>
          <a:p>
            <a:pPr lvl="1" eaLnBrk="1" hangingPunct="1"/>
            <a:r>
              <a:rPr lang="en-US" dirty="0"/>
              <a:t>E.g.: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eaLnBrk="1" hangingPunct="1"/>
            <a:r>
              <a:rPr lang="en-US" dirty="0" err="1"/>
              <a:t>Nonexecutable</a:t>
            </a:r>
            <a:r>
              <a:rPr lang="en-US" dirty="0"/>
              <a:t> code segments</a:t>
            </a:r>
          </a:p>
          <a:p>
            <a:pPr lvl="1" eaLnBrk="1" hangingPunct="1"/>
            <a:r>
              <a:rPr lang="en-US" dirty="0"/>
              <a:t>In traditional x86, can mark region of memory as either “read-only” or “writable”</a:t>
            </a:r>
          </a:p>
          <a:p>
            <a:pPr lvl="2" eaLnBrk="1" hangingPunct="1"/>
            <a:r>
              <a:rPr lang="en-US" dirty="0"/>
              <a:t>Can execute anything readable</a:t>
            </a:r>
          </a:p>
          <a:p>
            <a:pPr lvl="1" eaLnBrk="1" hangingPunct="1"/>
            <a:r>
              <a:rPr lang="en-US" dirty="0"/>
              <a:t>X86-64 added  explicit “execute” permission</a:t>
            </a:r>
          </a:p>
          <a:p>
            <a:pPr lvl="1" eaLnBrk="1" hangingPunct="1"/>
            <a:r>
              <a:rPr lang="en-US" dirty="0"/>
              <a:t>Stack marked as non-executable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718268"/>
              </p:ext>
            </p:extLst>
          </p:nvPr>
        </p:nvGraphicFramePr>
        <p:xfrm>
          <a:off x="2667000" y="3425826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3425826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267641"/>
              </p:ext>
            </p:extLst>
          </p:nvPr>
        </p:nvGraphicFramePr>
        <p:xfrm>
          <a:off x="1727315" y="2858089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6553200" imgH="203200" progId="Excel.Sheet.12">
                  <p:embed/>
                </p:oleObj>
              </mc:Choice>
              <mc:Fallback>
                <p:oleObj name="Worksheet" r:id="rId5" imgW="6553200" imgH="20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27315" y="2858089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69474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 (before return address)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in earlier </a:t>
            </a:r>
            <a:r>
              <a:rPr lang="en-US" dirty="0" err="1"/>
              <a:t>gcc</a:t>
            </a:r>
            <a:r>
              <a:rPr lang="en-US" dirty="0"/>
              <a:t> versions)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3981451"/>
            <a:ext cx="41529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-protected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4886326"/>
            <a:ext cx="41529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-protected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*** stack smashing detected ***</a:t>
            </a:r>
          </a:p>
        </p:txBody>
      </p:sp>
    </p:spTree>
    <p:extLst>
      <p:ext uri="{BB962C8B-B14F-4D97-AF65-F5344CB8AC3E}">
        <p14:creationId xmlns:p14="http://schemas.microsoft.com/office/powerpoint/2010/main" val="341113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616075" y="1676400"/>
            <a:ext cx="8899526" cy="35799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40072f:	sub    $0x18,%rsp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400733:	mov    %fs:0x28,%rax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40073c:	mov    %rax,0x8(%rsp)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400741:	xor    %eax,%eax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400743:	mov    %rsp,%rdi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400746:	callq  4006e0 &lt;gets&gt;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40074b:	mov    %rsp,%rdi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40074e:	callq  400570 &lt;puts@plt&gt;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400753:	mov    0x8(%rsp),%rax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400758:	xor    %fs:0x28,%rax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400761:	je     400768 &lt;echo+0x39&gt;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400763:	callq  400580 &lt;__stack_chk_fail@plt&gt;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400768:	add    $0x18,%rsp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40076c:	retq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4241" y="1221364"/>
            <a:ext cx="70724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280419654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4148432" y="5181600"/>
            <a:ext cx="6183312" cy="14255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Get canary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 # Place on stack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# Erase canary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48200" y="1235075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981404" y="990600"/>
            <a:ext cx="190776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2057400" y="3735102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Canary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</p:spTree>
    <p:extLst>
      <p:ext uri="{BB962C8B-B14F-4D97-AF65-F5344CB8AC3E}">
        <p14:creationId xmlns:p14="http://schemas.microsoft.com/office/powerpoint/2010/main" val="415804180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12446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108575" y="4191000"/>
            <a:ext cx="6550025" cy="16471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# Retrieve from stack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 # Compare to canary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je	.L6               # If same, OK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FAIL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.L6: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48200" y="1235075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2446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12446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Saved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244601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16938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143126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25923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12446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Saved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12446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Canary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12446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36639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4140701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446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0393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12446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1244600" y="3735102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Canary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2446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10000" y="3505200"/>
            <a:ext cx="163217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Input: </a:t>
            </a:r>
            <a:r>
              <a:rPr lang="en-US" i="1" dirty="0">
                <a:latin typeface="Calibri" pitchFamily="34" charset="0"/>
              </a:rPr>
              <a:t>0123456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1954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</p:spTree>
    <p:extLst>
      <p:ext uri="{BB962C8B-B14F-4D97-AF65-F5344CB8AC3E}">
        <p14:creationId xmlns:p14="http://schemas.microsoft.com/office/powerpoint/2010/main" val="272180227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133600" y="1498600"/>
            <a:ext cx="5791200" cy="43347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fi-FI" dirty="0">
                <a:latin typeface="Courier New" pitchFamily="49" charset="0"/>
              </a:rPr>
              <a:t>char big_array[1L &lt;&lt; 24];  /* 16 MB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char huge_array[1L &lt;&lt; 31]; /*  2 GB */</a:t>
            </a:r>
          </a:p>
          <a:p>
            <a:pPr algn="l" eaLnBrk="0" hangingPunct="0"/>
            <a:endParaRPr lang="fi-FI" dirty="0">
              <a:latin typeface="Courier New" pitchFamily="49" charset="0"/>
            </a:endParaRP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</a:t>
            </a:r>
            <a:r>
              <a:rPr lang="fi-FI" dirty="0" err="1">
                <a:latin typeface="Courier New" pitchFamily="49" charset="0"/>
              </a:rPr>
              <a:t>global</a:t>
            </a:r>
            <a:r>
              <a:rPr lang="fi-FI" dirty="0">
                <a:latin typeface="Courier New" pitchFamily="49" charset="0"/>
              </a:rPr>
              <a:t> = 0;</a:t>
            </a:r>
          </a:p>
          <a:p>
            <a:pPr algn="l" eaLnBrk="0" hangingPunct="0"/>
            <a:endParaRPr lang="fi-FI" dirty="0">
              <a:latin typeface="Courier New" pitchFamily="49" charset="0"/>
            </a:endParaRP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</a:t>
            </a:r>
            <a:r>
              <a:rPr lang="fi-FI" dirty="0" err="1">
                <a:latin typeface="Courier New" pitchFamily="49" charset="0"/>
              </a:rPr>
              <a:t>useless</a:t>
            </a:r>
            <a:r>
              <a:rPr lang="fi-FI" dirty="0">
                <a:latin typeface="Courier New" pitchFamily="49" charset="0"/>
              </a:rPr>
              <a:t>() { </a:t>
            </a:r>
            <a:r>
              <a:rPr lang="fi-FI" dirty="0" err="1">
                <a:latin typeface="Courier New" pitchFamily="49" charset="0"/>
              </a:rPr>
              <a:t>return</a:t>
            </a:r>
            <a:r>
              <a:rPr lang="fi-FI" dirty="0">
                <a:latin typeface="Courier New" pitchFamily="49" charset="0"/>
              </a:rPr>
              <a:t> 0; }</a:t>
            </a:r>
          </a:p>
          <a:p>
            <a:pPr algn="l" eaLnBrk="0" hangingPunct="0"/>
            <a:endParaRPr lang="fi-FI" dirty="0">
              <a:latin typeface="Courier New" pitchFamily="49" charset="0"/>
            </a:endParaRP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main ()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{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</a:t>
            </a:r>
            <a:r>
              <a:rPr lang="fi-FI" dirty="0" err="1">
                <a:latin typeface="Courier New" pitchFamily="49" charset="0"/>
              </a:rPr>
              <a:t>void</a:t>
            </a:r>
            <a:r>
              <a:rPr lang="fi-FI" dirty="0">
                <a:latin typeface="Courier New" pitchFamily="49" charset="0"/>
              </a:rPr>
              <a:t> *p1, *p2, *p3, *p4;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</a:t>
            </a:r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</a:t>
            </a:r>
            <a:r>
              <a:rPr lang="fi-FI" dirty="0" err="1">
                <a:latin typeface="Courier New" pitchFamily="49" charset="0"/>
              </a:rPr>
              <a:t>local</a:t>
            </a:r>
            <a:r>
              <a:rPr lang="fi-FI" dirty="0">
                <a:latin typeface="Courier New" pitchFamily="49" charset="0"/>
              </a:rPr>
              <a:t> = 0;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p1 = malloc(1L &lt;&lt; 28); /* 256 MB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p2 = malloc(1L &lt;&lt; 8);  /* 256  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p3 = malloc(1L &lt;&lt; 32); /*   4 GB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p4 = malloc(1L &lt;&lt; 8);  /* 256  B */</a:t>
            </a:r>
          </a:p>
          <a:p>
            <a:pPr algn="l" eaLnBrk="0" hangingPunct="0"/>
            <a:r>
              <a:rPr lang="en-US" dirty="0">
                <a:latin typeface="Courier New" pitchFamily="49" charset="0"/>
              </a:rPr>
              <a:t> /* Some print statements ... */</a:t>
            </a:r>
          </a:p>
          <a:p>
            <a:pPr algn="l" eaLnBrk="0" hangingPunct="0"/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44128" y="6319838"/>
            <a:ext cx="2814296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8382000" y="1041956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8382000" y="117157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8382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Text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8382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Data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8382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9105900" y="1552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 flipV="1">
            <a:off x="9105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382000" y="231298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8382000" y="3733800"/>
            <a:ext cx="1447800" cy="6096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dirty="0">
                <a:latin typeface="Calibri" pitchFamily="34" charset="0"/>
              </a:rPr>
              <a:t>Libraries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458200" y="648968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to scale</a:t>
            </a:r>
          </a:p>
        </p:txBody>
      </p:sp>
    </p:spTree>
    <p:extLst>
      <p:ext uri="{BB962C8B-B14F-4D97-AF65-F5344CB8AC3E}">
        <p14:creationId xmlns:p14="http://schemas.microsoft.com/office/powerpoint/2010/main" val="220261679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Operators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295400" y="831851"/>
            <a:ext cx="8222123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dirty="0">
                <a:solidFill>
                  <a:schemeClr val="accent1"/>
                </a:solidFill>
              </a:rPr>
              <a:t>Operators					Associativity</a:t>
            </a:r>
            <a:endParaRPr lang="en-US" altLang="en-US" sz="2400" dirty="0">
              <a:solidFill>
                <a:schemeClr val="accent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()  []  -&gt;  .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!  ~  ++  --  +  -  *  &amp; (type) </a:t>
            </a:r>
            <a:r>
              <a:rPr lang="en-US" altLang="en-US" dirty="0" err="1">
                <a:latin typeface="Courier New" pitchFamily="49" charset="0"/>
              </a:rPr>
              <a:t>sizeof</a:t>
            </a:r>
            <a:r>
              <a:rPr lang="en-US" altLang="en-US" dirty="0">
                <a:latin typeface="Courier New" pitchFamily="49" charset="0"/>
              </a:rPr>
              <a:t>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*  /  %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+  -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&lt;&lt;  &gt;&gt;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&lt;  &lt;=  &gt;  &gt;=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==  !=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^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&amp;&amp;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||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?:				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= += -= *= /= %= &amp;= ^= != &lt;&lt;= &gt;&gt;=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,						left to right</a:t>
            </a: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2000" dirty="0"/>
              <a:t>Note: Unary </a:t>
            </a:r>
            <a:r>
              <a:rPr lang="en-US" altLang="en-US" sz="2000" dirty="0">
                <a:latin typeface="Courier New" pitchFamily="49" charset="0"/>
              </a:rPr>
              <a:t>+</a:t>
            </a:r>
            <a:r>
              <a:rPr lang="en-US" altLang="en-US" sz="2000" dirty="0"/>
              <a:t>, </a:t>
            </a:r>
            <a:r>
              <a:rPr lang="en-US" altLang="en-US" sz="2000" dirty="0">
                <a:latin typeface="Courier New" pitchFamily="49" charset="0"/>
              </a:rPr>
              <a:t>-</a:t>
            </a:r>
            <a:r>
              <a:rPr lang="en-US" altLang="en-US" sz="2000" dirty="0"/>
              <a:t>, and </a:t>
            </a:r>
            <a:r>
              <a:rPr lang="en-US" altLang="en-US" sz="2000" dirty="0">
                <a:latin typeface="Courier New" pitchFamily="49" charset="0"/>
              </a:rPr>
              <a:t>*</a:t>
            </a:r>
            <a:r>
              <a:rPr lang="en-US" altLang="en-US" sz="2000" dirty="0"/>
              <a:t> have higher precedence than binary forms</a:t>
            </a:r>
          </a:p>
          <a:p>
            <a:pPr algn="l">
              <a:lnSpc>
                <a:spcPct val="100000"/>
              </a:lnSpc>
            </a:pPr>
            <a:endParaRPr lang="en-US" altLang="en-US" sz="2000" dirty="0"/>
          </a:p>
          <a:p>
            <a:pPr algn="l">
              <a:lnSpc>
                <a:spcPct val="100000"/>
              </a:lnSpc>
            </a:pPr>
            <a:r>
              <a:rPr lang="en-US" altLang="en-US" sz="2000" dirty="0"/>
              <a:t>See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c_precedence</a:t>
            </a:r>
            <a:r>
              <a:rPr lang="en-US" altLang="en-US" sz="2000" dirty="0"/>
              <a:t> on Wilkes and Knuth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Pointer Declarations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962151" y="914400"/>
            <a:ext cx="8481809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*p				</a:t>
            </a:r>
            <a:r>
              <a:rPr lang="en-US" altLang="en-US" dirty="0"/>
              <a:t>p is a pointer to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*p[13]			</a:t>
            </a:r>
            <a:r>
              <a:rPr lang="en-US" altLang="en-US" dirty="0"/>
              <a:t>p is an array[13] of pointer to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*(p[13])			</a:t>
            </a:r>
            <a:r>
              <a:rPr lang="en-US" altLang="en-US" dirty="0"/>
              <a:t>p is an array[13] of pointer to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**p			</a:t>
            </a:r>
            <a:r>
              <a:rPr lang="en-US" altLang="en-US" dirty="0"/>
              <a:t>p is a pointer to a pointer to an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(*p)[13]			</a:t>
            </a:r>
            <a:r>
              <a:rPr lang="en-US" altLang="en-US" dirty="0"/>
              <a:t>p is a pointer to an array[13] of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*f()			</a:t>
            </a:r>
            <a:r>
              <a:rPr lang="en-US" altLang="en-US" dirty="0"/>
              <a:t>f is a function (unknown arguments)</a:t>
            </a:r>
          </a:p>
          <a:p>
            <a:pPr algn="l">
              <a:lnSpc>
                <a:spcPct val="100000"/>
              </a:lnSpc>
            </a:pPr>
            <a:r>
              <a:rPr lang="en-US" altLang="en-US" dirty="0"/>
              <a:t>				returning a pointer to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(*f)()			</a:t>
            </a:r>
            <a:r>
              <a:rPr lang="en-US" altLang="en-US" dirty="0"/>
              <a:t>f is a pointer to a function returning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(*(*f())[13])()		</a:t>
            </a:r>
            <a:r>
              <a:rPr lang="en-US" altLang="en-US" dirty="0"/>
              <a:t>f is a function returning </a:t>
            </a:r>
            <a:r>
              <a:rPr lang="en-US" altLang="en-US" dirty="0" err="1"/>
              <a:t>ptr</a:t>
            </a:r>
            <a:r>
              <a:rPr lang="en-US" altLang="en-US" dirty="0"/>
              <a:t> to an array[13]</a:t>
            </a:r>
          </a:p>
          <a:p>
            <a:pPr algn="l">
              <a:lnSpc>
                <a:spcPct val="100000"/>
              </a:lnSpc>
            </a:pPr>
            <a:r>
              <a:rPr lang="en-US" altLang="en-US" dirty="0"/>
              <a:t>                    			of pointers to functions returning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(*(*x[3])())[5]		</a:t>
            </a:r>
            <a:r>
              <a:rPr lang="en-US" altLang="en-US" dirty="0"/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altLang="en-US" dirty="0"/>
              <a:t>				returning pointers to array[5] of </a:t>
            </a:r>
            <a:r>
              <a:rPr lang="en-US" altLang="en-US" dirty="0" err="1"/>
              <a:t>ints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4419600" y="4044796"/>
            <a:ext cx="2667000" cy="496724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4419600" y="3319272"/>
            <a:ext cx="2667000" cy="768096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4419600" y="2073275"/>
            <a:ext cx="2667000" cy="250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4419600" y="2291504"/>
            <a:ext cx="2667000" cy="1033272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1676400" y="2066925"/>
            <a:ext cx="5638800" cy="2582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local	0x00007ffe4d3be87c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p1 	0x00007f7262a1e010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p3 	0x00007f7162a1d010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p4	0x000000008359d120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p2	0x000000008359d010 </a:t>
            </a:r>
          </a:p>
          <a:p>
            <a:pPr>
              <a:tabLst>
                <a:tab pos="2511425" algn="l"/>
              </a:tabLst>
            </a:pPr>
            <a:r>
              <a:rPr lang="en-US" dirty="0" err="1">
                <a:latin typeface="Courier New" pitchFamily="49" charset="0"/>
              </a:rPr>
              <a:t>big_array</a:t>
            </a:r>
            <a:r>
              <a:rPr lang="en-US" dirty="0">
                <a:latin typeface="Courier New" pitchFamily="49" charset="0"/>
              </a:rPr>
              <a:t> 	0x0000000080601060 </a:t>
            </a:r>
          </a:p>
          <a:p>
            <a:pPr>
              <a:tabLst>
                <a:tab pos="2511425" algn="l"/>
              </a:tabLst>
            </a:pPr>
            <a:r>
              <a:rPr lang="en-US" dirty="0" err="1">
                <a:latin typeface="Courier New" pitchFamily="49" charset="0"/>
              </a:rPr>
              <a:t>huge_array</a:t>
            </a:r>
            <a:r>
              <a:rPr lang="en-US" dirty="0">
                <a:latin typeface="Courier New" pitchFamily="49" charset="0"/>
              </a:rPr>
              <a:t> 	0x0000000000601060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global	0x0000000000400a28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main()	0x000000000040060c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2272405" y="1214438"/>
            <a:ext cx="1892505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7391113" y="715964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7391113" y="6262689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8382000" y="892176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8382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8382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8382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9105900" y="10382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9105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8382000" y="16002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9105900" y="2209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8382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58200" y="609600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to scale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8382000" y="34290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Shared Libs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39369" y="5410200"/>
            <a:ext cx="353494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very much </a:t>
            </a:r>
            <a:r>
              <a:rPr lang="en-US" sz="2400" dirty="0"/>
              <a:t>not</a:t>
            </a:r>
            <a:r>
              <a:rPr lang="en-US" dirty="0"/>
              <a:t> to scale!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A48CC34-9B75-4947-8A71-AD95C5B75D83}"/>
              </a:ext>
            </a:extLst>
          </p:cNvPr>
          <p:cNvGrpSpPr/>
          <p:nvPr/>
        </p:nvGrpSpPr>
        <p:grpSpPr>
          <a:xfrm>
            <a:off x="7086600" y="1076325"/>
            <a:ext cx="1316038" cy="3838575"/>
            <a:chOff x="7086600" y="1076325"/>
            <a:chExt cx="1316038" cy="383857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7086600" y="1752600"/>
              <a:ext cx="1316038" cy="6858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7086600" y="1981200"/>
              <a:ext cx="1295400" cy="68580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7086600" y="2971800"/>
              <a:ext cx="1316038" cy="17526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7086600" y="3200400"/>
              <a:ext cx="1295400" cy="17145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F7A382B-C2D0-4F05-A5DC-364EEB84BB8A}"/>
                </a:ext>
              </a:extLst>
            </p:cNvPr>
            <p:cNvCxnSpPr>
              <a:cxnSpLocks/>
              <a:endCxn id="20" idx="1"/>
            </p:cNvCxnSpPr>
            <p:nvPr/>
          </p:nvCxnSpPr>
          <p:spPr bwMode="auto">
            <a:xfrm flipV="1">
              <a:off x="7086600" y="1076325"/>
              <a:ext cx="1295400" cy="11334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376182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Memory-Referencing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387351" y="6096000"/>
            <a:ext cx="11076516" cy="349250"/>
          </a:xfr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system-specific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2349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2362200" y="1295400"/>
            <a:ext cx="74676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typedef struct {       /* An "anonymous" structure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;            /* "typedef" gives it a type name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dirty="0"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double fun(int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] = 1073741824; /* 2**30,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7333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Memory-Referencing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2286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5105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6172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6629400" y="4800600"/>
            <a:ext cx="31242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  <a:p>
            <a:pPr algn="l">
              <a:lnSpc>
                <a:spcPct val="110000"/>
              </a:lnSpc>
            </a:pPr>
            <a:endParaRPr lang="en-US" dirty="0">
              <a:latin typeface="Calibri" panose="020F0502020204030204" pitchFamily="34" charset="0"/>
              <a:ea typeface="Courier New" charset="0"/>
              <a:cs typeface="Calibri" panose="020F0502020204030204" pitchFamily="34" charset="0"/>
              <a:sym typeface="Courier New" charset="0"/>
            </a:endParaRPr>
          </a:p>
          <a:p>
            <a:pPr algn="l">
              <a:lnSpc>
                <a:spcPct val="110000"/>
              </a:lnSpc>
            </a:pPr>
            <a:r>
              <a:rPr lang="en-US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  <a:sym typeface="Courier New" charset="0"/>
              </a:rPr>
              <a:t>[addresses increase upwards]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2321775" y="3200401"/>
            <a:ext cx="1596912" cy="3323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573076"/>
              </p:ext>
            </p:extLst>
          </p:nvPr>
        </p:nvGraphicFramePr>
        <p:xfrm>
          <a:off x="4038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3581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136255" y="5486400"/>
            <a:ext cx="1287532" cy="3475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5562600" y="5486400"/>
            <a:ext cx="1752600" cy="457200"/>
          </a:xfrm>
          <a:prstGeom prst="straightConnector1">
            <a:avLst/>
          </a:prstGeom>
          <a:noFill/>
          <a:ln w="19050" cap="flat" cmpd="sng" algn="ctr">
            <a:solidFill>
              <a:schemeClr val="accent4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7315200" y="5855732"/>
            <a:ext cx="212135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Little-endian layout!</a:t>
            </a:r>
          </a:p>
        </p:txBody>
      </p:sp>
    </p:spTree>
    <p:extLst>
      <p:ext uri="{BB962C8B-B14F-4D97-AF65-F5344CB8AC3E}">
        <p14:creationId xmlns:p14="http://schemas.microsoft.com/office/powerpoint/2010/main" val="156918144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(#1 overall cause is social engineering / user ignorance)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“stack smashing”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039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No way to specify limit on number of characters to read</a:t>
            </a:r>
          </a:p>
          <a:p>
            <a:pPr eaLnBrk="1" hangingPunct="1">
              <a:spcBef>
                <a:spcPts val="600"/>
              </a:spcBef>
            </a:pPr>
            <a:r>
              <a:rPr lang="en-US" dirty="0"/>
              <a:t>Similar problems with other library functions</a:t>
            </a:r>
          </a:p>
          <a:p>
            <a:pPr lvl="1" eaLnBrk="1" hangingPunct="1">
              <a:spcBef>
                <a:spcPts val="600"/>
              </a:spcBef>
            </a:pPr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>
              <a:spcBef>
                <a:spcPts val="600"/>
              </a:spcBef>
            </a:pP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362200" y="1788519"/>
            <a:ext cx="5410200" cy="308828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563811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133600" y="3124201"/>
            <a:ext cx="3657600" cy="76072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133600" y="1219200"/>
            <a:ext cx="48768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76800" y="413385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76800" y="5267326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73442" y="1866926"/>
            <a:ext cx="2475358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Wingdings" charset="0"/>
              <a:buChar char="ç"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	is big enough?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16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31779</TotalTime>
  <Pages>35</Pages>
  <Words>3791</Words>
  <Application>Microsoft Office PowerPoint</Application>
  <PresentationFormat>Widescreen</PresentationFormat>
  <Paragraphs>737</Paragraphs>
  <Slides>31</Slides>
  <Notes>31</Notes>
  <HiddenSlides>3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Arial Narrow</vt:lpstr>
      <vt:lpstr>Calibri</vt:lpstr>
      <vt:lpstr>Calibri Bold</vt:lpstr>
      <vt:lpstr>Century Gothic</vt:lpstr>
      <vt:lpstr>Courier</vt:lpstr>
      <vt:lpstr>Courier New</vt:lpstr>
      <vt:lpstr>Helvetica</vt:lpstr>
      <vt:lpstr>Times New Roman</vt:lpstr>
      <vt:lpstr>Wingdings</vt:lpstr>
      <vt:lpstr>Wingdings 2</vt:lpstr>
      <vt:lpstr>class02</vt:lpstr>
      <vt:lpstr>Worksheet</vt:lpstr>
      <vt:lpstr>Machine-Level Programming V: Miscellaneous Topics </vt:lpstr>
      <vt:lpstr>x86-64 Linux Memory Layout</vt:lpstr>
      <vt:lpstr>Memory Allocation Example</vt:lpstr>
      <vt:lpstr>x86-64 Example Addresses</vt:lpstr>
      <vt:lpstr>Memory-Referencing Bug Example</vt:lpstr>
      <vt:lpstr>Memory-Referencing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Example #1</vt:lpstr>
      <vt:lpstr>Buffer Overflow Example #2</vt:lpstr>
      <vt:lpstr>Buffer Overflow Example #3</vt:lpstr>
      <vt:lpstr>Buffer Overflow Example #3 Explained</vt:lpstr>
      <vt:lpstr>Exploits Based on Overflows</vt:lpstr>
      <vt:lpstr>Example: Original Internet Worm (1988)</vt:lpstr>
      <vt:lpstr>Example 2: IM War</vt:lpstr>
      <vt:lpstr>IM War (cont.)</vt:lpstr>
      <vt:lpstr>PowerPoint Presentation</vt:lpstr>
      <vt:lpstr>Aside: Worms and Viruses</vt:lpstr>
      <vt:lpstr>OK, What to Do About Buffer Overflow Attacks?</vt:lpstr>
      <vt:lpstr>1. Avoid Overflow Vulnerabilities in Code (!)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C Operators</vt:lpstr>
      <vt:lpstr>C Pointer Declarations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V</dc:title>
  <dc:subject/>
  <dc:creator>Randal E. Bryant and David R. O'Hallaron</dc:creator>
  <cp:keywords/>
  <dc:description/>
  <cp:lastModifiedBy>Geoffrey Kuenning</cp:lastModifiedBy>
  <cp:revision>158</cp:revision>
  <cp:lastPrinted>2023-02-13T01:19:43Z</cp:lastPrinted>
  <dcterms:created xsi:type="dcterms:W3CDTF">1998-08-11T09:19:24Z</dcterms:created>
  <dcterms:modified xsi:type="dcterms:W3CDTF">2023-02-13T01:20:37Z</dcterms:modified>
</cp:coreProperties>
</file>