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343" r:id="rId2"/>
    <p:sldId id="356" r:id="rId3"/>
    <p:sldId id="357" r:id="rId4"/>
    <p:sldId id="384" r:id="rId5"/>
    <p:sldId id="386" r:id="rId6"/>
    <p:sldId id="387" r:id="rId7"/>
    <p:sldId id="388" r:id="rId8"/>
    <p:sldId id="389" r:id="rId9"/>
    <p:sldId id="390" r:id="rId10"/>
    <p:sldId id="360" r:id="rId11"/>
    <p:sldId id="36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7" r:id="rId27"/>
    <p:sldId id="370" r:id="rId28"/>
    <p:sldId id="371" r:id="rId29"/>
    <p:sldId id="408" r:id="rId30"/>
    <p:sldId id="409" r:id="rId31"/>
    <p:sldId id="373" r:id="rId32"/>
    <p:sldId id="374" r:id="rId33"/>
    <p:sldId id="376" r:id="rId34"/>
    <p:sldId id="410" r:id="rId35"/>
    <p:sldId id="377" r:id="rId36"/>
    <p:sldId id="379" r:id="rId37"/>
    <p:sldId id="411" r:id="rId38"/>
    <p:sldId id="412" r:id="rId39"/>
    <p:sldId id="413" r:id="rId40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FFFF99"/>
    <a:srgbClr val="CCFFCC"/>
    <a:srgbClr val="66FFFF"/>
    <a:srgbClr val="FF5050"/>
    <a:srgbClr val="FF99FF"/>
    <a:srgbClr val="FF99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307" autoAdjust="0"/>
  </p:normalViewPr>
  <p:slideViewPr>
    <p:cSldViewPr>
      <p:cViewPr varScale="1">
        <p:scale>
          <a:sx n="66" d="100"/>
          <a:sy n="66" d="100"/>
        </p:scale>
        <p:origin x="576" y="66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8.xml"/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52032" y="827417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69E8734A-B0CE-4806-8EF1-3723D4436E29}" type="slidenum">
              <a:rPr lang="en-US" altLang="en-US" sz="1200" b="0">
                <a:latin typeface="Helvetica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6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29251" y="8274178"/>
            <a:ext cx="809001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473ABF7F-305F-4F55-A5CA-E0928A9F7759}" type="slidenum">
              <a:rPr lang="en-US" altLang="en-US" sz="1200" b="0" smtClean="0">
                <a:latin typeface="Century Gothic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C766B9-AA9D-214E-C8F8-F816203056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DE11A5-7B6D-693C-308F-0C34DFE48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7969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D754341-7BB2-A649-31F3-F7F2B54A68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2CF240-1815-4C58-9472-48DA51E2A4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43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209ED61-E4F5-B95E-9AC4-FA084A1F50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5D5798E-7E7E-3688-CECF-463B5E0432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05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177B8A-594D-A3C1-3C00-90F1856A26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452B472-967B-CC28-656F-E8A0A90421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addresses (numbers) are examples; what you see may depend on the hardware, the operating system, and even the compiler.</a:t>
            </a:r>
          </a:p>
        </p:txBody>
      </p:sp>
    </p:spTree>
    <p:extLst>
      <p:ext uri="{BB962C8B-B14F-4D97-AF65-F5344CB8AC3E}">
        <p14:creationId xmlns:p14="http://schemas.microsoft.com/office/powerpoint/2010/main" val="3551082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620D77-8FAF-8D38-DD69-7FC5AD25E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583718-F896-D146-0E38-3B2EEC412E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E9DC129-1D99-5CE7-698B-09474399F1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EE80A25-A871-AD33-16DC-ADF169580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27309A3-50D5-1915-19B2-3A89322667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990F0B-F867-AB8D-F159-6FA872EF22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37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0062BDA-9A31-2C95-F3E7-9394E9BFD8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BC0A4A-7809-E2E8-9391-360F13A32E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61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DA0395A-FDE3-6CEC-620E-9A7ECD58C6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75F5784-0C12-20DE-F328-A43355ADBA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17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0594EF4-3D7F-33E1-357D-38DC61C38F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774518-24B8-7E67-00BB-8FC96719D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first sentence of Anna Karenina is “Happy families are all alike; every unhappy family is unhappy in its own way.”  Similarly, successful processes are all alike, but unsuccessful processes might have different reasons for failing.</a:t>
            </a:r>
          </a:p>
        </p:txBody>
      </p:sp>
    </p:spTree>
    <p:extLst>
      <p:ext uri="{BB962C8B-B14F-4D97-AF65-F5344CB8AC3E}">
        <p14:creationId xmlns:p14="http://schemas.microsoft.com/office/powerpoint/2010/main" val="4168336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 on “twice” is a popup.</a:t>
            </a:r>
          </a:p>
          <a:p>
            <a:endParaRPr lang="en-US" dirty="0"/>
          </a:p>
          <a:p>
            <a:r>
              <a:rPr lang="en-US" dirty="0"/>
              <a:t>Because of the double return, fork is the hardest process-related system call to understand.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0C3EB07-839F-C68B-6B5A-2A98B2C8F4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Popup highlights “the same”.</a:t>
            </a:r>
          </a:p>
          <a:p>
            <a:endParaRPr lang="en-US" dirty="0"/>
          </a:p>
          <a:p>
            <a:r>
              <a:rPr lang="en-US" dirty="0"/>
              <a:t>Gloss over stdin/out/err; just say that they’re connected to the terminal in normal situations.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13598A7-D369-1EA7-1647-FE2BF809E6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logical control flow, then private address space, then how illusions are maintained.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BEBB4EA8-D237-0E4B-D9C6-C98FC9AEA9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468276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9B5845F-3FEE-F303-A406-F68D627400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189DB0F-F30C-DDB7-A8A6-D984131D5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619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E79A0E1-5295-6A7E-136F-41BA3B592E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9AC4654-BEF8-FCEE-1070-B9E91EF3AA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21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57B223-FAC7-DA6B-E537-7300DCA065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6C9B63D-C7E5-CF1F-CC46-CBC0162E09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5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first the feasible and then the infeasible outputs.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88CADD4E-7F01-0BAC-9D06-6939D637F3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animations bring up the process graph, then the feasible output, then the infeasible one.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FDC82EEF-6120-49AC-5743-E5FCE5706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Three animations bring up the process graph, then the feasible output, then the infeasible one.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195E8803-E65A-1D08-518D-17BC3F19B5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reaping and then “what if”.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8859A825-B103-8187-394F-3792E32D52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E6511F9-63E5-DBB4-9393-F7871E8AB2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CA850F-9739-19D6-8610-502361D02A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744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FCC102D-3D87-6066-83D3-DEE5804664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1CC4156-5D44-694D-45B9-588AAE7CB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“forks” is a test program that contains the various </a:t>
            </a:r>
            <a:r>
              <a:rPr lang="en-US" dirty="0" err="1"/>
              <a:t>fork</a:t>
            </a:r>
            <a:r>
              <a:rPr lang="en-US" i="1" dirty="0" err="1"/>
              <a:t>n</a:t>
            </a:r>
            <a:r>
              <a:rPr lang="en-US" i="0" dirty="0"/>
              <a:t> functions and calls the appropriate one based on its argument.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973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35766B-6DB5-AF7C-F6A7-37855A7991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31093D-7DB7-ADB3-0236-13439650A0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spend time on all of the macros; WIFEXITED and WEXITSTATUS are covered in a following slide and they should read the documentation to learn about the others.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2A180EC-81F4-8443-1337-1AAFAD557F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58C769A-E676-92E7-6E2D-E3A3E755A7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853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Three animations bring up the process graph, then the feasible output, then the infeasible one.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EF3BE7D-0790-B274-32AB-5794A83381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FEBFE9B-BC4C-FBA9-C6B4-971C5AFAD7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852993C-0AA9-6B67-55B8-18B21ACD7E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121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7DEC4D5-BF7F-05D7-1F8C-62C4865F5A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A5D2F3-688E-B06D-2193-27FFEEBE9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281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AB919A6-A34D-7C55-00F6-59EABBCD11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6F6A49-FDAD-FE2A-1059-5DFF27B757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752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E3FE84A-6938-70D3-B4B6-5AC60532FA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7E5E5F-8233-C4BE-9E49-DC4B88E2C6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07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D347D7D-EB0F-B2C7-1D8F-295E2D8615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81DCB2E-DA37-7FE4-EC55-00F17BB151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15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D1CF206-00A9-B358-3A9E-721201B45A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08F1025-0CE1-8839-C232-E4A55F9169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303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FA6C13-1228-7C5D-4FBD-7A7B918D75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468028B-E97D-94C8-2B2E-0BC8F3DAEF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808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4798E6E-83BF-A9CE-77B4-FC320DF82C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388CB4F-8A8F-FE66-D768-91CBBC6DBE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564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4CB6D57-6DFE-2AED-B003-52FD4EC545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AB93CAD-04A9-2CBD-97E3-CA7E5FD73D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91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A8CB600-333F-00D4-BD79-6B71A1DDEA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215C46-7ED3-AF6B-D0D9-7D022F6C96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25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060CFE3-08AD-592D-75D8-7518507305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B68079F-56E2-7A49-79E1-5AC7931BD4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E07056-7ACF-96DF-2BA5-E1C34DB070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6BE78F3-7A97-BFDA-16A5-8D25A75A9D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19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401D78-F1C2-3A65-283E-94413EF6B8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0DD9D4F-3657-C86C-8D70-D9976FCC5A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0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39DB42-688E-5324-7E66-20C3082D94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B9EE16B-0937-5E35-DBF9-028D4533BF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75AC85-F39C-C851-9029-7E87A5B29F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EA0559-6AEA-2FFF-EFBB-E8879FE229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normally far more processes than cores, so the traditional reality still applies, just in parallel.</a:t>
            </a:r>
          </a:p>
        </p:txBody>
      </p:sp>
    </p:spTree>
    <p:extLst>
      <p:ext uri="{BB962C8B-B14F-4D97-AF65-F5344CB8AC3E}">
        <p14:creationId xmlns:p14="http://schemas.microsoft.com/office/powerpoint/2010/main" val="360929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3738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36551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0830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87866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763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39557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086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536963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5370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3159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34516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94FEDE4-124F-432F-B791-47A75CF2DF9A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Processes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Process context switches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Creating and destroying processes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6175" indent="-238125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4511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>
                <a:solidFill>
                  <a:schemeClr val="tx1"/>
                </a:solidFill>
              </a:rPr>
              <a:t>CS 105</a:t>
            </a:r>
            <a:br>
              <a:rPr lang="en-US" altLang="en-US" sz="3800">
                <a:solidFill>
                  <a:schemeClr val="tx1"/>
                </a:solidFill>
              </a:rPr>
            </a:br>
            <a:r>
              <a:rPr lang="en-US" altLang="en-US" sz="2500" i="1">
                <a:solidFill>
                  <a:schemeClr val="tx1"/>
                </a:solidFill>
              </a:rPr>
              <a:t>“Tour of the Black Holes of Computing!”</a:t>
            </a:r>
            <a:endParaRPr lang="en-US" altLang="en-US" sz="3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Processes are managed by a shared chunk of OS code called the </a:t>
            </a:r>
            <a:r>
              <a:rPr lang="en-US" altLang="en-US" i="1"/>
              <a:t>kernel</a:t>
            </a:r>
          </a:p>
          <a:p>
            <a:pPr lvl="1" eaLnBrk="1" hangingPunct="1">
              <a:defRPr/>
            </a:pPr>
            <a:r>
              <a:rPr lang="en-US" altLang="en-US"/>
              <a:t>Important: the kernel is not a separate process, but rather runs as part of (or on behalf of) some user process</a:t>
            </a:r>
          </a:p>
          <a:p>
            <a:pPr eaLnBrk="1" hangingPunct="1">
              <a:defRPr/>
            </a:pPr>
            <a:r>
              <a:rPr lang="en-US" altLang="en-US"/>
              <a:t>Control flow passes from one process to another via a </a:t>
            </a:r>
            <a:r>
              <a:rPr lang="en-US" altLang="en-US" i="1"/>
              <a:t>context switch</a:t>
            </a:r>
            <a:endParaRPr lang="en-US" altLang="en-US"/>
          </a:p>
          <a:p>
            <a:pPr lvl="1" eaLnBrk="1" hangingPunct="1">
              <a:defRPr/>
            </a:pPr>
            <a:endParaRPr lang="en-US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74015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A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1020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B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4419600" y="4027488"/>
            <a:ext cx="6350" cy="468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419600" y="44958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867400" y="4876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4419600" y="53340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419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5245100" y="34290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946900" y="411480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946901" y="4529138"/>
            <a:ext cx="1312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946900" y="4941888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929438" y="5378450"/>
            <a:ext cx="1312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946900" y="583565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3670300" y="445293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670300" y="4879975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670300" y="5307013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3670300" y="5734050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3670300" y="61610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3670300" y="40274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2743200" y="4038600"/>
            <a:ext cx="0" cy="154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743200" y="46482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-701675" y="31178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09600" y="27432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altLang="en-US" sz="1600"/>
          </a:p>
        </p:txBody>
      </p:sp>
      <p:sp>
        <p:nvSpPr>
          <p:cNvPr id="8219" name="AutoShape 27"/>
          <p:cNvSpPr>
            <a:spLocks/>
          </p:cNvSpPr>
          <p:nvPr/>
        </p:nvSpPr>
        <p:spPr bwMode="auto">
          <a:xfrm>
            <a:off x="8382000" y="445135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8461376" y="441960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  <p:sp>
        <p:nvSpPr>
          <p:cNvPr id="8221" name="AutoShape 29"/>
          <p:cNvSpPr>
            <a:spLocks/>
          </p:cNvSpPr>
          <p:nvPr/>
        </p:nvSpPr>
        <p:spPr bwMode="auto">
          <a:xfrm>
            <a:off x="8382000" y="53340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8461376" y="530225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Private Address Spaces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Each process has its own private address space</a:t>
            </a:r>
          </a:p>
        </p:txBody>
      </p:sp>
      <p:sp>
        <p:nvSpPr>
          <p:cNvPr id="9220" name="Rectangle 4"/>
          <p:cNvSpPr>
            <a:spLocks noChangeAspect="1" noChangeArrowheads="1"/>
          </p:cNvSpPr>
          <p:nvPr/>
        </p:nvSpPr>
        <p:spPr bwMode="auto">
          <a:xfrm>
            <a:off x="7404603" y="4080510"/>
            <a:ext cx="184731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6"/>
          <p:cNvSpPr>
            <a:spLocks noChangeAspect="1" noChangeArrowheads="1"/>
          </p:cNvSpPr>
          <p:nvPr/>
        </p:nvSpPr>
        <p:spPr bwMode="auto">
          <a:xfrm>
            <a:off x="4519614" y="2879726"/>
            <a:ext cx="2230437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memory mapped region for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shared libraries</a:t>
            </a:r>
          </a:p>
        </p:txBody>
      </p:sp>
      <p:sp>
        <p:nvSpPr>
          <p:cNvPr id="9222" name="Rectangle 7"/>
          <p:cNvSpPr>
            <a:spLocks noChangeAspect="1" noChangeArrowheads="1"/>
          </p:cNvSpPr>
          <p:nvPr/>
        </p:nvSpPr>
        <p:spPr bwMode="auto">
          <a:xfrm>
            <a:off x="4519614" y="3413125"/>
            <a:ext cx="2230437" cy="57785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3" name="Rectangle 8"/>
          <p:cNvSpPr>
            <a:spLocks noChangeAspect="1" noChangeArrowheads="1"/>
          </p:cNvSpPr>
          <p:nvPr/>
        </p:nvSpPr>
        <p:spPr bwMode="auto">
          <a:xfrm>
            <a:off x="4519614" y="3994150"/>
            <a:ext cx="2230437" cy="534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run-time heap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(managed by malloc)</a:t>
            </a:r>
          </a:p>
        </p:txBody>
      </p:sp>
      <p:sp>
        <p:nvSpPr>
          <p:cNvPr id="9224" name="Rectangle 9"/>
          <p:cNvSpPr>
            <a:spLocks noChangeAspect="1" noChangeArrowheads="1"/>
          </p:cNvSpPr>
          <p:nvPr/>
        </p:nvSpPr>
        <p:spPr bwMode="auto">
          <a:xfrm>
            <a:off x="4519614" y="2152650"/>
            <a:ext cx="2230437" cy="725488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5" name="Line 10"/>
          <p:cNvSpPr>
            <a:spLocks noChangeAspect="1" noChangeShapeType="1"/>
          </p:cNvSpPr>
          <p:nvPr/>
        </p:nvSpPr>
        <p:spPr bwMode="auto">
          <a:xfrm flipH="1" flipV="1">
            <a:off x="5668964" y="3676650"/>
            <a:ext cx="1587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1"/>
          <p:cNvSpPr>
            <a:spLocks noChangeAspect="1" noChangeArrowheads="1"/>
          </p:cNvSpPr>
          <p:nvPr/>
        </p:nvSpPr>
        <p:spPr bwMode="auto">
          <a:xfrm>
            <a:off x="4519614" y="1884363"/>
            <a:ext cx="2230437" cy="4508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user stack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(created at runtime)</a:t>
            </a:r>
          </a:p>
        </p:txBody>
      </p:sp>
      <p:sp>
        <p:nvSpPr>
          <p:cNvPr id="9227" name="Line 12"/>
          <p:cNvSpPr>
            <a:spLocks noChangeAspect="1" noChangeShapeType="1"/>
          </p:cNvSpPr>
          <p:nvPr/>
        </p:nvSpPr>
        <p:spPr bwMode="auto">
          <a:xfrm flipH="1" flipV="1">
            <a:off x="5668964" y="2701926"/>
            <a:ext cx="1587" cy="1825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3"/>
          <p:cNvSpPr>
            <a:spLocks noChangeAspect="1" noChangeShapeType="1"/>
          </p:cNvSpPr>
          <p:nvPr/>
        </p:nvSpPr>
        <p:spPr bwMode="auto">
          <a:xfrm flipH="1">
            <a:off x="5668964" y="2335213"/>
            <a:ext cx="1587" cy="1825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4"/>
          <p:cNvSpPr>
            <a:spLocks noChangeAspect="1" noChangeArrowheads="1"/>
          </p:cNvSpPr>
          <p:nvPr/>
        </p:nvSpPr>
        <p:spPr bwMode="auto">
          <a:xfrm>
            <a:off x="4510089" y="5565775"/>
            <a:ext cx="2232025" cy="3175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unused</a:t>
            </a:r>
          </a:p>
        </p:txBody>
      </p:sp>
      <p:sp>
        <p:nvSpPr>
          <p:cNvPr id="9230" name="Text Box 15"/>
          <p:cNvSpPr txBox="1">
            <a:spLocks noChangeAspect="1" noChangeArrowheads="1"/>
          </p:cNvSpPr>
          <p:nvPr/>
        </p:nvSpPr>
        <p:spPr bwMode="auto">
          <a:xfrm>
            <a:off x="3895726" y="568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0</a:t>
            </a:r>
          </a:p>
        </p:txBody>
      </p:sp>
      <p:sp>
        <p:nvSpPr>
          <p:cNvPr id="9231" name="Text Box 16"/>
          <p:cNvSpPr txBox="1">
            <a:spLocks noChangeAspect="1" noChangeArrowheads="1"/>
          </p:cNvSpPr>
          <p:nvPr/>
        </p:nvSpPr>
        <p:spPr bwMode="auto">
          <a:xfrm>
            <a:off x="6994525" y="2212976"/>
            <a:ext cx="17764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/>
              <a:t>%</a:t>
            </a:r>
            <a:r>
              <a:rPr lang="en-US" altLang="en-US" sz="1400" b="0" dirty="0" err="1"/>
              <a:t>rsp</a:t>
            </a:r>
            <a:r>
              <a:rPr lang="en-US" altLang="en-US" sz="1400" b="0" dirty="0"/>
              <a:t> (stack pointer)</a:t>
            </a:r>
          </a:p>
        </p:txBody>
      </p:sp>
      <p:sp>
        <p:nvSpPr>
          <p:cNvPr id="9232" name="Line 17"/>
          <p:cNvSpPr>
            <a:spLocks noChangeAspect="1" noChangeShapeType="1"/>
          </p:cNvSpPr>
          <p:nvPr/>
        </p:nvSpPr>
        <p:spPr bwMode="auto">
          <a:xfrm flipH="1">
            <a:off x="6750050" y="2333625"/>
            <a:ext cx="304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20"/>
          <p:cNvSpPr txBox="1">
            <a:spLocks noChangeAspect="1" noChangeArrowheads="1"/>
          </p:cNvSpPr>
          <p:nvPr/>
        </p:nvSpPr>
        <p:spPr bwMode="auto">
          <a:xfrm>
            <a:off x="7116763" y="3860800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brk</a:t>
            </a:r>
          </a:p>
        </p:txBody>
      </p:sp>
      <p:sp>
        <p:nvSpPr>
          <p:cNvPr id="9234" name="Line 21"/>
          <p:cNvSpPr>
            <a:spLocks noChangeAspect="1" noChangeShapeType="1"/>
          </p:cNvSpPr>
          <p:nvPr/>
        </p:nvSpPr>
        <p:spPr bwMode="auto">
          <a:xfrm flipH="1">
            <a:off x="6811963" y="3981450"/>
            <a:ext cx="3048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22"/>
          <p:cNvSpPr txBox="1">
            <a:spLocks noChangeAspect="1" noChangeArrowheads="1"/>
          </p:cNvSpPr>
          <p:nvPr/>
        </p:nvSpPr>
        <p:spPr bwMode="auto">
          <a:xfrm>
            <a:off x="2743201" y="17526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0x7fffffffffff</a:t>
            </a:r>
          </a:p>
        </p:txBody>
      </p:sp>
      <p:sp>
        <p:nvSpPr>
          <p:cNvPr id="9236" name="Text Box 23"/>
          <p:cNvSpPr txBox="1">
            <a:spLocks noChangeAspect="1" noChangeArrowheads="1"/>
          </p:cNvSpPr>
          <p:nvPr/>
        </p:nvSpPr>
        <p:spPr bwMode="auto">
          <a:xfrm>
            <a:off x="3387607" y="5370514"/>
            <a:ext cx="10438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0x400000</a:t>
            </a:r>
          </a:p>
        </p:txBody>
      </p:sp>
      <p:sp>
        <p:nvSpPr>
          <p:cNvPr id="9237" name="Text Box 24"/>
          <p:cNvSpPr txBox="1">
            <a:spLocks noChangeAspect="1" noChangeArrowheads="1"/>
          </p:cNvSpPr>
          <p:nvPr/>
        </p:nvSpPr>
        <p:spPr bwMode="auto">
          <a:xfrm>
            <a:off x="2743201" y="32385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0x2aaaaad00000</a:t>
            </a:r>
          </a:p>
        </p:txBody>
      </p:sp>
      <p:sp>
        <p:nvSpPr>
          <p:cNvPr id="9238" name="Rectangle 25"/>
          <p:cNvSpPr>
            <a:spLocks noChangeAspect="1" noChangeArrowheads="1"/>
          </p:cNvSpPr>
          <p:nvPr/>
        </p:nvSpPr>
        <p:spPr bwMode="auto">
          <a:xfrm>
            <a:off x="4510089" y="4529139"/>
            <a:ext cx="2232025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read/write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(.data, .bss)</a:t>
            </a:r>
          </a:p>
        </p:txBody>
      </p:sp>
      <p:sp>
        <p:nvSpPr>
          <p:cNvPr id="9239" name="Rectangle 26"/>
          <p:cNvSpPr>
            <a:spLocks noChangeAspect="1" noChangeArrowheads="1"/>
          </p:cNvSpPr>
          <p:nvPr/>
        </p:nvSpPr>
        <p:spPr bwMode="auto">
          <a:xfrm>
            <a:off x="4510089" y="5030789"/>
            <a:ext cx="2232025" cy="5349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read-only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(.init, .text, .rodata)</a:t>
            </a:r>
          </a:p>
        </p:txBody>
      </p:sp>
      <p:sp>
        <p:nvSpPr>
          <p:cNvPr id="9240" name="AutoShape 27"/>
          <p:cNvSpPr>
            <a:spLocks/>
          </p:cNvSpPr>
          <p:nvPr/>
        </p:nvSpPr>
        <p:spPr bwMode="auto">
          <a:xfrm>
            <a:off x="6597799" y="4848556"/>
            <a:ext cx="488802" cy="482465"/>
          </a:xfrm>
          <a:prstGeom prst="rightBrace">
            <a:avLst>
              <a:gd name="adj1" fmla="val 1395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41" name="Text Box 28"/>
          <p:cNvSpPr txBox="1">
            <a:spLocks noChangeAspect="1" noChangeArrowheads="1"/>
          </p:cNvSpPr>
          <p:nvPr/>
        </p:nvSpPr>
        <p:spPr bwMode="auto">
          <a:xfrm>
            <a:off x="7086600" y="4800600"/>
            <a:ext cx="14766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/>
              <a:t>loaded from the </a:t>
            </a:r>
          </a:p>
          <a:p>
            <a:pPr algn="l">
              <a:lnSpc>
                <a:spcPct val="100000"/>
              </a:lnSpc>
            </a:pPr>
            <a:r>
              <a:rPr lang="en-US" altLang="en-US" sz="1400" b="0" dirty="0"/>
              <a:t>executable file</a:t>
            </a:r>
          </a:p>
        </p:txBody>
      </p:sp>
      <p:sp>
        <p:nvSpPr>
          <p:cNvPr id="9242" name="Line 30"/>
          <p:cNvSpPr>
            <a:spLocks noChangeAspect="1" noChangeShapeType="1"/>
          </p:cNvSpPr>
          <p:nvPr/>
        </p:nvSpPr>
        <p:spPr bwMode="auto">
          <a:xfrm>
            <a:off x="4519614" y="1884363"/>
            <a:ext cx="2230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System-Call Error Handling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error, Unix system-level functions typically return -1 and set global variable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to indicate cause. </a:t>
            </a:r>
          </a:p>
          <a:p>
            <a:r>
              <a:rPr lang="en-US" dirty="0"/>
              <a:t>Hard and fast rule: </a:t>
            </a:r>
          </a:p>
          <a:p>
            <a:pPr lvl="1"/>
            <a:r>
              <a:rPr lang="en-US" dirty="0"/>
              <a:t>You </a:t>
            </a:r>
            <a:r>
              <a:rPr lang="en-US" sz="2800" dirty="0"/>
              <a:t>MUST</a:t>
            </a:r>
            <a:r>
              <a:rPr lang="en-US" dirty="0"/>
              <a:t> check the return status of </a:t>
            </a:r>
            <a:r>
              <a:rPr lang="en-US" i="1" dirty="0"/>
              <a:t>every</a:t>
            </a:r>
            <a:r>
              <a:rPr lang="en-US" dirty="0"/>
              <a:t> system-level function!!!</a:t>
            </a:r>
          </a:p>
          <a:p>
            <a:pPr lvl="1"/>
            <a:r>
              <a:rPr lang="en-US" dirty="0"/>
              <a:t>Only exception is the handful of functions that return </a:t>
            </a:r>
            <a:r>
              <a:rPr lang="en-US" dirty="0">
                <a:latin typeface="Courier New"/>
                <a:cs typeface="Courier New"/>
              </a:rPr>
              <a:t>void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1798991" y="4238508"/>
            <a:ext cx="8594019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pid = fork();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(pid == -1) {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%s\n"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exit(1);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722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Error-Reporting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simplify somewhat using an </a:t>
            </a:r>
            <a:r>
              <a:rPr lang="en-US" i="1" dirty="0"/>
              <a:t>error-reporting function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(Aborting on error is generally bad idea but handy for demo programs)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00200" y="2312809"/>
            <a:ext cx="7629012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Unix-style error */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"%s: %s\n"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exit(1);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41107" y="4431344"/>
            <a:ext cx="4182555" cy="59785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b-NO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((pid = fork())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752" y="5172076"/>
            <a:ext cx="10204448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 Note: assignment inside conditional is bad style but common idiom</a:t>
            </a:r>
          </a:p>
        </p:txBody>
      </p:sp>
    </p:spTree>
    <p:extLst>
      <p:ext uri="{BB962C8B-B14F-4D97-AF65-F5344CB8AC3E}">
        <p14:creationId xmlns:p14="http://schemas.microsoft.com/office/powerpoint/2010/main" val="22140539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Error-Handling Wrappers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simplify the code we present to you even further by using Stevens-style error-handling wrappers: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Lousy approach in real life but useful for simplifying examples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57210" y="2408872"/>
            <a:ext cx="4733988" cy="20936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fi-FI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((pid = fork()) 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8117" y="5221070"/>
            <a:ext cx="2252540" cy="3485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8199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Process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numeric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process 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parent</a:t>
            </a: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current process (self)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1829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Calibri"/>
                <a:cs typeface="Calibri"/>
              </a:rPr>
              <a:t>From a programmer’s perspective, we can think of a process as being in one of three states:</a:t>
            </a:r>
          </a:p>
          <a:p>
            <a:pPr marL="0" indent="0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either executing or waiting to be executed, and will eventually be </a:t>
            </a:r>
            <a:r>
              <a:rPr lang="en-US" i="1" dirty="0">
                <a:latin typeface="Calibri"/>
                <a:cs typeface="Calibri"/>
              </a:rPr>
              <a:t>scheduled</a:t>
            </a:r>
            <a:r>
              <a:rPr lang="en-US" dirty="0">
                <a:latin typeface="Calibri"/>
                <a:cs typeface="Calibri"/>
              </a:rPr>
              <a:t> (i.e., chosen to execute) by the kernel</a:t>
            </a:r>
          </a:p>
          <a:p>
            <a:r>
              <a:rPr lang="en-US" dirty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execution is </a:t>
            </a:r>
            <a:r>
              <a:rPr lang="en-US" i="1" dirty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and will not be scheduled until further notice (future lecture when we study signals)	</a:t>
            </a:r>
          </a:p>
          <a:p>
            <a:r>
              <a:rPr lang="en-US" dirty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stopped permanently (due to finishing or serious error)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93492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Processes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becomes terminated for one of three reasons:</a:t>
            </a:r>
          </a:p>
          <a:p>
            <a:pPr lvl="1"/>
            <a:r>
              <a:rPr lang="en-US" dirty="0"/>
              <a:t>Receiving a signal whose default action is to terminate (future lecture)</a:t>
            </a:r>
          </a:p>
          <a:p>
            <a:pPr lvl="1"/>
            <a:r>
              <a:rPr lang="en-US" dirty="0"/>
              <a:t>Calling 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Returning 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routine (which actually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dirty="0"/>
              <a:t> internally)</a:t>
            </a:r>
          </a:p>
          <a:p>
            <a:r>
              <a:rPr lang="en-US" dirty="0">
                <a:latin typeface="Courier New"/>
                <a:cs typeface="Courier New"/>
              </a:rPr>
              <a:t>void exit(int status)</a:t>
            </a:r>
          </a:p>
          <a:p>
            <a:pPr lvl="1"/>
            <a:r>
              <a:rPr lang="en-US" dirty="0"/>
              <a:t>Terminates with an </a:t>
            </a:r>
            <a:r>
              <a:rPr lang="en-US" i="1" dirty="0"/>
              <a:t>exit status </a:t>
            </a:r>
            <a:r>
              <a:rPr lang="en-US" dirty="0"/>
              <a:t>of </a:t>
            </a:r>
            <a:r>
              <a:rPr lang="en-US" dirty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Convention: normal return status is 0, nonzero on error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(Anna Karenina)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>
                <a:latin typeface="Calibri"/>
                <a:cs typeface="Calibri"/>
              </a:rPr>
              <a:t> is called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>
                <a:latin typeface="Calibri"/>
                <a:cs typeface="Calibri"/>
              </a:rPr>
              <a:t> but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6946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Processes: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alibri"/>
                <a:cs typeface="Calibri"/>
              </a:rPr>
              <a:t>Parent process </a:t>
            </a:r>
            <a:r>
              <a:rPr lang="en-US" dirty="0">
                <a:latin typeface="Calibri"/>
                <a:cs typeface="Calibri"/>
              </a:rPr>
              <a:t>creates a new running </a:t>
            </a:r>
            <a:r>
              <a:rPr lang="en-US" i="1" dirty="0">
                <a:latin typeface="Calibri"/>
                <a:cs typeface="Calibri"/>
              </a:rPr>
              <a:t>child process </a:t>
            </a:r>
            <a:r>
              <a:rPr lang="en-US" dirty="0">
                <a:latin typeface="Calibri"/>
                <a:cs typeface="Calibri"/>
              </a:rPr>
              <a:t>by calling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Returns 0 to the child process, child’s PID to parent process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Child is </a:t>
            </a:r>
            <a:r>
              <a:rPr lang="en-US" i="1" dirty="0">
                <a:latin typeface="Calibri"/>
                <a:cs typeface="Calibri"/>
              </a:rPr>
              <a:t>almost</a:t>
            </a:r>
            <a:r>
              <a:rPr lang="en-US" dirty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gets identical copies of the parent’s open file descriptors, signals, and other system information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has a different PID than the parent</a:t>
            </a:r>
          </a:p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is interesting (and often confusing) because 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1937375" y="4343400"/>
            <a:ext cx="914400" cy="480399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81996" y="4659799"/>
            <a:ext cx="1752600" cy="762000"/>
          </a:xfrm>
          <a:prstGeom prst="wedgeRectCallout">
            <a:avLst>
              <a:gd name="adj1" fmla="val -70088"/>
              <a:gd name="adj2" fmla="val -38630"/>
            </a:avLst>
          </a:prstGeom>
          <a:solidFill>
            <a:srgbClr val="CCFF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Huh?  Run that by me again!</a:t>
            </a:r>
          </a:p>
        </p:txBody>
      </p:sp>
    </p:spTree>
    <p:extLst>
      <p:ext uri="{BB962C8B-B14F-4D97-AF65-F5344CB8AC3E}">
        <p14:creationId xmlns:p14="http://schemas.microsoft.com/office/powerpoint/2010/main" val="926027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762000" y="1524001"/>
            <a:ext cx="4878860" cy="36440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 {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60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child : x=2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03254" y="4822590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0" y="1358444"/>
            <a:ext cx="5334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stdin, </a:t>
            </a:r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ourier New"/>
                <a:cs typeface="Courier New"/>
              </a:rPr>
              <a:t>, stderr</a:t>
            </a:r>
            <a:r>
              <a:rPr lang="en-US" dirty="0">
                <a:latin typeface="Calibri"/>
                <a:cs typeface="Calibri"/>
              </a:rPr>
              <a:t> are</a:t>
            </a:r>
            <a:br>
              <a:rPr lang="en-US" dirty="0">
                <a:latin typeface="Calibri"/>
                <a:cs typeface="Calibri"/>
              </a:rPr>
            </a:br>
            <a:r>
              <a:rPr lang="en-US" i="1" dirty="0">
                <a:latin typeface="Calibri"/>
                <a:cs typeface="Calibri"/>
              </a:rPr>
              <a:t>the same </a:t>
            </a:r>
            <a:r>
              <a:rPr lang="en-US" dirty="0">
                <a:latin typeface="Calibri"/>
                <a:cs typeface="Calibri"/>
              </a:rPr>
              <a:t>in both parent and child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E34648C-D7E8-40E3-ABBD-0630C56CE99D}"/>
              </a:ext>
            </a:extLst>
          </p:cNvPr>
          <p:cNvSpPr/>
          <p:nvPr/>
        </p:nvSpPr>
        <p:spPr bwMode="auto">
          <a:xfrm>
            <a:off x="6872514" y="5044188"/>
            <a:ext cx="1066800" cy="38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E1AEE290-B134-4CE6-A267-3A12CD6D83BA}"/>
              </a:ext>
            </a:extLst>
          </p:cNvPr>
          <p:cNvSpPr/>
          <p:nvPr/>
        </p:nvSpPr>
        <p:spPr bwMode="auto">
          <a:xfrm>
            <a:off x="7893236" y="5678168"/>
            <a:ext cx="1387559" cy="341632"/>
          </a:xfrm>
          <a:prstGeom prst="wedgeRectCallout">
            <a:avLst>
              <a:gd name="adj1" fmla="val -67470"/>
              <a:gd name="adj2" fmla="val -118683"/>
            </a:avLst>
          </a:prstGeom>
          <a:solidFill>
            <a:srgbClr val="CCFFFF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Important!!!</a:t>
            </a:r>
          </a:p>
        </p:txBody>
      </p:sp>
    </p:spTree>
    <p:extLst>
      <p:ext uri="{BB962C8B-B14F-4D97-AF65-F5344CB8AC3E}">
        <p14:creationId xmlns:p14="http://schemas.microsoft.com/office/powerpoint/2010/main" val="1005927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Def: A </a:t>
            </a:r>
            <a:r>
              <a:rPr lang="en-US" altLang="en-US" i="1" dirty="0"/>
              <a:t>process</a:t>
            </a:r>
            <a:r>
              <a:rPr lang="en-US" altLang="en-US" dirty="0"/>
              <a:t> is an instance of a running program</a:t>
            </a:r>
          </a:p>
          <a:p>
            <a:pPr lvl="1" eaLnBrk="1" hangingPunct="1">
              <a:defRPr/>
            </a:pPr>
            <a:r>
              <a:rPr lang="en-US" altLang="en-US" dirty="0"/>
              <a:t>One of the most profound ideas in computer science</a:t>
            </a:r>
          </a:p>
          <a:p>
            <a:pPr lvl="1" eaLnBrk="1" hangingPunct="1">
              <a:defRPr/>
            </a:pPr>
            <a:r>
              <a:rPr lang="en-US" altLang="en-US" dirty="0"/>
              <a:t>Not the same as “program” or “processor”</a:t>
            </a:r>
          </a:p>
          <a:p>
            <a:pPr eaLnBrk="1" hangingPunct="1">
              <a:defRPr/>
            </a:pPr>
            <a:r>
              <a:rPr lang="en-US" altLang="en-US" dirty="0"/>
              <a:t>Process provides each program with two key abstractions:</a:t>
            </a:r>
          </a:p>
          <a:p>
            <a:pPr lvl="1" eaLnBrk="1" hangingPunct="1">
              <a:defRPr/>
            </a:pPr>
            <a:r>
              <a:rPr lang="en-US" altLang="en-US" dirty="0"/>
              <a:t>Logical control flow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the CPU</a:t>
            </a:r>
          </a:p>
          <a:p>
            <a:pPr lvl="1" eaLnBrk="1" hangingPunct="1">
              <a:defRPr/>
            </a:pPr>
            <a:r>
              <a:rPr lang="en-US" altLang="en-US" dirty="0"/>
              <a:t>Private address space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main memory</a:t>
            </a:r>
          </a:p>
          <a:p>
            <a:pPr eaLnBrk="1" hangingPunct="1">
              <a:defRPr/>
            </a:pPr>
            <a:r>
              <a:rPr lang="en-US" altLang="en-US" dirty="0"/>
              <a:t>How are these illusions maintained?</a:t>
            </a:r>
          </a:p>
          <a:p>
            <a:pPr lvl="1" eaLnBrk="1" hangingPunct="1">
              <a:defRPr/>
            </a:pPr>
            <a:r>
              <a:rPr lang="en-US" altLang="en-US" dirty="0"/>
              <a:t>Process executions interleaved (multitasking)</a:t>
            </a:r>
          </a:p>
          <a:p>
            <a:pPr lvl="1" eaLnBrk="1" hangingPunct="1">
              <a:defRPr/>
            </a:pPr>
            <a:r>
              <a:rPr lang="en-US" altLang="en-US" dirty="0"/>
              <a:t>Address spaces managed by virtual memory system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200154" y="5257800"/>
            <a:ext cx="1371600" cy="990600"/>
            <a:chOff x="7676154" y="5257800"/>
            <a:chExt cx="1371600" cy="9906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7676154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CPU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828554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500" dirty="0"/>
                <a:t>Registers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203634" y="3291499"/>
            <a:ext cx="1371600" cy="1905000"/>
            <a:chOff x="7212150" y="3291499"/>
            <a:chExt cx="1371600" cy="1905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Memory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with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process graph </a:t>
            </a:r>
            <a:r>
              <a:rPr lang="en-US" dirty="0"/>
              <a:t>is a useful tool for capturing the partial ordering of statements in a concurrent program:</a:t>
            </a:r>
          </a:p>
          <a:p>
            <a:pPr lvl="1"/>
            <a:r>
              <a:rPr lang="en-US" dirty="0"/>
              <a:t>Each vertex is the execution of a statement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ym typeface="Symbol"/>
              </a:rPr>
              <a:t></a:t>
            </a:r>
            <a:r>
              <a:rPr lang="en-US" dirty="0"/>
              <a:t>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happens before b</a:t>
            </a:r>
          </a:p>
          <a:p>
            <a:pPr lvl="1"/>
            <a:r>
              <a:rPr lang="en-US" dirty="0"/>
              <a:t>Edges can be labeled with current value of variables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vertices can be labeled with output</a:t>
            </a:r>
          </a:p>
          <a:p>
            <a:pPr lvl="1"/>
            <a:r>
              <a:rPr lang="en-US" dirty="0"/>
              <a:t>Each graph begins with a vertex with no incoming edges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Any </a:t>
            </a:r>
            <a:r>
              <a:rPr lang="en-US" i="1" dirty="0"/>
              <a:t>topological sort </a:t>
            </a:r>
            <a:r>
              <a:rPr lang="en-US" dirty="0"/>
              <a:t>of the graph corresponds to a feasible total ordering of the processes’ execution </a:t>
            </a:r>
          </a:p>
          <a:p>
            <a:endParaRPr lang="en-US" dirty="0"/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F9FEA56E-C959-4579-AB5A-AC9AAF6B150A}"/>
              </a:ext>
            </a:extLst>
          </p:cNvPr>
          <p:cNvSpPr/>
          <p:nvPr/>
        </p:nvSpPr>
        <p:spPr bwMode="auto">
          <a:xfrm>
            <a:off x="2971800" y="5066869"/>
            <a:ext cx="2819400" cy="840230"/>
          </a:xfrm>
          <a:prstGeom prst="borderCallout1">
            <a:avLst>
              <a:gd name="adj1" fmla="val 22568"/>
              <a:gd name="adj2" fmla="val 202"/>
              <a:gd name="adj3" fmla="val -71061"/>
              <a:gd name="adj4" fmla="val -28606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Total ordering of vertices where all edges point from left to right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42A290-13A3-4BCA-AD5A-6614D59D7590}"/>
              </a:ext>
            </a:extLst>
          </p:cNvPr>
          <p:cNvCxnSpPr/>
          <p:nvPr/>
        </p:nvCxnSpPr>
        <p:spPr bwMode="auto">
          <a:xfrm>
            <a:off x="1143000" y="4467726"/>
            <a:ext cx="2286000" cy="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286662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Graph Example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371600" y="1472148"/>
            <a:ext cx="4876801" cy="34224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7592151" y="2514600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=2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716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6454697" y="3468791"/>
            <a:ext cx="678391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main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7630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8561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7246393" y="3468791"/>
            <a:ext cx="864096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fork</a:t>
            </a: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7790292" y="2716549"/>
            <a:ext cx="640392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8545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722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808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31830" y="3468791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1731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6822815" y="3156378"/>
            <a:ext cx="79533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>
                <a:latin typeface="Courier New" charset="0"/>
              </a:rPr>
              <a:t>x</a:t>
            </a:r>
            <a:r>
              <a:rPr lang="en-US" sz="1600" dirty="0">
                <a:latin typeface="Courier New" charset="0"/>
              </a:rPr>
              <a:t>==1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8627855" y="2828396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9499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9066234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7668351" y="3137103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8627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9499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9066234" y="3446452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5152" y="3290992"/>
            <a:ext cx="82266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Parent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47668" y="2641972"/>
            <a:ext cx="69762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</a:t>
            </a:r>
          </a:p>
        </p:txBody>
      </p:sp>
    </p:spTree>
    <p:extLst>
      <p:ext uri="{BB962C8B-B14F-4D97-AF65-F5344CB8AC3E}">
        <p14:creationId xmlns:p14="http://schemas.microsoft.com/office/powerpoint/2010/main" val="321786885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1" y="1362076"/>
            <a:ext cx="4700023" cy="3895725"/>
          </a:xfrm>
        </p:spPr>
        <p:txBody>
          <a:bodyPr/>
          <a:lstStyle/>
          <a:p>
            <a:r>
              <a:rPr lang="en-US" dirty="0"/>
              <a:t>Original 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Relabeled graph: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90581" y="2212456"/>
            <a:ext cx="4085842" cy="1274279"/>
            <a:chOff x="766581" y="1831455"/>
            <a:chExt cx="4085842" cy="1274279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1904035" y="1831455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=2</a:t>
              </a: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1028624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6581" y="2785646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1942736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873070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12" y="2785646"/>
              <a:ext cx="901628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2102177" y="2033403"/>
              <a:ext cx="640392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2857537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34176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120064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443715" y="27856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43616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1134699" y="2473233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>
                  <a:latin typeface="Courier New" charset="0"/>
                </a:rPr>
                <a:t>x</a:t>
              </a:r>
              <a:r>
                <a:rPr lang="en-US" sz="1600" dirty="0">
                  <a:latin typeface="Courier New" charset="0"/>
                </a:rPr>
                <a:t>==1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2939740" y="2145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4338318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05201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1980235" y="2453958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=0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939740" y="2780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4338318" y="2735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05201" y="2763307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7233114" y="2743200"/>
            <a:ext cx="3053668" cy="1414782"/>
            <a:chOff x="5709113" y="3581400"/>
            <a:chExt cx="3053668" cy="1414782"/>
          </a:xfrm>
        </p:grpSpPr>
        <p:sp>
          <p:nvSpPr>
            <p:cNvPr id="27" name="TextBox 26"/>
            <p:cNvSpPr txBox="1"/>
            <p:nvPr/>
          </p:nvSpPr>
          <p:spPr>
            <a:xfrm>
              <a:off x="5709113" y="46545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25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169" y="46545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7057" y="46545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7086" y="46545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68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6" y="4371597"/>
              <a:ext cx="12700" cy="56590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1"/>
              <a:ext cx="12700" cy="108107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1" y="4095462"/>
              <a:ext cx="12700" cy="111817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6" y="4118924"/>
              <a:ext cx="12700" cy="1071253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6170730" y="3581400"/>
              <a:ext cx="238930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FACAAB-0BD8-4FDB-A98B-DBDA6636EDBD}"/>
              </a:ext>
            </a:extLst>
          </p:cNvPr>
          <p:cNvGrpSpPr/>
          <p:nvPr/>
        </p:nvGrpSpPr>
        <p:grpSpPr>
          <a:xfrm>
            <a:off x="7233114" y="4490482"/>
            <a:ext cx="3053668" cy="1343900"/>
            <a:chOff x="7233114" y="4490482"/>
            <a:chExt cx="3053668" cy="1343900"/>
          </a:xfrm>
        </p:grpSpPr>
        <p:sp>
          <p:nvSpPr>
            <p:cNvPr id="74" name="TextBox 73"/>
            <p:cNvSpPr txBox="1"/>
            <p:nvPr/>
          </p:nvSpPr>
          <p:spPr>
            <a:xfrm>
              <a:off x="7233114" y="54927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78925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9519537" y="54927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009393" y="54927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453849" y="54927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97868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7662829" y="52122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8806441" y="4629613"/>
              <a:ext cx="12700" cy="1726274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9126315" y="4949486"/>
              <a:ext cx="12700" cy="1086527"/>
            </a:xfrm>
            <a:prstGeom prst="curvedConnector3">
              <a:avLst>
                <a:gd name="adj1" fmla="val 2464614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8546560" y="4889494"/>
              <a:ext cx="12700" cy="1206512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9641275" y="5001291"/>
              <a:ext cx="12700" cy="98291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7689333" y="4490482"/>
              <a:ext cx="2539733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Infeasible total ordering: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E1D3B9C-E6D9-4669-85D8-AF2BE3AC76AB}"/>
              </a:ext>
            </a:extLst>
          </p:cNvPr>
          <p:cNvGrpSpPr/>
          <p:nvPr/>
        </p:nvGrpSpPr>
        <p:grpSpPr>
          <a:xfrm>
            <a:off x="2423906" y="4727281"/>
            <a:ext cx="3900695" cy="1063919"/>
            <a:chOff x="2423906" y="4727281"/>
            <a:chExt cx="3900695" cy="1063919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500802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23906" y="5471112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3414914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4345248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28692" y="5471112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b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3506354" y="5416069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2592242" y="5416069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4411918" y="4772801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5810496" y="47272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377379" y="4816318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4411918" y="5408004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810496" y="5362484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77379" y="54711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71077" y="5471112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18677" y="4816318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4329715" y="47272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70" name="Connector: Elbow 69">
              <a:extLst>
                <a:ext uri="{FF2B5EF4-FFF2-40B4-BE49-F238E27FC236}">
                  <a16:creationId xmlns:a16="http://schemas.microsoft.com/office/drawing/2014/main" id="{92FB23BB-475D-4470-BB27-3AF0487EC993}"/>
                </a:ext>
              </a:extLst>
            </p:cNvPr>
            <p:cNvCxnSpPr>
              <a:stCxn id="31" idx="0"/>
              <a:endCxn id="35" idx="2"/>
            </p:cNvCxnSpPr>
            <p:nvPr/>
          </p:nvCxnSpPr>
          <p:spPr bwMode="auto">
            <a:xfrm rot="5400000" flipH="1" flipV="1">
              <a:off x="3595653" y="4637982"/>
              <a:ext cx="599042" cy="869081"/>
            </a:xfrm>
            <a:prstGeom prst="bentConnector2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3167955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Two consecutive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1600200" y="1676401"/>
            <a:ext cx="3276600" cy="20867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fork2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114524" y="1295400"/>
            <a:ext cx="4639076" cy="2648534"/>
            <a:chOff x="3590524" y="1295400"/>
            <a:chExt cx="4639076" cy="2648534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975997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90524" y="3623846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829909" y="3573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760243" y="35771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80533" y="3611146"/>
              <a:ext cx="95025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930020" y="28479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708999" y="29123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921349" y="36161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4067437" y="36254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330888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82378" y="2895600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845963" y="36093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684857" y="35572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52710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902809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17381" y="3623846"/>
              <a:ext cx="86603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994249" y="36186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758963" y="25155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829909" y="2278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760243" y="2281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342998" y="2286000"/>
              <a:ext cx="1017034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940937" y="15337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708999" y="15871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921349" y="2320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330888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282378" y="16367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845963" y="2313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684857" y="2261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52710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7378244" y="1295400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843494" y="3319046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498818" y="2590800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672294" y="3286511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672294" y="19812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474671" y="3242846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7322721" y="1947446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275703" y="4267201"/>
            <a:ext cx="1729768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083171" y="4267201"/>
            <a:ext cx="1880195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1055469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parent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449324" y="1447800"/>
            <a:ext cx="3884676" cy="284154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fork4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!=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!= 0) 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5614220" y="2068201"/>
            <a:ext cx="4863280" cy="1196638"/>
            <a:chOff x="2767651" y="4328459"/>
            <a:chExt cx="5721506" cy="140781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651" y="5376446"/>
              <a:ext cx="1031957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8" y="5363746"/>
              <a:ext cx="947222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3" y="4620228"/>
              <a:ext cx="677854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68832" y="4622800"/>
              <a:ext cx="122632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27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73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2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35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21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38" y="4994355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5885303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413371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61303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children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453896" y="1447800"/>
            <a:ext cx="3886200" cy="284154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fork5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624732" y="1509932"/>
            <a:ext cx="4863280" cy="1765074"/>
            <a:chOff x="4153720" y="1487067"/>
            <a:chExt cx="4863280" cy="1765074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720" y="2946288"/>
              <a:ext cx="877163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38282"/>
              <a:ext cx="805139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88417"/>
              <a:ext cx="95916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38282"/>
              <a:ext cx="101361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10" y="2303504"/>
              <a:ext cx="576175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570031" y="2338282"/>
              <a:ext cx="1101762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45" y="2621511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28" y="1487067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517" y="2621511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25" y="2055502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94" y="2050056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88417"/>
              <a:ext cx="89993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94" y="1487067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83442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11510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956309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Reaping Child Processes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it still consumes resources</a:t>
            </a:r>
          </a:p>
          <a:p>
            <a:pPr lvl="2"/>
            <a:r>
              <a:rPr lang="en-US" dirty="0"/>
              <a:t>Examples: exit status, various OS tables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pPr>
              <a:spcBef>
                <a:spcPts val="600"/>
              </a:spcBef>
            </a:pPr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 (using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then deletes zombie child process</a:t>
            </a:r>
          </a:p>
          <a:p>
            <a:pPr>
              <a:spcBef>
                <a:spcPts val="600"/>
              </a:spcBef>
            </a:pPr>
            <a:r>
              <a:rPr lang="en-US" dirty="0"/>
              <a:t>What if parent doesn’t reap?</a:t>
            </a:r>
          </a:p>
          <a:p>
            <a:pPr lvl="1"/>
            <a:r>
              <a:rPr lang="en-US" dirty="0"/>
              <a:t>If any parent terminates without reaping a child, then the orphaned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 (</a:t>
            </a:r>
            <a:r>
              <a:rPr lang="en-US" dirty="0" err="1"/>
              <a:t>pid</a:t>
            </a:r>
            <a:r>
              <a:rPr lang="en-US" dirty="0"/>
              <a:t> == 1)</a:t>
            </a:r>
          </a:p>
          <a:p>
            <a:pPr lvl="1"/>
            <a:r>
              <a:rPr lang="en-US" dirty="0"/>
              <a:t>So,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  <p:extLst>
      <p:ext uri="{BB962C8B-B14F-4D97-AF65-F5344CB8AC3E}">
        <p14:creationId xmlns:p14="http://schemas.microsoft.com/office/powerpoint/2010/main" val="4026079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76400" y="2438401"/>
            <a:ext cx="4998484" cy="403187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6641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</a:t>
            </a:r>
            <a:r>
              <a:rPr lang="en-US" alt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6642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Zombie Example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7000" y="4648200"/>
            <a:ext cx="5029200" cy="1524000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ps</a:t>
            </a:r>
            <a:r>
              <a:rPr lang="en-US" altLang="en-US" dirty="0"/>
              <a:t> shows child process as “defunct”</a:t>
            </a:r>
          </a:p>
          <a:p>
            <a:pPr lvl="1" eaLnBrk="1" hangingPunct="1"/>
            <a:r>
              <a:rPr lang="en-US" altLang="en-US" dirty="0"/>
              <a:t>Killing parent allows child to be reaped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492496" y="990601"/>
            <a:ext cx="5404104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fork7()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("Terminating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("Running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6248400" y="4648200"/>
            <a:ext cx="685800" cy="228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5410200" y="5562600"/>
            <a:ext cx="1524000" cy="4572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673352" y="2441448"/>
            <a:ext cx="3887603" cy="3293209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6677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i="1" dirty="0" err="1">
                <a:latin typeface="Courier New" pitchFamily="49" charset="0"/>
              </a:rPr>
              <a:t>linux</a:t>
            </a:r>
            <a:r>
              <a:rPr lang="en-US" altLang="en-US" sz="1600" i="1" dirty="0">
                <a:latin typeface="Courier New" pitchFamily="49" charset="0"/>
              </a:rPr>
              <a:t>&gt;</a:t>
            </a:r>
            <a:r>
              <a:rPr lang="en-US" altLang="en-US" sz="1600" dirty="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 dirty="0" err="1">
                <a:latin typeface="Courier New" pitchFamily="49" charset="0"/>
              </a:rPr>
              <a:t>linux</a:t>
            </a:r>
            <a:r>
              <a:rPr lang="en-US" altLang="en-US" sz="1600" i="1" dirty="0">
                <a:latin typeface="Courier New" pitchFamily="49" charset="0"/>
              </a:rPr>
              <a:t>&gt;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6678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9518649" cy="740664"/>
          </a:xfrm>
        </p:spPr>
        <p:txBody>
          <a:bodyPr/>
          <a:lstStyle/>
          <a:p>
            <a:pPr eaLnBrk="1" hangingPunct="1"/>
            <a:r>
              <a:rPr lang="en-US" altLang="en-US" dirty="0"/>
              <a:t>Nonterminating Child Example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3952" y="4645152"/>
            <a:ext cx="5029200" cy="1527048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Child process still active even though parent has terminated</a:t>
            </a:r>
          </a:p>
          <a:p>
            <a:pPr lvl="1" eaLnBrk="1" hangingPunct="1"/>
            <a:r>
              <a:rPr lang="en-US" altLang="en-US" dirty="0"/>
              <a:t>Must kill explicitly, or else will keep running indefinitely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492557" y="987552"/>
            <a:ext cx="5404043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fork8()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("Running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("Terminating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5257800" y="4191000"/>
            <a:ext cx="1600200" cy="60960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 flipV="1">
            <a:off x="3810000" y="4572000"/>
            <a:ext cx="3048000" cy="990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Parent reaps a child by calling the </a:t>
            </a:r>
            <a:r>
              <a:rPr lang="en-US" dirty="0">
                <a:latin typeface="Courier New"/>
                <a:cs typeface="Courier New"/>
              </a:rPr>
              <a:t>wait </a:t>
            </a:r>
            <a:r>
              <a:rPr lang="en-US" dirty="0">
                <a:latin typeface="Calibri"/>
                <a:cs typeface="Calibri"/>
              </a:rPr>
              <a:t>function</a:t>
            </a:r>
            <a:endParaRPr lang="en-US" dirty="0">
              <a:latin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integer it points to will be set to value that tells why child terminated and gives its exit status:</a:t>
            </a:r>
          </a:p>
          <a:p>
            <a:pPr lvl="2"/>
            <a:r>
              <a:rPr lang="en-US" dirty="0"/>
              <a:t>Checked using macros defined in </a:t>
            </a:r>
            <a:r>
              <a:rPr lang="en-US" dirty="0" err="1">
                <a:latin typeface="Courier New"/>
                <a:cs typeface="Courier New"/>
              </a:rPr>
              <a:t>wait.h</a:t>
            </a:r>
            <a:endParaRPr lang="en-US" dirty="0">
              <a:latin typeface="Courier New"/>
              <a:cs typeface="Courier New"/>
            </a:endParaRPr>
          </a:p>
          <a:p>
            <a:pPr lvl="3"/>
            <a:r>
              <a:rPr lang="en-US" dirty="0">
                <a:latin typeface="Courier New"/>
                <a:cs typeface="Courier New"/>
              </a:rPr>
              <a:t>WIFEXITED, WEXITSTATUS, WIFSIGNALED, WTERMSIG, WIFSTOPPED, WSTOPSIG, WIFCONTINUED</a:t>
            </a:r>
          </a:p>
          <a:p>
            <a:pPr lvl="3"/>
            <a:r>
              <a:rPr lang="en-US" dirty="0">
                <a:latin typeface="Calibri"/>
                <a:cs typeface="Calibri"/>
              </a:rPr>
              <a:t>See textbook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8578500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Control Flows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657600" y="2743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32126" y="3276600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Time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876800" y="2971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310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A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834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B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58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C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6400800" y="3276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7924800" y="3581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876800" y="3886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79248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4419600" y="3276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4419600" y="3581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4419600" y="3886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44196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4419600" y="4495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362201" y="1524000"/>
            <a:ext cx="677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Each process has its own logical control flow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143000" y="1507391"/>
            <a:ext cx="57150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7460076" y="1959174"/>
            <a:ext cx="3131724" cy="1833514"/>
            <a:chOff x="4592180" y="4635500"/>
            <a:chExt cx="3367445" cy="1971520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wait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42" y="594081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42" y="463550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95" y="5626100"/>
              <a:ext cx="570876" cy="552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45381" y="4999672"/>
            <a:ext cx="17297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554085" y="4999672"/>
            <a:ext cx="188019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582608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Another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altLang="en-US" dirty="0"/>
              <a:t>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If multiple children completed,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altLang="en-US" dirty="0"/>
              <a:t> will take them in arbitrary order</a:t>
            </a:r>
          </a:p>
          <a:p>
            <a:pPr lvl="1" eaLnBrk="1" hangingPunct="1"/>
            <a:r>
              <a:rPr lang="en-US" altLang="en-US" dirty="0"/>
              <a:t>Can use </a:t>
            </a:r>
            <a:r>
              <a:rPr lang="en-US" altLang="en-US" dirty="0" err="1"/>
              <a:t>WIFEXITED</a:t>
            </a:r>
            <a:r>
              <a:rPr lang="en-US" altLang="en-US" dirty="0"/>
              <a:t> and </a:t>
            </a:r>
            <a:r>
              <a:rPr lang="en-US" altLang="en-US" dirty="0" err="1"/>
              <a:t>WEXITSTATUS</a:t>
            </a:r>
            <a:r>
              <a:rPr lang="en-US" altLang="en-US" dirty="0"/>
              <a:t> to probe status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52601" y="1856232"/>
            <a:ext cx="8607425" cy="480131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fork10()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int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 Fork();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== 0)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 +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); 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wait(&amp;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876800" y="4480560"/>
            <a:ext cx="609600" cy="274320"/>
          </a:xfrm>
          <a:prstGeom prst="ellipse">
            <a:avLst/>
          </a:prstGeom>
          <a:noFill/>
          <a:ln w="2540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Waitpid</a:t>
            </a:r>
            <a:endParaRPr lang="en-US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waitpid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, &amp;status, options)</a:t>
            </a:r>
          </a:p>
          <a:p>
            <a:pPr lvl="2" eaLnBrk="1" hangingPunct="1"/>
            <a:r>
              <a:rPr lang="en-US" altLang="en-US" dirty="0"/>
              <a:t>More flexible: can wait for specific process</a:t>
            </a:r>
          </a:p>
          <a:p>
            <a:pPr lvl="2" eaLnBrk="1" hangingPunct="1"/>
            <a:r>
              <a:rPr lang="en-US" altLang="en-US" dirty="0"/>
              <a:t>Various options available (see man page)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55648" y="1855887"/>
            <a:ext cx="8604504" cy="48006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fork11()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  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 Fork();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== 0)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 +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); /* Child */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</a:t>
            </a:r>
            <a:r>
              <a:rPr lang="en-US" altLang="en-US" sz="1700" dirty="0" err="1">
                <a:latin typeface="Courier New" pitchFamily="49" charset="0"/>
              </a:rPr>
              <a:t>waitpid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], 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, 0);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4353364" y="4385604"/>
            <a:ext cx="1104900" cy="480399"/>
          </a:xfrm>
          <a:prstGeom prst="ellipse">
            <a:avLst/>
          </a:prstGeom>
          <a:noFill/>
          <a:ln w="2540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exec</a:t>
            </a:r>
            <a:r>
              <a:rPr lang="en-US" altLang="en-US"/>
              <a:t>: Running New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000" dirty="0">
                <a:latin typeface="Courier New" pitchFamily="49" charset="0"/>
              </a:rPr>
              <a:t>int </a:t>
            </a:r>
            <a:r>
              <a:rPr lang="en-US" altLang="en-US" sz="2000" dirty="0" err="1">
                <a:latin typeface="Courier New" pitchFamily="49" charset="0"/>
              </a:rPr>
              <a:t>execlp</a:t>
            </a:r>
            <a:r>
              <a:rPr lang="en-US" altLang="en-US" sz="2000" dirty="0">
                <a:latin typeface="Courier New" pitchFamily="49" charset="0"/>
              </a:rPr>
              <a:t>(char *what, char *arg0, char *arg1, …, NULL)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Loads and runs executable at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with </a:t>
            </a:r>
            <a:r>
              <a:rPr lang="en-US" altLang="en-US" dirty="0" err="1"/>
              <a:t>args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…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is name or complete path of an executable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becomes name of process</a:t>
            </a:r>
          </a:p>
          <a:p>
            <a:pPr lvl="3" eaLnBrk="1" hangingPunct="1">
              <a:defRPr/>
            </a:pPr>
            <a:r>
              <a:rPr lang="en-US" altLang="en-US" dirty="0"/>
              <a:t>Typically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is either identical to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, or else contains only the executable filename from </a:t>
            </a:r>
            <a:r>
              <a:rPr lang="en-US" altLang="en-US" dirty="0">
                <a:latin typeface="Courier New" pitchFamily="49" charset="0"/>
              </a:rPr>
              <a:t>what</a:t>
            </a:r>
          </a:p>
          <a:p>
            <a:pPr lvl="2" eaLnBrk="1" hangingPunct="1">
              <a:defRPr/>
            </a:pPr>
            <a:r>
              <a:rPr lang="en-US" altLang="en-US" dirty="0"/>
              <a:t>“Real” arguments to the executable start with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etc.</a:t>
            </a:r>
          </a:p>
          <a:p>
            <a:pPr lvl="2" eaLnBrk="1" hangingPunct="1">
              <a:defRPr/>
            </a:pPr>
            <a:r>
              <a:rPr lang="en-US" altLang="en-US" dirty="0"/>
              <a:t>List of </a:t>
            </a:r>
            <a:r>
              <a:rPr lang="en-US" altLang="en-US" dirty="0" err="1"/>
              <a:t>args</a:t>
            </a:r>
            <a:r>
              <a:rPr lang="en-US" altLang="en-US" dirty="0"/>
              <a:t> is terminated by a </a:t>
            </a:r>
            <a:r>
              <a:rPr lang="en-US" altLang="en-US" dirty="0">
                <a:latin typeface="Courier New" pitchFamily="49" charset="0"/>
              </a:rPr>
              <a:t>(char *)0</a:t>
            </a:r>
            <a:r>
              <a:rPr lang="en-US" altLang="en-US" dirty="0"/>
              <a:t> argument</a:t>
            </a:r>
          </a:p>
          <a:p>
            <a:pPr lvl="1" eaLnBrk="1" hangingPunct="1">
              <a:defRPr/>
            </a:pPr>
            <a:r>
              <a:rPr lang="en-US" altLang="en-US" dirty="0"/>
              <a:t>Replaces code, data, and stack</a:t>
            </a:r>
          </a:p>
          <a:p>
            <a:pPr lvl="2" eaLnBrk="1" hangingPunct="1">
              <a:defRPr/>
            </a:pPr>
            <a:r>
              <a:rPr lang="en-US" altLang="en-US" dirty="0"/>
              <a:t>Retains </a:t>
            </a:r>
            <a:r>
              <a:rPr lang="en-US" altLang="en-US" dirty="0" err="1"/>
              <a:t>PID</a:t>
            </a:r>
            <a:r>
              <a:rPr lang="en-US" altLang="en-US" dirty="0"/>
              <a:t>, open files, other system context like signal handlers</a:t>
            </a:r>
          </a:p>
          <a:p>
            <a:pPr lvl="1" eaLnBrk="1" hangingPunct="1">
              <a:defRPr/>
            </a:pPr>
            <a:r>
              <a:rPr lang="en-US" altLang="en-US" dirty="0"/>
              <a:t>Called </a:t>
            </a:r>
            <a:r>
              <a:rPr lang="en-US" altLang="en-US" dirty="0">
                <a:solidFill>
                  <a:srgbClr val="FF0000"/>
                </a:solidFill>
              </a:rPr>
              <a:t>once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never</a:t>
            </a:r>
            <a:r>
              <a:rPr lang="en-US" altLang="en-US" dirty="0"/>
              <a:t> returns (except if there is an error)</a:t>
            </a:r>
          </a:p>
          <a:p>
            <a:pPr lvl="2" eaLnBrk="1" hangingPunct="1">
              <a:defRPr/>
            </a:pPr>
            <a:r>
              <a:rPr lang="en-US" altLang="en-US" dirty="0"/>
              <a:t>Differs from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altLang="en-US" dirty="0"/>
              <a:t> because process keeps running, but program executed is brand-new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/>
              <a:t> Example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143000"/>
            <a:ext cx="11076516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dirty="0"/>
              <a:t>Runs “</a:t>
            </a:r>
            <a:r>
              <a:rPr lang="en-US" altLang="en-US" dirty="0">
                <a:latin typeface="Courier New" pitchFamily="49" charset="0"/>
              </a:rPr>
              <a:t>ls –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 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/>
              <a:t>” in child process</a:t>
            </a:r>
          </a:p>
          <a:p>
            <a:pPr lvl="1" eaLnBrk="1" hangingPunct="1">
              <a:defRPr/>
            </a:pPr>
            <a:r>
              <a:rPr lang="en-US" altLang="en-US" dirty="0"/>
              <a:t>Output is to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 (why?)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09800" y="2451080"/>
            <a:ext cx="7620000" cy="341632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main()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if 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 == 0)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>
                <a:latin typeface="Courier New" pitchFamily="49" charset="0"/>
              </a:rPr>
              <a:t>("ls", "ls", "-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", "/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>
                <a:latin typeface="Courier New" pitchFamily="49" charset="0"/>
              </a:rPr>
              <a:t>", 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fprintf</a:t>
            </a:r>
            <a:r>
              <a:rPr lang="en-US" altLang="en-US" dirty="0">
                <a:latin typeface="Courier New" pitchFamily="49" charset="0"/>
              </a:rPr>
              <a:t>(stderr, "ls: command not found\n");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exit(1);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}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wait(NULL);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exit(0);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0175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Summarizing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/>
          </a:p>
          <a:p>
            <a:pPr eaLnBrk="1" hangingPunct="1">
              <a:defRPr/>
            </a:pPr>
            <a:r>
              <a:rPr lang="en-US" altLang="en-US"/>
              <a:t>Processes</a:t>
            </a:r>
          </a:p>
          <a:p>
            <a:pPr lvl="1" eaLnBrk="1" hangingPunct="1">
              <a:defRPr/>
            </a:pPr>
            <a:r>
              <a:rPr lang="en-US" altLang="en-US"/>
              <a:t>At any given time, system has multiple active processes</a:t>
            </a:r>
          </a:p>
          <a:p>
            <a:pPr lvl="1" eaLnBrk="1" hangingPunct="1">
              <a:defRPr/>
            </a:pPr>
            <a:r>
              <a:rPr lang="en-US" altLang="en-US"/>
              <a:t>But only one (per CPU core) can execute at a time</a:t>
            </a:r>
          </a:p>
          <a:p>
            <a:pPr lvl="1" eaLnBrk="1" hangingPunct="1">
              <a:defRPr/>
            </a:pPr>
            <a:r>
              <a:rPr lang="en-US" altLang="en-US"/>
              <a:t>Each process appears to have total control of processor + private memory space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Summarizing (cont.)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Spawning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to </a:t>
            </a:r>
            <a:r>
              <a:rPr lang="en-US" altLang="en-US" dirty="0">
                <a:latin typeface="Courier New" pitchFamily="49" charset="0"/>
              </a:rPr>
              <a:t>fork</a:t>
            </a:r>
          </a:p>
          <a:p>
            <a:pPr lvl="2" eaLnBrk="1" hangingPunct="1">
              <a:defRPr/>
            </a:pPr>
            <a:r>
              <a:rPr lang="en-US" altLang="en-US" dirty="0"/>
              <a:t>One call, two returns</a:t>
            </a:r>
          </a:p>
          <a:p>
            <a:pPr eaLnBrk="1" hangingPunct="1">
              <a:defRPr/>
            </a:pPr>
            <a:r>
              <a:rPr lang="en-US" altLang="en-US" dirty="0"/>
              <a:t>Terminating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>
                <a:latin typeface="Courier New" pitchFamily="49" charset="0"/>
              </a:rPr>
              <a:t>exit</a:t>
            </a:r>
          </a:p>
          <a:p>
            <a:pPr lvl="2" eaLnBrk="1" hangingPunct="1">
              <a:defRPr/>
            </a:pPr>
            <a:r>
              <a:rPr lang="en-US" altLang="en-US" dirty="0"/>
              <a:t>One call, no return</a:t>
            </a:r>
            <a:endParaRPr lang="en-US" alt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Reaping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>
                <a:latin typeface="Courier New" pitchFamily="49" charset="0"/>
              </a:rPr>
              <a:t>wait</a:t>
            </a:r>
            <a:r>
              <a:rPr lang="en-US" altLang="en-US" dirty="0"/>
              <a:t> or </a:t>
            </a:r>
            <a:r>
              <a:rPr lang="en-US" altLang="en-US" dirty="0" err="1">
                <a:latin typeface="Courier New" pitchFamily="49" charset="0"/>
              </a:rPr>
              <a:t>waitpid</a:t>
            </a:r>
            <a:endParaRPr lang="en-US" alt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Replacing Program Executed by Process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/>
              <a:t>(or other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en-US" altLang="en-US" dirty="0"/>
              <a:t> variant)</a:t>
            </a:r>
          </a:p>
          <a:p>
            <a:pPr lvl="2" eaLnBrk="1" hangingPunct="1">
              <a:defRPr/>
            </a:pPr>
            <a:r>
              <a:rPr lang="en-US" altLang="en-US" dirty="0"/>
              <a:t>One call, (normally) no return</a:t>
            </a:r>
            <a:endParaRPr lang="en-US" alt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Together: The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Command-line interface is called a “shell”</a:t>
            </a:r>
          </a:p>
          <a:p>
            <a:pPr lvl="1" eaLnBrk="1" hangingPunct="1">
              <a:defRPr/>
            </a:pPr>
            <a:r>
              <a:rPr lang="en-US" altLang="en-US" dirty="0"/>
              <a:t>Because it wraps the OS kernel in something more usable</a:t>
            </a:r>
          </a:p>
          <a:p>
            <a:pPr lvl="1" eaLnBrk="1" hangingPunct="1">
              <a:defRPr/>
            </a:pPr>
            <a:r>
              <a:rPr lang="en-US" altLang="en-US" dirty="0"/>
              <a:t>Ordinary user program</a:t>
            </a:r>
          </a:p>
          <a:p>
            <a:pPr eaLnBrk="1" hangingPunct="1">
              <a:defRPr/>
            </a:pPr>
            <a:r>
              <a:rPr lang="en-US" altLang="en-US" dirty="0"/>
              <a:t>Basic shell operation (loop):</a:t>
            </a:r>
          </a:p>
          <a:p>
            <a:pPr lvl="1" eaLnBrk="1" hangingPunct="1">
              <a:defRPr/>
            </a:pPr>
            <a:r>
              <a:rPr lang="en-US" altLang="en-US" dirty="0"/>
              <a:t>Read line from user</a:t>
            </a:r>
          </a:p>
          <a:p>
            <a:pPr lvl="1" eaLnBrk="1" hangingPunct="1">
              <a:defRPr/>
            </a:pPr>
            <a:r>
              <a:rPr lang="en-US" altLang="en-US" dirty="0"/>
              <a:t>Break arguments apart at whitespace</a:t>
            </a:r>
          </a:p>
          <a:p>
            <a:pPr lvl="1" eaLnBrk="1" hangingPunct="1">
              <a:defRPr/>
            </a:pPr>
            <a:r>
              <a:rPr lang="en-US" altLang="en-US" dirty="0"/>
              <a:t>Execute command named by first argument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fork</a:t>
            </a:r>
            <a:r>
              <a:rPr lang="en-US" altLang="en-US" dirty="0"/>
              <a:t> a subprocess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exec</a:t>
            </a:r>
            <a:r>
              <a:rPr lang="en-US" altLang="en-US" dirty="0"/>
              <a:t> the command with the parsed arguments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wait</a:t>
            </a:r>
            <a:r>
              <a:rPr lang="en-US" altLang="en-US" dirty="0"/>
              <a:t> for command to finish</a:t>
            </a:r>
          </a:p>
        </p:txBody>
      </p:sp>
    </p:spTree>
    <p:extLst>
      <p:ext uri="{BB962C8B-B14F-4D97-AF65-F5344CB8AC3E}">
        <p14:creationId xmlns:p14="http://schemas.microsoft.com/office/powerpoint/2010/main" val="50654024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Fancier Shell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user wants whitespace in an argument?</a:t>
            </a:r>
          </a:p>
          <a:p>
            <a:pPr lvl="1" eaLnBrk="1" hangingPunct="1">
              <a:defRPr/>
            </a:pPr>
            <a:r>
              <a:rPr lang="en-US" altLang="en-US" dirty="0"/>
              <a:t>Put it inside quote marks: '…' or "…"</a:t>
            </a:r>
          </a:p>
          <a:p>
            <a:pPr lvl="1" eaLnBrk="1" hangingPunct="1">
              <a:defRPr/>
            </a:pPr>
            <a:r>
              <a:rPr lang="en-US" altLang="en-US" dirty="0"/>
              <a:t>Slight semantic differences between the two but we’ll ignore that for CS 105</a:t>
            </a:r>
          </a:p>
          <a:p>
            <a:pPr eaLnBrk="1" hangingPunct="1">
              <a:defRPr/>
            </a:pPr>
            <a:r>
              <a:rPr lang="en-US" altLang="en-US" dirty="0"/>
              <a:t>By default,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/>
              <a:t>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,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/>
              <a:t> connected to terminal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2&gt;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 </a:t>
            </a:r>
            <a:r>
              <a:rPr lang="en-US" altLang="en-US" dirty="0">
                <a:cs typeface="Courier New" panose="02070309020205020404" pitchFamily="49" charset="0"/>
              </a:rPr>
              <a:t>(ugh)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Or do both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>
                <a:cs typeface="Courier New" panose="02070309020205020404" pitchFamily="49" charset="0"/>
              </a:rPr>
              <a:t>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>
                <a:cs typeface="Courier New" panose="02070309020205020404" pitchFamily="49" charset="0"/>
              </a:rPr>
              <a:t> together, but syntax depends on chosen shell</a:t>
            </a:r>
          </a:p>
          <a:p>
            <a:pPr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Put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dirty="0">
                <a:cs typeface="Courier New" panose="02070309020205020404" pitchFamily="49" charset="0"/>
              </a:rPr>
              <a:t> after command to ask shell to skip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</a:p>
          <a:p>
            <a:pPr lvl="1" eaLnBrk="1" hangingPunct="1">
              <a:defRPr/>
            </a:pPr>
            <a:r>
              <a:rPr lang="en-US" altLang="en-US" dirty="0"/>
              <a:t>Lets slow programs run in the </a:t>
            </a:r>
            <a:r>
              <a:rPr lang="en-US" altLang="en-US" i="1" dirty="0"/>
              <a:t>background</a:t>
            </a:r>
            <a:r>
              <a:rPr lang="en-US" altLang="en-US" dirty="0"/>
              <a:t> while user continues to work</a:t>
            </a:r>
          </a:p>
        </p:txBody>
      </p:sp>
    </p:spTree>
    <p:extLst>
      <p:ext uri="{BB962C8B-B14F-4D97-AF65-F5344CB8AC3E}">
        <p14:creationId xmlns:p14="http://schemas.microsoft.com/office/powerpoint/2010/main" val="281732841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commands designed to have simple output</a:t>
            </a:r>
          </a:p>
          <a:p>
            <a:pPr lvl="1" eaLnBrk="1" hangingPunct="1">
              <a:defRPr/>
            </a:pPr>
            <a:r>
              <a:rPr lang="en-US" altLang="en-US" dirty="0"/>
              <a:t>Makes it easy for other programs to parse</a:t>
            </a:r>
          </a:p>
          <a:p>
            <a:pPr lvl="1" eaLnBrk="1" hangingPunct="1">
              <a:defRPr/>
            </a:pPr>
            <a:r>
              <a:rPr lang="en-US" altLang="en-US" dirty="0"/>
              <a:t>Example sequence: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-l &gt;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 -k 5 &lt;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rm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cs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Hooking programs together is common; temporary files are nuisance</a:t>
            </a:r>
          </a:p>
          <a:p>
            <a:pPr lvl="1" eaLnBrk="1" hangingPunct="1">
              <a:defRPr/>
            </a:pPr>
            <a:r>
              <a:rPr lang="en-US" altLang="en-US" dirty="0"/>
              <a:t>Instead, just write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–l | sort –k 5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Hooks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>
                <a:cs typeface="Courier New" panose="02070309020205020404" pitchFamily="49" charset="0"/>
              </a:rPr>
              <a:t>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en-US" dirty="0">
                <a:cs typeface="Courier New" panose="02070309020205020404" pitchFamily="49" charset="0"/>
              </a:rPr>
              <a:t> to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>
                <a:cs typeface="Courier New" panose="02070309020205020404" pitchFamily="49" charset="0"/>
              </a:rPr>
              <a:t>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Connection made by shell without any temporary file</a:t>
            </a:r>
          </a:p>
          <a:p>
            <a:pPr lvl="3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We’ll skip details of the magic (see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pipe</a:t>
            </a:r>
            <a:r>
              <a:rPr lang="en-US" altLang="en-US" dirty="0">
                <a:cs typeface="Courier New" panose="02070309020205020404" pitchFamily="49" charset="0"/>
              </a:rPr>
              <a:t> system call)</a:t>
            </a:r>
          </a:p>
          <a:p>
            <a:pPr lvl="1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Many commands designed to be used this way</a:t>
            </a:r>
          </a:p>
          <a:p>
            <a:pPr lvl="1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Extremely powerful feature</a:t>
            </a:r>
          </a:p>
        </p:txBody>
      </p:sp>
    </p:spTree>
    <p:extLst>
      <p:ext uri="{BB962C8B-B14F-4D97-AF65-F5344CB8AC3E}">
        <p14:creationId xmlns:p14="http://schemas.microsoft.com/office/powerpoint/2010/main" val="39981243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540248"/>
            <a:ext cx="11076516" cy="1905001"/>
          </a:xfrm>
        </p:spPr>
        <p:txBody>
          <a:bodyPr/>
          <a:lstStyle/>
          <a:p>
            <a:r>
              <a:rPr lang="en-US" dirty="0"/>
              <a:t>Computer runs many processes simultaneously</a:t>
            </a:r>
          </a:p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and I/O devices</a:t>
            </a:r>
          </a:p>
          <a:p>
            <a:pPr lvl="2"/>
            <a:r>
              <a:rPr lang="en-US" dirty="0"/>
              <a:t>Web and mail servers, VPN management, auto-backups, Skype, …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271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424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275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411986" y="19496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411986" y="22544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11986" y="282727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411986" y="254319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051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04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055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191904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91904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191904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191904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91114" y="2254664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628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781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632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768807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768807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768807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6768807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2832163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953000"/>
            <a:ext cx="11076516" cy="1492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(multitasking, also known as </a:t>
            </a:r>
            <a:r>
              <a:rPr lang="en-US" dirty="0" err="1"/>
              <a:t>timeslicing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Address spaces managed by virtual memory system (later in course)</a:t>
            </a:r>
          </a:p>
          <a:p>
            <a:pPr lvl="1"/>
            <a:r>
              <a:rPr lang="en-US" dirty="0"/>
              <a:t>Nonexecuting processes’ register values saved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5227325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8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Save current registers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29718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852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800"/>
            <a:ext cx="11076516" cy="1187450"/>
          </a:xfrm>
        </p:spPr>
        <p:txBody>
          <a:bodyPr>
            <a:normAutofit/>
          </a:bodyPr>
          <a:lstStyle/>
          <a:p>
            <a:r>
              <a:rPr lang="en-US" dirty="0"/>
              <a:t>Schedule next process for execution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7228749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9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47244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782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867313" y="3841680"/>
            <a:ext cx="5596553" cy="2603569"/>
          </a:xfrm>
        </p:spPr>
        <p:txBody>
          <a:bodyPr/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(cores)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438400" y="38939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2576716" y="43511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362200" y="15240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879418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30672</TotalTime>
  <Pages>35</Pages>
  <Words>3683</Words>
  <Application>Microsoft Office PowerPoint</Application>
  <PresentationFormat>Widescreen</PresentationFormat>
  <Paragraphs>778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Wingdings 2</vt:lpstr>
      <vt:lpstr>class02</vt:lpstr>
      <vt:lpstr>Processes</vt:lpstr>
      <vt:lpstr>Processes</vt:lpstr>
      <vt:lpstr>Logical Control Flows</vt:lpstr>
      <vt:lpstr>Multiprocessing: The Illusion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Context Switching</vt:lpstr>
      <vt:lpstr>Private Address Spaces</vt:lpstr>
      <vt:lpstr>System-Call Error Handling</vt:lpstr>
      <vt:lpstr>Error-Reporting Functions </vt:lpstr>
      <vt:lpstr>Error-Handling Wrappers </vt:lpstr>
      <vt:lpstr>Obtaining Process IDs</vt:lpstr>
      <vt:lpstr>Process States</vt:lpstr>
      <vt:lpstr>Terminating Processes </vt:lpstr>
      <vt:lpstr>Creating Processes: fork()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Nonterminating Child Example</vt:lpstr>
      <vt:lpstr>wait: Synchronizing with Children</vt:lpstr>
      <vt:lpstr>wait: Synchronizing with Children</vt:lpstr>
      <vt:lpstr>Another Wait Example</vt:lpstr>
      <vt:lpstr>Waitpid</vt:lpstr>
      <vt:lpstr>exec: Running New Programs</vt:lpstr>
      <vt:lpstr>execlp Example</vt:lpstr>
      <vt:lpstr>Summarizing</vt:lpstr>
      <vt:lpstr>Summarizing (cont.)</vt:lpstr>
      <vt:lpstr>Putting It All Together: The Shell</vt:lpstr>
      <vt:lpstr>Fancier Shell Features</vt:lpstr>
      <vt:lpstr>Pipes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Geoffrey Kuenning</cp:lastModifiedBy>
  <cp:revision>196</cp:revision>
  <cp:lastPrinted>2023-02-17T00:12:29Z</cp:lastPrinted>
  <dcterms:created xsi:type="dcterms:W3CDTF">1998-08-11T09:19:24Z</dcterms:created>
  <dcterms:modified xsi:type="dcterms:W3CDTF">2023-02-17T00:12:30Z</dcterms:modified>
</cp:coreProperties>
</file>