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7" r:id="rId27"/>
    <p:sldId id="370" r:id="rId28"/>
    <p:sldId id="371" r:id="rId29"/>
    <p:sldId id="408" r:id="rId30"/>
    <p:sldId id="409" r:id="rId31"/>
    <p:sldId id="373" r:id="rId32"/>
    <p:sldId id="374" r:id="rId33"/>
    <p:sldId id="376" r:id="rId34"/>
    <p:sldId id="410" r:id="rId35"/>
    <p:sldId id="377" r:id="rId36"/>
    <p:sldId id="379" r:id="rId37"/>
    <p:sldId id="411" r:id="rId38"/>
    <p:sldId id="412" r:id="rId39"/>
    <p:sldId id="413" r:id="rId40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99"/>
    <a:srgbClr val="CCFFCC"/>
    <a:srgbClr val="66FFFF"/>
    <a:srgbClr val="FF5050"/>
    <a:srgbClr val="FF99FF"/>
    <a:srgbClr val="FF99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07" autoAdjust="0"/>
  </p:normalViewPr>
  <p:slideViewPr>
    <p:cSldViewPr>
      <p:cViewPr varScale="1">
        <p:scale>
          <a:sx n="66" d="100"/>
          <a:sy n="66" d="100"/>
        </p:scale>
        <p:origin x="576" y="66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52032" y="827417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29251" y="8274178"/>
            <a:ext cx="809001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C766B9-AA9D-214E-C8F8-F816203056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DE11A5-7B6D-693C-308F-0C34DFE48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D754341-7BB2-A649-31F3-F7F2B54A68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2CF240-1815-4C58-9472-48DA51E2A4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3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09ED61-E4F5-B95E-9AC4-FA084A1F50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5D5798E-7E7E-3688-CECF-463B5E043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5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177B8A-594D-A3C1-3C00-90F1856A26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52B472-967B-CC28-656F-E8A0A9042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addresses (numbers) are examples; what you see may depend on the hardware, the operating system, and even the compiler.</a:t>
            </a:r>
          </a:p>
        </p:txBody>
      </p:sp>
    </p:spTree>
    <p:extLst>
      <p:ext uri="{BB962C8B-B14F-4D97-AF65-F5344CB8AC3E}">
        <p14:creationId xmlns:p14="http://schemas.microsoft.com/office/powerpoint/2010/main" val="3551082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620D77-8FAF-8D38-DD69-7FC5AD25E4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583718-F896-D146-0E38-3B2EEC412E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9DC129-1D99-5CE7-698B-09474399F1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E80A25-A871-AD33-16DC-ADF169580B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27309A3-50D5-1915-19B2-3A89322667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990F0B-F867-AB8D-F159-6FA872EF22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7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0062BDA-9A31-2C95-F3E7-9394E9BFD8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BC0A4A-7809-E2E8-9391-360F13A32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1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DA0395A-FDE3-6CEC-620E-9A7ECD58C6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75F5784-0C12-20DE-F328-A43355ADBA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7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594EF4-3D7F-33E1-357D-38DC61C38F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774518-24B8-7E67-00BB-8FC96719D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sentence of Anna Karenina is “Happy families are all alike; every unhappy family is unhappy in its own way.”  Similarly, successful processes are all alike, but unsuccessful processes might have different reasons for failing.</a:t>
            </a:r>
          </a:p>
        </p:txBody>
      </p:sp>
    </p:spTree>
    <p:extLst>
      <p:ext uri="{BB962C8B-B14F-4D97-AF65-F5344CB8AC3E}">
        <p14:creationId xmlns:p14="http://schemas.microsoft.com/office/powerpoint/2010/main" val="416833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“twice” is a popup.</a:t>
            </a:r>
          </a:p>
          <a:p>
            <a:endParaRPr lang="en-US" dirty="0"/>
          </a:p>
          <a:p>
            <a:r>
              <a:rPr lang="en-US" dirty="0"/>
              <a:t>Because of the double return, fork is the hardest process-related system call to understand.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0C3EB07-839F-C68B-6B5A-2A98B2C8F4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Popup highlights “the same”.</a:t>
            </a:r>
          </a:p>
          <a:p>
            <a:endParaRPr lang="en-US" dirty="0"/>
          </a:p>
          <a:p>
            <a:r>
              <a:rPr lang="en-US" dirty="0"/>
              <a:t>Gloss over stdin/out/err; just say that they’re connected to the terminal in normal situations.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13598A7-D369-1EA7-1647-FE2BF809E6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logical control flow, then private address space, then how illusions are maintained.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EBB4EA8-D237-0E4B-D9C6-C98FC9AEA9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468276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9B5845F-3FEE-F303-A406-F68D62740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89DB0F-F30C-DDB7-A8A6-D984131D5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1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79A0E1-5295-6A7E-136F-41BA3B592E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AC4654-BEF8-FCEE-1070-B9E91EF3AA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21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57B223-FAC7-DA6B-E537-7300DCA065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C9B63D-C7E5-CF1F-CC46-CBC0162E0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first the feasible and then the infeasible outputs.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8CADD4E-7F01-0BAC-9D06-6939D637F3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animations bring up the process graph, then the feasible output, then the infeasible one.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DC82EEF-6120-49AC-5743-E5FCE5706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Three animations bring up the process graph, then the feasible output, then the infeasible one.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195E8803-E65A-1D08-518D-17BC3F19B5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reaping and then “what if”.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8859A825-B103-8187-394F-3792E32D52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6511F9-63E5-DBB4-9393-F7871E8AB2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CA850F-9739-19D6-8610-502361D02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4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FCC102D-3D87-6066-83D3-DEE5804664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CC4156-5D44-694D-45B9-588AAE7CB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“forks” is a test program that contains the various </a:t>
            </a:r>
            <a:r>
              <a:rPr lang="en-US" dirty="0" err="1"/>
              <a:t>fork</a:t>
            </a:r>
            <a:r>
              <a:rPr lang="en-US" i="1" dirty="0" err="1"/>
              <a:t>n</a:t>
            </a:r>
            <a:r>
              <a:rPr lang="en-US" i="0" dirty="0"/>
              <a:t> functions and calls the appropriate one based on its argument.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73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35766B-6DB5-AF7C-F6A7-37855A7991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31093D-7DB7-ADB3-0236-13439650A0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spend time on all of the macros; WIFEXITED and WEXITSTATUS are covered in a following slide and they should read the documentation to learn about the others.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2A180EC-81F4-8443-1337-1AAFAD557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8C769A-E676-92E7-6E2D-E3A3E755A7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53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Three animations bring up the process graph, then the feasible output, then the infeasible one.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EF3BE7D-0790-B274-32AB-5794A83381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EBFE9B-BC4C-FBA9-C6B4-971C5AFAD7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852993C-0AA9-6B67-55B8-18B21ACD7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2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DEC4D5-BF7F-05D7-1F8C-62C4865F5A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A5D2F3-688E-B06D-2193-27FFEEBE95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81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B919A6-A34D-7C55-00F6-59EABBCD11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6F6A49-FDAD-FE2A-1059-5DFF27B75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5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E3FE84A-6938-70D3-B4B6-5AC60532FA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7E5E5F-8233-C4BE-9E49-DC4B88E2C6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0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D347D7D-EB0F-B2C7-1D8F-295E2D8615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81DCB2E-DA37-7FE4-EC55-00F17BB151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15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D1CF206-00A9-B358-3A9E-721201B45A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8F1025-0CE1-8839-C232-E4A55F9169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03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FA6C13-1228-7C5D-4FBD-7A7B918D75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68028B-E97D-94C8-2B2E-0BC8F3DAE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80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798E6E-83BF-A9CE-77B4-FC320DF82C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388CB4F-8A8F-FE66-D768-91CBBC6DBE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64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CB6D57-6DFE-2AED-B003-52FD4EC545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AB93CAD-04A9-2CBD-97E3-CA7E5FD73D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9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A8CB600-333F-00D4-BD79-6B71A1DDEA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215C46-7ED3-AF6B-D0D9-7D022F6C96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060CFE3-08AD-592D-75D8-7518507305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B68079F-56E2-7A49-79E1-5AC7931BD4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E07056-7ACF-96DF-2BA5-E1C34DB070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BE78F3-7A97-BFDA-16A5-8D25A75A9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401D78-F1C2-3A65-283E-94413EF6B8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0DD9D4F-3657-C86C-8D70-D9976FCC5A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39DB42-688E-5324-7E66-20C3082D94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9EE16B-0937-5E35-DBF9-028D4533B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75AC85-F39C-C851-9029-7E87A5B29F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EA0559-6AEA-2FFF-EFBB-E8879FE22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normally far more processes than cores, so the traditional reality still applies, just in parallel.</a:t>
            </a:r>
          </a:p>
        </p:txBody>
      </p:sp>
    </p:spTree>
    <p:extLst>
      <p:ext uri="{BB962C8B-B14F-4D97-AF65-F5344CB8AC3E}">
        <p14:creationId xmlns:p14="http://schemas.microsoft.com/office/powerpoint/2010/main" val="360929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Processes are managed by a shared chunk of OS code called the </a:t>
            </a:r>
            <a:r>
              <a:rPr lang="en-US" altLang="en-US" i="1"/>
              <a:t>kernel</a:t>
            </a:r>
          </a:p>
          <a:p>
            <a:pPr lvl="1" eaLnBrk="1" hangingPunct="1">
              <a:defRPr/>
            </a:pPr>
            <a:r>
              <a:rPr lang="en-US" altLang="en-US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/>
              <a:t>Control flow passes from one process to another via a </a:t>
            </a:r>
            <a:r>
              <a:rPr lang="en-US" altLang="en-US" i="1"/>
              <a:t>context switch</a:t>
            </a:r>
            <a:endParaRPr lang="en-US" altLang="en-US"/>
          </a:p>
          <a:p>
            <a:pPr lvl="1" eaLnBrk="1" hangingPunct="1">
              <a:defRPr/>
            </a:pPr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40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419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867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419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419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245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946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946901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46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29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46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670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670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670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670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670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670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743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743200" y="46482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096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8382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461376" y="441960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8382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461376" y="530225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7404603" y="4080510"/>
            <a:ext cx="184731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4519614" y="2879726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4519614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4519614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4519614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5668964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4519614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5668964" y="2701926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5668964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4510089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3895726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6994525" y="2212976"/>
            <a:ext cx="1776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%</a:t>
            </a:r>
            <a:r>
              <a:rPr lang="en-US" altLang="en-US" sz="1400" b="0" dirty="0" err="1"/>
              <a:t>rsp</a:t>
            </a:r>
            <a:r>
              <a:rPr lang="en-US" altLang="en-US" sz="1400" b="0" dirty="0"/>
              <a:t> 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6750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7116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6811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2743201" y="17526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0x7fffffffffff</a:t>
            </a: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3387607" y="5370514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0x400000</a:t>
            </a: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2743201" y="32385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0x2aaaaad00000</a:t>
            </a: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4510089" y="4529139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4510089" y="5030789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/>
          </p:cNvSpPr>
          <p:nvPr/>
        </p:nvSpPr>
        <p:spPr bwMode="auto">
          <a:xfrm>
            <a:off x="6597799" y="4848556"/>
            <a:ext cx="488802" cy="482465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7086600" y="4800600"/>
            <a:ext cx="147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 dirty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4519614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error, Unix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</a:t>
            </a:r>
            <a:r>
              <a:rPr lang="en-US" sz="2800" dirty="0"/>
              <a:t>MUST</a:t>
            </a:r>
            <a:r>
              <a:rPr lang="en-US" dirty="0"/>
              <a:t> check the return status of </a:t>
            </a:r>
            <a:r>
              <a:rPr lang="en-US" i="1" dirty="0"/>
              <a:t>every</a:t>
            </a:r>
            <a:r>
              <a:rPr lang="en-US" dirty="0"/>
              <a:t> system-level function!!!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798991" y="4238508"/>
            <a:ext cx="8594019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pid = fork();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(pid == -1) {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%s\n"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exit(1);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(Aborting on error is generally bad idea but handy for demo programs)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2312809"/>
            <a:ext cx="7629012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Unix-style error */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"%s: %s\n"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exit(1);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41107" y="4431344"/>
            <a:ext cx="4182555" cy="5978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((pid = fork())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2" y="5172076"/>
            <a:ext cx="1020444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 Note: assignment inside conditional is bad style but common idiom</a:t>
            </a:r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Lousy approach in real life but useful for simplifying examples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408872"/>
            <a:ext cx="4733988" cy="20936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fi-FI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((pid = fork()) 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5221070"/>
            <a:ext cx="2252540" cy="3485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states:</a:t>
            </a:r>
          </a:p>
          <a:p>
            <a:pPr marL="0" indent="0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 or waiting to be executed,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(future lecture when we study signals)	</a:t>
            </a: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 (due to finishing or serious error)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(future lecture)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 (which actually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/>
              <a:t> internally)</a:t>
            </a:r>
          </a:p>
          <a:p>
            <a:r>
              <a:rPr lang="en-US" dirty="0">
                <a:latin typeface="Courier New"/>
                <a:cs typeface="Courier New"/>
              </a:rPr>
              <a:t>void exit(int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937375" y="4343400"/>
            <a:ext cx="9144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81996" y="4659799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762000" y="1524001"/>
            <a:ext cx="4878860" cy="36440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 {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0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03254" y="482259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1358444"/>
            <a:ext cx="5334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stdin,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ourier New"/>
                <a:cs typeface="Courier New"/>
              </a:rPr>
              <a:t>, stderr</a:t>
            </a:r>
            <a:r>
              <a:rPr lang="en-US" dirty="0">
                <a:latin typeface="Calibri"/>
                <a:cs typeface="Calibri"/>
              </a:rPr>
              <a:t> are</a:t>
            </a:r>
            <a:br>
              <a:rPr lang="en-US" dirty="0">
                <a:latin typeface="Calibri"/>
                <a:cs typeface="Calibri"/>
              </a:rPr>
            </a:br>
            <a:r>
              <a:rPr lang="en-US" i="1" dirty="0">
                <a:latin typeface="Calibri"/>
                <a:cs typeface="Calibri"/>
              </a:rPr>
              <a:t>the same </a:t>
            </a:r>
            <a:r>
              <a:rPr lang="en-US" dirty="0">
                <a:latin typeface="Calibri"/>
                <a:cs typeface="Calibri"/>
              </a:rPr>
              <a:t>in both parent and child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E34648C-D7E8-40E3-ABBD-0630C56CE99D}"/>
              </a:ext>
            </a:extLst>
          </p:cNvPr>
          <p:cNvSpPr/>
          <p:nvPr/>
        </p:nvSpPr>
        <p:spPr bwMode="auto">
          <a:xfrm>
            <a:off x="6872514" y="5044188"/>
            <a:ext cx="1066800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E1AEE290-B134-4CE6-A267-3A12CD6D83BA}"/>
              </a:ext>
            </a:extLst>
          </p:cNvPr>
          <p:cNvSpPr/>
          <p:nvPr/>
        </p:nvSpPr>
        <p:spPr bwMode="auto">
          <a:xfrm>
            <a:off x="7893236" y="5678168"/>
            <a:ext cx="1387559" cy="341632"/>
          </a:xfrm>
          <a:prstGeom prst="wedgeRectCallout">
            <a:avLst>
              <a:gd name="adj1" fmla="val -67470"/>
              <a:gd name="adj2" fmla="val -118683"/>
            </a:avLst>
          </a:prstGeom>
          <a:solidFill>
            <a:srgbClr val="CCFFFF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Important!!!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Def: A </a:t>
            </a:r>
            <a:r>
              <a:rPr lang="en-US" altLang="en-US" i="1" dirty="0"/>
              <a:t>process</a:t>
            </a:r>
            <a:r>
              <a:rPr lang="en-US" altLang="en-US" dirty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00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/>
                <a:t>Registers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203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incoming edges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 of the processes’ execution </a:t>
            </a:r>
          </a:p>
          <a:p>
            <a:endParaRPr lang="en-US" dirty="0"/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F9FEA56E-C959-4579-AB5A-AC9AAF6B150A}"/>
              </a:ext>
            </a:extLst>
          </p:cNvPr>
          <p:cNvSpPr/>
          <p:nvPr/>
        </p:nvSpPr>
        <p:spPr bwMode="auto">
          <a:xfrm>
            <a:off x="2971800" y="5066869"/>
            <a:ext cx="2819400" cy="840230"/>
          </a:xfrm>
          <a:prstGeom prst="borderCallout1">
            <a:avLst>
              <a:gd name="adj1" fmla="val 22568"/>
              <a:gd name="adj2" fmla="val 202"/>
              <a:gd name="adj3" fmla="val -71061"/>
              <a:gd name="adj4" fmla="val -28606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Total ordering of vertices where all edges point from left to right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42A290-13A3-4BCA-AD5A-6614D59D7590}"/>
              </a:ext>
            </a:extLst>
          </p:cNvPr>
          <p:cNvCxnSpPr/>
          <p:nvPr/>
        </p:nvCxnSpPr>
        <p:spPr bwMode="auto">
          <a:xfrm>
            <a:off x="1143000" y="4467726"/>
            <a:ext cx="2286000" cy="0"/>
          </a:xfrm>
          <a:prstGeom prst="line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371600" y="1472148"/>
            <a:ext cx="4876801" cy="34224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7592151" y="2514600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716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6454697" y="3468791"/>
            <a:ext cx="678391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30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561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7246393" y="3468791"/>
            <a:ext cx="864096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7790292" y="2716549"/>
            <a:ext cx="640392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8545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22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08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31830" y="3468791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1731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6822815" y="3156378"/>
            <a:ext cx="79533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627855" y="2828396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9499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9066234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7668351" y="3137103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627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9499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9066234" y="3446452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5152" y="3290992"/>
            <a:ext cx="8226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47668" y="2641972"/>
            <a:ext cx="69762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362076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90581" y="2212456"/>
            <a:ext cx="4085842" cy="1274279"/>
            <a:chOff x="766581" y="1831455"/>
            <a:chExt cx="4085842" cy="1274279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6581" y="2785646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2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33114" y="2743200"/>
            <a:ext cx="3053668" cy="1414782"/>
            <a:chOff x="5709113" y="3581400"/>
            <a:chExt cx="3053668" cy="1414782"/>
          </a:xfrm>
        </p:grpSpPr>
        <p:sp>
          <p:nvSpPr>
            <p:cNvPr id="27" name="TextBox 26"/>
            <p:cNvSpPr txBox="1"/>
            <p:nvPr/>
          </p:nvSpPr>
          <p:spPr>
            <a:xfrm>
              <a:off x="5709113" y="46545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25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169" y="46545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7057" y="46545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7086" y="46545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68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6" y="4371597"/>
              <a:ext cx="12700" cy="56590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1"/>
              <a:ext cx="12700" cy="108107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1" y="4095462"/>
              <a:ext cx="12700" cy="111817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6" y="4118924"/>
              <a:ext cx="12700" cy="1071253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170730" y="3581400"/>
              <a:ext cx="238930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FACAAB-0BD8-4FDB-A98B-DBDA6636EDBD}"/>
              </a:ext>
            </a:extLst>
          </p:cNvPr>
          <p:cNvGrpSpPr/>
          <p:nvPr/>
        </p:nvGrpSpPr>
        <p:grpSpPr>
          <a:xfrm>
            <a:off x="7233114" y="4490482"/>
            <a:ext cx="3053668" cy="1343900"/>
            <a:chOff x="7233114" y="4490482"/>
            <a:chExt cx="3053668" cy="1343900"/>
          </a:xfrm>
        </p:grpSpPr>
        <p:sp>
          <p:nvSpPr>
            <p:cNvPr id="74" name="TextBox 73"/>
            <p:cNvSpPr txBox="1"/>
            <p:nvPr/>
          </p:nvSpPr>
          <p:spPr>
            <a:xfrm>
              <a:off x="7233114" y="54927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8925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519537" y="54927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009393" y="54927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453849" y="54927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7868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7662829" y="52122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8806441" y="4629613"/>
              <a:ext cx="12700" cy="172627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9126315" y="4949486"/>
              <a:ext cx="12700" cy="1086527"/>
            </a:xfrm>
            <a:prstGeom prst="curvedConnector3">
              <a:avLst>
                <a:gd name="adj1" fmla="val 2464614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8546560" y="4889494"/>
              <a:ext cx="12700" cy="1206512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9641275" y="5001291"/>
              <a:ext cx="12700" cy="98291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7689333" y="4490482"/>
              <a:ext cx="253973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E1D3B9C-E6D9-4669-85D8-AF2BE3AC76AB}"/>
              </a:ext>
            </a:extLst>
          </p:cNvPr>
          <p:cNvGrpSpPr/>
          <p:nvPr/>
        </p:nvGrpSpPr>
        <p:grpSpPr>
          <a:xfrm>
            <a:off x="2423906" y="4727281"/>
            <a:ext cx="3900695" cy="1063919"/>
            <a:chOff x="2423906" y="4727281"/>
            <a:chExt cx="3900695" cy="1063919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500802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23906" y="5471112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3414914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345248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8692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506354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2592242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411918" y="4772801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5810496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377379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4411918" y="5408004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810496" y="5362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77379" y="54711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71077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18677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29715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92FB23BB-475D-4470-BB27-3AF0487EC993}"/>
                </a:ext>
              </a:extLst>
            </p:cNvPr>
            <p:cNvCxnSpPr>
              <a:stCxn id="31" idx="0"/>
              <a:endCxn id="35" idx="2"/>
            </p:cNvCxnSpPr>
            <p:nvPr/>
          </p:nvCxnSpPr>
          <p:spPr bwMode="auto">
            <a:xfrm rot="5400000" flipH="1" flipV="1">
              <a:off x="3595653" y="4637982"/>
              <a:ext cx="599042" cy="869081"/>
            </a:xfrm>
            <a:prstGeom prst="bentConnector2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1600200" y="1676401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14524" y="1295400"/>
            <a:ext cx="4639076" cy="2648534"/>
            <a:chOff x="3590524" y="1295400"/>
            <a:chExt cx="4639076" cy="2648534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90524" y="3623846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494" y="3319046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8818" y="2590800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294" y="3286511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294" y="19812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4671" y="3242846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75703" y="4267201"/>
            <a:ext cx="1729768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083171" y="4267201"/>
            <a:ext cx="1880195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449324" y="1447800"/>
            <a:ext cx="3884676" cy="284154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fork4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!= 0) 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614220" y="2068201"/>
            <a:ext cx="4863280" cy="1196638"/>
            <a:chOff x="2767651" y="4328459"/>
            <a:chExt cx="5721506" cy="140781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651" y="5376446"/>
              <a:ext cx="1031957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8" y="5363746"/>
              <a:ext cx="947222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3" y="4620228"/>
              <a:ext cx="677854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27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73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2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35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21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38" y="4994355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885303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413371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453896" y="1447800"/>
            <a:ext cx="3886200" cy="284154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fork5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24732" y="1509932"/>
            <a:ext cx="4863280" cy="1765074"/>
            <a:chOff x="4153720" y="1487067"/>
            <a:chExt cx="4863280" cy="1765074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720" y="2946288"/>
              <a:ext cx="877163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38282"/>
              <a:ext cx="805139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88417"/>
              <a:ext cx="95916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38282"/>
              <a:ext cx="101361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10" y="2303504"/>
              <a:ext cx="576175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70031" y="2338282"/>
              <a:ext cx="1101762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45" y="2621511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28" y="1487067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517" y="2621511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25" y="2055502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94" y="2050056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88417"/>
              <a:ext cx="89993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94" y="1487067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83442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11510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spcBef>
                <a:spcPts val="600"/>
              </a:spcBef>
            </a:pPr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76400" y="2438401"/>
            <a:ext cx="4998484" cy="403187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6641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</a:t>
            </a:r>
            <a:r>
              <a:rPr lang="en-US" alt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6642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7000" y="4648200"/>
            <a:ext cx="5029200" cy="1524000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ps</a:t>
            </a:r>
            <a:r>
              <a:rPr lang="en-US" altLang="en-US" dirty="0"/>
              <a:t> shows child process as “defunct”</a:t>
            </a:r>
          </a:p>
          <a:p>
            <a:pPr lvl="1" eaLnBrk="1" hangingPunct="1"/>
            <a:r>
              <a:rPr lang="en-US" altLang="en-US" dirty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92496" y="990601"/>
            <a:ext cx="5404104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6248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5410200" y="5562600"/>
            <a:ext cx="1524000" cy="4572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73352" y="2441448"/>
            <a:ext cx="3887603" cy="3293209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6677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6678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9518649" cy="740664"/>
          </a:xfrm>
        </p:spPr>
        <p:txBody>
          <a:bodyPr/>
          <a:lstStyle/>
          <a:p>
            <a:pPr eaLnBrk="1" hangingPunct="1"/>
            <a:r>
              <a:rPr lang="en-US" altLang="en-US" dirty="0"/>
              <a:t>Nonterminating Child 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3952" y="4645152"/>
            <a:ext cx="5029200" cy="1527048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Child process still active even though parent has terminated</a:t>
            </a:r>
          </a:p>
          <a:p>
            <a:pPr lvl="1" eaLnBrk="1" hangingPunct="1"/>
            <a:r>
              <a:rPr lang="en-US" altLang="en-US" dirty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92557" y="987552"/>
            <a:ext cx="5404043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5257800" y="4191000"/>
            <a:ext cx="1600200" cy="60960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3810000" y="4572000"/>
            <a:ext cx="3048000" cy="990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integer it points to will be set to value that tells why child terminated and gives its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657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32126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76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10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34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8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6400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876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924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19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419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419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419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419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62201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143000" y="1507391"/>
            <a:ext cx="57150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7460076" y="1959174"/>
            <a:ext cx="3131724" cy="1833514"/>
            <a:chOff x="4592180" y="4635500"/>
            <a:chExt cx="3367445" cy="197152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42" y="594081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42" y="463550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95" y="5626100"/>
              <a:ext cx="570876" cy="552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45381" y="4999672"/>
            <a:ext cx="17297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554085" y="4999672"/>
            <a:ext cx="188019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If multiple children completed,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/>
              <a:t> will take them in arbitrary order</a:t>
            </a:r>
          </a:p>
          <a:p>
            <a:pPr lvl="1" eaLnBrk="1" hangingPunct="1"/>
            <a:r>
              <a:rPr lang="en-US" altLang="en-US" dirty="0"/>
              <a:t>Can use </a:t>
            </a:r>
            <a:r>
              <a:rPr lang="en-US" altLang="en-US" dirty="0" err="1"/>
              <a:t>WIFEXITED</a:t>
            </a:r>
            <a:r>
              <a:rPr lang="en-US" altLang="en-US" dirty="0"/>
              <a:t> and </a:t>
            </a:r>
            <a:r>
              <a:rPr lang="en-US" altLang="en-US" dirty="0" err="1"/>
              <a:t>WEXITSTATUS</a:t>
            </a:r>
            <a:r>
              <a:rPr lang="en-US" altLang="en-US" dirty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1" y="1856232"/>
            <a:ext cx="8607425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int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 +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76800" y="4480560"/>
            <a:ext cx="609600" cy="274320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Waitpid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/>
              <a:t>More flexible: can wait for specific process</a:t>
            </a:r>
          </a:p>
          <a:p>
            <a:pPr lvl="2" eaLnBrk="1" hangingPunct="1"/>
            <a:r>
              <a:rPr lang="en-US" altLang="en-US" dirty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5648" y="1855887"/>
            <a:ext cx="8604504" cy="4800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  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 +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); /* Child */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</a:t>
            </a:r>
            <a:r>
              <a:rPr lang="en-US" altLang="en-US" sz="1700" dirty="0" err="1">
                <a:latin typeface="Courier New" pitchFamily="49" charset="0"/>
              </a:rPr>
              <a:t>waitpid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], 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353364" y="4385604"/>
            <a:ext cx="1104900" cy="480399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exec</a:t>
            </a:r>
            <a:r>
              <a:rPr lang="en-US" altLang="en-US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>
                <a:latin typeface="Courier New" pitchFamily="49" charset="0"/>
              </a:rPr>
              <a:t>int </a:t>
            </a:r>
            <a:r>
              <a:rPr lang="en-US" altLang="en-US" sz="2000" dirty="0" err="1">
                <a:latin typeface="Courier New" pitchFamily="49" charset="0"/>
              </a:rPr>
              <a:t>execlp</a:t>
            </a:r>
            <a:r>
              <a:rPr lang="en-US" altLang="en-US" sz="2000" dirty="0">
                <a:latin typeface="Courier New" pitchFamily="49" charset="0"/>
              </a:rPr>
              <a:t>(char *what, char *arg0, char *arg1, …, NULL)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Loads and runs executable at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with </a:t>
            </a:r>
            <a:r>
              <a:rPr lang="en-US" altLang="en-US" dirty="0" err="1"/>
              <a:t>args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…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/>
              <a:t>Typically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is either identical to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, or else contains only the executable filename from </a:t>
            </a:r>
            <a:r>
              <a:rPr lang="en-US" altLang="en-US" dirty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/>
              <a:t>“Real” arguments to the executable start with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etc.</a:t>
            </a:r>
          </a:p>
          <a:p>
            <a:pPr lvl="2" eaLnBrk="1" hangingPunct="1">
              <a:defRPr/>
            </a:pPr>
            <a:r>
              <a:rPr lang="en-US" altLang="en-US" dirty="0"/>
              <a:t>List of </a:t>
            </a:r>
            <a:r>
              <a:rPr lang="en-US" altLang="en-US" dirty="0" err="1"/>
              <a:t>args</a:t>
            </a:r>
            <a:r>
              <a:rPr lang="en-US" altLang="en-US" dirty="0"/>
              <a:t> is terminated by a </a:t>
            </a:r>
            <a:r>
              <a:rPr lang="en-US" altLang="en-US" dirty="0">
                <a:latin typeface="Courier New" pitchFamily="49" charset="0"/>
              </a:rPr>
              <a:t>(char *)0</a:t>
            </a:r>
            <a:r>
              <a:rPr lang="en-US" altLang="en-US" dirty="0"/>
              <a:t> argument</a:t>
            </a:r>
          </a:p>
          <a:p>
            <a:pPr lvl="1" eaLnBrk="1" hangingPunct="1">
              <a:defRPr/>
            </a:pPr>
            <a:r>
              <a:rPr lang="en-US" altLang="en-US" dirty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/>
              <a:t>Retains </a:t>
            </a:r>
            <a:r>
              <a:rPr lang="en-US" altLang="en-US" dirty="0" err="1"/>
              <a:t>PID</a:t>
            </a:r>
            <a:r>
              <a:rPr lang="en-US" altLang="en-US" dirty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once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never</a:t>
            </a:r>
            <a:r>
              <a:rPr lang="en-US" altLang="en-US" dirty="0"/>
              <a:t> returns (except if there is an error)</a:t>
            </a:r>
          </a:p>
          <a:p>
            <a:pPr lvl="2" eaLnBrk="1" hangingPunct="1">
              <a:defRPr/>
            </a:pPr>
            <a:r>
              <a:rPr lang="en-US" altLang="en-US" dirty="0"/>
              <a:t>Differs from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altLang="en-US" dirty="0"/>
              <a:t> because process keeps running, but program executed is brand-new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143000"/>
            <a:ext cx="11076516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Runs “</a:t>
            </a:r>
            <a:r>
              <a:rPr lang="en-US" altLang="en-US" dirty="0">
                <a:latin typeface="Courier New" pitchFamily="49" charset="0"/>
              </a:rPr>
              <a:t>ls –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 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/>
              <a:t>Output is to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2451080"/>
            <a:ext cx="7620000" cy="341632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("ls", "ls", "-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", "/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>
                <a:latin typeface="Courier New" pitchFamily="49" charset="0"/>
              </a:rPr>
              <a:t>", 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fprintf</a:t>
            </a:r>
            <a:r>
              <a:rPr lang="en-US" altLang="en-US" dirty="0">
                <a:latin typeface="Courier New" pitchFamily="49" charset="0"/>
              </a:rPr>
              <a:t>(stderr,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Processes</a:t>
            </a:r>
          </a:p>
          <a:p>
            <a:pPr lvl="1" eaLnBrk="1" hangingPunct="1">
              <a:defRPr/>
            </a:pPr>
            <a:r>
              <a:rPr lang="en-US" altLang="en-US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/>
              <a:t>Each process appears to have total control of processor + private memory space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Spawning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to </a:t>
            </a:r>
            <a:r>
              <a:rPr lang="en-US" altLang="en-US" dirty="0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 dirty="0"/>
              <a:t>One call, two returns</a:t>
            </a:r>
          </a:p>
          <a:p>
            <a:pPr eaLnBrk="1" hangingPunct="1">
              <a:defRPr/>
            </a:pPr>
            <a:r>
              <a:rPr lang="en-US" altLang="en-US" dirty="0"/>
              <a:t>Terminating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 dirty="0"/>
              <a:t>One call, no return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Reaping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>
                <a:latin typeface="Courier New" pitchFamily="49" charset="0"/>
              </a:rPr>
              <a:t>wait</a:t>
            </a:r>
            <a:r>
              <a:rPr lang="en-US" altLang="en-US" dirty="0"/>
              <a:t> or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/>
              <a:t>(or 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altLang="en-US" dirty="0"/>
              <a:t> variant)</a:t>
            </a:r>
          </a:p>
          <a:p>
            <a:pPr lvl="2" eaLnBrk="1" hangingPunct="1">
              <a:defRPr/>
            </a:pPr>
            <a:r>
              <a:rPr lang="en-US" altLang="en-US" dirty="0"/>
              <a:t>One call, (normally) no return</a:t>
            </a:r>
            <a:endParaRPr lang="en-US" alt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Together: The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Command-line interface is called a “shell”</a:t>
            </a:r>
          </a:p>
          <a:p>
            <a:pPr lvl="1" eaLnBrk="1" hangingPunct="1">
              <a:defRPr/>
            </a:pPr>
            <a:r>
              <a:rPr lang="en-US" altLang="en-US" dirty="0"/>
              <a:t>Because it wraps the OS kernel in something more usable</a:t>
            </a:r>
          </a:p>
          <a:p>
            <a:pPr lvl="1" eaLnBrk="1" hangingPunct="1">
              <a:defRPr/>
            </a:pPr>
            <a:r>
              <a:rPr lang="en-US" altLang="en-US" dirty="0"/>
              <a:t>Ordinary user program</a:t>
            </a:r>
          </a:p>
          <a:p>
            <a:pPr eaLnBrk="1" hangingPunct="1">
              <a:defRPr/>
            </a:pPr>
            <a:r>
              <a:rPr lang="en-US" altLang="en-US" dirty="0"/>
              <a:t>Basic shell operation (loop):</a:t>
            </a:r>
          </a:p>
          <a:p>
            <a:pPr lvl="1" eaLnBrk="1" hangingPunct="1">
              <a:defRPr/>
            </a:pPr>
            <a:r>
              <a:rPr lang="en-US" altLang="en-US" dirty="0"/>
              <a:t>Read line from user</a:t>
            </a:r>
          </a:p>
          <a:p>
            <a:pPr lvl="1" eaLnBrk="1" hangingPunct="1">
              <a:defRPr/>
            </a:pPr>
            <a:r>
              <a:rPr lang="en-US" altLang="en-US" dirty="0"/>
              <a:t>Break arguments apart at whitespace</a:t>
            </a:r>
          </a:p>
          <a:p>
            <a:pPr lvl="1" eaLnBrk="1" hangingPunct="1">
              <a:defRPr/>
            </a:pPr>
            <a:r>
              <a:rPr lang="en-US" altLang="en-US" dirty="0"/>
              <a:t>Execute command named by first argument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fork</a:t>
            </a:r>
            <a:r>
              <a:rPr lang="en-US" altLang="en-US" dirty="0"/>
              <a:t> a subprocess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exec</a:t>
            </a:r>
            <a:r>
              <a:rPr lang="en-US" altLang="en-US" dirty="0"/>
              <a:t> the command with the parsed arguments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wait</a:t>
            </a:r>
            <a:r>
              <a:rPr lang="en-US" altLang="en-US" dirty="0"/>
              <a:t> for command to finish</a:t>
            </a:r>
          </a:p>
        </p:txBody>
      </p:sp>
    </p:spTree>
    <p:extLst>
      <p:ext uri="{BB962C8B-B14F-4D97-AF65-F5344CB8AC3E}">
        <p14:creationId xmlns:p14="http://schemas.microsoft.com/office/powerpoint/2010/main" val="50654024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Fancier Shell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user wants whitespace in an argument?</a:t>
            </a:r>
          </a:p>
          <a:p>
            <a:pPr lvl="1" eaLnBrk="1" hangingPunct="1">
              <a:defRPr/>
            </a:pPr>
            <a:r>
              <a:rPr lang="en-US" altLang="en-US" dirty="0"/>
              <a:t>Put it inside quote marks: '…' or "…"</a:t>
            </a:r>
          </a:p>
          <a:p>
            <a:pPr lvl="1" eaLnBrk="1" hangingPunct="1">
              <a:defRPr/>
            </a:pPr>
            <a:r>
              <a:rPr lang="en-US" altLang="en-US" dirty="0"/>
              <a:t>Slight semantic differences between the two but we’ll ignore that for CS 105</a:t>
            </a:r>
          </a:p>
          <a:p>
            <a:pPr eaLnBrk="1" hangingPunct="1">
              <a:defRPr/>
            </a:pPr>
            <a:r>
              <a:rPr lang="en-US" altLang="en-US" dirty="0"/>
              <a:t>By default,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,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/>
              <a:t> connected to terminal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2&gt;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 </a:t>
            </a:r>
            <a:r>
              <a:rPr lang="en-US" altLang="en-US" dirty="0">
                <a:cs typeface="Courier New" panose="02070309020205020404" pitchFamily="49" charset="0"/>
              </a:rPr>
              <a:t>(ugh)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Or do both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>
                <a:cs typeface="Courier New" panose="02070309020205020404" pitchFamily="49" charset="0"/>
              </a:rPr>
              <a:t>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>
                <a:cs typeface="Courier New" panose="02070309020205020404" pitchFamily="49" charset="0"/>
              </a:rPr>
              <a:t> together, but syntax depends on chosen shell</a:t>
            </a:r>
          </a:p>
          <a:p>
            <a:pPr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Put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dirty="0">
                <a:cs typeface="Courier New" panose="02070309020205020404" pitchFamily="49" charset="0"/>
              </a:rPr>
              <a:t> after command to ask shell to skip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</a:p>
          <a:p>
            <a:pPr lvl="1" eaLnBrk="1" hangingPunct="1">
              <a:defRPr/>
            </a:pPr>
            <a:r>
              <a:rPr lang="en-US" altLang="en-US" dirty="0"/>
              <a:t>Lets slow programs run in the </a:t>
            </a:r>
            <a:r>
              <a:rPr lang="en-US" altLang="en-US" i="1" dirty="0"/>
              <a:t>background</a:t>
            </a:r>
            <a:r>
              <a:rPr lang="en-US" altLang="en-US" dirty="0"/>
              <a:t> while user continues to work</a:t>
            </a:r>
          </a:p>
        </p:txBody>
      </p:sp>
    </p:spTree>
    <p:extLst>
      <p:ext uri="{BB962C8B-B14F-4D97-AF65-F5344CB8AC3E}">
        <p14:creationId xmlns:p14="http://schemas.microsoft.com/office/powerpoint/2010/main" val="281732841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commands designed to have simple output</a:t>
            </a:r>
          </a:p>
          <a:p>
            <a:pPr lvl="1" eaLnBrk="1" hangingPunct="1">
              <a:defRPr/>
            </a:pPr>
            <a:r>
              <a:rPr lang="en-US" altLang="en-US" dirty="0"/>
              <a:t>Makes it easy for other programs to parse</a:t>
            </a:r>
          </a:p>
          <a:p>
            <a:pPr lvl="1" eaLnBrk="1" hangingPunct="1">
              <a:defRPr/>
            </a:pPr>
            <a:r>
              <a:rPr lang="en-US" altLang="en-US" dirty="0"/>
              <a:t>Example sequence: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-l &gt;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 -k 5 &lt;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Hooking programs together is common; temporary files are nuisance</a:t>
            </a:r>
          </a:p>
          <a:p>
            <a:pPr lvl="1" eaLnBrk="1" hangingPunct="1">
              <a:defRPr/>
            </a:pPr>
            <a:r>
              <a:rPr lang="en-US" altLang="en-US" dirty="0"/>
              <a:t>Instead, just write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 | sort –k 5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Hooks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>
                <a:cs typeface="Courier New" panose="02070309020205020404" pitchFamily="49" charset="0"/>
              </a:rPr>
              <a:t>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en-US" dirty="0">
                <a:cs typeface="Courier New" panose="02070309020205020404" pitchFamily="49" charset="0"/>
              </a:rPr>
              <a:t>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>
                <a:cs typeface="Courier New" panose="02070309020205020404" pitchFamily="49" charset="0"/>
              </a:rPr>
              <a:t>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Connection made by shell without any temporary file</a:t>
            </a:r>
          </a:p>
          <a:p>
            <a:pPr lvl="3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We’ll skip details of the magic (see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pipe</a:t>
            </a:r>
            <a:r>
              <a:rPr lang="en-US" altLang="en-US" dirty="0">
                <a:cs typeface="Courier New" panose="02070309020205020404" pitchFamily="49" charset="0"/>
              </a:rPr>
              <a:t> system call)</a:t>
            </a:r>
          </a:p>
          <a:p>
            <a:pPr lvl="1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Many commands designed to be used this way</a:t>
            </a:r>
          </a:p>
          <a:p>
            <a:pPr lvl="1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Extremely powerful feature</a:t>
            </a:r>
          </a:p>
        </p:txBody>
      </p:sp>
    </p:spTree>
    <p:extLst>
      <p:ext uri="{BB962C8B-B14F-4D97-AF65-F5344CB8AC3E}">
        <p14:creationId xmlns:p14="http://schemas.microsoft.com/office/powerpoint/2010/main" val="39981243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540248"/>
            <a:ext cx="11076516" cy="1905001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and I/O devices</a:t>
            </a:r>
          </a:p>
          <a:p>
            <a:pPr lvl="2"/>
            <a:r>
              <a:rPr lang="en-US" dirty="0"/>
              <a:t>Web and mail servers, VPN management, auto-backups, Skype, …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271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24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275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11986" y="19496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411986" y="22544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11986" y="282727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411986" y="254319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051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04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055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191904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91904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191904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191904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114" y="2254664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628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81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632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768807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768807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68807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768807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953000"/>
            <a:ext cx="11076516" cy="1492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(multitasking, also known as </a:t>
            </a:r>
            <a:r>
              <a:rPr lang="en-US" dirty="0" err="1"/>
              <a:t>timeslicing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Nonexecuting processes’ register values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8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29718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800"/>
            <a:ext cx="11076516" cy="118745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9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47244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867313" y="3841680"/>
            <a:ext cx="5596553" cy="2603569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(cores)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38939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576716" y="43511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362200" y="15240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30672</TotalTime>
  <Pages>35</Pages>
  <Words>3683</Words>
  <Application>Microsoft Office PowerPoint</Application>
  <PresentationFormat>Widescreen</PresentationFormat>
  <Paragraphs>778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System-Call Error Handling</vt:lpstr>
      <vt:lpstr>Error-Reporting Functions </vt:lpstr>
      <vt:lpstr>Error-Handling Wrappers </vt:lpstr>
      <vt:lpstr>Obtaining Process IDs</vt:lpstr>
      <vt:lpstr>Process States</vt:lpstr>
      <vt:lpstr>Terminating Processes 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  <vt:lpstr>Putting It All Together: The Shell</vt:lpstr>
      <vt:lpstr>Fancier Shell Features</vt:lpstr>
      <vt:lpstr>Pipes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Geoffrey Kuenning</cp:lastModifiedBy>
  <cp:revision>196</cp:revision>
  <cp:lastPrinted>2023-02-17T00:12:29Z</cp:lastPrinted>
  <dcterms:created xsi:type="dcterms:W3CDTF">1998-08-11T09:19:24Z</dcterms:created>
  <dcterms:modified xsi:type="dcterms:W3CDTF">2023-02-17T00:12:30Z</dcterms:modified>
</cp:coreProperties>
</file>