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2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3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ink/ink4.xml" ContentType="application/inkml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ink/ink5.xml" ContentType="application/inkml+xml"/>
  <Override PartName="/ppt/notesSlides/notesSlide45.xml" ContentType="application/vnd.openxmlformats-officedocument.presentationml.notesSlide+xml"/>
  <Override PartName="/ppt/ink/ink6.xml" ContentType="application/inkml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ink/ink7.xml" ContentType="application/inkml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8.xml" ContentType="application/inkml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343" r:id="rId2"/>
    <p:sldId id="428" r:id="rId3"/>
    <p:sldId id="345" r:id="rId4"/>
    <p:sldId id="346" r:id="rId5"/>
    <p:sldId id="421" r:id="rId6"/>
    <p:sldId id="422" r:id="rId7"/>
    <p:sldId id="347" r:id="rId8"/>
    <p:sldId id="349" r:id="rId9"/>
    <p:sldId id="350" r:id="rId10"/>
    <p:sldId id="351" r:id="rId11"/>
    <p:sldId id="352" r:id="rId12"/>
    <p:sldId id="407" r:id="rId13"/>
    <p:sldId id="408" r:id="rId14"/>
    <p:sldId id="409" r:id="rId15"/>
    <p:sldId id="354" r:id="rId16"/>
    <p:sldId id="355" r:id="rId17"/>
    <p:sldId id="379" r:id="rId18"/>
    <p:sldId id="423" r:id="rId19"/>
    <p:sldId id="390" r:id="rId20"/>
    <p:sldId id="391" r:id="rId21"/>
    <p:sldId id="392" r:id="rId22"/>
    <p:sldId id="393" r:id="rId23"/>
    <p:sldId id="394" r:id="rId24"/>
    <p:sldId id="411" r:id="rId25"/>
    <p:sldId id="400" r:id="rId26"/>
    <p:sldId id="395" r:id="rId27"/>
    <p:sldId id="396" r:id="rId28"/>
    <p:sldId id="424" r:id="rId29"/>
    <p:sldId id="425" r:id="rId30"/>
    <p:sldId id="397" r:id="rId31"/>
    <p:sldId id="410" r:id="rId32"/>
    <p:sldId id="426" r:id="rId33"/>
    <p:sldId id="399" r:id="rId34"/>
    <p:sldId id="401" r:id="rId35"/>
    <p:sldId id="402" r:id="rId36"/>
    <p:sldId id="429" r:id="rId37"/>
    <p:sldId id="430" r:id="rId38"/>
    <p:sldId id="427" r:id="rId39"/>
    <p:sldId id="413" r:id="rId40"/>
    <p:sldId id="414" r:id="rId41"/>
    <p:sldId id="415" r:id="rId42"/>
    <p:sldId id="416" r:id="rId43"/>
    <p:sldId id="417" r:id="rId44"/>
    <p:sldId id="418" r:id="rId45"/>
    <p:sldId id="419" r:id="rId46"/>
    <p:sldId id="387" r:id="rId47"/>
    <p:sldId id="388" r:id="rId48"/>
    <p:sldId id="389" r:id="rId49"/>
    <p:sldId id="404" r:id="rId50"/>
    <p:sldId id="405" r:id="rId51"/>
    <p:sldId id="406" r:id="rId52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628" autoAdjust="0"/>
  </p:normalViewPr>
  <p:slideViewPr>
    <p:cSldViewPr>
      <p:cViewPr varScale="1">
        <p:scale>
          <a:sx n="62" d="100"/>
          <a:sy n="62" d="100"/>
        </p:scale>
        <p:origin x="732" y="6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6.xml"/><Relationship Id="rId2" Type="http://schemas.openxmlformats.org/officeDocument/2006/relationships/slide" Target="slides/slide16.xml"/><Relationship Id="rId1" Type="http://schemas.openxmlformats.org/officeDocument/2006/relationships/slide" Target="slides/slide15.xml"/><Relationship Id="rId4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952029" y="8272204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9T22:58:46.3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30374 16545 0,'0'0'0,"-17"0"141,-1 0-126,-17-17 1,17-1-16,-194-176 62,177 159-62,0-1 0,-1 19 0,-16-1 16,16 1 0,1-1-16,-18 0 15,18 1-15,-18 17 16,0-18-16,0 0 15,-17 1-15,17-19 16,-36 1-16,36 0 16,-17 0-1,17 17-15,-70-17 16,70 35 0,-18-18-1,36 18-15,-18 18 0,-18-18 16,18 17-1,-17 19-15,-1-19 16,18-17 0,-17 18-16,17 17 0,-18 18 15,1 18-15,17-1 16,0-35 0,18 1-16,-54 70 15,54-1 1,0-16-1,17-37-15,1 1 0,-1 0 16,18 18-16,18 35 16,-18-18-1,17-18-15,19-17 16,-1 18-16,53 35 16,0 17-16,18 1 15,0-36-15,17-18 16,18-17-1,36 0-15,-36-17 16,18-1-16,-1-35 16,19 0-16,-1-71 15,1 1-15,-19 17 16,-16 18 0,-19-1-16,18-52 15,0-18-15,-35 36 16,-18 17-16,-17-18 15,17-70-15,-53 53 16,-17 17 0,-18 1-16,-18-71 15,-35 17-15,0 18 16,-35 18-16,-35 18 16,-36-36-16,-35-35 15,35 17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9T23:02:11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26264 5980 0,'0'0'0,"0"17"63,-17-17-63,-1 0 31,0-17-31,1 17 16,-19-18-16,1 0 15,18 18-15,-19-17 16,1-1-16,-18-35 15,0 0-15,0-17 16,18 17 0,-18 17-16,0 1 15,-17 18-15,17-19 16,0 19-16,0-19 16,-18 1-16,1-18 15,-1 36 1,36-19-16,-18 19 15,-18 17-15,19 0 16,-19 0-16,-17 17 16,0 1-16,17 0 15,0 17 1,19 18-16,-1 0 16,17-18-16,1 0 15,0 18-15,0 88 16,17-53-16,0-35 15,1 36-15,17 52 16,17-18 0,1-35-16,17-35 15,0 0-15,1 0 16,17 18-16,17-1 16,36 18-16,0-35 15,17-17 1,-17-19-16,0-34 15,0 17-15,0 0 16,17 0-16,1 0 16,-1-18-16,1-35 15,-54-18-15,1 19 16,-54 34 0,-17-17-16,0-36 15,-35-35-15,-18 0 16,0 36-16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9T23:18:00.8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22049 7779 0,'0'0'15,"-18"0"79,0 0-94,1 0 16,-1 0-1,0 0 1,1 0-16,-1 0 16,-17 0-16,17 0 15,1 0-15,-1 0 16,0 0-1,1 0-15,-1 0 0,0 0 16,1-36 0,-1 19-16,18-18 15,-35-1-15,17 19 16,1-19-16,-1 19 16,0-1-16,1 0 15,-19 1-15,19-1 16,-1 1-1,-17-1-15,17 18 16,-17-18-16,0 18 16,-1-17-16,19 17 15,-19-18-15,1 0 16,-18 18 0,18-17-16,0 17 15,-1 0-15,1 0 16,0 0-16,17 0 15,1 0-15,-1 0 16,0 0 0,1 0-16,-1 0 15,-17 0-15,17 0 16,-17 0-16,0 35 16,-1 0-16,-17 1 15,18-1-15,-18 0 16,36-17-1,-19-1-15,19 19 16,-1-36-16,0 17 16,1-17-16,17 18 15,-18 0-15,18 17 16,-18 53-16,1-35 16,17 0-1,0-18-15,0 0 16,0-17-16,0 0 15,17-1-15,1 1 16,0 0 0,17 17-16,-17-17 15,-1-1-15,36 1 16,-18-1-16,36 1 16,0 17-16,-1-35 15,18 18-15,18-18 16,-18 18-1,18-18-15,-18 0 16,1 0-16,-19-18 16,1-17-16,-1-18 15,-17 0-15,-18 0 16,1 35-16,-19-17 16,19-18-1,-36-35-15,17 17 16,-34 18-16,17 1 15,-36 16-15,19-34 16,-54-1-16</inkml:trace>
  <inkml:trace contextRef="#ctx0" brushRef="#br0" timeOffset="23477.46">27675 10989 0,'0'0'0,"-17"0"140,-1-18-124,1 1 15,-1 17-31,18-18 16,-18 0-16,-17 1 15,17-1-15,1 1 16,-1 17-16,0-18 16,1 18-16,-1-18 15,-17 18 1,17-17-16,1-1 15,-1 18-15,0-18 16,-17 18-16,0 0 16,17 0-16,-17 0 15,17 0 1,-17 0-16,0 0 16,-1 0-16,19 0 15,-1 0-15,0 0 16,1 0-16,-1 0 15,-17 0 1,17 0-16,-17 0 16,0 0-16,-1-17 15,1 17-15,-18 0 16,18 0-16,0 0 16,-18 0-16,17 0 15,1 0 1,0 0-16,0 0 15,-1 0-15,19 0 16,-19 0-16,1 0 16,18 0-16,-19 0 15,19 0-15,-19 0 16,19 0 0,-1 0-16,0 0 15,1 17 1,-1-17-16,0 36 15,18-1 1,-17 0-16,-1 0 16,18-17-16,0 0 15,0-1-15,0 19 16,0-1-16,18 36 16,-1-1-16,1-17 15,0 0 1,17 0-16,-17-18 15,-1 0-15,19 1 16,17 34-16,-18 1 16,18 17-16,0 0 15,0-35 1,-18 0-16,18-18 16,0 1-16,0-1 15,-1-18-15,1-17 16,0 0-16,18-35 15,-18 0-15,17 17 16,-17-17-16,0 0 16,0 17-1,18-88-15,-18 18 16,17 17-16,1-87 16,-1 17-16,1 52 15,-18-34 1,17-53-16,-34 52 15,-19 36-15</inkml:trace>
  <inkml:trace contextRef="#ctx0" brushRef="#br0" timeOffset="138818.65">17498 9737 0,'0'0'0,"17"0"31,19 0-15,-19 0-16,36-18 16,-17 18-1,-1-18-15,0 18 0,0-17 16,-17-1-16,0 18 16,-1-18-1,1 18-15,0 0 16,-1 0 156,18 0-125,-17 0-47,0 0 15,-1 18-15,1-18 16,0 0-16,-1 0 15,1 0-15,17 0 16,-17 0-16,0 0 16,17 0-1,0 18-15,0-1 16,-17-17-16,17 0 16,1 0-16,-1 0 15,-18 0-15,19 18 16,-1-18-16,0 18 15,-17-18 1,17 0-16,0 0 16,1 0-16,-1 0 15,18 0-15,-18 0 16,1 0-16,16 0 16,-16 0-1,-1 0-15,18 0 16,-18 17-16,0 1 15,-17-18-15,35 18 16,-18-18-16,1 17 16,16 1-16,-16-18 15,-1 18 1,18-18-16,-18 0 16,1 0-16,-1 0 15,0 0-15,-17 0 16,17 0-16,18 0 15,-35-18 1,34 18-16,-34 0 16,17 0-16,1 0 15,-1 0-15,-17 0 16,17 0-16,0 18 16,18-18-1,-18 17-15,1-17 16,17 0-16,-18 0 15,18 0-15,0 18 16,0-1-16,17-17 16,-17 18-16,0-18 15,0 18 1,0-18-16,0 0 16,0 0-16,0 0 15,-18 0-15,18 0 16,17 0-16,-17 0 15,18 0 1,-18 0-16,17 0 16,1 0-16,-18 0 15,0 0-15,0 0 16,-1 0-16,1-18 16,0 18-1,0-18-15,0-17 16,-18 35-16,1-17 15,34 17-15,-17-18 16,-18 18-16,36-18 16,-18 1-16,0 17 15,0-18 1,0 18-16,17 0 16,-17 0-16,18 0 15,-18 0-15,-1 0 16,-16 0-16,17 0 15,-18 0 1,0 0-16,18 0 16,-35 0-16,35 0 15,-18 0-15,0 0 16,18 0-16,-18 0 16,18 0-16,0 0 15,0 0 1,-18 0-16,36 0 15,-18 0-15,0 0 16,0 0-16,17 0 16,-17 0-16,-17 0 15,16 0 1,1 0-16,0 0 16,18 0-16,-18 0 15,-18 0-15,18 0 16,0 0-16,0 0 15,0 0-15,-18 0 16,18 0 0,0 0-16,-18 0 15,18 0-15,-18 0 16,36 0-16,-36 0 16,18 0-16,-18 0 15,18 0-15,0 0 16,-18 0-1,18 0-15,-17 0 16,17 0-16,-1 0 16,1 0-16,18-18 15,-18 18-15,17 0 16,-17 0 0,0 0-16,0 0 15,18 0-15,-1 0 16,-17 0-16,0 0 15,0 0-15,0 0 16,-18 0 0,36 0-16,-18 0 15,17 0-15,-17 0 16,18 0-16,-1 0 16,1 0-16,17 0 15,-35 0 1,17 0-16,1 0 15,-18 0-15,0 0 16,0 0-16,0 0 16,0 0-16,17 0 15,-17 0-15,18 0 16,-1 0 0,1 0-16,-1 0 15,1 0-15,35 0 16,-36 0-16,18 0 15,1 0-15,-19 0 16,1 0 0,17 0-16,0 0 15,-17 0-15,35 0 16,-1 0-16,1 0 16,0 0-16,0 0 15,0 0-15,17 0 16,18 0-1,0 0-15,1 0 16,-37 0-16</inkml:trace>
  <inkml:trace contextRef="#ctx0" brushRef="#br0" timeOffset="141021.31">20038 14446 0,'0'0'16,"-18"-17"62,18-19-62,-17 19-16,17-1 15,-18 0 1,0 1-16,18-1 15,-17 1-15,-1 17 16,0-18-16,1 0 16,-1 18-1,-17-17-15,-1 17 16,1-18-16,18 18 16,-19-18-16,1 1 15,-18-1-15,-17 0 16,17-17-16,-18 0 15,18 0 1,-17-1-16,17 1 16,0-18-16,0 18 15,0 0-15,18 17 16,-18 0-16,0 1 16,0-1-16,-18 0 15,1-17 1,-1 35-16,-17 0 15,0 0-15,17 0 16,-17 0-16,18 35 16,-1-17-16,18 17 15,0-17 1,0 17-16,18 0 16,-18-17-16,18 0 15,-1-1-15,19 1 16,-1-18-16,1 18 15,-1-18-15,0 17 16,1 1 0,-1 0-16,0 34 15,1 19-15,17-18 16,-18-18-16,0 1 16,18-19-16,18 18 15,0-17 1,-1 0-16,1 35 15,35 17-15,-18-17 16,18 0-16,0 18 16,35-19-16,-17 1 15,-1 0 1,1 0-16,-1-35 16,19 17-16,-1-17 15,0-1-15,18 19 16,0-19-16,0 1 15,-18 0-15,0-1 16,-18-17 0,1 0-16,0 0 15,-18 0-15,-1 0 16,-16 0-16,17 0 16,-18 0-16,0 0 15,53-70 1,-17-1-16,17 18 15,-17 0-15,35 0 16,17-35-16,-17-18 16,-18 18-16,-17 18 15,-36 34 1,-18 19-16,-17-1 16,0 0-16,-35-17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9T23:53:35.9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29175 7743 0,'0'0'0,"-18"0"78,0 0-63,1 0 17,-18 0-32,17 0 15,0 0-15,1 0 16,-19 0-16,1 0 16,17 0-1,-17 0-15,0 18 0,17-18 47,-35 0-47,18 0 0,0 0 0,-18-18 0,18 1 16,-18-1-16,0-35 15,0 18 1,0 0-16,0-1 16,18 19-16,-18-18 15,-18 17-15,18 0 16,0 1-16,-17-19 15,17 19-15,-18-19 16,18 1 0,-17 18-16,-1-36 15,1 17-15,17 1 16,0-18-16,0 35 16,18-17-16,-18 18 15,18-1-15,-1 18 16,-17-18-1,18 18-15,0 0 16,-18 18-16,0 0 16,0-1-16,-17 18 15,-1 1-15,0-1 16,1-17 0,-18-1-16,17 1 15,1 0-15,-19-1 16,19-17-16,17 18 15,-18 0-15,1-18 16,-1 17-16,18-17 16,-17 18-1,17-18-15,-18 17 16,1 1-16,-1 0 16,18-1-16,-17 19 15,17-36-15,-18 17 16,18 1-1,0 17-15,0-17 16,1-1-16,-1 1 16,0 0-16,17-1 15,-16 19-15,-1-19 16,0 1-16,0-18 16,0 18-1,0-1-15,18-17 16,-1 18-16,-17-18 15,18 17-15,0-17 16,-18 18-16,18 0 16,-1-18-1,-16 17-15,16-17 16,1 18-16,-18-18 16,35 18-16,-17-1 15,0 1-15,17 0 16,1-1-16,-1 19 15,0-1 1,-17-18-16,35 19 16,-18-19-16,1 1 15,-1 35-15,0 0 16,1 17-16,-18 1 16,35-36-1,-18 18-15,18-18 16,18 1-16,-1-1 15,1-17-15,17 17 16,0-17-16,1-1 16,-1 1-1,18 17-15,17-17 16,-17-1-16,18-17 16,17 18-16,0 0 15,18-18-15,0 17 16,17-17-16,19 18 15,-1 0 1,0-18-16,0 0 16,18 0-16,-18 0 15,17 0-15,-16 0 16,-1 0-16,0 0 16,18 0-1,-18 0-15,17 0 16,1 0-16,-18 0 15,-17 0-15,34 0 16,1 0-16,-18 0 16,-17 0-1,17 0-15,-18 0 16,-17 0-16,0 0 16,0-18-16,-18 0 15,0 1-15,-17-19 16,-1 1-16,1 0 15,-18 0 1,-18-1-16,0 1 16,-17 17-16,-18 1 15,18-1-15,-1-35 16,-17-53-16,0 36 16,-17 17-1,-1 0-15,0-35 16,1-18-16,-18 0 15,-1 35-15,1 1 16,-18 35-16</inkml:trace>
  <inkml:trace contextRef="#ctx0" brushRef="#br0" timeOffset="2156.58">26423 7320 0,'0'0'0,"-18"0"187,1-35-187,-1-18 16,-17 0 0,0 18-16,-1-1 15,1 1-15,-18 0 16,0 0-16,-17-18 15,-19-35-15,1-1 16,0 1-16,-18 35 16,18 0-1,-18 18-15,-17 0 16,35-1-16,-36-34 16,1-1-16,-19-34 15,19 34 1,-18 0-16,17 36 15,-17-18-15,18 18 16,-18-18-16,-18-18 16,18-17-16,-18 18 15,0 17-15,36 18 16,-18-18-16,0 35 16,-18-17-1,18 17-15,-18 0 16,0-17-16,18 35 15,18-17-15,-36-1 16,18 0-16,-36-17 16,19 0-1,34 17-15,-17-17 16,18 17-16,-18 0 16,-1 1-16,-16-18 15,17 35-15,-1-18 16,19 18-1,0-18-15,-19 18 16,-16 0-16,17 0 16,-1-17-16,19-1 15,0 18-15,-1 0 16,36 0-16,-36 0 16,1-18-1,-1 18-15,1-35 16,-1 17-16,1 1 15,35 17-15,-36-18 16,19 1-16,-19 17 16,1-18-16,-19 18 15,19-18 1,0 18-16,17 0 16,-53 0-16,71 0 15,-18 0-15,18 0 16,0 0-16,-1 0 15,19 0 1,-54 0-16,18 0 16,1 0-16,-19 0 15,1-17-15,17 17 16,0 17-16,0-17 16,0 0-1,1 0-15,-1 0 16,0 0-16,0 0 15,0 0-15,18 0 16,0 0-16,0 0 16,17 0-1,-35 0-15,18 0 16,17 0-16,-34 0 16,16 0-16,-16 0 15,16 0-15,-16 0 16,16 0-1,1 0-15,0 0 16,-18 0-16,18 0 16,-18 0-16,18 18 15,-18-18-15,18 18 16,0-18-16,0 0 16,17 17-1,0-17-15,1 0 16,-1 0-16,1 0 15,-18-17-15,17 17 16,0 0-16,-17 17 16,0 1-1,0-18-15,17 0 16,1 17-16,-18-17 16,-1 18-16,19 17 15,-1-17-15,-17 0 16,0-1-1,17 1-15,-17 0 16,0 17-16,0-18 16,17 1-16,-17 17 15,17-17-15,1-18 16,-18 18 0,17-1-16,1 1 15,-19-18-15,1 18 16,0-18-16,0 17 15,17 1-15,-17-18 16,0 18 0,17-18-16,1 17 15,-1 1-15,1-1 16,17 19-16,-36-1 16,19 0-16,-18 18 15,17-18 1,1 1-16,17-19 15,-18 1-15,1 0 16,17-1-16,-18 19 16,18-1-16,-17 18 15,17 0 1,-18 0-16,18-18 16,0 18-16,0-18 15,1 0-15,-1 1 16,-18 17-16,0-1 15,1 19-15,-1 0 16,1-1 0,17-35-16,18 1 15,-1-19-15,1-17 16</inkml:trace>
  <inkml:trace contextRef="#ctx0" brushRef="#br0" timeOffset="115352.45">28416 12224 0,'0'0'15,"0"17"1</inkml:trace>
  <inkml:trace contextRef="#ctx0" brushRef="#br0" timeOffset="115508.9">28504 12647 0,'0'0'0,"18"0"78</inkml:trace>
  <inkml:trace contextRef="#ctx0" brushRef="#br0" timeOffset="117837.07">28751 12665 0,'0'0'16,"18"0"-1,0 17 17,-1 1-17,-17 17-15,18 1 16,-18-19-16,18 18 16,-1 1-16,-17-19 15,0 1 1,0 0-16,0-1 15,0 1 1,0 0 0,0-1-1,0 1 1,0 0 0,-17-1 62,-1-17-63,18 18-15,-18-18 16,1 0 0,-1 0-16,0 0 31,1 0-31,-19 17 15,19 1-15,-18-18 16,17 0-16,-17 0 16,-1 0-16,-17 0 15,36 0 1,-18 0-16,-1 0 16,-17 0-16,18 18 15,0-18-15,-18 0 16,0 0-16,18 0 15,-1 0-15,-17 0 16,18 0 0,0 0-16,17 0 15,1-18-15,-19 0 16,19 1-16,-19-1 16,1 1-16,0-19 15,17 36 1,-17-17-16,0 17 15,-1-18 1,1 0-16,0 1 0,17-19 16,-17 19-16,0-1 15,17 0-15,0 1 16,1-1 0,-1 18-16,-17-17 15,0 17-15,-1-18 16,1 18-16,0-18 15,-18 1-15,18 17 16,-1 0 0,-17 0-16,36 0 15,-19 0-15,1 0 16,0 0-16,17 0 16,-17-18-16,0 18 15,-1-18-15,19 18 16,-36-17-1,18 17-15,-1 0 16,-17 0-16,18 0 16,0 0-16,0-18 15,-18 18-15,17-18 16,1 18 0,-18 0-16,18 0 15,0-17-15,-18-1 16,17 18-16,1-17 15,0 17-15,0 0 16,-1-18 0,1 18-16,-18-18 15,18 1-15,0 17 16,-18-18-16,17 18 16,1 0-16,-18 0 15,18 0-15,-18 18 16,0-18-1,0 17-15,0 1 16,18-18-16,-18 18 16,18-18-16,-1 17 15,1-17-15,0 0 16,17 0 0,1 0-16,-1 0 15,-17 0-15,17 0 16,0 0-16,1 0 15,-1 0 1,1 0-16,-1 0 16,0 0-16,1 0 15,-19 18-15,1-1 16,17 19-16,-17-1 16,0 18-16,17-18 15,1 0-15,-1-17 16,18 17-1,-18-17-15,1 0 16,17-1-16,0 1 16,0 0-1,0-1 1,0 1 0,0 0-1,0-1-15,0 1 16,0 17-16,17 0 15,1 1-15,-18 17 16,18-18 0,-1 0-16,18 0 15,-17 1-15,17-19 16,-17 1-16,17 0 16,1-1-16,-1 1 15,0-1 1,18 1-16,-18 0 15,18-18-15,-17 17 16,16-17-16,1 18 16,0 0-16,0-18 15,0 17-15,18-17 16,-18 18 0,17-18-16,1 0 15,-1 0-15,1 0 16,17 0-16,-17 18 15,-1-18-15,-17 0 16,18 0 0,-18 0-16,17 0 15,-35 0-15,54 0 16,-37 0-16,19 0 16,0 0-16,-1 0 15,1 0-15,-1 0 16,1 0-1,17 17-15,-17-17 16,-1 0-16,-17 0 16,0 0-16,0 0 15,-18 0-15,0 0 16,18 0 0,-17 0-16,-1 0 15,18 0-15,-18 0 16,0 0-16,-17 0 15,17 0-15,-17 0 16,0-17-16,17-1 16,-18-17-1,19-1-15,-1 1 16,0 0-16,-17 0 16,17-1-16,-17 19 15,-1-1-15,-17 0 16,18 18-1,-18-17-15,0-1 16,-18-17 0,1 17-16,-1-17 15,-17-36-15,17 1 16,18 35-16,0-1 16,0 19-1,0-72-15,18-34 16</inkml:trace>
  <inkml:trace contextRef="#ctx0" brushRef="#br0" timeOffset="202062.12">17410 10231 0,'0'0'15,"17"0"17,1 0-1,0 0-31,-1 0 16,-34 0 62,-1 0-63,0 0 1,1 0-16,-1 0 16,0 0-16,-17 0 15,0 0-15,-1 0 16,1 0-16,0 0 15,17 17 1,-17 36-16,0 0 16,35-18-16,-18 1 15,18-19-15,18 1 16,-18 17-16,17-17 16,19-1-1,-1 1-15,18 0 16,0-1-16,-18 1 15,0 0-15,1-1 16,-1-17-16,-17 18 16,17-18-16,-18 0 15,19-18 1,-19-35-16,1 18 16,17 0-16,-35-18 15,18-35-15,-18-18 16,-18 35-16,1 1 15,-19 34 1,19 19-16,-19 17 16,-16 0-16,16 35 15,1-35-15,17 18 16,1-1-16</inkml:trace>
  <inkml:trace contextRef="#ctx0" brushRef="#br0" timeOffset="202984.09">17745 11236 0,'0'0'0,"-18"0"47,0 0-47,1 0 15,-1 0-15,-35 0 16,0 0-16,0 0 15,-17 18 1,-18 35-16,17-1 16,18-16-16,0 34 15,0 36-15,0 0 16,36-35-16,17-19 16,17-16-1,-17-1-15,36 0 16,-1-17-16,0 17 15,1-17-15,-1-1 16,18-34 0,0-36-16,17 35 15,-17-17-15,18 0 16,-36-18-16,36 0 16,-36 0-16,0 18 15,-17-1-15,-1 1 16,-17 17-16,0 1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9T23:59:43.6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15011 6826 0,'0'0'0,"-18"-17"187,18-1-171,-18 0-16,-17 1 15,18-19-15,-19 1 16,19 0-16,-19 0 16,19 17-16,-1 0 15,-17-17-15,17 17 16,-17 1-1,0 17-15,17-18 16,-17 0-16,-18 1 16,0 17-16,0-18 15,0 1-15,-18-1 16,1 0-16,-18 18 16,17 0-1,1 0-15,-1 0 16,0 0-16,1 0 15,17 0 1,-18 0-16,1 0 0,-1 18 16,-17 0-1,18 34-15,17 1 16,0-17-16,17-1 16,1-17-16,18-1 15,-1 1 1,18 0-1,0-1-15,0 71 16,18-17-16,-1-1 16,1-17-16,17 0 15,0 0 1,1 0-16,17 0 16,-1 18-16,37-1 15,-1-17-15,0-18 16,18-17-16,-18 0 15,18-36 1,-18 0-16,18 18 16,0-17-16,0 17 15,-18-18-15,0-17 16,0-53-16,-35 35 16,-35 0-16,-1 35 15,1-35 1,-36-35-16,1-35 15,-1 52-15,0 18 16,1-17-16,-1-19 16,18 1-16</inkml:trace>
  <inkml:trace contextRef="#ctx0" brushRef="#br0" timeOffset="7468.65">22472 6350 0,'0'0'0,"18"0"62,-36-18 141,18 1-203,-18-19 16,1 1 0,-19 0-16,1-18 15,0 35-15,0-17 16,-1 0-16,-17 17 15,18 1-15,0-1 16,-18 0 0,35 1-16,-17-1 15,0 0-15,-1 18 16,19-17-16,-36 17 16,18-18-16,-1 18 15,-17-18-15,18 18 16,0 0-1,0 0-15,-18 0 16,0 0-16,0 0 16,18 0-16,-36 0 15,18 0-15,0 18 16,0-18 0,-17 35-16,17 1 15,-18 17-15,1-1 16,-1-16-16,18-1 15,-17 0-15,17-17 16,0 0 0,18-1-16,-18 1 15,17 17-15,1 0 16,0 18-16,-1 18 16,1-18-16,18-36 15,17 19-15,-18-19 16,0 36-1,18 35-15,-17 1 16,17-19-16,0 1 16,17-36-16,-17 18 15,36-18-15,-19 0 16,18 1 0,18 17-16,0 0 15,0 0-15,35 17 16,1-35-16,-1 18 15,18 0-15,-18-18 16,18 1-16,-18-19 16,0 1-1,0-18-15,18-35 16,18-1-16,-36 1 16,18 0-16,-18 17 15,0 1-15,0-36 16,0-35-16,18-1 15,-53 19 1,0 34-16,0 1 16,-18-18-16,18-53 15,-18 18-15,-35 35 16,0-17-16,-17-36 16,-36-53-1,0 53-15,0 36 16,-35-107-16,35 19 15,18 52-15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21T22:26:20.1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15522 11254 0,'0'0'0,"-17"0"63,-1 0-48,0 0-15,1 0 16,-1 0 0,-17 0-16,17 0 15,0 0-15,-17 0 16,18 0-16,-1 0 15,-17 0-15,17 0 16,-17 0 0,-1-18-16,1 18 15,0-35-15,0 17 16,-18-17-16,17 0 16,-16-18-16,-1 17 15,0-17 1,0 36-16,17-19 15,1 19-15,-18-18 16,-17 17-16,17 0 16,0 18-16,-18-17 15,18-1 1,-17 18-16,17 0 16,0 0-16,0 18 15,18-1-15,-18 1 16,0 0-16,0 34 15,0-16 1,0-1-16,18-17 16,-18-1-16,35 1 15,-17 0-15,18-18 16,-1 35-16,-17 0 16,-1 18-1,19 18-15,-1-18 16,0-18-16,18 0 15,0 0-15,0 1 16,0 17-16,0-1 16,18 19-16,0-18 15,-1 0 1,19 0-16,-1 0 16,18 0-16,0-18 15,0 0-15,17 0 16,18 1-1,-17-19-15,17 1 16,36 17-16,17 36 16,35 17-16,0 0 15,-34-17-15,-19-36 16,1 0-16,-19-17 16,1-18-1,0-18-15,0-35 16,17 1-16,-17 16 15,-35 1-15,-1 17 16,-17-17-16,-18-18 16,1-17-1,-1 17-15,-53 0 16,1 17-16,-1 1 16,-35-35-16,0-54 15,-17 18-15,17 36 16,18 17-1,-1-18-15,-17-17 16,0-18-16,18 18 16,0 35-16,0 0 15</inkml:trace>
  <inkml:trace contextRef="#ctx0" brushRef="#br0" timeOffset="2327.21">6579 9049 0,'0'0'0,"-17"0"109,-19-18-93,19 0-16,-1 1 15,0-1-15,1-17 16,-1 35-16,-17-18 16,17 18-1,1-17-15,-19 17 16,-17-18-16,18 0 15,-18 18 1,0-17-16,0 17 16,18-18-16,-18 18 15,0-18-15,0 18 16,-17-17-16,35 17 16,-36 0-16,18 0 15,-17 0 1,17 0-16,-18 0 15,-17 0-15,17 0 16,1 0-16,-1 0 16,1 0-16,17 0 15,-18 17-15,18 1 16,0 0 0,-17 35-16,17-18 15,0 18-15,0-18 16,0 0-16,0 1 15,18-19 1,0 1-16,17-18 16,-17 18-16,17-1 15,0 1-15,18 0 16,-17 34-16,-1 1 16,18-17-16,0-1 15,18 0 1,-1 0-16,1 1 15,0-1-15,35 18 16,0 0-16,-1 17 16,37 19-16,-1-19 15,0 1-15,18-18 16,0 0 0,17-18-16,1 0 15,-18-17-15,17 17 16,-17-35-16,17 18 15,-17-18-15,0 17 16,0-17 0,0 0-16,-18-35 15,35-53-15,-35 35 16,18 0-16,0 0 16,-35-17-16,-1-19 15,-34 19 1,-19 17-16,-34 18 15,-1-1-15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21T22:30:01.5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7796 6826 0,'0'0'0,"-17"0"109,-1 0-93,0 0-16,1 0 31,-1 0-31,1 0 15,-1 0-15,-17 0 16,-1 0-16,19 0 16,-36 0-16,18-17 15,-1 17 1,-17-18-16,0 0 16,1-17-16,16-18 15,-17 18-15,0 0 16,0-1-16,18 19 15,0-1-15,0 0 16,-1 1 0,19-1-16,-19 0 15,1 18-15,0 0 16,-18 18-16,35 0 16,-17-18-16,0 17 15,0 19 1,-1-1-16,-17-17 15,36 17-15,-19-17 16,1-1-16,0 18 16,0 18-16,-18 36 15,17-19 1,1-17-16,17 0 16,1-35-16,-1 17 15,18-18-15,-17 1 16,17 0-16,0 17 15,0 0-15,0 18 16,17 0 0,-17 0-16,18-18 15,-1 18-15,-17-35 16,36 17-16,-19 0 16,1-17-16,17 0 15,-17-1 1,35 19-16,-18-19 15,36 1-15,-1 0 16,1-1-16,17-17 16,0 18-1,-17-18-15,17 17 16,-18-17-16,1 0 16,-18-17-16,0-1 15,0-17-15,-18 0 16,18-1-1,-18 19-15,-17-19 16,0 19-16,-18-1 16,17-17-16,-17 0 15,0-54-15,-17 1 16,-19 35 0,1 0-16,-18 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21T22:38:03.1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23813 8361 0,'0'0'0,"-18"0"219,0 0-204,1 0 1,-1 0-16,0-18 16,1 18-16,-1-17 15,-17 17-15,-1-18 16,-16-17-16,-19 17 16,0 0-16,19 1 15,16-1 1,-17 0-16,0 1 15,-476-142 1,512 159 15,-1 0-31,0 0 16,-17 0-16,-18 0 16,-35 0-16,53 0 15,-18 0-15,-18 18 16,1-1-16,-19-17 15,19 18 1,-1-18-16,1 18 16,17-18-16,-18 35 15,-17-17-15,18-1 16,-19 1-16,19-1 16,17 1-16,18 17 15,-18-17 1,35 0-16,-17 17 15,0-17-15,-1 34 16,19 1-16,-19-17 16,1 34-16,-18 18 15,18 1 1,0-1-16,-18-18 16,35 1-16,-17-18 15,17 17-15,18-17 16,-18 18-16,18-18 15,18 0 1,-18 17-16,18-17 16,-1 0-16,1 0 15,0 0-15,-1 0 16,19-18-16,16 18 16,19 0-1,0 0-15,-18-18 16,35 0-16,35 1 15,-35-1-15,18-17 16,35-1-16,18 1 16,-53 0-16,17-18 15,18 0 1,-17-36-16,-18 19 16,17-1-16,18-35 15,0 0-15,-17 0 16,17 0-16,0 0 15,-35 0-15,0 1 16,-18 16 0,-17-17-16,-1 18 15,-17 0-15,0-36 16,0 1-16,0-18 16,-18-18-16,0-18 15,1 1 1,-19 17-16,-34 0 15,-1 18-15,0 17 16,-564-370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929249" y="8272204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AF29A0-A4CA-1D6B-9EC7-EA52707773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9F6F66-0464-DE5C-46FB-46E3F08E9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4A24D4-ADD6-880F-8259-B0BC9A8189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B395BE-778E-1134-9691-019FAA05A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Setup: have terminal window available to demonstrate control-Z.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17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7DAB2FE-43D1-81C9-D3DA-6FE0F385C4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F5268F9-BF66-7E5A-371F-A6BE246D9B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97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05A939-C858-32A8-DCB5-4561D97FDB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7BDA60-6E65-83B2-FE06-66BBBDB157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50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07A6E5-5315-812B-2368-66429CE435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9BE478-CE7D-C384-8E0A-0DD5D8D5CE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86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CE33DCA-309F-AFC6-5C59-C6FD32DCC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6F0116A-E249-5CCD-7733-42419C654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08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control flow is animated in four popups.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1FA0134-561C-40F8-B362-779F8F1EB1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79D298-1570-ACD7-FEC4-292FA416A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55B8E7-6CD6-F6AA-90E2-40895242C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9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0E22FE-E422-0799-F9D2-9DF1CA97E7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EA80586-E96E-E56D-E01B-D5D1F0FAC9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17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73F5A2-0186-360B-8351-0ECF598E45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55B1604-8B12-FED7-08FE-CCA9C06396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93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8C4D85-597D-E250-4213-4FF025F770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C28F248-6D24-F310-3B5A-A8B64B319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41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FAF594-A521-FE94-A891-3936E4E468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F0B199-1FB5-334E-368A-92C5D7C5D3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4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A5B461-C9C7-7F8B-1FE6-3DBF3EA5D6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F9722A-8904-2061-3401-86524E397C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620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737F85-C3B2-A09C-D1F0-4CEE9C1FAF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264E24F-FD4F-BDD5-4C23-4F8DDAD3B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67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demo control-Z here.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BA867AF-2F90-A8AA-6BE1-6282DDB9C7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5632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5D50FC6-6C85-5EAA-5BCB-4493A4AFE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316642-DEB6-7954-10DA-80EF0B238C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70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197638-8592-92D0-1DC9-2A3B974D7F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7D4C7A-82C8-2EF4-8FE5-5B66390C19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40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AFBF7F-B57B-6EFF-8965-A8340CB712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0C0966-C6E1-4B50-1334-3B43F38757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6B584A-BAC4-33AE-6BB1-20707164E6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A94260E-9227-F60A-BC1F-5A3D47734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 them that in week 1 we talked about how we can use bit masks to represent sets.  Here’s an application!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58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0C6750-CCC4-BA96-4089-BE7C4C4D84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C076DA-ACE7-D6C9-1D67-2B47B3AD9F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03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4781AE-3F45-2652-60C8-CDDD509BF8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6BAA22-6913-B145-09B1-7B32B80A05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eliminate the process-group example completely?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CD292CC-D2F3-A5AD-A55C-518ADD5F68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140482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Unset LESS.</a:t>
            </a:r>
          </a:p>
          <a:p>
            <a:r>
              <a:rPr lang="en-US" dirty="0" err="1"/>
              <a:t>stty</a:t>
            </a:r>
            <a:r>
              <a:rPr lang="en-US" dirty="0"/>
              <a:t> –</a:t>
            </a:r>
            <a:r>
              <a:rPr lang="en-US" dirty="0" err="1"/>
              <a:t>tostop</a:t>
            </a:r>
            <a:r>
              <a:rPr lang="en-US" dirty="0"/>
              <a:t>, then demonstrate control-Z.  First do it with less on some file; then do it with </a:t>
            </a:r>
            <a:r>
              <a:rPr lang="en-US" dirty="0" err="1"/>
              <a:t>gdb</a:t>
            </a:r>
            <a:r>
              <a:rPr lang="en-US" dirty="0"/>
              <a:t>.</a:t>
            </a:r>
          </a:p>
          <a:p>
            <a:r>
              <a:rPr lang="en-US" dirty="0"/>
              <a:t>Show how less correctly restores screen &amp; prompts but </a:t>
            </a:r>
            <a:r>
              <a:rPr lang="en-US" dirty="0" err="1"/>
              <a:t>gdb</a:t>
            </a:r>
            <a:r>
              <a:rPr lang="en-US" dirty="0"/>
              <a:t> doesn’t.</a:t>
            </a:r>
          </a:p>
          <a:p>
            <a:r>
              <a:rPr lang="en-US" dirty="0"/>
              <a:t>Show how </a:t>
            </a:r>
            <a:r>
              <a:rPr lang="en-US" dirty="0" err="1"/>
              <a:t>gdb</a:t>
            </a:r>
            <a:r>
              <a:rPr lang="en-US" dirty="0"/>
              <a:t> remembers breakpoints, etc.</a:t>
            </a:r>
          </a:p>
          <a:p>
            <a:r>
              <a:rPr lang="en-US" dirty="0"/>
              <a:t>Stop </a:t>
            </a:r>
            <a:r>
              <a:rPr lang="en-US" dirty="0" err="1"/>
              <a:t>gdb</a:t>
            </a:r>
            <a:r>
              <a:rPr lang="en-US" dirty="0"/>
              <a:t>, start &amp; stop less, show “jobs” and “jobs –l”, then “</a:t>
            </a:r>
            <a:r>
              <a:rPr lang="en-US" dirty="0" err="1"/>
              <a:t>fg</a:t>
            </a:r>
            <a:r>
              <a:rPr lang="en-US" dirty="0"/>
              <a:t> %n”.</a:t>
            </a:r>
          </a:p>
          <a:p>
            <a:r>
              <a:rPr lang="en-US" dirty="0"/>
              <a:t>Finally start up a background shell loop: “</a:t>
            </a:r>
            <a:r>
              <a:rPr lang="en-US" dirty="0" err="1"/>
              <a:t>i</a:t>
            </a:r>
            <a:r>
              <a:rPr lang="en-US" dirty="0"/>
              <a:t>=0; while sleep 1; do echo $</a:t>
            </a:r>
            <a:r>
              <a:rPr lang="en-US" dirty="0" err="1"/>
              <a:t>i</a:t>
            </a:r>
            <a:r>
              <a:rPr lang="en-US" dirty="0"/>
              <a:t>; (( </a:t>
            </a:r>
            <a:r>
              <a:rPr lang="en-US" dirty="0" err="1"/>
              <a:t>i</a:t>
            </a:r>
            <a:r>
              <a:rPr lang="en-US" dirty="0"/>
              <a:t>++ )); done &amp;” and show how to kill –STOP %1, pick it up as foreground, and put it into the background again.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38C43C5-A4E4-9186-04F9-3152BF54D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10920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9A43C24-9A91-2731-D989-40C8260011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8720BA8-080F-DDD0-283D-C551D835A0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932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32B8A7-4EB2-D33E-BBE3-50A4DCBE5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D3C6B2-0A12-61F0-A330-F4D094A10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323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2CBB63-B5F0-9534-BF78-1288C8714C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A7CF40-6E50-CAB3-D4EE-5BA5437692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AD1A3-6AE1-5492-9D17-F6F4F62A4B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BAAD76-74B6-9281-EC68-C2BD71391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172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circling of KILL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F754817-3D7D-FD7C-C37B-C39F194AF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6980022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7F6D4-21DD-39C3-6B03-11C4B3E4C4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FB97393-88DF-04B2-8389-9CD12BFAE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91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139BA48-46D9-B7BC-9ACA-3F048BD757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102E06-526B-4E25-623F-7921823D18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569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B370A6-F04D-25F6-8EA0-83C49FC91E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3A34BC-46A9-F916-0B59-0E1AAB466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first place where they see the idea of a pointer to a return value.  (Well, they saw it with </a:t>
            </a:r>
            <a:r>
              <a:rPr lang="en-US" dirty="0" err="1"/>
              <a:t>pthreads</a:t>
            </a:r>
            <a:r>
              <a:rPr lang="en-US" dirty="0"/>
              <a:t> but it wasn’t explained there.)  Emphasize that they can’t just pass something that was declared as “struct </a:t>
            </a:r>
            <a:r>
              <a:rPr lang="en-US" dirty="0" err="1"/>
              <a:t>sigaction</a:t>
            </a:r>
            <a:r>
              <a:rPr lang="en-US" dirty="0"/>
              <a:t> *”; they have to allocate a struct </a:t>
            </a:r>
            <a:r>
              <a:rPr lang="en-US" dirty="0" err="1"/>
              <a:t>sigaction</a:t>
            </a:r>
            <a:r>
              <a:rPr lang="en-US" dirty="0"/>
              <a:t> and pass its address.  This will need to be told to them several times before it sticks.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36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470E6F-9813-DC00-F4B4-00AEB85713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B8586F-FEC1-0F60-53CB-9CA01CC92A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386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584248-0D8B-D668-13B4-742AA46F3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752EAD-F7B2-D783-D1D1-89207F6381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sleep(2) system call is also built on signals (SIGALRM).</a:t>
            </a:r>
          </a:p>
          <a:p>
            <a:endParaRPr lang="en-US" dirty="0"/>
          </a:p>
          <a:p>
            <a:r>
              <a:rPr lang="en-US" dirty="0"/>
              <a:t>Point out (again) that you have to allocate “</a:t>
            </a:r>
            <a:r>
              <a:rPr lang="en-US" dirty="0" err="1"/>
              <a:t>oldaction</a:t>
            </a:r>
            <a:r>
              <a:rPr lang="en-US" dirty="0"/>
              <a:t>”.</a:t>
            </a:r>
          </a:p>
          <a:p>
            <a:endParaRPr lang="en-US" dirty="0"/>
          </a:p>
          <a:p>
            <a:r>
              <a:rPr lang="en-US" dirty="0"/>
              <a:t>Point out that “pause()” is not the usual thing; it’s just part of this demo because it makes the program hang until a signal arrives.</a:t>
            </a:r>
          </a:p>
          <a:p>
            <a:endParaRPr lang="en-US" dirty="0"/>
          </a:p>
          <a:p>
            <a:r>
              <a:rPr lang="en-US" dirty="0"/>
              <a:t>Also point out that the capital-S functions are error-checking versions from the book.  The </a:t>
            </a:r>
            <a:r>
              <a:rPr lang="en-US" dirty="0" err="1"/>
              <a:t>emptyset</a:t>
            </a:r>
            <a:r>
              <a:rPr lang="en-US" dirty="0"/>
              <a:t>/</a:t>
            </a:r>
            <a:r>
              <a:rPr lang="en-US" dirty="0" err="1"/>
              <a:t>addset</a:t>
            </a:r>
            <a:r>
              <a:rPr lang="en-US" dirty="0"/>
              <a:t> functions can’t fail.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196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5D5573-1BBE-1B65-D2CA-DFCEC98BA5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B761C2-8408-BD33-2466-4729E39191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F219F0-FEF6-419D-7D07-760A525909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19D266E-E464-71C2-98D0-E2A568CAF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925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6B9040-2753-C898-882E-BFE281C8D6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60712F-642B-8558-BDB2-138FF2B8C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680FDB5-DA07-4050-EDF6-AA73933270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6B305A-A110-370A-767D-EE3AB3980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319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E8C1B11-D710-1ACD-D357-61871C768B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99BBC7-609D-2553-CB7A-DB6640B2B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520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1878B3-877A-0C1B-D994-A49731356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8B86F7-05CE-75F5-0BF2-342D611912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480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bullet is a popup.</a:t>
            </a:r>
          </a:p>
          <a:p>
            <a:endParaRPr lang="en-US" dirty="0"/>
          </a:p>
          <a:p>
            <a:r>
              <a:rPr lang="en-US" dirty="0"/>
              <a:t>If the man program blocks ALL signals before calling, e.g., </a:t>
            </a:r>
            <a:r>
              <a:rPr lang="en-US" dirty="0" err="1"/>
              <a:t>printf</a:t>
            </a:r>
            <a:r>
              <a:rPr lang="en-US" dirty="0"/>
              <a:t>, then the signal handler can use that function safely.  But that’s too cumbersome.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5D52857-5B43-3DAD-C5FB-68D342E8F3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2936883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Posix</a:t>
            </a:r>
            <a:r>
              <a:rPr lang="en-US" dirty="0"/>
              <a:t> guarantees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DF9163A-CF29-7F7E-7C93-BB94B0B789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32372230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7190CE-D522-F7EA-6AB0-4B489ED82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5F315B4-C235-D18C-2915-8172F4756D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703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F4507E5-BEDB-28D3-0E34-4D3FBF5B0B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96A136-E9FE-4C8B-BF45-C91DD5D1D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pieces relatively quickly.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36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6D39D7-2E9C-D7FF-804D-0D5EB37AE8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DBA2BC-30DE-5BC2-AF73-21AF853A85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538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AF05FA2-DA03-4CFD-7503-7F6D9B27FB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222581-0FFE-C931-340E-6EFBABD92E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2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90FFF5-C518-296B-25C8-5BDA5F3B0A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A231F4-A8D5-8FC4-BA76-24D6EF13B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02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B8A585-6111-8CCF-A078-D9DEED4C99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0B5F207-486B-CBB4-C848-8A0755302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7704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92D02B-769E-8369-F869-03CC44461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4EE8FC-7C27-E2D1-901D-0ED3AC15AA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018EB6-EA9F-9CCE-F938-D7799EEEDA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779F40-4699-DF37-0C92-028C4EFF5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63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6118D8B-731F-BCF5-BA2E-9F7123CC0E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FBD0F3-08E6-F9AB-4818-ADC84161F8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97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“Hardware-initiated function call”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17F4229-11BA-0F2E-A48D-DFBFA1B078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8362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5EC2E7-5492-6FF6-FDCA-C272893724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348A7B-F297-644B-2B42-5DD362B03F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1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10210800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620249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m.org/studentjoi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321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/>
              <a:t>Indicated by putting voltage on the processor’s interrupt pin(s)</a:t>
            </a:r>
          </a:p>
          <a:p>
            <a:pPr lvl="1" eaLnBrk="1" hangingPunct="1">
              <a:defRPr/>
            </a:pPr>
            <a:r>
              <a:rPr lang="en-US" dirty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/>
              <a:t>Examples:</a:t>
            </a:r>
          </a:p>
          <a:p>
            <a:pPr lvl="1" eaLnBrk="1" hangingPunct="1">
              <a:defRPr/>
            </a:pPr>
            <a:r>
              <a:rPr lang="en-US" dirty="0"/>
              <a:t>Timer interrupt</a:t>
            </a:r>
          </a:p>
          <a:p>
            <a:pPr lvl="2" eaLnBrk="1" hangingPunct="1">
              <a:defRPr/>
            </a:pPr>
            <a:r>
              <a:rPr lang="en-US" dirty="0"/>
              <a:t>Every few milliseconds, triggered by external timer chip</a:t>
            </a:r>
          </a:p>
          <a:p>
            <a:pPr lvl="2" eaLnBrk="1" hangingPunct="1">
              <a:defRPr/>
            </a:pPr>
            <a:r>
              <a:rPr lang="en-US" dirty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/>
              <a:t>I/O interrupts</a:t>
            </a:r>
          </a:p>
          <a:p>
            <a:pPr lvl="2" eaLnBrk="1" hangingPunct="1">
              <a:defRPr/>
            </a:pPr>
            <a:r>
              <a:rPr lang="en-US" dirty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/>
              <a:t>Finishing writing data to disk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dirty="0"/>
              <a:t>Traps</a:t>
            </a:r>
          </a:p>
          <a:p>
            <a:pPr lvl="2" eaLnBrk="1" hangingPunct="1">
              <a:defRPr/>
            </a:pPr>
            <a:r>
              <a:rPr lang="en-US" dirty="0"/>
              <a:t>Intentional</a:t>
            </a:r>
          </a:p>
          <a:p>
            <a:pPr lvl="2" eaLnBrk="1" hangingPunct="1">
              <a:defRPr/>
            </a:pPr>
            <a:r>
              <a:rPr lang="en-US" dirty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dirty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dirty="0"/>
              <a:t>Faults</a:t>
            </a:r>
          </a:p>
          <a:p>
            <a:pPr lvl="2" eaLnBrk="1" hangingPunct="1">
              <a:defRPr/>
            </a:pPr>
            <a:r>
              <a:rPr lang="en-US" dirty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dirty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dirty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dirty="0"/>
              <a:t>Aborts</a:t>
            </a:r>
          </a:p>
          <a:p>
            <a:pPr lvl="2" eaLnBrk="1" hangingPunct="1">
              <a:defRPr/>
            </a:pPr>
            <a:r>
              <a:rPr lang="en-US" dirty="0"/>
              <a:t>Unintentional and unrecoverable</a:t>
            </a:r>
          </a:p>
          <a:p>
            <a:pPr lvl="2" eaLnBrk="1" hangingPunct="1">
              <a:defRPr/>
            </a:pPr>
            <a:r>
              <a:rPr lang="en-US" dirty="0"/>
              <a:t>Examples: memory error; machine fails ongoing self-tests</a:t>
            </a:r>
          </a:p>
          <a:p>
            <a:pPr lvl="2" eaLnBrk="1" hangingPunct="1">
              <a:defRPr/>
            </a:pPr>
            <a:r>
              <a:rPr lang="en-US" dirty="0"/>
              <a:t>Aborts current program or entire 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x86-64 Exceptions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2133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Divide by zero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General protection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Page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Machine check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Abort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32-255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OS-defined exceptions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Interrupt or trap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1981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0876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905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1125537" y="1011238"/>
            <a:ext cx="8399463" cy="1046162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200" b="0" dirty="0"/>
          </a:p>
          <a:p>
            <a:pPr marL="0" indent="0"/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2053303" y="1917919"/>
            <a:ext cx="8458200" cy="16496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00000000000e5d70 &lt;__open&gt;:</a:t>
            </a:r>
          </a:p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e5d79:   b8 02 00 00 00  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  $0x2,%eax  # open is syscall #2</a:t>
            </a:r>
            <a:endParaRPr lang="de-DE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e5d7e:   0f 05      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e5d80:   48 3d 01 f0 ff ff  cmp  $0xfffffffffffff001,%rax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                        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e5dfa:   c3                 retq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06382" y="4191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97772" y="4191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820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827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640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814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2814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689132" y="4953001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670332" y="5410201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689132" y="5719763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Returns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209801" y="5086514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306335" y="5291873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6934200" y="4241216"/>
            <a:ext cx="419100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>
                <a:cs typeface="Calibri" panose="020F0502020204030204" pitchFamily="34" charset="0"/>
              </a:rPr>
              <a:t> (weird!)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will be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6B4F4B-B119-C0C1-FF7A-AD71F695AFDD}"/>
                  </a:ext>
                </a:extLst>
              </p14:cNvPr>
              <p14:cNvContentPartPr/>
              <p14:nvPr/>
            </p14:nvContentPartPr>
            <p14:xfrm>
              <a:off x="10058400" y="5715000"/>
              <a:ext cx="1092600" cy="72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6B4F4B-B119-C0C1-FF7A-AD71F695AF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49040" y="5705640"/>
                <a:ext cx="1111320" cy="74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dirty="0"/>
              <a:t>Returns to faulting instruction</a:t>
            </a:r>
          </a:p>
          <a:p>
            <a:pPr lvl="1" eaLnBrk="1" hangingPunct="1">
              <a:defRPr/>
            </a:pPr>
            <a:r>
              <a:rPr lang="en-US" dirty="0"/>
              <a:t>Successful on second try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2133600" y="4495801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chemeClr val="hlink"/>
                  </a:solidFill>
                  <a:latin typeface="Arial" charset="0"/>
                </a:rPr>
                <a:t>OS kernel</a:t>
              </a: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8534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2286001" y="26670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Invalid Memory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idx="1"/>
          </p:nvPr>
        </p:nvSpPr>
        <p:spPr>
          <a:xfrm>
            <a:off x="387351" y="1328738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Address is not valid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Virtual memory system detects invalid address, causes fault</a:t>
            </a:r>
          </a:p>
          <a:p>
            <a:pPr lvl="1" eaLnBrk="1" hangingPunct="1">
              <a:defRPr/>
            </a:pPr>
            <a:r>
              <a:rPr lang="en-US" dirty="0"/>
              <a:t>OS sends </a:t>
            </a:r>
            <a:r>
              <a:rPr lang="en-US" dirty="0">
                <a:latin typeface="Courier New" pitchFamily="49" charset="0"/>
              </a:rPr>
              <a:t>SIGSEGV</a:t>
            </a:r>
            <a:r>
              <a:rPr lang="en-US" dirty="0"/>
              <a:t> signal to user process (discussed in a few minutes)</a:t>
            </a:r>
          </a:p>
          <a:p>
            <a:pPr lvl="1" eaLnBrk="1" hangingPunct="1">
              <a:defRPr/>
            </a:pPr>
            <a:r>
              <a:rPr lang="en-US" dirty="0"/>
              <a:t>User process exits with “segmentation fault”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27451" y="4513264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32626" y="4513264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41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48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858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4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41951" y="5313364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34200" y="5732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81201" y="5373689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33801" y="5508625"/>
            <a:ext cx="6783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895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077201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05001" y="28194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543800" y="6113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AB0F9D-F9F3-4EDD-2053-42E2121D3AA2}"/>
                  </a:ext>
                </a:extLst>
              </p14:cNvPr>
              <p14:cNvContentPartPr/>
              <p14:nvPr/>
            </p14:nvContentPartPr>
            <p14:xfrm>
              <a:off x="8782200" y="1924200"/>
              <a:ext cx="673200" cy="55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AB0F9D-F9F3-4EDD-2053-42E2121D3A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72840" y="1914840"/>
                <a:ext cx="691920" cy="57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ECF Exists at All Levels 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Exceptions</a:t>
            </a:r>
          </a:p>
          <a:p>
            <a:pPr lvl="1" eaLnBrk="1" hangingPunct="1">
              <a:defRPr/>
            </a:pPr>
            <a:r>
              <a:rPr lang="en-US" dirty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/>
              <a:t>Concurrent processes</a:t>
            </a:r>
          </a:p>
          <a:p>
            <a:pPr lvl="1" eaLnBrk="1" hangingPunct="1">
              <a:defRPr/>
            </a:pPr>
            <a:r>
              <a:rPr lang="en-US" dirty="0"/>
              <a:t>Hardware timer and kernel software</a:t>
            </a:r>
          </a:p>
          <a:p>
            <a:pPr eaLnBrk="1" hangingPunct="1">
              <a:defRPr/>
            </a:pPr>
            <a:r>
              <a:rPr lang="en-US" dirty="0"/>
              <a:t>Signals</a:t>
            </a:r>
          </a:p>
          <a:p>
            <a:pPr lvl="1" eaLnBrk="1" hangingPunct="1">
              <a:defRPr/>
            </a:pPr>
            <a:r>
              <a:rPr lang="en-US" dirty="0"/>
              <a:t>Kernel software</a:t>
            </a:r>
          </a:p>
          <a:p>
            <a:pPr eaLnBrk="1" hangingPunct="1">
              <a:defRPr/>
            </a:pPr>
            <a:r>
              <a:rPr lang="en-US" dirty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/>
              <a:t>Application code</a:t>
            </a:r>
          </a:p>
          <a:p>
            <a:pPr lvl="1" eaLnBrk="1" hangingPunct="1">
              <a:defRPr/>
            </a:pPr>
            <a:r>
              <a:rPr lang="en-US" dirty="0"/>
              <a:t>Unsupported in C (except for horrible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/>
              <a:t> hack)</a:t>
            </a:r>
          </a:p>
          <a:p>
            <a:pPr lvl="1" eaLnBrk="1" hangingPunct="1">
              <a:defRPr/>
            </a:pPr>
            <a:r>
              <a:rPr lang="en-US" dirty="0"/>
              <a:t>C++/Java </a:t>
            </a:r>
            <a:r>
              <a:rPr lang="en-US" dirty="0">
                <a:latin typeface="Courier New" pitchFamily="49" charset="0"/>
              </a:rPr>
              <a:t>throw</a:t>
            </a:r>
            <a:r>
              <a:rPr lang="en-US" dirty="0"/>
              <a:t>/</a:t>
            </a:r>
            <a:r>
              <a:rPr lang="en-US" dirty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/>
              <a:t>Python </a:t>
            </a:r>
            <a:r>
              <a:rPr lang="en-US" dirty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Killing a Process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Problem: runaway process (e.g., unintentional infinite loop)</a:t>
            </a:r>
          </a:p>
          <a:p>
            <a:pPr lvl="1" eaLnBrk="1" hangingPunct="1">
              <a:defRPr/>
            </a:pPr>
            <a:r>
              <a:rPr lang="en-US" dirty="0"/>
              <a:t>Solution: kernel has superpowers, can kill it off</a:t>
            </a:r>
          </a:p>
          <a:p>
            <a:pPr eaLnBrk="1" hangingPunct="1">
              <a:defRPr/>
            </a:pPr>
            <a:r>
              <a:rPr lang="en-US" dirty="0"/>
              <a:t>Problem: cleaning up after killing process</a:t>
            </a:r>
          </a:p>
          <a:p>
            <a:pPr lvl="1" eaLnBrk="1" hangingPunct="1">
              <a:defRPr/>
            </a:pPr>
            <a:r>
              <a:rPr lang="en-US" dirty="0"/>
              <a:t>Kernel can close open files, release memory, etc.</a:t>
            </a:r>
          </a:p>
          <a:p>
            <a:pPr lvl="1" eaLnBrk="1" hangingPunct="1">
              <a:defRPr/>
            </a:pPr>
            <a:r>
              <a:rPr lang="en-US" dirty="0"/>
              <a:t>Kernel </a:t>
            </a:r>
            <a:r>
              <a:rPr lang="en-US" i="1" dirty="0"/>
              <a:t>can’t</a:t>
            </a:r>
            <a:r>
              <a:rPr lang="en-US" dirty="0"/>
              <a:t> know whether to delete temporary files or send “bye-bye” message across network</a:t>
            </a:r>
          </a:p>
          <a:p>
            <a:pPr eaLnBrk="1" hangingPunct="1">
              <a:defRPr/>
            </a:pPr>
            <a:r>
              <a:rPr lang="en-US" dirty="0"/>
              <a:t>Solution: let processes intercept attempt to kill</a:t>
            </a:r>
          </a:p>
          <a:p>
            <a:pPr lvl="1" eaLnBrk="1" hangingPunct="1">
              <a:defRPr/>
            </a:pPr>
            <a:r>
              <a:rPr lang="en-US" dirty="0"/>
              <a:t>Assumption is that they will clean up and exit gracefully</a:t>
            </a:r>
          </a:p>
          <a:p>
            <a:pPr lvl="1" eaLnBrk="1" hangingPunct="1">
              <a:defRPr/>
            </a:pPr>
            <a:r>
              <a:rPr lang="en-US" dirty="0"/>
              <a:t>No direct enforcement of that assumption!</a:t>
            </a: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3647180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signal</a:t>
            </a:r>
            <a:r>
              <a:rPr lang="en-US" dirty="0"/>
              <a:t> is a small “message”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Sent from OS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Only information in a signal is its ID and fact of arrival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Represented internally by </a:t>
            </a:r>
            <a:r>
              <a:rPr lang="en-US" i="1" dirty="0">
                <a:solidFill>
                  <a:schemeClr val="hlink"/>
                </a:solidFill>
              </a:rPr>
              <a:t>one bit</a:t>
            </a:r>
            <a:r>
              <a:rPr lang="en-US" dirty="0">
                <a:solidFill>
                  <a:schemeClr val="hlink"/>
                </a:solidFill>
              </a:rPr>
              <a:t> in kernel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676400" y="4038600"/>
          <a:ext cx="8872538" cy="21296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Join the ACM for Free!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xfrm>
            <a:off x="2209801" y="1220788"/>
            <a:ext cx="9067799" cy="167481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World’s most important society for computer scientists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Publishes cutting-edge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Many, many benefits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AD67B5-D390-4C60-867F-AB53ED2E9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295400"/>
            <a:ext cx="2740529" cy="13668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8FB34E4-8BA1-48D1-9B65-6F3225F30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887" y="3581400"/>
            <a:ext cx="9067799" cy="167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Just visit </a:t>
            </a:r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  <a:hlinkClick r:id="rId4"/>
              </a:rPr>
              <a:t>https://www.acm.org/studentjoin</a:t>
            </a:r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endParaRPr lang="en-US" altLang="en-US" dirty="0">
              <a:solidFill>
                <a:srgbClr val="000000"/>
              </a:solidFill>
              <a:ea typeface="ＭＳ Ｐゴシック" pitchFamily="-65" charset="-128"/>
            </a:endParaRPr>
          </a:p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ea typeface="ＭＳ Ｐゴシック" pitchFamily="-65" charset="-128"/>
              </a:rPr>
              <a:t>It’s easy…and free! </a:t>
            </a:r>
          </a:p>
        </p:txBody>
      </p:sp>
    </p:spTree>
    <p:extLst>
      <p:ext uri="{BB962C8B-B14F-4D97-AF65-F5344CB8AC3E}">
        <p14:creationId xmlns:p14="http://schemas.microsoft.com/office/powerpoint/2010/main" val="1821631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</a:t>
            </a:r>
            <a:r>
              <a:rPr lang="en-US" i="1" dirty="0">
                <a:solidFill>
                  <a:srgbClr val="FF33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FF3300"/>
                </a:solidFill>
              </a:rPr>
              <a:t>destination process</a:t>
            </a:r>
            <a:r>
              <a:rPr lang="en-US" dirty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/>
              <a:t>Kernel has detected a system event such as divide by zero (</a:t>
            </a:r>
            <a:r>
              <a:rPr lang="en-US" dirty="0" err="1"/>
              <a:t>SIGFPE</a:t>
            </a:r>
            <a:r>
              <a:rPr lang="en-US" dirty="0"/>
              <a:t>) or termination of a child process (</a:t>
            </a:r>
            <a:r>
              <a:rPr lang="en-US" dirty="0" err="1"/>
              <a:t>SIGCHLD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Another process has invoked the </a:t>
            </a: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destination process </a:t>
            </a:r>
            <a:r>
              <a:rPr lang="en-US" i="1" dirty="0">
                <a:solidFill>
                  <a:srgbClr val="FF3300"/>
                </a:solidFill>
              </a:rPr>
              <a:t>receives</a:t>
            </a:r>
            <a:r>
              <a:rPr lang="en-US" dirty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Ignore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signal (do nothing)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Terminate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</a:t>
            </a:r>
          </a:p>
          <a:p>
            <a:pPr lvl="1" eaLnBrk="1" hangingPunct="1">
              <a:defRPr/>
            </a:pPr>
            <a:r>
              <a:rPr lang="en-US" dirty="0"/>
              <a:t>Temporarily </a:t>
            </a:r>
            <a:r>
              <a:rPr lang="en-US" i="1" dirty="0">
                <a:solidFill>
                  <a:srgbClr val="FF0000"/>
                </a:solidFill>
              </a:rPr>
              <a:t>stop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Continue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3300"/>
                </a:solidFill>
              </a:rPr>
              <a:t>Catch </a:t>
            </a:r>
            <a:r>
              <a:rPr lang="en-US" dirty="0"/>
              <a:t>the signal by executing a user-level function called a </a:t>
            </a:r>
            <a:r>
              <a:rPr lang="en-US" dirty="0">
                <a:solidFill>
                  <a:srgbClr val="FF3300"/>
                </a:solidFill>
              </a:rPr>
              <a:t>signal handler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OS-initiated function call</a:t>
            </a:r>
          </a:p>
          <a:p>
            <a:pPr lvl="2" eaLnBrk="1" hangingPunct="1">
              <a:defRPr/>
            </a:pPr>
            <a:r>
              <a:rPr lang="en-US" dirty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/>
              <a:t>Like interrupts, signal handler might or might not return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signal is </a:t>
            </a:r>
            <a:r>
              <a:rPr lang="en-US" i="1" dirty="0">
                <a:solidFill>
                  <a:srgbClr val="FF3300"/>
                </a:solidFill>
              </a:rPr>
              <a:t>pending</a:t>
            </a:r>
            <a:r>
              <a:rPr lang="en-US" dirty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/>
              <a:t>There can be at most </a:t>
            </a:r>
            <a:r>
              <a:rPr lang="en-US" i="1" dirty="0"/>
              <a:t>one</a:t>
            </a:r>
            <a:r>
              <a:rPr lang="en-US" dirty="0"/>
              <a:t> pending signal of any particular type</a:t>
            </a:r>
          </a:p>
          <a:p>
            <a:pPr lvl="1" eaLnBrk="1" hangingPunct="1">
              <a:defRPr/>
            </a:pPr>
            <a:r>
              <a:rPr lang="en-US" dirty="0"/>
              <a:t>Important: </a:t>
            </a:r>
            <a:r>
              <a:rPr lang="en-US" dirty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/>
              <a:t>If a process has pending signal of type </a:t>
            </a:r>
            <a:r>
              <a:rPr lang="en-US" i="1" dirty="0"/>
              <a:t>k</a:t>
            </a:r>
            <a:r>
              <a:rPr lang="en-US" dirty="0"/>
              <a:t>, then subsequent signals of type </a:t>
            </a:r>
            <a:r>
              <a:rPr lang="en-US" i="1" dirty="0"/>
              <a:t>k</a:t>
            </a:r>
            <a:r>
              <a:rPr lang="en-US" dirty="0"/>
              <a:t> for that process are discarded</a:t>
            </a:r>
          </a:p>
          <a:p>
            <a:pPr eaLnBrk="1" hangingPunct="1">
              <a:defRPr/>
            </a:pPr>
            <a:r>
              <a:rPr lang="en-US" dirty="0"/>
              <a:t>Process can </a:t>
            </a:r>
            <a:r>
              <a:rPr lang="en-US" i="1" dirty="0">
                <a:solidFill>
                  <a:srgbClr val="FF3300"/>
                </a:solidFill>
              </a:rPr>
              <a:t>block</a:t>
            </a:r>
            <a:r>
              <a:rPr lang="en-US" dirty="0"/>
              <a:t> receipt of certain signals</a:t>
            </a:r>
          </a:p>
          <a:p>
            <a:pPr lvl="1" eaLnBrk="1" hangingPunct="1">
              <a:defRPr/>
            </a:pPr>
            <a:r>
              <a:rPr lang="en-US" dirty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/>
              <a:t>Pending signal is received </a:t>
            </a:r>
            <a:r>
              <a:rPr lang="en-US" i="1" dirty="0"/>
              <a:t>at most</a:t>
            </a:r>
            <a:r>
              <a:rPr lang="en-US" dirty="0"/>
              <a:t> once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/>
              <a:t>Kernel sets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delivered</a:t>
            </a:r>
          </a:p>
          <a:p>
            <a:pPr lvl="2" eaLnBrk="1" hangingPunct="1">
              <a:defRPr/>
            </a:pPr>
            <a:r>
              <a:rPr lang="en-US" dirty="0"/>
              <a:t>Kernel clears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received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/>
              <a:t>Can be set and cleared by application using </a:t>
            </a:r>
            <a:r>
              <a:rPr lang="en-US" dirty="0" err="1">
                <a:latin typeface="Courier New" pitchFamily="49" charset="0"/>
              </a:rPr>
              <a:t>sigprocmask</a:t>
            </a:r>
            <a:endParaRPr lang="en-US" dirty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Also referred to as the </a:t>
            </a:r>
            <a:r>
              <a:rPr lang="en-US" i="1" dirty="0">
                <a:latin typeface="Courier New" pitchFamily="49" charset="0"/>
              </a:rPr>
              <a:t>signal mask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2" y="1225296"/>
            <a:ext cx="11073384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9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39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9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39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39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1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4114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940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642101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42101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642101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624639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642101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8077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8156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8077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8156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752601" y="3962401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2514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4108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5708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4695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4702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5715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74271" y="5943601"/>
            <a:ext cx="966993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Important: All context switches are initiated by calling some exception handler, e.g. timer or </a:t>
            </a:r>
            <a:r>
              <a:rPr lang="en-US" dirty="0" err="1">
                <a:latin typeface="Calibri" pitchFamily="34" charset="0"/>
              </a:rPr>
              <a:t>syscall</a:t>
            </a:r>
            <a:r>
              <a:rPr lang="en-US" dirty="0">
                <a:latin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Suppose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Kernel 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 eaLnBrk="1" hangingPunct="1">
              <a:defRPr/>
            </a:pPr>
            <a:r>
              <a:rPr lang="en-US" dirty="0"/>
              <a:t>The set of pending nonblocked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dirty="0"/>
              <a:t>If  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Else</a:t>
            </a:r>
          </a:p>
          <a:p>
            <a:pPr lvl="1" eaLnBrk="1" hangingPunct="1">
              <a:defRPr/>
            </a:pPr>
            <a:r>
              <a:rPr lang="en-US" dirty="0"/>
              <a:t>Choose lowest-numbered signal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/>
              <a:t>, clear corresponding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pending</a:t>
            </a:r>
            <a:r>
              <a:rPr lang="en-US" dirty="0"/>
              <a:t> bit, 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dirty="0">
                <a:solidFill>
                  <a:srgbClr val="FF33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 eaLnBrk="1" hangingPunct="1">
              <a:defRPr/>
            </a:pPr>
            <a:r>
              <a:rPr lang="en-US" dirty="0"/>
              <a:t>Receipt of signal triggers some </a:t>
            </a:r>
            <a:r>
              <a:rPr lang="en-US" i="1" dirty="0">
                <a:solidFill>
                  <a:srgbClr val="FF33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 eaLnBrk="1" hangingPunct="1">
              <a:defRPr/>
            </a:pPr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 err="1">
                <a:latin typeface="Courier New" pitchFamily="49" charset="0"/>
              </a:rPr>
              <a:t>pnb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/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1" y="1066801"/>
            <a:ext cx="7918435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Every process belongs to exactly one </a:t>
            </a:r>
            <a:r>
              <a:rPr lang="en-US" i="1" dirty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3422651" y="3228976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5618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7772400" y="3228976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5622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2863850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3989388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3430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4210051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6118225" y="2667001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4292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6492876" y="2535239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4814429" y="20678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590800" y="3119439"/>
            <a:ext cx="2448306" cy="25708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2909888" y="5816601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5530850" y="3119436"/>
            <a:ext cx="1176338" cy="10890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5229226" y="4202114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7339013" y="42084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7669214" y="3119439"/>
            <a:ext cx="1176337" cy="10826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2615741" y="33632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6684964" y="34140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8796339" y="3441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2915779" y="5219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4058779" y="522858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5738813" y="5029201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/>
              <a:t>Send SIGKILL to process 24818</a:t>
            </a:r>
          </a:p>
          <a:p>
            <a:pPr lvl="2" eaLnBrk="1" hangingPunct="1">
              <a:defRPr/>
            </a:pPr>
            <a:r>
              <a:rPr lang="en-US" dirty="0"/>
              <a:t>SIGKILL can’t be caught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24818</a:t>
            </a:r>
          </a:p>
          <a:p>
            <a:pPr lvl="2" eaLnBrk="1" hangingPunct="1">
              <a:defRPr/>
            </a:pPr>
            <a:r>
              <a:rPr lang="en-US" dirty="0"/>
              <a:t>Same, for lazy typists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3887603" cy="427809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24818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DF0985-432C-4707-9E12-72B99E88A5C1}"/>
                  </a:ext>
                </a:extLst>
              </p14:cNvPr>
              <p14:cNvContentPartPr/>
              <p14:nvPr/>
            </p14:nvContentPartPr>
            <p14:xfrm>
              <a:off x="6299280" y="2660760"/>
              <a:ext cx="4140360" cy="276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DF0985-432C-4707-9E12-72B99E88A5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89920" y="2651400"/>
                <a:ext cx="4159080" cy="278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</a:t>
            </a:r>
            <a:r>
              <a:rPr lang="en-US" dirty="0" err="1">
                <a:latin typeface="Courier New" pitchFamily="49" charset="0"/>
              </a:rPr>
              <a:t>SIGKILL</a:t>
            </a:r>
            <a:r>
              <a:rPr lang="en-US" dirty="0">
                <a:latin typeface="Courier New" pitchFamily="49" charset="0"/>
              </a:rPr>
              <a:t> to process 24818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SIGKILL to every process in process </a:t>
            </a:r>
            <a:r>
              <a:rPr lang="en-US" i="1" dirty="0">
                <a:latin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</a:rPr>
              <a:t> 24817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4628190" cy="403187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762481207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Typing ctrl-c (ctrl-z) sends a SIGINT (SIGTSTP) the “foreground”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SIGINT – default action is to terminate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SIGTSTP – default action is to stop (suspend)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6"/>
            <a:ext cx="2200736" cy="8432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212203" y="289839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=10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451665" y="3935027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96940"/>
            <a:ext cx="7425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 dirty="0" err="1">
                <a:latin typeface="Courier New" pitchFamily="49" charset="0"/>
              </a:rPr>
              <a:t>pid</a:t>
            </a:r>
            <a:r>
              <a:rPr lang="en-US" altLang="en-US" sz="1200" dirty="0">
                <a:latin typeface="Courier New" pitchFamily="49" charset="0"/>
              </a:rPr>
              <a:t>=40</a:t>
            </a:r>
          </a:p>
        </p:txBody>
      </p:sp>
    </p:spTree>
    <p:extLst>
      <p:ext uri="{BB962C8B-B14F-4D97-AF65-F5344CB8AC3E}">
        <p14:creationId xmlns:p14="http://schemas.microsoft.com/office/powerpoint/2010/main" val="29133971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9772650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Control Flow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Computers do only one thing</a:t>
            </a:r>
          </a:p>
          <a:p>
            <a:pPr lvl="1" eaLnBrk="1" hangingPunct="1">
              <a:defRPr/>
            </a:pPr>
            <a:r>
              <a:rPr lang="en-US" dirty="0"/>
              <a:t>From startup to shutdown, a CPU core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 dirty="0"/>
              <a:t>This sequence is the system’s physical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95875" y="3624264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14875" y="324485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29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0" y="39624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5"/>
            <a:ext cx="2200736" cy="166875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3724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4624389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4178300" y="4440239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4802189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119229" y="2806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3573463" y="57959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5683251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7370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358691" y="38426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0460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3598404" y="53285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4514391" y="533653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i="1" dirty="0" err="1">
                <a:solidFill>
                  <a:srgbClr val="FF0000"/>
                </a:solidFill>
                <a:latin typeface="Courier New" pitchFamily="49" charset="0"/>
              </a:rPr>
              <a:t>z</a:t>
            </a:r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i="1" dirty="0" err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i="1" dirty="0" err="1">
                <a:solidFill>
                  <a:srgbClr val="FF0000"/>
                </a:solidFill>
                <a:latin typeface="Courier New" pitchFamily="49" charset="0"/>
              </a:rPr>
              <a:t>z</a:t>
            </a:r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i="1" dirty="0" err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en-US" sz="1600" i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224661703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33600" y="1066801"/>
            <a:ext cx="7696200" cy="526297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while(1); /* Child infinite loop (bad style!) */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("Killing process %d\n",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kill(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(WIFEXITED(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	  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, WEXITSTATUS(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abnormally\n",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02B1F1-D34A-4388-90D5-66F8E1709AC6}"/>
              </a:ext>
            </a:extLst>
          </p:cNvPr>
          <p:cNvSpPr/>
          <p:nvPr/>
        </p:nvSpPr>
        <p:spPr bwMode="auto">
          <a:xfrm>
            <a:off x="2819400" y="3276600"/>
            <a:ext cx="2590800" cy="5334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signal type has predefined </a:t>
            </a:r>
            <a:r>
              <a:rPr lang="en-US" i="1" dirty="0">
                <a:solidFill>
                  <a:srgbClr val="FF33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 eaLnBrk="1" hangingPunct="1">
              <a:defRPr/>
            </a:pPr>
            <a:r>
              <a:rPr lang="en-US" dirty="0"/>
              <a:t>Process terminates</a:t>
            </a:r>
          </a:p>
          <a:p>
            <a:pPr lvl="1" eaLnBrk="1" hangingPunct="1">
              <a:defRPr/>
            </a:pPr>
            <a:r>
              <a:rPr lang="en-US" dirty="0"/>
              <a:t>Process terminates and dumps “core” (memory) to a file</a:t>
            </a:r>
          </a:p>
          <a:p>
            <a:pPr lvl="2" eaLnBrk="1" hangingPunct="1">
              <a:defRPr/>
            </a:pPr>
            <a:r>
              <a:rPr lang="en-US" dirty="0"/>
              <a:t>Nowadays dump is suppressed in normal operation</a:t>
            </a:r>
          </a:p>
          <a:p>
            <a:pPr lvl="2" eaLnBrk="1" hangingPunct="1">
              <a:defRPr/>
            </a:pPr>
            <a:r>
              <a:rPr lang="en-US" dirty="0"/>
              <a:t>Was intended for debugging; now usually simpler to rerun under </a:t>
            </a:r>
            <a:r>
              <a:rPr lang="en-US" dirty="0" err="1"/>
              <a:t>gdb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Process stops until restarted by a </a:t>
            </a:r>
            <a:r>
              <a:rPr lang="en-US" dirty="0" err="1"/>
              <a:t>SIGCONT</a:t>
            </a:r>
            <a:r>
              <a:rPr lang="en-US" dirty="0"/>
              <a:t> signal</a:t>
            </a:r>
          </a:p>
          <a:p>
            <a:pPr lvl="1" eaLnBrk="1" hangingPunct="1">
              <a:defRPr/>
            </a:pPr>
            <a:r>
              <a:rPr lang="en-US" dirty="0"/>
              <a:t>Process ignores the signal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obsolete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receipt of signal </a:t>
            </a:r>
            <a:r>
              <a:rPr lang="en-US" dirty="0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*signal(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/>
              <a:t>SIG_IGN</a:t>
            </a:r>
            <a:r>
              <a:rPr lang="en-US" dirty="0"/>
              <a:t>: ignore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/>
              <a:t>SIG_DFL</a:t>
            </a:r>
            <a:r>
              <a:rPr lang="en-US" dirty="0"/>
              <a:t>: revert to default action on receipt of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Otherwise, handler is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347450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/>
              <a:t> function modifies the default action associated with receipt of signal </a:t>
            </a:r>
            <a:r>
              <a:rPr lang="en-US" dirty="0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int *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(int signum, const struct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 *act,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    struct </a:t>
            </a:r>
            <a:r>
              <a:rPr lang="en-US" dirty="0" err="1">
                <a:latin typeface="Courier New" pitchFamily="49" charset="0"/>
              </a:rPr>
              <a:t>sigaction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oldact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act</a:t>
            </a:r>
            <a:r>
              <a:rPr lang="en-US" dirty="0"/>
              <a:t> is a struct with several useful components: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sa_mask</a:t>
            </a:r>
            <a:r>
              <a:rPr lang="en-US" dirty="0">
                <a:cs typeface="Courier New" panose="02070309020205020404" pitchFamily="49" charset="0"/>
              </a:rPr>
              <a:t> identifies signals to block while handler runs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sa_flags</a:t>
            </a:r>
            <a:r>
              <a:rPr lang="en-US" dirty="0">
                <a:cs typeface="Courier New" panose="02070309020205020404" pitchFamily="49" charset="0"/>
              </a:rPr>
              <a:t> controls certain options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sa_handler</a:t>
            </a:r>
            <a:r>
              <a:rPr lang="en-US" dirty="0"/>
              <a:t> is special value or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  <a:p>
            <a:pPr lvl="1" eaLnBrk="1" hangingPunct="1">
              <a:defRPr/>
            </a:pPr>
            <a:r>
              <a:rPr lang="en-US" dirty="0"/>
              <a:t>Special values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sa_handler</a:t>
            </a:r>
            <a:r>
              <a:rPr lang="en-US" dirty="0"/>
              <a:t>: SIG_IGN (ignore signal) or SIG_DFL (return to default)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9031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Obsolete Signal-Handling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5747084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blocks;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(&amp;blocks,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Install the SIGINT handler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(signal(SIGINT,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SIG_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IGN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signal(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SIG_UNBLOCK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&amp;blocks,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pause();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C7FDAB-E1BC-4D81-BCA8-9C851D50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4724400" cy="32008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SIGINT handler */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sig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("So you think you can stop the bomb with ctrl-c, do you?\n");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sleep(2);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("Well...");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sleep(1);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printf("OK. :-)\n");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051654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Signal-Handling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5747084" cy="453047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struct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action,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action.sa_flags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Install the SIGINT handler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NULL);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(SIGINT, &amp;action,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oldaction.sa_handler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SIG_IGN)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(SIGINT,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oldaction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(SIG_UNBLOCK,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action.sa_mask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NULL);</a:t>
            </a:r>
            <a:endParaRPr lang="ro-RO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pause();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algn="l"/>
            <a:r>
              <a:rPr lang="is-I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9C7FDAB-E1BC-4D81-BCA8-9C851D50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4724400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SIGINT handler */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sigint_handler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sig)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("So you think you can stop the bomb with ctrl-c, do you?\n");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sleep(2);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("Well...");</a:t>
            </a:r>
          </a:p>
          <a:p>
            <a:pPr algn="l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nl-N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l-N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sleep(1);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printf("OK. :-)\n");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ro-RO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48A3BC-9D91-442D-A6A5-AECC2E1DED55}"/>
                  </a:ext>
                </a:extLst>
              </p14:cNvPr>
              <p14:cNvContentPartPr/>
              <p14:nvPr/>
            </p14:nvContentPartPr>
            <p14:xfrm>
              <a:off x="2882880" y="1765440"/>
              <a:ext cx="7620480" cy="313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48A3BC-9D91-442D-A6A5-AECC2E1DED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73520" y="1756080"/>
                <a:ext cx="7639200" cy="315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4180191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4511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3944939" y="3124201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5468939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6992939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6035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7559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4511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7559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4054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4054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4054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4054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4054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2514601" y="4796136"/>
            <a:ext cx="81785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3256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/>
              <a:t>Insufficient for a useful system</a:t>
            </a:r>
          </a:p>
          <a:p>
            <a:pPr lvl="1" eaLnBrk="1" hangingPunct="1">
              <a:defRPr/>
            </a:pPr>
            <a:r>
              <a:rPr lang="en-US" dirty="0"/>
              <a:t>Difficult for the CPU to react to other </a:t>
            </a:r>
            <a:r>
              <a:rPr lang="en-US" i="1" dirty="0"/>
              <a:t>unexpected</a:t>
            </a:r>
            <a:r>
              <a:rPr lang="en-US" dirty="0"/>
              <a:t> changes in system state </a:t>
            </a:r>
          </a:p>
          <a:p>
            <a:pPr lvl="2" eaLnBrk="1" hangingPunct="1">
              <a:defRPr/>
            </a:pPr>
            <a:r>
              <a:rPr lang="en-US" dirty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/>
              <a:t>Instruction divides by zero</a:t>
            </a:r>
          </a:p>
          <a:p>
            <a:pPr lvl="2" eaLnBrk="1" hangingPunct="1">
              <a:defRPr/>
            </a:pPr>
            <a:r>
              <a:rPr lang="en-US" dirty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/>
              <a:t>System timer expires</a:t>
            </a:r>
          </a:p>
          <a:p>
            <a:pPr eaLnBrk="1" hangingPunct="1">
              <a:defRPr/>
            </a:pPr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295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95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Another View of Signal Handlers</a:t>
            </a:r>
            <a:br>
              <a:rPr lang="en-US" sz="3400" dirty="0"/>
            </a:br>
            <a:r>
              <a:rPr lang="en-US" sz="3400" dirty="0"/>
              <a:t>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2227379" y="2667001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delivered</a:t>
            </a:r>
          </a:p>
          <a:p>
            <a:r>
              <a:rPr lang="en-US" dirty="0">
                <a:latin typeface="Calibri" pitchFamily="34" charset="0"/>
              </a:rPr>
              <a:t>to process A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3886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2310428" y="4132053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received</a:t>
            </a:r>
          </a:p>
          <a:p>
            <a:r>
              <a:rPr lang="en-US" dirty="0">
                <a:latin typeface="Calibri" pitchFamily="34" charset="0"/>
              </a:rPr>
              <a:t>by process A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3886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95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95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5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95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295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517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40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5070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5895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996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6996452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6996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6978990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996452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9032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9111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9032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111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5063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6664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5647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5655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062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5062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81542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998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654740" y="2709446"/>
            <a:ext cx="37446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648201" y="5071646"/>
            <a:ext cx="39799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029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5013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4368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4374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6722533" y="4116925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4369878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557202" y="2825740"/>
            <a:ext cx="2051032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3541190" y="2286001"/>
            <a:ext cx="1644643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7136346" y="4571995"/>
            <a:ext cx="1478488" cy="75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3865052" y="3144828"/>
            <a:ext cx="50687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3865053" y="3849678"/>
            <a:ext cx="5212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1960034" y="31051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119290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8473024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4893734" y="3600457"/>
            <a:ext cx="1854200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6755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6749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6881302" y="3409940"/>
            <a:ext cx="211453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9130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6755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4360333" y="4040724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5053546" y="4698995"/>
            <a:ext cx="1478488" cy="9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1960034" y="39306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1200" y="1828801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Code 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2037666" y="3476436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G1: Keep your handlers as simple as possible</a:t>
            </a:r>
          </a:p>
          <a:p>
            <a:pPr lvl="1"/>
            <a:r>
              <a:rPr lang="en-US" sz="1800" dirty="0"/>
              <a:t>e.g., Set a global flag and return</a:t>
            </a:r>
          </a:p>
          <a:p>
            <a:r>
              <a:rPr lang="en-US" sz="1800" dirty="0"/>
              <a:t>G2: Call only asynchronous-signal-safe functions in your handlers</a:t>
            </a:r>
          </a:p>
          <a:p>
            <a:pPr lvl="1"/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sprintf</a:t>
            </a:r>
            <a:r>
              <a:rPr lang="en-US" sz="1800" dirty="0"/>
              <a:t>,  </a:t>
            </a:r>
            <a:r>
              <a:rPr lang="en-US" sz="1800" dirty="0">
                <a:latin typeface="Courier New"/>
                <a:cs typeface="Courier New"/>
              </a:rPr>
              <a:t>malloc</a:t>
            </a:r>
            <a:r>
              <a:rPr lang="en-US" sz="1800" dirty="0"/>
              <a:t>, and </a:t>
            </a:r>
            <a:r>
              <a:rPr lang="en-US" sz="1800" dirty="0">
                <a:latin typeface="Courier New"/>
                <a:cs typeface="Courier New"/>
              </a:rPr>
              <a:t>exit</a:t>
            </a:r>
            <a:r>
              <a:rPr lang="en-US" sz="1800" dirty="0"/>
              <a:t> are not safe! (But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_exit</a:t>
            </a:r>
            <a:r>
              <a:rPr lang="en-US" sz="1800" dirty="0"/>
              <a:t> is)</a:t>
            </a:r>
          </a:p>
          <a:p>
            <a:pPr lvl="1"/>
            <a:r>
              <a:rPr lang="en-US" sz="1800" dirty="0"/>
              <a:t>(We cheated in the example because a screwup would be fairly harmless…)</a:t>
            </a:r>
          </a:p>
          <a:p>
            <a:r>
              <a:rPr lang="en-US" sz="1800" dirty="0"/>
              <a:t>G3: Save and restore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 on entry and exit</a:t>
            </a:r>
          </a:p>
          <a:p>
            <a:pPr lvl="1"/>
            <a:r>
              <a:rPr lang="en-US" sz="1800" dirty="0"/>
              <a:t>So that other handlers don’t overwrite your value of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	</a:t>
            </a:r>
          </a:p>
          <a:p>
            <a:r>
              <a:rPr lang="en-US" sz="1800" dirty="0"/>
              <a:t>G4: Protect accesses to shared data structures by temporarily blocking all signals. </a:t>
            </a:r>
          </a:p>
          <a:p>
            <a:pPr lvl="1"/>
            <a:r>
              <a:rPr lang="en-US" sz="1800" dirty="0"/>
              <a:t>To prevent possible corruption</a:t>
            </a:r>
          </a:p>
          <a:p>
            <a:r>
              <a:rPr lang="en-US" sz="1800" dirty="0"/>
              <a:t>G5: Declare global variables as </a:t>
            </a:r>
            <a:r>
              <a:rPr lang="en-US" sz="1800" dirty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>
                <a:cs typeface="Courier New"/>
              </a:rPr>
              <a:t>To prevent compiler from storing them in a register</a:t>
            </a:r>
          </a:p>
          <a:p>
            <a:r>
              <a:rPr lang="en-US" sz="1800" dirty="0">
                <a:cs typeface="Courier New"/>
              </a:rPr>
              <a:t>G6: Declare global flags as </a:t>
            </a:r>
            <a:r>
              <a:rPr lang="en-US" sz="1800" dirty="0">
                <a:latin typeface="Courier New"/>
                <a:cs typeface="Courier New"/>
              </a:rPr>
              <a:t>volatile </a:t>
            </a:r>
            <a:r>
              <a:rPr lang="en-US" sz="1800" dirty="0" err="1">
                <a:latin typeface="Courier New"/>
                <a:cs typeface="Courier New"/>
              </a:rPr>
              <a:t>sig_atomic_t</a:t>
            </a:r>
            <a:endParaRPr lang="en-US" sz="1800" dirty="0">
              <a:latin typeface="Courier New"/>
              <a:cs typeface="Courier New"/>
            </a:endParaRPr>
          </a:p>
          <a:p>
            <a:pPr lvl="1"/>
            <a:r>
              <a:rPr lang="en-US" sz="1800" i="1" dirty="0">
                <a:cs typeface="Courier New"/>
              </a:rPr>
              <a:t>flag</a:t>
            </a:r>
            <a:r>
              <a:rPr lang="en-US" sz="1800" dirty="0">
                <a:cs typeface="Courier New"/>
              </a:rPr>
              <a:t>: variable that is only read or only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Flag declared this way does not need to be protected like other </a:t>
            </a:r>
            <a:r>
              <a:rPr lang="en-US" sz="1800" dirty="0" err="1">
                <a:cs typeface="Courier New"/>
              </a:rPr>
              <a:t>globals</a:t>
            </a:r>
            <a:endParaRPr lang="en-US" sz="1800" dirty="0">
              <a:cs typeface="Courier New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70E9B3B-83B3-B50D-88FD-AE6894CD0836}"/>
                  </a:ext>
                </a:extLst>
              </p14:cNvPr>
              <p14:cNvContentPartPr/>
              <p14:nvPr/>
            </p14:nvContentPartPr>
            <p14:xfrm>
              <a:off x="4749840" y="2095560"/>
              <a:ext cx="3384720" cy="64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70E9B3B-83B3-B50D-88FD-AE6894CD08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40480" y="2086200"/>
                <a:ext cx="3403440" cy="6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Asynchronous-Signal 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asynchronous-signal-safe </a:t>
            </a:r>
            <a:r>
              <a:rPr lang="en-US" dirty="0">
                <a:latin typeface="Calibri"/>
                <a:cs typeface="Calibri"/>
              </a:rPr>
              <a:t>if it’s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signal-safety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asynchronous-signal-safe output function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3E6C3E-82B6-D0E2-1B84-A55A1579CECC}"/>
                  </a:ext>
                </a:extLst>
              </p14:cNvPr>
              <p14:cNvContentPartPr/>
              <p14:nvPr/>
            </p14:nvContentPartPr>
            <p14:xfrm>
              <a:off x="1562040" y="3168720"/>
              <a:ext cx="4223160" cy="1333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3E6C3E-82B6-D0E2-1B84-A55A1579CE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2680" y="3159360"/>
                <a:ext cx="4241880" cy="135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shell</a:t>
            </a:r>
            <a:r>
              <a:rPr lang="en-US" dirty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sh</a:t>
            </a:r>
            <a:r>
              <a:rPr lang="en-US" sz="1800" dirty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BSD Unix C shell, </a:t>
            </a:r>
            <a:r>
              <a:rPr lang="en-US" sz="1800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dirty="0">
                <a:latin typeface="Courier New" pitchFamily="49" charset="0"/>
              </a:rPr>
              <a:t>bash – </a:t>
            </a:r>
            <a:r>
              <a:rPr lang="en-US" sz="1800" dirty="0"/>
              <a:t>“Bourne-Again”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zsh</a:t>
            </a:r>
            <a:r>
              <a:rPr lang="en-US" sz="1800" dirty="0"/>
              <a:t> – “Z” shell (default on new CS accounts)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[MAXLINE]; 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Fgets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MAXLINE, stdin);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</a:t>
            </a:r>
            <a:r>
              <a:rPr lang="en-US" altLang="en-US" sz="1600" dirty="0" err="1">
                <a:latin typeface="Courier New" pitchFamily="49" charset="0"/>
              </a:rPr>
              <a:t>feof</a:t>
            </a:r>
            <a:r>
              <a:rPr lang="en-US" altLang="en-US" sz="1600" dirty="0">
                <a:latin typeface="Courier New" pitchFamily="49" charset="0"/>
              </a:rPr>
              <a:t>(stdin))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eval(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7010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Shell </a:t>
            </a:r>
            <a:r>
              <a:rPr lang="en-US" altLang="en-US">
                <a:latin typeface="Courier New" pitchFamily="49" charset="0"/>
              </a:rPr>
              <a:t>eval</a:t>
            </a:r>
            <a:r>
              <a:rPr lang="en-US" altLang="en-US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1" y="1143001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== -1)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F6E09E-9A06-2B58-E874-0B76DDD283B1}"/>
                  </a:ext>
                </a:extLst>
              </p14:cNvPr>
              <p14:cNvContentPartPr/>
              <p14:nvPr/>
            </p14:nvContentPartPr>
            <p14:xfrm>
              <a:off x="2241720" y="2330280"/>
              <a:ext cx="565200" cy="45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F6E09E-9A06-2B58-E874-0B76DDD283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360" y="2320920"/>
                <a:ext cx="583920" cy="47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/>
              <a:t>ECF</a:t>
            </a:r>
            <a:r>
              <a:rPr lang="en-US" dirty="0"/>
              <a:t> to the rescue:</a:t>
            </a:r>
          </a:p>
          <a:p>
            <a:pPr lvl="1" eaLnBrk="1" hangingPunct="1">
              <a:defRPr/>
            </a:pPr>
            <a:r>
              <a:rPr lang="en-US" dirty="0"/>
              <a:t>SIGCHLD will notify us of child termination</a:t>
            </a:r>
          </a:p>
          <a:p>
            <a:pPr lvl="1" eaLnBrk="1" hangingPunct="1">
              <a:defRPr/>
            </a:pPr>
            <a:r>
              <a:rPr lang="en-US" dirty="0"/>
              <a:t>Ignored by default, so must explicitly catch</a:t>
            </a:r>
          </a:p>
          <a:p>
            <a:pPr lvl="1" eaLnBrk="1" hangingPunct="1">
              <a:defRPr/>
            </a:pPr>
            <a:r>
              <a:rPr lang="en-US" dirty="0"/>
              <a:t>But signal handler must be carefully written (see next two slides)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62800" y="1524000"/>
            <a:ext cx="472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Pending signals are not queued</a:t>
            </a:r>
          </a:p>
          <a:p>
            <a:pPr lvl="1" eaLnBrk="1" hangingPunct="1">
              <a:defRPr/>
            </a:pPr>
            <a:r>
              <a:rPr lang="en-US" dirty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dirty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95400" y="1063625"/>
            <a:ext cx="5638800" cy="5262979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int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       sig,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Signal(SIGCHLD,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); /* Old style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while (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pause(); 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I/O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Problem: I/O devices are slow</a:t>
            </a:r>
          </a:p>
          <a:p>
            <a:pPr eaLnBrk="1" hangingPunct="1">
              <a:defRPr/>
            </a:pPr>
            <a:r>
              <a:rPr lang="en-US" dirty="0"/>
              <a:t>Solution 1: wait for I/O</a:t>
            </a:r>
          </a:p>
          <a:p>
            <a:pPr lvl="1" eaLnBrk="1" hangingPunct="1">
              <a:defRPr/>
            </a:pPr>
            <a:r>
              <a:rPr lang="en-US" dirty="0"/>
              <a:t>CPU stops executing instructions until device gives answer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polling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Every so often, check to see whether I/O is done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Device eventually </a:t>
            </a:r>
            <a:r>
              <a:rPr lang="en-US" i="1" dirty="0"/>
              <a:t>interrupts</a:t>
            </a:r>
            <a:r>
              <a:rPr lang="en-US" dirty="0"/>
              <a:t> CPU to tell it I/O is done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056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Must check for all terminated jobs</a:t>
            </a:r>
          </a:p>
          <a:p>
            <a:pPr lvl="1" eaLnBrk="1" hangingPunct="1">
              <a:defRPr/>
            </a:pPr>
            <a:r>
              <a:rPr lang="en-US"/>
              <a:t>Typically loop with </a:t>
            </a:r>
            <a:r>
              <a:rPr lang="en-US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while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(-1, &amp;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ccount</a:t>
            </a:r>
            <a:r>
              <a:rPr lang="en-US" altLang="en-US" sz="16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  sig,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816E22-6A08-2B41-0D43-F258100272B6}"/>
                  </a:ext>
                </a:extLst>
              </p14:cNvPr>
              <p14:cNvContentPartPr/>
              <p14:nvPr/>
            </p14:nvContentPartPr>
            <p14:xfrm>
              <a:off x="7518240" y="2882880"/>
              <a:ext cx="1181520" cy="73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816E22-6A08-2B41-0D43-F258100272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08880" y="2873520"/>
                <a:ext cx="1200240" cy="74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/>
              <a:t>Can generate from user programs</a:t>
            </a:r>
            <a:endParaRPr lang="en-US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/>
              <a:t>Can define effect by declaring signal handler</a:t>
            </a:r>
          </a:p>
          <a:p>
            <a:pPr eaLnBrk="1" hangingPunct="1">
              <a:defRPr/>
            </a:pPr>
            <a:r>
              <a:rPr lang="en-US"/>
              <a:t>Some caveats</a:t>
            </a:r>
          </a:p>
          <a:p>
            <a:pPr lvl="1" eaLnBrk="1" hangingPunct="1">
              <a:defRPr/>
            </a:pPr>
            <a:r>
              <a:rPr lang="en-US"/>
              <a:t>Very high overhead</a:t>
            </a:r>
          </a:p>
          <a:p>
            <a:pPr lvl="2" eaLnBrk="1" hangingPunct="1">
              <a:defRPr/>
            </a:pPr>
            <a:r>
              <a:rPr lang="en-US"/>
              <a:t>&gt;10,000 clock cycles</a:t>
            </a:r>
          </a:p>
          <a:p>
            <a:pPr lvl="2" eaLnBrk="1" hangingPunct="1">
              <a:defRPr/>
            </a:pPr>
            <a:r>
              <a:rPr lang="en-US"/>
              <a:t>Only use for exceptional conditions</a:t>
            </a:r>
          </a:p>
          <a:p>
            <a:pPr lvl="1" eaLnBrk="1" hangingPunct="1">
              <a:defRPr/>
            </a:pPr>
            <a:r>
              <a:rPr lang="en-US"/>
              <a:t>Don’t have queues</a:t>
            </a:r>
          </a:p>
          <a:p>
            <a:pPr lvl="2" eaLnBrk="1" hangingPunct="1">
              <a:defRPr/>
            </a:pPr>
            <a:r>
              <a:rPr lang="en-US"/>
              <a:t>Just one bit for each pending signal type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Errors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How to handle bad mistakes like divide by 0?</a:t>
            </a:r>
          </a:p>
          <a:p>
            <a:pPr eaLnBrk="1" hangingPunct="1">
              <a:defRPr/>
            </a:pPr>
            <a:r>
              <a:rPr lang="en-US" dirty="0"/>
              <a:t>Solution 1: ignore completely</a:t>
            </a:r>
          </a:p>
          <a:p>
            <a:pPr eaLnBrk="1" hangingPunct="1">
              <a:defRPr/>
            </a:pPr>
            <a:r>
              <a:rPr lang="en-US" dirty="0"/>
              <a:t>Solution 2: set a flag and let program check</a:t>
            </a:r>
          </a:p>
          <a:p>
            <a:pPr lvl="1" eaLnBrk="1" hangingPunct="1">
              <a:defRPr/>
            </a:pPr>
            <a:r>
              <a:rPr lang="en-US" dirty="0"/>
              <a:t>Used for minor errors like integer overflow</a:t>
            </a:r>
          </a:p>
          <a:p>
            <a:pPr lvl="1" eaLnBrk="1" hangingPunct="1">
              <a:defRPr/>
            </a:pPr>
            <a:r>
              <a:rPr lang="en-US" dirty="0"/>
              <a:t>Nuisance to check after every important operation (e.g., division)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Let CPU notify program in a special way when bad things happen</a:t>
            </a:r>
          </a:p>
          <a:p>
            <a:pPr lvl="1" eaLnBrk="1" hangingPunct="1">
              <a:defRPr/>
            </a:pPr>
            <a:r>
              <a:rPr lang="en-US" dirty="0"/>
              <a:t>Mechanism can be (nearly) identical to that used for I/O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/>
              <a:t>Low-Level Mechanism</a:t>
            </a:r>
          </a:p>
          <a:p>
            <a:pPr lvl="1" eaLnBrk="1" hangingPunct="1">
              <a:defRPr/>
            </a:pPr>
            <a:r>
              <a:rPr lang="en-US" dirty="0"/>
              <a:t>Exceptions </a:t>
            </a:r>
          </a:p>
          <a:p>
            <a:pPr lvl="2" eaLnBrk="1" hangingPunct="1">
              <a:defRPr/>
            </a:pPr>
            <a:r>
              <a:rPr lang="en-US" dirty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/>
              <a:t>Higher-Level Mechanisms</a:t>
            </a:r>
          </a:p>
          <a:p>
            <a:pPr lvl="1" eaLnBrk="1" hangingPunct="1">
              <a:defRPr/>
            </a:pPr>
            <a:r>
              <a:rPr lang="en-US" dirty="0"/>
              <a:t>Process context switch (done by OS software and hardware timer)</a:t>
            </a:r>
          </a:p>
          <a:p>
            <a:pPr lvl="1" eaLnBrk="1" hangingPunct="1">
              <a:defRPr/>
            </a:pPr>
            <a:r>
              <a:rPr lang="en-US" dirty="0"/>
              <a:t>Signals (done by OS software)</a:t>
            </a:r>
          </a:p>
          <a:p>
            <a:pPr lvl="1" eaLnBrk="1" hangingPunct="1">
              <a:defRPr/>
            </a:pPr>
            <a:r>
              <a:rPr lang="en-US" dirty="0"/>
              <a:t>Nonlocal jumps (throw/catch)—ignored in this course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/>
              <a:t>exception</a:t>
            </a:r>
            <a:r>
              <a:rPr lang="en-US" dirty="0"/>
              <a:t> is a transfer of control to OS kernel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eaLnBrk="1" hangingPunct="1">
              <a:defRPr/>
            </a:pPr>
            <a:r>
              <a:rPr lang="en-US" dirty="0"/>
              <a:t>Exceptions </a:t>
            </a:r>
            <a:r>
              <a:rPr lang="en-US" i="1" dirty="0"/>
              <a:t>interrupt</a:t>
            </a:r>
            <a:r>
              <a:rPr lang="en-US" dirty="0"/>
              <a:t> the normal control flow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03651" y="2586039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108826" y="2586039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618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624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437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4611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618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18151" y="3386139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575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800600" y="4267201"/>
            <a:ext cx="2959126" cy="119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Abort &amp; never return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Switch to a new process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057401" y="3446464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657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3970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2971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52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28801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30389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830389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47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552BDFBB-4D2F-4189-B194-118DE4C7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80682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6193C728-1F38-47ED-B28D-7CF25DFF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58413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2E54A0BC-23EC-4180-B014-B9396E7F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029759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1D116019-E582-407A-9D0E-83191F89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509868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526548BA-4788-4402-AC89-BD0FA768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658968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25FC7D24-E0A7-4A46-AB31-75D6AB35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8735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E43885A1-D44A-47B7-9AF7-0B98ECDB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088032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20">
            <a:extLst>
              <a:ext uri="{FF2B5EF4-FFF2-40B4-BE49-F238E27FC236}">
                <a16:creationId xmlns:a16="http://schemas.microsoft.com/office/drawing/2014/main" id="{62BE2123-751A-42FB-902D-C390D7ABF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593296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Text Box 13">
            <a:extLst>
              <a:ext uri="{FF2B5EF4-FFF2-40B4-BE49-F238E27FC236}">
                <a16:creationId xmlns:a16="http://schemas.microsoft.com/office/drawing/2014/main" id="{48DBF02B-7B1E-41B2-B2BA-0BB2CB30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778" y="4072596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dirty="0">
                <a:latin typeface="Arial" charset="0"/>
              </a:rPr>
              <a:t>...</a:t>
            </a:r>
          </a:p>
        </p:txBody>
      </p:sp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Exception Tables (Interrupt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400800" y="2209801"/>
            <a:ext cx="5105400" cy="2819399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Each type of event has a unique exception number </a:t>
            </a:r>
            <a:r>
              <a:rPr lang="en-US" altLang="en-US" i="1" dirty="0"/>
              <a:t>k</a:t>
            </a:r>
          </a:p>
          <a:p>
            <a:pPr lvl="1" eaLnBrk="1" hangingPunct="1"/>
            <a:r>
              <a:rPr lang="en-US" altLang="en-US" dirty="0"/>
              <a:t>k = index into exception table (a.k.a., interrupt vector)</a:t>
            </a:r>
          </a:p>
          <a:p>
            <a:pPr lvl="1" eaLnBrk="1" hangingPunct="1"/>
            <a:r>
              <a:rPr lang="en-US" altLang="en-US" dirty="0"/>
              <a:t>Jump table entry </a:t>
            </a:r>
            <a:r>
              <a:rPr lang="en-US" altLang="en-US" i="1" dirty="0"/>
              <a:t>k</a:t>
            </a:r>
            <a:r>
              <a:rPr lang="en-US" altLang="en-US" dirty="0"/>
              <a:t> points to a function (exception handler).</a:t>
            </a:r>
          </a:p>
          <a:p>
            <a:pPr lvl="1" eaLnBrk="1" hangingPunct="1"/>
            <a:r>
              <a:rPr lang="en-US" altLang="en-US" dirty="0"/>
              <a:t>Handler </a:t>
            </a:r>
            <a:r>
              <a:rPr lang="en-US" altLang="en-US" i="1" dirty="0"/>
              <a:t>k</a:t>
            </a:r>
            <a:r>
              <a:rPr lang="en-US" altLang="en-US" dirty="0"/>
              <a:t> is called each time exception </a:t>
            </a:r>
            <a:r>
              <a:rPr lang="en-US" altLang="en-US" i="1" dirty="0"/>
              <a:t>k</a:t>
            </a:r>
            <a:r>
              <a:rPr lang="en-US" altLang="en-US" dirty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43734" y="2914651"/>
            <a:ext cx="1027508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888566" y="3797299"/>
            <a:ext cx="1075422" cy="3282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63254" y="2425700"/>
            <a:ext cx="1100734" cy="1279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63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3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63254" y="3111500"/>
            <a:ext cx="1100734" cy="7854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3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963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103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799666" y="4648200"/>
            <a:ext cx="116432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65326" y="1584326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1981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70281</TotalTime>
  <Pages>35</Pages>
  <Words>5340</Words>
  <Application>Microsoft Office PowerPoint</Application>
  <PresentationFormat>Widescreen</PresentationFormat>
  <Paragraphs>956</Paragraphs>
  <Slides>51</Slides>
  <Notes>51</Notes>
  <HiddenSlides>16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Exceptional Control Flow</vt:lpstr>
      <vt:lpstr>Join the ACM for Free!</vt:lpstr>
      <vt:lpstr>Control Flow</vt:lpstr>
      <vt:lpstr>Altering the Control Flow</vt:lpstr>
      <vt:lpstr>Dealing With I/O</vt:lpstr>
      <vt:lpstr>Dealing With Errors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Killing a Process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with kill</vt:lpstr>
      <vt:lpstr>Sending Signals From the Keyboard</vt:lpstr>
      <vt:lpstr>Sending Signals From the Keyboard</vt:lpstr>
      <vt:lpstr>Example of ctrl-c and ctrl-z</vt:lpstr>
      <vt:lpstr>Example of ctrl-c and ctrl-z</vt:lpstr>
      <vt:lpstr>Sending Signals with kill</vt:lpstr>
      <vt:lpstr>Default Actions</vt:lpstr>
      <vt:lpstr>Installing Signal Handlers</vt:lpstr>
      <vt:lpstr>Installing Signal Handlers</vt:lpstr>
      <vt:lpstr>Obsolete Signal-Handling Example</vt:lpstr>
      <vt:lpstr>Signal-Handling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Asynchronous-Signal Safety </vt:lpstr>
      <vt:lpstr>Shell Programs</vt:lpstr>
      <vt:lpstr>Simple Shell eval Function</vt:lpstr>
      <vt:lpstr>Problem with Simple Shell Example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190</cp:revision>
  <cp:lastPrinted>2023-03-05T02:59:08Z</cp:lastPrinted>
  <dcterms:created xsi:type="dcterms:W3CDTF">1998-08-11T09:19:24Z</dcterms:created>
  <dcterms:modified xsi:type="dcterms:W3CDTF">2023-03-22T05:21:25Z</dcterms:modified>
</cp:coreProperties>
</file>